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2.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tags/tag5.xml" ContentType="application/vnd.openxmlformats-officedocument.presentationml.tags+xml"/>
  <Override PartName="/ppt/notesSlides/notesSlide13.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2.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6.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3.xml" ContentType="application/vnd.openxmlformats-officedocument.drawingml.chart+xml"/>
  <Override PartName="/ppt/theme/themeOverride1.xml" ContentType="application/vnd.openxmlformats-officedocument.themeOverride+xml"/>
  <Override PartName="/ppt/charts/chart14.xml" ContentType="application/vnd.openxmlformats-officedocument.drawingml.chart+xml"/>
  <Override PartName="/ppt/theme/themeOverride2.xml" ContentType="application/vnd.openxmlformats-officedocument.themeOverride+xml"/>
  <Override PartName="/ppt/charts/chart15.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7.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8.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6.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17.xml" ContentType="application/vnd.openxmlformats-officedocument.drawingml.chart+xml"/>
  <Override PartName="/ppt/charts/style2.xml" ContentType="application/vnd.ms-office.chartstyle+xml"/>
  <Override PartName="/ppt/charts/colors2.xml" ContentType="application/vnd.ms-office.chartcolorstyle+xml"/>
  <Override PartName="/ppt/charts/chart18.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6.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7.xml" ContentType="application/vnd.openxmlformats-officedocument.presentationml.notesSlide+xml"/>
  <Override PartName="/ppt/charts/chart28.xml" ContentType="application/vnd.openxmlformats-officedocument.drawingml.chart+xml"/>
  <Override PartName="/ppt/charts/style5.xml" ContentType="application/vnd.ms-office.chartstyle+xml"/>
  <Override PartName="/ppt/charts/colors5.xml" ContentType="application/vnd.ms-office.chartcolorstyle+xml"/>
  <Override PartName="/ppt/charts/chart29.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30.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03"/>
  </p:notesMasterIdLst>
  <p:sldIdLst>
    <p:sldId id="256" r:id="rId2"/>
    <p:sldId id="1270" r:id="rId3"/>
    <p:sldId id="267" r:id="rId4"/>
    <p:sldId id="288" r:id="rId5"/>
    <p:sldId id="1157" r:id="rId6"/>
    <p:sldId id="1175" r:id="rId7"/>
    <p:sldId id="1267" r:id="rId8"/>
    <p:sldId id="1176" r:id="rId9"/>
    <p:sldId id="1177" r:id="rId10"/>
    <p:sldId id="1268" r:id="rId11"/>
    <p:sldId id="1178" r:id="rId12"/>
    <p:sldId id="1179" r:id="rId13"/>
    <p:sldId id="1269" r:id="rId14"/>
    <p:sldId id="1180" r:id="rId15"/>
    <p:sldId id="1182" r:id="rId16"/>
    <p:sldId id="1183" r:id="rId17"/>
    <p:sldId id="1186" r:id="rId18"/>
    <p:sldId id="1191" r:id="rId19"/>
    <p:sldId id="1187" r:id="rId20"/>
    <p:sldId id="1193" r:id="rId21"/>
    <p:sldId id="1194" r:id="rId22"/>
    <p:sldId id="1299" r:id="rId23"/>
    <p:sldId id="1300" r:id="rId24"/>
    <p:sldId id="1301" r:id="rId25"/>
    <p:sldId id="1196" r:id="rId26"/>
    <p:sldId id="1197" r:id="rId27"/>
    <p:sldId id="1302" r:id="rId28"/>
    <p:sldId id="859" r:id="rId29"/>
    <p:sldId id="1303" r:id="rId30"/>
    <p:sldId id="1304" r:id="rId31"/>
    <p:sldId id="1305" r:id="rId32"/>
    <p:sldId id="1306" r:id="rId33"/>
    <p:sldId id="1207" r:id="rId34"/>
    <p:sldId id="1290" r:id="rId35"/>
    <p:sldId id="1208" r:id="rId36"/>
    <p:sldId id="1210" r:id="rId37"/>
    <p:sldId id="1292" r:id="rId38"/>
    <p:sldId id="1213" r:id="rId39"/>
    <p:sldId id="1293" r:id="rId40"/>
    <p:sldId id="1294" r:id="rId41"/>
    <p:sldId id="1295" r:id="rId42"/>
    <p:sldId id="1291" r:id="rId43"/>
    <p:sldId id="1217" r:id="rId44"/>
    <p:sldId id="1035" r:id="rId45"/>
    <p:sldId id="1036" r:id="rId46"/>
    <p:sldId id="927" r:id="rId47"/>
    <p:sldId id="928" r:id="rId48"/>
    <p:sldId id="1296" r:id="rId49"/>
    <p:sldId id="1307" r:id="rId50"/>
    <p:sldId id="1308" r:id="rId51"/>
    <p:sldId id="1309" r:id="rId52"/>
    <p:sldId id="1310" r:id="rId53"/>
    <p:sldId id="1311" r:id="rId54"/>
    <p:sldId id="1226" r:id="rId55"/>
    <p:sldId id="569" r:id="rId56"/>
    <p:sldId id="1131" r:id="rId57"/>
    <p:sldId id="1271" r:id="rId58"/>
    <p:sldId id="1132" r:id="rId59"/>
    <p:sldId id="1080" r:id="rId60"/>
    <p:sldId id="1228" r:id="rId61"/>
    <p:sldId id="1148" r:id="rId62"/>
    <p:sldId id="1272" r:id="rId63"/>
    <p:sldId id="1145" r:id="rId64"/>
    <p:sldId id="1147" r:id="rId65"/>
    <p:sldId id="1274" r:id="rId66"/>
    <p:sldId id="1289" r:id="rId67"/>
    <p:sldId id="1276" r:id="rId68"/>
    <p:sldId id="1277" r:id="rId69"/>
    <p:sldId id="1278" r:id="rId70"/>
    <p:sldId id="1152" r:id="rId71"/>
    <p:sldId id="1230" r:id="rId72"/>
    <p:sldId id="1231" r:id="rId73"/>
    <p:sldId id="1279" r:id="rId74"/>
    <p:sldId id="1280" r:id="rId75"/>
    <p:sldId id="1281" r:id="rId76"/>
    <p:sldId id="1282" r:id="rId77"/>
    <p:sldId id="1297" r:id="rId78"/>
    <p:sldId id="266" r:id="rId79"/>
    <p:sldId id="1298" r:id="rId80"/>
    <p:sldId id="285" r:id="rId81"/>
    <p:sldId id="1241" r:id="rId82"/>
    <p:sldId id="1242" r:id="rId83"/>
    <p:sldId id="1283" r:id="rId84"/>
    <p:sldId id="1244" r:id="rId85"/>
    <p:sldId id="1245" r:id="rId86"/>
    <p:sldId id="1246" r:id="rId87"/>
    <p:sldId id="1247" r:id="rId88"/>
    <p:sldId id="1248" r:id="rId89"/>
    <p:sldId id="1249" r:id="rId90"/>
    <p:sldId id="1250" r:id="rId91"/>
    <p:sldId id="1251" r:id="rId92"/>
    <p:sldId id="1252" r:id="rId93"/>
    <p:sldId id="1253" r:id="rId94"/>
    <p:sldId id="1254" r:id="rId95"/>
    <p:sldId id="1255" r:id="rId96"/>
    <p:sldId id="1258" r:id="rId97"/>
    <p:sldId id="1257" r:id="rId98"/>
    <p:sldId id="1266" r:id="rId99"/>
    <p:sldId id="419" r:id="rId100"/>
    <p:sldId id="1285" r:id="rId101"/>
    <p:sldId id="282" r:id="rId102"/>
  </p:sldIdLst>
  <p:sldSz cx="9144000" cy="5145088"/>
  <p:notesSz cx="6858000" cy="9144000"/>
  <p:custDataLst>
    <p:tags r:id="rId10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56" autoAdjust="0"/>
    <p:restoredTop sz="94660"/>
  </p:normalViewPr>
  <p:slideViewPr>
    <p:cSldViewPr>
      <p:cViewPr varScale="1">
        <p:scale>
          <a:sx n="96" d="100"/>
          <a:sy n="96" d="100"/>
        </p:scale>
        <p:origin x="414" y="90"/>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gs" Target="tags/tag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_rels/chart2.xml.rels><?xml version="1.0" encoding="UTF-8" standalone="yes"?>
<Relationships xmlns="http://schemas.openxmlformats.org/package/2006/relationships"><Relationship Id="rId1" Type="http://schemas.openxmlformats.org/officeDocument/2006/relationships/oleObject" Target="file:///C:\Users\wangw57\Desktop\1.6\&#24037;&#20316;&#31807;1.xlsx"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4.xml.rels><?xml version="1.0" encoding="UTF-8" standalone="yes"?>
<Relationships xmlns="http://schemas.openxmlformats.org/package/2006/relationships"><Relationship Id="rId1" Type="http://schemas.openxmlformats.org/officeDocument/2006/relationships/oleObject" Target="file:///C:\Users\wangw57\Desktop\1.6\&#36890;&#36335;&#25506;&#32034;\&#32463;&#20856;&#30740;&#31350;\&#31361;&#21464;&#25968;&#25454;-&#32463;&#20856;&#30740;&#31350;.xlsx" TargetMode="Externa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___8.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___9.xlsx"/></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___10.xlsx"/><Relationship Id="rId1" Type="http://schemas.openxmlformats.org/officeDocument/2006/relationships/themeOverride" Target="../theme/themeOverride1.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___11.xlsx"/><Relationship Id="rId1" Type="http://schemas.openxmlformats.org/officeDocument/2006/relationships/themeOverride" Target="../theme/themeOverride2.xml"/></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___12.xlsx"/></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___13.xlsx"/><Relationship Id="rId2" Type="http://schemas.microsoft.com/office/2011/relationships/chartColorStyle" Target="colors1.xml"/><Relationship Id="rId1" Type="http://schemas.microsoft.com/office/2011/relationships/chartStyle" Target="style1.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___14.xlsx"/><Relationship Id="rId2" Type="http://schemas.microsoft.com/office/2011/relationships/chartColorStyle" Target="colors2.xml"/><Relationship Id="rId1" Type="http://schemas.microsoft.com/office/2011/relationships/chartStyle" Target="style2.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___15.xlsx"/><Relationship Id="rId2" Type="http://schemas.microsoft.com/office/2011/relationships/chartColorStyle" Target="colors3.xml"/><Relationship Id="rId1" Type="http://schemas.microsoft.com/office/2011/relationships/chartStyle" Target="style3.xml"/></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___16.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___17.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___18.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___19.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___20.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___21.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___22.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___23.xlsx"/></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___24.xlsx"/><Relationship Id="rId2" Type="http://schemas.microsoft.com/office/2011/relationships/chartColorStyle" Target="colors4.xml"/><Relationship Id="rId1" Type="http://schemas.microsoft.com/office/2011/relationships/chartStyle" Target="style4.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___25.xlsx"/><Relationship Id="rId2" Type="http://schemas.microsoft.com/office/2011/relationships/chartColorStyle" Target="colors5.xml"/><Relationship Id="rId1" Type="http://schemas.microsoft.com/office/2011/relationships/chartStyle" Target="style5.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___26.xlsx"/><Relationship Id="rId2" Type="http://schemas.microsoft.com/office/2011/relationships/chartColorStyle" Target="colors6.xml"/><Relationship Id="rId1" Type="http://schemas.microsoft.com/office/2011/relationships/chartStyle" Target="style6.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___27.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a:defRPr lang="zh-CN" sz="1800" b="1" i="0" u="none" strike="noStrike" kern="1200" baseline="0">
                <a:solidFill>
                  <a:schemeClr val="tx1"/>
                </a:solidFill>
                <a:latin typeface="微软雅黑" panose="020B0503020204020204" pitchFamily="34" charset="-122"/>
                <a:ea typeface="微软雅黑" panose="020B0503020204020204" pitchFamily="34" charset="-122"/>
                <a:cs typeface="+mn-cs"/>
              </a:defRPr>
            </a:pPr>
            <a:r>
              <a:rPr lang="zh-CN" altLang="en-US">
                <a:latin typeface="微软雅黑" panose="020B0503020204020204" pitchFamily="34" charset="-122"/>
                <a:ea typeface="微软雅黑" panose="020B0503020204020204" pitchFamily="34" charset="-122"/>
              </a:rPr>
              <a:t>亚裔肺腺癌</a:t>
            </a:r>
          </a:p>
        </c:rich>
      </c:tx>
      <c:layout>
        <c:manualLayout>
          <c:xMode val="edge"/>
          <c:yMode val="edge"/>
          <c:x val="0.31484307572388393"/>
          <c:y val="8.0117836503297277E-2"/>
        </c:manualLayout>
      </c:layout>
      <c:overlay val="0"/>
    </c:title>
    <c:autoTitleDeleted val="0"/>
    <c:plotArea>
      <c:layout/>
      <c:pieChart>
        <c:varyColors val="1"/>
        <c:ser>
          <c:idx val="0"/>
          <c:order val="0"/>
          <c:explosion val="25"/>
          <c:dLbls>
            <c:dLbl>
              <c:idx val="0"/>
              <c:layout>
                <c:manualLayout>
                  <c:x val="9.7011015870031497E-2"/>
                  <c:y val="3.8733618969872957E-2"/>
                </c:manualLayout>
              </c:layout>
              <c:tx>
                <c:rich>
                  <a:bodyPr/>
                  <a:lstStyle/>
                  <a:p>
                    <a:r>
                      <a:rPr lang="en-US" altLang="en-US" b="1" dirty="0"/>
                      <a:t>KRAS</a:t>
                    </a:r>
                  </a:p>
                  <a:p>
                    <a:r>
                      <a:rPr lang="en-US" altLang="zh-CN" b="1" dirty="0"/>
                      <a:t>5-10</a:t>
                    </a:r>
                    <a:r>
                      <a:rPr lang="en-US" altLang="en-US" b="1" dirty="0"/>
                      <a:t>%</a:t>
                    </a:r>
                    <a:endParaRPr lang="en-US" altLang="zh-CN" b="1" dirty="0"/>
                  </a:p>
                </c:rich>
              </c:tx>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0-4EF4-3F4D-AE3A-8542D1EA1CEE}"/>
                </c:ext>
              </c:extLst>
            </c:dLbl>
            <c:dLbl>
              <c:idx val="1"/>
              <c:layout>
                <c:manualLayout>
                  <c:x val="-0.13677436539311938"/>
                  <c:y val="-0.1879701204425189"/>
                </c:manualLayout>
              </c:layout>
              <c:tx>
                <c:rich>
                  <a:bodyPr/>
                  <a:lstStyle/>
                  <a:p>
                    <a:r>
                      <a:rPr lang="en-US" altLang="en-US" sz="1800" b="1" dirty="0">
                        <a:solidFill>
                          <a:schemeClr val="tx1"/>
                        </a:solidFill>
                      </a:rPr>
                      <a:t>EGFR
55%</a:t>
                    </a:r>
                  </a:p>
                </c:rich>
              </c:tx>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4EF4-3F4D-AE3A-8542D1EA1CEE}"/>
                </c:ext>
              </c:extLst>
            </c:dLbl>
            <c:dLbl>
              <c:idx val="2"/>
              <c:layout>
                <c:manualLayout>
                  <c:x val="0.111400015382906"/>
                  <c:y val="8.3217806717128043E-2"/>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2-4EF4-3F4D-AE3A-8542D1EA1CEE}"/>
                </c:ext>
              </c:extLst>
            </c:dLbl>
            <c:dLbl>
              <c:idx val="3"/>
              <c:layout>
                <c:manualLayout>
                  <c:x val="1.1735875501012727E-3"/>
                  <c:y val="0.10869293508450807"/>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4EF4-3F4D-AE3A-8542D1EA1CEE}"/>
                </c:ext>
              </c:extLst>
            </c:dLbl>
            <c:dLbl>
              <c:idx val="4"/>
              <c:layout>
                <c:manualLayout>
                  <c:x val="-3.1213091707759041E-2"/>
                  <c:y val="2.4015749457789743E-2"/>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4-4EF4-3F4D-AE3A-8542D1EA1CEE}"/>
                </c:ext>
              </c:extLst>
            </c:dLbl>
            <c:dLbl>
              <c:idx val="5"/>
              <c:layout>
                <c:manualLayout>
                  <c:x val="-4.9246558074743804E-2"/>
                  <c:y val="3.5610777546456258E-2"/>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5-4EF4-3F4D-AE3A-8542D1EA1CEE}"/>
                </c:ext>
              </c:extLst>
            </c:dLbl>
            <c:dLbl>
              <c:idx val="7"/>
              <c:layout>
                <c:manualLayout>
                  <c:x val="-1.1226209908300805E-2"/>
                  <c:y val="-6.4786279785337963E-2"/>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7-4EF4-3F4D-AE3A-8542D1EA1CEE}"/>
                </c:ext>
              </c:extLst>
            </c:dLbl>
            <c:dLbl>
              <c:idx val="8"/>
              <c:layout>
                <c:manualLayout>
                  <c:x val="-3.6977515318810758E-2"/>
                  <c:y val="-0.15221466938456099"/>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8-4EF4-3F4D-AE3A-8542D1EA1CEE}"/>
                </c:ext>
              </c:extLst>
            </c:dLbl>
            <c:dLbl>
              <c:idx val="9"/>
              <c:tx>
                <c:rich>
                  <a:bodyPr/>
                  <a:lstStyle/>
                  <a:p>
                    <a:r>
                      <a:rPr lang="zh-TW" altLang="en-US" b="1" dirty="0">
                        <a:solidFill>
                          <a:schemeClr val="tx1"/>
                        </a:solidFill>
                      </a:rPr>
                      <a:t>其他
</a:t>
                    </a:r>
                    <a:r>
                      <a:rPr lang="en-US" altLang="zh-TW" b="1" dirty="0">
                        <a:solidFill>
                          <a:schemeClr val="tx1"/>
                        </a:solidFill>
                      </a:rPr>
                      <a:t>20%</a:t>
                    </a:r>
                  </a:p>
                </c:rich>
              </c:tx>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9-4EF4-3F4D-AE3A-8542D1EA1CEE}"/>
                </c:ext>
              </c:extLst>
            </c:dLbl>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solidFill>
                    <a:latin typeface="+mn-lt"/>
                    <a:ea typeface="+mn-ea"/>
                    <a:cs typeface="+mn-cs"/>
                  </a:defRPr>
                </a:pPr>
                <a:endParaRPr lang="zh-CN"/>
              </a:p>
            </c:txPr>
            <c:dLblPos val="bestFit"/>
            <c:showLegendKey val="0"/>
            <c:showVal val="0"/>
            <c:showCatName val="1"/>
            <c:showSerName val="0"/>
            <c:showPercent val="1"/>
            <c:showBubbleSize val="0"/>
            <c:showLeaderLines val="1"/>
            <c:extLst>
              <c:ext xmlns:c15="http://schemas.microsoft.com/office/drawing/2012/chart" uri="{CE6537A1-D6FC-4f65-9D91-7224C49458BB}"/>
            </c:extLst>
          </c:dLbls>
          <c:cat>
            <c:strRef>
              <c:f>Sheet1!$B$4:$B$13</c:f>
              <c:strCache>
                <c:ptCount val="10"/>
                <c:pt idx="0">
                  <c:v>KRAS</c:v>
                </c:pt>
                <c:pt idx="1">
                  <c:v>EGFR</c:v>
                </c:pt>
                <c:pt idx="2">
                  <c:v>MET</c:v>
                </c:pt>
                <c:pt idx="3">
                  <c:v>EML-ALK</c:v>
                </c:pt>
                <c:pt idx="4">
                  <c:v>HER2</c:v>
                </c:pt>
                <c:pt idx="5">
                  <c:v>RET</c:v>
                </c:pt>
                <c:pt idx="6">
                  <c:v>BRAF</c:v>
                </c:pt>
                <c:pt idx="7">
                  <c:v>PIK3CA</c:v>
                </c:pt>
                <c:pt idx="8">
                  <c:v>NRAS </c:v>
                </c:pt>
                <c:pt idx="9">
                  <c:v>其他</c:v>
                </c:pt>
              </c:strCache>
            </c:strRef>
          </c:cat>
          <c:val>
            <c:numRef>
              <c:f>Sheet1!$C$4:$C$13</c:f>
              <c:numCache>
                <c:formatCode>0%</c:formatCode>
                <c:ptCount val="10"/>
                <c:pt idx="0">
                  <c:v>8.0000000000000085E-2</c:v>
                </c:pt>
                <c:pt idx="1">
                  <c:v>0.55000000000000004</c:v>
                </c:pt>
                <c:pt idx="2">
                  <c:v>5.0000000000000044E-2</c:v>
                </c:pt>
                <c:pt idx="3">
                  <c:v>5.0000000000000044E-2</c:v>
                </c:pt>
                <c:pt idx="4">
                  <c:v>3.0000000000000027E-2</c:v>
                </c:pt>
                <c:pt idx="5">
                  <c:v>1.0000000000000011E-2</c:v>
                </c:pt>
                <c:pt idx="6">
                  <c:v>1.0000000000000011E-2</c:v>
                </c:pt>
                <c:pt idx="7">
                  <c:v>1.0000000000000011E-2</c:v>
                </c:pt>
                <c:pt idx="8">
                  <c:v>1.0000000000000011E-2</c:v>
                </c:pt>
                <c:pt idx="9">
                  <c:v>0.2</c:v>
                </c:pt>
              </c:numCache>
            </c:numRef>
          </c:val>
          <c:extLst>
            <c:ext xmlns:c16="http://schemas.microsoft.com/office/drawing/2014/chart" uri="{C3380CC4-5D6E-409C-BE32-E72D297353CC}">
              <c16:uniqueId val="{0000000A-4EF4-3F4D-AE3A-8542D1EA1CEE}"/>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zero"/>
    <c:showDLblsOverMax val="0"/>
  </c:chart>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PIONEER!$A$1</c:f>
              <c:strCache>
                <c:ptCount val="1"/>
                <c:pt idx="0">
                  <c:v>腺癌总体</c:v>
                </c:pt>
              </c:strCache>
            </c:strRef>
          </c:tx>
          <c:spPr>
            <a:solidFill>
              <a:srgbClr val="0070C0"/>
            </a:solidFill>
          </c:spPr>
          <c:invertIfNegative val="0"/>
          <c:dLbls>
            <c:spPr>
              <a:noFill/>
              <a:ln>
                <a:noFill/>
              </a:ln>
              <a:effectLst/>
            </c:spPr>
            <c:txPr>
              <a:bodyPr rot="0" spcFirstLastPara="0" vertOverflow="ellipsis" vert="horz" wrap="square" lIns="38100" tIns="19050" rIns="38100" bIns="19050" anchor="ctr" anchorCtr="1"/>
              <a:lstStyle/>
              <a:p>
                <a:pPr>
                  <a:defRPr lang="zh-CN" sz="1400" b="1" i="0" u="none" strike="noStrike" kern="1200" baseline="0">
                    <a:solidFill>
                      <a:schemeClr val="tx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PIONEER!$B$1</c:f>
              <c:numCache>
                <c:formatCode>0.0%</c:formatCode>
                <c:ptCount val="1"/>
                <c:pt idx="0">
                  <c:v>0.51400000000000001</c:v>
                </c:pt>
              </c:numCache>
            </c:numRef>
          </c:val>
          <c:extLst>
            <c:ext xmlns:c16="http://schemas.microsoft.com/office/drawing/2014/chart" uri="{C3380CC4-5D6E-409C-BE32-E72D297353CC}">
              <c16:uniqueId val="{00000000-DC1A-8A40-B41B-8B75D16C72C9}"/>
            </c:ext>
          </c:extLst>
        </c:ser>
        <c:ser>
          <c:idx val="1"/>
          <c:order val="1"/>
          <c:tx>
            <c:strRef>
              <c:f>PIONEER!$A$2</c:f>
              <c:strCache>
                <c:ptCount val="1"/>
              </c:strCache>
            </c:strRef>
          </c:tx>
          <c:invertIfNegative val="0"/>
          <c:dLbls>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PIONEER!$B$2</c:f>
              <c:numCache>
                <c:formatCode>General</c:formatCode>
                <c:ptCount val="1"/>
              </c:numCache>
            </c:numRef>
          </c:val>
          <c:extLst>
            <c:ext xmlns:c16="http://schemas.microsoft.com/office/drawing/2014/chart" uri="{C3380CC4-5D6E-409C-BE32-E72D297353CC}">
              <c16:uniqueId val="{00000001-DC1A-8A40-B41B-8B75D16C72C9}"/>
            </c:ext>
          </c:extLst>
        </c:ser>
        <c:ser>
          <c:idx val="2"/>
          <c:order val="2"/>
          <c:tx>
            <c:strRef>
              <c:f>PIONEER!$A$3</c:f>
              <c:strCache>
                <c:ptCount val="1"/>
                <c:pt idx="0">
                  <c:v>女性</c:v>
                </c:pt>
              </c:strCache>
            </c:strRef>
          </c:tx>
          <c:spPr>
            <a:solidFill>
              <a:srgbClr val="0070C0"/>
            </a:solidFill>
          </c:spPr>
          <c:invertIfNegative val="0"/>
          <c:dLbls>
            <c:spPr>
              <a:noFill/>
              <a:ln>
                <a:noFill/>
              </a:ln>
              <a:effectLst/>
            </c:spPr>
            <c:txPr>
              <a:bodyPr rot="0" spcFirstLastPara="0" vertOverflow="ellipsis" vert="horz" wrap="square" lIns="38100" tIns="19050" rIns="38100" bIns="19050" anchor="ctr" anchorCtr="1"/>
              <a:lstStyle/>
              <a:p>
                <a:pPr>
                  <a:defRPr lang="zh-CN" sz="1400" b="1" i="0" u="none" strike="noStrike" kern="1200" baseline="0">
                    <a:solidFill>
                      <a:schemeClr val="tx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PIONEER!$B$3</c:f>
              <c:numCache>
                <c:formatCode>0.0%</c:formatCode>
                <c:ptCount val="1"/>
                <c:pt idx="0">
                  <c:v>0.61100000000000054</c:v>
                </c:pt>
              </c:numCache>
            </c:numRef>
          </c:val>
          <c:extLst>
            <c:ext xmlns:c16="http://schemas.microsoft.com/office/drawing/2014/chart" uri="{C3380CC4-5D6E-409C-BE32-E72D297353CC}">
              <c16:uniqueId val="{00000002-DC1A-8A40-B41B-8B75D16C72C9}"/>
            </c:ext>
          </c:extLst>
        </c:ser>
        <c:ser>
          <c:idx val="3"/>
          <c:order val="3"/>
          <c:tx>
            <c:strRef>
              <c:f>PIONEER!$A$4</c:f>
              <c:strCache>
                <c:ptCount val="1"/>
                <c:pt idx="0">
                  <c:v>男性</c:v>
                </c:pt>
              </c:strCache>
            </c:strRef>
          </c:tx>
          <c:spPr>
            <a:solidFill>
              <a:schemeClr val="bg1">
                <a:lumMod val="50000"/>
              </a:schemeClr>
            </a:solidFill>
          </c:spPr>
          <c:invertIfNegative val="0"/>
          <c:dLbls>
            <c:spPr>
              <a:noFill/>
              <a:ln>
                <a:noFill/>
              </a:ln>
              <a:effectLst/>
            </c:spPr>
            <c:txPr>
              <a:bodyPr rot="0" spcFirstLastPara="0" vertOverflow="ellipsis" vert="horz" wrap="square" lIns="38100" tIns="19050" rIns="38100" bIns="19050" anchor="ctr" anchorCtr="1"/>
              <a:lstStyle/>
              <a:p>
                <a:pPr>
                  <a:defRPr lang="zh-CN" sz="1400" b="1" i="0" u="none" strike="noStrike" kern="1200" baseline="0">
                    <a:solidFill>
                      <a:schemeClr val="tx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PIONEER!$B$4</c:f>
              <c:numCache>
                <c:formatCode>0.0%</c:formatCode>
                <c:ptCount val="1"/>
                <c:pt idx="0">
                  <c:v>0.44</c:v>
                </c:pt>
              </c:numCache>
            </c:numRef>
          </c:val>
          <c:extLst>
            <c:ext xmlns:c16="http://schemas.microsoft.com/office/drawing/2014/chart" uri="{C3380CC4-5D6E-409C-BE32-E72D297353CC}">
              <c16:uniqueId val="{00000003-DC1A-8A40-B41B-8B75D16C72C9}"/>
            </c:ext>
          </c:extLst>
        </c:ser>
        <c:ser>
          <c:idx val="4"/>
          <c:order val="4"/>
          <c:tx>
            <c:strRef>
              <c:f>PIONEER!$A$5</c:f>
              <c:strCache>
                <c:ptCount val="1"/>
              </c:strCache>
            </c:strRef>
          </c:tx>
          <c:invertIfNegative val="0"/>
          <c:dLbls>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PIONEER!$B$5</c:f>
              <c:numCache>
                <c:formatCode>General</c:formatCode>
                <c:ptCount val="1"/>
              </c:numCache>
            </c:numRef>
          </c:val>
          <c:extLst>
            <c:ext xmlns:c16="http://schemas.microsoft.com/office/drawing/2014/chart" uri="{C3380CC4-5D6E-409C-BE32-E72D297353CC}">
              <c16:uniqueId val="{00000004-DC1A-8A40-B41B-8B75D16C72C9}"/>
            </c:ext>
          </c:extLst>
        </c:ser>
        <c:ser>
          <c:idx val="5"/>
          <c:order val="5"/>
          <c:tx>
            <c:strRef>
              <c:f>PIONEER!$A$6</c:f>
              <c:strCache>
                <c:ptCount val="1"/>
                <c:pt idx="0">
                  <c:v>不吸烟</c:v>
                </c:pt>
              </c:strCache>
            </c:strRef>
          </c:tx>
          <c:spPr>
            <a:solidFill>
              <a:srgbClr val="0070C0"/>
            </a:solidFill>
          </c:spPr>
          <c:invertIfNegative val="0"/>
          <c:dLbls>
            <c:spPr>
              <a:noFill/>
              <a:ln>
                <a:noFill/>
              </a:ln>
              <a:effectLst/>
            </c:spPr>
            <c:txPr>
              <a:bodyPr rot="0" spcFirstLastPara="0" vertOverflow="ellipsis" vert="horz" wrap="square" lIns="38100" tIns="19050" rIns="38100" bIns="19050" anchor="ctr" anchorCtr="1"/>
              <a:lstStyle/>
              <a:p>
                <a:pPr>
                  <a:defRPr lang="zh-CN" sz="1400" b="1" i="0" u="none" strike="noStrike" kern="1200" baseline="0">
                    <a:solidFill>
                      <a:schemeClr val="tx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PIONEER!$B$6</c:f>
              <c:numCache>
                <c:formatCode>0.0%</c:formatCode>
                <c:ptCount val="1"/>
                <c:pt idx="0">
                  <c:v>0.60700000000000054</c:v>
                </c:pt>
              </c:numCache>
            </c:numRef>
          </c:val>
          <c:extLst>
            <c:ext xmlns:c16="http://schemas.microsoft.com/office/drawing/2014/chart" uri="{C3380CC4-5D6E-409C-BE32-E72D297353CC}">
              <c16:uniqueId val="{00000005-DC1A-8A40-B41B-8B75D16C72C9}"/>
            </c:ext>
          </c:extLst>
        </c:ser>
        <c:ser>
          <c:idx val="6"/>
          <c:order val="6"/>
          <c:tx>
            <c:strRef>
              <c:f>PIONEER!$A$7</c:f>
              <c:strCache>
                <c:ptCount val="1"/>
                <c:pt idx="0">
                  <c:v>曾吸烟</c:v>
                </c:pt>
              </c:strCache>
            </c:strRef>
          </c:tx>
          <c:spPr>
            <a:solidFill>
              <a:schemeClr val="bg1">
                <a:lumMod val="50000"/>
              </a:schemeClr>
            </a:solidFill>
          </c:spPr>
          <c:invertIfNegative val="0"/>
          <c:dLbls>
            <c:spPr>
              <a:noFill/>
              <a:ln>
                <a:noFill/>
              </a:ln>
              <a:effectLst/>
            </c:spPr>
            <c:txPr>
              <a:bodyPr rot="0" spcFirstLastPara="0" vertOverflow="ellipsis" vert="horz" wrap="square" lIns="38100" tIns="19050" rIns="38100" bIns="19050" anchor="ctr" anchorCtr="1"/>
              <a:lstStyle/>
              <a:p>
                <a:pPr>
                  <a:defRPr lang="zh-CN" sz="1400" b="1" i="0" u="none" strike="noStrike" kern="1200" baseline="0">
                    <a:solidFill>
                      <a:schemeClr val="tx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PIONEER!$B$7</c:f>
              <c:numCache>
                <c:formatCode>0.0%</c:formatCode>
                <c:ptCount val="1"/>
                <c:pt idx="0">
                  <c:v>0.43200000000000027</c:v>
                </c:pt>
              </c:numCache>
            </c:numRef>
          </c:val>
          <c:extLst>
            <c:ext xmlns:c16="http://schemas.microsoft.com/office/drawing/2014/chart" uri="{C3380CC4-5D6E-409C-BE32-E72D297353CC}">
              <c16:uniqueId val="{00000006-DC1A-8A40-B41B-8B75D16C72C9}"/>
            </c:ext>
          </c:extLst>
        </c:ser>
        <c:ser>
          <c:idx val="7"/>
          <c:order val="7"/>
          <c:tx>
            <c:strRef>
              <c:f>PIONEER!$A$8</c:f>
              <c:strCache>
                <c:ptCount val="1"/>
                <c:pt idx="0">
                  <c:v>偶吸烟</c:v>
                </c:pt>
              </c:strCache>
            </c:strRef>
          </c:tx>
          <c:spPr>
            <a:solidFill>
              <a:schemeClr val="bg1">
                <a:lumMod val="50000"/>
              </a:schemeClr>
            </a:solidFill>
          </c:spPr>
          <c:invertIfNegative val="0"/>
          <c:dLbls>
            <c:spPr>
              <a:noFill/>
              <a:ln>
                <a:noFill/>
              </a:ln>
              <a:effectLst/>
            </c:spPr>
            <c:txPr>
              <a:bodyPr rot="0" spcFirstLastPara="0" vertOverflow="ellipsis" vert="horz" wrap="square" lIns="38100" tIns="19050" rIns="38100" bIns="19050" anchor="ctr" anchorCtr="1"/>
              <a:lstStyle/>
              <a:p>
                <a:pPr>
                  <a:defRPr lang="zh-CN" sz="1400" b="1" i="0" u="none" strike="noStrike" kern="1200" baseline="0">
                    <a:solidFill>
                      <a:schemeClr val="tx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PIONEER!$B$8</c:f>
              <c:numCache>
                <c:formatCode>0.0%</c:formatCode>
                <c:ptCount val="1"/>
                <c:pt idx="0">
                  <c:v>0.51600000000000001</c:v>
                </c:pt>
              </c:numCache>
            </c:numRef>
          </c:val>
          <c:extLst>
            <c:ext xmlns:c16="http://schemas.microsoft.com/office/drawing/2014/chart" uri="{C3380CC4-5D6E-409C-BE32-E72D297353CC}">
              <c16:uniqueId val="{00000007-DC1A-8A40-B41B-8B75D16C72C9}"/>
            </c:ext>
          </c:extLst>
        </c:ser>
        <c:ser>
          <c:idx val="8"/>
          <c:order val="8"/>
          <c:tx>
            <c:strRef>
              <c:f>PIONEER!$A$9</c:f>
              <c:strCache>
                <c:ptCount val="1"/>
                <c:pt idx="0">
                  <c:v>常吸烟</c:v>
                </c:pt>
              </c:strCache>
            </c:strRef>
          </c:tx>
          <c:spPr>
            <a:solidFill>
              <a:schemeClr val="bg1">
                <a:lumMod val="50000"/>
              </a:schemeClr>
            </a:solidFill>
          </c:spPr>
          <c:invertIfNegative val="0"/>
          <c:dLbls>
            <c:spPr>
              <a:noFill/>
              <a:ln>
                <a:noFill/>
              </a:ln>
              <a:effectLst/>
            </c:spPr>
            <c:txPr>
              <a:bodyPr rot="0" spcFirstLastPara="0" vertOverflow="ellipsis" vert="horz" wrap="square" lIns="38100" tIns="19050" rIns="38100" bIns="19050" anchor="ctr" anchorCtr="1"/>
              <a:lstStyle/>
              <a:p>
                <a:pPr>
                  <a:defRPr lang="zh-CN" sz="1400" b="1" i="0" u="none" strike="noStrike" kern="1200" baseline="0">
                    <a:solidFill>
                      <a:schemeClr val="tx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PIONEER!$B$9</c:f>
              <c:numCache>
                <c:formatCode>0.0%</c:formatCode>
                <c:ptCount val="1"/>
                <c:pt idx="0">
                  <c:v>0.37300000000000028</c:v>
                </c:pt>
              </c:numCache>
            </c:numRef>
          </c:val>
          <c:extLst>
            <c:ext xmlns:c16="http://schemas.microsoft.com/office/drawing/2014/chart" uri="{C3380CC4-5D6E-409C-BE32-E72D297353CC}">
              <c16:uniqueId val="{00000008-DC1A-8A40-B41B-8B75D16C72C9}"/>
            </c:ext>
          </c:extLst>
        </c:ser>
        <c:dLbls>
          <c:showLegendKey val="0"/>
          <c:showVal val="1"/>
          <c:showCatName val="0"/>
          <c:showSerName val="0"/>
          <c:showPercent val="0"/>
          <c:showBubbleSize val="0"/>
        </c:dLbls>
        <c:gapWidth val="150"/>
        <c:overlap val="-25"/>
        <c:axId val="65845120"/>
        <c:axId val="65846656"/>
      </c:barChart>
      <c:catAx>
        <c:axId val="65845120"/>
        <c:scaling>
          <c:orientation val="minMax"/>
        </c:scaling>
        <c:delete val="0"/>
        <c:axPos val="b"/>
        <c:majorTickMark val="none"/>
        <c:minorTickMark val="none"/>
        <c:tickLblPos val="nextTo"/>
        <c:txPr>
          <a:bodyPr rot="-60000000" spcFirstLastPara="0" vertOverflow="ellipsis" vert="horz" wrap="square" anchor="ctr" anchorCtr="1"/>
          <a:lstStyle/>
          <a:p>
            <a:pPr>
              <a:defRPr lang="zh-CN" sz="1000" b="0" i="0" u="none" strike="noStrike" kern="1200" baseline="0">
                <a:solidFill>
                  <a:schemeClr val="bg1"/>
                </a:solidFill>
                <a:latin typeface="+mn-lt"/>
                <a:ea typeface="+mn-ea"/>
                <a:cs typeface="+mn-cs"/>
              </a:defRPr>
            </a:pPr>
            <a:endParaRPr lang="zh-CN"/>
          </a:p>
        </c:txPr>
        <c:crossAx val="65846656"/>
        <c:crosses val="autoZero"/>
        <c:auto val="1"/>
        <c:lblAlgn val="ctr"/>
        <c:lblOffset val="100"/>
        <c:noMultiLvlLbl val="0"/>
      </c:catAx>
      <c:valAx>
        <c:axId val="65846656"/>
        <c:scaling>
          <c:orientation val="minMax"/>
        </c:scaling>
        <c:delete val="1"/>
        <c:axPos val="l"/>
        <c:numFmt formatCode="0.0%" sourceLinked="1"/>
        <c:majorTickMark val="out"/>
        <c:minorTickMark val="none"/>
        <c:tickLblPos val="nextTo"/>
        <c:crossAx val="65845120"/>
        <c:crosses val="autoZero"/>
        <c:crossBetween val="between"/>
      </c:valAx>
    </c:plotArea>
    <c:plotVisOnly val="1"/>
    <c:dispBlanksAs val="gap"/>
    <c:showDLblsOverMax val="0"/>
  </c:chart>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a:defRPr lang="zh-CN" sz="1800" b="1" i="0" u="none" strike="noStrike" kern="1200" baseline="0">
                <a:solidFill>
                  <a:schemeClr val="tx1"/>
                </a:solidFill>
                <a:latin typeface="微软雅黑" panose="020B0503020204020204" pitchFamily="34" charset="-122"/>
                <a:ea typeface="微软雅黑" panose="020B0503020204020204" pitchFamily="34" charset="-122"/>
                <a:cs typeface="+mn-cs"/>
              </a:defRPr>
            </a:pPr>
            <a:r>
              <a:rPr lang="zh-CN" altLang="en-US" dirty="0">
                <a:latin typeface="微软雅黑" panose="020B0503020204020204" pitchFamily="34" charset="-122"/>
                <a:ea typeface="微软雅黑" panose="020B0503020204020204" pitchFamily="34" charset="-122"/>
              </a:rPr>
              <a:t>高加索肺腺癌</a:t>
            </a:r>
          </a:p>
        </c:rich>
      </c:tx>
      <c:layout>
        <c:manualLayout>
          <c:xMode val="edge"/>
          <c:yMode val="edge"/>
          <c:x val="0.32189018568757055"/>
          <c:y val="0.13605383177199573"/>
        </c:manualLayout>
      </c:layout>
      <c:overlay val="0"/>
    </c:title>
    <c:autoTitleDeleted val="0"/>
    <c:plotArea>
      <c:layout/>
      <c:pieChart>
        <c:varyColors val="1"/>
        <c:ser>
          <c:idx val="0"/>
          <c:order val="0"/>
          <c:explosion val="25"/>
          <c:dLbls>
            <c:dLbl>
              <c:idx val="1"/>
              <c:layout>
                <c:manualLayout>
                  <c:x val="-0.1171609924516441"/>
                  <c:y val="-0.16125736741501701"/>
                </c:manualLayout>
              </c:layout>
              <c:tx>
                <c:rich>
                  <a:bodyPr rot="0" spcFirstLastPara="0" vertOverflow="ellipsis" vert="horz" wrap="square" lIns="38100" tIns="19050" rIns="38100" bIns="19050" anchor="ctr" anchorCtr="1"/>
                  <a:lstStyle/>
                  <a:p>
                    <a:pPr>
                      <a:defRPr lang="zh-CN" sz="1400" b="1" i="0" u="none" strike="noStrike" kern="1200" baseline="0">
                        <a:solidFill>
                          <a:schemeClr val="tx1"/>
                        </a:solidFill>
                        <a:latin typeface="+mn-lt"/>
                        <a:ea typeface="+mn-ea"/>
                        <a:cs typeface="+mn-cs"/>
                      </a:defRPr>
                    </a:pPr>
                    <a:r>
                      <a:rPr lang="en-US" altLang="en-US" sz="1400" b="1">
                        <a:solidFill>
                          <a:schemeClr val="tx1"/>
                        </a:solidFill>
                      </a:rPr>
                      <a:t>EGFR
1</a:t>
                    </a:r>
                    <a:r>
                      <a:rPr lang="en-US" altLang="zh-CN" sz="1400" b="1">
                        <a:solidFill>
                          <a:schemeClr val="tx1"/>
                        </a:solidFill>
                      </a:rPr>
                      <a:t>0-15</a:t>
                    </a:r>
                    <a:r>
                      <a:rPr lang="en-US" altLang="en-US" sz="1400" b="1">
                        <a:solidFill>
                          <a:schemeClr val="tx1"/>
                        </a:solidFill>
                      </a:rPr>
                      <a:t>%</a:t>
                    </a:r>
                    <a:endParaRPr lang="en-US" altLang="zh-CN" sz="1400" b="1">
                      <a:solidFill>
                        <a:schemeClr val="tx1"/>
                      </a:solidFill>
                    </a:endParaRPr>
                  </a:p>
                </c:rich>
              </c:tx>
              <c:spPr>
                <a:noFill/>
                <a:ln>
                  <a:noFill/>
                </a:ln>
                <a:effectLst/>
              </c:spPr>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25A2-894A-9A06-B0046812FF21}"/>
                </c:ext>
              </c:extLst>
            </c:dLbl>
            <c:dLbl>
              <c:idx val="2"/>
              <c:layout>
                <c:manualLayout>
                  <c:x val="0.112201909582404"/>
                  <c:y val="-3.7056835498867333E-2"/>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2-25A2-894A-9A06-B0046812FF21}"/>
                </c:ext>
              </c:extLst>
            </c:dLbl>
            <c:dLbl>
              <c:idx val="8"/>
              <c:layout>
                <c:manualLayout>
                  <c:x val="-0.10407433748455402"/>
                  <c:y val="-0.132193645150539"/>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8-25A2-894A-9A06-B0046812FF21}"/>
                </c:ext>
              </c:extLst>
            </c:dLbl>
            <c:dLbl>
              <c:idx val="9"/>
              <c:tx>
                <c:rich>
                  <a:bodyPr/>
                  <a:lstStyle/>
                  <a:p>
                    <a:r>
                      <a:rPr lang="zh-TW" altLang="en-US" b="1" dirty="0">
                        <a:solidFill>
                          <a:schemeClr val="tx1"/>
                        </a:solidFill>
                      </a:rPr>
                      <a:t>其他
</a:t>
                    </a:r>
                    <a:r>
                      <a:rPr lang="en-US" altLang="zh-TW" b="1" dirty="0">
                        <a:solidFill>
                          <a:schemeClr val="tx1"/>
                        </a:solidFill>
                      </a:rPr>
                      <a:t>40%</a:t>
                    </a:r>
                  </a:p>
                </c:rich>
              </c:tx>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9-25A2-894A-9A06-B0046812FF21}"/>
                </c:ext>
              </c:extLst>
            </c:dLbl>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solidFill>
                    <a:latin typeface="+mn-lt"/>
                    <a:ea typeface="+mn-ea"/>
                    <a:cs typeface="+mn-cs"/>
                  </a:defRPr>
                </a:pPr>
                <a:endParaRPr lang="zh-CN"/>
              </a:p>
            </c:txPr>
            <c:dLblPos val="bestFit"/>
            <c:showLegendKey val="0"/>
            <c:showVal val="0"/>
            <c:showCatName val="1"/>
            <c:showSerName val="0"/>
            <c:showPercent val="1"/>
            <c:showBubbleSize val="0"/>
            <c:showLeaderLines val="1"/>
            <c:extLst>
              <c:ext xmlns:c15="http://schemas.microsoft.com/office/drawing/2012/chart" uri="{CE6537A1-D6FC-4f65-9D91-7224C49458BB}"/>
            </c:extLst>
          </c:dLbls>
          <c:cat>
            <c:strRef>
              <c:f>Sheet1!$B$4:$B$13</c:f>
              <c:strCache>
                <c:ptCount val="10"/>
                <c:pt idx="0">
                  <c:v>KRAS</c:v>
                </c:pt>
                <c:pt idx="1">
                  <c:v>EGFR</c:v>
                </c:pt>
                <c:pt idx="2">
                  <c:v>MET</c:v>
                </c:pt>
                <c:pt idx="3">
                  <c:v>EML-ALK</c:v>
                </c:pt>
                <c:pt idx="4">
                  <c:v>HER2</c:v>
                </c:pt>
                <c:pt idx="5">
                  <c:v>RET</c:v>
                </c:pt>
                <c:pt idx="6">
                  <c:v>BRAF</c:v>
                </c:pt>
                <c:pt idx="7">
                  <c:v>PIK3CA</c:v>
                </c:pt>
                <c:pt idx="8">
                  <c:v>NRAS </c:v>
                </c:pt>
                <c:pt idx="9">
                  <c:v>其他</c:v>
                </c:pt>
              </c:strCache>
            </c:strRef>
          </c:cat>
          <c:val>
            <c:numRef>
              <c:f>Sheet1!$C$4:$C$13</c:f>
              <c:numCache>
                <c:formatCode>0%</c:formatCode>
                <c:ptCount val="10"/>
                <c:pt idx="0">
                  <c:v>0.30000000000000027</c:v>
                </c:pt>
                <c:pt idx="1">
                  <c:v>0.13</c:v>
                </c:pt>
                <c:pt idx="2">
                  <c:v>0.05</c:v>
                </c:pt>
                <c:pt idx="3">
                  <c:v>0.05</c:v>
                </c:pt>
                <c:pt idx="4">
                  <c:v>3.0000000000000002E-2</c:v>
                </c:pt>
                <c:pt idx="5">
                  <c:v>1.0000000000000005E-2</c:v>
                </c:pt>
                <c:pt idx="6">
                  <c:v>1.0000000000000005E-2</c:v>
                </c:pt>
                <c:pt idx="7">
                  <c:v>1.0000000000000005E-2</c:v>
                </c:pt>
                <c:pt idx="8">
                  <c:v>1.0000000000000005E-2</c:v>
                </c:pt>
                <c:pt idx="9">
                  <c:v>0.4</c:v>
                </c:pt>
              </c:numCache>
            </c:numRef>
          </c:val>
          <c:extLst>
            <c:ext xmlns:c16="http://schemas.microsoft.com/office/drawing/2014/chart" uri="{C3380CC4-5D6E-409C-BE32-E72D297353CC}">
              <c16:uniqueId val="{0000000A-25A2-894A-9A06-B0046812FF21}"/>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zero"/>
    <c:showDLblsOverMax val="0"/>
  </c:chart>
  <c:txPr>
    <a:bodyPr/>
    <a:lstStyle/>
    <a:p>
      <a:pPr>
        <a:defRPr lang="zh-CN"/>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invertIfNegative val="0"/>
          <c:dPt>
            <c:idx val="0"/>
            <c:invertIfNegative val="0"/>
            <c:bubble3D val="0"/>
            <c:spPr>
              <a:solidFill>
                <a:srgbClr val="00B050"/>
              </a:solidFill>
            </c:spPr>
            <c:extLst>
              <c:ext xmlns:c16="http://schemas.microsoft.com/office/drawing/2014/chart" uri="{C3380CC4-5D6E-409C-BE32-E72D297353CC}">
                <c16:uniqueId val="{00000001-97E7-4F4F-BC83-7E19CC5C38E5}"/>
              </c:ext>
            </c:extLst>
          </c:dPt>
          <c:dPt>
            <c:idx val="1"/>
            <c:invertIfNegative val="0"/>
            <c:bubble3D val="0"/>
            <c:spPr>
              <a:solidFill>
                <a:srgbClr val="00B050"/>
              </a:solidFill>
            </c:spPr>
            <c:extLst>
              <c:ext xmlns:c16="http://schemas.microsoft.com/office/drawing/2014/chart" uri="{C3380CC4-5D6E-409C-BE32-E72D297353CC}">
                <c16:uniqueId val="{00000003-97E7-4F4F-BC83-7E19CC5C38E5}"/>
              </c:ext>
            </c:extLst>
          </c:dPt>
          <c:dPt>
            <c:idx val="2"/>
            <c:invertIfNegative val="0"/>
            <c:bubble3D val="0"/>
            <c:spPr>
              <a:solidFill>
                <a:srgbClr val="00B050"/>
              </a:solidFill>
            </c:spPr>
            <c:extLst>
              <c:ext xmlns:c16="http://schemas.microsoft.com/office/drawing/2014/chart" uri="{C3380CC4-5D6E-409C-BE32-E72D297353CC}">
                <c16:uniqueId val="{00000005-97E7-4F4F-BC83-7E19CC5C38E5}"/>
              </c:ext>
            </c:extLst>
          </c:dPt>
          <c:dPt>
            <c:idx val="3"/>
            <c:invertIfNegative val="0"/>
            <c:bubble3D val="0"/>
            <c:spPr>
              <a:solidFill>
                <a:srgbClr val="00B050"/>
              </a:solidFill>
            </c:spPr>
            <c:extLst>
              <c:ext xmlns:c16="http://schemas.microsoft.com/office/drawing/2014/chart" uri="{C3380CC4-5D6E-409C-BE32-E72D297353CC}">
                <c16:uniqueId val="{00000007-97E7-4F4F-BC83-7E19CC5C38E5}"/>
              </c:ext>
            </c:extLst>
          </c:dPt>
          <c:dPt>
            <c:idx val="4"/>
            <c:invertIfNegative val="0"/>
            <c:bubble3D val="0"/>
            <c:spPr>
              <a:solidFill>
                <a:srgbClr val="C00000"/>
              </a:solidFill>
            </c:spPr>
            <c:extLst>
              <c:ext xmlns:c16="http://schemas.microsoft.com/office/drawing/2014/chart" uri="{C3380CC4-5D6E-409C-BE32-E72D297353CC}">
                <c16:uniqueId val="{00000009-97E7-4F4F-BC83-7E19CC5C38E5}"/>
              </c:ext>
            </c:extLst>
          </c:dPt>
          <c:dPt>
            <c:idx val="5"/>
            <c:invertIfNegative val="0"/>
            <c:bubble3D val="0"/>
            <c:spPr>
              <a:solidFill>
                <a:srgbClr val="C00000"/>
              </a:solidFill>
            </c:spPr>
            <c:extLst>
              <c:ext xmlns:c16="http://schemas.microsoft.com/office/drawing/2014/chart" uri="{C3380CC4-5D6E-409C-BE32-E72D297353CC}">
                <c16:uniqueId val="{0000000B-97E7-4F4F-BC83-7E19CC5C38E5}"/>
              </c:ext>
            </c:extLst>
          </c:dPt>
          <c:dPt>
            <c:idx val="6"/>
            <c:invertIfNegative val="0"/>
            <c:bubble3D val="0"/>
            <c:spPr>
              <a:solidFill>
                <a:srgbClr val="C00000"/>
              </a:solidFill>
            </c:spPr>
            <c:extLst>
              <c:ext xmlns:c16="http://schemas.microsoft.com/office/drawing/2014/chart" uri="{C3380CC4-5D6E-409C-BE32-E72D297353CC}">
                <c16:uniqueId val="{0000000D-97E7-4F4F-BC83-7E19CC5C38E5}"/>
              </c:ext>
            </c:extLst>
          </c:dPt>
          <c:dPt>
            <c:idx val="9"/>
            <c:invertIfNegative val="0"/>
            <c:bubble3D val="0"/>
            <c:spPr>
              <a:solidFill>
                <a:schemeClr val="bg1">
                  <a:lumMod val="65000"/>
                </a:schemeClr>
              </a:solidFill>
            </c:spPr>
            <c:extLst>
              <c:ext xmlns:c16="http://schemas.microsoft.com/office/drawing/2014/chart" uri="{C3380CC4-5D6E-409C-BE32-E72D297353CC}">
                <c16:uniqueId val="{0000000F-97E7-4F4F-BC83-7E19CC5C38E5}"/>
              </c:ext>
            </c:extLst>
          </c:dPt>
          <c:dPt>
            <c:idx val="10"/>
            <c:invertIfNegative val="0"/>
            <c:bubble3D val="0"/>
            <c:spPr>
              <a:solidFill>
                <a:schemeClr val="bg1">
                  <a:lumMod val="65000"/>
                </a:schemeClr>
              </a:solidFill>
            </c:spPr>
            <c:extLst>
              <c:ext xmlns:c16="http://schemas.microsoft.com/office/drawing/2014/chart" uri="{C3380CC4-5D6E-409C-BE32-E72D297353CC}">
                <c16:uniqueId val="{00000011-97E7-4F4F-BC83-7E19CC5C38E5}"/>
              </c:ext>
            </c:extLst>
          </c:dPt>
          <c:dPt>
            <c:idx val="11"/>
            <c:invertIfNegative val="0"/>
            <c:bubble3D val="0"/>
            <c:spPr>
              <a:solidFill>
                <a:schemeClr val="bg1">
                  <a:lumMod val="65000"/>
                </a:schemeClr>
              </a:solidFill>
            </c:spPr>
            <c:extLst>
              <c:ext xmlns:c16="http://schemas.microsoft.com/office/drawing/2014/chart" uri="{C3380CC4-5D6E-409C-BE32-E72D297353CC}">
                <c16:uniqueId val="{00000013-97E7-4F4F-BC83-7E19CC5C38E5}"/>
              </c:ext>
            </c:extLst>
          </c:dPt>
          <c:dPt>
            <c:idx val="12"/>
            <c:invertIfNegative val="0"/>
            <c:bubble3D val="0"/>
            <c:spPr>
              <a:solidFill>
                <a:schemeClr val="bg1">
                  <a:lumMod val="65000"/>
                </a:schemeClr>
              </a:solidFill>
            </c:spPr>
            <c:extLst>
              <c:ext xmlns:c16="http://schemas.microsoft.com/office/drawing/2014/chart" uri="{C3380CC4-5D6E-409C-BE32-E72D297353CC}">
                <c16:uniqueId val="{00000015-97E7-4F4F-BC83-7E19CC5C38E5}"/>
              </c:ext>
            </c:extLst>
          </c:dPt>
          <c:dPt>
            <c:idx val="13"/>
            <c:invertIfNegative val="0"/>
            <c:bubble3D val="0"/>
            <c:spPr>
              <a:solidFill>
                <a:schemeClr val="bg1">
                  <a:lumMod val="65000"/>
                </a:schemeClr>
              </a:solidFill>
            </c:spPr>
            <c:extLst>
              <c:ext xmlns:c16="http://schemas.microsoft.com/office/drawing/2014/chart" uri="{C3380CC4-5D6E-409C-BE32-E72D297353CC}">
                <c16:uniqueId val="{00000017-97E7-4F4F-BC83-7E19CC5C38E5}"/>
              </c:ext>
            </c:extLst>
          </c:dPt>
          <c:dPt>
            <c:idx val="14"/>
            <c:invertIfNegative val="0"/>
            <c:bubble3D val="0"/>
            <c:spPr>
              <a:solidFill>
                <a:schemeClr val="bg1">
                  <a:lumMod val="65000"/>
                </a:schemeClr>
              </a:solidFill>
            </c:spPr>
            <c:extLst>
              <c:ext xmlns:c16="http://schemas.microsoft.com/office/drawing/2014/chart" uri="{C3380CC4-5D6E-409C-BE32-E72D297353CC}">
                <c16:uniqueId val="{00000019-97E7-4F4F-BC83-7E19CC5C38E5}"/>
              </c:ext>
            </c:extLst>
          </c:dPt>
          <c:dPt>
            <c:idx val="15"/>
            <c:invertIfNegative val="0"/>
            <c:bubble3D val="0"/>
            <c:spPr>
              <a:solidFill>
                <a:schemeClr val="bg1">
                  <a:lumMod val="65000"/>
                </a:schemeClr>
              </a:solidFill>
            </c:spPr>
            <c:extLst>
              <c:ext xmlns:c16="http://schemas.microsoft.com/office/drawing/2014/chart" uri="{C3380CC4-5D6E-409C-BE32-E72D297353CC}">
                <c16:uniqueId val="{0000001B-97E7-4F4F-BC83-7E19CC5C38E5}"/>
              </c:ext>
            </c:extLst>
          </c:dPt>
          <c:dPt>
            <c:idx val="16"/>
            <c:invertIfNegative val="0"/>
            <c:bubble3D val="0"/>
            <c:spPr>
              <a:solidFill>
                <a:schemeClr val="bg1">
                  <a:lumMod val="65000"/>
                </a:schemeClr>
              </a:solidFill>
            </c:spPr>
            <c:extLst>
              <c:ext xmlns:c16="http://schemas.microsoft.com/office/drawing/2014/chart" uri="{C3380CC4-5D6E-409C-BE32-E72D297353CC}">
                <c16:uniqueId val="{0000001D-97E7-4F4F-BC83-7E19CC5C38E5}"/>
              </c:ext>
            </c:extLst>
          </c:dPt>
          <c:dPt>
            <c:idx val="17"/>
            <c:invertIfNegative val="0"/>
            <c:bubble3D val="0"/>
            <c:spPr>
              <a:solidFill>
                <a:schemeClr val="bg1">
                  <a:lumMod val="65000"/>
                </a:schemeClr>
              </a:solidFill>
            </c:spPr>
            <c:extLst>
              <c:ext xmlns:c16="http://schemas.microsoft.com/office/drawing/2014/chart" uri="{C3380CC4-5D6E-409C-BE32-E72D297353CC}">
                <c16:uniqueId val="{0000001F-97E7-4F4F-BC83-7E19CC5C38E5}"/>
              </c:ext>
            </c:extLst>
          </c:dPt>
          <c:dLbls>
            <c:spPr>
              <a:noFill/>
              <a:ln>
                <a:noFill/>
              </a:ln>
              <a:effectLst/>
            </c:spPr>
            <c:txPr>
              <a:bodyPr rot="0" spcFirstLastPara="0" vertOverflow="ellipsis" vert="horz" wrap="square" lIns="38100" tIns="19050" rIns="38100" bIns="19050" anchor="ctr" anchorCtr="1"/>
              <a:lstStyle/>
              <a:p>
                <a:pPr>
                  <a:defRPr lang="zh-CN" sz="1400" b="1" i="0" u="none" strike="noStrike" kern="1200" baseline="0">
                    <a:solidFill>
                      <a:schemeClr val="tx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Sheet1!$A$1:$A$18</c:f>
              <c:strCache>
                <c:ptCount val="18"/>
                <c:pt idx="0">
                  <c:v>IPASS</c:v>
                </c:pt>
                <c:pt idx="1">
                  <c:v>first-SIGNAL</c:v>
                </c:pt>
                <c:pt idx="2">
                  <c:v>NEJ002</c:v>
                </c:pt>
                <c:pt idx="3">
                  <c:v>WJTOG3405</c:v>
                </c:pt>
                <c:pt idx="4">
                  <c:v>EURTAC</c:v>
                </c:pt>
                <c:pt idx="5">
                  <c:v>OPTIMAL</c:v>
                </c:pt>
                <c:pt idx="6">
                  <c:v>ENSURE</c:v>
                </c:pt>
                <c:pt idx="7">
                  <c:v>LUX-Lung3</c:v>
                </c:pt>
                <c:pt idx="8">
                  <c:v>LUX-Lung6</c:v>
                </c:pt>
                <c:pt idx="9">
                  <c:v>IPASS</c:v>
                </c:pt>
                <c:pt idx="10">
                  <c:v>first-SIGNAL</c:v>
                </c:pt>
                <c:pt idx="11">
                  <c:v>NEJ002</c:v>
                </c:pt>
                <c:pt idx="12">
                  <c:v>WJTOG3405</c:v>
                </c:pt>
                <c:pt idx="13">
                  <c:v>EURTAC</c:v>
                </c:pt>
                <c:pt idx="14">
                  <c:v>OPTIMAL</c:v>
                </c:pt>
                <c:pt idx="15">
                  <c:v>ENSURE</c:v>
                </c:pt>
                <c:pt idx="16">
                  <c:v>LUX-Lung3</c:v>
                </c:pt>
                <c:pt idx="17">
                  <c:v>LUX-Lung6</c:v>
                </c:pt>
              </c:strCache>
            </c:strRef>
          </c:cat>
          <c:val>
            <c:numRef>
              <c:f>Sheet1!$B$1:$B$18</c:f>
              <c:numCache>
                <c:formatCode>General</c:formatCode>
                <c:ptCount val="18"/>
                <c:pt idx="0">
                  <c:v>9.5</c:v>
                </c:pt>
                <c:pt idx="1">
                  <c:v>8</c:v>
                </c:pt>
                <c:pt idx="2">
                  <c:v>10.8</c:v>
                </c:pt>
                <c:pt idx="3">
                  <c:v>9.2000000000000011</c:v>
                </c:pt>
                <c:pt idx="4">
                  <c:v>10.4</c:v>
                </c:pt>
                <c:pt idx="5">
                  <c:v>13.1</c:v>
                </c:pt>
                <c:pt idx="6">
                  <c:v>11</c:v>
                </c:pt>
                <c:pt idx="7">
                  <c:v>11.1</c:v>
                </c:pt>
                <c:pt idx="8">
                  <c:v>11</c:v>
                </c:pt>
                <c:pt idx="9">
                  <c:v>6.3</c:v>
                </c:pt>
                <c:pt idx="10">
                  <c:v>6.3</c:v>
                </c:pt>
                <c:pt idx="11">
                  <c:v>5.4</c:v>
                </c:pt>
                <c:pt idx="12">
                  <c:v>6.3</c:v>
                </c:pt>
                <c:pt idx="13">
                  <c:v>5.2</c:v>
                </c:pt>
                <c:pt idx="14">
                  <c:v>4.5999999999999996</c:v>
                </c:pt>
                <c:pt idx="15">
                  <c:v>5.5</c:v>
                </c:pt>
                <c:pt idx="16">
                  <c:v>6.9</c:v>
                </c:pt>
                <c:pt idx="17">
                  <c:v>5.6</c:v>
                </c:pt>
              </c:numCache>
            </c:numRef>
          </c:val>
          <c:extLst>
            <c:ext xmlns:c16="http://schemas.microsoft.com/office/drawing/2014/chart" uri="{C3380CC4-5D6E-409C-BE32-E72D297353CC}">
              <c16:uniqueId val="{00000020-97E7-4F4F-BC83-7E19CC5C38E5}"/>
            </c:ext>
          </c:extLst>
        </c:ser>
        <c:dLbls>
          <c:showLegendKey val="0"/>
          <c:showVal val="1"/>
          <c:showCatName val="0"/>
          <c:showSerName val="0"/>
          <c:showPercent val="0"/>
          <c:showBubbleSize val="0"/>
        </c:dLbls>
        <c:gapWidth val="75"/>
        <c:axId val="66388352"/>
        <c:axId val="66389888"/>
      </c:barChart>
      <c:catAx>
        <c:axId val="66388352"/>
        <c:scaling>
          <c:orientation val="minMax"/>
        </c:scaling>
        <c:delete val="0"/>
        <c:axPos val="b"/>
        <c:numFmt formatCode="General" sourceLinked="0"/>
        <c:majorTickMark val="none"/>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endParaRPr lang="zh-CN"/>
          </a:p>
        </c:txPr>
        <c:crossAx val="66389888"/>
        <c:crosses val="autoZero"/>
        <c:auto val="1"/>
        <c:lblAlgn val="ctr"/>
        <c:lblOffset val="100"/>
        <c:noMultiLvlLbl val="0"/>
      </c:catAx>
      <c:valAx>
        <c:axId val="66389888"/>
        <c:scaling>
          <c:orientation val="minMax"/>
        </c:scaling>
        <c:delete val="0"/>
        <c:axPos val="l"/>
        <c:numFmt formatCode="General" sourceLinked="1"/>
        <c:majorTickMark val="none"/>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endParaRPr lang="zh-CN"/>
          </a:p>
        </c:txPr>
        <c:crossAx val="66388352"/>
        <c:crosses val="autoZero"/>
        <c:crossBetween val="between"/>
      </c:valAx>
    </c:plotArea>
    <c:plotVisOnly val="1"/>
    <c:dispBlanksAs val="gap"/>
    <c:showDLblsOverMax val="0"/>
  </c:chart>
  <c:txPr>
    <a:bodyPr/>
    <a:lstStyle/>
    <a:p>
      <a:pPr>
        <a:defRPr lang="zh-CN"/>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564862581832401"/>
          <c:y val="0.107830739917363"/>
          <c:w val="0.77824026307056449"/>
          <c:h val="0.82571901532118264"/>
        </c:manualLayout>
      </c:layout>
      <c:barChart>
        <c:barDir val="bar"/>
        <c:grouping val="clustered"/>
        <c:varyColors val="0"/>
        <c:ser>
          <c:idx val="0"/>
          <c:order val="0"/>
          <c:tx>
            <c:strRef>
              <c:f>Sheet1!$B$1</c:f>
              <c:strCache>
                <c:ptCount val="1"/>
                <c:pt idx="0">
                  <c:v>靶向治疗</c:v>
                </c:pt>
              </c:strCache>
            </c:strRef>
          </c:tx>
          <c:spPr>
            <a:solidFill>
              <a:srgbClr val="0D4C5B"/>
            </a:solidFill>
          </c:spPr>
          <c:invertIfNegative val="0"/>
          <c:dPt>
            <c:idx val="0"/>
            <c:invertIfNegative val="0"/>
            <c:bubble3D val="0"/>
            <c:spPr>
              <a:solidFill>
                <a:srgbClr val="0D4C5B"/>
              </a:solidFill>
              <a:ln>
                <a:noFill/>
              </a:ln>
            </c:spPr>
            <c:extLst>
              <c:ext xmlns:c16="http://schemas.microsoft.com/office/drawing/2014/chart" uri="{C3380CC4-5D6E-409C-BE32-E72D297353CC}">
                <c16:uniqueId val="{00000000-D9C6-4139-99D0-1508AA995143}"/>
              </c:ext>
            </c:extLst>
          </c:dPt>
          <c:dPt>
            <c:idx val="1"/>
            <c:invertIfNegative val="0"/>
            <c:bubble3D val="0"/>
            <c:spPr>
              <a:solidFill>
                <a:srgbClr val="0D4C5B"/>
              </a:solidFill>
              <a:ln>
                <a:noFill/>
              </a:ln>
            </c:spPr>
            <c:extLst>
              <c:ext xmlns:c16="http://schemas.microsoft.com/office/drawing/2014/chart" uri="{C3380CC4-5D6E-409C-BE32-E72D297353CC}">
                <c16:uniqueId val="{00000001-D9C6-4139-99D0-1508AA995143}"/>
              </c:ext>
            </c:extLst>
          </c:dPt>
          <c:dPt>
            <c:idx val="3"/>
            <c:invertIfNegative val="0"/>
            <c:bubble3D val="0"/>
            <c:spPr>
              <a:solidFill>
                <a:srgbClr val="0D4C5B"/>
              </a:solidFill>
              <a:ln>
                <a:noFill/>
              </a:ln>
            </c:spPr>
            <c:extLst>
              <c:ext xmlns:c16="http://schemas.microsoft.com/office/drawing/2014/chart" uri="{C3380CC4-5D6E-409C-BE32-E72D297353CC}">
                <c16:uniqueId val="{00000002-D9C6-4139-99D0-1508AA995143}"/>
              </c:ext>
            </c:extLst>
          </c:dPt>
          <c:dPt>
            <c:idx val="4"/>
            <c:invertIfNegative val="0"/>
            <c:bubble3D val="0"/>
            <c:spPr>
              <a:solidFill>
                <a:srgbClr val="0D4C5B"/>
              </a:solidFill>
              <a:ln>
                <a:noFill/>
              </a:ln>
            </c:spPr>
            <c:extLst>
              <c:ext xmlns:c16="http://schemas.microsoft.com/office/drawing/2014/chart" uri="{C3380CC4-5D6E-409C-BE32-E72D297353CC}">
                <c16:uniqueId val="{00000003-D9C6-4139-99D0-1508AA995143}"/>
              </c:ext>
            </c:extLst>
          </c:dPt>
          <c:dPt>
            <c:idx val="5"/>
            <c:invertIfNegative val="0"/>
            <c:bubble3D val="0"/>
            <c:spPr>
              <a:solidFill>
                <a:srgbClr val="0D4C5B"/>
              </a:solidFill>
              <a:ln>
                <a:noFill/>
              </a:ln>
            </c:spPr>
            <c:extLst>
              <c:ext xmlns:c16="http://schemas.microsoft.com/office/drawing/2014/chart" uri="{C3380CC4-5D6E-409C-BE32-E72D297353CC}">
                <c16:uniqueId val="{00000004-D9C6-4139-99D0-1508AA995143}"/>
              </c:ext>
            </c:extLst>
          </c:dPt>
          <c:dLbls>
            <c:numFmt formatCode="#,##0.0_);[Red]\(#,##0.0\)" sourceLinked="0"/>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LUX-Lung 6</c:v>
                </c:pt>
                <c:pt idx="1">
                  <c:v>LUX-Lung 3</c:v>
                </c:pt>
                <c:pt idx="2">
                  <c:v>CONVINCE</c:v>
                </c:pt>
                <c:pt idx="3">
                  <c:v>ENSURE</c:v>
                </c:pt>
                <c:pt idx="4">
                  <c:v>EURTAC</c:v>
                </c:pt>
                <c:pt idx="5">
                  <c:v>OPTIMAL</c:v>
                </c:pt>
                <c:pt idx="6">
                  <c:v>NEJ002</c:v>
                </c:pt>
                <c:pt idx="7">
                  <c:v>WJTOG3405</c:v>
                </c:pt>
                <c:pt idx="8">
                  <c:v>IPASS</c:v>
                </c:pt>
              </c:strCache>
            </c:strRef>
          </c:cat>
          <c:val>
            <c:numRef>
              <c:f>Sheet1!$B$2:$B$10</c:f>
              <c:numCache>
                <c:formatCode>General</c:formatCode>
                <c:ptCount val="9"/>
                <c:pt idx="0">
                  <c:v>11</c:v>
                </c:pt>
                <c:pt idx="1">
                  <c:v>11.1</c:v>
                </c:pt>
                <c:pt idx="2">
                  <c:v>11.2</c:v>
                </c:pt>
                <c:pt idx="3">
                  <c:v>11</c:v>
                </c:pt>
                <c:pt idx="4">
                  <c:v>9.7000000000000011</c:v>
                </c:pt>
                <c:pt idx="5">
                  <c:v>13.1</c:v>
                </c:pt>
                <c:pt idx="6">
                  <c:v>10.8</c:v>
                </c:pt>
                <c:pt idx="7">
                  <c:v>9.2000000000000011</c:v>
                </c:pt>
                <c:pt idx="8">
                  <c:v>9.5</c:v>
                </c:pt>
              </c:numCache>
            </c:numRef>
          </c:val>
          <c:extLst>
            <c:ext xmlns:c16="http://schemas.microsoft.com/office/drawing/2014/chart" uri="{C3380CC4-5D6E-409C-BE32-E72D297353CC}">
              <c16:uniqueId val="{00000005-D9C6-4139-99D0-1508AA995143}"/>
            </c:ext>
          </c:extLst>
        </c:ser>
        <c:ser>
          <c:idx val="1"/>
          <c:order val="1"/>
          <c:tx>
            <c:strRef>
              <c:f>Sheet1!$C$1</c:f>
              <c:strCache>
                <c:ptCount val="1"/>
                <c:pt idx="0">
                  <c:v>化疗</c:v>
                </c:pt>
              </c:strCache>
            </c:strRef>
          </c:tx>
          <c:spPr>
            <a:solidFill>
              <a:schemeClr val="bg1">
                <a:lumMod val="65000"/>
              </a:schemeClr>
            </a:solidFill>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LUX-Lung 6</c:v>
                </c:pt>
                <c:pt idx="1">
                  <c:v>LUX-Lung 3</c:v>
                </c:pt>
                <c:pt idx="2">
                  <c:v>CONVINCE</c:v>
                </c:pt>
                <c:pt idx="3">
                  <c:v>ENSURE</c:v>
                </c:pt>
                <c:pt idx="4">
                  <c:v>EURTAC</c:v>
                </c:pt>
                <c:pt idx="5">
                  <c:v>OPTIMAL</c:v>
                </c:pt>
                <c:pt idx="6">
                  <c:v>NEJ002</c:v>
                </c:pt>
                <c:pt idx="7">
                  <c:v>WJTOG3405</c:v>
                </c:pt>
                <c:pt idx="8">
                  <c:v>IPASS</c:v>
                </c:pt>
              </c:strCache>
            </c:strRef>
          </c:cat>
          <c:val>
            <c:numRef>
              <c:f>Sheet1!$C$2:$C$10</c:f>
              <c:numCache>
                <c:formatCode>General</c:formatCode>
                <c:ptCount val="9"/>
                <c:pt idx="0">
                  <c:v>5.6</c:v>
                </c:pt>
                <c:pt idx="1">
                  <c:v>6.9</c:v>
                </c:pt>
                <c:pt idx="2">
                  <c:v>7.9</c:v>
                </c:pt>
                <c:pt idx="3">
                  <c:v>5.5</c:v>
                </c:pt>
                <c:pt idx="4">
                  <c:v>5.2</c:v>
                </c:pt>
                <c:pt idx="5">
                  <c:v>4.5999999999999996</c:v>
                </c:pt>
                <c:pt idx="6">
                  <c:v>5.4</c:v>
                </c:pt>
                <c:pt idx="7">
                  <c:v>6.3</c:v>
                </c:pt>
                <c:pt idx="8">
                  <c:v>6.3</c:v>
                </c:pt>
              </c:numCache>
            </c:numRef>
          </c:val>
          <c:extLst>
            <c:ext xmlns:c16="http://schemas.microsoft.com/office/drawing/2014/chart" uri="{C3380CC4-5D6E-409C-BE32-E72D297353CC}">
              <c16:uniqueId val="{00000006-D9C6-4139-99D0-1508AA995143}"/>
            </c:ext>
          </c:extLst>
        </c:ser>
        <c:dLbls>
          <c:showLegendKey val="0"/>
          <c:showVal val="0"/>
          <c:showCatName val="0"/>
          <c:showSerName val="0"/>
          <c:showPercent val="0"/>
          <c:showBubbleSize val="0"/>
        </c:dLbls>
        <c:gapWidth val="60"/>
        <c:axId val="363275392"/>
        <c:axId val="363277696"/>
      </c:barChart>
      <c:catAx>
        <c:axId val="363275392"/>
        <c:scaling>
          <c:orientation val="minMax"/>
        </c:scaling>
        <c:delete val="0"/>
        <c:axPos val="l"/>
        <c:numFmt formatCode="General" sourceLinked="0"/>
        <c:majorTickMark val="out"/>
        <c:minorTickMark val="none"/>
        <c:tickLblPos val="nextTo"/>
        <c:spPr>
          <a:ln w="9525" cap="flat" cmpd="sng" algn="ctr">
            <a:noFill/>
            <a:prstDash val="solid"/>
            <a:round/>
          </a:ln>
        </c:spPr>
        <c:txPr>
          <a:bodyPr rot="-60000000" spcFirstLastPara="0" vertOverflow="ellipsis" vert="horz" wrap="square" anchor="ctr" anchorCtr="1"/>
          <a:lstStyle/>
          <a:p>
            <a:pPr>
              <a:defRPr lang="zh-CN" sz="800" b="1" i="0" u="none" strike="noStrike" kern="1200" baseline="0">
                <a:solidFill>
                  <a:schemeClr val="tx1"/>
                </a:solidFill>
                <a:latin typeface="Arial" charset="0"/>
                <a:ea typeface="微软雅黑" pitchFamily="34" charset="-122"/>
                <a:cs typeface="Arial" charset="0"/>
              </a:defRPr>
            </a:pPr>
            <a:endParaRPr lang="zh-CN"/>
          </a:p>
        </c:txPr>
        <c:crossAx val="363277696"/>
        <c:crosses val="autoZero"/>
        <c:auto val="1"/>
        <c:lblAlgn val="ctr"/>
        <c:lblOffset val="100"/>
        <c:noMultiLvlLbl val="0"/>
      </c:catAx>
      <c:valAx>
        <c:axId val="363277696"/>
        <c:scaling>
          <c:orientation val="minMax"/>
        </c:scaling>
        <c:delete val="1"/>
        <c:axPos val="b"/>
        <c:numFmt formatCode="General" sourceLinked="1"/>
        <c:majorTickMark val="out"/>
        <c:minorTickMark val="none"/>
        <c:tickLblPos val="nextTo"/>
        <c:crossAx val="363275392"/>
        <c:crosses val="autoZero"/>
        <c:crossBetween val="between"/>
      </c:valAx>
      <c:spPr>
        <a:noFill/>
        <a:ln w="25400">
          <a:noFill/>
        </a:ln>
      </c:spPr>
    </c:plotArea>
    <c:plotVisOnly val="1"/>
    <c:dispBlanksAs val="gap"/>
    <c:showDLblsOverMax val="0"/>
  </c:chart>
  <c:txPr>
    <a:bodyPr/>
    <a:lstStyle/>
    <a:p>
      <a:pPr>
        <a:defRPr lang="zh-CN" sz="1200"/>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0D4C5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疾病复发</c:v>
                </c:pt>
                <c:pt idx="1">
                  <c:v>接受全身辅助治疗</c:v>
                </c:pt>
                <c:pt idx="2">
                  <c:v>接受新辅助治疗</c:v>
                </c:pt>
              </c:strCache>
            </c:strRef>
          </c:cat>
          <c:val>
            <c:numRef>
              <c:f>Sheet1!$B$2:$B$4</c:f>
              <c:numCache>
                <c:formatCode>General</c:formatCode>
                <c:ptCount val="3"/>
                <c:pt idx="0">
                  <c:v>42.4</c:v>
                </c:pt>
                <c:pt idx="1">
                  <c:v>41.7</c:v>
                </c:pt>
                <c:pt idx="2">
                  <c:v>8.9</c:v>
                </c:pt>
              </c:numCache>
            </c:numRef>
          </c:val>
          <c:extLst>
            <c:ext xmlns:c16="http://schemas.microsoft.com/office/drawing/2014/chart" uri="{C3380CC4-5D6E-409C-BE32-E72D297353CC}">
              <c16:uniqueId val="{00000000-A13E-4B37-B4DE-6C2770A9B914}"/>
            </c:ext>
          </c:extLst>
        </c:ser>
        <c:dLbls>
          <c:showLegendKey val="0"/>
          <c:showVal val="1"/>
          <c:showCatName val="0"/>
          <c:showSerName val="0"/>
          <c:showPercent val="0"/>
          <c:showBubbleSize val="0"/>
        </c:dLbls>
        <c:gapWidth val="100"/>
        <c:overlap val="-27"/>
        <c:axId val="124803328"/>
        <c:axId val="124973056"/>
      </c:barChart>
      <c:catAx>
        <c:axId val="124803328"/>
        <c:scaling>
          <c:orientation val="minMax"/>
        </c:scaling>
        <c:delete val="1"/>
        <c:axPos val="b"/>
        <c:numFmt formatCode="General" sourceLinked="1"/>
        <c:majorTickMark val="none"/>
        <c:minorTickMark val="none"/>
        <c:tickLblPos val="nextTo"/>
        <c:crossAx val="124973056"/>
        <c:crosses val="autoZero"/>
        <c:auto val="1"/>
        <c:lblAlgn val="ctr"/>
        <c:lblOffset val="100"/>
        <c:noMultiLvlLbl val="0"/>
      </c:catAx>
      <c:valAx>
        <c:axId val="12497305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12480332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0D4C5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I期</c:v>
                </c:pt>
                <c:pt idx="1">
                  <c:v>II期</c:v>
                </c:pt>
                <c:pt idx="2">
                  <c:v>III期</c:v>
                </c:pt>
              </c:strCache>
            </c:strRef>
          </c:cat>
          <c:val>
            <c:numRef>
              <c:f>Sheet1!$B$2:$B$4</c:f>
              <c:numCache>
                <c:formatCode>General</c:formatCode>
                <c:ptCount val="3"/>
                <c:pt idx="0">
                  <c:v>79.599999999999994</c:v>
                </c:pt>
                <c:pt idx="1">
                  <c:v>57.3</c:v>
                </c:pt>
                <c:pt idx="2">
                  <c:v>47.1</c:v>
                </c:pt>
              </c:numCache>
            </c:numRef>
          </c:val>
          <c:extLst>
            <c:ext xmlns:c16="http://schemas.microsoft.com/office/drawing/2014/chart" uri="{C3380CC4-5D6E-409C-BE32-E72D297353CC}">
              <c16:uniqueId val="{00000000-1305-432B-91BC-B5D2B9F0D0AF}"/>
            </c:ext>
          </c:extLst>
        </c:ser>
        <c:dLbls>
          <c:showLegendKey val="0"/>
          <c:showVal val="1"/>
          <c:showCatName val="0"/>
          <c:showSerName val="0"/>
          <c:showPercent val="0"/>
          <c:showBubbleSize val="0"/>
        </c:dLbls>
        <c:gapWidth val="100"/>
        <c:overlap val="-27"/>
        <c:axId val="159850496"/>
        <c:axId val="159852032"/>
      </c:barChart>
      <c:catAx>
        <c:axId val="159850496"/>
        <c:scaling>
          <c:orientation val="minMax"/>
        </c:scaling>
        <c:delete val="1"/>
        <c:axPos val="b"/>
        <c:numFmt formatCode="General" sourceLinked="1"/>
        <c:majorTickMark val="none"/>
        <c:minorTickMark val="none"/>
        <c:tickLblPos val="nextTo"/>
        <c:crossAx val="159852032"/>
        <c:crosses val="autoZero"/>
        <c:auto val="1"/>
        <c:lblAlgn val="ctr"/>
        <c:lblOffset val="100"/>
        <c:noMultiLvlLbl val="0"/>
      </c:catAx>
      <c:valAx>
        <c:axId val="15985203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15985049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0D4C5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疾病复发</c:v>
                </c:pt>
                <c:pt idx="1">
                  <c:v>IA期</c:v>
                </c:pt>
                <c:pt idx="2">
                  <c:v>IB期</c:v>
                </c:pt>
                <c:pt idx="3">
                  <c:v>II期</c:v>
                </c:pt>
                <c:pt idx="4">
                  <c:v>IIIA期</c:v>
                </c:pt>
              </c:strCache>
            </c:strRef>
          </c:cat>
          <c:val>
            <c:numRef>
              <c:f>Sheet1!$B$2:$B$6</c:f>
              <c:numCache>
                <c:formatCode>General</c:formatCode>
                <c:ptCount val="5"/>
                <c:pt idx="0">
                  <c:v>47.2</c:v>
                </c:pt>
                <c:pt idx="1">
                  <c:v>21</c:v>
                </c:pt>
                <c:pt idx="2">
                  <c:v>23.9</c:v>
                </c:pt>
                <c:pt idx="3">
                  <c:v>38.700000000000003</c:v>
                </c:pt>
                <c:pt idx="4">
                  <c:v>52.7</c:v>
                </c:pt>
              </c:numCache>
            </c:numRef>
          </c:val>
          <c:extLst>
            <c:ext xmlns:c16="http://schemas.microsoft.com/office/drawing/2014/chart" uri="{C3380CC4-5D6E-409C-BE32-E72D297353CC}">
              <c16:uniqueId val="{00000000-21F0-497B-ADE5-642951596A0E}"/>
            </c:ext>
          </c:extLst>
        </c:ser>
        <c:dLbls>
          <c:showLegendKey val="0"/>
          <c:showVal val="1"/>
          <c:showCatName val="0"/>
          <c:showSerName val="0"/>
          <c:showPercent val="0"/>
          <c:showBubbleSize val="0"/>
        </c:dLbls>
        <c:gapWidth val="100"/>
        <c:overlap val="-27"/>
        <c:axId val="380629376"/>
        <c:axId val="380630912"/>
      </c:barChart>
      <c:catAx>
        <c:axId val="380629376"/>
        <c:scaling>
          <c:orientation val="minMax"/>
        </c:scaling>
        <c:delete val="1"/>
        <c:axPos val="b"/>
        <c:numFmt formatCode="General" sourceLinked="1"/>
        <c:majorTickMark val="none"/>
        <c:minorTickMark val="none"/>
        <c:tickLblPos val="nextTo"/>
        <c:crossAx val="380630912"/>
        <c:crosses val="autoZero"/>
        <c:auto val="1"/>
        <c:lblAlgn val="ctr"/>
        <c:lblOffset val="100"/>
        <c:noMultiLvlLbl val="0"/>
      </c:catAx>
      <c:valAx>
        <c:axId val="38063091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38062937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0D4C5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局部复发</c:v>
                </c:pt>
                <c:pt idx="1">
                  <c:v>颅内复发</c:v>
                </c:pt>
                <c:pt idx="2">
                  <c:v>肺</c:v>
                </c:pt>
                <c:pt idx="3">
                  <c:v>胸膜</c:v>
                </c:pt>
                <c:pt idx="4">
                  <c:v>骨</c:v>
                </c:pt>
              </c:strCache>
            </c:strRef>
          </c:cat>
          <c:val>
            <c:numRef>
              <c:f>Sheet1!$B$2:$B$6</c:f>
              <c:numCache>
                <c:formatCode>General</c:formatCode>
                <c:ptCount val="5"/>
                <c:pt idx="0">
                  <c:v>32.1</c:v>
                </c:pt>
                <c:pt idx="1">
                  <c:v>23.2</c:v>
                </c:pt>
                <c:pt idx="2">
                  <c:v>47.6</c:v>
                </c:pt>
                <c:pt idx="3">
                  <c:v>20.8</c:v>
                </c:pt>
                <c:pt idx="4">
                  <c:v>17.3</c:v>
                </c:pt>
              </c:numCache>
            </c:numRef>
          </c:val>
          <c:extLst>
            <c:ext xmlns:c16="http://schemas.microsoft.com/office/drawing/2014/chart" uri="{C3380CC4-5D6E-409C-BE32-E72D297353CC}">
              <c16:uniqueId val="{00000000-290C-4F6D-BD33-2EF6B58CE4EF}"/>
            </c:ext>
          </c:extLst>
        </c:ser>
        <c:dLbls>
          <c:showLegendKey val="0"/>
          <c:showVal val="1"/>
          <c:showCatName val="0"/>
          <c:showSerName val="0"/>
          <c:showPercent val="0"/>
          <c:showBubbleSize val="0"/>
        </c:dLbls>
        <c:gapWidth val="100"/>
        <c:overlap val="-27"/>
        <c:axId val="386512000"/>
        <c:axId val="386513536"/>
      </c:barChart>
      <c:catAx>
        <c:axId val="386512000"/>
        <c:scaling>
          <c:orientation val="minMax"/>
        </c:scaling>
        <c:delete val="1"/>
        <c:axPos val="b"/>
        <c:numFmt formatCode="General" sourceLinked="1"/>
        <c:majorTickMark val="none"/>
        <c:minorTickMark val="none"/>
        <c:tickLblPos val="nextTo"/>
        <c:crossAx val="386513536"/>
        <c:crosses val="autoZero"/>
        <c:auto val="1"/>
        <c:lblAlgn val="ctr"/>
        <c:lblOffset val="100"/>
        <c:noMultiLvlLbl val="0"/>
      </c:catAx>
      <c:valAx>
        <c:axId val="38651353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386512000"/>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648632200678402"/>
          <c:y val="2.3285559432815101E-2"/>
          <c:w val="0.355490618001509"/>
          <c:h val="0.70255759783968696"/>
        </c:manualLayout>
      </c:layout>
      <c:barChart>
        <c:barDir val="bar"/>
        <c:grouping val="clustered"/>
        <c:varyColors val="0"/>
        <c:ser>
          <c:idx val="0"/>
          <c:order val="0"/>
          <c:tx>
            <c:strRef>
              <c:f>Sheet1!$B$1</c:f>
              <c:strCache>
                <c:ptCount val="1"/>
                <c:pt idx="0">
                  <c:v>PFS</c:v>
                </c:pt>
              </c:strCache>
            </c:strRef>
          </c:tx>
          <c:invertIfNegative val="0"/>
          <c:dPt>
            <c:idx val="0"/>
            <c:invertIfNegative val="0"/>
            <c:bubble3D val="0"/>
            <c:spPr>
              <a:solidFill>
                <a:schemeClr val="bg1">
                  <a:lumMod val="75000"/>
                </a:schemeClr>
              </a:solidFill>
            </c:spPr>
            <c:extLst>
              <c:ext xmlns:c16="http://schemas.microsoft.com/office/drawing/2014/chart" uri="{C3380CC4-5D6E-409C-BE32-E72D297353CC}">
                <c16:uniqueId val="{00000001-FDBB-E14B-BA11-E2496E53839F}"/>
              </c:ext>
            </c:extLst>
          </c:dPt>
          <c:dPt>
            <c:idx val="1"/>
            <c:invertIfNegative val="0"/>
            <c:bubble3D val="0"/>
            <c:spPr>
              <a:solidFill>
                <a:schemeClr val="accent5"/>
              </a:solidFill>
            </c:spPr>
            <c:extLst>
              <c:ext xmlns:c16="http://schemas.microsoft.com/office/drawing/2014/chart" uri="{C3380CC4-5D6E-409C-BE32-E72D297353CC}">
                <c16:uniqueId val="{00000003-FDBB-E14B-BA11-E2496E53839F}"/>
              </c:ext>
            </c:extLst>
          </c:dPt>
          <c:cat>
            <c:strRef>
              <c:f>Sheet1!$A$2:$A$3</c:f>
              <c:strCache>
                <c:ptCount val="2"/>
                <c:pt idx="0">
                  <c:v>Chemotherapy</c:v>
                </c:pt>
                <c:pt idx="1">
                  <c:v>Crizotinib</c:v>
                </c:pt>
              </c:strCache>
            </c:strRef>
          </c:cat>
          <c:val>
            <c:numRef>
              <c:f>Sheet1!$B$2:$B$3</c:f>
              <c:numCache>
                <c:formatCode>General</c:formatCode>
                <c:ptCount val="2"/>
                <c:pt idx="0">
                  <c:v>7</c:v>
                </c:pt>
                <c:pt idx="1">
                  <c:v>10.9</c:v>
                </c:pt>
              </c:numCache>
            </c:numRef>
          </c:val>
          <c:extLst>
            <c:ext xmlns:c16="http://schemas.microsoft.com/office/drawing/2014/chart" uri="{C3380CC4-5D6E-409C-BE32-E72D297353CC}">
              <c16:uniqueId val="{00000004-FDBB-E14B-BA11-E2496E53839F}"/>
            </c:ext>
          </c:extLst>
        </c:ser>
        <c:dLbls>
          <c:showLegendKey val="0"/>
          <c:showVal val="0"/>
          <c:showCatName val="0"/>
          <c:showSerName val="0"/>
          <c:showPercent val="0"/>
          <c:showBubbleSize val="0"/>
        </c:dLbls>
        <c:gapWidth val="150"/>
        <c:axId val="91268608"/>
        <c:axId val="91270144"/>
      </c:barChart>
      <c:catAx>
        <c:axId val="91268608"/>
        <c:scaling>
          <c:orientation val="minMax"/>
        </c:scaling>
        <c:delete val="0"/>
        <c:axPos val="l"/>
        <c:numFmt formatCode="General" sourceLinked="0"/>
        <c:majorTickMark val="none"/>
        <c:minorTickMark val="none"/>
        <c:tickLblPos val="none"/>
        <c:spPr>
          <a:ln w="28575" cap="flat" cmpd="sng" algn="ctr">
            <a:solidFill>
              <a:schemeClr val="tx1"/>
            </a:solidFill>
            <a:prstDash val="solid"/>
            <a:round/>
          </a:ln>
        </c:spPr>
        <c:txPr>
          <a:bodyPr rot="-60000000" spcFirstLastPara="0" vertOverflow="ellipsis" vert="horz" wrap="square" anchor="ctr" anchorCtr="1"/>
          <a:lstStyle/>
          <a:p>
            <a:pPr>
              <a:defRPr lang="zh-CN" sz="1600" b="0" i="0" u="none" strike="noStrike" kern="1200" baseline="0">
                <a:solidFill>
                  <a:schemeClr val="tx1"/>
                </a:solidFill>
                <a:latin typeface="+mn-lt"/>
                <a:ea typeface="+mn-ea"/>
                <a:cs typeface="+mn-cs"/>
              </a:defRPr>
            </a:pPr>
            <a:endParaRPr lang="zh-CN"/>
          </a:p>
        </c:txPr>
        <c:crossAx val="91270144"/>
        <c:crosses val="autoZero"/>
        <c:auto val="1"/>
        <c:lblAlgn val="ctr"/>
        <c:lblOffset val="100"/>
        <c:noMultiLvlLbl val="0"/>
      </c:catAx>
      <c:valAx>
        <c:axId val="91270144"/>
        <c:scaling>
          <c:orientation val="minMax"/>
          <c:max val="12"/>
        </c:scaling>
        <c:delete val="0"/>
        <c:axPos val="b"/>
        <c:majorGridlines>
          <c:spPr>
            <a:ln w="9525" cap="flat" cmpd="sng" algn="ctr">
              <a:noFill/>
              <a:prstDash val="solid"/>
              <a:round/>
            </a:ln>
          </c:spPr>
        </c:majorGridlines>
        <c:numFmt formatCode="General" sourceLinked="1"/>
        <c:majorTickMark val="out"/>
        <c:minorTickMark val="none"/>
        <c:tickLblPos val="nextTo"/>
        <c:spPr>
          <a:ln w="28575" cap="sq" cmpd="sng" algn="ctr">
            <a:solidFill>
              <a:schemeClr val="tx1"/>
            </a:solidFill>
            <a:prstDash val="solid"/>
            <a:round/>
          </a:ln>
        </c:spPr>
        <c:txPr>
          <a:bodyPr rot="-60000000" spcFirstLastPara="0" vertOverflow="ellipsis" vert="horz" wrap="square" anchor="ctr" anchorCtr="1"/>
          <a:lstStyle/>
          <a:p>
            <a:pPr>
              <a:defRPr lang="zh-CN" sz="1600" b="0" i="0" u="none" strike="noStrike" kern="1200" baseline="0">
                <a:solidFill>
                  <a:schemeClr val="tx1"/>
                </a:solidFill>
                <a:latin typeface="+mn-lt"/>
                <a:ea typeface="+mn-ea"/>
                <a:cs typeface="+mn-cs"/>
              </a:defRPr>
            </a:pPr>
            <a:endParaRPr lang="zh-CN"/>
          </a:p>
        </c:txPr>
        <c:crossAx val="91268608"/>
        <c:crosses val="autoZero"/>
        <c:crossBetween val="between"/>
        <c:majorUnit val="2"/>
      </c:valAx>
    </c:plotArea>
    <c:plotVisOnly val="1"/>
    <c:dispBlanksAs val="gap"/>
    <c:showDLblsOverMax val="0"/>
  </c:chart>
  <c:txPr>
    <a:bodyPr/>
    <a:lstStyle/>
    <a:p>
      <a:pPr>
        <a:defRPr lang="zh-CN" sz="1800"/>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106599266748271E-2"/>
          <c:y val="0.1975354023564253"/>
          <c:w val="0.73941784246194797"/>
          <c:h val="0.74052599355541582"/>
        </c:manualLayout>
      </c:layout>
      <c:barChart>
        <c:barDir val="col"/>
        <c:grouping val="stacked"/>
        <c:varyColors val="0"/>
        <c:ser>
          <c:idx val="0"/>
          <c:order val="0"/>
          <c:tx>
            <c:strRef>
              <c:f>Sheet1!$B$1</c:f>
              <c:strCache>
                <c:ptCount val="1"/>
                <c:pt idx="0">
                  <c:v>1/2级</c:v>
                </c:pt>
              </c:strCache>
            </c:strRef>
          </c:tx>
          <c:spPr>
            <a:solidFill>
              <a:schemeClr val="accent5"/>
            </a:solidFill>
          </c:spPr>
          <c:invertIfNegative val="0"/>
          <c:cat>
            <c:strRef>
              <c:f>Sheet1!$A$2:$A$7</c:f>
              <c:strCache>
                <c:ptCount val="6"/>
                <c:pt idx="0">
                  <c:v>视力异常</c:v>
                </c:pt>
                <c:pt idx="1">
                  <c:v>腹泻</c:v>
                </c:pt>
                <c:pt idx="2">
                  <c:v>呕吐</c:v>
                </c:pt>
                <c:pt idx="3">
                  <c:v>便秘</c:v>
                </c:pt>
                <c:pt idx="4">
                  <c:v>转氨酶升高</c:v>
                </c:pt>
                <c:pt idx="5">
                  <c:v>中性粒细胞减少</c:v>
                </c:pt>
              </c:strCache>
            </c:strRef>
          </c:cat>
          <c:val>
            <c:numRef>
              <c:f>Sheet1!$B$2:$B$7</c:f>
              <c:numCache>
                <c:formatCode>General</c:formatCode>
                <c:ptCount val="6"/>
                <c:pt idx="0">
                  <c:v>70</c:v>
                </c:pt>
                <c:pt idx="1">
                  <c:v>59</c:v>
                </c:pt>
                <c:pt idx="2">
                  <c:v>44</c:v>
                </c:pt>
                <c:pt idx="3">
                  <c:v>41</c:v>
                </c:pt>
                <c:pt idx="4">
                  <c:v>22</c:v>
                </c:pt>
                <c:pt idx="5">
                  <c:v>10</c:v>
                </c:pt>
              </c:numCache>
            </c:numRef>
          </c:val>
          <c:extLst>
            <c:ext xmlns:c16="http://schemas.microsoft.com/office/drawing/2014/chart" uri="{C3380CC4-5D6E-409C-BE32-E72D297353CC}">
              <c16:uniqueId val="{00000000-6255-CB46-AA7C-D504BD7BF412}"/>
            </c:ext>
          </c:extLst>
        </c:ser>
        <c:ser>
          <c:idx val="1"/>
          <c:order val="1"/>
          <c:tx>
            <c:strRef>
              <c:f>Sheet1!$C$1</c:f>
              <c:strCache>
                <c:ptCount val="1"/>
                <c:pt idx="0">
                  <c:v>3/4级</c:v>
                </c:pt>
              </c:strCache>
            </c:strRef>
          </c:tx>
          <c:spPr>
            <a:solidFill>
              <a:srgbClr val="FFC000"/>
            </a:solidFill>
          </c:spPr>
          <c:invertIfNegative val="0"/>
          <c:cat>
            <c:strRef>
              <c:f>Sheet1!$A$2:$A$7</c:f>
              <c:strCache>
                <c:ptCount val="6"/>
                <c:pt idx="0">
                  <c:v>视力异常</c:v>
                </c:pt>
                <c:pt idx="1">
                  <c:v>腹泻</c:v>
                </c:pt>
                <c:pt idx="2">
                  <c:v>呕吐</c:v>
                </c:pt>
                <c:pt idx="3">
                  <c:v>便秘</c:v>
                </c:pt>
                <c:pt idx="4">
                  <c:v>转氨酶升高</c:v>
                </c:pt>
                <c:pt idx="5">
                  <c:v>中性粒细胞减少</c:v>
                </c:pt>
              </c:strCache>
            </c:strRef>
          </c:cat>
          <c:val>
            <c:numRef>
              <c:f>Sheet1!$C$2:$C$7</c:f>
              <c:numCache>
                <c:formatCode>General</c:formatCode>
                <c:ptCount val="6"/>
                <c:pt idx="0">
                  <c:v>1</c:v>
                </c:pt>
                <c:pt idx="1">
                  <c:v>2</c:v>
                </c:pt>
                <c:pt idx="2">
                  <c:v>2</c:v>
                </c:pt>
                <c:pt idx="3">
                  <c:v>2</c:v>
                </c:pt>
                <c:pt idx="4">
                  <c:v>14</c:v>
                </c:pt>
                <c:pt idx="5">
                  <c:v>11</c:v>
                </c:pt>
              </c:numCache>
            </c:numRef>
          </c:val>
          <c:extLst>
            <c:ext xmlns:c16="http://schemas.microsoft.com/office/drawing/2014/chart" uri="{C3380CC4-5D6E-409C-BE32-E72D297353CC}">
              <c16:uniqueId val="{00000001-6255-CB46-AA7C-D504BD7BF412}"/>
            </c:ext>
          </c:extLst>
        </c:ser>
        <c:dLbls>
          <c:showLegendKey val="0"/>
          <c:showVal val="0"/>
          <c:showCatName val="0"/>
          <c:showSerName val="0"/>
          <c:showPercent val="0"/>
          <c:showBubbleSize val="0"/>
        </c:dLbls>
        <c:gapWidth val="75"/>
        <c:overlap val="100"/>
        <c:axId val="108972288"/>
        <c:axId val="108986368"/>
      </c:barChart>
      <c:catAx>
        <c:axId val="108972288"/>
        <c:scaling>
          <c:orientation val="minMax"/>
        </c:scaling>
        <c:delete val="0"/>
        <c:axPos val="b"/>
        <c:numFmt formatCode="General" sourceLinked="0"/>
        <c:majorTickMark val="out"/>
        <c:minorTickMark val="none"/>
        <c:tickLblPos val="none"/>
        <c:spPr>
          <a:ln w="31750" cap="sq" cmpd="sng" algn="ctr">
            <a:solidFill>
              <a:schemeClr val="tx1"/>
            </a:solidFill>
            <a:prstDash val="solid"/>
            <a:round/>
          </a:ln>
        </c:spPr>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endParaRPr lang="zh-CN"/>
          </a:p>
        </c:txPr>
        <c:crossAx val="108986368"/>
        <c:crosses val="autoZero"/>
        <c:auto val="1"/>
        <c:lblAlgn val="ctr"/>
        <c:lblOffset val="100"/>
        <c:noMultiLvlLbl val="0"/>
      </c:catAx>
      <c:valAx>
        <c:axId val="108986368"/>
        <c:scaling>
          <c:orientation val="minMax"/>
          <c:max val="90"/>
        </c:scaling>
        <c:delete val="0"/>
        <c:axPos val="l"/>
        <c:majorGridlines>
          <c:spPr>
            <a:ln w="9525" cap="flat" cmpd="sng" algn="ctr">
              <a:noFill/>
              <a:prstDash val="solid"/>
              <a:round/>
            </a:ln>
          </c:spPr>
        </c:majorGridlines>
        <c:numFmt formatCode="General" sourceLinked="1"/>
        <c:majorTickMark val="out"/>
        <c:minorTickMark val="none"/>
        <c:tickLblPos val="nextTo"/>
        <c:spPr>
          <a:ln w="28575" cap="sq" cmpd="sng" algn="ctr">
            <a:solidFill>
              <a:schemeClr val="tx1"/>
            </a:solidFill>
            <a:prstDash val="solid"/>
            <a:round/>
          </a:ln>
        </c:spPr>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endParaRPr lang="zh-CN"/>
          </a:p>
        </c:txPr>
        <c:crossAx val="108972288"/>
        <c:crosses val="autoZero"/>
        <c:crossBetween val="between"/>
      </c:valAx>
    </c:plotArea>
    <c:legend>
      <c:legendPos val="r"/>
      <c:layout>
        <c:manualLayout>
          <c:xMode val="edge"/>
          <c:yMode val="edge"/>
          <c:x val="0.77737164883731003"/>
          <c:y val="0.22983388023533199"/>
          <c:w val="0.19477768730147901"/>
          <c:h val="0.25208498617598735"/>
        </c:manualLayout>
      </c:layout>
      <c:overlay val="0"/>
      <c:txPr>
        <a:bodyPr rot="0" spcFirstLastPara="0" vertOverflow="ellipsis" vert="horz" wrap="square" anchor="ctr" anchorCtr="1"/>
        <a:lstStyle/>
        <a:p>
          <a:pPr>
            <a:defRPr lang="zh-CN" sz="1200" b="0" i="0" u="none" strike="noStrike" kern="1200" baseline="0">
              <a:solidFill>
                <a:schemeClr val="tx1"/>
              </a:solidFill>
              <a:latin typeface="+mn-lt"/>
              <a:ea typeface="+mn-ea"/>
              <a:cs typeface="+mn-cs"/>
            </a:defRPr>
          </a:pPr>
          <a:endParaRPr lang="zh-CN"/>
        </a:p>
      </c:txPr>
    </c:legend>
    <c:plotVisOnly val="1"/>
    <c:dispBlanksAs val="gap"/>
    <c:showDLblsOverMax val="0"/>
  </c:chart>
  <c:txPr>
    <a:bodyPr/>
    <a:lstStyle/>
    <a:p>
      <a:pPr>
        <a:defRPr lang="zh-CN" sz="1800"/>
      </a:pPr>
      <a:endParaRPr lang="zh-CN"/>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230423733099285E-2"/>
          <c:y val="3.9644444057791994E-2"/>
          <c:w val="0.9185527523445064"/>
          <c:h val="0.805724534766461"/>
        </c:manualLayout>
      </c:layout>
      <c:barChart>
        <c:barDir val="col"/>
        <c:grouping val="clustered"/>
        <c:varyColors val="0"/>
        <c:ser>
          <c:idx val="0"/>
          <c:order val="0"/>
          <c:tx>
            <c:strRef>
              <c:f>Sheet1!$B$1</c:f>
              <c:strCache>
                <c:ptCount val="1"/>
                <c:pt idx="0">
                  <c:v>对照组 主要研究终点</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PROFILE 1014 (Crizotinib)</c:v>
                </c:pt>
                <c:pt idx="1">
                  <c:v>ASCEND-4 (Ceritinib)</c:v>
                </c:pt>
                <c:pt idx="2">
                  <c:v>ALTA-1L (Brigatinib)</c:v>
                </c:pt>
                <c:pt idx="3">
                  <c:v>eXalt3 (Ensartinib)</c:v>
                </c:pt>
                <c:pt idx="4">
                  <c:v>J-ALEX (Alectinib)</c:v>
                </c:pt>
                <c:pt idx="5">
                  <c:v>ALEX (Alectinib)</c:v>
                </c:pt>
              </c:strCache>
            </c:strRef>
          </c:cat>
          <c:val>
            <c:numRef>
              <c:f>Sheet1!$B$2:$B$7</c:f>
              <c:numCache>
                <c:formatCode>General</c:formatCode>
                <c:ptCount val="6"/>
                <c:pt idx="0">
                  <c:v>7</c:v>
                </c:pt>
                <c:pt idx="1">
                  <c:v>8.1</c:v>
                </c:pt>
                <c:pt idx="2">
                  <c:v>11</c:v>
                </c:pt>
                <c:pt idx="3">
                  <c:v>12.7</c:v>
                </c:pt>
                <c:pt idx="4">
                  <c:v>10.200000000000001</c:v>
                </c:pt>
                <c:pt idx="5">
                  <c:v>10.9</c:v>
                </c:pt>
              </c:numCache>
            </c:numRef>
          </c:val>
          <c:extLst>
            <c:ext xmlns:c16="http://schemas.microsoft.com/office/drawing/2014/chart" uri="{C3380CC4-5D6E-409C-BE32-E72D297353CC}">
              <c16:uniqueId val="{00000000-0E90-4DA2-8DFD-D2A907E22D17}"/>
            </c:ext>
          </c:extLst>
        </c:ser>
        <c:ser>
          <c:idx val="1"/>
          <c:order val="1"/>
          <c:tx>
            <c:strRef>
              <c:f>Sheet1!$C$1</c:f>
              <c:strCache>
                <c:ptCount val="1"/>
                <c:pt idx="0">
                  <c:v>实验组 主要研究终点</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PROFILE 1014 (Crizotinib)</c:v>
                </c:pt>
                <c:pt idx="1">
                  <c:v>ASCEND-4 (Ceritinib)</c:v>
                </c:pt>
                <c:pt idx="2">
                  <c:v>ALTA-1L (Brigatinib)</c:v>
                </c:pt>
                <c:pt idx="3">
                  <c:v>eXalt3 (Ensartinib)</c:v>
                </c:pt>
                <c:pt idx="4">
                  <c:v>J-ALEX (Alectinib)</c:v>
                </c:pt>
                <c:pt idx="5">
                  <c:v>ALEX (Alectinib)</c:v>
                </c:pt>
              </c:strCache>
            </c:strRef>
          </c:cat>
          <c:val>
            <c:numRef>
              <c:f>Sheet1!$C$2:$C$7</c:f>
              <c:numCache>
                <c:formatCode>General</c:formatCode>
                <c:ptCount val="6"/>
                <c:pt idx="0">
                  <c:v>10.9</c:v>
                </c:pt>
                <c:pt idx="1">
                  <c:v>16.600000000000001</c:v>
                </c:pt>
                <c:pt idx="2">
                  <c:v>24</c:v>
                </c:pt>
                <c:pt idx="3">
                  <c:v>31.3</c:v>
                </c:pt>
                <c:pt idx="4">
                  <c:v>34.1</c:v>
                </c:pt>
                <c:pt idx="5">
                  <c:v>34.800000000000004</c:v>
                </c:pt>
              </c:numCache>
            </c:numRef>
          </c:val>
          <c:extLst>
            <c:ext xmlns:c16="http://schemas.microsoft.com/office/drawing/2014/chart" uri="{C3380CC4-5D6E-409C-BE32-E72D297353CC}">
              <c16:uniqueId val="{00000001-0E90-4DA2-8DFD-D2A907E22D17}"/>
            </c:ext>
          </c:extLst>
        </c:ser>
        <c:dLbls>
          <c:showLegendKey val="0"/>
          <c:showVal val="0"/>
          <c:showCatName val="0"/>
          <c:showSerName val="0"/>
          <c:showPercent val="0"/>
          <c:showBubbleSize val="0"/>
        </c:dLbls>
        <c:gapWidth val="219"/>
        <c:overlap val="-27"/>
        <c:axId val="109105152"/>
        <c:axId val="109106688"/>
      </c:barChart>
      <c:catAx>
        <c:axId val="109105152"/>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138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109106688"/>
        <c:crosses val="autoZero"/>
        <c:auto val="1"/>
        <c:lblAlgn val="ctr"/>
        <c:lblOffset val="100"/>
        <c:noMultiLvlLbl val="0"/>
      </c:catAx>
      <c:valAx>
        <c:axId val="109106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109105152"/>
        <c:crosses val="autoZero"/>
        <c:crossBetween val="between"/>
      </c:valAx>
      <c:spPr>
        <a:noFill/>
        <a:ln>
          <a:noFill/>
        </a:ln>
        <a:effectLst/>
      </c:spPr>
    </c:plotArea>
    <c:legend>
      <c:legendPos val="b"/>
      <c:layout>
        <c:manualLayout>
          <c:xMode val="edge"/>
          <c:yMode val="edge"/>
          <c:x val="0.10047581782207395"/>
          <c:y val="8.447045321383502E-2"/>
          <c:w val="0.33123086613194336"/>
          <c:h val="2.1235924739396311E-2"/>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dPt>
            <c:idx val="0"/>
            <c:bubble3D val="0"/>
            <c:explosion val="23"/>
            <c:spPr>
              <a:solidFill>
                <a:srgbClr val="F27F7F"/>
              </a:solidFill>
              <a:ln w="19050">
                <a:solidFill>
                  <a:schemeClr val="lt1"/>
                </a:solidFill>
              </a:ln>
              <a:effectLst/>
            </c:spPr>
            <c:extLst>
              <c:ext xmlns:c16="http://schemas.microsoft.com/office/drawing/2014/chart" uri="{C3380CC4-5D6E-409C-BE32-E72D297353CC}">
                <c16:uniqueId val="{00000001-B43C-D04F-883A-7DB4F736B795}"/>
              </c:ext>
            </c:extLst>
          </c:dPt>
          <c:dPt>
            <c:idx val="1"/>
            <c:bubble3D val="0"/>
            <c:spPr>
              <a:solidFill>
                <a:srgbClr val="F69E7E"/>
              </a:solidFill>
              <a:ln w="19050">
                <a:solidFill>
                  <a:schemeClr val="lt1"/>
                </a:solidFill>
              </a:ln>
              <a:effectLst/>
            </c:spPr>
            <c:extLst>
              <c:ext xmlns:c16="http://schemas.microsoft.com/office/drawing/2014/chart" uri="{C3380CC4-5D6E-409C-BE32-E72D297353CC}">
                <c16:uniqueId val="{00000003-B43C-D04F-883A-7DB4F736B795}"/>
              </c:ext>
            </c:extLst>
          </c:dPt>
          <c:dLbls>
            <c:dLbl>
              <c:idx val="0"/>
              <c:tx>
                <c:rich>
                  <a:bodyPr rot="0" spcFirstLastPara="1" vertOverflow="ellipsis" vert="horz" wrap="square" lIns="38100" tIns="19050" rIns="38100" bIns="19050" anchor="ctr" anchorCtr="1">
                    <a:spAutoFit/>
                  </a:bodyPr>
                  <a:lstStyle/>
                  <a:p>
                    <a:pPr>
                      <a:defRPr lang="zh-CN" sz="1600" b="0" i="0" u="none" strike="noStrike" kern="1200" baseline="0">
                        <a:solidFill>
                          <a:srgbClr val="DA0003"/>
                        </a:solidFill>
                        <a:latin typeface="+mn-lt"/>
                        <a:ea typeface="+mn-ea"/>
                        <a:cs typeface="+mn-cs"/>
                      </a:defRPr>
                    </a:pPr>
                    <a:r>
                      <a:rPr lang="en-US" altLang="zh-CN" dirty="0">
                        <a:solidFill>
                          <a:srgbClr val="DA0003"/>
                        </a:solidFill>
                      </a:rPr>
                      <a:t>15%</a:t>
                    </a:r>
                  </a:p>
                </c:rich>
              </c:tx>
              <c:spPr>
                <a:noFill/>
                <a:ln>
                  <a:noFill/>
                </a:ln>
                <a:effectLst/>
              </c:sp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43C-D04F-883A-7DB4F736B795}"/>
                </c:ext>
              </c:extLst>
            </c:dLbl>
            <c:dLbl>
              <c:idx val="1"/>
              <c:layout>
                <c:manualLayout>
                  <c:x val="1.8311822949184015E-2"/>
                  <c:y val="-2.3473570977055335E-2"/>
                </c:manualLayout>
              </c:layout>
              <c:tx>
                <c:rich>
                  <a:bodyPr/>
                  <a:lstStyle/>
                  <a:p>
                    <a:r>
                      <a:rPr lang="en-US" altLang="zh-CN" dirty="0"/>
                      <a:t>85%</a:t>
                    </a:r>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43C-D04F-883A-7DB4F736B795}"/>
                </c:ext>
              </c:extLst>
            </c:dLbl>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第一季度</c:v>
                </c:pt>
                <c:pt idx="1">
                  <c:v>第二季度</c:v>
                </c:pt>
              </c:strCache>
            </c:strRef>
          </c:cat>
          <c:val>
            <c:numRef>
              <c:f>Sheet1!$B$2:$B$3</c:f>
              <c:numCache>
                <c:formatCode>General</c:formatCode>
                <c:ptCount val="2"/>
                <c:pt idx="0">
                  <c:v>15</c:v>
                </c:pt>
                <c:pt idx="1">
                  <c:v>85</c:v>
                </c:pt>
              </c:numCache>
            </c:numRef>
          </c:val>
          <c:extLst>
            <c:ext xmlns:c16="http://schemas.microsoft.com/office/drawing/2014/chart" uri="{C3380CC4-5D6E-409C-BE32-E72D297353CC}">
              <c16:uniqueId val="{00000004-B43C-D04F-883A-7DB4F736B79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c:spPr>
  <c:txPr>
    <a:bodyPr/>
    <a:lstStyle/>
    <a:p>
      <a:pPr>
        <a:defRPr lang="zh-CN"/>
      </a:pPr>
      <a:endParaRPr lang="zh-CN"/>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dPt>
            <c:idx val="0"/>
            <c:bubble3D val="0"/>
            <c:explosion val="19"/>
            <c:spPr>
              <a:solidFill>
                <a:srgbClr val="F27F7F"/>
              </a:solidFill>
              <a:ln w="19050">
                <a:solidFill>
                  <a:schemeClr val="lt1"/>
                </a:solidFill>
              </a:ln>
              <a:effectLst/>
            </c:spPr>
            <c:extLst>
              <c:ext xmlns:c16="http://schemas.microsoft.com/office/drawing/2014/chart" uri="{C3380CC4-5D6E-409C-BE32-E72D297353CC}">
                <c16:uniqueId val="{00000001-28D2-A644-8E78-6F24E9687BA5}"/>
              </c:ext>
            </c:extLst>
          </c:dPt>
          <c:dPt>
            <c:idx val="1"/>
            <c:bubble3D val="0"/>
            <c:spPr>
              <a:solidFill>
                <a:srgbClr val="F69E7E"/>
              </a:solidFill>
              <a:ln w="19050">
                <a:solidFill>
                  <a:schemeClr val="lt1"/>
                </a:solidFill>
              </a:ln>
              <a:effectLst/>
            </c:spPr>
            <c:extLst>
              <c:ext xmlns:c16="http://schemas.microsoft.com/office/drawing/2014/chart" uri="{C3380CC4-5D6E-409C-BE32-E72D297353CC}">
                <c16:uniqueId val="{00000003-28D2-A644-8E78-6F24E9687BA5}"/>
              </c:ext>
            </c:extLst>
          </c:dPt>
          <c:dLbls>
            <c:dLbl>
              <c:idx val="1"/>
              <c:tx>
                <c:rich>
                  <a:bodyPr/>
                  <a:lstStyle/>
                  <a:p>
                    <a:r>
                      <a:rPr lang="en-US" altLang="zh-CN" dirty="0"/>
                      <a:t>81%</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8D2-A644-8E78-6F24E9687BA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cat>
            <c:strRef>
              <c:f>Sheet1!$A$2:$A$3</c:f>
              <c:strCache>
                <c:ptCount val="2"/>
                <c:pt idx="0">
                  <c:v>第一季度</c:v>
                </c:pt>
                <c:pt idx="1">
                  <c:v>第二季度</c:v>
                </c:pt>
              </c:strCache>
            </c:strRef>
          </c:cat>
          <c:val>
            <c:numRef>
              <c:f>Sheet1!$B$2:$B$3</c:f>
              <c:numCache>
                <c:formatCode>General</c:formatCode>
                <c:ptCount val="2"/>
                <c:pt idx="0">
                  <c:v>19</c:v>
                </c:pt>
                <c:pt idx="1">
                  <c:v>81</c:v>
                </c:pt>
              </c:numCache>
            </c:numRef>
          </c:val>
          <c:extLst>
            <c:ext xmlns:c16="http://schemas.microsoft.com/office/drawing/2014/chart" uri="{C3380CC4-5D6E-409C-BE32-E72D297353CC}">
              <c16:uniqueId val="{00000004-28D2-A644-8E78-6F24E9687BA5}"/>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zero"/>
    <c:showDLblsOverMax val="0"/>
  </c:chart>
  <c:spPr>
    <a:noFill/>
    <a:ln>
      <a:noFill/>
    </a:ln>
    <a:effectLst/>
  </c:spPr>
  <c:txPr>
    <a:bodyPr/>
    <a:lstStyle/>
    <a:p>
      <a:pPr>
        <a:defRPr lang="zh-CN"/>
      </a:pPr>
      <a:endParaRPr lang="zh-CN"/>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列2</c:v>
                </c:pt>
              </c:strCache>
            </c:strRef>
          </c:tx>
          <c:spPr>
            <a:ln>
              <a:noFill/>
            </a:ln>
          </c:spPr>
          <c:dPt>
            <c:idx val="0"/>
            <c:bubble3D val="0"/>
            <c:explosion val="11"/>
            <c:spPr>
              <a:solidFill>
                <a:srgbClr val="F37F7F"/>
              </a:solidFill>
              <a:ln w="19050">
                <a:noFill/>
              </a:ln>
              <a:effectLst/>
            </c:spPr>
            <c:extLst>
              <c:ext xmlns:c16="http://schemas.microsoft.com/office/drawing/2014/chart" uri="{C3380CC4-5D6E-409C-BE32-E72D297353CC}">
                <c16:uniqueId val="{00000003-4578-0C43-A66E-879C333713B2}"/>
              </c:ext>
            </c:extLst>
          </c:dPt>
          <c:dPt>
            <c:idx val="1"/>
            <c:bubble3D val="0"/>
            <c:spPr>
              <a:solidFill>
                <a:srgbClr val="F79E7E"/>
              </a:solidFill>
              <a:ln w="19050">
                <a:noFill/>
              </a:ln>
              <a:effectLst/>
            </c:spPr>
            <c:extLst>
              <c:ext xmlns:c16="http://schemas.microsoft.com/office/drawing/2014/chart" uri="{C3380CC4-5D6E-409C-BE32-E72D297353CC}">
                <c16:uniqueId val="{00000002-4578-0C43-A66E-879C333713B2}"/>
              </c:ext>
            </c:extLst>
          </c:dPt>
          <c:dLbls>
            <c:dLbl>
              <c:idx val="0"/>
              <c:layout>
                <c:manualLayout>
                  <c:x val="-4.1151014362265988E-2"/>
                  <c:y val="-0.54435805756988365"/>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mn-lt"/>
                      <a:ea typeface="+mn-ea"/>
                      <a:cs typeface="+mn-cs"/>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578-0C43-A66E-879C333713B2}"/>
                </c:ext>
              </c:extLst>
            </c:dLbl>
            <c:dLbl>
              <c:idx val="1"/>
              <c:layout>
                <c:manualLayout>
                  <c:x val="0.1360712354525174"/>
                  <c:y val="8.28728427747445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578-0C43-A66E-879C333713B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第一季度</c:v>
                </c:pt>
                <c:pt idx="1">
                  <c:v>第二季度</c:v>
                </c:pt>
              </c:strCache>
            </c:strRef>
          </c:cat>
          <c:val>
            <c:numRef>
              <c:f>Sheet1!$B$2:$B$3</c:f>
              <c:numCache>
                <c:formatCode>0%</c:formatCode>
                <c:ptCount val="2"/>
                <c:pt idx="0">
                  <c:v>0.66000000000000059</c:v>
                </c:pt>
                <c:pt idx="1">
                  <c:v>0.34</c:v>
                </c:pt>
              </c:numCache>
            </c:numRef>
          </c:val>
          <c:extLst>
            <c:ext xmlns:c16="http://schemas.microsoft.com/office/drawing/2014/chart" uri="{C3380CC4-5D6E-409C-BE32-E72D297353CC}">
              <c16:uniqueId val="{00000000-4578-0C43-A66E-879C333713B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zh-CN"/>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OS （month)</c:v>
                </c:pt>
              </c:strCache>
            </c:strRef>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BB97-0E49-AEDB-144DD3305B04}"/>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有 III/IV 级呕吐</c:v>
                </c:pt>
                <c:pt idx="1">
                  <c:v>无 III/IV 级呕吐</c:v>
                </c:pt>
              </c:strCache>
            </c:strRef>
          </c:cat>
          <c:val>
            <c:numRef>
              <c:f>Sheet1!$B$2:$B$3</c:f>
              <c:numCache>
                <c:formatCode>General</c:formatCode>
                <c:ptCount val="2"/>
                <c:pt idx="0">
                  <c:v>6</c:v>
                </c:pt>
                <c:pt idx="1">
                  <c:v>22</c:v>
                </c:pt>
              </c:numCache>
            </c:numRef>
          </c:val>
          <c:extLst>
            <c:ext xmlns:c16="http://schemas.microsoft.com/office/drawing/2014/chart" uri="{C3380CC4-5D6E-409C-BE32-E72D297353CC}">
              <c16:uniqueId val="{00000002-BB97-0E49-AEDB-144DD3305B04}"/>
            </c:ext>
          </c:extLst>
        </c:ser>
        <c:dLbls>
          <c:showLegendKey val="0"/>
          <c:showVal val="0"/>
          <c:showCatName val="0"/>
          <c:showSerName val="0"/>
          <c:showPercent val="0"/>
          <c:showBubbleSize val="0"/>
        </c:dLbls>
        <c:gapWidth val="182"/>
        <c:axId val="122884480"/>
        <c:axId val="122886016"/>
      </c:barChart>
      <c:catAx>
        <c:axId val="122884480"/>
        <c:scaling>
          <c:orientation val="minMax"/>
        </c:scaling>
        <c:delete val="0"/>
        <c:axPos val="l"/>
        <c:numFmt formatCode="General" sourceLinked="1"/>
        <c:majorTickMark val="none"/>
        <c:minorTickMark val="none"/>
        <c:tickLblPos val="none"/>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crossAx val="122886016"/>
        <c:crosses val="autoZero"/>
        <c:auto val="1"/>
        <c:lblAlgn val="ctr"/>
        <c:lblOffset val="100"/>
        <c:noMultiLvlLbl val="0"/>
      </c:catAx>
      <c:valAx>
        <c:axId val="122886016"/>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zh-CN" altLang="en-US" dirty="0"/>
                  <a:t>总生存期中位值（月）</a:t>
                </a:r>
                <a:endParaRPr lang="zh-CN" dirty="0"/>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out"/>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zh-CN"/>
          </a:p>
        </c:txPr>
        <c:crossAx val="1228844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zh-CN"/>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AD44-864C-9BE3-A63A967ED8D9}"/>
              </c:ext>
            </c:extLst>
          </c:dPt>
          <c:dLbls>
            <c:numFmt formatCode="#,##0.00_);[Red]\(#,##0.00\)"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安慰剂</c:v>
                </c:pt>
                <c:pt idx="1">
                  <c:v>硫丙拉嗪</c:v>
                </c:pt>
                <c:pt idx="2">
                  <c:v>丙氯拉嗪</c:v>
                </c:pt>
                <c:pt idx="3">
                  <c:v>匹哌马嗪</c:v>
                </c:pt>
                <c:pt idx="4">
                  <c:v>桂利嗪</c:v>
                </c:pt>
                <c:pt idx="5">
                  <c:v>曲美苄胺</c:v>
                </c:pt>
              </c:strCache>
            </c:strRef>
          </c:cat>
          <c:val>
            <c:numRef>
              <c:f>Sheet1!$B$2:$B$7</c:f>
              <c:numCache>
                <c:formatCode>General</c:formatCode>
                <c:ptCount val="6"/>
                <c:pt idx="0">
                  <c:v>2</c:v>
                </c:pt>
                <c:pt idx="1">
                  <c:v>1.1399999999999988</c:v>
                </c:pt>
                <c:pt idx="2">
                  <c:v>1.24</c:v>
                </c:pt>
                <c:pt idx="3">
                  <c:v>1.5</c:v>
                </c:pt>
                <c:pt idx="4">
                  <c:v>1.6600000000000001</c:v>
                </c:pt>
                <c:pt idx="5">
                  <c:v>1.72</c:v>
                </c:pt>
              </c:numCache>
            </c:numRef>
          </c:val>
          <c:extLst>
            <c:ext xmlns:c16="http://schemas.microsoft.com/office/drawing/2014/chart" uri="{C3380CC4-5D6E-409C-BE32-E72D297353CC}">
              <c16:uniqueId val="{00000002-AD44-864C-9BE3-A63A967ED8D9}"/>
            </c:ext>
          </c:extLst>
        </c:ser>
        <c:dLbls>
          <c:showLegendKey val="0"/>
          <c:showVal val="0"/>
          <c:showCatName val="0"/>
          <c:showSerName val="0"/>
          <c:showPercent val="0"/>
          <c:showBubbleSize val="0"/>
        </c:dLbls>
        <c:gapWidth val="100"/>
        <c:overlap val="-27"/>
        <c:axId val="123013760"/>
        <c:axId val="123019648"/>
      </c:barChart>
      <c:catAx>
        <c:axId val="12301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crossAx val="123019648"/>
        <c:crosses val="autoZero"/>
        <c:auto val="1"/>
        <c:lblAlgn val="ctr"/>
        <c:lblOffset val="100"/>
        <c:noMultiLvlLbl val="0"/>
      </c:catAx>
      <c:valAx>
        <c:axId val="123019648"/>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zh-CN"/>
                  <a:t>恶心和呕吐平均级别</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crossAx val="1230137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zh-CN"/>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4">
                <a:lumMod val="60000"/>
                <a:lumOff val="40000"/>
              </a:schemeClr>
            </a:solidFill>
            <a:ln>
              <a:noFill/>
            </a:ln>
            <a:effectLst/>
          </c:spPr>
          <c:invertIfNegative val="0"/>
          <c:dLbls>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硫丙拉嗪</c:v>
                </c:pt>
                <c:pt idx="1">
                  <c:v>丙氯拉嗪</c:v>
                </c:pt>
                <c:pt idx="2">
                  <c:v>匹哌马嗪</c:v>
                </c:pt>
                <c:pt idx="3">
                  <c:v>桂利嗪</c:v>
                </c:pt>
                <c:pt idx="4">
                  <c:v>曲美苄胺</c:v>
                </c:pt>
              </c:strCache>
            </c:strRef>
          </c:cat>
          <c:val>
            <c:numRef>
              <c:f>Sheet1!$B$2:$B$6</c:f>
              <c:numCache>
                <c:formatCode>General</c:formatCode>
                <c:ptCount val="5"/>
                <c:pt idx="0">
                  <c:v>10</c:v>
                </c:pt>
                <c:pt idx="1">
                  <c:v>8</c:v>
                </c:pt>
                <c:pt idx="2">
                  <c:v>10</c:v>
                </c:pt>
                <c:pt idx="3">
                  <c:v>4</c:v>
                </c:pt>
                <c:pt idx="4">
                  <c:v>0</c:v>
                </c:pt>
              </c:numCache>
            </c:numRef>
          </c:val>
          <c:extLst>
            <c:ext xmlns:c16="http://schemas.microsoft.com/office/drawing/2014/chart" uri="{C3380CC4-5D6E-409C-BE32-E72D297353CC}">
              <c16:uniqueId val="{00000002-D8DE-314A-964E-EF46959031F4}"/>
            </c:ext>
          </c:extLst>
        </c:ser>
        <c:dLbls>
          <c:showLegendKey val="0"/>
          <c:showVal val="0"/>
          <c:showCatName val="0"/>
          <c:showSerName val="0"/>
          <c:showPercent val="0"/>
          <c:showBubbleSize val="0"/>
        </c:dLbls>
        <c:gapWidth val="100"/>
        <c:overlap val="-27"/>
        <c:axId val="71323648"/>
        <c:axId val="71325184"/>
      </c:barChart>
      <c:catAx>
        <c:axId val="7132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crossAx val="71325184"/>
        <c:crosses val="autoZero"/>
        <c:auto val="1"/>
        <c:lblAlgn val="ctr"/>
        <c:lblOffset val="100"/>
        <c:noMultiLvlLbl val="0"/>
      </c:catAx>
      <c:valAx>
        <c:axId val="71325184"/>
        <c:scaling>
          <c:orientation val="minMax"/>
          <c:max val="2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zh-CN" altLang="en-US" dirty="0"/>
                  <a:t>发生过度镇静的患者百分比</a:t>
                </a:r>
                <a:r>
                  <a:rPr lang="en-US" altLang="zh-CN" dirty="0"/>
                  <a:t>, %</a:t>
                </a:r>
                <a:endParaRPr lang="zh-CN" dirty="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crossAx val="713236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zh-CN"/>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r>
              <a:rPr lang="zh-CN" altLang="en-US" sz="1000" dirty="0"/>
              <a:t>研究一</a:t>
            </a:r>
          </a:p>
        </c:rich>
      </c:tx>
      <c:overlay val="0"/>
      <c:spPr>
        <a:noFill/>
        <a:ln>
          <a:noFill/>
        </a:ln>
        <a:effectLst/>
      </c:spPr>
    </c:title>
    <c:autoTitleDeleted val="0"/>
    <c:plotArea>
      <c:layout/>
      <c:scatterChart>
        <c:scatterStyle val="lineMarker"/>
        <c:varyColors val="0"/>
        <c:ser>
          <c:idx val="0"/>
          <c:order val="0"/>
          <c:tx>
            <c:strRef>
              <c:f>Sheet1!$B$1</c:f>
              <c:strCache>
                <c:ptCount val="1"/>
                <c:pt idx="0">
                  <c:v>HD-MCP</c:v>
                </c:pt>
              </c:strCache>
            </c:strRef>
          </c:tx>
          <c:spPr>
            <a:ln w="19050" cap="rnd">
              <a:noFill/>
              <a:round/>
            </a:ln>
            <a:effectLst/>
          </c:spPr>
          <c:marker>
            <c:symbol val="circle"/>
            <c:size val="10"/>
            <c:spPr>
              <a:solidFill>
                <a:schemeClr val="accent1"/>
              </a:solidFill>
              <a:ln w="25400">
                <a:solidFill>
                  <a:schemeClr val="accent1"/>
                </a:solidFill>
              </a:ln>
              <a:effectLst/>
            </c:spPr>
          </c:marker>
          <c:dLbls>
            <c:spPr>
              <a:noFill/>
              <a:ln>
                <a:noFill/>
              </a:ln>
              <a:effectLst/>
            </c:spPr>
            <c:txPr>
              <a:bodyPr rot="0" spcFirstLastPara="1" vertOverflow="ellipsis" vert="horz" wrap="none" lIns="38100" tIns="19050" rIns="38100" bIns="19050" anchor="ctr" anchorCtr="1">
                <a:spAutoFit/>
              </a:bodyPr>
              <a:lstStyle/>
              <a:p>
                <a:pPr>
                  <a:defRPr sz="800" b="0" i="0" u="none" strike="noStrike" kern="1200" baseline="0">
                    <a:solidFill>
                      <a:schemeClr val="accent1"/>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1"/>
            <c:plus>
              <c:numRef>
                <c:f>Sheet1!$H$2:$H$3</c:f>
                <c:numCache>
                  <c:formatCode>General</c:formatCode>
                  <c:ptCount val="2"/>
                  <c:pt idx="0">
                    <c:v>8</c:v>
                  </c:pt>
                </c:numCache>
              </c:numRef>
            </c:plus>
            <c:minus>
              <c:numRef>
                <c:f>Sheet1!$G$2:$G$3</c:f>
                <c:numCache>
                  <c:formatCode>General</c:formatCode>
                  <c:ptCount val="2"/>
                  <c:pt idx="0">
                    <c:v>1</c:v>
                  </c:pt>
                </c:numCache>
              </c:numRef>
            </c:minus>
            <c:spPr>
              <a:noFill/>
              <a:ln w="25400" cap="flat" cmpd="sng" algn="ctr">
                <a:solidFill>
                  <a:schemeClr val="accent1"/>
                </a:solidFill>
                <a:round/>
              </a:ln>
              <a:effectLst/>
            </c:spPr>
          </c:errBars>
          <c:xVal>
            <c:numRef>
              <c:f>Sheet1!$A$2:$A$3</c:f>
              <c:numCache>
                <c:formatCode>General</c:formatCode>
                <c:ptCount val="2"/>
                <c:pt idx="0">
                  <c:v>0.70000000000000051</c:v>
                </c:pt>
                <c:pt idx="1">
                  <c:v>1.3</c:v>
                </c:pt>
              </c:numCache>
            </c:numRef>
          </c:xVal>
          <c:yVal>
            <c:numRef>
              <c:f>Sheet1!$B$2:$B$3</c:f>
              <c:numCache>
                <c:formatCode>General</c:formatCode>
                <c:ptCount val="2"/>
                <c:pt idx="0">
                  <c:v>1</c:v>
                </c:pt>
              </c:numCache>
            </c:numRef>
          </c:yVal>
          <c:smooth val="0"/>
          <c:extLst>
            <c:ext xmlns:c16="http://schemas.microsoft.com/office/drawing/2014/chart" uri="{C3380CC4-5D6E-409C-BE32-E72D297353CC}">
              <c16:uniqueId val="{00000000-CB3F-5E49-A931-F941352ABE2E}"/>
            </c:ext>
          </c:extLst>
        </c:ser>
        <c:ser>
          <c:idx val="1"/>
          <c:order val="1"/>
          <c:tx>
            <c:strRef>
              <c:f>Sheet1!$C$1</c:f>
              <c:strCache>
                <c:ptCount val="1"/>
                <c:pt idx="0">
                  <c:v>PBO</c:v>
                </c:pt>
              </c:strCache>
            </c:strRef>
          </c:tx>
          <c:spPr>
            <a:ln w="25400" cap="rnd">
              <a:noFill/>
              <a:round/>
            </a:ln>
            <a:effectLst/>
          </c:spPr>
          <c:marker>
            <c:symbol val="circle"/>
            <c:size val="10"/>
            <c:spPr>
              <a:solidFill>
                <a:schemeClr val="bg1">
                  <a:lumMod val="85000"/>
                </a:schemeClr>
              </a:solidFill>
              <a:ln w="25400">
                <a:solidFill>
                  <a:schemeClr val="bg1">
                    <a:lumMod val="65000"/>
                  </a:schemeClr>
                </a:solidFill>
              </a:ln>
              <a:effectLst/>
            </c:spPr>
          </c:marker>
          <c:dLbls>
            <c:spPr>
              <a:noFill/>
              <a:ln>
                <a:noFill/>
              </a:ln>
              <a:effectLst/>
            </c:spPr>
            <c:txPr>
              <a:bodyPr rot="0" spcFirstLastPara="1" vertOverflow="ellipsis" vert="horz" wrap="non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1"/>
            <c:plus>
              <c:numRef>
                <c:f>Sheet1!$J$2:$J$3</c:f>
                <c:numCache>
                  <c:formatCode>General</c:formatCode>
                  <c:ptCount val="2"/>
                  <c:pt idx="1">
                    <c:v>14.5</c:v>
                  </c:pt>
                </c:numCache>
              </c:numRef>
            </c:plus>
            <c:minus>
              <c:numRef>
                <c:f>Sheet1!$I$2:$I$3</c:f>
                <c:numCache>
                  <c:formatCode>General</c:formatCode>
                  <c:ptCount val="2"/>
                  <c:pt idx="1">
                    <c:v>5.5</c:v>
                  </c:pt>
                </c:numCache>
              </c:numRef>
            </c:minus>
            <c:spPr>
              <a:noFill/>
              <a:ln w="25400" cap="flat" cmpd="sng" algn="ctr">
                <a:solidFill>
                  <a:schemeClr val="bg1">
                    <a:lumMod val="65000"/>
                  </a:schemeClr>
                </a:solidFill>
                <a:round/>
              </a:ln>
              <a:effectLst/>
            </c:spPr>
          </c:errBars>
          <c:xVal>
            <c:numRef>
              <c:f>Sheet1!$A$2:$A$3</c:f>
              <c:numCache>
                <c:formatCode>General</c:formatCode>
                <c:ptCount val="2"/>
                <c:pt idx="0">
                  <c:v>0.70000000000000051</c:v>
                </c:pt>
                <c:pt idx="1">
                  <c:v>1.3</c:v>
                </c:pt>
              </c:numCache>
            </c:numRef>
          </c:xVal>
          <c:yVal>
            <c:numRef>
              <c:f>Sheet1!$C$2:$C$3</c:f>
              <c:numCache>
                <c:formatCode>General</c:formatCode>
                <c:ptCount val="2"/>
                <c:pt idx="1">
                  <c:v>10.5</c:v>
                </c:pt>
              </c:numCache>
            </c:numRef>
          </c:yVal>
          <c:smooth val="0"/>
          <c:extLst>
            <c:ext xmlns:c16="http://schemas.microsoft.com/office/drawing/2014/chart" uri="{C3380CC4-5D6E-409C-BE32-E72D297353CC}">
              <c16:uniqueId val="{00000001-CB3F-5E49-A931-F941352ABE2E}"/>
            </c:ext>
          </c:extLst>
        </c:ser>
        <c:dLbls>
          <c:showLegendKey val="0"/>
          <c:showVal val="0"/>
          <c:showCatName val="0"/>
          <c:showSerName val="0"/>
          <c:showPercent val="0"/>
          <c:showBubbleSize val="0"/>
        </c:dLbls>
        <c:axId val="46591360"/>
        <c:axId val="123073664"/>
      </c:scatterChart>
      <c:valAx>
        <c:axId val="46591360"/>
        <c:scaling>
          <c:orientation val="minMax"/>
          <c:max val="1.7000000000000002"/>
          <c:min val="0.4"/>
        </c:scaling>
        <c:delete val="1"/>
        <c:axPos val="b"/>
        <c:numFmt formatCode="General" sourceLinked="1"/>
        <c:majorTickMark val="none"/>
        <c:minorTickMark val="none"/>
        <c:tickLblPos val="nextTo"/>
        <c:crossAx val="123073664"/>
        <c:crosses val="autoZero"/>
        <c:crossBetween val="midCat"/>
      </c:valAx>
      <c:valAx>
        <c:axId val="123073664"/>
        <c:scaling>
          <c:orientation val="minMax"/>
          <c:max val="30"/>
          <c:min val="0"/>
        </c:scaling>
        <c:delete val="0"/>
        <c:axPos val="l"/>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crossAx val="46591360"/>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zh-CN"/>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r>
              <a:rPr lang="zh-CN" altLang="en-US" sz="1000" dirty="0"/>
              <a:t>研究二</a:t>
            </a:r>
          </a:p>
        </c:rich>
      </c:tx>
      <c:overlay val="0"/>
      <c:spPr>
        <a:noFill/>
        <a:ln>
          <a:noFill/>
        </a:ln>
        <a:effectLst/>
      </c:spPr>
    </c:title>
    <c:autoTitleDeleted val="0"/>
    <c:plotArea>
      <c:layout/>
      <c:scatterChart>
        <c:scatterStyle val="lineMarker"/>
        <c:varyColors val="0"/>
        <c:ser>
          <c:idx val="0"/>
          <c:order val="0"/>
          <c:tx>
            <c:strRef>
              <c:f>Sheet1!$B$1</c:f>
              <c:strCache>
                <c:ptCount val="1"/>
                <c:pt idx="0">
                  <c:v>HD-MCP</c:v>
                </c:pt>
              </c:strCache>
            </c:strRef>
          </c:tx>
          <c:spPr>
            <a:ln w="19050" cap="rnd">
              <a:noFill/>
              <a:round/>
            </a:ln>
            <a:effectLst/>
          </c:spPr>
          <c:marker>
            <c:symbol val="circle"/>
            <c:size val="10"/>
            <c:spPr>
              <a:solidFill>
                <a:schemeClr val="accent1"/>
              </a:solidFill>
              <a:ln w="25400">
                <a:solidFill>
                  <a:schemeClr val="accent1"/>
                </a:solidFill>
              </a:ln>
              <a:effectLst/>
            </c:spPr>
          </c:marker>
          <c:dLbls>
            <c:spPr>
              <a:noFill/>
              <a:ln>
                <a:noFill/>
              </a:ln>
              <a:effectLst/>
            </c:spPr>
            <c:txPr>
              <a:bodyPr rot="0" spcFirstLastPara="1" vertOverflow="ellipsis" vert="horz" wrap="none" lIns="38100" tIns="19050" rIns="38100" bIns="19050" anchor="ctr" anchorCtr="1">
                <a:spAutoFit/>
              </a:bodyPr>
              <a:lstStyle/>
              <a:p>
                <a:pPr>
                  <a:defRPr sz="800" b="0" i="0" u="none" strike="noStrike" kern="1200" baseline="0">
                    <a:solidFill>
                      <a:schemeClr val="accent1"/>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1"/>
            <c:plus>
              <c:numRef>
                <c:f>Sheet1!$H$2:$H$3</c:f>
                <c:numCache>
                  <c:formatCode>General</c:formatCode>
                  <c:ptCount val="2"/>
                  <c:pt idx="0">
                    <c:v>4.5</c:v>
                  </c:pt>
                </c:numCache>
              </c:numRef>
            </c:plus>
            <c:minus>
              <c:numRef>
                <c:f>Sheet1!$G$2:$G$3</c:f>
                <c:numCache>
                  <c:formatCode>General</c:formatCode>
                  <c:ptCount val="2"/>
                  <c:pt idx="0">
                    <c:v>1.5</c:v>
                  </c:pt>
                </c:numCache>
              </c:numRef>
            </c:minus>
            <c:spPr>
              <a:noFill/>
              <a:ln w="25400" cap="flat" cmpd="sng" algn="ctr">
                <a:solidFill>
                  <a:schemeClr val="accent1"/>
                </a:solidFill>
                <a:round/>
              </a:ln>
              <a:effectLst/>
            </c:spPr>
          </c:errBars>
          <c:xVal>
            <c:numRef>
              <c:f>Sheet1!$A$2:$A$3</c:f>
              <c:numCache>
                <c:formatCode>General</c:formatCode>
                <c:ptCount val="2"/>
                <c:pt idx="0">
                  <c:v>0.70000000000000051</c:v>
                </c:pt>
                <c:pt idx="1">
                  <c:v>1.3</c:v>
                </c:pt>
              </c:numCache>
            </c:numRef>
          </c:xVal>
          <c:yVal>
            <c:numRef>
              <c:f>Sheet1!$B$2:$B$3</c:f>
              <c:numCache>
                <c:formatCode>General</c:formatCode>
                <c:ptCount val="2"/>
                <c:pt idx="0">
                  <c:v>1.5</c:v>
                </c:pt>
              </c:numCache>
            </c:numRef>
          </c:yVal>
          <c:smooth val="0"/>
          <c:extLst>
            <c:ext xmlns:c16="http://schemas.microsoft.com/office/drawing/2014/chart" uri="{C3380CC4-5D6E-409C-BE32-E72D297353CC}">
              <c16:uniqueId val="{00000000-0651-8D46-8096-6E4AFDDFB124}"/>
            </c:ext>
          </c:extLst>
        </c:ser>
        <c:ser>
          <c:idx val="1"/>
          <c:order val="1"/>
          <c:tx>
            <c:strRef>
              <c:f>Sheet1!$C$1</c:f>
              <c:strCache>
                <c:ptCount val="1"/>
                <c:pt idx="0">
                  <c:v>PBO</c:v>
                </c:pt>
              </c:strCache>
            </c:strRef>
          </c:tx>
          <c:spPr>
            <a:ln w="25400" cap="rnd">
              <a:noFill/>
              <a:round/>
            </a:ln>
            <a:effectLst/>
          </c:spPr>
          <c:marker>
            <c:symbol val="circle"/>
            <c:size val="10"/>
            <c:spPr>
              <a:solidFill>
                <a:schemeClr val="accent3">
                  <a:lumMod val="40000"/>
                  <a:lumOff val="60000"/>
                </a:schemeClr>
              </a:solidFill>
              <a:ln w="25400">
                <a:solidFill>
                  <a:schemeClr val="accent3"/>
                </a:solidFill>
              </a:ln>
              <a:effectLst/>
            </c:spPr>
          </c:marker>
          <c:dLbls>
            <c:spPr>
              <a:noFill/>
              <a:ln>
                <a:noFill/>
              </a:ln>
              <a:effectLst/>
            </c:spPr>
            <c:txPr>
              <a:bodyPr rot="0" spcFirstLastPara="1" vertOverflow="ellipsis" vert="horz" wrap="none" lIns="38100" tIns="19050" rIns="38100" bIns="19050" anchor="ctr" anchorCtr="1">
                <a:spAutoFit/>
              </a:bodyPr>
              <a:lstStyle/>
              <a:p>
                <a:pPr>
                  <a:defRPr sz="800" b="0" i="0" u="none" strike="noStrike" kern="1200" baseline="0">
                    <a:solidFill>
                      <a:schemeClr val="accent3"/>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1"/>
            <c:plus>
              <c:numRef>
                <c:f>Sheet1!$J$2:$J$3</c:f>
                <c:numCache>
                  <c:formatCode>General</c:formatCode>
                  <c:ptCount val="2"/>
                  <c:pt idx="1">
                    <c:v>4</c:v>
                  </c:pt>
                </c:numCache>
              </c:numRef>
            </c:plus>
            <c:minus>
              <c:numRef>
                <c:f>Sheet1!$I$2:$I$3</c:f>
                <c:numCache>
                  <c:formatCode>General</c:formatCode>
                  <c:ptCount val="2"/>
                  <c:pt idx="1">
                    <c:v>7</c:v>
                  </c:pt>
                </c:numCache>
              </c:numRef>
            </c:minus>
            <c:spPr>
              <a:noFill/>
              <a:ln w="25400" cap="flat" cmpd="sng" algn="ctr">
                <a:solidFill>
                  <a:schemeClr val="accent3"/>
                </a:solidFill>
                <a:round/>
              </a:ln>
              <a:effectLst/>
            </c:spPr>
          </c:errBars>
          <c:xVal>
            <c:numRef>
              <c:f>Sheet1!$A$2:$A$3</c:f>
              <c:numCache>
                <c:formatCode>General</c:formatCode>
                <c:ptCount val="2"/>
                <c:pt idx="0">
                  <c:v>0.70000000000000051</c:v>
                </c:pt>
                <c:pt idx="1">
                  <c:v>1.3</c:v>
                </c:pt>
              </c:numCache>
            </c:numRef>
          </c:xVal>
          <c:yVal>
            <c:numRef>
              <c:f>Sheet1!$C$2:$C$3</c:f>
              <c:numCache>
                <c:formatCode>General</c:formatCode>
                <c:ptCount val="2"/>
                <c:pt idx="1">
                  <c:v>12</c:v>
                </c:pt>
              </c:numCache>
            </c:numRef>
          </c:yVal>
          <c:smooth val="0"/>
          <c:extLst>
            <c:ext xmlns:c16="http://schemas.microsoft.com/office/drawing/2014/chart" uri="{C3380CC4-5D6E-409C-BE32-E72D297353CC}">
              <c16:uniqueId val="{00000001-0651-8D46-8096-6E4AFDDFB124}"/>
            </c:ext>
          </c:extLst>
        </c:ser>
        <c:dLbls>
          <c:showLegendKey val="0"/>
          <c:showVal val="0"/>
          <c:showCatName val="0"/>
          <c:showSerName val="0"/>
          <c:showPercent val="0"/>
          <c:showBubbleSize val="0"/>
        </c:dLbls>
        <c:axId val="71494272"/>
        <c:axId val="71508352"/>
      </c:scatterChart>
      <c:valAx>
        <c:axId val="71494272"/>
        <c:scaling>
          <c:orientation val="minMax"/>
          <c:max val="1.7000000000000002"/>
          <c:min val="0.4"/>
        </c:scaling>
        <c:delete val="1"/>
        <c:axPos val="b"/>
        <c:numFmt formatCode="General" sourceLinked="1"/>
        <c:majorTickMark val="none"/>
        <c:minorTickMark val="none"/>
        <c:tickLblPos val="nextTo"/>
        <c:crossAx val="71508352"/>
        <c:crosses val="autoZero"/>
        <c:crossBetween val="midCat"/>
      </c:valAx>
      <c:valAx>
        <c:axId val="71508352"/>
        <c:scaling>
          <c:orientation val="minMax"/>
          <c:max val="30"/>
          <c:min val="0"/>
        </c:scaling>
        <c:delete val="0"/>
        <c:axPos val="l"/>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crossAx val="71494272"/>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zh-CN"/>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r>
              <a:rPr lang="zh-CN" altLang="en-US" sz="1000" dirty="0"/>
              <a:t>研究一</a:t>
            </a:r>
          </a:p>
        </c:rich>
      </c:tx>
      <c:overlay val="0"/>
      <c:spPr>
        <a:noFill/>
        <a:ln>
          <a:noFill/>
        </a:ln>
        <a:effectLst/>
      </c:spPr>
    </c:title>
    <c:autoTitleDeleted val="0"/>
    <c:plotArea>
      <c:layout/>
      <c:scatterChart>
        <c:scatterStyle val="lineMarker"/>
        <c:varyColors val="0"/>
        <c:ser>
          <c:idx val="0"/>
          <c:order val="0"/>
          <c:tx>
            <c:strRef>
              <c:f>Sheet1!$B$1</c:f>
              <c:strCache>
                <c:ptCount val="1"/>
                <c:pt idx="0">
                  <c:v>HD-MCP</c:v>
                </c:pt>
              </c:strCache>
            </c:strRef>
          </c:tx>
          <c:spPr>
            <a:ln w="19050" cap="rnd">
              <a:noFill/>
              <a:round/>
            </a:ln>
            <a:effectLst/>
          </c:spPr>
          <c:marker>
            <c:symbol val="circle"/>
            <c:size val="10"/>
            <c:spPr>
              <a:solidFill>
                <a:schemeClr val="accent1"/>
              </a:solidFill>
              <a:ln w="25400">
                <a:solidFill>
                  <a:schemeClr val="accent1"/>
                </a:solidFill>
              </a:ln>
              <a:effectLst/>
            </c:spPr>
          </c:marker>
          <c:dLbls>
            <c:spPr>
              <a:noFill/>
              <a:ln>
                <a:noFill/>
              </a:ln>
              <a:effectLst/>
            </c:spPr>
            <c:txPr>
              <a:bodyPr rot="0" spcFirstLastPara="1" vertOverflow="ellipsis" vert="horz" wrap="none" lIns="38100" tIns="19050" rIns="38100" bIns="19050" anchor="ctr" anchorCtr="1">
                <a:spAutoFit/>
              </a:bodyPr>
              <a:lstStyle/>
              <a:p>
                <a:pPr>
                  <a:defRPr sz="800" b="0" i="0" u="none" strike="noStrike" kern="1200" baseline="0">
                    <a:solidFill>
                      <a:schemeClr val="accent1"/>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1"/>
            <c:plus>
              <c:numRef>
                <c:f>Sheet1!$H$2:$H$3</c:f>
                <c:numCache>
                  <c:formatCode>General</c:formatCode>
                  <c:ptCount val="2"/>
                  <c:pt idx="0">
                    <c:v>205</c:v>
                  </c:pt>
                </c:numCache>
              </c:numRef>
            </c:plus>
            <c:minus>
              <c:numRef>
                <c:f>Sheet1!$G$2:$G$3</c:f>
                <c:numCache>
                  <c:formatCode>General</c:formatCode>
                  <c:ptCount val="2"/>
                  <c:pt idx="0">
                    <c:v>20</c:v>
                  </c:pt>
                </c:numCache>
              </c:numRef>
            </c:minus>
            <c:spPr>
              <a:noFill/>
              <a:ln w="25400" cap="flat" cmpd="sng" algn="ctr">
                <a:solidFill>
                  <a:schemeClr val="accent1"/>
                </a:solidFill>
                <a:round/>
              </a:ln>
              <a:effectLst/>
            </c:spPr>
          </c:errBars>
          <c:xVal>
            <c:numRef>
              <c:f>Sheet1!$A$2:$A$3</c:f>
              <c:numCache>
                <c:formatCode>General</c:formatCode>
                <c:ptCount val="2"/>
                <c:pt idx="0">
                  <c:v>0.70000000000000051</c:v>
                </c:pt>
                <c:pt idx="1">
                  <c:v>1.3</c:v>
                </c:pt>
              </c:numCache>
            </c:numRef>
          </c:xVal>
          <c:yVal>
            <c:numRef>
              <c:f>Sheet1!$B$2:$B$3</c:f>
              <c:numCache>
                <c:formatCode>General</c:formatCode>
                <c:ptCount val="2"/>
                <c:pt idx="0">
                  <c:v>20</c:v>
                </c:pt>
              </c:numCache>
            </c:numRef>
          </c:yVal>
          <c:smooth val="0"/>
          <c:extLst>
            <c:ext xmlns:c16="http://schemas.microsoft.com/office/drawing/2014/chart" uri="{C3380CC4-5D6E-409C-BE32-E72D297353CC}">
              <c16:uniqueId val="{00000000-9D5A-2743-9BED-34300E7ABD92}"/>
            </c:ext>
          </c:extLst>
        </c:ser>
        <c:ser>
          <c:idx val="1"/>
          <c:order val="1"/>
          <c:tx>
            <c:strRef>
              <c:f>Sheet1!$C$1</c:f>
              <c:strCache>
                <c:ptCount val="1"/>
                <c:pt idx="0">
                  <c:v>PBO</c:v>
                </c:pt>
              </c:strCache>
            </c:strRef>
          </c:tx>
          <c:spPr>
            <a:ln w="25400" cap="rnd">
              <a:noFill/>
              <a:round/>
            </a:ln>
            <a:effectLst/>
          </c:spPr>
          <c:marker>
            <c:symbol val="circle"/>
            <c:size val="10"/>
            <c:spPr>
              <a:solidFill>
                <a:schemeClr val="bg1">
                  <a:lumMod val="85000"/>
                </a:schemeClr>
              </a:solidFill>
              <a:ln w="25400">
                <a:solidFill>
                  <a:schemeClr val="bg1">
                    <a:lumMod val="65000"/>
                  </a:schemeClr>
                </a:solidFill>
              </a:ln>
              <a:effectLst/>
            </c:spPr>
          </c:marker>
          <c:dLbls>
            <c:spPr>
              <a:noFill/>
              <a:ln>
                <a:noFill/>
              </a:ln>
              <a:effectLst/>
            </c:spPr>
            <c:txPr>
              <a:bodyPr rot="0" spcFirstLastPara="1" vertOverflow="ellipsis" vert="horz" wrap="non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1"/>
            <c:plus>
              <c:numRef>
                <c:f>Sheet1!$J$2:$J$3</c:f>
                <c:numCache>
                  <c:formatCode>General</c:formatCode>
                  <c:ptCount val="2"/>
                  <c:pt idx="1">
                    <c:v>1466</c:v>
                  </c:pt>
                </c:numCache>
              </c:numRef>
            </c:plus>
            <c:minus>
              <c:numRef>
                <c:f>Sheet1!$I$2:$I$3</c:f>
                <c:numCache>
                  <c:formatCode>General</c:formatCode>
                  <c:ptCount val="2"/>
                  <c:pt idx="1">
                    <c:v>154</c:v>
                  </c:pt>
                </c:numCache>
              </c:numRef>
            </c:minus>
            <c:spPr>
              <a:noFill/>
              <a:ln w="25400" cap="flat" cmpd="sng" algn="ctr">
                <a:solidFill>
                  <a:schemeClr val="bg1">
                    <a:lumMod val="65000"/>
                  </a:schemeClr>
                </a:solidFill>
                <a:round/>
              </a:ln>
              <a:effectLst/>
            </c:spPr>
          </c:errBars>
          <c:xVal>
            <c:numRef>
              <c:f>Sheet1!$A$2:$A$3</c:f>
              <c:numCache>
                <c:formatCode>General</c:formatCode>
                <c:ptCount val="2"/>
                <c:pt idx="0">
                  <c:v>0.70000000000000051</c:v>
                </c:pt>
                <c:pt idx="1">
                  <c:v>1.3</c:v>
                </c:pt>
              </c:numCache>
            </c:numRef>
          </c:xVal>
          <c:yVal>
            <c:numRef>
              <c:f>Sheet1!$C$2:$C$3</c:f>
              <c:numCache>
                <c:formatCode>General</c:formatCode>
                <c:ptCount val="2"/>
                <c:pt idx="1">
                  <c:v>404</c:v>
                </c:pt>
              </c:numCache>
            </c:numRef>
          </c:yVal>
          <c:smooth val="0"/>
          <c:extLst>
            <c:ext xmlns:c16="http://schemas.microsoft.com/office/drawing/2014/chart" uri="{C3380CC4-5D6E-409C-BE32-E72D297353CC}">
              <c16:uniqueId val="{00000001-9D5A-2743-9BED-34300E7ABD92}"/>
            </c:ext>
          </c:extLst>
        </c:ser>
        <c:dLbls>
          <c:showLegendKey val="0"/>
          <c:showVal val="0"/>
          <c:showCatName val="0"/>
          <c:showSerName val="0"/>
          <c:showPercent val="0"/>
          <c:showBubbleSize val="0"/>
        </c:dLbls>
        <c:axId val="71542656"/>
        <c:axId val="71544192"/>
      </c:scatterChart>
      <c:valAx>
        <c:axId val="71542656"/>
        <c:scaling>
          <c:orientation val="minMax"/>
          <c:max val="1.7000000000000002"/>
          <c:min val="0.4"/>
        </c:scaling>
        <c:delete val="1"/>
        <c:axPos val="b"/>
        <c:numFmt formatCode="General" sourceLinked="1"/>
        <c:majorTickMark val="none"/>
        <c:minorTickMark val="none"/>
        <c:tickLblPos val="nextTo"/>
        <c:crossAx val="71544192"/>
        <c:crosses val="autoZero"/>
        <c:crossBetween val="midCat"/>
      </c:valAx>
      <c:valAx>
        <c:axId val="71544192"/>
        <c:scaling>
          <c:orientation val="minMax"/>
        </c:scaling>
        <c:delete val="0"/>
        <c:axPos val="l"/>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crossAx val="71542656"/>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zh-CN"/>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r>
              <a:rPr lang="zh-CN" altLang="en-US" sz="1000" dirty="0"/>
              <a:t>研究二</a:t>
            </a:r>
          </a:p>
        </c:rich>
      </c:tx>
      <c:overlay val="0"/>
      <c:spPr>
        <a:noFill/>
        <a:ln>
          <a:noFill/>
        </a:ln>
        <a:effectLst/>
      </c:spPr>
    </c:title>
    <c:autoTitleDeleted val="0"/>
    <c:plotArea>
      <c:layout/>
      <c:scatterChart>
        <c:scatterStyle val="lineMarker"/>
        <c:varyColors val="0"/>
        <c:ser>
          <c:idx val="0"/>
          <c:order val="0"/>
          <c:tx>
            <c:strRef>
              <c:f>Sheet1!$B$1</c:f>
              <c:strCache>
                <c:ptCount val="1"/>
                <c:pt idx="0">
                  <c:v>HD-MCP</c:v>
                </c:pt>
              </c:strCache>
            </c:strRef>
          </c:tx>
          <c:spPr>
            <a:ln w="19050" cap="rnd">
              <a:noFill/>
              <a:round/>
            </a:ln>
            <a:effectLst/>
          </c:spPr>
          <c:marker>
            <c:symbol val="circle"/>
            <c:size val="10"/>
            <c:spPr>
              <a:solidFill>
                <a:schemeClr val="accent1"/>
              </a:solidFill>
              <a:ln w="25400">
                <a:solidFill>
                  <a:schemeClr val="accent1"/>
                </a:solidFill>
              </a:ln>
              <a:effectLst/>
            </c:spPr>
          </c:marker>
          <c:dLbls>
            <c:spPr>
              <a:noFill/>
              <a:ln>
                <a:noFill/>
              </a:ln>
              <a:effectLst/>
            </c:spPr>
            <c:txPr>
              <a:bodyPr rot="0" spcFirstLastPara="1" vertOverflow="ellipsis" vert="horz" wrap="none" lIns="38100" tIns="19050" rIns="38100" bIns="19050" anchor="ctr" anchorCtr="1">
                <a:spAutoFit/>
              </a:bodyPr>
              <a:lstStyle/>
              <a:p>
                <a:pPr>
                  <a:defRPr sz="800" b="0" i="0" u="none" strike="noStrike" kern="1200" baseline="0">
                    <a:solidFill>
                      <a:schemeClr val="accent1"/>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1"/>
            <c:plus>
              <c:numRef>
                <c:f>Sheet1!$H$2:$H$3</c:f>
                <c:numCache>
                  <c:formatCode>General</c:formatCode>
                  <c:ptCount val="2"/>
                  <c:pt idx="0">
                    <c:v>285</c:v>
                  </c:pt>
                </c:numCache>
              </c:numRef>
            </c:plus>
            <c:minus>
              <c:numRef>
                <c:f>Sheet1!$G$2:$G$3</c:f>
                <c:numCache>
                  <c:formatCode>General</c:formatCode>
                  <c:ptCount val="2"/>
                  <c:pt idx="0">
                    <c:v>15</c:v>
                  </c:pt>
                </c:numCache>
              </c:numRef>
            </c:minus>
            <c:spPr>
              <a:noFill/>
              <a:ln w="25400" cap="flat" cmpd="sng" algn="ctr">
                <a:solidFill>
                  <a:schemeClr val="accent1"/>
                </a:solidFill>
                <a:round/>
              </a:ln>
              <a:effectLst/>
            </c:spPr>
          </c:errBars>
          <c:xVal>
            <c:numRef>
              <c:f>Sheet1!$A$2:$A$3</c:f>
              <c:numCache>
                <c:formatCode>General</c:formatCode>
                <c:ptCount val="2"/>
                <c:pt idx="0">
                  <c:v>0.70000000000000051</c:v>
                </c:pt>
                <c:pt idx="1">
                  <c:v>1.3</c:v>
                </c:pt>
              </c:numCache>
            </c:numRef>
          </c:xVal>
          <c:yVal>
            <c:numRef>
              <c:f>Sheet1!$B$2:$B$3</c:f>
              <c:numCache>
                <c:formatCode>General</c:formatCode>
                <c:ptCount val="2"/>
                <c:pt idx="0">
                  <c:v>15</c:v>
                </c:pt>
              </c:numCache>
            </c:numRef>
          </c:yVal>
          <c:smooth val="0"/>
          <c:extLst>
            <c:ext xmlns:c16="http://schemas.microsoft.com/office/drawing/2014/chart" uri="{C3380CC4-5D6E-409C-BE32-E72D297353CC}">
              <c16:uniqueId val="{00000000-2412-C54D-9202-06ECDEA8C0EF}"/>
            </c:ext>
          </c:extLst>
        </c:ser>
        <c:ser>
          <c:idx val="1"/>
          <c:order val="1"/>
          <c:tx>
            <c:strRef>
              <c:f>Sheet1!$C$1</c:f>
              <c:strCache>
                <c:ptCount val="1"/>
                <c:pt idx="0">
                  <c:v>PBO</c:v>
                </c:pt>
              </c:strCache>
            </c:strRef>
          </c:tx>
          <c:spPr>
            <a:ln w="25400" cap="rnd">
              <a:noFill/>
              <a:round/>
            </a:ln>
            <a:effectLst/>
          </c:spPr>
          <c:marker>
            <c:symbol val="circle"/>
            <c:size val="10"/>
            <c:spPr>
              <a:solidFill>
                <a:schemeClr val="accent3">
                  <a:lumMod val="40000"/>
                  <a:lumOff val="60000"/>
                </a:schemeClr>
              </a:solidFill>
              <a:ln w="25400">
                <a:solidFill>
                  <a:schemeClr val="accent3"/>
                </a:solidFill>
              </a:ln>
              <a:effectLst/>
            </c:spPr>
          </c:marker>
          <c:dLbls>
            <c:spPr>
              <a:noFill/>
              <a:ln>
                <a:noFill/>
              </a:ln>
              <a:effectLst/>
            </c:spPr>
            <c:txPr>
              <a:bodyPr rot="0" spcFirstLastPara="1" vertOverflow="ellipsis" vert="horz" wrap="none" lIns="38100" tIns="19050" rIns="38100" bIns="19050" anchor="ctr" anchorCtr="1">
                <a:spAutoFit/>
              </a:bodyPr>
              <a:lstStyle/>
              <a:p>
                <a:pPr>
                  <a:defRPr sz="800" b="0" i="0" u="none" strike="noStrike" kern="1200" baseline="0">
                    <a:solidFill>
                      <a:schemeClr val="accent3"/>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1"/>
            <c:plus>
              <c:numRef>
                <c:f>Sheet1!$J$2:$J$3</c:f>
                <c:numCache>
                  <c:formatCode>General</c:formatCode>
                  <c:ptCount val="2"/>
                  <c:pt idx="1">
                    <c:v>547</c:v>
                  </c:pt>
                </c:numCache>
              </c:numRef>
            </c:plus>
            <c:minus>
              <c:numRef>
                <c:f>Sheet1!$I$2:$I$3</c:f>
                <c:numCache>
                  <c:formatCode>General</c:formatCode>
                  <c:ptCount val="2"/>
                  <c:pt idx="1">
                    <c:v>192</c:v>
                  </c:pt>
                </c:numCache>
              </c:numRef>
            </c:minus>
            <c:spPr>
              <a:noFill/>
              <a:ln w="25400" cap="flat" cmpd="sng" algn="ctr">
                <a:solidFill>
                  <a:schemeClr val="accent3"/>
                </a:solidFill>
                <a:round/>
              </a:ln>
              <a:effectLst/>
            </c:spPr>
          </c:errBars>
          <c:xVal>
            <c:numRef>
              <c:f>Sheet1!$A$2:$A$3</c:f>
              <c:numCache>
                <c:formatCode>General</c:formatCode>
                <c:ptCount val="2"/>
                <c:pt idx="0">
                  <c:v>0.70000000000000051</c:v>
                </c:pt>
                <c:pt idx="1">
                  <c:v>1.3</c:v>
                </c:pt>
              </c:numCache>
            </c:numRef>
          </c:xVal>
          <c:yVal>
            <c:numRef>
              <c:f>Sheet1!$C$2:$C$3</c:f>
              <c:numCache>
                <c:formatCode>General</c:formatCode>
                <c:ptCount val="2"/>
                <c:pt idx="1">
                  <c:v>208</c:v>
                </c:pt>
              </c:numCache>
            </c:numRef>
          </c:yVal>
          <c:smooth val="0"/>
          <c:extLst>
            <c:ext xmlns:c16="http://schemas.microsoft.com/office/drawing/2014/chart" uri="{C3380CC4-5D6E-409C-BE32-E72D297353CC}">
              <c16:uniqueId val="{00000001-2412-C54D-9202-06ECDEA8C0EF}"/>
            </c:ext>
          </c:extLst>
        </c:ser>
        <c:dLbls>
          <c:showLegendKey val="0"/>
          <c:showVal val="0"/>
          <c:showCatName val="0"/>
          <c:showSerName val="0"/>
          <c:showPercent val="0"/>
          <c:showBubbleSize val="0"/>
        </c:dLbls>
        <c:axId val="71693440"/>
        <c:axId val="71694976"/>
      </c:scatterChart>
      <c:valAx>
        <c:axId val="71693440"/>
        <c:scaling>
          <c:orientation val="minMax"/>
          <c:max val="1.7000000000000002"/>
          <c:min val="0.4"/>
        </c:scaling>
        <c:delete val="1"/>
        <c:axPos val="b"/>
        <c:numFmt formatCode="General" sourceLinked="1"/>
        <c:majorTickMark val="none"/>
        <c:minorTickMark val="none"/>
        <c:tickLblPos val="nextTo"/>
        <c:crossAx val="71694976"/>
        <c:crosses val="autoZero"/>
        <c:crossBetween val="midCat"/>
      </c:valAx>
      <c:valAx>
        <c:axId val="71694976"/>
        <c:scaling>
          <c:orientation val="minMax"/>
          <c:max val="2000"/>
        </c:scaling>
        <c:delete val="0"/>
        <c:axPos val="l"/>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crossAx val="71693440"/>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zh-CN"/>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r>
              <a:rPr lang="zh-CN" altLang="en-US" sz="1000" dirty="0"/>
              <a:t>研究一</a:t>
            </a:r>
          </a:p>
        </c:rich>
      </c:tx>
      <c:overlay val="0"/>
      <c:spPr>
        <a:noFill/>
        <a:ln>
          <a:noFill/>
        </a:ln>
        <a:effectLst/>
      </c:spPr>
    </c:title>
    <c:autoTitleDeleted val="0"/>
    <c:plotArea>
      <c:layout/>
      <c:scatterChart>
        <c:scatterStyle val="lineMarker"/>
        <c:varyColors val="0"/>
        <c:ser>
          <c:idx val="0"/>
          <c:order val="0"/>
          <c:tx>
            <c:strRef>
              <c:f>Sheet1!$B$1</c:f>
              <c:strCache>
                <c:ptCount val="1"/>
                <c:pt idx="0">
                  <c:v>HD-MCP</c:v>
                </c:pt>
              </c:strCache>
            </c:strRef>
          </c:tx>
          <c:spPr>
            <a:ln w="19050" cap="rnd">
              <a:noFill/>
              <a:round/>
            </a:ln>
            <a:effectLst/>
          </c:spPr>
          <c:marker>
            <c:symbol val="circle"/>
            <c:size val="10"/>
            <c:spPr>
              <a:solidFill>
                <a:schemeClr val="accent1"/>
              </a:solidFill>
              <a:ln w="25400">
                <a:solidFill>
                  <a:schemeClr val="accent1"/>
                </a:solidFill>
              </a:ln>
              <a:effectLst/>
            </c:spPr>
          </c:marker>
          <c:dLbls>
            <c:spPr>
              <a:noFill/>
              <a:ln>
                <a:noFill/>
              </a:ln>
              <a:effectLst/>
            </c:spPr>
            <c:txPr>
              <a:bodyPr rot="0" spcFirstLastPara="1" vertOverflow="ellipsis" vert="horz" wrap="none" lIns="38100" tIns="19050" rIns="38100" bIns="19050" anchor="ctr" anchorCtr="1">
                <a:spAutoFit/>
              </a:bodyPr>
              <a:lstStyle/>
              <a:p>
                <a:pPr>
                  <a:defRPr sz="800" b="0" i="0" u="none" strike="noStrike" kern="1200" baseline="0">
                    <a:solidFill>
                      <a:schemeClr val="accent1"/>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1"/>
            <c:plus>
              <c:numRef>
                <c:f>Sheet1!$H$2:$H$3</c:f>
                <c:numCache>
                  <c:formatCode>General</c:formatCode>
                  <c:ptCount val="2"/>
                  <c:pt idx="0">
                    <c:v>16.2</c:v>
                  </c:pt>
                </c:numCache>
              </c:numRef>
            </c:plus>
            <c:minus>
              <c:numRef>
                <c:f>Sheet1!$G$2:$G$3</c:f>
                <c:numCache>
                  <c:formatCode>General</c:formatCode>
                  <c:ptCount val="2"/>
                  <c:pt idx="0">
                    <c:v>0</c:v>
                  </c:pt>
                </c:numCache>
              </c:numRef>
            </c:minus>
            <c:spPr>
              <a:noFill/>
              <a:ln w="25400" cap="flat" cmpd="sng" algn="ctr">
                <a:solidFill>
                  <a:schemeClr val="accent1"/>
                </a:solidFill>
                <a:round/>
              </a:ln>
              <a:effectLst/>
            </c:spPr>
          </c:errBars>
          <c:xVal>
            <c:numRef>
              <c:f>Sheet1!$A$2:$A$3</c:f>
              <c:numCache>
                <c:formatCode>General</c:formatCode>
                <c:ptCount val="2"/>
                <c:pt idx="0">
                  <c:v>0.70000000000000051</c:v>
                </c:pt>
                <c:pt idx="1">
                  <c:v>1.3</c:v>
                </c:pt>
              </c:numCache>
            </c:numRef>
          </c:xVal>
          <c:yVal>
            <c:numRef>
              <c:f>Sheet1!$B$2:$B$3</c:f>
              <c:numCache>
                <c:formatCode>General</c:formatCode>
                <c:ptCount val="2"/>
                <c:pt idx="0">
                  <c:v>0</c:v>
                </c:pt>
              </c:numCache>
            </c:numRef>
          </c:yVal>
          <c:smooth val="0"/>
          <c:extLst>
            <c:ext xmlns:c16="http://schemas.microsoft.com/office/drawing/2014/chart" uri="{C3380CC4-5D6E-409C-BE32-E72D297353CC}">
              <c16:uniqueId val="{00000000-00D5-5D44-ACE4-4177EB60F9E3}"/>
            </c:ext>
          </c:extLst>
        </c:ser>
        <c:ser>
          <c:idx val="1"/>
          <c:order val="1"/>
          <c:tx>
            <c:strRef>
              <c:f>Sheet1!$C$1</c:f>
              <c:strCache>
                <c:ptCount val="1"/>
                <c:pt idx="0">
                  <c:v>PBO</c:v>
                </c:pt>
              </c:strCache>
            </c:strRef>
          </c:tx>
          <c:spPr>
            <a:ln w="25400" cap="rnd">
              <a:noFill/>
              <a:round/>
            </a:ln>
            <a:effectLst/>
          </c:spPr>
          <c:marker>
            <c:symbol val="circle"/>
            <c:size val="10"/>
            <c:spPr>
              <a:solidFill>
                <a:schemeClr val="bg1">
                  <a:lumMod val="85000"/>
                </a:schemeClr>
              </a:solidFill>
              <a:ln w="25400">
                <a:solidFill>
                  <a:schemeClr val="bg1">
                    <a:lumMod val="65000"/>
                  </a:schemeClr>
                </a:solidFill>
              </a:ln>
              <a:effectLst/>
            </c:spPr>
          </c:marker>
          <c:dLbls>
            <c:spPr>
              <a:noFill/>
              <a:ln>
                <a:noFill/>
              </a:ln>
              <a:effectLst/>
            </c:spPr>
            <c:txPr>
              <a:bodyPr rot="0" spcFirstLastPara="1" vertOverflow="ellipsis" vert="horz" wrap="non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1"/>
            <c:plus>
              <c:numRef>
                <c:f>Sheet1!$J$2:$J$3</c:f>
                <c:numCache>
                  <c:formatCode>General</c:formatCode>
                  <c:ptCount val="2"/>
                  <c:pt idx="1">
                    <c:v>15.5</c:v>
                  </c:pt>
                </c:numCache>
              </c:numRef>
            </c:plus>
            <c:minus>
              <c:numRef>
                <c:f>Sheet1!$I$2:$I$3</c:f>
                <c:numCache>
                  <c:formatCode>General</c:formatCode>
                  <c:ptCount val="2"/>
                  <c:pt idx="1">
                    <c:v>3.7</c:v>
                  </c:pt>
                </c:numCache>
              </c:numRef>
            </c:minus>
            <c:spPr>
              <a:noFill/>
              <a:ln w="25400" cap="flat" cmpd="sng" algn="ctr">
                <a:solidFill>
                  <a:schemeClr val="bg1">
                    <a:lumMod val="65000"/>
                  </a:schemeClr>
                </a:solidFill>
                <a:round/>
              </a:ln>
              <a:effectLst/>
            </c:spPr>
          </c:errBars>
          <c:xVal>
            <c:numRef>
              <c:f>Sheet1!$A$2:$A$3</c:f>
              <c:numCache>
                <c:formatCode>General</c:formatCode>
                <c:ptCount val="2"/>
                <c:pt idx="0">
                  <c:v>0.70000000000000051</c:v>
                </c:pt>
                <c:pt idx="1">
                  <c:v>1.3</c:v>
                </c:pt>
              </c:numCache>
            </c:numRef>
          </c:xVal>
          <c:yVal>
            <c:numRef>
              <c:f>Sheet1!$C$2:$C$3</c:f>
              <c:numCache>
                <c:formatCode>General</c:formatCode>
                <c:ptCount val="2"/>
                <c:pt idx="1">
                  <c:v>3.7</c:v>
                </c:pt>
              </c:numCache>
            </c:numRef>
          </c:yVal>
          <c:smooth val="0"/>
          <c:extLst>
            <c:ext xmlns:c16="http://schemas.microsoft.com/office/drawing/2014/chart" uri="{C3380CC4-5D6E-409C-BE32-E72D297353CC}">
              <c16:uniqueId val="{00000001-00D5-5D44-ACE4-4177EB60F9E3}"/>
            </c:ext>
          </c:extLst>
        </c:ser>
        <c:dLbls>
          <c:showLegendKey val="0"/>
          <c:showVal val="0"/>
          <c:showCatName val="0"/>
          <c:showSerName val="0"/>
          <c:showPercent val="0"/>
          <c:showBubbleSize val="0"/>
        </c:dLbls>
        <c:axId val="71698688"/>
        <c:axId val="71716864"/>
      </c:scatterChart>
      <c:valAx>
        <c:axId val="71698688"/>
        <c:scaling>
          <c:orientation val="minMax"/>
          <c:max val="1.7000000000000002"/>
          <c:min val="0.4"/>
        </c:scaling>
        <c:delete val="1"/>
        <c:axPos val="b"/>
        <c:numFmt formatCode="General" sourceLinked="1"/>
        <c:majorTickMark val="none"/>
        <c:minorTickMark val="none"/>
        <c:tickLblPos val="nextTo"/>
        <c:crossAx val="71716864"/>
        <c:crosses val="autoZero"/>
        <c:crossBetween val="midCat"/>
      </c:valAx>
      <c:valAx>
        <c:axId val="71716864"/>
        <c:scaling>
          <c:orientation val="minMax"/>
          <c:max val="30"/>
          <c:min val="0"/>
        </c:scaling>
        <c:delete val="0"/>
        <c:axPos val="l"/>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crossAx val="71698688"/>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zh-CN"/>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r>
              <a:rPr lang="zh-CN" altLang="en-US" sz="1000" dirty="0"/>
              <a:t>研究二</a:t>
            </a:r>
          </a:p>
        </c:rich>
      </c:tx>
      <c:overlay val="0"/>
      <c:spPr>
        <a:noFill/>
        <a:ln>
          <a:noFill/>
        </a:ln>
        <a:effectLst/>
      </c:spPr>
    </c:title>
    <c:autoTitleDeleted val="0"/>
    <c:plotArea>
      <c:layout/>
      <c:scatterChart>
        <c:scatterStyle val="lineMarker"/>
        <c:varyColors val="0"/>
        <c:ser>
          <c:idx val="0"/>
          <c:order val="0"/>
          <c:tx>
            <c:strRef>
              <c:f>Sheet1!$B$1</c:f>
              <c:strCache>
                <c:ptCount val="1"/>
                <c:pt idx="0">
                  <c:v>HD-MCP</c:v>
                </c:pt>
              </c:strCache>
            </c:strRef>
          </c:tx>
          <c:spPr>
            <a:ln w="19050" cap="rnd">
              <a:noFill/>
              <a:round/>
            </a:ln>
            <a:effectLst/>
          </c:spPr>
          <c:marker>
            <c:symbol val="circle"/>
            <c:size val="10"/>
            <c:spPr>
              <a:solidFill>
                <a:schemeClr val="accent1"/>
              </a:solidFill>
              <a:ln w="25400">
                <a:solidFill>
                  <a:schemeClr val="accent1"/>
                </a:solidFill>
              </a:ln>
              <a:effectLst/>
            </c:spPr>
          </c:marker>
          <c:dLbls>
            <c:spPr>
              <a:noFill/>
              <a:ln>
                <a:noFill/>
              </a:ln>
              <a:effectLst/>
            </c:spPr>
            <c:txPr>
              <a:bodyPr rot="0" spcFirstLastPara="1" vertOverflow="ellipsis" vert="horz" wrap="none" lIns="38100" tIns="19050" rIns="38100" bIns="19050" anchor="ctr" anchorCtr="1">
                <a:spAutoFit/>
              </a:bodyPr>
              <a:lstStyle/>
              <a:p>
                <a:pPr>
                  <a:defRPr sz="800" b="0" i="0" u="none" strike="noStrike" kern="1200" baseline="0">
                    <a:solidFill>
                      <a:schemeClr val="accent1"/>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1"/>
            <c:plus>
              <c:numRef>
                <c:f>Sheet1!$H$2:$H$3</c:f>
                <c:numCache>
                  <c:formatCode>General</c:formatCode>
                  <c:ptCount val="2"/>
                  <c:pt idx="0">
                    <c:v>17.099999999999987</c:v>
                  </c:pt>
                </c:numCache>
              </c:numRef>
            </c:plus>
            <c:minus>
              <c:numRef>
                <c:f>Sheet1!$G$2:$G$3</c:f>
                <c:numCache>
                  <c:formatCode>General</c:formatCode>
                  <c:ptCount val="2"/>
                  <c:pt idx="0">
                    <c:v>0.1</c:v>
                  </c:pt>
                </c:numCache>
              </c:numRef>
            </c:minus>
            <c:spPr>
              <a:noFill/>
              <a:ln w="25400" cap="flat" cmpd="sng" algn="ctr">
                <a:solidFill>
                  <a:schemeClr val="accent1"/>
                </a:solidFill>
                <a:round/>
              </a:ln>
              <a:effectLst/>
            </c:spPr>
          </c:errBars>
          <c:xVal>
            <c:numRef>
              <c:f>Sheet1!$A$2:$A$3</c:f>
              <c:numCache>
                <c:formatCode>General</c:formatCode>
                <c:ptCount val="2"/>
                <c:pt idx="0">
                  <c:v>0.70000000000000051</c:v>
                </c:pt>
                <c:pt idx="1">
                  <c:v>1.3</c:v>
                </c:pt>
              </c:numCache>
            </c:numRef>
          </c:xVal>
          <c:yVal>
            <c:numRef>
              <c:f>Sheet1!$B$2:$B$3</c:f>
              <c:numCache>
                <c:formatCode>General</c:formatCode>
                <c:ptCount val="2"/>
                <c:pt idx="0">
                  <c:v>0.1</c:v>
                </c:pt>
              </c:numCache>
            </c:numRef>
          </c:yVal>
          <c:smooth val="0"/>
          <c:extLst>
            <c:ext xmlns:c16="http://schemas.microsoft.com/office/drawing/2014/chart" uri="{C3380CC4-5D6E-409C-BE32-E72D297353CC}">
              <c16:uniqueId val="{00000000-88A3-EF4A-A055-9F1BD68EE8D7}"/>
            </c:ext>
          </c:extLst>
        </c:ser>
        <c:ser>
          <c:idx val="1"/>
          <c:order val="1"/>
          <c:tx>
            <c:strRef>
              <c:f>Sheet1!$C$1</c:f>
              <c:strCache>
                <c:ptCount val="1"/>
                <c:pt idx="0">
                  <c:v>PBO</c:v>
                </c:pt>
              </c:strCache>
            </c:strRef>
          </c:tx>
          <c:spPr>
            <a:ln w="25400" cap="rnd">
              <a:noFill/>
              <a:round/>
            </a:ln>
            <a:effectLst/>
          </c:spPr>
          <c:marker>
            <c:symbol val="circle"/>
            <c:size val="10"/>
            <c:spPr>
              <a:solidFill>
                <a:schemeClr val="accent3">
                  <a:lumMod val="40000"/>
                  <a:lumOff val="60000"/>
                </a:schemeClr>
              </a:solidFill>
              <a:ln w="25400">
                <a:solidFill>
                  <a:schemeClr val="accent3"/>
                </a:solidFill>
              </a:ln>
              <a:effectLst/>
            </c:spPr>
          </c:marker>
          <c:dLbls>
            <c:spPr>
              <a:noFill/>
              <a:ln>
                <a:noFill/>
              </a:ln>
              <a:effectLst/>
            </c:spPr>
            <c:txPr>
              <a:bodyPr rot="0" spcFirstLastPara="1" vertOverflow="ellipsis" vert="horz" wrap="none" lIns="38100" tIns="19050" rIns="38100" bIns="19050" anchor="ctr" anchorCtr="1">
                <a:spAutoFit/>
              </a:bodyPr>
              <a:lstStyle/>
              <a:p>
                <a:pPr>
                  <a:defRPr sz="800" b="0" i="0" u="none" strike="noStrike" kern="1200" baseline="0">
                    <a:solidFill>
                      <a:schemeClr val="accent3"/>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1"/>
            <c:plus>
              <c:numRef>
                <c:f>Sheet1!$J$2:$J$3</c:f>
                <c:numCache>
                  <c:formatCode>General</c:formatCode>
                  <c:ptCount val="2"/>
                  <c:pt idx="1">
                    <c:v>15</c:v>
                  </c:pt>
                </c:numCache>
              </c:numRef>
            </c:plus>
            <c:minus>
              <c:numRef>
                <c:f>Sheet1!$I$2:$I$3</c:f>
                <c:numCache>
                  <c:formatCode>General</c:formatCode>
                  <c:ptCount val="2"/>
                  <c:pt idx="1">
                    <c:v>5</c:v>
                  </c:pt>
                </c:numCache>
              </c:numRef>
            </c:minus>
            <c:spPr>
              <a:noFill/>
              <a:ln w="25400" cap="flat" cmpd="sng" algn="ctr">
                <a:solidFill>
                  <a:schemeClr val="accent3"/>
                </a:solidFill>
                <a:round/>
              </a:ln>
              <a:effectLst/>
            </c:spPr>
          </c:errBars>
          <c:xVal>
            <c:numRef>
              <c:f>Sheet1!$A$2:$A$3</c:f>
              <c:numCache>
                <c:formatCode>General</c:formatCode>
                <c:ptCount val="2"/>
                <c:pt idx="0">
                  <c:v>0.70000000000000051</c:v>
                </c:pt>
                <c:pt idx="1">
                  <c:v>1.3</c:v>
                </c:pt>
              </c:numCache>
            </c:numRef>
          </c:xVal>
          <c:yVal>
            <c:numRef>
              <c:f>Sheet1!$C$2:$C$3</c:f>
              <c:numCache>
                <c:formatCode>General</c:formatCode>
                <c:ptCount val="2"/>
                <c:pt idx="1">
                  <c:v>5</c:v>
                </c:pt>
              </c:numCache>
            </c:numRef>
          </c:yVal>
          <c:smooth val="0"/>
          <c:extLst>
            <c:ext xmlns:c16="http://schemas.microsoft.com/office/drawing/2014/chart" uri="{C3380CC4-5D6E-409C-BE32-E72D297353CC}">
              <c16:uniqueId val="{00000001-88A3-EF4A-A055-9F1BD68EE8D7}"/>
            </c:ext>
          </c:extLst>
        </c:ser>
        <c:dLbls>
          <c:showLegendKey val="0"/>
          <c:showVal val="0"/>
          <c:showCatName val="0"/>
          <c:showSerName val="0"/>
          <c:showPercent val="0"/>
          <c:showBubbleSize val="0"/>
        </c:dLbls>
        <c:axId val="71869952"/>
        <c:axId val="71871488"/>
      </c:scatterChart>
      <c:valAx>
        <c:axId val="71869952"/>
        <c:scaling>
          <c:orientation val="minMax"/>
          <c:max val="1.7000000000000002"/>
          <c:min val="0.4"/>
        </c:scaling>
        <c:delete val="1"/>
        <c:axPos val="b"/>
        <c:numFmt formatCode="General" sourceLinked="1"/>
        <c:majorTickMark val="none"/>
        <c:minorTickMark val="none"/>
        <c:tickLblPos val="nextTo"/>
        <c:crossAx val="71871488"/>
        <c:crosses val="autoZero"/>
        <c:crossBetween val="midCat"/>
      </c:valAx>
      <c:valAx>
        <c:axId val="71871488"/>
        <c:scaling>
          <c:orientation val="minMax"/>
          <c:max val="30"/>
          <c:min val="0"/>
        </c:scaling>
        <c:delete val="0"/>
        <c:axPos val="l"/>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crossAx val="71869952"/>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zh-CN"/>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r>
              <a:rPr lang="zh-CN" altLang="en-US" sz="1000" dirty="0"/>
              <a:t>研究一</a:t>
            </a:r>
          </a:p>
        </c:rich>
      </c:tx>
      <c:overlay val="0"/>
      <c:spPr>
        <a:noFill/>
        <a:ln>
          <a:noFill/>
        </a:ln>
        <a:effectLst/>
      </c:spPr>
    </c:title>
    <c:autoTitleDeleted val="0"/>
    <c:plotArea>
      <c:layout/>
      <c:scatterChart>
        <c:scatterStyle val="lineMarker"/>
        <c:varyColors val="0"/>
        <c:ser>
          <c:idx val="0"/>
          <c:order val="0"/>
          <c:tx>
            <c:strRef>
              <c:f>Sheet1!$B$1</c:f>
              <c:strCache>
                <c:ptCount val="1"/>
                <c:pt idx="0">
                  <c:v>HD-MCP</c:v>
                </c:pt>
              </c:strCache>
            </c:strRef>
          </c:tx>
          <c:spPr>
            <a:ln w="19050" cap="rnd">
              <a:noFill/>
              <a:round/>
            </a:ln>
            <a:effectLst/>
          </c:spPr>
          <c:marker>
            <c:symbol val="circle"/>
            <c:size val="10"/>
            <c:spPr>
              <a:solidFill>
                <a:schemeClr val="accent1"/>
              </a:solidFill>
              <a:ln w="25400">
                <a:solidFill>
                  <a:schemeClr val="accent1"/>
                </a:solidFill>
              </a:ln>
              <a:effectLst/>
            </c:spPr>
          </c:marker>
          <c:dLbls>
            <c:spPr>
              <a:noFill/>
              <a:ln>
                <a:noFill/>
              </a:ln>
              <a:effectLst/>
            </c:spPr>
            <c:txPr>
              <a:bodyPr rot="0" spcFirstLastPara="1" vertOverflow="ellipsis" vert="horz" wrap="none" lIns="38100" tIns="19050" rIns="38100" bIns="19050" anchor="ctr" anchorCtr="1">
                <a:spAutoFit/>
              </a:bodyPr>
              <a:lstStyle/>
              <a:p>
                <a:pPr>
                  <a:defRPr sz="800" b="0" i="0" u="none" strike="noStrike" kern="1200" baseline="0">
                    <a:solidFill>
                      <a:schemeClr val="accent1"/>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1"/>
            <c:plus>
              <c:numRef>
                <c:f>Sheet1!$H$2:$H$3</c:f>
                <c:numCache>
                  <c:formatCode>General</c:formatCode>
                  <c:ptCount val="2"/>
                  <c:pt idx="0">
                    <c:v>16.600000000000001</c:v>
                  </c:pt>
                </c:numCache>
              </c:numRef>
            </c:plus>
            <c:minus>
              <c:numRef>
                <c:f>Sheet1!$G$2:$G$3</c:f>
                <c:numCache>
                  <c:formatCode>General</c:formatCode>
                  <c:ptCount val="2"/>
                  <c:pt idx="0">
                    <c:v>0.2</c:v>
                  </c:pt>
                </c:numCache>
              </c:numRef>
            </c:minus>
            <c:spPr>
              <a:noFill/>
              <a:ln w="25400" cap="flat" cmpd="sng" algn="ctr">
                <a:solidFill>
                  <a:schemeClr val="accent1"/>
                </a:solidFill>
                <a:round/>
              </a:ln>
              <a:effectLst/>
            </c:spPr>
          </c:errBars>
          <c:xVal>
            <c:numRef>
              <c:f>Sheet1!$A$2:$A$3</c:f>
              <c:numCache>
                <c:formatCode>General</c:formatCode>
                <c:ptCount val="2"/>
                <c:pt idx="0">
                  <c:v>0.70000000000000051</c:v>
                </c:pt>
                <c:pt idx="1">
                  <c:v>1.3</c:v>
                </c:pt>
              </c:numCache>
            </c:numRef>
          </c:xVal>
          <c:yVal>
            <c:numRef>
              <c:f>Sheet1!$B$2:$B$3</c:f>
              <c:numCache>
                <c:formatCode>General</c:formatCode>
                <c:ptCount val="2"/>
                <c:pt idx="0">
                  <c:v>0.2</c:v>
                </c:pt>
              </c:numCache>
            </c:numRef>
          </c:yVal>
          <c:smooth val="0"/>
          <c:extLst>
            <c:ext xmlns:c16="http://schemas.microsoft.com/office/drawing/2014/chart" uri="{C3380CC4-5D6E-409C-BE32-E72D297353CC}">
              <c16:uniqueId val="{00000000-EC7C-F34C-A5B3-7E9E9292579C}"/>
            </c:ext>
          </c:extLst>
        </c:ser>
        <c:ser>
          <c:idx val="1"/>
          <c:order val="1"/>
          <c:tx>
            <c:strRef>
              <c:f>Sheet1!$C$1</c:f>
              <c:strCache>
                <c:ptCount val="1"/>
                <c:pt idx="0">
                  <c:v>PBO</c:v>
                </c:pt>
              </c:strCache>
            </c:strRef>
          </c:tx>
          <c:spPr>
            <a:ln w="25400" cap="rnd">
              <a:noFill/>
              <a:round/>
            </a:ln>
            <a:effectLst/>
          </c:spPr>
          <c:marker>
            <c:symbol val="circle"/>
            <c:size val="10"/>
            <c:spPr>
              <a:solidFill>
                <a:schemeClr val="bg1">
                  <a:lumMod val="85000"/>
                </a:schemeClr>
              </a:solidFill>
              <a:ln w="25400">
                <a:solidFill>
                  <a:schemeClr val="bg1">
                    <a:lumMod val="65000"/>
                  </a:schemeClr>
                </a:solidFill>
              </a:ln>
              <a:effectLst/>
            </c:spPr>
          </c:marker>
          <c:dLbls>
            <c:spPr>
              <a:noFill/>
              <a:ln>
                <a:noFill/>
              </a:ln>
              <a:effectLst/>
            </c:spPr>
            <c:txPr>
              <a:bodyPr rot="0" spcFirstLastPara="1" vertOverflow="ellipsis" vert="horz" wrap="non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1"/>
            <c:plus>
              <c:numRef>
                <c:f>Sheet1!$J$2:$J$3</c:f>
                <c:numCache>
                  <c:formatCode>General</c:formatCode>
                  <c:ptCount val="2"/>
                  <c:pt idx="1">
                    <c:v>13.4</c:v>
                  </c:pt>
                </c:numCache>
              </c:numRef>
            </c:plus>
            <c:minus>
              <c:numRef>
                <c:f>Sheet1!$I$2:$I$3</c:f>
                <c:numCache>
                  <c:formatCode>General</c:formatCode>
                  <c:ptCount val="2"/>
                  <c:pt idx="1">
                    <c:v>1.6</c:v>
                  </c:pt>
                </c:numCache>
              </c:numRef>
            </c:minus>
            <c:spPr>
              <a:noFill/>
              <a:ln w="25400" cap="flat" cmpd="sng" algn="ctr">
                <a:solidFill>
                  <a:schemeClr val="bg1">
                    <a:lumMod val="65000"/>
                  </a:schemeClr>
                </a:solidFill>
                <a:round/>
              </a:ln>
              <a:effectLst/>
            </c:spPr>
          </c:errBars>
          <c:xVal>
            <c:numRef>
              <c:f>Sheet1!$A$2:$A$3</c:f>
              <c:numCache>
                <c:formatCode>General</c:formatCode>
                <c:ptCount val="2"/>
                <c:pt idx="0">
                  <c:v>0.70000000000000051</c:v>
                </c:pt>
                <c:pt idx="1">
                  <c:v>1.3</c:v>
                </c:pt>
              </c:numCache>
            </c:numRef>
          </c:xVal>
          <c:yVal>
            <c:numRef>
              <c:f>Sheet1!$C$2:$C$3</c:f>
              <c:numCache>
                <c:formatCode>General</c:formatCode>
                <c:ptCount val="2"/>
                <c:pt idx="1">
                  <c:v>3.6</c:v>
                </c:pt>
              </c:numCache>
            </c:numRef>
          </c:yVal>
          <c:smooth val="0"/>
          <c:extLst>
            <c:ext xmlns:c16="http://schemas.microsoft.com/office/drawing/2014/chart" uri="{C3380CC4-5D6E-409C-BE32-E72D297353CC}">
              <c16:uniqueId val="{00000001-EC7C-F34C-A5B3-7E9E9292579C}"/>
            </c:ext>
          </c:extLst>
        </c:ser>
        <c:dLbls>
          <c:showLegendKey val="0"/>
          <c:showVal val="0"/>
          <c:showCatName val="0"/>
          <c:showSerName val="0"/>
          <c:showPercent val="0"/>
          <c:showBubbleSize val="0"/>
        </c:dLbls>
        <c:axId val="71766784"/>
        <c:axId val="71768320"/>
      </c:scatterChart>
      <c:valAx>
        <c:axId val="71766784"/>
        <c:scaling>
          <c:orientation val="minMax"/>
          <c:max val="1.7000000000000002"/>
          <c:min val="0.4"/>
        </c:scaling>
        <c:delete val="1"/>
        <c:axPos val="b"/>
        <c:numFmt formatCode="General" sourceLinked="1"/>
        <c:majorTickMark val="none"/>
        <c:minorTickMark val="none"/>
        <c:tickLblPos val="nextTo"/>
        <c:crossAx val="71768320"/>
        <c:crosses val="autoZero"/>
        <c:crossBetween val="midCat"/>
      </c:valAx>
      <c:valAx>
        <c:axId val="71768320"/>
        <c:scaling>
          <c:orientation val="minMax"/>
        </c:scaling>
        <c:delete val="0"/>
        <c:axPos val="l"/>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crossAx val="71766784"/>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zh-CN"/>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r>
              <a:rPr lang="zh-CN" altLang="en-US" sz="1000" dirty="0"/>
              <a:t>研究二</a:t>
            </a:r>
          </a:p>
        </c:rich>
      </c:tx>
      <c:overlay val="0"/>
      <c:spPr>
        <a:noFill/>
        <a:ln>
          <a:noFill/>
        </a:ln>
        <a:effectLst/>
      </c:spPr>
    </c:title>
    <c:autoTitleDeleted val="0"/>
    <c:plotArea>
      <c:layout/>
      <c:scatterChart>
        <c:scatterStyle val="lineMarker"/>
        <c:varyColors val="0"/>
        <c:ser>
          <c:idx val="0"/>
          <c:order val="0"/>
          <c:tx>
            <c:strRef>
              <c:f>Sheet1!$B$1</c:f>
              <c:strCache>
                <c:ptCount val="1"/>
                <c:pt idx="0">
                  <c:v>HD-MCP</c:v>
                </c:pt>
              </c:strCache>
            </c:strRef>
          </c:tx>
          <c:spPr>
            <a:ln w="19050" cap="rnd">
              <a:noFill/>
              <a:round/>
            </a:ln>
            <a:effectLst/>
          </c:spPr>
          <c:marker>
            <c:symbol val="circle"/>
            <c:size val="10"/>
            <c:spPr>
              <a:solidFill>
                <a:schemeClr val="accent1"/>
              </a:solidFill>
              <a:ln w="25400">
                <a:solidFill>
                  <a:schemeClr val="accent1"/>
                </a:solidFill>
              </a:ln>
              <a:effectLst/>
            </c:spPr>
          </c:marker>
          <c:dLbls>
            <c:spPr>
              <a:noFill/>
              <a:ln>
                <a:noFill/>
              </a:ln>
              <a:effectLst/>
            </c:spPr>
            <c:txPr>
              <a:bodyPr rot="0" spcFirstLastPara="1" vertOverflow="ellipsis" vert="horz" wrap="none" lIns="38100" tIns="19050" rIns="38100" bIns="19050" anchor="ctr" anchorCtr="1">
                <a:spAutoFit/>
              </a:bodyPr>
              <a:lstStyle/>
              <a:p>
                <a:pPr>
                  <a:defRPr sz="800" b="0" i="0" u="none" strike="noStrike" kern="1200" baseline="0">
                    <a:solidFill>
                      <a:schemeClr val="accent1"/>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1"/>
            <c:plus>
              <c:numRef>
                <c:f>Sheet1!$H$2:$H$3</c:f>
                <c:numCache>
                  <c:formatCode>General</c:formatCode>
                  <c:ptCount val="2"/>
                  <c:pt idx="0">
                    <c:v>16</c:v>
                  </c:pt>
                </c:numCache>
              </c:numRef>
            </c:plus>
            <c:minus>
              <c:numRef>
                <c:f>Sheet1!$G$2:$G$3</c:f>
                <c:numCache>
                  <c:formatCode>General</c:formatCode>
                  <c:ptCount val="2"/>
                  <c:pt idx="0">
                    <c:v>0.5</c:v>
                  </c:pt>
                </c:numCache>
              </c:numRef>
            </c:minus>
            <c:spPr>
              <a:noFill/>
              <a:ln w="25400" cap="flat" cmpd="sng" algn="ctr">
                <a:solidFill>
                  <a:schemeClr val="accent1"/>
                </a:solidFill>
                <a:round/>
              </a:ln>
              <a:effectLst/>
            </c:spPr>
          </c:errBars>
          <c:xVal>
            <c:numRef>
              <c:f>Sheet1!$A$2:$A$3</c:f>
              <c:numCache>
                <c:formatCode>General</c:formatCode>
                <c:ptCount val="2"/>
                <c:pt idx="0">
                  <c:v>0.70000000000000051</c:v>
                </c:pt>
                <c:pt idx="1">
                  <c:v>1.3</c:v>
                </c:pt>
              </c:numCache>
            </c:numRef>
          </c:xVal>
          <c:yVal>
            <c:numRef>
              <c:f>Sheet1!$B$2:$B$3</c:f>
              <c:numCache>
                <c:formatCode>General</c:formatCode>
                <c:ptCount val="2"/>
                <c:pt idx="0">
                  <c:v>0.5</c:v>
                </c:pt>
              </c:numCache>
            </c:numRef>
          </c:yVal>
          <c:smooth val="0"/>
          <c:extLst>
            <c:ext xmlns:c16="http://schemas.microsoft.com/office/drawing/2014/chart" uri="{C3380CC4-5D6E-409C-BE32-E72D297353CC}">
              <c16:uniqueId val="{00000000-3FA1-F94E-986F-94162B787F52}"/>
            </c:ext>
          </c:extLst>
        </c:ser>
        <c:ser>
          <c:idx val="1"/>
          <c:order val="1"/>
          <c:tx>
            <c:strRef>
              <c:f>Sheet1!$C$1</c:f>
              <c:strCache>
                <c:ptCount val="1"/>
                <c:pt idx="0">
                  <c:v>PBO</c:v>
                </c:pt>
              </c:strCache>
            </c:strRef>
          </c:tx>
          <c:spPr>
            <a:ln w="25400" cap="rnd">
              <a:noFill/>
              <a:round/>
            </a:ln>
            <a:effectLst/>
          </c:spPr>
          <c:marker>
            <c:symbol val="circle"/>
            <c:size val="10"/>
            <c:spPr>
              <a:solidFill>
                <a:schemeClr val="accent3">
                  <a:lumMod val="40000"/>
                  <a:lumOff val="60000"/>
                </a:schemeClr>
              </a:solidFill>
              <a:ln w="25400">
                <a:solidFill>
                  <a:schemeClr val="accent3"/>
                </a:solidFill>
              </a:ln>
              <a:effectLst/>
            </c:spPr>
          </c:marker>
          <c:dLbls>
            <c:spPr>
              <a:noFill/>
              <a:ln>
                <a:noFill/>
              </a:ln>
              <a:effectLst/>
            </c:spPr>
            <c:txPr>
              <a:bodyPr rot="0" spcFirstLastPara="1" vertOverflow="ellipsis" vert="horz" wrap="none" lIns="38100" tIns="19050" rIns="38100" bIns="19050" anchor="ctr" anchorCtr="1">
                <a:spAutoFit/>
              </a:bodyPr>
              <a:lstStyle/>
              <a:p>
                <a:pPr>
                  <a:defRPr sz="800" b="0" i="0" u="none" strike="noStrike" kern="1200" baseline="0">
                    <a:solidFill>
                      <a:schemeClr val="accent3"/>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1"/>
            <c:plus>
              <c:numRef>
                <c:f>Sheet1!$J$2:$J$3</c:f>
                <c:numCache>
                  <c:formatCode>General</c:formatCode>
                  <c:ptCount val="2"/>
                  <c:pt idx="1">
                    <c:v>13.100000000000001</c:v>
                  </c:pt>
                </c:numCache>
              </c:numRef>
            </c:plus>
            <c:minus>
              <c:numRef>
                <c:f>Sheet1!$I$2:$I$3</c:f>
                <c:numCache>
                  <c:formatCode>General</c:formatCode>
                  <c:ptCount val="2"/>
                  <c:pt idx="1">
                    <c:v>3</c:v>
                  </c:pt>
                </c:numCache>
              </c:numRef>
            </c:minus>
            <c:spPr>
              <a:noFill/>
              <a:ln w="25400" cap="flat" cmpd="sng" algn="ctr">
                <a:solidFill>
                  <a:schemeClr val="accent3"/>
                </a:solidFill>
                <a:round/>
              </a:ln>
              <a:effectLst/>
            </c:spPr>
          </c:errBars>
          <c:xVal>
            <c:numRef>
              <c:f>Sheet1!$A$2:$A$3</c:f>
              <c:numCache>
                <c:formatCode>General</c:formatCode>
                <c:ptCount val="2"/>
                <c:pt idx="0">
                  <c:v>0.70000000000000051</c:v>
                </c:pt>
                <c:pt idx="1">
                  <c:v>1.3</c:v>
                </c:pt>
              </c:numCache>
            </c:numRef>
          </c:xVal>
          <c:yVal>
            <c:numRef>
              <c:f>Sheet1!$C$2:$C$3</c:f>
              <c:numCache>
                <c:formatCode>General</c:formatCode>
                <c:ptCount val="2"/>
                <c:pt idx="1">
                  <c:v>4.5</c:v>
                </c:pt>
              </c:numCache>
            </c:numRef>
          </c:yVal>
          <c:smooth val="0"/>
          <c:extLst>
            <c:ext xmlns:c16="http://schemas.microsoft.com/office/drawing/2014/chart" uri="{C3380CC4-5D6E-409C-BE32-E72D297353CC}">
              <c16:uniqueId val="{00000001-3FA1-F94E-986F-94162B787F52}"/>
            </c:ext>
          </c:extLst>
        </c:ser>
        <c:dLbls>
          <c:showLegendKey val="0"/>
          <c:showVal val="0"/>
          <c:showCatName val="0"/>
          <c:showSerName val="0"/>
          <c:showPercent val="0"/>
          <c:showBubbleSize val="0"/>
        </c:dLbls>
        <c:axId val="71929856"/>
        <c:axId val="71931392"/>
      </c:scatterChart>
      <c:valAx>
        <c:axId val="71929856"/>
        <c:scaling>
          <c:orientation val="minMax"/>
          <c:max val="1.7000000000000002"/>
          <c:min val="0.4"/>
        </c:scaling>
        <c:delete val="1"/>
        <c:axPos val="b"/>
        <c:numFmt formatCode="General" sourceLinked="1"/>
        <c:majorTickMark val="none"/>
        <c:minorTickMark val="none"/>
        <c:tickLblPos val="nextTo"/>
        <c:crossAx val="71931392"/>
        <c:crosses val="autoZero"/>
        <c:crossBetween val="midCat"/>
      </c:valAx>
      <c:valAx>
        <c:axId val="71931392"/>
        <c:scaling>
          <c:orientation val="minMax"/>
          <c:max val="20"/>
        </c:scaling>
        <c:delete val="0"/>
        <c:axPos val="l"/>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crossAx val="71929856"/>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zh-CN"/>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无镇静</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hd-MCP</c:v>
                </c:pt>
                <c:pt idx="1">
                  <c:v>安慰剂</c:v>
                </c:pt>
                <c:pt idx="2">
                  <c:v>hd-MCP</c:v>
                </c:pt>
                <c:pt idx="3">
                  <c:v>丙氯拉嗪</c:v>
                </c:pt>
              </c:strCache>
            </c:strRef>
          </c:cat>
          <c:val>
            <c:numRef>
              <c:f>Sheet1!$B$2:$B$5</c:f>
              <c:numCache>
                <c:formatCode>0%</c:formatCode>
                <c:ptCount val="4"/>
                <c:pt idx="0">
                  <c:v>0.18181818181818202</c:v>
                </c:pt>
                <c:pt idx="1">
                  <c:v>0.5</c:v>
                </c:pt>
                <c:pt idx="2">
                  <c:v>0.30000000000000027</c:v>
                </c:pt>
                <c:pt idx="3">
                  <c:v>0.60000000000000053</c:v>
                </c:pt>
              </c:numCache>
            </c:numRef>
          </c:val>
          <c:extLst>
            <c:ext xmlns:c16="http://schemas.microsoft.com/office/drawing/2014/chart" uri="{C3380CC4-5D6E-409C-BE32-E72D297353CC}">
              <c16:uniqueId val="{00000000-CBC5-1C4E-9F77-259D2DA39BA2}"/>
            </c:ext>
          </c:extLst>
        </c:ser>
        <c:ser>
          <c:idx val="1"/>
          <c:order val="1"/>
          <c:tx>
            <c:strRef>
              <c:f>Sheet1!$C$1</c:f>
              <c:strCache>
                <c:ptCount val="1"/>
                <c:pt idx="0">
                  <c:v>轻度镇静</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hd-MCP</c:v>
                </c:pt>
                <c:pt idx="1">
                  <c:v>安慰剂</c:v>
                </c:pt>
                <c:pt idx="2">
                  <c:v>hd-MCP</c:v>
                </c:pt>
                <c:pt idx="3">
                  <c:v>丙氯拉嗪</c:v>
                </c:pt>
              </c:strCache>
            </c:strRef>
          </c:cat>
          <c:val>
            <c:numRef>
              <c:f>Sheet1!$C$2:$C$5</c:f>
              <c:numCache>
                <c:formatCode>0%</c:formatCode>
                <c:ptCount val="4"/>
                <c:pt idx="0">
                  <c:v>0.8181818181818189</c:v>
                </c:pt>
                <c:pt idx="1">
                  <c:v>0.5</c:v>
                </c:pt>
                <c:pt idx="2">
                  <c:v>0.60000000000000053</c:v>
                </c:pt>
                <c:pt idx="3">
                  <c:v>0.4</c:v>
                </c:pt>
              </c:numCache>
            </c:numRef>
          </c:val>
          <c:extLst>
            <c:ext xmlns:c16="http://schemas.microsoft.com/office/drawing/2014/chart" uri="{C3380CC4-5D6E-409C-BE32-E72D297353CC}">
              <c16:uniqueId val="{00000001-CBC5-1C4E-9F77-259D2DA39BA2}"/>
            </c:ext>
          </c:extLst>
        </c:ser>
        <c:ser>
          <c:idx val="2"/>
          <c:order val="2"/>
          <c:tx>
            <c:strRef>
              <c:f>Sheet1!$D$1</c:f>
              <c:strCache>
                <c:ptCount val="1"/>
                <c:pt idx="0">
                  <c:v>中度镇静</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hd-MCP</c:v>
                </c:pt>
                <c:pt idx="1">
                  <c:v>安慰剂</c:v>
                </c:pt>
                <c:pt idx="2">
                  <c:v>hd-MCP</c:v>
                </c:pt>
                <c:pt idx="3">
                  <c:v>丙氯拉嗪</c:v>
                </c:pt>
              </c:strCache>
            </c:strRef>
          </c:cat>
          <c:val>
            <c:numRef>
              <c:f>Sheet1!$D$2:$D$5</c:f>
              <c:numCache>
                <c:formatCode>General</c:formatCode>
                <c:ptCount val="4"/>
                <c:pt idx="2" formatCode="0%">
                  <c:v>0.1</c:v>
                </c:pt>
              </c:numCache>
            </c:numRef>
          </c:val>
          <c:extLst>
            <c:ext xmlns:c16="http://schemas.microsoft.com/office/drawing/2014/chart" uri="{C3380CC4-5D6E-409C-BE32-E72D297353CC}">
              <c16:uniqueId val="{00000002-CBC5-1C4E-9F77-259D2DA39BA2}"/>
            </c:ext>
          </c:extLst>
        </c:ser>
        <c:ser>
          <c:idx val="3"/>
          <c:order val="3"/>
          <c:tx>
            <c:strRef>
              <c:f>Sheet1!$E$1</c:f>
              <c:strCache>
                <c:ptCount val="1"/>
                <c:pt idx="0">
                  <c:v>显著镇静</c:v>
                </c:pt>
              </c:strCache>
            </c:strRef>
          </c:tx>
          <c:spPr>
            <a:solidFill>
              <a:schemeClr val="accent4"/>
            </a:solidFill>
            <a:ln>
              <a:noFill/>
            </a:ln>
            <a:effectLst/>
          </c:spPr>
          <c:invertIfNegative val="0"/>
          <c:cat>
            <c:strRef>
              <c:f>Sheet1!$A$2:$A$5</c:f>
              <c:strCache>
                <c:ptCount val="4"/>
                <c:pt idx="0">
                  <c:v>hd-MCP</c:v>
                </c:pt>
                <c:pt idx="1">
                  <c:v>安慰剂</c:v>
                </c:pt>
                <c:pt idx="2">
                  <c:v>hd-MCP</c:v>
                </c:pt>
                <c:pt idx="3">
                  <c:v>丙氯拉嗪</c:v>
                </c:pt>
              </c:strCache>
            </c:strRef>
          </c:cat>
          <c:val>
            <c:numRef>
              <c:f>Sheet1!$E$2:$E$5</c:f>
              <c:numCache>
                <c:formatCode>General</c:formatCode>
                <c:ptCount val="4"/>
              </c:numCache>
            </c:numRef>
          </c:val>
          <c:extLst>
            <c:ext xmlns:c16="http://schemas.microsoft.com/office/drawing/2014/chart" uri="{C3380CC4-5D6E-409C-BE32-E72D297353CC}">
              <c16:uniqueId val="{00000003-CBC5-1C4E-9F77-259D2DA39BA2}"/>
            </c:ext>
          </c:extLst>
        </c:ser>
        <c:dLbls>
          <c:showLegendKey val="0"/>
          <c:showVal val="0"/>
          <c:showCatName val="0"/>
          <c:showSerName val="0"/>
          <c:showPercent val="0"/>
          <c:showBubbleSize val="0"/>
        </c:dLbls>
        <c:gapWidth val="80"/>
        <c:overlap val="100"/>
        <c:axId val="72119424"/>
        <c:axId val="72120960"/>
      </c:barChart>
      <c:catAx>
        <c:axId val="72119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nSpc>
                <a:spcPts val="1200"/>
              </a:lnSpc>
              <a:defRPr sz="1000" b="0" i="0" u="none" strike="noStrike" kern="1200" baseline="0">
                <a:solidFill>
                  <a:schemeClr val="tx1">
                    <a:lumMod val="65000"/>
                    <a:lumOff val="35000"/>
                  </a:schemeClr>
                </a:solidFill>
                <a:latin typeface="+mn-lt"/>
                <a:ea typeface="+mn-ea"/>
                <a:cs typeface="+mn-cs"/>
              </a:defRPr>
            </a:pPr>
            <a:endParaRPr lang="zh-CN"/>
          </a:p>
        </c:txPr>
        <c:crossAx val="72120960"/>
        <c:crosses val="autoZero"/>
        <c:auto val="1"/>
        <c:lblAlgn val="ctr"/>
        <c:lblOffset val="100"/>
        <c:noMultiLvlLbl val="0"/>
      </c:catAx>
      <c:valAx>
        <c:axId val="72120960"/>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zh-CN" altLang="en-US" dirty="0"/>
                  <a:t>患者比例</a:t>
                </a:r>
                <a:r>
                  <a:rPr lang="en-US" altLang="zh-CN" dirty="0"/>
                  <a:t>, %</a:t>
                </a:r>
                <a:endParaRPr lang="zh-CN" altLang="en-US" dirty="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crossAx val="72119424"/>
        <c:crosses val="autoZero"/>
        <c:crossBetween val="between"/>
        <c:majorUnit val="0.2"/>
      </c:valAx>
      <c:spPr>
        <a:noFill/>
        <a:ln>
          <a:noFill/>
        </a:ln>
        <a:effectLst/>
      </c:spPr>
    </c:plotArea>
    <c:legend>
      <c:legendPos val="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zh-CN"/>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623E-2046-8406-9AD417DF782F}"/>
              </c:ext>
            </c:extLst>
          </c:dPt>
          <c:dPt>
            <c:idx val="1"/>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3-623E-2046-8406-9AD417DF782F}"/>
              </c:ext>
            </c:extLst>
          </c:dPt>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对照</c:v>
                </c:pt>
                <c:pt idx="1">
                  <c:v>MDL
0.05mg/kg</c:v>
                </c:pt>
                <c:pt idx="2">
                  <c:v>MDL
0.5mg/kg</c:v>
                </c:pt>
              </c:strCache>
            </c:strRef>
          </c:cat>
          <c:val>
            <c:numRef>
              <c:f>Sheet1!$B$2:$B$4</c:f>
              <c:numCache>
                <c:formatCode>General</c:formatCode>
                <c:ptCount val="3"/>
                <c:pt idx="0">
                  <c:v>84.1</c:v>
                </c:pt>
                <c:pt idx="1">
                  <c:v>94.3</c:v>
                </c:pt>
                <c:pt idx="2">
                  <c:v>233.8</c:v>
                </c:pt>
              </c:numCache>
            </c:numRef>
          </c:val>
          <c:extLst>
            <c:ext xmlns:c16="http://schemas.microsoft.com/office/drawing/2014/chart" uri="{C3380CC4-5D6E-409C-BE32-E72D297353CC}">
              <c16:uniqueId val="{00000004-623E-2046-8406-9AD417DF782F}"/>
            </c:ext>
          </c:extLst>
        </c:ser>
        <c:dLbls>
          <c:showLegendKey val="0"/>
          <c:showVal val="0"/>
          <c:showCatName val="0"/>
          <c:showSerName val="0"/>
          <c:showPercent val="0"/>
          <c:showBubbleSize val="0"/>
        </c:dLbls>
        <c:gapWidth val="100"/>
        <c:overlap val="-27"/>
        <c:axId val="72225152"/>
        <c:axId val="72226688"/>
      </c:barChart>
      <c:catAx>
        <c:axId val="7222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nSpc>
                <a:spcPct val="100000"/>
              </a:lnSpc>
              <a:defRPr sz="800" b="0" i="0" u="none" strike="noStrike" kern="1200" baseline="0">
                <a:solidFill>
                  <a:schemeClr val="tx1">
                    <a:lumMod val="65000"/>
                    <a:lumOff val="35000"/>
                  </a:schemeClr>
                </a:solidFill>
                <a:latin typeface="+mn-lt"/>
                <a:ea typeface="+mn-ea"/>
                <a:cs typeface="+mn-cs"/>
              </a:defRPr>
            </a:pPr>
            <a:endParaRPr lang="zh-CN"/>
          </a:p>
        </c:txPr>
        <c:crossAx val="72226688"/>
        <c:crosses val="autoZero"/>
        <c:auto val="1"/>
        <c:lblAlgn val="ctr"/>
        <c:lblOffset val="100"/>
        <c:noMultiLvlLbl val="0"/>
      </c:catAx>
      <c:valAx>
        <c:axId val="72226688"/>
        <c:scaling>
          <c:orientation val="minMax"/>
        </c:scaling>
        <c:delete val="1"/>
        <c:axPos val="l"/>
        <c:numFmt formatCode="General" sourceLinked="1"/>
        <c:majorTickMark val="none"/>
        <c:minorTickMark val="none"/>
        <c:tickLblPos val="nextTo"/>
        <c:crossAx val="722251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pPr>
      <a:endParaRPr lang="zh-CN"/>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C7F4-4042-A5F6-04D17ABE2DB8}"/>
              </c:ext>
            </c:extLst>
          </c:dPt>
          <c:dPt>
            <c:idx val="1"/>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3-C7F4-4042-A5F6-04D17ABE2DB8}"/>
              </c:ext>
            </c:extLst>
          </c:dPt>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对照</c:v>
                </c:pt>
                <c:pt idx="1">
                  <c:v>MDL
0.05mg/kg</c:v>
                </c:pt>
                <c:pt idx="2">
                  <c:v>MDL
0.5mg/kg</c:v>
                </c:pt>
              </c:strCache>
            </c:strRef>
          </c:cat>
          <c:val>
            <c:numRef>
              <c:f>Sheet1!$B$2:$B$4</c:f>
              <c:numCache>
                <c:formatCode>General</c:formatCode>
                <c:ptCount val="3"/>
                <c:pt idx="0">
                  <c:v>15.7</c:v>
                </c:pt>
                <c:pt idx="1">
                  <c:v>5.8</c:v>
                </c:pt>
                <c:pt idx="2">
                  <c:v>0.8</c:v>
                </c:pt>
              </c:numCache>
            </c:numRef>
          </c:val>
          <c:extLst>
            <c:ext xmlns:c16="http://schemas.microsoft.com/office/drawing/2014/chart" uri="{C3380CC4-5D6E-409C-BE32-E72D297353CC}">
              <c16:uniqueId val="{00000004-C7F4-4042-A5F6-04D17ABE2DB8}"/>
            </c:ext>
          </c:extLst>
        </c:ser>
        <c:dLbls>
          <c:showLegendKey val="0"/>
          <c:showVal val="0"/>
          <c:showCatName val="0"/>
          <c:showSerName val="0"/>
          <c:showPercent val="0"/>
          <c:showBubbleSize val="0"/>
        </c:dLbls>
        <c:gapWidth val="100"/>
        <c:overlap val="-27"/>
        <c:axId val="72263552"/>
        <c:axId val="72265088"/>
      </c:barChart>
      <c:catAx>
        <c:axId val="72263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nSpc>
                <a:spcPct val="100000"/>
              </a:lnSpc>
              <a:defRPr sz="800" b="0" i="0" u="none" strike="noStrike" kern="1200" baseline="0">
                <a:solidFill>
                  <a:schemeClr val="tx1">
                    <a:lumMod val="65000"/>
                    <a:lumOff val="35000"/>
                  </a:schemeClr>
                </a:solidFill>
                <a:latin typeface="+mn-lt"/>
                <a:ea typeface="+mn-ea"/>
                <a:cs typeface="+mn-cs"/>
              </a:defRPr>
            </a:pPr>
            <a:endParaRPr lang="zh-CN"/>
          </a:p>
        </c:txPr>
        <c:crossAx val="72265088"/>
        <c:crosses val="autoZero"/>
        <c:auto val="1"/>
        <c:lblAlgn val="ctr"/>
        <c:lblOffset val="100"/>
        <c:noMultiLvlLbl val="0"/>
      </c:catAx>
      <c:valAx>
        <c:axId val="72265088"/>
        <c:scaling>
          <c:orientation val="minMax"/>
        </c:scaling>
        <c:delete val="1"/>
        <c:axPos val="l"/>
        <c:numFmt formatCode="General" sourceLinked="1"/>
        <c:majorTickMark val="none"/>
        <c:minorTickMark val="none"/>
        <c:tickLblPos val="nextTo"/>
        <c:crossAx val="722635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pPr>
      <a:endParaRPr lang="zh-CN"/>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strRef>
              <c:f>Sheet1!$B$1</c:f>
              <c:strCache>
                <c:ptCount val="1"/>
                <c:pt idx="0">
                  <c:v>Y 值</c:v>
                </c:pt>
              </c:strCache>
            </c:strRef>
          </c:tx>
          <c:spPr>
            <a:ln w="19050" cap="rnd">
              <a:noFill/>
              <a:round/>
            </a:ln>
            <a:effectLst/>
          </c:spPr>
          <c:marker>
            <c:symbol val="circle"/>
            <c:size val="12"/>
            <c:spPr>
              <a:solidFill>
                <a:schemeClr val="accent1"/>
              </a:solidFill>
              <a:ln w="9525">
                <a:noFill/>
              </a:ln>
              <a:effectLst/>
            </c:spPr>
          </c:marker>
          <c:errBars>
            <c:errDir val="x"/>
            <c:errBarType val="both"/>
            <c:errValType val="cust"/>
            <c:noEndCap val="1"/>
            <c:plus>
              <c:numRef>
                <c:f>Sheet1!$F$2:$F$6</c:f>
                <c:numCache>
                  <c:formatCode>General</c:formatCode>
                  <c:ptCount val="5"/>
                  <c:pt idx="0">
                    <c:v>0.1</c:v>
                  </c:pt>
                  <c:pt idx="1">
                    <c:v>0.13</c:v>
                  </c:pt>
                  <c:pt idx="2">
                    <c:v>0.20000000000000009</c:v>
                  </c:pt>
                  <c:pt idx="3">
                    <c:v>0.22000000000000003</c:v>
                  </c:pt>
                  <c:pt idx="4">
                    <c:v>0.19000000000000006</c:v>
                  </c:pt>
                </c:numCache>
              </c:numRef>
            </c:plus>
            <c:minus>
              <c:numRef>
                <c:f>Sheet1!$E$2:$E$6</c:f>
                <c:numCache>
                  <c:formatCode>General</c:formatCode>
                  <c:ptCount val="5"/>
                  <c:pt idx="0">
                    <c:v>9.0000000000000024E-2</c:v>
                  </c:pt>
                  <c:pt idx="1">
                    <c:v>0.10999999999999999</c:v>
                  </c:pt>
                  <c:pt idx="2">
                    <c:v>0.14000000000000001</c:v>
                  </c:pt>
                  <c:pt idx="3">
                    <c:v>0.21000000000000016</c:v>
                  </c:pt>
                  <c:pt idx="4">
                    <c:v>0.16000000000000003</c:v>
                  </c:pt>
                </c:numCache>
              </c:numRef>
            </c:minus>
            <c:spPr>
              <a:noFill/>
              <a:ln w="38100" cap="rnd" cmpd="sng" algn="ctr">
                <a:solidFill>
                  <a:schemeClr val="accent1"/>
                </a:solidFill>
                <a:round/>
              </a:ln>
              <a:effectLst/>
            </c:spPr>
          </c:errBars>
          <c:xVal>
            <c:numRef>
              <c:f>Sheet1!$A$2:$A$7</c:f>
              <c:numCache>
                <c:formatCode>General</c:formatCode>
                <c:ptCount val="6"/>
                <c:pt idx="0">
                  <c:v>0.60000000000000053</c:v>
                </c:pt>
                <c:pt idx="1">
                  <c:v>0.47000000000000008</c:v>
                </c:pt>
                <c:pt idx="2">
                  <c:v>0.58000000000000007</c:v>
                </c:pt>
                <c:pt idx="3">
                  <c:v>0.66000000000000081</c:v>
                </c:pt>
                <c:pt idx="4">
                  <c:v>0.62000000000000055</c:v>
                </c:pt>
                <c:pt idx="5">
                  <c:v>1</c:v>
                </c:pt>
              </c:numCache>
            </c:numRef>
          </c:xVal>
          <c:yVal>
            <c:numRef>
              <c:f>Sheet1!$B$2:$B$7</c:f>
              <c:numCache>
                <c:formatCode>General</c:formatCode>
                <c:ptCount val="6"/>
                <c:pt idx="0">
                  <c:v>5</c:v>
                </c:pt>
                <c:pt idx="1">
                  <c:v>4</c:v>
                </c:pt>
                <c:pt idx="2">
                  <c:v>3</c:v>
                </c:pt>
                <c:pt idx="3">
                  <c:v>2</c:v>
                </c:pt>
                <c:pt idx="4">
                  <c:v>1</c:v>
                </c:pt>
              </c:numCache>
            </c:numRef>
          </c:yVal>
          <c:smooth val="0"/>
          <c:extLst>
            <c:ext xmlns:c16="http://schemas.microsoft.com/office/drawing/2014/chart" uri="{C3380CC4-5D6E-409C-BE32-E72D297353CC}">
              <c16:uniqueId val="{00000000-CAC9-E042-A259-26598DF65BAC}"/>
            </c:ext>
          </c:extLst>
        </c:ser>
        <c:ser>
          <c:idx val="1"/>
          <c:order val="1"/>
          <c:tx>
            <c:strRef>
              <c:f>Sheet1!$C$1</c:f>
              <c:strCache>
                <c:ptCount val="1"/>
                <c:pt idx="0">
                  <c:v>Line</c:v>
                </c:pt>
              </c:strCache>
            </c:strRef>
          </c:tx>
          <c:spPr>
            <a:ln w="25400" cap="rnd">
              <a:noFill/>
              <a:round/>
            </a:ln>
            <a:effectLst/>
          </c:spPr>
          <c:marker>
            <c:symbol val="none"/>
          </c:marker>
          <c:errBars>
            <c:errDir val="y"/>
            <c:errBarType val="plus"/>
            <c:errValType val="fixedVal"/>
            <c:noEndCap val="1"/>
            <c:val val="5.5"/>
            <c:spPr>
              <a:noFill/>
              <a:ln w="9525" cap="flat" cmpd="sng" algn="ctr">
                <a:solidFill>
                  <a:schemeClr val="bg1">
                    <a:lumMod val="75000"/>
                  </a:schemeClr>
                </a:solidFill>
                <a:prstDash val="dash"/>
                <a:round/>
              </a:ln>
              <a:effectLst/>
            </c:spPr>
          </c:errBars>
          <c:xVal>
            <c:numRef>
              <c:f>Sheet1!$A$2:$A$7</c:f>
              <c:numCache>
                <c:formatCode>General</c:formatCode>
                <c:ptCount val="6"/>
                <c:pt idx="0">
                  <c:v>0.60000000000000053</c:v>
                </c:pt>
                <c:pt idx="1">
                  <c:v>0.47000000000000008</c:v>
                </c:pt>
                <c:pt idx="2">
                  <c:v>0.58000000000000007</c:v>
                </c:pt>
                <c:pt idx="3">
                  <c:v>0.66000000000000081</c:v>
                </c:pt>
                <c:pt idx="4">
                  <c:v>0.62000000000000055</c:v>
                </c:pt>
                <c:pt idx="5">
                  <c:v>1</c:v>
                </c:pt>
              </c:numCache>
            </c:numRef>
          </c:xVal>
          <c:yVal>
            <c:numRef>
              <c:f>Sheet1!$C$2:$C$7</c:f>
              <c:numCache>
                <c:formatCode>General</c:formatCode>
                <c:ptCount val="6"/>
                <c:pt idx="5">
                  <c:v>0</c:v>
                </c:pt>
              </c:numCache>
            </c:numRef>
          </c:yVal>
          <c:smooth val="0"/>
          <c:extLst>
            <c:ext xmlns:c16="http://schemas.microsoft.com/office/drawing/2014/chart" uri="{C3380CC4-5D6E-409C-BE32-E72D297353CC}">
              <c16:uniqueId val="{00000001-CAC9-E042-A259-26598DF65BAC}"/>
            </c:ext>
          </c:extLst>
        </c:ser>
        <c:dLbls>
          <c:showLegendKey val="0"/>
          <c:showVal val="0"/>
          <c:showCatName val="0"/>
          <c:showSerName val="0"/>
          <c:showPercent val="0"/>
          <c:showBubbleSize val="0"/>
        </c:dLbls>
        <c:axId val="123583872"/>
        <c:axId val="123610240"/>
      </c:scatterChart>
      <c:valAx>
        <c:axId val="123583872"/>
        <c:scaling>
          <c:logBase val="10"/>
          <c:orientation val="minMax"/>
        </c:scaling>
        <c:delete val="0"/>
        <c:axPos val="b"/>
        <c:numFmt formatCode="General" sourceLinked="1"/>
        <c:majorTickMark val="out"/>
        <c:minorTickMark val="out"/>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crossAx val="123610240"/>
        <c:crosses val="autoZero"/>
        <c:crossBetween val="midCat"/>
      </c:valAx>
      <c:valAx>
        <c:axId val="123610240"/>
        <c:scaling>
          <c:orientation val="minMax"/>
          <c:max val="5.5"/>
          <c:min val="0.5"/>
        </c:scaling>
        <c:delete val="1"/>
        <c:axPos val="l"/>
        <c:numFmt formatCode="General" sourceLinked="1"/>
        <c:majorTickMark val="out"/>
        <c:minorTickMark val="none"/>
        <c:tickLblPos val="nextTo"/>
        <c:crossAx val="123583872"/>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ADC3B0-D72C-46B5-BB82-11DC1BEDCBA3}" type="doc">
      <dgm:prSet loTypeId="urn:microsoft.com/office/officeart/2005/8/layout/hProcess11#1" loCatId="process" qsTypeId="urn:microsoft.com/office/officeart/2005/8/quickstyle/simple1#1" qsCatId="simple" csTypeId="urn:microsoft.com/office/officeart/2005/8/colors/colorful2#1" csCatId="colorful" phldr="1"/>
      <dgm:spPr/>
    </dgm:pt>
    <dgm:pt modelId="{C5D478A9-BB5C-462D-AE28-21F0F81F1B12}">
      <dgm:prSet phldrT="[文本]" custT="1"/>
      <dgm:spPr/>
      <dgm:t>
        <a:bodyPr/>
        <a:lstStyle/>
        <a:p>
          <a:r>
            <a:rPr lang="en-US" altLang="zh-CN" sz="2800" dirty="0"/>
            <a:t>2013</a:t>
          </a:r>
          <a:endParaRPr lang="zh-CN" altLang="en-US" sz="2800" dirty="0"/>
        </a:p>
      </dgm:t>
    </dgm:pt>
    <dgm:pt modelId="{B3EE795F-70F9-45F6-ACD3-AB545528B62C}" type="parTrans" cxnId="{FB8F3CBB-49A0-4B99-80B8-2B9734D15BDE}">
      <dgm:prSet/>
      <dgm:spPr/>
      <dgm:t>
        <a:bodyPr/>
        <a:lstStyle/>
        <a:p>
          <a:endParaRPr lang="zh-CN" altLang="en-US"/>
        </a:p>
      </dgm:t>
    </dgm:pt>
    <dgm:pt modelId="{BD272B62-BED5-4B56-868E-AC7038A994DB}" type="sibTrans" cxnId="{FB8F3CBB-49A0-4B99-80B8-2B9734D15BDE}">
      <dgm:prSet/>
      <dgm:spPr/>
      <dgm:t>
        <a:bodyPr/>
        <a:lstStyle/>
        <a:p>
          <a:endParaRPr lang="zh-CN" altLang="en-US"/>
        </a:p>
      </dgm:t>
    </dgm:pt>
    <dgm:pt modelId="{A317ECE8-72EF-4170-BD74-A4F95B9DE610}">
      <dgm:prSet phldrT="[文本]" custT="1"/>
      <dgm:spPr/>
      <dgm:t>
        <a:bodyPr/>
        <a:lstStyle/>
        <a:p>
          <a:r>
            <a:rPr lang="en-US" altLang="zh-CN" sz="2800" dirty="0"/>
            <a:t>2014</a:t>
          </a:r>
          <a:endParaRPr lang="zh-CN" altLang="en-US" sz="2800" dirty="0"/>
        </a:p>
      </dgm:t>
    </dgm:pt>
    <dgm:pt modelId="{70818BF5-F021-437F-A083-687C1807AD42}" type="parTrans" cxnId="{1C9E2D19-F7BB-4D32-BA54-E8825AFB74B7}">
      <dgm:prSet/>
      <dgm:spPr/>
      <dgm:t>
        <a:bodyPr/>
        <a:lstStyle/>
        <a:p>
          <a:endParaRPr lang="zh-CN" altLang="en-US"/>
        </a:p>
      </dgm:t>
    </dgm:pt>
    <dgm:pt modelId="{D32B3244-128F-4BDB-89ED-52056238EEA0}" type="sibTrans" cxnId="{1C9E2D19-F7BB-4D32-BA54-E8825AFB74B7}">
      <dgm:prSet/>
      <dgm:spPr/>
      <dgm:t>
        <a:bodyPr/>
        <a:lstStyle/>
        <a:p>
          <a:endParaRPr lang="zh-CN" altLang="en-US"/>
        </a:p>
      </dgm:t>
    </dgm:pt>
    <dgm:pt modelId="{9062B31B-0D9D-45C8-9D16-447294E24E32}">
      <dgm:prSet phldrT="[文本]" custT="1"/>
      <dgm:spPr/>
      <dgm:t>
        <a:bodyPr/>
        <a:lstStyle/>
        <a:p>
          <a:r>
            <a:rPr lang="en-US" altLang="zh-CN" sz="2800" dirty="0"/>
            <a:t>2015</a:t>
          </a:r>
          <a:endParaRPr lang="zh-CN" altLang="en-US" sz="2800" dirty="0"/>
        </a:p>
      </dgm:t>
    </dgm:pt>
    <dgm:pt modelId="{A151EF12-30AF-4FFA-9C55-B57F6CDFC5E7}" type="parTrans" cxnId="{E925A6C7-0A55-42EF-8327-3E9796264321}">
      <dgm:prSet/>
      <dgm:spPr/>
      <dgm:t>
        <a:bodyPr/>
        <a:lstStyle/>
        <a:p>
          <a:endParaRPr lang="zh-CN" altLang="en-US"/>
        </a:p>
      </dgm:t>
    </dgm:pt>
    <dgm:pt modelId="{BE180F0E-4373-4174-AA88-AF401FB28A67}" type="sibTrans" cxnId="{E925A6C7-0A55-42EF-8327-3E9796264321}">
      <dgm:prSet/>
      <dgm:spPr/>
      <dgm:t>
        <a:bodyPr/>
        <a:lstStyle/>
        <a:p>
          <a:endParaRPr lang="zh-CN" altLang="en-US"/>
        </a:p>
      </dgm:t>
    </dgm:pt>
    <dgm:pt modelId="{235F9809-F067-4675-8438-28C5C030FE83}">
      <dgm:prSet phldrT="[文本]" custT="1"/>
      <dgm:spPr/>
      <dgm:t>
        <a:bodyPr/>
        <a:lstStyle/>
        <a:p>
          <a:r>
            <a:rPr lang="en-US" altLang="zh-CN" sz="2800" dirty="0"/>
            <a:t>2012</a:t>
          </a:r>
          <a:endParaRPr lang="zh-CN" altLang="en-US" sz="2800" dirty="0"/>
        </a:p>
      </dgm:t>
    </dgm:pt>
    <dgm:pt modelId="{2FDD94BF-426A-4C78-BEBA-EC4512A36AE5}" type="parTrans" cxnId="{C0947064-2277-44B5-B290-07C304C52069}">
      <dgm:prSet/>
      <dgm:spPr/>
      <dgm:t>
        <a:bodyPr/>
        <a:lstStyle/>
        <a:p>
          <a:endParaRPr lang="zh-CN" altLang="en-US"/>
        </a:p>
      </dgm:t>
    </dgm:pt>
    <dgm:pt modelId="{4E9B1DEC-4AC3-491D-A810-1DFA08711E21}" type="sibTrans" cxnId="{C0947064-2277-44B5-B290-07C304C52069}">
      <dgm:prSet/>
      <dgm:spPr/>
      <dgm:t>
        <a:bodyPr/>
        <a:lstStyle/>
        <a:p>
          <a:endParaRPr lang="zh-CN" altLang="en-US"/>
        </a:p>
      </dgm:t>
    </dgm:pt>
    <dgm:pt modelId="{FE63885D-542E-4AA4-BA28-AB4923949A91}" type="pres">
      <dgm:prSet presAssocID="{7BADC3B0-D72C-46B5-BB82-11DC1BEDCBA3}" presName="Name0" presStyleCnt="0">
        <dgm:presLayoutVars>
          <dgm:dir/>
          <dgm:resizeHandles val="exact"/>
        </dgm:presLayoutVars>
      </dgm:prSet>
      <dgm:spPr/>
    </dgm:pt>
    <dgm:pt modelId="{7813D52C-6A05-46C9-9C68-47091EE34A53}" type="pres">
      <dgm:prSet presAssocID="{7BADC3B0-D72C-46B5-BB82-11DC1BEDCBA3}" presName="arrow" presStyleLbl="bgShp" presStyleIdx="0" presStyleCnt="1"/>
      <dgm:spPr/>
    </dgm:pt>
    <dgm:pt modelId="{B63D1476-4FD4-4509-B4DD-B0EE0239ABF3}" type="pres">
      <dgm:prSet presAssocID="{7BADC3B0-D72C-46B5-BB82-11DC1BEDCBA3}" presName="points" presStyleCnt="0"/>
      <dgm:spPr/>
    </dgm:pt>
    <dgm:pt modelId="{1249220A-2444-4E0A-A834-6B24C6CFE815}" type="pres">
      <dgm:prSet presAssocID="{235F9809-F067-4675-8438-28C5C030FE83}" presName="compositeA" presStyleCnt="0"/>
      <dgm:spPr/>
    </dgm:pt>
    <dgm:pt modelId="{6F2421BE-11D8-49FE-9973-F0761B9B79A0}" type="pres">
      <dgm:prSet presAssocID="{235F9809-F067-4675-8438-28C5C030FE83}" presName="textA" presStyleLbl="revTx" presStyleIdx="0" presStyleCnt="4">
        <dgm:presLayoutVars>
          <dgm:bulletEnabled val="1"/>
        </dgm:presLayoutVars>
      </dgm:prSet>
      <dgm:spPr/>
      <dgm:t>
        <a:bodyPr/>
        <a:lstStyle/>
        <a:p>
          <a:endParaRPr lang="zh-CN" altLang="en-US"/>
        </a:p>
      </dgm:t>
    </dgm:pt>
    <dgm:pt modelId="{3617DC8F-8460-454C-A1FD-69FA0D3B460C}" type="pres">
      <dgm:prSet presAssocID="{235F9809-F067-4675-8438-28C5C030FE83}" presName="circleA" presStyleLbl="node1" presStyleIdx="0" presStyleCnt="4"/>
      <dgm:spPr/>
    </dgm:pt>
    <dgm:pt modelId="{15856B74-0569-4842-B823-9BD0187F2327}" type="pres">
      <dgm:prSet presAssocID="{235F9809-F067-4675-8438-28C5C030FE83}" presName="spaceA" presStyleCnt="0"/>
      <dgm:spPr/>
    </dgm:pt>
    <dgm:pt modelId="{C7E53A31-A145-4726-978B-10C05ED19669}" type="pres">
      <dgm:prSet presAssocID="{4E9B1DEC-4AC3-491D-A810-1DFA08711E21}" presName="space" presStyleCnt="0"/>
      <dgm:spPr/>
    </dgm:pt>
    <dgm:pt modelId="{321D5244-7D6D-4749-93C0-22FCAA6B3027}" type="pres">
      <dgm:prSet presAssocID="{C5D478A9-BB5C-462D-AE28-21F0F81F1B12}" presName="compositeB" presStyleCnt="0"/>
      <dgm:spPr/>
    </dgm:pt>
    <dgm:pt modelId="{9787CA4B-193A-458F-8FB7-7347AB712EBF}" type="pres">
      <dgm:prSet presAssocID="{C5D478A9-BB5C-462D-AE28-21F0F81F1B12}" presName="textB" presStyleLbl="revTx" presStyleIdx="1" presStyleCnt="4">
        <dgm:presLayoutVars>
          <dgm:bulletEnabled val="1"/>
        </dgm:presLayoutVars>
      </dgm:prSet>
      <dgm:spPr/>
      <dgm:t>
        <a:bodyPr/>
        <a:lstStyle/>
        <a:p>
          <a:endParaRPr lang="zh-CN" altLang="en-US"/>
        </a:p>
      </dgm:t>
    </dgm:pt>
    <dgm:pt modelId="{AE9B0440-0D9F-4F43-ABE1-0B888A373CB0}" type="pres">
      <dgm:prSet presAssocID="{C5D478A9-BB5C-462D-AE28-21F0F81F1B12}" presName="circleB" presStyleLbl="node1" presStyleIdx="1" presStyleCnt="4"/>
      <dgm:spPr/>
    </dgm:pt>
    <dgm:pt modelId="{0CAAEECC-A6DF-4579-A336-0F474FC476DC}" type="pres">
      <dgm:prSet presAssocID="{C5D478A9-BB5C-462D-AE28-21F0F81F1B12}" presName="spaceB" presStyleCnt="0"/>
      <dgm:spPr/>
    </dgm:pt>
    <dgm:pt modelId="{515E7F2A-C024-4F6A-AC6B-FD26A3EFF91B}" type="pres">
      <dgm:prSet presAssocID="{BD272B62-BED5-4B56-868E-AC7038A994DB}" presName="space" presStyleCnt="0"/>
      <dgm:spPr/>
    </dgm:pt>
    <dgm:pt modelId="{DEDCB67C-A4E7-4C2A-88AF-B59365E48E4B}" type="pres">
      <dgm:prSet presAssocID="{A317ECE8-72EF-4170-BD74-A4F95B9DE610}" presName="compositeA" presStyleCnt="0"/>
      <dgm:spPr/>
    </dgm:pt>
    <dgm:pt modelId="{CB8EA7C2-A536-4F49-BD0C-1C58BF40913B}" type="pres">
      <dgm:prSet presAssocID="{A317ECE8-72EF-4170-BD74-A4F95B9DE610}" presName="textA" presStyleLbl="revTx" presStyleIdx="2" presStyleCnt="4">
        <dgm:presLayoutVars>
          <dgm:bulletEnabled val="1"/>
        </dgm:presLayoutVars>
      </dgm:prSet>
      <dgm:spPr/>
      <dgm:t>
        <a:bodyPr/>
        <a:lstStyle/>
        <a:p>
          <a:endParaRPr lang="zh-CN" altLang="en-US"/>
        </a:p>
      </dgm:t>
    </dgm:pt>
    <dgm:pt modelId="{99602D81-2DB0-426E-862C-65D89E1C685A}" type="pres">
      <dgm:prSet presAssocID="{A317ECE8-72EF-4170-BD74-A4F95B9DE610}" presName="circleA" presStyleLbl="node1" presStyleIdx="2" presStyleCnt="4"/>
      <dgm:spPr/>
    </dgm:pt>
    <dgm:pt modelId="{E7CF1DC7-7E77-4509-892E-56B15818E6CD}" type="pres">
      <dgm:prSet presAssocID="{A317ECE8-72EF-4170-BD74-A4F95B9DE610}" presName="spaceA" presStyleCnt="0"/>
      <dgm:spPr/>
    </dgm:pt>
    <dgm:pt modelId="{3B8D84D7-C16B-4CD1-B209-500742005412}" type="pres">
      <dgm:prSet presAssocID="{D32B3244-128F-4BDB-89ED-52056238EEA0}" presName="space" presStyleCnt="0"/>
      <dgm:spPr/>
    </dgm:pt>
    <dgm:pt modelId="{04050138-198A-4075-9F3F-3BD182FB4E41}" type="pres">
      <dgm:prSet presAssocID="{9062B31B-0D9D-45C8-9D16-447294E24E32}" presName="compositeB" presStyleCnt="0"/>
      <dgm:spPr/>
    </dgm:pt>
    <dgm:pt modelId="{C5AFC43F-2D13-4DFF-ABCF-7A2E0E897C51}" type="pres">
      <dgm:prSet presAssocID="{9062B31B-0D9D-45C8-9D16-447294E24E32}" presName="textB" presStyleLbl="revTx" presStyleIdx="3" presStyleCnt="4">
        <dgm:presLayoutVars>
          <dgm:bulletEnabled val="1"/>
        </dgm:presLayoutVars>
      </dgm:prSet>
      <dgm:spPr/>
      <dgm:t>
        <a:bodyPr/>
        <a:lstStyle/>
        <a:p>
          <a:endParaRPr lang="zh-CN" altLang="en-US"/>
        </a:p>
      </dgm:t>
    </dgm:pt>
    <dgm:pt modelId="{2E732CDF-2311-4626-8F35-F97B6FB6B947}" type="pres">
      <dgm:prSet presAssocID="{9062B31B-0D9D-45C8-9D16-447294E24E32}" presName="circleB" presStyleLbl="node1" presStyleIdx="3" presStyleCnt="4"/>
      <dgm:spPr/>
    </dgm:pt>
    <dgm:pt modelId="{753C6DDA-D786-4B05-81E8-188A75D079A7}" type="pres">
      <dgm:prSet presAssocID="{9062B31B-0D9D-45C8-9D16-447294E24E32}" presName="spaceB" presStyleCnt="0"/>
      <dgm:spPr/>
    </dgm:pt>
  </dgm:ptLst>
  <dgm:cxnLst>
    <dgm:cxn modelId="{E925A6C7-0A55-42EF-8327-3E9796264321}" srcId="{7BADC3B0-D72C-46B5-BB82-11DC1BEDCBA3}" destId="{9062B31B-0D9D-45C8-9D16-447294E24E32}" srcOrd="3" destOrd="0" parTransId="{A151EF12-30AF-4FFA-9C55-B57F6CDFC5E7}" sibTransId="{BE180F0E-4373-4174-AA88-AF401FB28A67}"/>
    <dgm:cxn modelId="{C0947064-2277-44B5-B290-07C304C52069}" srcId="{7BADC3B0-D72C-46B5-BB82-11DC1BEDCBA3}" destId="{235F9809-F067-4675-8438-28C5C030FE83}" srcOrd="0" destOrd="0" parTransId="{2FDD94BF-426A-4C78-BEBA-EC4512A36AE5}" sibTransId="{4E9B1DEC-4AC3-491D-A810-1DFA08711E21}"/>
    <dgm:cxn modelId="{FB8F3CBB-49A0-4B99-80B8-2B9734D15BDE}" srcId="{7BADC3B0-D72C-46B5-BB82-11DC1BEDCBA3}" destId="{C5D478A9-BB5C-462D-AE28-21F0F81F1B12}" srcOrd="1" destOrd="0" parTransId="{B3EE795F-70F9-45F6-ACD3-AB545528B62C}" sibTransId="{BD272B62-BED5-4B56-868E-AC7038A994DB}"/>
    <dgm:cxn modelId="{F3D75063-4C3F-498A-B859-5BEF49DEAA95}" type="presOf" srcId="{235F9809-F067-4675-8438-28C5C030FE83}" destId="{6F2421BE-11D8-49FE-9973-F0761B9B79A0}" srcOrd="0" destOrd="0" presId="urn:microsoft.com/office/officeart/2005/8/layout/hProcess11#1"/>
    <dgm:cxn modelId="{EDBE7915-920F-431A-815A-FC6E487A3970}" type="presOf" srcId="{C5D478A9-BB5C-462D-AE28-21F0F81F1B12}" destId="{9787CA4B-193A-458F-8FB7-7347AB712EBF}" srcOrd="0" destOrd="0" presId="urn:microsoft.com/office/officeart/2005/8/layout/hProcess11#1"/>
    <dgm:cxn modelId="{B4CF1E62-33FF-404A-B7DC-793B4C4A5AFB}" type="presOf" srcId="{A317ECE8-72EF-4170-BD74-A4F95B9DE610}" destId="{CB8EA7C2-A536-4F49-BD0C-1C58BF40913B}" srcOrd="0" destOrd="0" presId="urn:microsoft.com/office/officeart/2005/8/layout/hProcess11#1"/>
    <dgm:cxn modelId="{AE509B27-D923-40F2-AB4F-17AB036A5047}" type="presOf" srcId="{9062B31B-0D9D-45C8-9D16-447294E24E32}" destId="{C5AFC43F-2D13-4DFF-ABCF-7A2E0E897C51}" srcOrd="0" destOrd="0" presId="urn:microsoft.com/office/officeart/2005/8/layout/hProcess11#1"/>
    <dgm:cxn modelId="{19FEB0AF-E71A-4C8D-81BE-5DC83D64315A}" type="presOf" srcId="{7BADC3B0-D72C-46B5-BB82-11DC1BEDCBA3}" destId="{FE63885D-542E-4AA4-BA28-AB4923949A91}" srcOrd="0" destOrd="0" presId="urn:microsoft.com/office/officeart/2005/8/layout/hProcess11#1"/>
    <dgm:cxn modelId="{1C9E2D19-F7BB-4D32-BA54-E8825AFB74B7}" srcId="{7BADC3B0-D72C-46B5-BB82-11DC1BEDCBA3}" destId="{A317ECE8-72EF-4170-BD74-A4F95B9DE610}" srcOrd="2" destOrd="0" parTransId="{70818BF5-F021-437F-A083-687C1807AD42}" sibTransId="{D32B3244-128F-4BDB-89ED-52056238EEA0}"/>
    <dgm:cxn modelId="{9774F22F-8632-4C0C-AECF-EF822DB7592F}" type="presParOf" srcId="{FE63885D-542E-4AA4-BA28-AB4923949A91}" destId="{7813D52C-6A05-46C9-9C68-47091EE34A53}" srcOrd="0" destOrd="0" presId="urn:microsoft.com/office/officeart/2005/8/layout/hProcess11#1"/>
    <dgm:cxn modelId="{49B211E2-C91F-4C6D-A82D-910800D45D08}" type="presParOf" srcId="{FE63885D-542E-4AA4-BA28-AB4923949A91}" destId="{B63D1476-4FD4-4509-B4DD-B0EE0239ABF3}" srcOrd="1" destOrd="0" presId="urn:microsoft.com/office/officeart/2005/8/layout/hProcess11#1"/>
    <dgm:cxn modelId="{B389CD1B-16C4-4859-A392-F4B369C3BC79}" type="presParOf" srcId="{B63D1476-4FD4-4509-B4DD-B0EE0239ABF3}" destId="{1249220A-2444-4E0A-A834-6B24C6CFE815}" srcOrd="0" destOrd="0" presId="urn:microsoft.com/office/officeart/2005/8/layout/hProcess11#1"/>
    <dgm:cxn modelId="{9819495A-7ADD-48BD-A3A9-61F672E80FE2}" type="presParOf" srcId="{1249220A-2444-4E0A-A834-6B24C6CFE815}" destId="{6F2421BE-11D8-49FE-9973-F0761B9B79A0}" srcOrd="0" destOrd="0" presId="urn:microsoft.com/office/officeart/2005/8/layout/hProcess11#1"/>
    <dgm:cxn modelId="{DC5BA856-3F1A-44D8-B197-5115F8CEC1CC}" type="presParOf" srcId="{1249220A-2444-4E0A-A834-6B24C6CFE815}" destId="{3617DC8F-8460-454C-A1FD-69FA0D3B460C}" srcOrd="1" destOrd="0" presId="urn:microsoft.com/office/officeart/2005/8/layout/hProcess11#1"/>
    <dgm:cxn modelId="{D8F42FAC-FF31-45D0-BCD1-2C6E200483C3}" type="presParOf" srcId="{1249220A-2444-4E0A-A834-6B24C6CFE815}" destId="{15856B74-0569-4842-B823-9BD0187F2327}" srcOrd="2" destOrd="0" presId="urn:microsoft.com/office/officeart/2005/8/layout/hProcess11#1"/>
    <dgm:cxn modelId="{EF62BD42-8033-417E-81CB-46FBC145405B}" type="presParOf" srcId="{B63D1476-4FD4-4509-B4DD-B0EE0239ABF3}" destId="{C7E53A31-A145-4726-978B-10C05ED19669}" srcOrd="1" destOrd="0" presId="urn:microsoft.com/office/officeart/2005/8/layout/hProcess11#1"/>
    <dgm:cxn modelId="{DA639B5E-3E3F-4C5F-820D-E01B9016D255}" type="presParOf" srcId="{B63D1476-4FD4-4509-B4DD-B0EE0239ABF3}" destId="{321D5244-7D6D-4749-93C0-22FCAA6B3027}" srcOrd="2" destOrd="0" presId="urn:microsoft.com/office/officeart/2005/8/layout/hProcess11#1"/>
    <dgm:cxn modelId="{AF8AD835-3C97-48CD-A021-1FBF2F1594F5}" type="presParOf" srcId="{321D5244-7D6D-4749-93C0-22FCAA6B3027}" destId="{9787CA4B-193A-458F-8FB7-7347AB712EBF}" srcOrd="0" destOrd="0" presId="urn:microsoft.com/office/officeart/2005/8/layout/hProcess11#1"/>
    <dgm:cxn modelId="{AF74CF67-CA8C-47BE-8736-B4D0FC91250B}" type="presParOf" srcId="{321D5244-7D6D-4749-93C0-22FCAA6B3027}" destId="{AE9B0440-0D9F-4F43-ABE1-0B888A373CB0}" srcOrd="1" destOrd="0" presId="urn:microsoft.com/office/officeart/2005/8/layout/hProcess11#1"/>
    <dgm:cxn modelId="{AC95E001-B14E-4741-BB19-1BE7E87D4982}" type="presParOf" srcId="{321D5244-7D6D-4749-93C0-22FCAA6B3027}" destId="{0CAAEECC-A6DF-4579-A336-0F474FC476DC}" srcOrd="2" destOrd="0" presId="urn:microsoft.com/office/officeart/2005/8/layout/hProcess11#1"/>
    <dgm:cxn modelId="{D7741A1A-0D78-4AFA-A6DD-166F7A3E2B5D}" type="presParOf" srcId="{B63D1476-4FD4-4509-B4DD-B0EE0239ABF3}" destId="{515E7F2A-C024-4F6A-AC6B-FD26A3EFF91B}" srcOrd="3" destOrd="0" presId="urn:microsoft.com/office/officeart/2005/8/layout/hProcess11#1"/>
    <dgm:cxn modelId="{2E27853F-4BC8-4C5E-A70A-6E8047019E19}" type="presParOf" srcId="{B63D1476-4FD4-4509-B4DD-B0EE0239ABF3}" destId="{DEDCB67C-A4E7-4C2A-88AF-B59365E48E4B}" srcOrd="4" destOrd="0" presId="urn:microsoft.com/office/officeart/2005/8/layout/hProcess11#1"/>
    <dgm:cxn modelId="{151FCE82-3C81-4027-8846-8551715E4C20}" type="presParOf" srcId="{DEDCB67C-A4E7-4C2A-88AF-B59365E48E4B}" destId="{CB8EA7C2-A536-4F49-BD0C-1C58BF40913B}" srcOrd="0" destOrd="0" presId="urn:microsoft.com/office/officeart/2005/8/layout/hProcess11#1"/>
    <dgm:cxn modelId="{56B38D21-A282-4D94-8C5D-671770B1D932}" type="presParOf" srcId="{DEDCB67C-A4E7-4C2A-88AF-B59365E48E4B}" destId="{99602D81-2DB0-426E-862C-65D89E1C685A}" srcOrd="1" destOrd="0" presId="urn:microsoft.com/office/officeart/2005/8/layout/hProcess11#1"/>
    <dgm:cxn modelId="{B15AF5E3-AFED-4678-932F-FCCD6B1DF654}" type="presParOf" srcId="{DEDCB67C-A4E7-4C2A-88AF-B59365E48E4B}" destId="{E7CF1DC7-7E77-4509-892E-56B15818E6CD}" srcOrd="2" destOrd="0" presId="urn:microsoft.com/office/officeart/2005/8/layout/hProcess11#1"/>
    <dgm:cxn modelId="{5FCBBCAF-CB0A-4E81-9781-733FEBDBF927}" type="presParOf" srcId="{B63D1476-4FD4-4509-B4DD-B0EE0239ABF3}" destId="{3B8D84D7-C16B-4CD1-B209-500742005412}" srcOrd="5" destOrd="0" presId="urn:microsoft.com/office/officeart/2005/8/layout/hProcess11#1"/>
    <dgm:cxn modelId="{974F1523-DB06-4C2B-AAA7-02511B8AAE89}" type="presParOf" srcId="{B63D1476-4FD4-4509-B4DD-B0EE0239ABF3}" destId="{04050138-198A-4075-9F3F-3BD182FB4E41}" srcOrd="6" destOrd="0" presId="urn:microsoft.com/office/officeart/2005/8/layout/hProcess11#1"/>
    <dgm:cxn modelId="{021A780F-8903-4379-BFC1-1B4542818085}" type="presParOf" srcId="{04050138-198A-4075-9F3F-3BD182FB4E41}" destId="{C5AFC43F-2D13-4DFF-ABCF-7A2E0E897C51}" srcOrd="0" destOrd="0" presId="urn:microsoft.com/office/officeart/2005/8/layout/hProcess11#1"/>
    <dgm:cxn modelId="{997A0912-C79B-42F5-827A-326B0F0431F9}" type="presParOf" srcId="{04050138-198A-4075-9F3F-3BD182FB4E41}" destId="{2E732CDF-2311-4626-8F35-F97B6FB6B947}" srcOrd="1" destOrd="0" presId="urn:microsoft.com/office/officeart/2005/8/layout/hProcess11#1"/>
    <dgm:cxn modelId="{ECC82BF1-4CD9-4DAB-9ACB-0F8C9FAEB224}" type="presParOf" srcId="{04050138-198A-4075-9F3F-3BD182FB4E41}" destId="{753C6DDA-D786-4B05-81E8-188A75D079A7}" srcOrd="2" destOrd="0" presId="urn:microsoft.com/office/officeart/2005/8/layout/hProcess1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1518E5-C244-4A8E-B9E4-1C8D0C161BC1}" type="doc">
      <dgm:prSet loTypeId="urn:microsoft.com/office/officeart/2005/8/layout/chevron1" loCatId="process" qsTypeId="urn:microsoft.com/office/officeart/2005/8/quickstyle/simple1" qsCatId="simple" csTypeId="urn:microsoft.com/office/officeart/2005/8/colors/accent1_2" csCatId="accent1" phldr="1"/>
      <dgm:spPr/>
    </dgm:pt>
    <dgm:pt modelId="{6857D871-E217-4B0A-9EF3-2C4E31120A5E}">
      <dgm:prSet phldrT="[文本]"/>
      <dgm:spPr>
        <a:solidFill>
          <a:schemeClr val="accent5">
            <a:lumMod val="75000"/>
          </a:schemeClr>
        </a:solidFill>
      </dgm:spPr>
      <dgm:t>
        <a:bodyPr/>
        <a:lstStyle/>
        <a:p>
          <a:r>
            <a:rPr lang="zh-CN" altLang="en-US" b="1" dirty="0"/>
            <a:t>重视</a:t>
          </a:r>
          <a:r>
            <a:rPr lang="en-US" altLang="zh-CN" b="1" dirty="0"/>
            <a:t>FN</a:t>
          </a:r>
          <a:r>
            <a:rPr lang="zh-CN" altLang="en-US" b="1" dirty="0"/>
            <a:t>预防</a:t>
          </a:r>
        </a:p>
      </dgm:t>
    </dgm:pt>
    <dgm:pt modelId="{AFA26551-448C-4319-A496-E80C8873C88A}" type="parTrans" cxnId="{BA1F29B4-343B-4115-944F-CE47543E8760}">
      <dgm:prSet/>
      <dgm:spPr/>
      <dgm:t>
        <a:bodyPr/>
        <a:lstStyle/>
        <a:p>
          <a:endParaRPr lang="zh-CN" altLang="en-US"/>
        </a:p>
      </dgm:t>
    </dgm:pt>
    <dgm:pt modelId="{A809AC3B-23B7-4313-BDB6-FF860D23FCB2}" type="sibTrans" cxnId="{BA1F29B4-343B-4115-944F-CE47543E8760}">
      <dgm:prSet/>
      <dgm:spPr/>
      <dgm:t>
        <a:bodyPr/>
        <a:lstStyle/>
        <a:p>
          <a:endParaRPr lang="zh-CN" altLang="en-US"/>
        </a:p>
      </dgm:t>
    </dgm:pt>
    <dgm:pt modelId="{F75048A3-69C4-440D-9C1D-F27B729ED455}">
      <dgm:prSet phldrT="[文本]"/>
      <dgm:spPr>
        <a:solidFill>
          <a:schemeClr val="accent1">
            <a:lumMod val="75000"/>
          </a:schemeClr>
        </a:solidFill>
      </dgm:spPr>
      <dgm:t>
        <a:bodyPr/>
        <a:lstStyle/>
        <a:p>
          <a:r>
            <a:rPr lang="zh-CN" altLang="en-US" b="1" dirty="0"/>
            <a:t>评估</a:t>
          </a:r>
          <a:r>
            <a:rPr lang="en-US" altLang="zh-CN" b="1" dirty="0"/>
            <a:t>FN</a:t>
          </a:r>
          <a:r>
            <a:rPr lang="zh-CN" altLang="en-US" b="1" dirty="0"/>
            <a:t>风险</a:t>
          </a:r>
        </a:p>
      </dgm:t>
    </dgm:pt>
    <dgm:pt modelId="{240A5BF5-6482-4916-99B9-CD41494025E8}" type="parTrans" cxnId="{8EB6F78E-F9DF-4013-852E-B12092640714}">
      <dgm:prSet/>
      <dgm:spPr/>
      <dgm:t>
        <a:bodyPr/>
        <a:lstStyle/>
        <a:p>
          <a:endParaRPr lang="zh-CN" altLang="en-US"/>
        </a:p>
      </dgm:t>
    </dgm:pt>
    <dgm:pt modelId="{8353606F-06F9-414E-8C2C-F0B90D2F055D}" type="sibTrans" cxnId="{8EB6F78E-F9DF-4013-852E-B12092640714}">
      <dgm:prSet/>
      <dgm:spPr/>
      <dgm:t>
        <a:bodyPr/>
        <a:lstStyle/>
        <a:p>
          <a:endParaRPr lang="zh-CN" altLang="en-US"/>
        </a:p>
      </dgm:t>
    </dgm:pt>
    <dgm:pt modelId="{7D30946F-A2E5-4EDB-9E47-095322042670}">
      <dgm:prSet phldrT="[文本]"/>
      <dgm:spPr/>
      <dgm:t>
        <a:bodyPr/>
        <a:lstStyle/>
        <a:p>
          <a:r>
            <a:rPr lang="zh-CN" altLang="en-US" b="1" dirty="0"/>
            <a:t>合理应用</a:t>
          </a:r>
          <a:r>
            <a:rPr lang="en-US" altLang="zh-CN" b="1" dirty="0"/>
            <a:t>G-CSF</a:t>
          </a:r>
          <a:endParaRPr lang="zh-CN" altLang="en-US" b="1" dirty="0"/>
        </a:p>
      </dgm:t>
    </dgm:pt>
    <dgm:pt modelId="{A94CD5A6-284C-4532-8F0A-D0688D758AAF}" type="parTrans" cxnId="{67F099D6-CD17-4A00-A01F-DA86A84E20A7}">
      <dgm:prSet/>
      <dgm:spPr/>
      <dgm:t>
        <a:bodyPr/>
        <a:lstStyle/>
        <a:p>
          <a:endParaRPr lang="zh-CN" altLang="en-US"/>
        </a:p>
      </dgm:t>
    </dgm:pt>
    <dgm:pt modelId="{0DEC6392-6A56-4EE1-B41E-28C8AC32E6EE}" type="sibTrans" cxnId="{67F099D6-CD17-4A00-A01F-DA86A84E20A7}">
      <dgm:prSet/>
      <dgm:spPr/>
      <dgm:t>
        <a:bodyPr/>
        <a:lstStyle/>
        <a:p>
          <a:endParaRPr lang="zh-CN" altLang="en-US"/>
        </a:p>
      </dgm:t>
    </dgm:pt>
    <dgm:pt modelId="{0638B737-2B22-4DAD-901F-3F446B0C9EB8}" type="pres">
      <dgm:prSet presAssocID="{D91518E5-C244-4A8E-B9E4-1C8D0C161BC1}" presName="Name0" presStyleCnt="0">
        <dgm:presLayoutVars>
          <dgm:dir/>
          <dgm:animLvl val="lvl"/>
          <dgm:resizeHandles val="exact"/>
        </dgm:presLayoutVars>
      </dgm:prSet>
      <dgm:spPr/>
    </dgm:pt>
    <dgm:pt modelId="{95E9FA8A-3026-4F55-B8E5-4FBCB1972874}" type="pres">
      <dgm:prSet presAssocID="{6857D871-E217-4B0A-9EF3-2C4E31120A5E}" presName="parTxOnly" presStyleLbl="node1" presStyleIdx="0" presStyleCnt="3">
        <dgm:presLayoutVars>
          <dgm:chMax val="0"/>
          <dgm:chPref val="0"/>
          <dgm:bulletEnabled val="1"/>
        </dgm:presLayoutVars>
      </dgm:prSet>
      <dgm:spPr/>
      <dgm:t>
        <a:bodyPr/>
        <a:lstStyle/>
        <a:p>
          <a:endParaRPr lang="zh-CN" altLang="en-US"/>
        </a:p>
      </dgm:t>
    </dgm:pt>
    <dgm:pt modelId="{39F18FBC-8437-4B3D-A3CB-8B302F76917D}" type="pres">
      <dgm:prSet presAssocID="{A809AC3B-23B7-4313-BDB6-FF860D23FCB2}" presName="parTxOnlySpace" presStyleCnt="0"/>
      <dgm:spPr/>
    </dgm:pt>
    <dgm:pt modelId="{7DFAF0DF-2FD6-4978-A1BD-E10A1167739B}" type="pres">
      <dgm:prSet presAssocID="{F75048A3-69C4-440D-9C1D-F27B729ED455}" presName="parTxOnly" presStyleLbl="node1" presStyleIdx="1" presStyleCnt="3">
        <dgm:presLayoutVars>
          <dgm:chMax val="0"/>
          <dgm:chPref val="0"/>
          <dgm:bulletEnabled val="1"/>
        </dgm:presLayoutVars>
      </dgm:prSet>
      <dgm:spPr/>
      <dgm:t>
        <a:bodyPr/>
        <a:lstStyle/>
        <a:p>
          <a:endParaRPr lang="zh-CN" altLang="en-US"/>
        </a:p>
      </dgm:t>
    </dgm:pt>
    <dgm:pt modelId="{BB337BE1-BF59-4FDB-B758-71E1D76F0B3E}" type="pres">
      <dgm:prSet presAssocID="{8353606F-06F9-414E-8C2C-F0B90D2F055D}" presName="parTxOnlySpace" presStyleCnt="0"/>
      <dgm:spPr/>
    </dgm:pt>
    <dgm:pt modelId="{3822103F-CBA7-492A-9552-1D8DF0B70D00}" type="pres">
      <dgm:prSet presAssocID="{7D30946F-A2E5-4EDB-9E47-095322042670}" presName="parTxOnly" presStyleLbl="node1" presStyleIdx="2" presStyleCnt="3">
        <dgm:presLayoutVars>
          <dgm:chMax val="0"/>
          <dgm:chPref val="0"/>
          <dgm:bulletEnabled val="1"/>
        </dgm:presLayoutVars>
      </dgm:prSet>
      <dgm:spPr/>
      <dgm:t>
        <a:bodyPr/>
        <a:lstStyle/>
        <a:p>
          <a:endParaRPr lang="zh-CN" altLang="en-US"/>
        </a:p>
      </dgm:t>
    </dgm:pt>
  </dgm:ptLst>
  <dgm:cxnLst>
    <dgm:cxn modelId="{BA1F29B4-343B-4115-944F-CE47543E8760}" srcId="{D91518E5-C244-4A8E-B9E4-1C8D0C161BC1}" destId="{6857D871-E217-4B0A-9EF3-2C4E31120A5E}" srcOrd="0" destOrd="0" parTransId="{AFA26551-448C-4319-A496-E80C8873C88A}" sibTransId="{A809AC3B-23B7-4313-BDB6-FF860D23FCB2}"/>
    <dgm:cxn modelId="{8EB6F78E-F9DF-4013-852E-B12092640714}" srcId="{D91518E5-C244-4A8E-B9E4-1C8D0C161BC1}" destId="{F75048A3-69C4-440D-9C1D-F27B729ED455}" srcOrd="1" destOrd="0" parTransId="{240A5BF5-6482-4916-99B9-CD41494025E8}" sibTransId="{8353606F-06F9-414E-8C2C-F0B90D2F055D}"/>
    <dgm:cxn modelId="{B65DD8E4-C84F-4E8C-91D2-58E8B43C816B}" type="presOf" srcId="{7D30946F-A2E5-4EDB-9E47-095322042670}" destId="{3822103F-CBA7-492A-9552-1D8DF0B70D00}" srcOrd="0" destOrd="0" presId="urn:microsoft.com/office/officeart/2005/8/layout/chevron1"/>
    <dgm:cxn modelId="{58A1259D-3021-4360-8651-E2A84CE6B7DF}" type="presOf" srcId="{6857D871-E217-4B0A-9EF3-2C4E31120A5E}" destId="{95E9FA8A-3026-4F55-B8E5-4FBCB1972874}" srcOrd="0" destOrd="0" presId="urn:microsoft.com/office/officeart/2005/8/layout/chevron1"/>
    <dgm:cxn modelId="{24039A87-C90F-4286-BE17-DFE5C21D0A5C}" type="presOf" srcId="{F75048A3-69C4-440D-9C1D-F27B729ED455}" destId="{7DFAF0DF-2FD6-4978-A1BD-E10A1167739B}" srcOrd="0" destOrd="0" presId="urn:microsoft.com/office/officeart/2005/8/layout/chevron1"/>
    <dgm:cxn modelId="{67F099D6-CD17-4A00-A01F-DA86A84E20A7}" srcId="{D91518E5-C244-4A8E-B9E4-1C8D0C161BC1}" destId="{7D30946F-A2E5-4EDB-9E47-095322042670}" srcOrd="2" destOrd="0" parTransId="{A94CD5A6-284C-4532-8F0A-D0688D758AAF}" sibTransId="{0DEC6392-6A56-4EE1-B41E-28C8AC32E6EE}"/>
    <dgm:cxn modelId="{09A13608-5BE1-414B-B0AB-5D68DED6F63A}" type="presOf" srcId="{D91518E5-C244-4A8E-B9E4-1C8D0C161BC1}" destId="{0638B737-2B22-4DAD-901F-3F446B0C9EB8}" srcOrd="0" destOrd="0" presId="urn:microsoft.com/office/officeart/2005/8/layout/chevron1"/>
    <dgm:cxn modelId="{4EEA0A62-D858-4290-8DEB-F6D8C3A2F386}" type="presParOf" srcId="{0638B737-2B22-4DAD-901F-3F446B0C9EB8}" destId="{95E9FA8A-3026-4F55-B8E5-4FBCB1972874}" srcOrd="0" destOrd="0" presId="urn:microsoft.com/office/officeart/2005/8/layout/chevron1"/>
    <dgm:cxn modelId="{9500E090-71CF-4F6F-9301-DD0118E15A2F}" type="presParOf" srcId="{0638B737-2B22-4DAD-901F-3F446B0C9EB8}" destId="{39F18FBC-8437-4B3D-A3CB-8B302F76917D}" srcOrd="1" destOrd="0" presId="urn:microsoft.com/office/officeart/2005/8/layout/chevron1"/>
    <dgm:cxn modelId="{406D57E3-DD1B-49FA-899A-3D6F1D731603}" type="presParOf" srcId="{0638B737-2B22-4DAD-901F-3F446B0C9EB8}" destId="{7DFAF0DF-2FD6-4978-A1BD-E10A1167739B}" srcOrd="2" destOrd="0" presId="urn:microsoft.com/office/officeart/2005/8/layout/chevron1"/>
    <dgm:cxn modelId="{4ACD45BA-8DA7-42D1-90DE-3265511AE3FB}" type="presParOf" srcId="{0638B737-2B22-4DAD-901F-3F446B0C9EB8}" destId="{BB337BE1-BF59-4FDB-B758-71E1D76F0B3E}" srcOrd="3" destOrd="0" presId="urn:microsoft.com/office/officeart/2005/8/layout/chevron1"/>
    <dgm:cxn modelId="{21F8885D-7CD2-40AE-98E7-8338064E99A6}" type="presParOf" srcId="{0638B737-2B22-4DAD-901F-3F446B0C9EB8}" destId="{3822103F-CBA7-492A-9552-1D8DF0B70D00}" srcOrd="4"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13D52C-6A05-46C9-9C68-47091EE34A53}">
      <dsp:nvSpPr>
        <dsp:cNvPr id="0" name=""/>
        <dsp:cNvSpPr/>
      </dsp:nvSpPr>
      <dsp:spPr>
        <a:xfrm>
          <a:off x="0" y="408644"/>
          <a:ext cx="5790674" cy="544858"/>
        </a:xfrm>
        <a:prstGeom prst="notched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2421BE-11D8-49FE-9973-F0761B9B79A0}">
      <dsp:nvSpPr>
        <dsp:cNvPr id="0" name=""/>
        <dsp:cNvSpPr/>
      </dsp:nvSpPr>
      <dsp:spPr>
        <a:xfrm>
          <a:off x="2608" y="0"/>
          <a:ext cx="1254551" cy="544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b" anchorCtr="0">
          <a:noAutofit/>
        </a:bodyPr>
        <a:lstStyle/>
        <a:p>
          <a:pPr lvl="0" algn="ctr" defTabSz="1244600">
            <a:lnSpc>
              <a:spcPct val="90000"/>
            </a:lnSpc>
            <a:spcBef>
              <a:spcPct val="0"/>
            </a:spcBef>
            <a:spcAft>
              <a:spcPct val="35000"/>
            </a:spcAft>
          </a:pPr>
          <a:r>
            <a:rPr lang="en-US" altLang="zh-CN" sz="2800" kern="1200" dirty="0"/>
            <a:t>2012</a:t>
          </a:r>
          <a:endParaRPr lang="zh-CN" altLang="en-US" sz="2800" kern="1200" dirty="0"/>
        </a:p>
      </dsp:txBody>
      <dsp:txXfrm>
        <a:off x="2608" y="0"/>
        <a:ext cx="1254551" cy="544858"/>
      </dsp:txXfrm>
    </dsp:sp>
    <dsp:sp modelId="{3617DC8F-8460-454C-A1FD-69FA0D3B460C}">
      <dsp:nvSpPr>
        <dsp:cNvPr id="0" name=""/>
        <dsp:cNvSpPr/>
      </dsp:nvSpPr>
      <dsp:spPr>
        <a:xfrm>
          <a:off x="561776" y="612966"/>
          <a:ext cx="136214" cy="136214"/>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87CA4B-193A-458F-8FB7-7347AB712EBF}">
      <dsp:nvSpPr>
        <dsp:cNvPr id="0" name=""/>
        <dsp:cNvSpPr/>
      </dsp:nvSpPr>
      <dsp:spPr>
        <a:xfrm>
          <a:off x="1319887" y="817288"/>
          <a:ext cx="1254551" cy="544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t" anchorCtr="0">
          <a:noAutofit/>
        </a:bodyPr>
        <a:lstStyle/>
        <a:p>
          <a:pPr lvl="0" algn="ctr" defTabSz="1244600">
            <a:lnSpc>
              <a:spcPct val="90000"/>
            </a:lnSpc>
            <a:spcBef>
              <a:spcPct val="0"/>
            </a:spcBef>
            <a:spcAft>
              <a:spcPct val="35000"/>
            </a:spcAft>
          </a:pPr>
          <a:r>
            <a:rPr lang="en-US" altLang="zh-CN" sz="2800" kern="1200" dirty="0"/>
            <a:t>2013</a:t>
          </a:r>
          <a:endParaRPr lang="zh-CN" altLang="en-US" sz="2800" kern="1200" dirty="0"/>
        </a:p>
      </dsp:txBody>
      <dsp:txXfrm>
        <a:off x="1319887" y="817288"/>
        <a:ext cx="1254551" cy="544858"/>
      </dsp:txXfrm>
    </dsp:sp>
    <dsp:sp modelId="{AE9B0440-0D9F-4F43-ABE1-0B888A373CB0}">
      <dsp:nvSpPr>
        <dsp:cNvPr id="0" name=""/>
        <dsp:cNvSpPr/>
      </dsp:nvSpPr>
      <dsp:spPr>
        <a:xfrm>
          <a:off x="1879056" y="612966"/>
          <a:ext cx="136214" cy="136214"/>
        </a:xfrm>
        <a:prstGeom prst="ellipse">
          <a:avLst/>
        </a:prstGeom>
        <a:solidFill>
          <a:schemeClr val="accent2">
            <a:hueOff val="179997"/>
            <a:satOff val="0"/>
            <a:lumOff val="-31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8EA7C2-A536-4F49-BD0C-1C58BF40913B}">
      <dsp:nvSpPr>
        <dsp:cNvPr id="0" name=""/>
        <dsp:cNvSpPr/>
      </dsp:nvSpPr>
      <dsp:spPr>
        <a:xfrm>
          <a:off x="2637167" y="0"/>
          <a:ext cx="1254551" cy="544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b" anchorCtr="0">
          <a:noAutofit/>
        </a:bodyPr>
        <a:lstStyle/>
        <a:p>
          <a:pPr lvl="0" algn="ctr" defTabSz="1244600">
            <a:lnSpc>
              <a:spcPct val="90000"/>
            </a:lnSpc>
            <a:spcBef>
              <a:spcPct val="0"/>
            </a:spcBef>
            <a:spcAft>
              <a:spcPct val="35000"/>
            </a:spcAft>
          </a:pPr>
          <a:r>
            <a:rPr lang="en-US" altLang="zh-CN" sz="2800" kern="1200" dirty="0"/>
            <a:t>2014</a:t>
          </a:r>
          <a:endParaRPr lang="zh-CN" altLang="en-US" sz="2800" kern="1200" dirty="0"/>
        </a:p>
      </dsp:txBody>
      <dsp:txXfrm>
        <a:off x="2637167" y="0"/>
        <a:ext cx="1254551" cy="544858"/>
      </dsp:txXfrm>
    </dsp:sp>
    <dsp:sp modelId="{99602D81-2DB0-426E-862C-65D89E1C685A}">
      <dsp:nvSpPr>
        <dsp:cNvPr id="0" name=""/>
        <dsp:cNvSpPr/>
      </dsp:nvSpPr>
      <dsp:spPr>
        <a:xfrm>
          <a:off x="3196335" y="612966"/>
          <a:ext cx="136214" cy="136214"/>
        </a:xfrm>
        <a:prstGeom prst="ellipse">
          <a:avLst/>
        </a:prstGeom>
        <a:solidFill>
          <a:schemeClr val="accent2">
            <a:hueOff val="359994"/>
            <a:satOff val="0"/>
            <a:lumOff val="-6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AFC43F-2D13-4DFF-ABCF-7A2E0E897C51}">
      <dsp:nvSpPr>
        <dsp:cNvPr id="0" name=""/>
        <dsp:cNvSpPr/>
      </dsp:nvSpPr>
      <dsp:spPr>
        <a:xfrm>
          <a:off x="3954446" y="817288"/>
          <a:ext cx="1254551" cy="544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t" anchorCtr="0">
          <a:noAutofit/>
        </a:bodyPr>
        <a:lstStyle/>
        <a:p>
          <a:pPr lvl="0" algn="ctr" defTabSz="1244600">
            <a:lnSpc>
              <a:spcPct val="90000"/>
            </a:lnSpc>
            <a:spcBef>
              <a:spcPct val="0"/>
            </a:spcBef>
            <a:spcAft>
              <a:spcPct val="35000"/>
            </a:spcAft>
          </a:pPr>
          <a:r>
            <a:rPr lang="en-US" altLang="zh-CN" sz="2800" kern="1200" dirty="0"/>
            <a:t>2015</a:t>
          </a:r>
          <a:endParaRPr lang="zh-CN" altLang="en-US" sz="2800" kern="1200" dirty="0"/>
        </a:p>
      </dsp:txBody>
      <dsp:txXfrm>
        <a:off x="3954446" y="817288"/>
        <a:ext cx="1254551" cy="544858"/>
      </dsp:txXfrm>
    </dsp:sp>
    <dsp:sp modelId="{2E732CDF-2311-4626-8F35-F97B6FB6B947}">
      <dsp:nvSpPr>
        <dsp:cNvPr id="0" name=""/>
        <dsp:cNvSpPr/>
      </dsp:nvSpPr>
      <dsp:spPr>
        <a:xfrm>
          <a:off x="4513615" y="612966"/>
          <a:ext cx="136214" cy="136214"/>
        </a:xfrm>
        <a:prstGeom prst="ellipse">
          <a:avLst/>
        </a:prstGeom>
        <a:solidFill>
          <a:schemeClr val="accent2">
            <a:hueOff val="539991"/>
            <a:satOff val="0"/>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E9FA8A-3026-4F55-B8E5-4FBCB1972874}">
      <dsp:nvSpPr>
        <dsp:cNvPr id="0" name=""/>
        <dsp:cNvSpPr/>
      </dsp:nvSpPr>
      <dsp:spPr>
        <a:xfrm>
          <a:off x="1630" y="602336"/>
          <a:ext cx="1986296" cy="794518"/>
        </a:xfrm>
        <a:prstGeom prst="chevron">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zh-CN" altLang="en-US" sz="2400" b="1" kern="1200" dirty="0"/>
            <a:t>重视</a:t>
          </a:r>
          <a:r>
            <a:rPr lang="en-US" altLang="zh-CN" sz="2400" b="1" kern="1200" dirty="0"/>
            <a:t>FN</a:t>
          </a:r>
          <a:r>
            <a:rPr lang="zh-CN" altLang="en-US" sz="2400" b="1" kern="1200" dirty="0"/>
            <a:t>预防</a:t>
          </a:r>
        </a:p>
      </dsp:txBody>
      <dsp:txXfrm>
        <a:off x="398889" y="602336"/>
        <a:ext cx="1191778" cy="794518"/>
      </dsp:txXfrm>
    </dsp:sp>
    <dsp:sp modelId="{7DFAF0DF-2FD6-4978-A1BD-E10A1167739B}">
      <dsp:nvSpPr>
        <dsp:cNvPr id="0" name=""/>
        <dsp:cNvSpPr/>
      </dsp:nvSpPr>
      <dsp:spPr>
        <a:xfrm>
          <a:off x="1789296" y="602336"/>
          <a:ext cx="1986296" cy="794518"/>
        </a:xfrm>
        <a:prstGeom prst="chevron">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zh-CN" altLang="en-US" sz="2400" b="1" kern="1200" dirty="0"/>
            <a:t>评估</a:t>
          </a:r>
          <a:r>
            <a:rPr lang="en-US" altLang="zh-CN" sz="2400" b="1" kern="1200" dirty="0"/>
            <a:t>FN</a:t>
          </a:r>
          <a:r>
            <a:rPr lang="zh-CN" altLang="en-US" sz="2400" b="1" kern="1200" dirty="0"/>
            <a:t>风险</a:t>
          </a:r>
        </a:p>
      </dsp:txBody>
      <dsp:txXfrm>
        <a:off x="2186555" y="602336"/>
        <a:ext cx="1191778" cy="794518"/>
      </dsp:txXfrm>
    </dsp:sp>
    <dsp:sp modelId="{3822103F-CBA7-492A-9552-1D8DF0B70D00}">
      <dsp:nvSpPr>
        <dsp:cNvPr id="0" name=""/>
        <dsp:cNvSpPr/>
      </dsp:nvSpPr>
      <dsp:spPr>
        <a:xfrm>
          <a:off x="3576963" y="602336"/>
          <a:ext cx="1986296" cy="794518"/>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zh-CN" altLang="en-US" sz="2400" b="1" kern="1200" dirty="0"/>
            <a:t>合理应用</a:t>
          </a:r>
          <a:r>
            <a:rPr lang="en-US" altLang="zh-CN" sz="2400" b="1" kern="1200" dirty="0"/>
            <a:t>G-CSF</a:t>
          </a:r>
          <a:endParaRPr lang="zh-CN" altLang="en-US" sz="2400" b="1" kern="1200" dirty="0"/>
        </a:p>
      </dsp:txBody>
      <dsp:txXfrm>
        <a:off x="3974222" y="602336"/>
        <a:ext cx="1191778" cy="79451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HorzCh" val="ctr"/>
                  <dgm:param type="txAnchorVertCh" val="b"/>
                  <dgm:param type="txAnchorVert" val="b"/>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HorzCh" val="ctr"/>
                  <dgm:param type="txAnchorVertCh" val="t"/>
                  <dgm:param type="txAnchorVert" val="t"/>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62AAFC-F1D6-426B-88C7-C6F386CB31CF}" type="datetimeFigureOut">
              <a:rPr lang="zh-CN" altLang="en-US" smtClean="0"/>
              <a:pPr/>
              <a:t>2022/6/16</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68A432-CDE7-4726-8A64-75A43B4AE954}" type="slidenum">
              <a:rPr lang="zh-CN" altLang="en-US" smtClean="0"/>
              <a:pPr/>
              <a:t>‹#›</a:t>
            </a:fld>
            <a:endParaRPr lang="zh-CN" altLang="en-US"/>
          </a:p>
        </p:txBody>
      </p:sp>
    </p:spTree>
    <p:extLst>
      <p:ext uri="{BB962C8B-B14F-4D97-AF65-F5344CB8AC3E}">
        <p14:creationId xmlns:p14="http://schemas.microsoft.com/office/powerpoint/2010/main" val="2570058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C68A432-CDE7-4726-8A64-75A43B4AE954}" type="slidenum">
              <a:rPr lang="zh-CN" altLang="en-US" smtClean="0"/>
              <a:pPr/>
              <a:t>1</a:t>
            </a:fld>
            <a:endParaRPr lang="zh-CN" altLang="en-US"/>
          </a:p>
        </p:txBody>
      </p:sp>
    </p:spTree>
    <p:extLst>
      <p:ext uri="{BB962C8B-B14F-4D97-AF65-F5344CB8AC3E}">
        <p14:creationId xmlns:p14="http://schemas.microsoft.com/office/powerpoint/2010/main" val="339804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idx="4294967295"/>
          </p:nvPr>
        </p:nvSpPr>
        <p:spPr>
          <a:xfrm>
            <a:off x="377825" y="681038"/>
            <a:ext cx="6092825" cy="3429000"/>
          </a:xfrm>
          <a:ln/>
        </p:spPr>
      </p:sp>
      <p:sp>
        <p:nvSpPr>
          <p:cNvPr id="109571" name="Rectangle 3"/>
          <p:cNvSpPr>
            <a:spLocks noGrp="1" noRot="1" noChangeAspect="1" noChangeArrowheads="1"/>
          </p:cNvSpPr>
          <p:nvPr>
            <p:ph type="body" idx="4294967295"/>
          </p:nvPr>
        </p:nvSpPr>
        <p:spPr>
          <a:xfrm>
            <a:off x="-608423" y="8207355"/>
            <a:ext cx="7026561" cy="8927401"/>
          </a:xfrm>
          <a:noFill/>
          <a:ln w="1">
            <a:solidFill>
              <a:schemeClr val="tx1"/>
            </a:solidFill>
          </a:ln>
        </p:spPr>
        <p:txBody>
          <a:bodyPr/>
          <a:lstStyle/>
          <a:p>
            <a:r>
              <a:rPr lang="zh-CN" altLang="en-US" smtClean="0"/>
              <a:t>2014 年，美国 FDA 药品评价和研究中心批准了 41 个新分子实体和生物制品许可申请。为过去 18 年之最。</a:t>
            </a:r>
          </a:p>
          <a:p>
            <a:endParaRPr lang="zh-CN"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9BF44-F5CE-455C-A9FE-73A15FC422D4}" type="slidenum">
              <a:rPr lang="zh-CN" altLang="en-US" smtClean="0"/>
              <a:pPr/>
              <a:t>3</a:t>
            </a:fld>
            <a:endParaRPr lang="zh-CN" altLang="en-US"/>
          </a:p>
        </p:txBody>
      </p:sp>
    </p:spTree>
    <p:extLst>
      <p:ext uri="{BB962C8B-B14F-4D97-AF65-F5344CB8AC3E}">
        <p14:creationId xmlns:p14="http://schemas.microsoft.com/office/powerpoint/2010/main" val="3066171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4</a:t>
            </a:fld>
            <a:endParaRPr lang="zh-CN" altLang="en-US"/>
          </a:p>
        </p:txBody>
      </p:sp>
    </p:spTree>
    <p:extLst>
      <p:ext uri="{BB962C8B-B14F-4D97-AF65-F5344CB8AC3E}">
        <p14:creationId xmlns:p14="http://schemas.microsoft.com/office/powerpoint/2010/main" val="3045485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5</a:t>
            </a:fld>
            <a:endParaRPr lang="zh-CN" altLang="en-US"/>
          </a:p>
        </p:txBody>
      </p:sp>
    </p:spTree>
    <p:extLst>
      <p:ext uri="{BB962C8B-B14F-4D97-AF65-F5344CB8AC3E}">
        <p14:creationId xmlns:p14="http://schemas.microsoft.com/office/powerpoint/2010/main" val="4127269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6</a:t>
            </a:fld>
            <a:endParaRPr lang="zh-CN" altLang="en-US"/>
          </a:p>
        </p:txBody>
      </p:sp>
    </p:spTree>
    <p:extLst>
      <p:ext uri="{BB962C8B-B14F-4D97-AF65-F5344CB8AC3E}">
        <p14:creationId xmlns:p14="http://schemas.microsoft.com/office/powerpoint/2010/main" val="2579554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7</a:t>
            </a:fld>
            <a:endParaRPr lang="zh-CN" altLang="en-US"/>
          </a:p>
        </p:txBody>
      </p:sp>
    </p:spTree>
    <p:extLst>
      <p:ext uri="{BB962C8B-B14F-4D97-AF65-F5344CB8AC3E}">
        <p14:creationId xmlns:p14="http://schemas.microsoft.com/office/powerpoint/2010/main" val="1492450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9BF44-F5CE-455C-A9FE-73A15FC422D4}" type="slidenum">
              <a:rPr lang="zh-CN" altLang="en-US" smtClean="0"/>
              <a:pPr/>
              <a:t>8</a:t>
            </a:fld>
            <a:endParaRPr lang="zh-CN" altLang="en-US"/>
          </a:p>
        </p:txBody>
      </p:sp>
    </p:spTree>
    <p:extLst>
      <p:ext uri="{BB962C8B-B14F-4D97-AF65-F5344CB8AC3E}">
        <p14:creationId xmlns:p14="http://schemas.microsoft.com/office/powerpoint/2010/main" val="1159088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11</a:t>
            </a:fld>
            <a:endParaRPr lang="zh-CN" altLang="en-US"/>
          </a:p>
        </p:txBody>
      </p:sp>
    </p:spTree>
    <p:extLst>
      <p:ext uri="{BB962C8B-B14F-4D97-AF65-F5344CB8AC3E}">
        <p14:creationId xmlns:p14="http://schemas.microsoft.com/office/powerpoint/2010/main" val="348150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12</a:t>
            </a:fld>
            <a:endParaRPr lang="zh-CN" altLang="en-US"/>
          </a:p>
        </p:txBody>
      </p:sp>
    </p:spTree>
    <p:extLst>
      <p:ext uri="{BB962C8B-B14F-4D97-AF65-F5344CB8AC3E}">
        <p14:creationId xmlns:p14="http://schemas.microsoft.com/office/powerpoint/2010/main" val="28123485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ADFFA123-4BA0-459A-A4A7-DA9E2FD4C07B}" type="slidenum">
              <a:rPr lang="en-US" altLang="zh-CN" smtClean="0"/>
              <a:pPr/>
              <a:t>13</a:t>
            </a:fld>
            <a:endParaRPr lang="en-US" altLang="zh-CN" smtClean="0"/>
          </a:p>
        </p:txBody>
      </p:sp>
      <p:sp>
        <p:nvSpPr>
          <p:cNvPr id="101379" name="Rectangle 7"/>
          <p:cNvSpPr txBox="1">
            <a:spLocks noGrp="1" noChangeArrowheads="1"/>
          </p:cNvSpPr>
          <p:nvPr/>
        </p:nvSpPr>
        <p:spPr bwMode="auto">
          <a:xfrm>
            <a:off x="3884916" y="8685922"/>
            <a:ext cx="2971479" cy="456615"/>
          </a:xfrm>
          <a:prstGeom prst="rect">
            <a:avLst/>
          </a:prstGeom>
          <a:noFill/>
          <a:ln w="9525">
            <a:noFill/>
            <a:miter lim="800000"/>
            <a:headEnd/>
            <a:tailEnd/>
          </a:ln>
        </p:spPr>
        <p:txBody>
          <a:bodyPr anchor="b"/>
          <a:lstStyle/>
          <a:p>
            <a:pPr algn="r" defTabSz="920750"/>
            <a:fld id="{363BC6C4-A8F0-4261-B0D7-D960F2E731EF}" type="slidenum">
              <a:rPr lang="en-US" altLang="zh-CN" sz="1200">
                <a:ea typeface="MS PGothic" pitchFamily="34" charset="-128"/>
              </a:rPr>
              <a:pPr algn="r" defTabSz="920750"/>
              <a:t>13</a:t>
            </a:fld>
            <a:endParaRPr lang="en-US" altLang="zh-CN" sz="1200">
              <a:ea typeface="MS PGothic" pitchFamily="34" charset="-128"/>
            </a:endParaRPr>
          </a:p>
        </p:txBody>
      </p:sp>
      <p:sp>
        <p:nvSpPr>
          <p:cNvPr id="101380" name="Rectangle 2"/>
          <p:cNvSpPr>
            <a:spLocks noGrp="1" noRot="1" noChangeAspect="1" noChangeArrowheads="1" noTextEdit="1"/>
          </p:cNvSpPr>
          <p:nvPr>
            <p:ph type="sldImg"/>
          </p:nvPr>
        </p:nvSpPr>
        <p:spPr>
          <a:xfrm>
            <a:off x="392113" y="477838"/>
            <a:ext cx="6073775" cy="3417887"/>
          </a:xfrm>
          <a:ln/>
        </p:spPr>
      </p:sp>
      <p:sp>
        <p:nvSpPr>
          <p:cNvPr id="101381" name="Rectangle 3"/>
          <p:cNvSpPr>
            <a:spLocks noGrp="1" noChangeArrowheads="1"/>
          </p:cNvSpPr>
          <p:nvPr>
            <p:ph type="body" idx="1"/>
          </p:nvPr>
        </p:nvSpPr>
        <p:spPr>
          <a:noFill/>
          <a:ln/>
        </p:spPr>
        <p:txBody>
          <a:bodyPr/>
          <a:lstStyle/>
          <a:p>
            <a:pPr marL="228600" indent="-228600">
              <a:spcBef>
                <a:spcPct val="0"/>
              </a:spcBef>
            </a:pPr>
            <a:r>
              <a:rPr lang="en-US" altLang="zh-CN" b="1" smtClean="0"/>
              <a:t>Reference</a:t>
            </a:r>
          </a:p>
          <a:p>
            <a:pPr marL="228600" indent="-228600"/>
            <a:endParaRPr lang="en-US" altLang="zh-CN" b="1" smtClean="0"/>
          </a:p>
          <a:p>
            <a:pPr marL="228600" indent="-228600"/>
            <a:r>
              <a:rPr lang="en-GB" altLang="zh-CN" smtClean="0"/>
              <a:t>Lynch TJ et al. N Engl J Med 2004; 350:  2129-2139.</a:t>
            </a:r>
          </a:p>
          <a:p>
            <a:pPr marL="228600" indent="-228600"/>
            <a:endParaRPr lang="en-US" altLang="zh-CN"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13" name="幻灯片图像占位符 1"/>
          <p:cNvSpPr>
            <a:spLocks noGrp="1" noRot="1" noChangeAspect="1"/>
          </p:cNvSpPr>
          <p:nvPr>
            <p:ph type="sldImg"/>
          </p:nvPr>
        </p:nvSpPr>
        <p:spPr/>
      </p:sp>
      <p:sp>
        <p:nvSpPr>
          <p:cNvPr id="1048814"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pPr>
            <a:r>
              <a:rPr lang="en-US" altLang="zh-CN" dirty="0"/>
              <a:t>P76.28 - Phase II Study of the Efficacy of the EGFR Inhibitor </a:t>
            </a:r>
            <a:r>
              <a:rPr lang="en-US" altLang="zh-CN" dirty="0" err="1"/>
              <a:t>Mefatinib</a:t>
            </a:r>
            <a:r>
              <a:rPr lang="en-US" altLang="zh-CN" dirty="0"/>
              <a:t> in Patients with Advanced EGFR-mutant NSCLC</a:t>
            </a:r>
            <a:r>
              <a:rPr lang="zh-CN" altLang="en-US" dirty="0"/>
              <a:t>，二代</a:t>
            </a:r>
            <a:r>
              <a:rPr lang="en-US" altLang="zh-CN" dirty="0"/>
              <a:t>TKI</a:t>
            </a:r>
            <a:r>
              <a:rPr lang="zh-CN" altLang="en-US" dirty="0"/>
              <a:t>新药，单臂</a:t>
            </a:r>
          </a:p>
          <a:p>
            <a:endParaRPr lang="zh-CN" altLang="en-US" dirty="0"/>
          </a:p>
          <a:p>
            <a:endParaRPr lang="zh-CN" altLang="en-US" dirty="0"/>
          </a:p>
        </p:txBody>
      </p:sp>
      <p:sp>
        <p:nvSpPr>
          <p:cNvPr id="1048815" name="灯片编号占位符 3"/>
          <p:cNvSpPr>
            <a:spLocks noGrp="1"/>
          </p:cNvSpPr>
          <p:nvPr>
            <p:ph type="sldNum" sz="quarter" idx="10"/>
          </p:nvPr>
        </p:nvSpPr>
        <p:spPr/>
        <p:txBody>
          <a:bodyPr/>
          <a:lstStyle/>
          <a:p>
            <a:fld id="{8941F8D2-8595-4F74-86CB-BA269C0764C8}" type="slidenum">
              <a:rPr lang="zh-CN" altLang="en-US" smtClean="0">
                <a:solidFill>
                  <a:prstClr val="black"/>
                </a:solidFill>
              </a:rPr>
              <a:pPr/>
              <a:t>27</a:t>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我们知道从</a:t>
            </a:r>
            <a:r>
              <a:rPr lang="en-US" altLang="zh-CN" dirty="0" smtClean="0"/>
              <a:t>2007</a:t>
            </a:r>
            <a:r>
              <a:rPr lang="zh-CN" altLang="en-US" dirty="0" smtClean="0"/>
              <a:t>年</a:t>
            </a:r>
            <a:r>
              <a:rPr lang="en-US" altLang="zh-CN" dirty="0" smtClean="0"/>
              <a:t>EML4-ALK</a:t>
            </a:r>
            <a:r>
              <a:rPr lang="zh-CN" altLang="en-US" dirty="0" smtClean="0"/>
              <a:t>首次在</a:t>
            </a:r>
            <a:r>
              <a:rPr lang="en-US" altLang="zh-CN" dirty="0" smtClean="0"/>
              <a:t>NSCLC</a:t>
            </a:r>
            <a:r>
              <a:rPr lang="zh-CN" altLang="en-US" dirty="0" smtClean="0"/>
              <a:t>患者中发现，随后一代的克唑替尼，二代的塞瑞替尼， 阿来替尼，恩沙替尼，</a:t>
            </a:r>
            <a:r>
              <a:rPr lang="en-US" altLang="zh-CN" dirty="0" err="1" smtClean="0"/>
              <a:t>Brigatinib</a:t>
            </a:r>
            <a:r>
              <a:rPr lang="zh-CN" altLang="en-US" dirty="0" smtClean="0"/>
              <a:t>，以及三代的</a:t>
            </a:r>
            <a:r>
              <a:rPr lang="en-US" altLang="zh-CN" dirty="0" err="1" smtClean="0"/>
              <a:t>Lorlatinib</a:t>
            </a:r>
            <a:r>
              <a:rPr lang="zh-CN" altLang="en-US" dirty="0" smtClean="0"/>
              <a:t>陆续更新报道，呈现“百花齐放”的态势，因此，一线药物的选择的全程管理对于我们来说就越发重要。</a:t>
            </a:r>
            <a:endParaRPr lang="zh-CN" altLang="en-US" dirty="0"/>
          </a:p>
        </p:txBody>
      </p:sp>
      <p:sp>
        <p:nvSpPr>
          <p:cNvPr id="4" name="灯片编号占位符 3"/>
          <p:cNvSpPr>
            <a:spLocks noGrp="1"/>
          </p:cNvSpPr>
          <p:nvPr>
            <p:ph type="sldNum" sz="quarter" idx="10"/>
          </p:nvPr>
        </p:nvSpPr>
        <p:spPr/>
        <p:txBody>
          <a:bodyPr/>
          <a:lstStyle/>
          <a:p>
            <a:pPr>
              <a:defRPr/>
            </a:pPr>
            <a:fld id="{A423A857-0C16-4833-A569-7D8EF9665E51}" type="slidenum">
              <a:rPr lang="en-GB" altLang="en-US" smtClean="0"/>
              <a:pPr>
                <a:defRPr/>
              </a:pPr>
              <a:t>34</a:t>
            </a:fld>
            <a:endParaRPr lang="en-GB"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我们知道，目前三大指南一致推荐阿来替尼作为</a:t>
            </a:r>
            <a:r>
              <a:rPr lang="en-US" altLang="zh-CN" dirty="0" smtClean="0"/>
              <a:t>ALK+ NSCLC</a:t>
            </a:r>
            <a:r>
              <a:rPr lang="zh-CN" altLang="en-US" dirty="0" smtClean="0"/>
              <a:t>患者一线优选，主要也是源于几个大型临床研究共同验证的结果：</a:t>
            </a:r>
            <a:r>
              <a:rPr lang="en-US" altLang="zh-CN" dirty="0" smtClean="0"/>
              <a:t>III</a:t>
            </a:r>
            <a:r>
              <a:rPr lang="zh-CN" altLang="en-US" dirty="0" smtClean="0"/>
              <a:t>期的</a:t>
            </a:r>
            <a:r>
              <a:rPr lang="en-US" altLang="zh-CN" dirty="0" smtClean="0"/>
              <a:t>ALEX</a:t>
            </a:r>
            <a:r>
              <a:rPr lang="zh-CN" altLang="en-US" dirty="0" smtClean="0"/>
              <a:t>研究，</a:t>
            </a:r>
            <a:r>
              <a:rPr lang="en-US" altLang="zh-CN" dirty="0" smtClean="0"/>
              <a:t>PFS 34.8m</a:t>
            </a:r>
            <a:r>
              <a:rPr lang="zh-CN" altLang="en-US" dirty="0" smtClean="0"/>
              <a:t>；</a:t>
            </a:r>
            <a:r>
              <a:rPr lang="en-US" altLang="zh-CN" dirty="0" smtClean="0"/>
              <a:t>III</a:t>
            </a:r>
            <a:r>
              <a:rPr lang="zh-CN" altLang="en-US" dirty="0" smtClean="0"/>
              <a:t>期的</a:t>
            </a:r>
            <a:r>
              <a:rPr lang="en-US" altLang="zh-CN" dirty="0" smtClean="0"/>
              <a:t>J-ALEX</a:t>
            </a:r>
            <a:r>
              <a:rPr lang="zh-CN" altLang="en-US" dirty="0" smtClean="0"/>
              <a:t>研究，</a:t>
            </a:r>
            <a:r>
              <a:rPr lang="en-US" altLang="zh-CN" dirty="0" smtClean="0"/>
              <a:t>PFS 34.1m</a:t>
            </a:r>
            <a:r>
              <a:rPr lang="zh-CN" altLang="en-US" dirty="0" smtClean="0"/>
              <a:t>；以及真实世界</a:t>
            </a:r>
            <a:r>
              <a:rPr lang="en-US" altLang="zh-CN" dirty="0" smtClean="0"/>
              <a:t>RWD PFS 40.11m</a:t>
            </a:r>
            <a:r>
              <a:rPr lang="zh-CN" altLang="en-US" dirty="0" smtClean="0"/>
              <a:t>，共同夯实了阿来替尼一线的卓越疗效</a:t>
            </a:r>
            <a:endParaRPr lang="zh-CN" altLang="en-US" dirty="0"/>
          </a:p>
        </p:txBody>
      </p:sp>
      <p:sp>
        <p:nvSpPr>
          <p:cNvPr id="4" name="灯片编号占位符 3"/>
          <p:cNvSpPr>
            <a:spLocks noGrp="1"/>
          </p:cNvSpPr>
          <p:nvPr>
            <p:ph type="sldNum" sz="quarter" idx="10"/>
          </p:nvPr>
        </p:nvSpPr>
        <p:spPr/>
        <p:txBody>
          <a:bodyPr/>
          <a:lstStyle/>
          <a:p>
            <a:pPr>
              <a:defRPr/>
            </a:pPr>
            <a:fld id="{A423A857-0C16-4833-A569-7D8EF9665E51}" type="slidenum">
              <a:rPr lang="en-GB" altLang="en-US" smtClean="0"/>
              <a:pPr>
                <a:defRPr/>
              </a:pPr>
              <a:t>37</a:t>
            </a:fld>
            <a:endParaRPr lang="en-GB"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因此，对于目前常见的几个</a:t>
            </a:r>
            <a:r>
              <a:rPr lang="en-US" altLang="zh-CN" dirty="0"/>
              <a:t>2</a:t>
            </a:r>
            <a:r>
              <a:rPr lang="zh-CN" altLang="en-US" dirty="0"/>
              <a:t>代</a:t>
            </a:r>
            <a:r>
              <a:rPr lang="en-US" altLang="zh-CN" dirty="0"/>
              <a:t>ALK-TKI</a:t>
            </a:r>
            <a:r>
              <a:rPr lang="zh-CN" altLang="en-US" dirty="0"/>
              <a:t>的数据进行汇总可以看到：</a:t>
            </a:r>
            <a:r>
              <a:rPr lang="zh-CN" altLang="en-US" sz="1200" dirty="0"/>
              <a:t>塞瑞替尼</a:t>
            </a:r>
            <a:r>
              <a:rPr lang="en-US" altLang="zh-CN" sz="1200" dirty="0"/>
              <a:t>/</a:t>
            </a:r>
            <a:r>
              <a:rPr lang="zh-CN" altLang="en-US" sz="1200" dirty="0"/>
              <a:t>阿来替尼</a:t>
            </a:r>
            <a:r>
              <a:rPr lang="en-US" altLang="zh-CN" sz="1200" dirty="0" smtClean="0"/>
              <a:t>/</a:t>
            </a:r>
            <a:r>
              <a:rPr lang="en-US" altLang="zh-CN" sz="1200" dirty="0" err="1" smtClean="0"/>
              <a:t>Brigatinib</a:t>
            </a:r>
            <a:r>
              <a:rPr lang="en-US" altLang="zh-CN" sz="1200" dirty="0" smtClean="0"/>
              <a:t>/</a:t>
            </a:r>
            <a:r>
              <a:rPr lang="zh-CN" altLang="en-US" sz="1200" dirty="0"/>
              <a:t>恩沙替尼，均以其一线的主要研究终点来看，阿来替尼目前一线</a:t>
            </a:r>
            <a:r>
              <a:rPr lang="en-US" altLang="zh-CN" sz="1200" dirty="0"/>
              <a:t>PFS</a:t>
            </a:r>
            <a:r>
              <a:rPr lang="zh-CN" altLang="en-US" sz="1200" dirty="0"/>
              <a:t>仍十分具有优势，未被动摇</a:t>
            </a:r>
            <a:endParaRPr lang="zh-CN" altLang="en-US" dirty="0"/>
          </a:p>
        </p:txBody>
      </p:sp>
      <p:sp>
        <p:nvSpPr>
          <p:cNvPr id="4" name="灯片编号占位符 3"/>
          <p:cNvSpPr>
            <a:spLocks noGrp="1"/>
          </p:cNvSpPr>
          <p:nvPr>
            <p:ph type="sldNum" sz="quarter" idx="10"/>
          </p:nvPr>
        </p:nvSpPr>
        <p:spPr/>
        <p:txBody>
          <a:bodyPr/>
          <a:lstStyle/>
          <a:p>
            <a:pPr>
              <a:defRPr/>
            </a:pPr>
            <a:fld id="{A423A857-0C16-4833-A569-7D8EF9665E51}" type="slidenum">
              <a:rPr lang="en-GB" altLang="en-US" smtClean="0"/>
              <a:pPr>
                <a:defRPr/>
              </a:pPr>
              <a:t>39</a:t>
            </a:fld>
            <a:endParaRPr lang="en-GB"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OS</a:t>
            </a:r>
            <a:r>
              <a:rPr lang="zh-CN" altLang="en-US" dirty="0" smtClean="0"/>
              <a:t>方面，今年</a:t>
            </a:r>
            <a:r>
              <a:rPr lang="en-US" altLang="zh-CN" dirty="0" smtClean="0"/>
              <a:t>ASCO</a:t>
            </a:r>
            <a:r>
              <a:rPr lang="zh-CN" altLang="en-US" dirty="0" smtClean="0"/>
              <a:t>更新</a:t>
            </a:r>
            <a:r>
              <a:rPr lang="en-US" altLang="zh-CN" dirty="0" smtClean="0"/>
              <a:t>ALEX</a:t>
            </a:r>
            <a:r>
              <a:rPr lang="zh-CN" altLang="en-US" dirty="0" smtClean="0"/>
              <a:t>研究阿来替尼</a:t>
            </a:r>
            <a:r>
              <a:rPr lang="en-US" altLang="zh-CN" dirty="0" smtClean="0"/>
              <a:t>5</a:t>
            </a:r>
            <a:r>
              <a:rPr lang="zh-CN" altLang="en-US" dirty="0" smtClean="0"/>
              <a:t>年的</a:t>
            </a:r>
            <a:r>
              <a:rPr lang="en-US" altLang="zh-CN" dirty="0" smtClean="0"/>
              <a:t>OS</a:t>
            </a:r>
            <a:r>
              <a:rPr lang="zh-CN" altLang="en-US" dirty="0" smtClean="0"/>
              <a:t>率，高达</a:t>
            </a:r>
            <a:r>
              <a:rPr lang="en-US" altLang="zh-CN" dirty="0" smtClean="0"/>
              <a:t>62.5%</a:t>
            </a:r>
            <a:r>
              <a:rPr lang="zh-CN" altLang="en-US" dirty="0" smtClean="0"/>
              <a:t>，并且是首个头对头对比克唑替尼</a:t>
            </a:r>
            <a:r>
              <a:rPr lang="en-US" altLang="zh-CN" dirty="0" smtClean="0"/>
              <a:t>OS</a:t>
            </a:r>
            <a:r>
              <a:rPr lang="zh-CN" altLang="en-US" dirty="0" smtClean="0"/>
              <a:t>明显获益的研究，我们看到</a:t>
            </a:r>
            <a:r>
              <a:rPr lang="en-US" altLang="zh-CN" dirty="0" smtClean="0"/>
              <a:t>OS</a:t>
            </a:r>
            <a:r>
              <a:rPr lang="zh-CN" altLang="en-US" dirty="0" smtClean="0"/>
              <a:t>两条曲线明显分开，</a:t>
            </a:r>
            <a:r>
              <a:rPr lang="en-US" altLang="zh-CN" dirty="0" smtClean="0"/>
              <a:t>HR 0.67</a:t>
            </a:r>
            <a:r>
              <a:rPr lang="zh-CN" altLang="en-US" dirty="0" smtClean="0"/>
              <a:t>，</a:t>
            </a:r>
            <a:r>
              <a:rPr lang="en-US" altLang="zh-CN" dirty="0" smtClean="0"/>
              <a:t>P</a:t>
            </a:r>
            <a:r>
              <a:rPr lang="zh-CN" altLang="en-US" dirty="0" smtClean="0"/>
              <a:t>值</a:t>
            </a:r>
            <a:r>
              <a:rPr lang="en-US" altLang="zh-CN" dirty="0" smtClean="0"/>
              <a:t>0.0376</a:t>
            </a:r>
            <a:endParaRPr lang="zh-CN" altLang="en-US" dirty="0"/>
          </a:p>
        </p:txBody>
      </p:sp>
      <p:sp>
        <p:nvSpPr>
          <p:cNvPr id="4" name="灯片编号占位符 3"/>
          <p:cNvSpPr>
            <a:spLocks noGrp="1"/>
          </p:cNvSpPr>
          <p:nvPr>
            <p:ph type="sldNum" sz="quarter" idx="10"/>
          </p:nvPr>
        </p:nvSpPr>
        <p:spPr/>
        <p:txBody>
          <a:bodyPr/>
          <a:lstStyle/>
          <a:p>
            <a:pPr>
              <a:defRPr/>
            </a:pPr>
            <a:fld id="{A423A857-0C16-4833-A569-7D8EF9665E51}" type="slidenum">
              <a:rPr lang="en-GB" altLang="en-US" smtClean="0"/>
              <a:pPr>
                <a:defRPr/>
              </a:pPr>
              <a:t>40</a:t>
            </a:fld>
            <a:endParaRPr lang="en-GB"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而</a:t>
            </a:r>
            <a:r>
              <a:rPr lang="en-US" altLang="zh-CN" dirty="0" smtClean="0"/>
              <a:t>ALTA-1L</a:t>
            </a:r>
            <a:r>
              <a:rPr lang="zh-CN" altLang="en-US" dirty="0" smtClean="0"/>
              <a:t>，</a:t>
            </a:r>
            <a:r>
              <a:rPr lang="en-US" altLang="zh-CN" dirty="0" smtClean="0"/>
              <a:t>eXalt3</a:t>
            </a:r>
            <a:r>
              <a:rPr lang="zh-CN" altLang="en-US" dirty="0" smtClean="0"/>
              <a:t>，</a:t>
            </a:r>
            <a:r>
              <a:rPr lang="en-US" altLang="zh-CN" dirty="0" smtClean="0"/>
              <a:t>CROWN</a:t>
            </a:r>
            <a:r>
              <a:rPr lang="zh-CN" altLang="en-US" dirty="0" smtClean="0"/>
              <a:t>三个研究中，我们看到同样对比克唑替尼，两条曲线基本都是从开始就交叉到一起，且暂时没有分开的趋势，因此从</a:t>
            </a:r>
            <a:r>
              <a:rPr lang="en-US" altLang="zh-CN" dirty="0" smtClean="0"/>
              <a:t>OS</a:t>
            </a:r>
            <a:r>
              <a:rPr lang="zh-CN" altLang="en-US" dirty="0" smtClean="0"/>
              <a:t>获益的角度，目前阿来替尼是</a:t>
            </a:r>
            <a:r>
              <a:rPr lang="en-US" altLang="zh-CN" dirty="0" smtClean="0"/>
              <a:t>2</a:t>
            </a:r>
            <a:r>
              <a:rPr lang="zh-CN" altLang="en-US" dirty="0" smtClean="0"/>
              <a:t>代</a:t>
            </a:r>
            <a:r>
              <a:rPr lang="en-US" altLang="zh-CN" dirty="0" smtClean="0"/>
              <a:t>TKI</a:t>
            </a:r>
            <a:r>
              <a:rPr lang="zh-CN" altLang="en-US" dirty="0" smtClean="0"/>
              <a:t>中唯一有</a:t>
            </a:r>
            <a:r>
              <a:rPr lang="en-US" altLang="zh-CN" dirty="0" smtClean="0"/>
              <a:t>OS</a:t>
            </a:r>
            <a:r>
              <a:rPr lang="zh-CN" altLang="en-US" dirty="0" smtClean="0"/>
              <a:t>明显获益的药物</a:t>
            </a:r>
            <a:endParaRPr lang="zh-CN" altLang="en-US" dirty="0"/>
          </a:p>
        </p:txBody>
      </p:sp>
      <p:sp>
        <p:nvSpPr>
          <p:cNvPr id="4" name="灯片编号占位符 3"/>
          <p:cNvSpPr>
            <a:spLocks noGrp="1"/>
          </p:cNvSpPr>
          <p:nvPr>
            <p:ph type="sldNum" sz="quarter" idx="10"/>
          </p:nvPr>
        </p:nvSpPr>
        <p:spPr/>
        <p:txBody>
          <a:bodyPr/>
          <a:lstStyle/>
          <a:p>
            <a:pPr>
              <a:defRPr/>
            </a:pPr>
            <a:fld id="{A423A857-0C16-4833-A569-7D8EF9665E51}" type="slidenum">
              <a:rPr lang="en-GB" altLang="en-US" smtClean="0"/>
              <a:pPr>
                <a:defRPr/>
              </a:pPr>
              <a:t>41</a:t>
            </a:fld>
            <a:endParaRPr lang="en-GB"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那么，随着这两年</a:t>
            </a:r>
            <a:r>
              <a:rPr lang="en-US" altLang="zh-CN" dirty="0"/>
              <a:t>ASCO</a:t>
            </a:r>
            <a:r>
              <a:rPr lang="zh-CN" altLang="en-US" dirty="0"/>
              <a:t>、</a:t>
            </a:r>
            <a:r>
              <a:rPr lang="en-US" altLang="zh-CN" dirty="0"/>
              <a:t>ESMO</a:t>
            </a:r>
            <a:r>
              <a:rPr lang="zh-CN" altLang="en-US" dirty="0"/>
              <a:t>、</a:t>
            </a:r>
            <a:r>
              <a:rPr lang="en-US" altLang="zh-CN" dirty="0"/>
              <a:t>WCLC</a:t>
            </a:r>
            <a:r>
              <a:rPr lang="zh-CN" altLang="en-US" dirty="0"/>
              <a:t>等一系列国际大会中的数据报道，阿来替尼</a:t>
            </a:r>
            <a:r>
              <a:rPr lang="zh-CN" altLang="en-US" dirty="0" smtClean="0"/>
              <a:t>、</a:t>
            </a:r>
            <a:r>
              <a:rPr lang="en-US" altLang="zh-CN" dirty="0" err="1" smtClean="0"/>
              <a:t>Brigatinib</a:t>
            </a:r>
            <a:r>
              <a:rPr lang="zh-CN" altLang="en-US" dirty="0" smtClean="0"/>
              <a:t>、</a:t>
            </a:r>
            <a:r>
              <a:rPr lang="zh-CN" altLang="en-US" dirty="0"/>
              <a:t>恩沙替尼</a:t>
            </a:r>
            <a:r>
              <a:rPr lang="zh-CN" altLang="en-US" dirty="0" smtClean="0"/>
              <a:t>、</a:t>
            </a:r>
            <a:r>
              <a:rPr lang="en-US" altLang="zh-CN" dirty="0" err="1" smtClean="0"/>
              <a:t>Lorlatinib</a:t>
            </a:r>
            <a:r>
              <a:rPr lang="zh-CN" altLang="en-US" dirty="0" smtClean="0"/>
              <a:t>一线</a:t>
            </a:r>
            <a:r>
              <a:rPr lang="zh-CN" altLang="en-US" dirty="0"/>
              <a:t>数据相继解开面纱，强强相争，到底花落谁家呢？</a:t>
            </a:r>
          </a:p>
        </p:txBody>
      </p:sp>
      <p:sp>
        <p:nvSpPr>
          <p:cNvPr id="4" name="灯片编号占位符 3"/>
          <p:cNvSpPr>
            <a:spLocks noGrp="1"/>
          </p:cNvSpPr>
          <p:nvPr>
            <p:ph type="sldNum" sz="quarter" idx="10"/>
          </p:nvPr>
        </p:nvSpPr>
        <p:spPr/>
        <p:txBody>
          <a:bodyPr/>
          <a:lstStyle/>
          <a:p>
            <a:pPr>
              <a:defRPr/>
            </a:pPr>
            <a:fld id="{A423A857-0C16-4833-A569-7D8EF9665E51}" type="slidenum">
              <a:rPr lang="en-GB" altLang="en-US" smtClean="0"/>
              <a:pPr>
                <a:defRPr/>
              </a:pPr>
              <a:t>42</a:t>
            </a:fld>
            <a:endParaRPr lang="en-GB"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808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zh-CN" altLang="en-US" dirty="0"/>
              <a:t>图</a:t>
            </a:r>
            <a:r>
              <a:rPr lang="en-US" altLang="zh-CN" dirty="0"/>
              <a:t>1</a:t>
            </a:r>
            <a:r>
              <a:rPr lang="zh-CN" altLang="en-US" dirty="0"/>
              <a:t>：</a:t>
            </a:r>
            <a:r>
              <a:rPr lang="en-US" altLang="zh-CN" dirty="0"/>
              <a:t>Distribution of genotypes among 933 patients with </a:t>
            </a:r>
            <a:r>
              <a:rPr lang="en-US" altLang="zh-CN" dirty="0" err="1"/>
              <a:t>nonsquamous</a:t>
            </a:r>
            <a:r>
              <a:rPr lang="en-US" altLang="zh-CN" dirty="0"/>
              <a:t> non–small-cell lung cancer (NSCLC). Results from </a:t>
            </a:r>
            <a:r>
              <a:rPr lang="en-US" altLang="zh-CN" b="1" dirty="0"/>
              <a:t>next-generation sequencing </a:t>
            </a:r>
            <a:r>
              <a:rPr lang="en-US" altLang="zh-CN" dirty="0"/>
              <a:t>of these 933 patient cases are shown. In this prevalence cohort, MET exon 14 mutations were detected in 28 patients with </a:t>
            </a:r>
            <a:r>
              <a:rPr lang="en-US" altLang="zh-CN" dirty="0" err="1"/>
              <a:t>nonsquamous</a:t>
            </a:r>
            <a:r>
              <a:rPr lang="en-US" altLang="zh-CN" dirty="0"/>
              <a:t> NSCLC (3.0%).</a:t>
            </a:r>
            <a:endParaRPr lang="zh-CN" altLang="en-US" dirty="0"/>
          </a:p>
          <a:p>
            <a:r>
              <a:rPr lang="zh-CN" altLang="en-US" dirty="0"/>
              <a:t>图</a:t>
            </a:r>
            <a:r>
              <a:rPr lang="en-US" altLang="zh-CN" dirty="0"/>
              <a:t>2</a:t>
            </a:r>
            <a:r>
              <a:rPr lang="zh-CN" altLang="en-US" dirty="0"/>
              <a:t>：中国患者：</a:t>
            </a:r>
            <a:r>
              <a:rPr lang="en-US" altLang="zh-CN" sz="1200" b="0" i="0" u="none" strike="noStrike" kern="1200" baseline="0" dirty="0">
                <a:solidFill>
                  <a:schemeClr val="tx1"/>
                </a:solidFill>
                <a:latin typeface="+mn-lt"/>
                <a:ea typeface="+mn-ea"/>
                <a:cs typeface="+mn-cs"/>
              </a:rPr>
              <a:t>Immunohistochemistry (IHC) was also performed to screen </a:t>
            </a:r>
            <a:r>
              <a:rPr lang="en-US" altLang="zh-CN" sz="1200" b="0" i="1" u="none" strike="noStrike" kern="1200" baseline="0" dirty="0">
                <a:solidFill>
                  <a:schemeClr val="tx1"/>
                </a:solidFill>
                <a:latin typeface="+mn-lt"/>
                <a:ea typeface="+mn-ea"/>
                <a:cs typeface="+mn-cs"/>
              </a:rPr>
              <a:t>MET </a:t>
            </a:r>
            <a:r>
              <a:rPr lang="en-US" altLang="zh-CN" sz="1200" b="0" i="0" u="none" strike="noStrike" kern="1200" baseline="0" dirty="0">
                <a:solidFill>
                  <a:schemeClr val="tx1"/>
                </a:solidFill>
                <a:latin typeface="+mn-lt"/>
                <a:ea typeface="+mn-ea"/>
                <a:cs typeface="+mn-cs"/>
              </a:rPr>
              <a:t>exon 14 skipping. Met14</a:t>
            </a:r>
            <a:r>
              <a:rPr lang="zh-CN" altLang="en-US" sz="1200" b="0" i="0" u="none" strike="noStrike" kern="1200" baseline="0" dirty="0">
                <a:solidFill>
                  <a:schemeClr val="tx1"/>
                </a:solidFill>
                <a:latin typeface="+mn-lt"/>
                <a:ea typeface="+mn-ea"/>
                <a:cs typeface="+mn-cs"/>
              </a:rPr>
              <a:t>突变率为</a:t>
            </a:r>
            <a:r>
              <a:rPr lang="en-US" altLang="zh-CN" sz="1200" b="0" i="0" u="none" strike="noStrike" kern="1200" baseline="0" dirty="0">
                <a:solidFill>
                  <a:schemeClr val="tx1"/>
                </a:solidFill>
                <a:latin typeface="+mn-lt"/>
                <a:ea typeface="+mn-ea"/>
                <a:cs typeface="+mn-cs"/>
              </a:rPr>
              <a:t>1.3</a:t>
            </a:r>
            <a:r>
              <a:rPr lang="zh-CN" altLang="en-US" sz="1200" b="0" i="0" u="none" strike="noStrike" kern="1200" baseline="0" dirty="0">
                <a:solidFill>
                  <a:schemeClr val="tx1"/>
                </a:solidFill>
                <a:latin typeface="+mn-lt"/>
                <a:ea typeface="+mn-ea"/>
                <a:cs typeface="+mn-cs"/>
              </a:rPr>
              <a:t>（</a:t>
            </a:r>
            <a:r>
              <a:rPr lang="en-US" altLang="zh-CN" sz="1200" b="0" i="0" u="none" strike="noStrike" kern="1200" baseline="0" dirty="0">
                <a:solidFill>
                  <a:schemeClr val="tx1"/>
                </a:solidFill>
                <a:latin typeface="+mn-lt"/>
                <a:ea typeface="+mn-ea"/>
                <a:cs typeface="+mn-cs"/>
              </a:rPr>
              <a:t>23/1770</a:t>
            </a:r>
            <a:r>
              <a:rPr lang="zh-CN" altLang="en-US" sz="1200" b="0" i="0" u="none" strike="noStrike" kern="1200" baseline="0" dirty="0">
                <a:solidFill>
                  <a:schemeClr val="tx1"/>
                </a:solidFill>
                <a:latin typeface="+mn-lt"/>
                <a:ea typeface="+mn-ea"/>
                <a:cs typeface="+mn-cs"/>
              </a:rPr>
              <a:t>），在腺癌中突变率为</a:t>
            </a:r>
            <a:r>
              <a:rPr lang="en-US" altLang="zh-CN" sz="1200" b="0" i="0" u="none" strike="noStrike" kern="1200" baseline="0" dirty="0">
                <a:solidFill>
                  <a:schemeClr val="tx1"/>
                </a:solidFill>
                <a:latin typeface="+mn-lt"/>
                <a:ea typeface="+mn-ea"/>
                <a:cs typeface="+mn-cs"/>
              </a:rPr>
              <a:t>1.6%</a:t>
            </a:r>
            <a:r>
              <a:rPr lang="zh-CN" altLang="en-US" sz="1200" b="0" i="0" u="none" strike="noStrike" kern="1200" baseline="0" dirty="0">
                <a:solidFill>
                  <a:schemeClr val="tx1"/>
                </a:solidFill>
                <a:latin typeface="+mn-lt"/>
                <a:ea typeface="+mn-ea"/>
                <a:cs typeface="+mn-cs"/>
              </a:rPr>
              <a:t>（原文中无图片，所以没加进来），不吸烟腺癌为</a:t>
            </a:r>
            <a:r>
              <a:rPr lang="en-US" altLang="zh-CN" sz="1200" b="0" i="0" u="none" strike="noStrike" kern="1200" baseline="0" dirty="0">
                <a:solidFill>
                  <a:schemeClr val="tx1"/>
                </a:solidFill>
                <a:latin typeface="+mn-lt"/>
                <a:ea typeface="+mn-ea"/>
                <a:cs typeface="+mn-cs"/>
              </a:rPr>
              <a:t>1.9%</a:t>
            </a:r>
            <a:r>
              <a:rPr lang="zh-CN" altLang="en-US" sz="1200" b="0" i="0" u="none" strike="noStrike" kern="1200" baseline="0" dirty="0">
                <a:solidFill>
                  <a:schemeClr val="tx1"/>
                </a:solidFill>
                <a:latin typeface="+mn-lt"/>
                <a:ea typeface="+mn-ea"/>
                <a:cs typeface="+mn-cs"/>
              </a:rPr>
              <a:t>。都低于欧美人群</a:t>
            </a:r>
            <a:endParaRPr lang="en-US" altLang="zh-CN" sz="1200" b="0" i="0" u="none" strike="noStrike" kern="1200" baseline="0" dirty="0">
              <a:solidFill>
                <a:schemeClr val="tx1"/>
              </a:solidFill>
              <a:latin typeface="+mn-lt"/>
              <a:ea typeface="+mn-ea"/>
              <a:cs typeface="+mn-cs"/>
            </a:endParaRPr>
          </a:p>
          <a:p>
            <a:endParaRPr lang="zh-CN" altLang="en-US" dirty="0"/>
          </a:p>
        </p:txBody>
      </p:sp>
      <p:sp>
        <p:nvSpPr>
          <p:cNvPr id="809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0AC7DDA5-1E3B-4C3B-82A1-6AC4D6E9FA5D}" type="slidenum">
              <a:rPr lang="zh-CN" altLang="en-US">
                <a:solidFill>
                  <a:prstClr val="black"/>
                </a:solidFill>
              </a:rPr>
              <a:pPr fontAlgn="base">
                <a:spcBef>
                  <a:spcPct val="0"/>
                </a:spcBef>
                <a:spcAft>
                  <a:spcPct val="0"/>
                </a:spcAft>
              </a:pPr>
              <a:t>46</a:t>
            </a:fld>
            <a:endParaRPr lang="zh-CN" altLang="en-US">
              <a:solidFill>
                <a:prstClr val="black"/>
              </a:solidFill>
            </a:endParaRPr>
          </a:p>
        </p:txBody>
      </p:sp>
    </p:spTree>
    <p:extLst>
      <p:ext uri="{BB962C8B-B14F-4D97-AF65-F5344CB8AC3E}">
        <p14:creationId xmlns:p14="http://schemas.microsoft.com/office/powerpoint/2010/main" val="39561621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819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en-US" altLang="zh-CN" dirty="0"/>
              <a:t>2015</a:t>
            </a:r>
            <a:r>
              <a:rPr lang="zh-CN" altLang="en-US" dirty="0"/>
              <a:t>年和</a:t>
            </a:r>
            <a:r>
              <a:rPr lang="en-US" altLang="zh-CN" dirty="0"/>
              <a:t>2016</a:t>
            </a:r>
            <a:r>
              <a:rPr lang="zh-CN" altLang="en-US" dirty="0"/>
              <a:t>年发表的</a:t>
            </a:r>
            <a:r>
              <a:rPr lang="en-US" altLang="zh-CN" dirty="0"/>
              <a:t>met14</a:t>
            </a:r>
            <a:r>
              <a:rPr lang="zh-CN" altLang="en-US" dirty="0"/>
              <a:t>突变接受</a:t>
            </a:r>
            <a:r>
              <a:rPr lang="en-US" altLang="zh-CN" dirty="0"/>
              <a:t>met</a:t>
            </a:r>
            <a:r>
              <a:rPr lang="en-US" altLang="zh-CN" baseline="0" dirty="0"/>
              <a:t> TKI</a:t>
            </a:r>
            <a:r>
              <a:rPr lang="zh-CN" altLang="en-US" baseline="0" dirty="0"/>
              <a:t>治疗的病例报道均显示治疗有效，但仍需前瞻研究证实。在</a:t>
            </a:r>
            <a:r>
              <a:rPr lang="en-US" altLang="zh-CN" baseline="0" dirty="0"/>
              <a:t>2016ASCO</a:t>
            </a:r>
            <a:r>
              <a:rPr lang="zh-CN" altLang="en-US" baseline="0" dirty="0"/>
              <a:t>大会上，报道了一篇针对</a:t>
            </a:r>
            <a:r>
              <a:rPr lang="en-US" altLang="zh-CN" baseline="0" dirty="0"/>
              <a:t>MET14</a:t>
            </a:r>
            <a:r>
              <a:rPr lang="zh-CN" altLang="en-US" baseline="0" dirty="0"/>
              <a:t>突变开展的前瞻性临床研究，即</a:t>
            </a:r>
            <a:r>
              <a:rPr lang="en-US" altLang="zh-CN" baseline="0" dirty="0"/>
              <a:t>profile1001 </a:t>
            </a:r>
            <a:r>
              <a:rPr lang="en-US" altLang="zh-CN" sz="1200" dirty="0">
                <a:latin typeface="微软雅黑" panose="020B0503020204020204" pitchFamily="34" charset="-122"/>
                <a:ea typeface="微软雅黑" panose="020B0503020204020204" pitchFamily="34" charset="-122"/>
              </a:rPr>
              <a:t>MET 14</a:t>
            </a:r>
            <a:r>
              <a:rPr lang="zh-CN" altLang="en-US" sz="1200" dirty="0">
                <a:latin typeface="微软雅黑" panose="020B0503020204020204" pitchFamily="34" charset="-122"/>
                <a:ea typeface="微软雅黑" panose="020B0503020204020204" pitchFamily="34" charset="-122"/>
              </a:rPr>
              <a:t>外显子剪接突变队列研究</a:t>
            </a:r>
            <a:endParaRPr lang="zh-CN" altLang="en-US" dirty="0"/>
          </a:p>
          <a:p>
            <a:pPr>
              <a:spcBef>
                <a:spcPct val="0"/>
              </a:spcBef>
            </a:pPr>
            <a:endParaRPr lang="zh-CN" altLang="en-US" dirty="0"/>
          </a:p>
        </p:txBody>
      </p:sp>
      <p:sp>
        <p:nvSpPr>
          <p:cNvPr id="819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9BC4A1D-A8AB-4645-909C-4D99C15257D8}" type="slidenum">
              <a:rPr lang="zh-CN" altLang="en-US">
                <a:solidFill>
                  <a:prstClr val="black"/>
                </a:solidFill>
              </a:rPr>
              <a:pPr fontAlgn="base">
                <a:spcBef>
                  <a:spcPct val="0"/>
                </a:spcBef>
                <a:spcAft>
                  <a:spcPct val="0"/>
                </a:spcAft>
              </a:pPr>
              <a:t>47</a:t>
            </a:fld>
            <a:endParaRPr lang="zh-CN" altLang="en-US">
              <a:solidFill>
                <a:prstClr val="black"/>
              </a:solidFill>
            </a:endParaRPr>
          </a:p>
        </p:txBody>
      </p:sp>
    </p:spTree>
    <p:extLst>
      <p:ext uri="{BB962C8B-B14F-4D97-AF65-F5344CB8AC3E}">
        <p14:creationId xmlns:p14="http://schemas.microsoft.com/office/powerpoint/2010/main" val="5583713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kumimoji="1" lang="zh-CN" altLang="en-US" dirty="0"/>
              <a:t>汇总不同</a:t>
            </a:r>
            <a:r>
              <a:rPr kumimoji="1" lang="en-US" altLang="zh-CN" dirty="0"/>
              <a:t>MET-TKI</a:t>
            </a:r>
            <a:r>
              <a:rPr kumimoji="1" lang="zh-CN" altLang="en-US" dirty="0"/>
              <a:t>研究的入组人群特征与研究结果可见：</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dirty="0"/>
              <a:t>在整体的入组人群上各研究均有所不同，赛沃替尼研究入组人群均为中国患者，纳入了高比例的脑转移患者（</a:t>
            </a:r>
            <a:r>
              <a:rPr kumimoji="1" lang="en-US" altLang="zh-CN" dirty="0"/>
              <a:t>31.1%</a:t>
            </a:r>
            <a:r>
              <a:rPr kumimoji="1" lang="zh-CN" altLang="en-US" dirty="0"/>
              <a:t>）；</a:t>
            </a:r>
            <a:endParaRPr kumimoji="1" lang="en-US" altLang="zh-CN" dirty="0"/>
          </a:p>
          <a:p>
            <a:pPr marL="0" marR="0" lvl="0" indent="0" algn="l" defTabSz="914400" rtl="0" eaLnBrk="1" fontAlgn="auto" latinLnBrk="0" hangingPunct="1">
              <a:lnSpc>
                <a:spcPct val="100000"/>
              </a:lnSpc>
              <a:spcBef>
                <a:spcPts val="0"/>
              </a:spcBef>
              <a:spcAft>
                <a:spcPts val="0"/>
              </a:spcAft>
              <a:buClrTx/>
              <a:buSzTx/>
              <a:buFontTx/>
              <a:buNone/>
              <a:defRPr/>
            </a:pPr>
            <a:r>
              <a:rPr kumimoji="1" lang="zh-CN" altLang="en-US" dirty="0"/>
              <a:t>从整体疗效上看，赛沃替尼研究中其它类型</a:t>
            </a:r>
            <a:r>
              <a:rPr kumimoji="1" lang="en-US" altLang="zh-CN" dirty="0"/>
              <a:t>NSCLC</a:t>
            </a:r>
            <a:r>
              <a:rPr kumimoji="1" lang="zh-CN" altLang="en-US" dirty="0"/>
              <a:t>患者</a:t>
            </a:r>
            <a:r>
              <a:rPr kumimoji="1" lang="en-US" altLang="zh-CN" dirty="0"/>
              <a:t>ORR</a:t>
            </a:r>
            <a:r>
              <a:rPr kumimoji="1" lang="zh-CN" altLang="en-US" dirty="0"/>
              <a:t>达到</a:t>
            </a:r>
            <a:r>
              <a:rPr kumimoji="1" lang="en-US" altLang="zh-CN" dirty="0"/>
              <a:t>48.8%</a:t>
            </a:r>
            <a:r>
              <a:rPr kumimoji="1" lang="zh-CN" altLang="en-US" dirty="0"/>
              <a:t>，</a:t>
            </a:r>
            <a:r>
              <a:rPr kumimoji="1" lang="en-US" altLang="zh-CN" dirty="0"/>
              <a:t>DCR%</a:t>
            </a:r>
            <a:r>
              <a:rPr kumimoji="1" lang="zh-CN" altLang="en-US" dirty="0"/>
              <a:t>达</a:t>
            </a:r>
            <a:r>
              <a:rPr kumimoji="1" lang="en-US" altLang="zh-CN" dirty="0"/>
              <a:t>95.1%</a:t>
            </a:r>
            <a:r>
              <a:rPr kumimoji="1" lang="zh-CN" altLang="en-US" dirty="0"/>
              <a:t>，中位</a:t>
            </a:r>
            <a:r>
              <a:rPr kumimoji="1" lang="en-US" altLang="zh-CN" dirty="0"/>
              <a:t>PFS</a:t>
            </a:r>
            <a:r>
              <a:rPr kumimoji="1" lang="zh-CN" altLang="en-US" dirty="0"/>
              <a:t>达</a:t>
            </a:r>
            <a:r>
              <a:rPr kumimoji="1" lang="en-US" altLang="zh-CN" dirty="0"/>
              <a:t>9.7</a:t>
            </a:r>
            <a:r>
              <a:rPr kumimoji="1" lang="zh-CN" altLang="en-US" dirty="0"/>
              <a:t>个月；同时安全性结果良好，</a:t>
            </a:r>
            <a:r>
              <a:rPr lang="zh-CN" altLang="en-US" sz="1200" b="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无间质性肺病发生。</a:t>
            </a:r>
            <a:endParaRPr kumimoji="1" lang="zh-CN" altLang="en-US" dirty="0"/>
          </a:p>
        </p:txBody>
      </p:sp>
      <p:sp>
        <p:nvSpPr>
          <p:cNvPr id="4" name="灯片编号占位符 3"/>
          <p:cNvSpPr>
            <a:spLocks noGrp="1"/>
          </p:cNvSpPr>
          <p:nvPr>
            <p:ph type="sldNum" sz="quarter" idx="5"/>
          </p:nvPr>
        </p:nvSpPr>
        <p:spPr/>
        <p:txBody>
          <a:bodyPr/>
          <a:lstStyle/>
          <a:p>
            <a:fld id="{9D3662B0-32F3-4370-AB92-D30E9FF869F1}" type="slidenum">
              <a:rPr lang="en-US" smtClean="0"/>
              <a:pPr/>
              <a:t>48</a:t>
            </a:fld>
            <a:endParaRPr lang="en-US"/>
          </a:p>
        </p:txBody>
      </p:sp>
    </p:spTree>
    <p:extLst>
      <p:ext uri="{BB962C8B-B14F-4D97-AF65-F5344CB8AC3E}">
        <p14:creationId xmlns:p14="http://schemas.microsoft.com/office/powerpoint/2010/main" val="1864847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b="0" dirty="0">
                <a:highlight>
                  <a:srgbClr val="00FF00"/>
                </a:highlight>
              </a:rPr>
              <a:t>MET</a:t>
            </a:r>
            <a:r>
              <a:rPr lang="zh-CN" altLang="en-US" b="0" dirty="0">
                <a:highlight>
                  <a:srgbClr val="00FF00"/>
                </a:highlight>
              </a:rPr>
              <a:t>扩增是</a:t>
            </a:r>
            <a:r>
              <a:rPr lang="en-US" altLang="zh-CN" b="0" dirty="0">
                <a:highlight>
                  <a:srgbClr val="00FF00"/>
                </a:highlight>
              </a:rPr>
              <a:t>EGFR-TKI</a:t>
            </a:r>
            <a:r>
              <a:rPr lang="zh-CN" altLang="en-US" b="0" dirty="0">
                <a:highlight>
                  <a:srgbClr val="00FF00"/>
                </a:highlight>
              </a:rPr>
              <a:t>耐药后除</a:t>
            </a:r>
            <a:r>
              <a:rPr lang="en-US" altLang="zh-CN" b="0" dirty="0">
                <a:highlight>
                  <a:srgbClr val="00FF00"/>
                </a:highlight>
              </a:rPr>
              <a:t>T790M</a:t>
            </a:r>
            <a:r>
              <a:rPr lang="zh-CN" altLang="en-US" b="0" dirty="0">
                <a:highlight>
                  <a:srgbClr val="00FF00"/>
                </a:highlight>
              </a:rPr>
              <a:t>外的最重要靶点之一</a:t>
            </a:r>
            <a:r>
              <a:rPr lang="en-US" altLang="zh-CN" b="0" dirty="0">
                <a:highlight>
                  <a:srgbClr val="00FF00"/>
                </a:highlight>
              </a:rPr>
              <a:t>:</a:t>
            </a:r>
          </a:p>
          <a:p>
            <a:r>
              <a:rPr lang="zh-CN" altLang="en-US" b="1" dirty="0">
                <a:highlight>
                  <a:srgbClr val="00FF00"/>
                </a:highlight>
              </a:rPr>
              <a:t>    </a:t>
            </a:r>
            <a:r>
              <a:rPr lang="zh-CN" altLang="en-US" b="0" dirty="0">
                <a:highlight>
                  <a:srgbClr val="00FF00"/>
                </a:highlight>
              </a:rPr>
              <a:t>既往研究显示：一</a:t>
            </a:r>
            <a:r>
              <a:rPr lang="en-US" altLang="zh-CN" b="0" dirty="0">
                <a:highlight>
                  <a:srgbClr val="00FF00"/>
                </a:highlight>
              </a:rPr>
              <a:t>/</a:t>
            </a:r>
            <a:r>
              <a:rPr lang="zh-CN" altLang="en-US" b="0" dirty="0">
                <a:highlight>
                  <a:srgbClr val="00FF00"/>
                </a:highlight>
              </a:rPr>
              <a:t>二代</a:t>
            </a:r>
            <a:r>
              <a:rPr lang="en-US" altLang="zh-CN" b="0" dirty="0">
                <a:highlight>
                  <a:srgbClr val="00FF00"/>
                </a:highlight>
              </a:rPr>
              <a:t>EGFR-TKI</a:t>
            </a:r>
            <a:r>
              <a:rPr lang="zh-CN" altLang="en-US" b="0" dirty="0">
                <a:highlight>
                  <a:srgbClr val="00FF00"/>
                </a:highlight>
              </a:rPr>
              <a:t>获得性耐药患者</a:t>
            </a:r>
            <a:r>
              <a:rPr lang="en-US" altLang="zh-CN" b="0" dirty="0">
                <a:highlight>
                  <a:srgbClr val="00FF00"/>
                </a:highlight>
              </a:rPr>
              <a:t>MET</a:t>
            </a:r>
            <a:r>
              <a:rPr lang="zh-CN" altLang="en-US" b="0" dirty="0">
                <a:highlight>
                  <a:srgbClr val="00FF00"/>
                </a:highlight>
              </a:rPr>
              <a:t>扩增的发生率为</a:t>
            </a:r>
            <a:r>
              <a:rPr lang="en-US" altLang="zh-CN" b="0" dirty="0">
                <a:solidFill>
                  <a:srgbClr val="C00000"/>
                </a:solidFill>
                <a:highlight>
                  <a:srgbClr val="00FF00"/>
                </a:highlight>
              </a:rPr>
              <a:t>~5-21%</a:t>
            </a:r>
            <a:endParaRPr lang="en-US" altLang="zh-CN" b="0" dirty="0">
              <a:highlight>
                <a:srgbClr val="00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dirty="0">
                <a:highlight>
                  <a:srgbClr val="00FF00"/>
                </a:highlight>
              </a:rPr>
              <a:t>    </a:t>
            </a:r>
            <a:r>
              <a:rPr lang="en-US" altLang="zh-CN" b="0" dirty="0">
                <a:solidFill>
                  <a:schemeClr val="tx1">
                    <a:lumMod val="75000"/>
                    <a:lumOff val="25000"/>
                  </a:schemeClr>
                </a:solidFill>
                <a:highlight>
                  <a:srgbClr val="00FF00"/>
                </a:highlight>
              </a:rPr>
              <a:t>AURA3</a:t>
            </a:r>
            <a:r>
              <a:rPr lang="zh-CN" altLang="en-US" b="0" dirty="0">
                <a:solidFill>
                  <a:schemeClr val="tx1">
                    <a:lumMod val="75000"/>
                    <a:lumOff val="25000"/>
                  </a:schemeClr>
                </a:solidFill>
                <a:highlight>
                  <a:srgbClr val="00FF00"/>
                </a:highlight>
              </a:rPr>
              <a:t>研究：</a:t>
            </a:r>
            <a:r>
              <a:rPr kumimoji="0" lang="zh-CN" altLang="en-US" sz="1200" b="0" i="0" u="none" strike="noStrike" kern="1200" cap="none" spc="0" normalizeH="0" baseline="0" noProof="0" dirty="0">
                <a:ln>
                  <a:noFill/>
                </a:ln>
                <a:solidFill>
                  <a:schemeClr val="tx1">
                    <a:lumMod val="75000"/>
                    <a:lumOff val="25000"/>
                  </a:schemeClr>
                </a:solidFill>
                <a:effectLst/>
                <a:highlight>
                  <a:srgbClr val="00FF00"/>
                </a:highlight>
                <a:uLnTx/>
                <a:uFillTx/>
                <a:ea typeface="微软雅黑" panose="020B0703020204020201" pitchFamily="34" charset="-122"/>
              </a:rPr>
              <a:t>奥希替尼</a:t>
            </a:r>
            <a:r>
              <a:rPr kumimoji="0" lang="zh-CN" altLang="en-US" sz="1200" b="0" i="0" u="none" strike="noStrike" kern="1200" cap="none" spc="0" normalizeH="0" baseline="0" noProof="0" dirty="0">
                <a:ln>
                  <a:noFill/>
                </a:ln>
                <a:solidFill>
                  <a:srgbClr val="DA0003"/>
                </a:solidFill>
                <a:effectLst/>
                <a:highlight>
                  <a:srgbClr val="00FF00"/>
                </a:highlight>
                <a:uLnTx/>
                <a:uFillTx/>
                <a:ea typeface="微软雅黑" panose="020B0703020204020201" pitchFamily="34" charset="-122"/>
              </a:rPr>
              <a:t>二线治疗</a:t>
            </a:r>
            <a:r>
              <a:rPr kumimoji="0" lang="zh-CN" altLang="en-US" sz="1200" b="0" i="0" u="none" strike="noStrike" kern="1200" cap="none" spc="0" normalizeH="0" baseline="0" noProof="0" dirty="0">
                <a:ln>
                  <a:noFill/>
                </a:ln>
                <a:solidFill>
                  <a:schemeClr val="tx1">
                    <a:lumMod val="75000"/>
                    <a:lumOff val="25000"/>
                  </a:schemeClr>
                </a:solidFill>
                <a:effectLst/>
                <a:highlight>
                  <a:srgbClr val="00FF00"/>
                </a:highlight>
                <a:uLnTx/>
                <a:uFillTx/>
                <a:ea typeface="微软雅黑" panose="020B0703020204020201" pitchFamily="34" charset="-122"/>
              </a:rPr>
              <a:t>耐药后</a:t>
            </a:r>
            <a:r>
              <a:rPr kumimoji="0" lang="en-US" altLang="zh-CN" sz="1200" b="0" i="0" u="none" strike="noStrike" kern="1200" cap="none" spc="0" normalizeH="0" baseline="0" noProof="0" dirty="0">
                <a:ln>
                  <a:noFill/>
                </a:ln>
                <a:solidFill>
                  <a:schemeClr val="tx1">
                    <a:lumMod val="75000"/>
                    <a:lumOff val="25000"/>
                  </a:schemeClr>
                </a:solidFill>
                <a:effectLst/>
                <a:highlight>
                  <a:srgbClr val="00FF00"/>
                </a:highlight>
                <a:uLnTx/>
                <a:uFillTx/>
                <a:ea typeface="微软雅黑" panose="020B0703020204020201" pitchFamily="34" charset="-122"/>
              </a:rPr>
              <a:t>MET</a:t>
            </a:r>
            <a:r>
              <a:rPr kumimoji="0" lang="zh-CN" altLang="en-US" sz="1200" b="0" i="0" u="none" strike="noStrike" kern="1200" cap="none" spc="0" normalizeH="0" baseline="0" noProof="0" dirty="0">
                <a:ln>
                  <a:noFill/>
                </a:ln>
                <a:solidFill>
                  <a:schemeClr val="tx1">
                    <a:lumMod val="75000"/>
                    <a:lumOff val="25000"/>
                  </a:schemeClr>
                </a:solidFill>
                <a:effectLst/>
                <a:highlight>
                  <a:srgbClr val="00FF00"/>
                </a:highlight>
                <a:uLnTx/>
                <a:uFillTx/>
                <a:ea typeface="微软雅黑" panose="020B0703020204020201" pitchFamily="34" charset="-122"/>
              </a:rPr>
              <a:t>扩增比例达</a:t>
            </a:r>
            <a:r>
              <a:rPr kumimoji="0" lang="en-US" altLang="zh-CN" sz="1200" b="0" i="0" u="none" strike="noStrike" kern="1200" cap="none" spc="0" normalizeH="0" baseline="0" noProof="0" dirty="0">
                <a:ln>
                  <a:noFill/>
                </a:ln>
                <a:solidFill>
                  <a:srgbClr val="DA0003"/>
                </a:solidFill>
                <a:effectLst/>
                <a:highlight>
                  <a:srgbClr val="00FF00"/>
                </a:highlight>
                <a:uLnTx/>
                <a:uFillTx/>
                <a:ea typeface="微软雅黑" panose="020B0703020204020201" pitchFamily="34" charset="-122"/>
              </a:rPr>
              <a:t>19%</a:t>
            </a:r>
            <a:r>
              <a:rPr kumimoji="0" lang="zh-CN" altLang="en-US" sz="1200" b="0" i="0" u="none" strike="noStrike" kern="1200" cap="none" spc="0" normalizeH="0" baseline="0" noProof="0" dirty="0">
                <a:ln>
                  <a:noFill/>
                </a:ln>
                <a:solidFill>
                  <a:srgbClr val="DA0003"/>
                </a:solidFill>
                <a:effectLst/>
                <a:highlight>
                  <a:srgbClr val="00FF00"/>
                </a:highlight>
                <a:uLnTx/>
                <a:uFillTx/>
                <a:ea typeface="微软雅黑" panose="020B0703020204020201" pitchFamily="34" charset="-122"/>
              </a:rPr>
              <a:t>；</a:t>
            </a:r>
            <a:endParaRPr kumimoji="0" lang="en-US" altLang="zh-CN" sz="1200" b="0" i="0" u="none" strike="noStrike" kern="1200" cap="none" spc="0" normalizeH="0" baseline="0" noProof="0" dirty="0">
              <a:ln>
                <a:noFill/>
              </a:ln>
              <a:solidFill>
                <a:srgbClr val="DA0003"/>
              </a:solidFill>
              <a:effectLst/>
              <a:highlight>
                <a:srgbClr val="00FF00"/>
              </a:highlight>
              <a:uLnTx/>
              <a:uFillTx/>
              <a:ea typeface="微软雅黑" panose="020B0703020204020201"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DA0003"/>
                </a:solidFill>
                <a:effectLst/>
                <a:highlight>
                  <a:srgbClr val="00FF00"/>
                </a:highlight>
                <a:uLnTx/>
                <a:uFillTx/>
                <a:ea typeface="微软雅黑" panose="020B0703020204020201" pitchFamily="34" charset="-122"/>
              </a:rPr>
              <a:t>    </a:t>
            </a:r>
            <a:r>
              <a:rPr lang="en-US" altLang="zh-CN" b="0" dirty="0">
                <a:solidFill>
                  <a:schemeClr val="tx1">
                    <a:lumMod val="75000"/>
                    <a:lumOff val="25000"/>
                  </a:schemeClr>
                </a:solidFill>
                <a:highlight>
                  <a:srgbClr val="00FF00"/>
                </a:highlight>
              </a:rPr>
              <a:t>FLAURA</a:t>
            </a:r>
            <a:r>
              <a:rPr lang="zh-CN" altLang="en-US" b="0" dirty="0">
                <a:solidFill>
                  <a:schemeClr val="tx1">
                    <a:lumMod val="75000"/>
                    <a:lumOff val="25000"/>
                  </a:schemeClr>
                </a:solidFill>
                <a:highlight>
                  <a:srgbClr val="00FF00"/>
                </a:highlight>
              </a:rPr>
              <a:t>研究：</a:t>
            </a:r>
            <a:r>
              <a:rPr kumimoji="0" lang="zh-CN" altLang="en-US" sz="1200" b="0" i="0" u="none" strike="noStrike" kern="1200" cap="none" spc="0" normalizeH="0" baseline="0" noProof="0" dirty="0">
                <a:ln>
                  <a:noFill/>
                </a:ln>
                <a:solidFill>
                  <a:schemeClr val="tx1">
                    <a:lumMod val="75000"/>
                    <a:lumOff val="25000"/>
                  </a:schemeClr>
                </a:solidFill>
                <a:effectLst/>
                <a:highlight>
                  <a:srgbClr val="00FF00"/>
                </a:highlight>
                <a:uLnTx/>
                <a:uFillTx/>
                <a:ea typeface="微软雅黑" panose="020B0703020204020201" pitchFamily="34" charset="-122"/>
                <a:cs typeface="+mn-cs"/>
              </a:rPr>
              <a:t>奥希替尼</a:t>
            </a:r>
            <a:r>
              <a:rPr kumimoji="0" lang="zh-CN" altLang="en-US" sz="1200" b="0" i="0" u="none" strike="noStrike" kern="1200" cap="none" spc="0" normalizeH="0" baseline="0" noProof="0" dirty="0">
                <a:ln>
                  <a:noFill/>
                </a:ln>
                <a:solidFill>
                  <a:srgbClr val="DA0003"/>
                </a:solidFill>
                <a:effectLst/>
                <a:highlight>
                  <a:srgbClr val="00FF00"/>
                </a:highlight>
                <a:uLnTx/>
                <a:uFillTx/>
                <a:ea typeface="微软雅黑" panose="020B0703020204020201" pitchFamily="34" charset="-122"/>
                <a:cs typeface="+mn-cs"/>
              </a:rPr>
              <a:t>一线治疗</a:t>
            </a:r>
            <a:r>
              <a:rPr kumimoji="0" lang="zh-CN" altLang="en-US" sz="1200" b="0" i="0" u="none" strike="noStrike" kern="1200" cap="none" spc="0" normalizeH="0" baseline="0" noProof="0" dirty="0">
                <a:ln>
                  <a:noFill/>
                </a:ln>
                <a:solidFill>
                  <a:schemeClr val="tx1">
                    <a:lumMod val="75000"/>
                    <a:lumOff val="25000"/>
                  </a:schemeClr>
                </a:solidFill>
                <a:effectLst/>
                <a:highlight>
                  <a:srgbClr val="00FF00"/>
                </a:highlight>
                <a:uLnTx/>
                <a:uFillTx/>
                <a:ea typeface="微软雅黑" panose="020B0703020204020201" pitchFamily="34" charset="-122"/>
                <a:cs typeface="+mn-cs"/>
              </a:rPr>
              <a:t>获得性耐药，</a:t>
            </a:r>
            <a:r>
              <a:rPr kumimoji="0" lang="en-US" altLang="zh-CN" sz="1200" b="0" i="0" u="none" strike="noStrike" kern="1200" cap="none" spc="0" normalizeH="0" baseline="0" noProof="0" dirty="0">
                <a:ln>
                  <a:noFill/>
                </a:ln>
                <a:solidFill>
                  <a:schemeClr val="tx1">
                    <a:lumMod val="75000"/>
                    <a:lumOff val="25000"/>
                  </a:schemeClr>
                </a:solidFill>
                <a:effectLst/>
                <a:highlight>
                  <a:srgbClr val="00FF00"/>
                </a:highlight>
                <a:uLnTx/>
                <a:uFillTx/>
                <a:ea typeface="微软雅黑" panose="020B0703020204020201" pitchFamily="34" charset="-122"/>
                <a:cs typeface="+mn-cs"/>
              </a:rPr>
              <a:t>MET</a:t>
            </a:r>
            <a:r>
              <a:rPr kumimoji="0" lang="zh-CN" altLang="en-US" sz="1200" b="0" i="0" u="none" strike="noStrike" kern="1200" cap="none" spc="0" normalizeH="0" baseline="0" noProof="0" dirty="0">
                <a:ln>
                  <a:noFill/>
                </a:ln>
                <a:solidFill>
                  <a:schemeClr val="tx1">
                    <a:lumMod val="75000"/>
                    <a:lumOff val="25000"/>
                  </a:schemeClr>
                </a:solidFill>
                <a:effectLst/>
                <a:highlight>
                  <a:srgbClr val="00FF00"/>
                </a:highlight>
                <a:uLnTx/>
                <a:uFillTx/>
                <a:ea typeface="微软雅黑" panose="020B0703020204020201" pitchFamily="34" charset="-122"/>
                <a:cs typeface="+mn-cs"/>
              </a:rPr>
              <a:t>扩增</a:t>
            </a:r>
            <a:r>
              <a:rPr kumimoji="0" lang="en-US" altLang="zh-CN" sz="1200" b="0" i="0" u="none" strike="noStrike" kern="1200" cap="none" spc="0" normalizeH="0" baseline="0" noProof="0" dirty="0">
                <a:ln>
                  <a:noFill/>
                </a:ln>
                <a:solidFill>
                  <a:srgbClr val="DA0003"/>
                </a:solidFill>
                <a:effectLst/>
                <a:highlight>
                  <a:srgbClr val="00FF00"/>
                </a:highlight>
                <a:uLnTx/>
                <a:uFillTx/>
                <a:ea typeface="微软雅黑" panose="020B0703020204020201" pitchFamily="34" charset="-122"/>
                <a:cs typeface="+mn-cs"/>
              </a:rPr>
              <a:t>(15%)</a:t>
            </a:r>
            <a:r>
              <a:rPr kumimoji="0" lang="zh-CN" altLang="en-US" sz="1200" b="0" i="0" u="none" strike="noStrike" kern="1200" cap="none" spc="0" normalizeH="0" baseline="0" noProof="0" dirty="0">
                <a:ln>
                  <a:noFill/>
                </a:ln>
                <a:solidFill>
                  <a:schemeClr val="tx1">
                    <a:lumMod val="75000"/>
                    <a:lumOff val="25000"/>
                  </a:schemeClr>
                </a:solidFill>
                <a:effectLst/>
                <a:highlight>
                  <a:srgbClr val="00FF00"/>
                </a:highlight>
                <a:uLnTx/>
                <a:uFillTx/>
                <a:ea typeface="微软雅黑" panose="020B0703020204020201" pitchFamily="34" charset="-122"/>
                <a:cs typeface="+mn-cs"/>
              </a:rPr>
              <a:t>为最常见的耐药机制；</a:t>
            </a:r>
            <a:endParaRPr kumimoji="0" lang="en-US" altLang="zh-CN" sz="1200" b="0" i="0" u="none" strike="noStrike" kern="1200" cap="none" spc="0" normalizeH="0" baseline="0" noProof="0" dirty="0">
              <a:ln>
                <a:noFill/>
              </a:ln>
              <a:solidFill>
                <a:schemeClr val="tx1">
                  <a:lumMod val="75000"/>
                  <a:lumOff val="25000"/>
                </a:schemeClr>
              </a:solidFill>
              <a:effectLst/>
              <a:highlight>
                <a:srgbClr val="00FF00"/>
              </a:highlight>
              <a:uLnTx/>
              <a:uFillTx/>
              <a:ea typeface="微软雅黑" panose="020B0703020204020201"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0" dirty="0">
                <a:solidFill>
                  <a:schemeClr val="tx1">
                    <a:lumMod val="75000"/>
                    <a:lumOff val="25000"/>
                  </a:schemeClr>
                </a:solidFill>
                <a:highlight>
                  <a:srgbClr val="00FF00"/>
                </a:highlight>
              </a:rPr>
              <a:t>    既往研究显示：</a:t>
            </a:r>
            <a:r>
              <a:rPr lang="zh-CN" altLang="en-US" b="0" dirty="0">
                <a:solidFill>
                  <a:schemeClr val="tx1">
                    <a:lumMod val="75000"/>
                    <a:lumOff val="25000"/>
                  </a:schemeClr>
                </a:solidFill>
              </a:rPr>
              <a:t>奥希替尼二线治疗耐药后</a:t>
            </a:r>
            <a:r>
              <a:rPr lang="en" altLang="zh-CN" b="0" dirty="0">
                <a:solidFill>
                  <a:schemeClr val="tx1">
                    <a:lumMod val="75000"/>
                    <a:lumOff val="25000"/>
                  </a:schemeClr>
                </a:solidFill>
              </a:rPr>
              <a:t>MET</a:t>
            </a:r>
            <a:r>
              <a:rPr lang="zh-CN" altLang="en-US" b="0" dirty="0">
                <a:solidFill>
                  <a:schemeClr val="tx1">
                    <a:lumMod val="75000"/>
                    <a:lumOff val="25000"/>
                  </a:schemeClr>
                </a:solidFill>
              </a:rPr>
              <a:t>扩增的发生率为</a:t>
            </a:r>
            <a:r>
              <a:rPr lang="en-US" altLang="zh-CN" b="0" dirty="0">
                <a:solidFill>
                  <a:schemeClr val="tx1">
                    <a:lumMod val="75000"/>
                    <a:lumOff val="25000"/>
                  </a:schemeClr>
                </a:solidFill>
              </a:rPr>
              <a:t>5-50%</a:t>
            </a:r>
            <a:r>
              <a:rPr lang="zh-CN" altLang="en-US" b="0" dirty="0">
                <a:solidFill>
                  <a:schemeClr val="tx1">
                    <a:lumMod val="75000"/>
                    <a:lumOff val="25000"/>
                  </a:schemeClr>
                </a:solidFill>
              </a:rPr>
              <a:t>；奥希替尼一线治疗耐药后</a:t>
            </a:r>
            <a:r>
              <a:rPr lang="en" altLang="zh-CN" b="0" dirty="0">
                <a:solidFill>
                  <a:schemeClr val="tx1">
                    <a:lumMod val="75000"/>
                    <a:lumOff val="25000"/>
                  </a:schemeClr>
                </a:solidFill>
              </a:rPr>
              <a:t>MET</a:t>
            </a:r>
            <a:r>
              <a:rPr lang="zh-CN" altLang="en-US" b="0" dirty="0">
                <a:solidFill>
                  <a:schemeClr val="tx1">
                    <a:lumMod val="75000"/>
                    <a:lumOff val="25000"/>
                  </a:schemeClr>
                </a:solidFill>
              </a:rPr>
              <a:t>扩增的发生率为</a:t>
            </a:r>
            <a:r>
              <a:rPr lang="en-US" altLang="zh-CN" b="0" dirty="0">
                <a:solidFill>
                  <a:schemeClr val="tx1">
                    <a:lumMod val="75000"/>
                    <a:lumOff val="25000"/>
                  </a:schemeClr>
                </a:solidFill>
              </a:rPr>
              <a:t>7-15%</a:t>
            </a:r>
            <a:r>
              <a:rPr lang="zh-CN" altLang="en-US" b="0" dirty="0">
                <a:solidFill>
                  <a:schemeClr val="tx1">
                    <a:lumMod val="75000"/>
                    <a:lumOff val="25000"/>
                  </a:schemeClr>
                </a:solidFill>
              </a:rPr>
              <a:t>；小样本分析：奥希替尼一线治疗获得</a:t>
            </a:r>
            <a:r>
              <a:rPr lang="en" altLang="zh-CN" b="0" dirty="0">
                <a:solidFill>
                  <a:schemeClr val="tx1">
                    <a:lumMod val="75000"/>
                    <a:lumOff val="25000"/>
                  </a:schemeClr>
                </a:solidFill>
              </a:rPr>
              <a:t>MET</a:t>
            </a:r>
            <a:r>
              <a:rPr lang="zh-CN" altLang="en-US" b="0" dirty="0">
                <a:solidFill>
                  <a:schemeClr val="tx1">
                    <a:lumMod val="75000"/>
                    <a:lumOff val="25000"/>
                  </a:schemeClr>
                </a:solidFill>
              </a:rPr>
              <a:t>扩增比例可高达</a:t>
            </a:r>
            <a:r>
              <a:rPr lang="en-US" altLang="zh-CN" b="0" dirty="0">
                <a:solidFill>
                  <a:schemeClr val="tx1">
                    <a:lumMod val="75000"/>
                    <a:lumOff val="25000"/>
                  </a:schemeClr>
                </a:solidFill>
              </a:rPr>
              <a:t>66%</a:t>
            </a:r>
            <a:endParaRPr lang="zh-CN" altLang="en-US" b="0" dirty="0">
              <a:solidFill>
                <a:schemeClr val="tx1">
                  <a:lumMod val="75000"/>
                  <a:lumOff val="25000"/>
                </a:schemeClr>
              </a:solidFill>
              <a:highlight>
                <a:srgbClr val="00FF00"/>
              </a:highlight>
            </a:endParaRPr>
          </a:p>
        </p:txBody>
      </p:sp>
      <p:sp>
        <p:nvSpPr>
          <p:cNvPr id="4" name="Slide Number Placeholder 3"/>
          <p:cNvSpPr>
            <a:spLocks noGrp="1"/>
          </p:cNvSpPr>
          <p:nvPr>
            <p:ph type="sldNum" sz="quarter" idx="10"/>
          </p:nvPr>
        </p:nvSpPr>
        <p:spPr/>
        <p:txBody>
          <a:bodyPr/>
          <a:lstStyle/>
          <a:p>
            <a:fld id="{9D3662B0-32F3-4370-AB92-D30E9FF869F1}" type="slidenum">
              <a:rPr lang="en-US" smtClean="0"/>
              <a:pPr/>
              <a:t>49</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在一</a:t>
            </a:r>
            <a:r>
              <a:rPr lang="en-US" altLang="zh-CN" dirty="0"/>
              <a:t>/</a:t>
            </a:r>
            <a:r>
              <a:rPr lang="zh-CN" altLang="en-US" dirty="0"/>
              <a:t>二代</a:t>
            </a:r>
            <a:r>
              <a:rPr lang="en-US" altLang="zh-CN" dirty="0"/>
              <a:t>EGFR-TKI</a:t>
            </a:r>
            <a:r>
              <a:rPr lang="zh-CN" altLang="en-US" dirty="0"/>
              <a:t>耐药</a:t>
            </a:r>
            <a:r>
              <a:rPr lang="en-US" altLang="zh-CN" dirty="0"/>
              <a:t>T790M</a:t>
            </a:r>
            <a:r>
              <a:rPr lang="zh-CN" altLang="en-US" dirty="0"/>
              <a:t>阴性合并扩增患者中，目前化疗疗效有限。</a:t>
            </a:r>
            <a:endParaRPr lang="en-US" altLang="zh-CN" dirty="0"/>
          </a:p>
          <a:p>
            <a:r>
              <a:rPr lang="en-US" altLang="zh-CN" sz="1200" b="0" dirty="0">
                <a:highlight>
                  <a:srgbClr val="00FF00"/>
                </a:highlight>
                <a:latin typeface="+mn-ea"/>
              </a:rPr>
              <a:t>INSIGHT Ⅱ</a:t>
            </a:r>
            <a:r>
              <a:rPr lang="zh-CN" altLang="en-US" sz="1200" b="0" dirty="0">
                <a:highlight>
                  <a:srgbClr val="00FF00"/>
                </a:highlight>
                <a:latin typeface="+mn-ea"/>
              </a:rPr>
              <a:t>期研究显示，一</a:t>
            </a:r>
            <a:r>
              <a:rPr lang="en-US" altLang="zh-CN" sz="1200" b="0" dirty="0">
                <a:highlight>
                  <a:srgbClr val="00FF00"/>
                </a:highlight>
                <a:latin typeface="+mn-ea"/>
              </a:rPr>
              <a:t>/</a:t>
            </a:r>
            <a:r>
              <a:rPr lang="zh-CN" altLang="en-US" sz="1200" b="0" dirty="0">
                <a:highlight>
                  <a:srgbClr val="00FF00"/>
                </a:highlight>
                <a:latin typeface="+mn-ea"/>
              </a:rPr>
              <a:t>二代</a:t>
            </a:r>
            <a:r>
              <a:rPr lang="en-US" altLang="zh-CN" sz="1200" b="0" dirty="0">
                <a:highlight>
                  <a:srgbClr val="00FF00"/>
                </a:highlight>
                <a:latin typeface="+mn-ea"/>
              </a:rPr>
              <a:t>EGFR-TKI</a:t>
            </a:r>
            <a:r>
              <a:rPr lang="zh-CN" altLang="en-US" sz="1200" b="0" dirty="0">
                <a:highlight>
                  <a:srgbClr val="00FF00"/>
                </a:highlight>
                <a:latin typeface="+mn-ea"/>
              </a:rPr>
              <a:t>耐药</a:t>
            </a:r>
            <a:r>
              <a:rPr lang="zh-CN" altLang="en-US" sz="1200" b="0" i="0" kern="1200" dirty="0">
                <a:solidFill>
                  <a:schemeClr val="tx1"/>
                </a:solidFill>
                <a:effectLst/>
                <a:latin typeface="+mn-lt"/>
                <a:ea typeface="+mn-ea"/>
                <a:cs typeface="+mn-cs"/>
              </a:rPr>
              <a:t>后</a:t>
            </a:r>
            <a:r>
              <a:rPr lang="en-US" altLang="zh-CN" sz="1200" b="0" i="0" kern="1200" dirty="0">
                <a:solidFill>
                  <a:schemeClr val="tx1"/>
                </a:solidFill>
                <a:effectLst/>
                <a:latin typeface="+mn-lt"/>
                <a:ea typeface="+mn-ea"/>
                <a:cs typeface="+mn-cs"/>
              </a:rPr>
              <a:t>T790M</a:t>
            </a:r>
            <a:r>
              <a:rPr lang="zh-CN" altLang="en-US" sz="1200" b="0" i="0" kern="1200" dirty="0">
                <a:solidFill>
                  <a:schemeClr val="tx1"/>
                </a:solidFill>
                <a:effectLst/>
                <a:latin typeface="+mn-lt"/>
                <a:ea typeface="+mn-ea"/>
                <a:cs typeface="+mn-cs"/>
              </a:rPr>
              <a:t>阴性合并</a:t>
            </a:r>
            <a:r>
              <a:rPr lang="en-US" altLang="zh-CN" sz="1200" b="0" i="0" kern="1200" dirty="0">
                <a:solidFill>
                  <a:schemeClr val="tx1"/>
                </a:solidFill>
                <a:effectLst/>
                <a:latin typeface="+mn-lt"/>
                <a:ea typeface="+mn-ea"/>
                <a:cs typeface="+mn-cs"/>
              </a:rPr>
              <a:t>MET</a:t>
            </a:r>
            <a:r>
              <a:rPr lang="zh-CN" altLang="en-US" sz="1200" b="0" i="0" kern="1200" dirty="0">
                <a:solidFill>
                  <a:schemeClr val="tx1"/>
                </a:solidFill>
                <a:effectLst/>
                <a:latin typeface="+mn-lt"/>
                <a:ea typeface="+mn-ea"/>
                <a:cs typeface="+mn-cs"/>
              </a:rPr>
              <a:t>扩增患者接受化疗治疗患者的中位</a:t>
            </a:r>
            <a:r>
              <a:rPr lang="en-US" altLang="zh-CN" sz="1200" b="0" i="0" kern="1200" dirty="0">
                <a:solidFill>
                  <a:schemeClr val="tx1"/>
                </a:solidFill>
                <a:effectLst/>
                <a:latin typeface="+mn-lt"/>
                <a:ea typeface="+mn-ea"/>
                <a:cs typeface="+mn-cs"/>
              </a:rPr>
              <a:t>PFS</a:t>
            </a:r>
            <a:r>
              <a:rPr lang="zh-CN" altLang="en-US" sz="1200" b="0" i="0" kern="1200" dirty="0">
                <a:solidFill>
                  <a:schemeClr val="tx1"/>
                </a:solidFill>
                <a:effectLst/>
                <a:latin typeface="+mn-lt"/>
                <a:ea typeface="+mn-ea"/>
                <a:cs typeface="+mn-cs"/>
              </a:rPr>
              <a:t>仅</a:t>
            </a:r>
            <a:r>
              <a:rPr lang="en-US" altLang="zh-CN" sz="1200" b="0" i="0" kern="1200" dirty="0">
                <a:solidFill>
                  <a:schemeClr val="tx1"/>
                </a:solidFill>
                <a:effectLst/>
                <a:latin typeface="+mn-lt"/>
                <a:ea typeface="+mn-ea"/>
                <a:cs typeface="+mn-cs"/>
              </a:rPr>
              <a:t>4.2</a:t>
            </a:r>
            <a:r>
              <a:rPr lang="zh-CN" altLang="en-US" sz="1200" b="0" i="0" kern="1200" dirty="0">
                <a:solidFill>
                  <a:schemeClr val="tx1"/>
                </a:solidFill>
                <a:effectLst/>
                <a:latin typeface="+mn-lt"/>
                <a:ea typeface="+mn-ea"/>
                <a:cs typeface="+mn-cs"/>
              </a:rPr>
              <a:t>个月，</a:t>
            </a:r>
            <a:r>
              <a:rPr lang="en-US" altLang="zh-CN" sz="1200" b="0" i="0" kern="1200" dirty="0">
                <a:solidFill>
                  <a:schemeClr val="tx1"/>
                </a:solidFill>
                <a:effectLst/>
                <a:latin typeface="+mn-lt"/>
                <a:ea typeface="+mn-ea"/>
                <a:cs typeface="+mn-cs"/>
              </a:rPr>
              <a:t>ORR</a:t>
            </a:r>
            <a:r>
              <a:rPr lang="zh-CN" altLang="en-US" sz="1200" b="0" i="0" kern="1200" dirty="0">
                <a:solidFill>
                  <a:schemeClr val="tx1"/>
                </a:solidFill>
                <a:effectLst/>
                <a:latin typeface="+mn-lt"/>
                <a:ea typeface="+mn-ea"/>
                <a:cs typeface="+mn-cs"/>
              </a:rPr>
              <a:t>为</a:t>
            </a:r>
            <a:r>
              <a:rPr lang="en-US" altLang="zh-CN" sz="1200" b="0" i="0" kern="1200" dirty="0">
                <a:solidFill>
                  <a:schemeClr val="tx1"/>
                </a:solidFill>
                <a:effectLst/>
                <a:latin typeface="+mn-lt"/>
                <a:ea typeface="+mn-ea"/>
                <a:cs typeface="+mn-cs"/>
              </a:rPr>
              <a:t>42.9%</a:t>
            </a:r>
            <a:r>
              <a:rPr lang="zh-CN" altLang="en-US" sz="1200" b="0" i="0" kern="1200" dirty="0">
                <a:solidFill>
                  <a:schemeClr val="tx1"/>
                </a:solidFill>
                <a:effectLst/>
                <a:latin typeface="+mn-lt"/>
                <a:ea typeface="+mn-ea"/>
                <a:cs typeface="+mn-cs"/>
              </a:rPr>
              <a:t>。</a:t>
            </a:r>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DEDE895-BF21-4E7F-A12D-EAC4389F410A}"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defRPr/>
              </a:pPr>
              <a:t>50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4403169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a:lnSpc>
                    <a:spcPct val="130000"/>
                  </a:lnSpc>
                  <a:spcBef>
                    <a:spcPts val="0"/>
                  </a:spcBef>
                </a:pPr>
                <a:r>
                  <a:rPr lang="zh-CN" altLang="en-US"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一项多中心、开放标签</a:t>
                </a:r>
                <a:r>
                  <a:rPr lang="zh-CN" altLang="en-US" sz="1200" b="0" dirty="0">
                    <a:solidFill>
                      <a:schemeClr val="tx1">
                        <a:lumMod val="75000"/>
                        <a:lumOff val="25000"/>
                      </a:schemeClr>
                    </a:solidFill>
                    <a:highlight>
                      <a:srgbClr val="00FF00"/>
                    </a:highlight>
                    <a:ea typeface="微软雅黑" panose="020B0503020204020204" pitchFamily="34" charset="-122"/>
                  </a:rPr>
                  <a:t>的</a:t>
                </a:r>
                <a14:m>
                  <m:oMath xmlns:m="http://schemas.openxmlformats.org/officeDocument/2006/math">
                    <m:r>
                      <m:rPr>
                        <m:nor/>
                      </m:rPr>
                      <a:rPr lang="en-US" altLang="zh-CN" sz="1200" b="0">
                        <a:solidFill>
                          <a:schemeClr val="tx1">
                            <a:lumMod val="75000"/>
                            <a:lumOff val="25000"/>
                          </a:schemeClr>
                        </a:solidFill>
                        <a:highlight>
                          <a:srgbClr val="00FF00"/>
                        </a:highlight>
                        <a:latin typeface="Microsoft YaHei" panose="020B0503020204020204" pitchFamily="34" charset="-122"/>
                        <a:ea typeface="Microsoft YaHei" panose="020B0503020204020204" pitchFamily="34" charset="-122"/>
                      </a:rPr>
                      <m:t>Ⅰ</m:t>
                    </m:r>
                  </m:oMath>
                </a14:m>
                <a:r>
                  <a:rPr lang="en-US" altLang="zh-CN" sz="1200" b="0" dirty="0">
                    <a:solidFill>
                      <a:schemeClr val="tx1">
                        <a:lumMod val="75000"/>
                        <a:lumOff val="25000"/>
                      </a:schemeClr>
                    </a:solidFill>
                    <a:highlight>
                      <a:srgbClr val="00FF00"/>
                    </a:highlight>
                    <a:ea typeface="微软雅黑" panose="020B0503020204020204" pitchFamily="34" charset="-122"/>
                  </a:rPr>
                  <a:t>b</a:t>
                </a:r>
                <a:r>
                  <a:rPr lang="zh-CN" altLang="en-US"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期研究，评估赛沃替尼联合吉非替尼治疗中国既往</a:t>
                </a:r>
                <a:r>
                  <a:rPr lang="en-US" altLang="zh-CN"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EGFR-TKI</a:t>
                </a:r>
                <a:r>
                  <a:rPr lang="zh-CN" altLang="en-US"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治疗后疾病进展、局部晚期或转移性</a:t>
                </a:r>
                <a:r>
                  <a:rPr lang="en-US" altLang="zh-CN"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EGFR</a:t>
                </a:r>
                <a:r>
                  <a:rPr lang="zh-CN" altLang="en-US"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突变</a:t>
                </a:r>
                <a:r>
                  <a:rPr lang="en-US" altLang="zh-CN"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NSCLC</a:t>
                </a:r>
                <a:r>
                  <a:rPr lang="zh-CN" altLang="en-US"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的安全性和耐受性。</a:t>
                </a:r>
                <a:endParaRPr lang="en-US" altLang="zh-CN"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0" i="0" kern="1200" dirty="0">
                    <a:solidFill>
                      <a:schemeClr val="tx1"/>
                    </a:solidFill>
                    <a:effectLst/>
                    <a:latin typeface="+mn-lt"/>
                    <a:ea typeface="+mn-ea"/>
                    <a:cs typeface="+mn-cs"/>
                  </a:rPr>
                  <a:t>研究分两个阶段，第一阶段为安全磨合阶段，共纳入 </a:t>
                </a:r>
                <a:r>
                  <a:rPr lang="en-US" altLang="zh-CN" sz="1200" b="0" i="0" kern="1200" dirty="0">
                    <a:solidFill>
                      <a:schemeClr val="tx1"/>
                    </a:solidFill>
                    <a:effectLst/>
                    <a:latin typeface="+mn-lt"/>
                    <a:ea typeface="+mn-ea"/>
                    <a:cs typeface="+mn-cs"/>
                  </a:rPr>
                  <a:t>13 </a:t>
                </a:r>
                <a:r>
                  <a:rPr lang="zh-CN" altLang="en-US" sz="1200" b="0" i="0" kern="1200" dirty="0">
                    <a:solidFill>
                      <a:schemeClr val="tx1"/>
                    </a:solidFill>
                    <a:effectLst/>
                    <a:latin typeface="+mn-lt"/>
                    <a:ea typeface="+mn-ea"/>
                    <a:cs typeface="+mn-cs"/>
                  </a:rPr>
                  <a:t>例患者，明确了</a:t>
                </a:r>
                <a:r>
                  <a:rPr kumimoji="0" lang="en-US" altLang="zh-CN" sz="1200" b="0" i="0" u="none" strike="noStrike" kern="1200" cap="none" spc="0" normalizeH="0" baseline="0" noProof="0" dirty="0">
                    <a:ln>
                      <a:noFill/>
                    </a:ln>
                    <a:solidFill>
                      <a:schemeClr val="tx1">
                        <a:lumMod val="75000"/>
                        <a:lumOff val="25000"/>
                      </a:schemeClr>
                    </a:solidFill>
                    <a:effectLst/>
                    <a:uLnTx/>
                    <a:uFillTx/>
                    <a:latin typeface="+mn-ea"/>
                    <a:cs typeface="Times New Roman" panose="02020603050405020304" pitchFamily="18" charset="0"/>
                  </a:rPr>
                  <a:t>Ⅱ</a:t>
                </a:r>
                <a:r>
                  <a:rPr lang="zh-CN" altLang="en-US" sz="1200" b="0" i="0" kern="1200" dirty="0">
                    <a:solidFill>
                      <a:schemeClr val="tx1"/>
                    </a:solidFill>
                    <a:effectLst/>
                    <a:latin typeface="+mn-lt"/>
                    <a:ea typeface="+mn-ea"/>
                    <a:cs typeface="+mn-cs"/>
                  </a:rPr>
                  <a:t>期研究推荐剂量</a:t>
                </a:r>
                <a:r>
                  <a:rPr lang="zh-CN" altLang="en-US" dirty="0"/>
                  <a:t>。</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第二阶段为扩增阶段，纳入接受 </a:t>
                </a:r>
                <a:r>
                  <a:rPr lang="en-US" altLang="zh-CN" dirty="0"/>
                  <a:t>EGFR-TKI </a:t>
                </a:r>
                <a:r>
                  <a:rPr lang="zh-CN" altLang="en-US" dirty="0"/>
                  <a:t>耐药后出现</a:t>
                </a:r>
                <a:r>
                  <a:rPr lang="en-US" altLang="zh-CN" dirty="0"/>
                  <a:t>MET </a:t>
                </a:r>
                <a:r>
                  <a:rPr lang="zh-CN" altLang="en-US" dirty="0"/>
                  <a:t>扩增的</a:t>
                </a:r>
                <a:r>
                  <a:rPr lang="en-US" altLang="zh-CN" dirty="0"/>
                  <a:t>EGFR</a:t>
                </a:r>
                <a:r>
                  <a:rPr lang="zh-CN" altLang="en-US" dirty="0"/>
                  <a:t>突变</a:t>
                </a:r>
                <a:r>
                  <a:rPr lang="en-US" altLang="zh-CN" dirty="0"/>
                  <a:t>NSCLC</a:t>
                </a:r>
                <a:r>
                  <a:rPr lang="zh-CN" altLang="en-US" dirty="0"/>
                  <a:t>患者，接受赛沃替尼 </a:t>
                </a:r>
                <a:r>
                  <a:rPr lang="en-US" altLang="zh-CN" dirty="0"/>
                  <a:t>600 mg </a:t>
                </a:r>
                <a:r>
                  <a:rPr lang="zh-CN" altLang="en-US" dirty="0"/>
                  <a:t>每日一次</a:t>
                </a:r>
                <a:r>
                  <a:rPr lang="en-US" altLang="zh-CN" dirty="0"/>
                  <a:t>+</a:t>
                </a:r>
                <a:r>
                  <a:rPr lang="zh-CN" altLang="en-US" dirty="0"/>
                  <a:t>吉非替尼 </a:t>
                </a:r>
                <a:r>
                  <a:rPr lang="en-US" altLang="zh-CN" dirty="0"/>
                  <a:t>250 mg </a:t>
                </a:r>
                <a:r>
                  <a:rPr lang="zh-CN" altLang="en-US" dirty="0"/>
                  <a:t>每日一次治疗。</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主要终点为安全性</a:t>
                </a:r>
                <a:r>
                  <a:rPr lang="en-US" altLang="zh-CN" dirty="0"/>
                  <a:t>/</a:t>
                </a:r>
                <a:r>
                  <a:rPr lang="zh-CN" altLang="en-US" dirty="0"/>
                  <a:t>耐受性，</a:t>
                </a:r>
                <a:r>
                  <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RP2D</a:t>
                </a: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1200" cap="none" spc="0" normalizeH="0" baseline="0" noProof="0" dirty="0">
                    <a:ln>
                      <a:noFill/>
                    </a:ln>
                    <a:solidFill>
                      <a:schemeClr val="tx1">
                        <a:lumMod val="75000"/>
                        <a:lumOff val="25000"/>
                      </a:schemeClr>
                    </a:solidFill>
                    <a:effectLst/>
                    <a:highlight>
                      <a:srgbClr val="00FF00"/>
                    </a:highlight>
                    <a:uLnTx/>
                    <a:uFillTx/>
                    <a:latin typeface="微软雅黑" panose="020B0503020204020204" pitchFamily="34" charset="-122"/>
                    <a:ea typeface="微软雅黑" panose="020B0503020204020204" pitchFamily="34" charset="-122"/>
                    <a:cs typeface="+mn-cs"/>
                  </a:rPr>
                  <a:t>安全磨合阶段</a:t>
                </a: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a:t>
                </a:r>
                <a:r>
                  <a:rPr lang="zh-CN" altLang="en-US" dirty="0"/>
                  <a:t>。次要终点包括</a:t>
                </a: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抗肿瘤活性，</a:t>
                </a: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Gill Sans" pitchFamily="2" charset="0"/>
                  </a:rPr>
                  <a:t>药代动力学，中心血浆</a:t>
                </a:r>
                <a:r>
                  <a:rPr kumimoji="0" lang="en-GB" altLang="zh-CN" sz="1200" b="0" i="0" u="none" strike="noStrike" kern="120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Gill Sans" pitchFamily="2" charset="0"/>
                  </a:rPr>
                  <a:t>ctDNA</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Gill Sans" pitchFamily="2" charset="0"/>
                  </a:rPr>
                  <a:t>检测</a:t>
                </a: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Gill Sans" pitchFamily="2" charset="0"/>
                  </a:rPr>
                  <a:t>确证的</a:t>
                </a:r>
                <a:r>
                  <a:rPr kumimoji="0" lang="en-GB" altLang="zh-CN"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Gill Sans" pitchFamily="2" charset="0"/>
                  </a:rPr>
                  <a:t>EGFR T790M</a:t>
                </a: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Gill Sans" pitchFamily="2" charset="0"/>
                  </a:rPr>
                  <a:t>突变状态与对赛沃替尼联合吉非替尼的反应之间的可能相关性。</a:t>
                </a:r>
                <a:endParaRPr lang="zh-CN" altLang="en-US" dirty="0"/>
              </a:p>
            </p:txBody>
          </p:sp>
        </mc:Choice>
        <mc:Fallback xmlns="">
          <p:sp>
            <p:nvSpPr>
              <p:cNvPr id="3" name="备注占位符 2"/>
              <p:cNvSpPr>
                <a:spLocks noGrp="1"/>
              </p:cNvSpPr>
              <p:nvPr>
                <p:ph type="body" idx="1"/>
              </p:nvPr>
            </p:nvSpPr>
            <p:spPr/>
            <p:txBody>
              <a:bodyPr/>
              <a:lstStyle/>
              <a:p>
                <a:pPr>
                  <a:lnSpc>
                    <a:spcPct val="130000"/>
                  </a:lnSpc>
                  <a:spcBef>
                    <a:spcPts val="0"/>
                  </a:spcBef>
                </a:pPr>
                <a:r>
                  <a:rPr lang="zh-CN" altLang="en-US" sz="1200" b="1"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一项多中心、开放标签</a:t>
                </a:r>
                <a:r>
                  <a:rPr lang="zh-CN" altLang="en-US" sz="1200" b="1" dirty="0">
                    <a:solidFill>
                      <a:schemeClr val="tx1">
                        <a:lumMod val="75000"/>
                        <a:lumOff val="25000"/>
                      </a:schemeClr>
                    </a:solidFill>
                    <a:highlight>
                      <a:srgbClr val="00FF00"/>
                    </a:highlight>
                    <a:ea typeface="微软雅黑" panose="020B0503020204020204" pitchFamily="34" charset="-122"/>
                  </a:rPr>
                  <a:t>的</a:t>
                </a:r>
                <a:r>
                  <a:rPr lang="en-US" altLang="zh-CN" sz="1200" b="1" i="0" dirty="0">
                    <a:solidFill>
                      <a:schemeClr val="tx1">
                        <a:lumMod val="75000"/>
                        <a:lumOff val="25000"/>
                      </a:schemeClr>
                    </a:solidFill>
                    <a:highlight>
                      <a:srgbClr val="00FF00"/>
                    </a:highlight>
                    <a:latin typeface="Cambria Math" panose="02040503050406030204" pitchFamily="18" charset="0"/>
                    <a:ea typeface="Microsoft YaHei" panose="020B0503020204020204" pitchFamily="34" charset="-122"/>
                  </a:rPr>
                  <a:t>"Ⅰ</a:t>
                </a:r>
                <a:r>
                  <a:rPr lang="zh-CN" altLang="en-US" sz="1200" b="1" i="0" dirty="0">
                    <a:solidFill>
                      <a:schemeClr val="tx1">
                        <a:lumMod val="75000"/>
                        <a:lumOff val="25000"/>
                      </a:schemeClr>
                    </a:solidFill>
                    <a:highlight>
                      <a:srgbClr val="00FF00"/>
                    </a:highlight>
                    <a:latin typeface="Microsoft YaHei" panose="020B0503020204020204" pitchFamily="34" charset="-122"/>
                    <a:ea typeface="Microsoft YaHei" panose="020B0503020204020204" pitchFamily="34" charset="-122"/>
                  </a:rPr>
                  <a:t>"</a:t>
                </a:r>
                <a:r>
                  <a:rPr lang="en-US" altLang="zh-CN" sz="1200" b="1" dirty="0">
                    <a:solidFill>
                      <a:schemeClr val="tx1">
                        <a:lumMod val="75000"/>
                        <a:lumOff val="25000"/>
                      </a:schemeClr>
                    </a:solidFill>
                    <a:highlight>
                      <a:srgbClr val="00FF00"/>
                    </a:highlight>
                    <a:ea typeface="微软雅黑" panose="020B0503020204020204" pitchFamily="34" charset="-122"/>
                  </a:rPr>
                  <a:t>b</a:t>
                </a:r>
                <a:r>
                  <a:rPr lang="zh-CN" altLang="en-US" sz="1200" b="1"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期研究，评估赛沃替尼联合吉非替尼治疗中国既往</a:t>
                </a:r>
                <a:r>
                  <a:rPr lang="en-US" altLang="zh-CN" sz="1200" b="1"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EGFR-TKI</a:t>
                </a:r>
                <a:r>
                  <a:rPr lang="zh-CN" altLang="en-US" sz="1200" b="1"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治疗后疾病进展、局部晚期或转移性</a:t>
                </a:r>
                <a:r>
                  <a:rPr lang="en-US" altLang="zh-CN" sz="1200" b="1"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EGFR</a:t>
                </a:r>
                <a:r>
                  <a:rPr lang="zh-CN" altLang="en-US" sz="1200" b="1"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突变</a:t>
                </a:r>
                <a:r>
                  <a:rPr lang="en-US" altLang="zh-CN" sz="1200" b="1"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NSCLC</a:t>
                </a:r>
                <a:r>
                  <a:rPr lang="zh-CN" altLang="en-US" sz="1200" b="1"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的安全性和耐受性</a:t>
                </a:r>
                <a:endParaRPr lang="en-US" altLang="zh-CN" sz="1200" b="1"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0" i="0" kern="1200" dirty="0">
                    <a:solidFill>
                      <a:schemeClr val="tx1"/>
                    </a:solidFill>
                    <a:effectLst/>
                    <a:latin typeface="+mn-lt"/>
                    <a:ea typeface="+mn-ea"/>
                    <a:cs typeface="+mn-cs"/>
                  </a:rPr>
                  <a:t>该项研究分两个阶段，第一阶段为剂量爬坡，共纳入 </a:t>
                </a:r>
                <a:r>
                  <a:rPr lang="en-US" altLang="zh-CN" sz="1200" b="0" i="0" kern="1200" dirty="0">
                    <a:solidFill>
                      <a:schemeClr val="tx1"/>
                    </a:solidFill>
                    <a:effectLst/>
                    <a:latin typeface="+mn-lt"/>
                    <a:ea typeface="+mn-ea"/>
                    <a:cs typeface="+mn-cs"/>
                  </a:rPr>
                  <a:t>13 </a:t>
                </a:r>
                <a:r>
                  <a:rPr lang="zh-CN" altLang="en-US" sz="1200" b="0" i="0" kern="1200" dirty="0">
                    <a:solidFill>
                      <a:schemeClr val="tx1"/>
                    </a:solidFill>
                    <a:effectLst/>
                    <a:latin typeface="+mn-lt"/>
                    <a:ea typeface="+mn-ea"/>
                    <a:cs typeface="+mn-cs"/>
                  </a:rPr>
                  <a:t>例患者，明确了 </a:t>
                </a:r>
                <a:r>
                  <a:rPr lang="en-US" altLang="zh-CN" sz="1200" b="0" i="0" kern="1200" dirty="0">
                    <a:solidFill>
                      <a:schemeClr val="tx1"/>
                    </a:solidFill>
                    <a:effectLst/>
                    <a:latin typeface="+mn-lt"/>
                    <a:ea typeface="+mn-ea"/>
                    <a:cs typeface="+mn-cs"/>
                  </a:rPr>
                  <a:t>II </a:t>
                </a:r>
                <a:r>
                  <a:rPr lang="zh-CN" altLang="en-US" sz="1200" b="0" i="0" kern="1200" dirty="0">
                    <a:solidFill>
                      <a:schemeClr val="tx1"/>
                    </a:solidFill>
                    <a:effectLst/>
                    <a:latin typeface="+mn-lt"/>
                    <a:ea typeface="+mn-ea"/>
                    <a:cs typeface="+mn-cs"/>
                  </a:rPr>
                  <a:t>期研究推荐的最佳剂量</a:t>
                </a:r>
                <a:r>
                  <a:rPr lang="zh-CN" altLang="en-US" dirty="0"/>
                  <a:t>。第二部分采用了赛沃替尼 </a:t>
                </a:r>
                <a:r>
                  <a:rPr lang="en-US" altLang="zh-CN" dirty="0"/>
                  <a:t>600 mg </a:t>
                </a:r>
                <a:r>
                  <a:rPr lang="zh-CN" altLang="en-US" dirty="0"/>
                  <a:t>每日一次联合吉非替尼 </a:t>
                </a:r>
                <a:r>
                  <a:rPr lang="en-US" altLang="zh-CN" dirty="0"/>
                  <a:t>250 mg </a:t>
                </a:r>
                <a:r>
                  <a:rPr lang="zh-CN" altLang="en-US" dirty="0"/>
                  <a:t>每日一次的剂量组合，纳入接受 </a:t>
                </a:r>
                <a:r>
                  <a:rPr lang="en-US" altLang="zh-CN" dirty="0"/>
                  <a:t>EGFR-TKI </a:t>
                </a:r>
                <a:r>
                  <a:rPr lang="zh-CN" altLang="en-US" dirty="0"/>
                  <a:t>耐药后出现 </a:t>
                </a:r>
                <a:r>
                  <a:rPr lang="en-US" altLang="zh-CN" dirty="0"/>
                  <a:t>c-MET </a:t>
                </a:r>
                <a:r>
                  <a:rPr lang="zh-CN" altLang="en-US" dirty="0"/>
                  <a:t>扩增的患者。</a:t>
                </a:r>
              </a:p>
            </p:txBody>
          </p:sp>
        </mc:Fallback>
      </mc:AlternateContent>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3D50D13-7518-4C14-91B6-2916F629C31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defRPr/>
              </a:pPr>
              <a:t>51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3312417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在扩展阶段赛沃替尼</a:t>
            </a:r>
            <a:r>
              <a:rPr lang="en-US" altLang="zh-CN"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600 mg+</a:t>
            </a:r>
            <a:r>
              <a:rPr lang="zh-CN" altLang="en-US"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吉非替尼</a:t>
            </a:r>
            <a:r>
              <a:rPr lang="en-US" altLang="zh-CN"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250 mg </a:t>
            </a:r>
            <a:r>
              <a:rPr lang="zh-CN" altLang="en-US"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组中，根据</a:t>
            </a:r>
            <a:r>
              <a:rPr lang="en-US" altLang="zh-CN"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T790M</a:t>
            </a:r>
            <a:r>
              <a:rPr lang="zh-CN" altLang="en-US"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状态（中心</a:t>
            </a:r>
            <a:r>
              <a:rPr lang="en-US" altLang="zh-CN" sz="1200" b="0" dirty="0" err="1">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ctDNA</a:t>
            </a:r>
            <a:r>
              <a:rPr lang="zh-CN" altLang="en-US"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检测）的最佳客观缓解显示：</a:t>
            </a:r>
            <a:r>
              <a:rPr lang="en-US" altLang="zh-CN"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
            </a:r>
            <a:br>
              <a:rPr lang="en-US" altLang="zh-CN"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br>
            <a:r>
              <a:rPr lang="zh-CN" altLang="en-US"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总体患者（</a:t>
            </a:r>
            <a:r>
              <a:rPr lang="en-US" altLang="zh-CN"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n=51</a:t>
            </a:r>
            <a:r>
              <a:rPr lang="zh-CN" altLang="en-US"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）的</a:t>
            </a:r>
            <a:r>
              <a:rPr lang="en-US" altLang="zh-CN"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ORR</a:t>
            </a:r>
            <a:r>
              <a:rPr lang="zh-CN" altLang="en-US"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为</a:t>
            </a:r>
            <a:r>
              <a:rPr lang="en-US" altLang="zh-CN"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31%</a:t>
            </a:r>
            <a:r>
              <a:rPr lang="zh-CN" altLang="en-US"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a:t>
            </a:r>
            <a:r>
              <a:rPr lang="en-US" altLang="zh-CN"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T790M</a:t>
            </a:r>
            <a:r>
              <a:rPr lang="zh-CN" altLang="en-US"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阴性亚组（</a:t>
            </a:r>
            <a:r>
              <a:rPr lang="en-US" altLang="zh-CN"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n=23</a:t>
            </a:r>
            <a:r>
              <a:rPr lang="zh-CN" altLang="en-US"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）的</a:t>
            </a:r>
            <a:r>
              <a:rPr lang="en-US" altLang="zh-CN"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ORR</a:t>
            </a:r>
            <a:r>
              <a:rPr lang="zh-CN" altLang="en-US"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可达</a:t>
            </a:r>
            <a:r>
              <a:rPr lang="en-US" altLang="zh-CN"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52%</a:t>
            </a:r>
            <a:r>
              <a:rPr lang="zh-CN" altLang="en-US"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a:t>
            </a:r>
            <a:endParaRPr lang="en-US" altLang="zh-CN"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endParaRPr>
          </a:p>
          <a:p>
            <a:r>
              <a:rPr lang="zh-CN" altLang="en-US"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表明</a:t>
            </a:r>
            <a:r>
              <a:rPr lang="zh-CN" altLang="en-US" b="0" dirty="0"/>
              <a:t>吉非替尼联合赛沃替尼治疗</a:t>
            </a:r>
            <a:r>
              <a:rPr lang="en-US" altLang="zh-CN"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EGFR-TKI</a:t>
            </a:r>
            <a:r>
              <a:rPr lang="zh-CN" altLang="en-US" sz="1200" b="0" dirty="0">
                <a:solidFill>
                  <a:schemeClr val="tx1">
                    <a:lumMod val="75000"/>
                    <a:lumOff val="25000"/>
                  </a:schemeClr>
                </a:solidFill>
                <a:highlight>
                  <a:srgbClr val="00FF00"/>
                </a:highlight>
                <a:latin typeface="微软雅黑" panose="020B0503020204020204" pitchFamily="34" charset="-122"/>
                <a:ea typeface="微软雅黑" panose="020B0503020204020204" pitchFamily="34" charset="-122"/>
              </a:rPr>
              <a:t>耐药后</a:t>
            </a:r>
            <a:r>
              <a:rPr lang="en-US" altLang="zh-CN" b="0" dirty="0"/>
              <a:t>MET</a:t>
            </a:r>
            <a:r>
              <a:rPr lang="zh-CN" altLang="en-US" b="0" dirty="0"/>
              <a:t>扩增伴</a:t>
            </a:r>
            <a:r>
              <a:rPr lang="en-US" altLang="zh-CN" b="0" dirty="0"/>
              <a:t>EGFR T790M</a:t>
            </a:r>
            <a:r>
              <a:rPr lang="zh-CN" altLang="en-US" b="0" dirty="0"/>
              <a:t>阴性患者也同样具有抗肿瘤活性。</a:t>
            </a:r>
            <a:endParaRPr lang="en-US" altLang="zh-CN" b="0" dirty="0"/>
          </a:p>
        </p:txBody>
      </p:sp>
      <p:sp>
        <p:nvSpPr>
          <p:cNvPr id="4" name="灯片编号占位符 3"/>
          <p:cNvSpPr>
            <a:spLocks noGrp="1"/>
          </p:cNvSpPr>
          <p:nvPr>
            <p:ph type="sldNum" sz="quarter" idx="5"/>
          </p:nvPr>
        </p:nvSpPr>
        <p:spPr/>
        <p:txBody>
          <a:bodyPr/>
          <a:lstStyle/>
          <a:p>
            <a:fld id="{9D3662B0-32F3-4370-AB92-D30E9FF869F1}" type="slidenum">
              <a:rPr lang="en-US" smtClean="0"/>
              <a:pPr/>
              <a:t>52</a:t>
            </a:fld>
            <a:endParaRPr lang="en-US"/>
          </a:p>
        </p:txBody>
      </p:sp>
    </p:spTree>
    <p:extLst>
      <p:ext uri="{BB962C8B-B14F-4D97-AF65-F5344CB8AC3E}">
        <p14:creationId xmlns:p14="http://schemas.microsoft.com/office/powerpoint/2010/main" val="12020184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0" i="0" kern="1200" dirty="0">
                <a:solidFill>
                  <a:schemeClr val="tx1"/>
                </a:solidFill>
                <a:effectLst/>
                <a:latin typeface="+mn-lt"/>
                <a:ea typeface="+mn-ea"/>
                <a:cs typeface="+mn-cs"/>
              </a:rPr>
              <a:t>在</a:t>
            </a:r>
            <a:r>
              <a:rPr lang="en-US" altLang="zh-CN" sz="1200" b="0" i="0" kern="1200" dirty="0">
                <a:solidFill>
                  <a:schemeClr val="tx1"/>
                </a:solidFill>
                <a:effectLst/>
                <a:latin typeface="+mn-lt"/>
                <a:ea typeface="+mn-ea"/>
                <a:cs typeface="+mn-cs"/>
              </a:rPr>
              <a:t>EGFR-TKI</a:t>
            </a:r>
            <a:r>
              <a:rPr lang="zh-CN" altLang="en-US" dirty="0">
                <a:solidFill>
                  <a:srgbClr val="DA0003"/>
                </a:solidFill>
                <a:latin typeface="微软雅黑" panose="020B0503020204020204" pitchFamily="34" charset="-122"/>
                <a:ea typeface="微软雅黑" panose="020B0503020204020204" pitchFamily="34" charset="-122"/>
              </a:rPr>
              <a:t>耐药后</a:t>
            </a:r>
            <a:r>
              <a:rPr lang="en-US" altLang="zh-CN" dirty="0">
                <a:solidFill>
                  <a:srgbClr val="DA0003"/>
                </a:solidFill>
                <a:latin typeface="微软雅黑" panose="020B0503020204020204" pitchFamily="34" charset="-122"/>
                <a:ea typeface="微软雅黑" panose="020B0503020204020204" pitchFamily="34" charset="-122"/>
              </a:rPr>
              <a:t>MET</a:t>
            </a:r>
            <a:r>
              <a:rPr lang="zh-CN" altLang="en-US" dirty="0">
                <a:solidFill>
                  <a:srgbClr val="DA0003"/>
                </a:solidFill>
                <a:latin typeface="微软雅黑" panose="020B0503020204020204" pitchFamily="34" charset="-122"/>
                <a:ea typeface="微软雅黑" panose="020B0503020204020204" pitchFamily="34" charset="-122"/>
              </a:rPr>
              <a:t>扩增的</a:t>
            </a:r>
            <a:r>
              <a:rPr lang="en-US" altLang="zh-CN" dirty="0">
                <a:solidFill>
                  <a:srgbClr val="DA0003"/>
                </a:solidFill>
                <a:latin typeface="微软雅黑" panose="020B0503020204020204" pitchFamily="34" charset="-122"/>
                <a:ea typeface="微软雅黑" panose="020B0503020204020204" pitchFamily="34" charset="-122"/>
              </a:rPr>
              <a:t>EGFR</a:t>
            </a:r>
            <a:r>
              <a:rPr lang="zh-CN" altLang="en-US" dirty="0">
                <a:solidFill>
                  <a:srgbClr val="DA0003"/>
                </a:solidFill>
                <a:latin typeface="微软雅黑" panose="020B0503020204020204" pitchFamily="34" charset="-122"/>
                <a:ea typeface="微软雅黑" panose="020B0503020204020204" pitchFamily="34" charset="-122"/>
              </a:rPr>
              <a:t>突变阳性</a:t>
            </a:r>
            <a:r>
              <a:rPr lang="en-US" altLang="zh-CN" dirty="0">
                <a:solidFill>
                  <a:srgbClr val="DA0003"/>
                </a:solidFill>
                <a:latin typeface="微软雅黑" panose="020B0503020204020204" pitchFamily="34" charset="-122"/>
                <a:ea typeface="微软雅黑" panose="020B0503020204020204" pitchFamily="34" charset="-122"/>
              </a:rPr>
              <a:t>NSCLC</a:t>
            </a:r>
            <a:r>
              <a:rPr lang="zh-CN" altLang="en-US" dirty="0">
                <a:solidFill>
                  <a:srgbClr val="DA0003"/>
                </a:solidFill>
                <a:latin typeface="微软雅黑" panose="020B0503020204020204" pitchFamily="34" charset="-122"/>
                <a:ea typeface="微软雅黑" panose="020B0503020204020204" pitchFamily="34" charset="-122"/>
              </a:rPr>
              <a:t>中开展的多项临床研究显示：</a:t>
            </a:r>
            <a:endParaRPr lang="en-US" altLang="zh-CN" dirty="0">
              <a:solidFill>
                <a:srgbClr val="DA0003"/>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solidFill>
                  <a:srgbClr val="DA0003"/>
                </a:solidFill>
                <a:latin typeface="微软雅黑" panose="020B0503020204020204" pitchFamily="34" charset="-122"/>
                <a:ea typeface="微软雅黑" panose="020B0503020204020204" pitchFamily="34" charset="-122"/>
              </a:rPr>
              <a:t>赛沃替尼联合奥希替尼治疗经一</a:t>
            </a:r>
            <a:r>
              <a:rPr lang="en-US" altLang="zh-CN" dirty="0">
                <a:solidFill>
                  <a:srgbClr val="DA0003"/>
                </a:solidFill>
                <a:latin typeface="微软雅黑" panose="020B0503020204020204" pitchFamily="34" charset="-122"/>
                <a:ea typeface="微软雅黑" panose="020B0503020204020204" pitchFamily="34" charset="-122"/>
              </a:rPr>
              <a:t>/</a:t>
            </a:r>
            <a:r>
              <a:rPr lang="zh-CN" altLang="en-US" dirty="0">
                <a:solidFill>
                  <a:srgbClr val="DA0003"/>
                </a:solidFill>
                <a:latin typeface="微软雅黑" panose="020B0503020204020204" pitchFamily="34" charset="-122"/>
                <a:ea typeface="微软雅黑" panose="020B0503020204020204" pitchFamily="34" charset="-122"/>
              </a:rPr>
              <a:t>二代</a:t>
            </a:r>
            <a:r>
              <a:rPr lang="en-US" altLang="zh-CN" dirty="0">
                <a:solidFill>
                  <a:srgbClr val="DA0003"/>
                </a:solidFill>
                <a:latin typeface="微软雅黑" panose="020B0503020204020204" pitchFamily="34" charset="-122"/>
                <a:ea typeface="微软雅黑" panose="020B0503020204020204" pitchFamily="34" charset="-122"/>
              </a:rPr>
              <a:t>EGFR-TKI</a:t>
            </a:r>
            <a:r>
              <a:rPr lang="zh-CN" altLang="en-US" dirty="0">
                <a:solidFill>
                  <a:srgbClr val="DA0003"/>
                </a:solidFill>
                <a:latin typeface="微软雅黑" panose="020B0503020204020204" pitchFamily="34" charset="-122"/>
                <a:ea typeface="微软雅黑" panose="020B0503020204020204" pitchFamily="34" charset="-122"/>
              </a:rPr>
              <a:t>耐药后</a:t>
            </a:r>
            <a:r>
              <a:rPr lang="en-US" altLang="zh-CN" dirty="0">
                <a:solidFill>
                  <a:srgbClr val="DA0003"/>
                </a:solidFill>
                <a:latin typeface="微软雅黑" panose="020B0503020204020204" pitchFamily="34" charset="-122"/>
                <a:ea typeface="微软雅黑" panose="020B0503020204020204" pitchFamily="34" charset="-122"/>
              </a:rPr>
              <a:t>MET</a:t>
            </a:r>
            <a:r>
              <a:rPr lang="zh-CN" altLang="en-US" dirty="0">
                <a:solidFill>
                  <a:srgbClr val="DA0003"/>
                </a:solidFill>
                <a:latin typeface="微软雅黑" panose="020B0503020204020204" pitchFamily="34" charset="-122"/>
                <a:ea typeface="微软雅黑" panose="020B0503020204020204" pitchFamily="34" charset="-122"/>
              </a:rPr>
              <a:t>扩增患者</a:t>
            </a:r>
            <a:r>
              <a:rPr lang="en-US" altLang="zh-CN" dirty="0">
                <a:solidFill>
                  <a:srgbClr val="DA0003"/>
                </a:solidFill>
                <a:latin typeface="微软雅黑" panose="020B0503020204020204" pitchFamily="34" charset="-122"/>
                <a:ea typeface="微软雅黑" panose="020B0503020204020204" pitchFamily="34" charset="-122"/>
              </a:rPr>
              <a:t>ORR</a:t>
            </a:r>
            <a:r>
              <a:rPr lang="zh-CN" altLang="en-US" dirty="0">
                <a:solidFill>
                  <a:srgbClr val="DA0003"/>
                </a:solidFill>
                <a:latin typeface="微软雅黑" panose="020B0503020204020204" pitchFamily="34" charset="-122"/>
                <a:ea typeface="微软雅黑" panose="020B0503020204020204" pitchFamily="34" charset="-122"/>
              </a:rPr>
              <a:t>可达到</a:t>
            </a:r>
            <a:r>
              <a:rPr lang="en-US" altLang="zh-CN" dirty="0">
                <a:solidFill>
                  <a:srgbClr val="DA0003"/>
                </a:solidFill>
                <a:latin typeface="微软雅黑" panose="020B0503020204020204" pitchFamily="34" charset="-122"/>
                <a:ea typeface="微软雅黑" panose="020B0503020204020204" pitchFamily="34" charset="-122"/>
              </a:rPr>
              <a:t>62-67%</a:t>
            </a:r>
            <a:r>
              <a:rPr lang="zh-CN" altLang="en-US" dirty="0">
                <a:solidFill>
                  <a:srgbClr val="DA0003"/>
                </a:solidFill>
                <a:latin typeface="微软雅黑" panose="020B0503020204020204" pitchFamily="34" charset="-122"/>
                <a:ea typeface="微软雅黑" panose="020B0503020204020204" pitchFamily="34" charset="-122"/>
              </a:rPr>
              <a:t>，中位</a:t>
            </a:r>
            <a:r>
              <a:rPr lang="en-US" altLang="zh-CN" dirty="0">
                <a:solidFill>
                  <a:srgbClr val="DA0003"/>
                </a:solidFill>
                <a:latin typeface="微软雅黑" panose="020B0503020204020204" pitchFamily="34" charset="-122"/>
                <a:ea typeface="微软雅黑" panose="020B0503020204020204" pitchFamily="34" charset="-122"/>
              </a:rPr>
              <a:t>PFS</a:t>
            </a:r>
            <a:r>
              <a:rPr lang="zh-CN" altLang="en-US" dirty="0">
                <a:solidFill>
                  <a:srgbClr val="DA0003"/>
                </a:solidFill>
                <a:latin typeface="微软雅黑" panose="020B0503020204020204" pitchFamily="34" charset="-122"/>
                <a:ea typeface="微软雅黑" panose="020B0503020204020204" pitchFamily="34" charset="-122"/>
              </a:rPr>
              <a:t>为</a:t>
            </a:r>
            <a:r>
              <a:rPr lang="en-US" altLang="zh-CN" dirty="0">
                <a:solidFill>
                  <a:srgbClr val="DA0003"/>
                </a:solidFill>
                <a:latin typeface="微软雅黑" panose="020B0503020204020204" pitchFamily="34" charset="-122"/>
                <a:ea typeface="微软雅黑" panose="020B0503020204020204" pitchFamily="34" charset="-122"/>
              </a:rPr>
              <a:t>90.-11.1</a:t>
            </a:r>
            <a:r>
              <a:rPr lang="zh-CN" altLang="en-US" dirty="0">
                <a:solidFill>
                  <a:srgbClr val="DA0003"/>
                </a:solidFill>
                <a:latin typeface="微软雅黑" panose="020B0503020204020204" pitchFamily="34" charset="-122"/>
                <a:ea typeface="微软雅黑" panose="020B0503020204020204" pitchFamily="34" charset="-122"/>
              </a:rPr>
              <a:t>个月，≥</a:t>
            </a:r>
            <a:r>
              <a:rPr lang="en-US" altLang="zh-CN" dirty="0">
                <a:solidFill>
                  <a:srgbClr val="DA0003"/>
                </a:solidFill>
                <a:latin typeface="微软雅黑" panose="020B0503020204020204" pitchFamily="34" charset="-122"/>
                <a:ea typeface="微软雅黑" panose="020B0503020204020204" pitchFamily="34" charset="-122"/>
              </a:rPr>
              <a:t>3</a:t>
            </a:r>
            <a:r>
              <a:rPr lang="zh-CN" altLang="en-US" dirty="0">
                <a:solidFill>
                  <a:srgbClr val="DA0003"/>
                </a:solidFill>
                <a:latin typeface="微软雅黑" panose="020B0503020204020204" pitchFamily="34" charset="-122"/>
                <a:ea typeface="微软雅黑" panose="020B0503020204020204" pitchFamily="34" charset="-122"/>
              </a:rPr>
              <a:t>级</a:t>
            </a:r>
            <a:r>
              <a:rPr lang="en-US" altLang="zh-CN" dirty="0">
                <a:solidFill>
                  <a:srgbClr val="DA0003"/>
                </a:solidFill>
                <a:latin typeface="微软雅黑" panose="020B0503020204020204" pitchFamily="34" charset="-122"/>
                <a:ea typeface="微软雅黑" panose="020B0503020204020204" pitchFamily="34" charset="-122"/>
              </a:rPr>
              <a:t>AEs</a:t>
            </a:r>
            <a:r>
              <a:rPr lang="zh-CN" altLang="en-US" dirty="0">
                <a:solidFill>
                  <a:srgbClr val="DA0003"/>
                </a:solidFill>
                <a:latin typeface="微软雅黑" panose="020B0503020204020204" pitchFamily="34" charset="-122"/>
                <a:ea typeface="微软雅黑" panose="020B0503020204020204" pitchFamily="34" charset="-122"/>
              </a:rPr>
              <a:t>的发生率为</a:t>
            </a:r>
            <a:r>
              <a:rPr lang="en-US" altLang="zh-CN" dirty="0">
                <a:solidFill>
                  <a:srgbClr val="DA0003"/>
                </a:solidFill>
                <a:latin typeface="微软雅黑" panose="020B0503020204020204" pitchFamily="34" charset="-122"/>
                <a:ea typeface="微软雅黑" panose="020B0503020204020204" pitchFamily="34" charset="-122"/>
              </a:rPr>
              <a:t>50%</a:t>
            </a:r>
            <a:r>
              <a:rPr lang="zh-CN" altLang="en-US" dirty="0">
                <a:solidFill>
                  <a:srgbClr val="DA0003"/>
                </a:solidFill>
                <a:latin typeface="微软雅黑" panose="020B0503020204020204" pitchFamily="34" charset="-122"/>
                <a:ea typeface="微软雅黑" panose="020B0503020204020204" pitchFamily="34" charset="-122"/>
              </a:rPr>
              <a:t>，较其他</a:t>
            </a:r>
            <a:r>
              <a:rPr lang="en-US" altLang="zh-CN" dirty="0">
                <a:solidFill>
                  <a:srgbClr val="DA0003"/>
                </a:solidFill>
                <a:latin typeface="微软雅黑" panose="020B0503020204020204" pitchFamily="34" charset="-122"/>
                <a:ea typeface="微软雅黑" panose="020B0503020204020204" pitchFamily="34" charset="-122"/>
              </a:rPr>
              <a:t>MET-TKI</a:t>
            </a:r>
            <a:r>
              <a:rPr lang="zh-CN" altLang="en-US" dirty="0">
                <a:solidFill>
                  <a:srgbClr val="DA0003"/>
                </a:solidFill>
                <a:latin typeface="微软雅黑" panose="020B0503020204020204" pitchFamily="34" charset="-122"/>
                <a:ea typeface="微软雅黑" panose="020B0503020204020204" pitchFamily="34" charset="-122"/>
              </a:rPr>
              <a:t>和化疗具有良好的临床疗效和安全性。</a:t>
            </a:r>
            <a:endParaRPr lang="en-US" altLang="zh-CN" sz="1200" b="0" i="0" kern="1200" dirty="0">
              <a:solidFill>
                <a:schemeClr val="tx1"/>
              </a:solidFill>
              <a:effectLst/>
              <a:latin typeface="+mn-lt"/>
              <a:ea typeface="+mn-ea"/>
              <a:cs typeface="+mn-cs"/>
            </a:endParaRPr>
          </a:p>
          <a:p>
            <a:endParaRPr lang="en-US" altLang="zh-CN" sz="1200" b="0" i="0" kern="1200" dirty="0">
              <a:solidFill>
                <a:schemeClr val="tx1"/>
              </a:solidFill>
              <a:effectLst/>
              <a:latin typeface="+mn-lt"/>
              <a:ea typeface="+mn-ea"/>
              <a:cs typeface="+mn-cs"/>
            </a:endParaRPr>
          </a:p>
          <a:p>
            <a:r>
              <a:rPr lang="zh-CN" altLang="en-US" sz="1200" b="0" i="0" kern="1200" dirty="0">
                <a:solidFill>
                  <a:schemeClr val="tx1"/>
                </a:solidFill>
                <a:effectLst/>
                <a:latin typeface="+mn-lt"/>
                <a:ea typeface="+mn-ea"/>
                <a:cs typeface="+mn-cs"/>
              </a:rPr>
              <a:t>注：</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t>最佳总疗效（</a:t>
            </a:r>
            <a:r>
              <a:rPr lang="en-US" altLang="zh-CN" sz="1200" dirty="0"/>
              <a:t>BOR</a:t>
            </a:r>
            <a:r>
              <a:rPr lang="zh-CN" altLang="en-US" sz="1200" dirty="0"/>
              <a:t>，</a:t>
            </a:r>
            <a:r>
              <a:rPr lang="en-US" altLang="zh-CN" sz="1200" dirty="0"/>
              <a:t>Best Overall Response</a:t>
            </a:r>
            <a:r>
              <a:rPr lang="zh-CN" altLang="en-US" sz="1200" dirty="0"/>
              <a:t>）是指从治疗开始到疾病进展或复发之间所测量到的最小值。</a:t>
            </a:r>
            <a:endParaRPr lang="en-US" altLang="zh-CN"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t>客观缓解率（</a:t>
            </a:r>
            <a:r>
              <a:rPr lang="en-US" altLang="zh-CN" sz="1200" dirty="0"/>
              <a:t>ORR</a:t>
            </a:r>
            <a:r>
              <a:rPr lang="zh-CN" altLang="en-US" sz="1200" dirty="0"/>
              <a:t>，</a:t>
            </a:r>
            <a:r>
              <a:rPr lang="en-US" altLang="zh-CN" sz="1200" dirty="0"/>
              <a:t>Objective Response Rate</a:t>
            </a:r>
            <a:r>
              <a:rPr lang="zh-CN" altLang="en-US" sz="1200" dirty="0"/>
              <a:t>）：指肿瘤缩小达到一定量并且保持 一定时间的病人的比例，包括</a:t>
            </a:r>
            <a:r>
              <a:rPr lang="en-US" altLang="zh-CN" sz="1200" dirty="0"/>
              <a:t>CR+PR</a:t>
            </a:r>
            <a:r>
              <a:rPr lang="zh-CN" altLang="en-US" sz="1200" dirty="0"/>
              <a:t>的病例。</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CDEDE895-BF21-4E7F-A12D-EAC4389F410A}" type="slidenum">
              <a:rPr lang="zh-CN" altLang="en-US" smtClean="0"/>
              <a:pPr/>
              <a:t>53</a:t>
            </a:fld>
            <a:endParaRPr lang="zh-CN" altLang="en-US"/>
          </a:p>
        </p:txBody>
      </p:sp>
    </p:spTree>
    <p:extLst>
      <p:ext uri="{BB962C8B-B14F-4D97-AF65-F5344CB8AC3E}">
        <p14:creationId xmlns:p14="http://schemas.microsoft.com/office/powerpoint/2010/main" val="32306558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3294A-11F9-4FA6-92A0-8CD245BF16E7}" type="slidenum">
              <a:rPr lang="zh-CN" altLang="en-US" smtClean="0"/>
              <a:pPr/>
              <a:t>55</a:t>
            </a:fld>
            <a:endParaRPr lang="zh-CN" altLang="en-US"/>
          </a:p>
        </p:txBody>
      </p:sp>
    </p:spTree>
    <p:extLst>
      <p:ext uri="{BB962C8B-B14F-4D97-AF65-F5344CB8AC3E}">
        <p14:creationId xmlns:p14="http://schemas.microsoft.com/office/powerpoint/2010/main" val="20021591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幻灯片图像占位符 1">
            <a:extLst>
              <a:ext uri="{FF2B5EF4-FFF2-40B4-BE49-F238E27FC236}">
                <a16:creationId xmlns:a16="http://schemas.microsoft.com/office/drawing/2014/main" id="{724224F2-60E1-6C46-9F90-EFD814C2096A}"/>
              </a:ext>
            </a:extLst>
          </p:cNvPr>
          <p:cNvSpPr>
            <a:spLocks noGrp="1" noRot="1" noChangeAspect="1" noTextEdit="1"/>
          </p:cNvSpPr>
          <p:nvPr>
            <p:ph type="sldImg"/>
          </p:nvPr>
        </p:nvSpPr>
        <p:spPr>
          <a:xfrm>
            <a:off x="96838" y="517525"/>
            <a:ext cx="6588125" cy="3708400"/>
          </a:xfrm>
          <a:ln/>
        </p:spPr>
      </p:sp>
      <p:sp>
        <p:nvSpPr>
          <p:cNvPr id="103427" name="备注占位符 2">
            <a:extLst>
              <a:ext uri="{FF2B5EF4-FFF2-40B4-BE49-F238E27FC236}">
                <a16:creationId xmlns:a16="http://schemas.microsoft.com/office/drawing/2014/main" id="{CFD331BD-119D-8E48-8D50-429080D3C5F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zh-CN" altLang="en-US"/>
              <a:t>为了理解肿瘤血管为何会异常，我们首先了解下正常血管。正常血管由促血管生成因子</a:t>
            </a:r>
            <a:r>
              <a:rPr lang="en-US" altLang="zh-CN"/>
              <a:t>(</a:t>
            </a:r>
            <a:r>
              <a:rPr lang="zh-CN" altLang="en-US"/>
              <a:t>如</a:t>
            </a:r>
            <a:r>
              <a:rPr lang="en-US" altLang="zh-CN"/>
              <a:t>VEGF)</a:t>
            </a:r>
            <a:r>
              <a:rPr lang="zh-CN" altLang="en-US"/>
              <a:t>和抗血管生成因子</a:t>
            </a:r>
            <a:r>
              <a:rPr lang="en-US" altLang="zh-CN"/>
              <a:t>(</a:t>
            </a:r>
            <a:r>
              <a:rPr lang="zh-CN" altLang="en-US"/>
              <a:t>如可溶性</a:t>
            </a:r>
            <a:r>
              <a:rPr lang="en-US" altLang="zh-CN"/>
              <a:t>VEGF</a:t>
            </a:r>
            <a:r>
              <a:rPr lang="zh-CN" altLang="en-US"/>
              <a:t>受体</a:t>
            </a:r>
            <a:r>
              <a:rPr lang="en-US" altLang="zh-CN"/>
              <a:t>1)</a:t>
            </a:r>
            <a:r>
              <a:rPr lang="zh-CN" altLang="en-US"/>
              <a:t>调控。由于基因学或非基因组学的原因，血管生成因子过量，导致血管生成异常。这部分血管高度异常，导致缺氧和高组织间液压，从而对化疗或放疗产生耐药。但是如果使血管生成中的不平衡变得平衡，如加入抗血管生成因子，抑制未成熟血管并使其余血管的排列正常化。我们称之为正常化状态。如果能达到这种平衡，我们预测可减少缺氧，降低组织间液压。如果化疗或放疗作用于正常化状态的血管，疗效可以有所提高。</a:t>
            </a:r>
          </a:p>
          <a:p>
            <a:endParaRPr lang="zh-CN" altLang="en-US"/>
          </a:p>
          <a:p>
            <a:endParaRPr lang="zh-CN" altLang="en-US"/>
          </a:p>
        </p:txBody>
      </p:sp>
      <p:sp>
        <p:nvSpPr>
          <p:cNvPr id="103428" name="灯片编号占位符 3">
            <a:extLst>
              <a:ext uri="{FF2B5EF4-FFF2-40B4-BE49-F238E27FC236}">
                <a16:creationId xmlns:a16="http://schemas.microsoft.com/office/drawing/2014/main" id="{49994441-DAF9-8941-942B-213702D6957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6000">
              <a:defRPr sz="2800">
                <a:solidFill>
                  <a:schemeClr val="tx1"/>
                </a:solidFill>
                <a:latin typeface="Arial" panose="020B0604020202020204" pitchFamily="34" charset="0"/>
              </a:defRPr>
            </a:lvl1pPr>
            <a:lvl2pPr marL="742950" indent="-285750" defTabSz="1016000">
              <a:defRPr sz="2800">
                <a:solidFill>
                  <a:schemeClr val="tx1"/>
                </a:solidFill>
                <a:latin typeface="Arial" panose="020B0604020202020204" pitchFamily="34" charset="0"/>
              </a:defRPr>
            </a:lvl2pPr>
            <a:lvl3pPr marL="1143000" indent="-228600" defTabSz="1016000">
              <a:defRPr sz="2800">
                <a:solidFill>
                  <a:schemeClr val="tx1"/>
                </a:solidFill>
                <a:latin typeface="Arial" panose="020B0604020202020204" pitchFamily="34" charset="0"/>
              </a:defRPr>
            </a:lvl3pPr>
            <a:lvl4pPr marL="1600200" indent="-228600" defTabSz="1016000">
              <a:defRPr sz="2800">
                <a:solidFill>
                  <a:schemeClr val="tx1"/>
                </a:solidFill>
                <a:latin typeface="Arial" panose="020B0604020202020204" pitchFamily="34" charset="0"/>
              </a:defRPr>
            </a:lvl4pPr>
            <a:lvl5pPr marL="2057400" indent="-228600" defTabSz="1016000">
              <a:defRPr sz="2800">
                <a:solidFill>
                  <a:schemeClr val="tx1"/>
                </a:solidFill>
                <a:latin typeface="Arial" panose="020B0604020202020204" pitchFamily="34" charset="0"/>
              </a:defRPr>
            </a:lvl5pPr>
            <a:lvl6pPr marL="2514600" indent="-228600" defTabSz="10160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10160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10160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10160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fld id="{94E76A29-CAD8-2740-BF85-AB0DF229B7AA}" type="slidenum">
              <a:rPr lang="zh-CN" altLang="en-US" sz="1200">
                <a:latin typeface="Times New Roman" panose="02020603050405020304" pitchFamily="18" charset="0"/>
              </a:rPr>
              <a:pPr/>
              <a:t>56</a:t>
            </a:fld>
            <a:endParaRPr lang="zh-CN" altLang="en-US" sz="1200">
              <a:latin typeface="Times New Roman" panose="02020603050405020304" pitchFamily="18" charset="0"/>
            </a:endParaRPr>
          </a:p>
        </p:txBody>
      </p:sp>
    </p:spTree>
    <p:extLst>
      <p:ext uri="{BB962C8B-B14F-4D97-AF65-F5344CB8AC3E}">
        <p14:creationId xmlns:p14="http://schemas.microsoft.com/office/powerpoint/2010/main" val="37624171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幻灯片图像占位符 1">
            <a:extLst>
              <a:ext uri="{FF2B5EF4-FFF2-40B4-BE49-F238E27FC236}">
                <a16:creationId xmlns:a16="http://schemas.microsoft.com/office/drawing/2014/main" id="{3AC79727-8BC9-6B49-990C-6445C578892E}"/>
              </a:ext>
            </a:extLst>
          </p:cNvPr>
          <p:cNvSpPr>
            <a:spLocks noGrp="1" noRot="1" noChangeAspect="1" noTextEdit="1"/>
          </p:cNvSpPr>
          <p:nvPr>
            <p:ph type="sldImg"/>
          </p:nvPr>
        </p:nvSpPr>
        <p:spPr>
          <a:xfrm>
            <a:off x="96838" y="517525"/>
            <a:ext cx="6588125" cy="3708400"/>
          </a:xfrm>
          <a:ln/>
        </p:spPr>
      </p:sp>
      <p:sp>
        <p:nvSpPr>
          <p:cNvPr id="105475" name="备注占位符 2">
            <a:extLst>
              <a:ext uri="{FF2B5EF4-FFF2-40B4-BE49-F238E27FC236}">
                <a16:creationId xmlns:a16="http://schemas.microsoft.com/office/drawing/2014/main" id="{D697D70E-0AD8-9F4D-B267-C8A8602A65D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传统治疗手段</a:t>
            </a:r>
            <a:r>
              <a:rPr lang="en-US" altLang="zh-CN"/>
              <a:t>( </a:t>
            </a:r>
            <a:r>
              <a:rPr lang="zh-CN" altLang="en-US"/>
              <a:t>手术、放化疗</a:t>
            </a:r>
            <a:r>
              <a:rPr lang="en-US" altLang="zh-CN"/>
              <a:t>) </a:t>
            </a:r>
            <a:r>
              <a:rPr lang="zh-CN" altLang="en-US"/>
              <a:t>强调的是杀灭肿瘤细胞，对其疗效评价主要是通过观察肿瘤退缩情况以判定肿瘤治疗的疗效。而肿瘤靶向药物是通过干扰肿瘤细胞分子的表达或血管生长，从而诱导肿瘤细胞逐渐凋亡、甚至向正常细胞行为方向改变而达到治疗效果，肿瘤细胞本身是否短时间内死亡并非首要问题。临床观察发现，许多靶向药物作用于肿瘤细胞后，影像学上可表现为坏死、密度降低而不会引起肿瘤大小的变化，而其他诸如抗血管生成的靶向药物，影像学上可表现为肿瘤的空洞化，肿瘤大小也没有改变。</a:t>
            </a:r>
            <a:endParaRPr lang="en-US" altLang="zh-CN"/>
          </a:p>
          <a:p>
            <a:endParaRPr lang="en-US" altLang="zh-CN"/>
          </a:p>
          <a:p>
            <a:endParaRPr lang="en-US" altLang="zh-CN"/>
          </a:p>
          <a:p>
            <a:r>
              <a:rPr lang="zh-CN" altLang="en-US"/>
              <a:t>舒尼替尼在血管生成相关细胞和肿瘤细胞中的作用</a:t>
            </a:r>
            <a:endParaRPr lang="en-US" altLang="zh-CN"/>
          </a:p>
          <a:p>
            <a:r>
              <a:rPr lang="zh-CN" altLang="en-US"/>
              <a:t>左：肾癌肺转移患者</a:t>
            </a:r>
            <a:endParaRPr lang="en-US" altLang="zh-CN"/>
          </a:p>
          <a:p>
            <a:r>
              <a:rPr lang="zh-CN" altLang="en-US"/>
              <a:t>舒尼替尼对血小板源生长因子受体</a:t>
            </a:r>
            <a:r>
              <a:rPr lang="en-US" altLang="zh-CN"/>
              <a:t>(PDGFRα</a:t>
            </a:r>
            <a:r>
              <a:rPr lang="zh-CN" altLang="en-US"/>
              <a:t>和</a:t>
            </a:r>
            <a:r>
              <a:rPr lang="en-US" altLang="zh-CN"/>
              <a:t>PDGFRβ)</a:t>
            </a:r>
            <a:r>
              <a:rPr lang="zh-CN" altLang="en-US"/>
              <a:t>、血管内皮细胞生长因子</a:t>
            </a:r>
            <a:r>
              <a:rPr lang="en-US" altLang="zh-CN"/>
              <a:t>(VEGFR1</a:t>
            </a:r>
            <a:r>
              <a:rPr lang="zh-CN" altLang="en-US"/>
              <a:t>、</a:t>
            </a:r>
            <a:r>
              <a:rPr lang="en-US" altLang="zh-CN"/>
              <a:t>VEGFR2</a:t>
            </a:r>
            <a:r>
              <a:rPr lang="zh-CN" altLang="en-US"/>
              <a:t>和</a:t>
            </a:r>
            <a:r>
              <a:rPr lang="en-US" altLang="zh-CN"/>
              <a:t>ⅦGFR3)</a:t>
            </a:r>
            <a:r>
              <a:rPr lang="zh-CN" altLang="en-US"/>
              <a:t>、干细胞因子受体</a:t>
            </a:r>
            <a:r>
              <a:rPr lang="en-US" altLang="zh-CN"/>
              <a:t>(KIT)</a:t>
            </a:r>
            <a:r>
              <a:rPr lang="zh-CN" altLang="en-US"/>
              <a:t>、</a:t>
            </a:r>
            <a:r>
              <a:rPr lang="en-US" altLang="zh-CN"/>
              <a:t>Fms</a:t>
            </a:r>
            <a:r>
              <a:rPr lang="zh-CN" altLang="en-US"/>
              <a:t>样酪氨酸激酶</a:t>
            </a:r>
            <a:r>
              <a:rPr lang="en-US" altLang="zh-CN"/>
              <a:t>3(FLT3)</a:t>
            </a:r>
            <a:r>
              <a:rPr lang="zh-CN" altLang="en-US"/>
              <a:t>、</a:t>
            </a:r>
            <a:r>
              <a:rPr lang="en-US" altLang="zh-CN"/>
              <a:t>1</a:t>
            </a:r>
            <a:r>
              <a:rPr lang="zh-CN" altLang="en-US"/>
              <a:t>型集落刺激因子受体</a:t>
            </a:r>
            <a:r>
              <a:rPr lang="en-US" altLang="zh-CN"/>
              <a:t>(CSF-1R)</a:t>
            </a:r>
            <a:r>
              <a:rPr lang="zh-CN" altLang="en-US"/>
              <a:t>和胶质细胞衍生的神经营养因子受体</a:t>
            </a:r>
            <a:r>
              <a:rPr lang="en-US" altLang="zh-CN"/>
              <a:t>(RET)</a:t>
            </a:r>
            <a:r>
              <a:rPr lang="zh-CN" altLang="en-US"/>
              <a:t>等活性均具有抑制作用，其主要代谢产物与舒尼替尼活性相似。</a:t>
            </a:r>
          </a:p>
        </p:txBody>
      </p:sp>
      <p:sp>
        <p:nvSpPr>
          <p:cNvPr id="105476" name="灯片编号占位符 3">
            <a:extLst>
              <a:ext uri="{FF2B5EF4-FFF2-40B4-BE49-F238E27FC236}">
                <a16:creationId xmlns:a16="http://schemas.microsoft.com/office/drawing/2014/main" id="{D5157E96-3BDC-E945-BBD4-81BD04AF7A2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6000">
              <a:defRPr sz="2800">
                <a:solidFill>
                  <a:schemeClr val="tx1"/>
                </a:solidFill>
                <a:latin typeface="Arial" panose="020B0604020202020204" pitchFamily="34" charset="0"/>
              </a:defRPr>
            </a:lvl1pPr>
            <a:lvl2pPr marL="742950" indent="-285750" defTabSz="1016000">
              <a:defRPr sz="2800">
                <a:solidFill>
                  <a:schemeClr val="tx1"/>
                </a:solidFill>
                <a:latin typeface="Arial" panose="020B0604020202020204" pitchFamily="34" charset="0"/>
              </a:defRPr>
            </a:lvl2pPr>
            <a:lvl3pPr marL="1143000" indent="-228600" defTabSz="1016000">
              <a:defRPr sz="2800">
                <a:solidFill>
                  <a:schemeClr val="tx1"/>
                </a:solidFill>
                <a:latin typeface="Arial" panose="020B0604020202020204" pitchFamily="34" charset="0"/>
              </a:defRPr>
            </a:lvl3pPr>
            <a:lvl4pPr marL="1600200" indent="-228600" defTabSz="1016000">
              <a:defRPr sz="2800">
                <a:solidFill>
                  <a:schemeClr val="tx1"/>
                </a:solidFill>
                <a:latin typeface="Arial" panose="020B0604020202020204" pitchFamily="34" charset="0"/>
              </a:defRPr>
            </a:lvl4pPr>
            <a:lvl5pPr marL="2057400" indent="-228600" defTabSz="1016000">
              <a:defRPr sz="2800">
                <a:solidFill>
                  <a:schemeClr val="tx1"/>
                </a:solidFill>
                <a:latin typeface="Arial" panose="020B0604020202020204" pitchFamily="34" charset="0"/>
              </a:defRPr>
            </a:lvl5pPr>
            <a:lvl6pPr marL="2514600" indent="-228600" defTabSz="10160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10160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10160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10160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fld id="{422FD629-21A6-774B-8D64-2FEB62B6D2B4}" type="slidenum">
              <a:rPr lang="en-US" altLang="zh-CN" sz="1200">
                <a:solidFill>
                  <a:srgbClr val="000000"/>
                </a:solidFill>
              </a:rPr>
              <a:pPr/>
              <a:t>57</a:t>
            </a:fld>
            <a:endParaRPr lang="en-US" altLang="zh-CN" sz="1200">
              <a:solidFill>
                <a:srgbClr val="000000"/>
              </a:solidFill>
            </a:endParaRPr>
          </a:p>
        </p:txBody>
      </p:sp>
    </p:spTree>
    <p:extLst>
      <p:ext uri="{BB962C8B-B14F-4D97-AF65-F5344CB8AC3E}">
        <p14:creationId xmlns:p14="http://schemas.microsoft.com/office/powerpoint/2010/main" val="8367625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幻灯片图像占位符 1">
            <a:extLst>
              <a:ext uri="{FF2B5EF4-FFF2-40B4-BE49-F238E27FC236}">
                <a16:creationId xmlns:a16="http://schemas.microsoft.com/office/drawing/2014/main" id="{3F189927-8961-264B-B049-ACE67D66F863}"/>
              </a:ext>
            </a:extLst>
          </p:cNvPr>
          <p:cNvSpPr>
            <a:spLocks noGrp="1" noRot="1" noChangeAspect="1" noTextEdit="1"/>
          </p:cNvSpPr>
          <p:nvPr>
            <p:ph type="sldImg"/>
          </p:nvPr>
        </p:nvSpPr>
        <p:spPr>
          <a:xfrm>
            <a:off x="96838" y="517525"/>
            <a:ext cx="6588125" cy="3708400"/>
          </a:xfrm>
          <a:ln/>
        </p:spPr>
      </p:sp>
      <p:sp>
        <p:nvSpPr>
          <p:cNvPr id="104451" name="备注占位符 2">
            <a:extLst>
              <a:ext uri="{FF2B5EF4-FFF2-40B4-BE49-F238E27FC236}">
                <a16:creationId xmlns:a16="http://schemas.microsoft.com/office/drawing/2014/main" id="{6B82A476-6905-3947-A7B8-CF5D6DB23EC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雷莫芦单抗</a:t>
            </a:r>
            <a:r>
              <a:rPr lang="en-US" altLang="zh-CN"/>
              <a:t>(Ramucirumab)</a:t>
            </a:r>
            <a:r>
              <a:rPr lang="zh-CN" altLang="en-US"/>
              <a:t>是一种新型人源化的</a:t>
            </a:r>
            <a:r>
              <a:rPr lang="en-US" altLang="zh-CN"/>
              <a:t>IgG1</a:t>
            </a:r>
            <a:r>
              <a:rPr lang="zh-CN" altLang="en-US"/>
              <a:t>单克隆抗体，可通过靶向性作用于血管内皮生长因子受体</a:t>
            </a:r>
            <a:r>
              <a:rPr lang="en-US" altLang="zh-CN"/>
              <a:t>-2</a:t>
            </a:r>
            <a:r>
              <a:rPr lang="zh-CN" altLang="en-US"/>
              <a:t>（</a:t>
            </a:r>
            <a:r>
              <a:rPr lang="en-US" altLang="zh-CN"/>
              <a:t>vascular endothelial growth factor receptor-2, VEGFR-2</a:t>
            </a:r>
            <a:r>
              <a:rPr lang="zh-CN" altLang="en-US"/>
              <a:t>）发挥其生物学效应。</a:t>
            </a:r>
            <a:endParaRPr lang="en-US" altLang="zh-CN"/>
          </a:p>
          <a:p>
            <a:r>
              <a:rPr lang="en-US" altLang="zh-CN"/>
              <a:t>Aflibercept </a:t>
            </a:r>
            <a:r>
              <a:rPr lang="zh-CN" altLang="en-US"/>
              <a:t>阿柏西普是一种血管生成抑制剂</a:t>
            </a:r>
            <a:r>
              <a:rPr lang="en-US" altLang="zh-CN"/>
              <a:t>,</a:t>
            </a:r>
            <a:r>
              <a:rPr lang="zh-CN" altLang="en-US"/>
              <a:t>一种重组人融合蛋白</a:t>
            </a:r>
            <a:r>
              <a:rPr lang="en-US" altLang="zh-CN"/>
              <a:t>,</a:t>
            </a:r>
            <a:r>
              <a:rPr lang="zh-CN" altLang="en-US"/>
              <a:t>与循环</a:t>
            </a:r>
            <a:r>
              <a:rPr lang="en-US" altLang="zh-CN"/>
              <a:t>VEGF</a:t>
            </a:r>
            <a:r>
              <a:rPr lang="zh-CN" altLang="en-US"/>
              <a:t>紧密结合 </a:t>
            </a:r>
            <a:r>
              <a:rPr lang="en-US" altLang="zh-CN"/>
              <a:t>,</a:t>
            </a:r>
            <a:r>
              <a:rPr lang="zh-CN" altLang="en-US"/>
              <a:t>使其不能与细胞表面受体相互作用</a:t>
            </a:r>
            <a:r>
              <a:rPr lang="en-US" altLang="zh-CN"/>
              <a:t>,</a:t>
            </a:r>
            <a:r>
              <a:rPr lang="zh-CN" altLang="en-US"/>
              <a:t>从而抑制血管内皮生长。</a:t>
            </a:r>
            <a:endParaRPr lang="en-US" altLang="zh-CN"/>
          </a:p>
          <a:p>
            <a:r>
              <a:rPr lang="zh-CN" altLang="en-US"/>
              <a:t>瑞戈非尼（</a:t>
            </a:r>
            <a:r>
              <a:rPr lang="en-US" altLang="zh-CN"/>
              <a:t>Regorafenib(Stivarga</a:t>
            </a:r>
            <a:r>
              <a:rPr lang="zh-CN" altLang="en-US"/>
              <a:t>，拜耳</a:t>
            </a:r>
            <a:r>
              <a:rPr lang="en-US" altLang="zh-CN"/>
              <a:t>) </a:t>
            </a:r>
            <a:r>
              <a:rPr lang="zh-CN" altLang="en-US"/>
              <a:t>是由拜耳和美国生技制药公司联合开发，一种新型的多激酶抑制剂，通过抑制多种促进肿瘤生长蛋白质激酶，靶向作用于肿瘤生成、肿瘤血管发生和肿瘤微环境信号传导的维持。</a:t>
            </a:r>
            <a:endParaRPr lang="en-US" altLang="zh-CN"/>
          </a:p>
          <a:p>
            <a:endParaRPr lang="zh-CN" altLang="en-US"/>
          </a:p>
        </p:txBody>
      </p:sp>
      <p:sp>
        <p:nvSpPr>
          <p:cNvPr id="104452" name="灯片编号占位符 3">
            <a:extLst>
              <a:ext uri="{FF2B5EF4-FFF2-40B4-BE49-F238E27FC236}">
                <a16:creationId xmlns:a16="http://schemas.microsoft.com/office/drawing/2014/main" id="{E6D3AF29-1DF5-324B-A591-ABA0F1F18F9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6000">
              <a:defRPr sz="2800">
                <a:solidFill>
                  <a:schemeClr val="tx1"/>
                </a:solidFill>
                <a:latin typeface="Arial" panose="020B0604020202020204" pitchFamily="34" charset="0"/>
              </a:defRPr>
            </a:lvl1pPr>
            <a:lvl2pPr marL="742950" indent="-285750" defTabSz="1016000">
              <a:defRPr sz="2800">
                <a:solidFill>
                  <a:schemeClr val="tx1"/>
                </a:solidFill>
                <a:latin typeface="Arial" panose="020B0604020202020204" pitchFamily="34" charset="0"/>
              </a:defRPr>
            </a:lvl2pPr>
            <a:lvl3pPr marL="1143000" indent="-228600" defTabSz="1016000">
              <a:defRPr sz="2800">
                <a:solidFill>
                  <a:schemeClr val="tx1"/>
                </a:solidFill>
                <a:latin typeface="Arial" panose="020B0604020202020204" pitchFamily="34" charset="0"/>
              </a:defRPr>
            </a:lvl3pPr>
            <a:lvl4pPr marL="1600200" indent="-228600" defTabSz="1016000">
              <a:defRPr sz="2800">
                <a:solidFill>
                  <a:schemeClr val="tx1"/>
                </a:solidFill>
                <a:latin typeface="Arial" panose="020B0604020202020204" pitchFamily="34" charset="0"/>
              </a:defRPr>
            </a:lvl4pPr>
            <a:lvl5pPr marL="2057400" indent="-228600" defTabSz="1016000">
              <a:defRPr sz="2800">
                <a:solidFill>
                  <a:schemeClr val="tx1"/>
                </a:solidFill>
                <a:latin typeface="Arial" panose="020B0604020202020204" pitchFamily="34" charset="0"/>
              </a:defRPr>
            </a:lvl5pPr>
            <a:lvl6pPr marL="2514600" indent="-228600" defTabSz="10160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10160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10160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10160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fld id="{DAE11086-8DA3-7245-9747-31B7711072E4}" type="slidenum">
              <a:rPr lang="zh-CN" altLang="en-US" sz="1200">
                <a:latin typeface="Times New Roman" panose="02020603050405020304" pitchFamily="18" charset="0"/>
              </a:rPr>
              <a:pPr/>
              <a:t>58</a:t>
            </a:fld>
            <a:endParaRPr lang="zh-CN" altLang="en-US" sz="1200">
              <a:latin typeface="Times New Roman" panose="02020603050405020304" pitchFamily="18" charset="0"/>
            </a:endParaRPr>
          </a:p>
        </p:txBody>
      </p:sp>
    </p:spTree>
    <p:extLst>
      <p:ext uri="{BB962C8B-B14F-4D97-AF65-F5344CB8AC3E}">
        <p14:creationId xmlns:p14="http://schemas.microsoft.com/office/powerpoint/2010/main" val="2719879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9BF44-F5CE-455C-A9FE-73A15FC422D4}" type="slidenum">
              <a:rPr lang="zh-CN" altLang="en-US" smtClean="0"/>
              <a:pPr/>
              <a:t>60</a:t>
            </a:fld>
            <a:endParaRPr lang="zh-CN" altLang="en-US"/>
          </a:p>
        </p:txBody>
      </p:sp>
    </p:spTree>
    <p:extLst>
      <p:ext uri="{BB962C8B-B14F-4D97-AF65-F5344CB8AC3E}">
        <p14:creationId xmlns:p14="http://schemas.microsoft.com/office/powerpoint/2010/main" val="20405313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CEEC5-9D69-4910-9DC8-F5AA1968553A}" type="slidenum">
              <a:rPr lang="zh-CN" altLang="en-US" smtClean="0"/>
              <a:pPr/>
              <a:t>62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82349A-3944-43B7-8695-B711AD5BDE5A}" type="slidenum">
              <a:rPr lang="zh-CN" altLang="en-US" smtClean="0"/>
              <a:pPr/>
              <a:t>65</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5" name="页脚占位符 4"/>
          <p:cNvSpPr>
            <a:spLocks noGrp="1"/>
          </p:cNvSpPr>
          <p:nvPr>
            <p:ph type="ftr" sz="quarter" idx="1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0F5936D0-9BBD-7F4A-AE2D-278B8F9F03AD}" type="slidenum">
              <a:rPr kumimoji="0" lang="en-US" altLang="en-US" sz="1200" b="0" i="0" u="none" strike="noStrike" kern="1200" cap="none" spc="0" normalizeH="0" baseline="0" noProof="0" smtClean="0">
                <a:ln>
                  <a:noFill/>
                </a:ln>
                <a:solidFill>
                  <a:srgbClr val="000000"/>
                </a:solidFill>
                <a:effectLst/>
                <a:uLnTx/>
                <a:uFillTx/>
                <a:latin typeface="Arial" charset="0"/>
                <a:ea typeface="ＭＳ Ｐゴシック" pitchFamily="34" charset="-128"/>
                <a:cs typeface="Arial" charset="0"/>
              </a:rPr>
              <a:pPr marL="0" marR="0" lvl="0" indent="0" algn="r" defTabSz="914400" rtl="0" eaLnBrk="1" fontAlgn="base" latinLnBrk="0" hangingPunct="1">
                <a:lnSpc>
                  <a:spcPct val="100000"/>
                </a:lnSpc>
                <a:spcBef>
                  <a:spcPct val="0"/>
                </a:spcBef>
                <a:spcAft>
                  <a:spcPct val="0"/>
                </a:spcAft>
                <a:buClrTx/>
                <a:buSzTx/>
                <a:buFontTx/>
                <a:buNone/>
                <a:defRPr/>
              </a:pPr>
              <a:t>66</a:t>
            </a:fld>
            <a:endParaRPr kumimoji="0" lang="en-US" altLang="en-US" sz="1200" b="0" i="0" u="none" strike="noStrike" kern="1200" cap="none" spc="0" normalizeH="0" baseline="0" noProof="0" dirty="0">
              <a:ln>
                <a:noFill/>
              </a:ln>
              <a:solidFill>
                <a:srgbClr val="000000"/>
              </a:solidFill>
              <a:effectLst/>
              <a:uLnTx/>
              <a:uFillTx/>
              <a:latin typeface="Arial" charset="0"/>
              <a:ea typeface="ＭＳ Ｐゴシック" pitchFamily="34" charset="-128"/>
              <a:cs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82349A-3944-43B7-8695-B711AD5BDE5A}" type="slidenum">
              <a:rPr lang="zh-CN" altLang="en-US" smtClean="0"/>
              <a:pPr/>
              <a:t>67</a:t>
            </a:fld>
            <a:endParaRPr lang="zh-CN" altLang="en-US"/>
          </a:p>
        </p:txBody>
      </p:sp>
    </p:spTree>
    <p:extLst>
      <p:ext uri="{BB962C8B-B14F-4D97-AF65-F5344CB8AC3E}">
        <p14:creationId xmlns:p14="http://schemas.microsoft.com/office/powerpoint/2010/main" val="30824033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左图是</a:t>
            </a:r>
            <a:r>
              <a:rPr lang="en-US" altLang="zh-CN" dirty="0" smtClean="0"/>
              <a:t>EGFR</a:t>
            </a:r>
            <a:r>
              <a:rPr lang="zh-CN" altLang="en-US" dirty="0" smtClean="0"/>
              <a:t>靶向治疗研究，由于都是选择后的患者，因此有效率普遍达到</a:t>
            </a:r>
            <a:r>
              <a:rPr lang="en-US" altLang="zh-CN" dirty="0" smtClean="0"/>
              <a:t>70%</a:t>
            </a:r>
            <a:r>
              <a:rPr lang="zh-CN" altLang="en-US" dirty="0" smtClean="0"/>
              <a:t>以上</a:t>
            </a:r>
            <a:endParaRPr lang="en-US" altLang="zh-CN" dirty="0" smtClean="0"/>
          </a:p>
          <a:p>
            <a:r>
              <a:rPr lang="zh-CN" altLang="en-US" dirty="0" smtClean="0"/>
              <a:t>右图：如果不经选择，免疫治疗的有效率不到</a:t>
            </a:r>
            <a:r>
              <a:rPr lang="en-US" altLang="zh-CN" dirty="0" smtClean="0"/>
              <a:t>20%</a:t>
            </a:r>
            <a:endParaRPr lang="zh-CN" altLang="en-US" dirty="0"/>
          </a:p>
        </p:txBody>
      </p:sp>
      <p:sp>
        <p:nvSpPr>
          <p:cNvPr id="4" name="灯片编号占位符 3"/>
          <p:cNvSpPr>
            <a:spLocks noGrp="1"/>
          </p:cNvSpPr>
          <p:nvPr>
            <p:ph type="sldNum" sz="quarter" idx="10"/>
          </p:nvPr>
        </p:nvSpPr>
        <p:spPr/>
        <p:txBody>
          <a:bodyPr/>
          <a:lstStyle/>
          <a:p>
            <a:pPr>
              <a:defRPr/>
            </a:pPr>
            <a:fld id="{DCB6AC62-F7B0-4F7D-BC22-D69BFDA3BA7B}" type="slidenum">
              <a:rPr lang="zh-CN" altLang="en-US" smtClean="0"/>
              <a:pPr>
                <a:defRPr/>
              </a:pPr>
              <a:t>68</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目前免疫治疗的</a:t>
            </a:r>
            <a:r>
              <a:rPr lang="en-US" altLang="zh-CN" dirty="0" smtClean="0"/>
              <a:t>3</a:t>
            </a:r>
            <a:r>
              <a:rPr lang="zh-CN" altLang="en-US" dirty="0" smtClean="0"/>
              <a:t>类分子标志物：</a:t>
            </a:r>
            <a:r>
              <a:rPr lang="en-US" altLang="zh-CN" dirty="0" smtClean="0"/>
              <a:t>PD-L1</a:t>
            </a:r>
            <a:r>
              <a:rPr lang="zh-CN" altLang="en-US" dirty="0" smtClean="0"/>
              <a:t>，肿瘤突变负荷，以及其他如肿瘤微环境包括，如免疫细胞，成纤维细胞，炎症细胞，信号传导分子和细胞外基质。</a:t>
            </a:r>
            <a:endParaRPr lang="en-US" altLang="zh-CN" dirty="0" smtClean="0"/>
          </a:p>
          <a:p>
            <a:r>
              <a:rPr lang="zh-CN" altLang="en-US" dirty="0" smtClean="0"/>
              <a:t>最新，研究人员尝试通过肿瘤微环境确定遗传改变是否可以指导肿瘤免疫治疗，都在探索。</a:t>
            </a:r>
            <a:endParaRPr lang="en-US" altLang="zh-CN" dirty="0" smtClean="0"/>
          </a:p>
          <a:p>
            <a:endParaRPr lang="en-US" altLang="zh-CN" dirty="0" smtClean="0"/>
          </a:p>
          <a:p>
            <a:r>
              <a:rPr lang="zh-CN" altLang="en-US" dirty="0" smtClean="0"/>
              <a:t>我们急需探索预测性和预后生物标志物来深入理解肿瘤与免疫系统之间复杂相互作用，进一步确定疾病每一阶段的正确个体化治疗方法。</a:t>
            </a:r>
            <a:endParaRPr lang="zh-CN" altLang="en-US" dirty="0"/>
          </a:p>
        </p:txBody>
      </p:sp>
      <p:sp>
        <p:nvSpPr>
          <p:cNvPr id="4" name="灯片编号占位符 3"/>
          <p:cNvSpPr>
            <a:spLocks noGrp="1"/>
          </p:cNvSpPr>
          <p:nvPr>
            <p:ph type="sldNum" sz="quarter" idx="10"/>
          </p:nvPr>
        </p:nvSpPr>
        <p:spPr/>
        <p:txBody>
          <a:bodyPr/>
          <a:lstStyle/>
          <a:p>
            <a:pPr>
              <a:defRPr/>
            </a:pPr>
            <a:fld id="{DCB6AC62-F7B0-4F7D-BC22-D69BFDA3BA7B}" type="slidenum">
              <a:rPr lang="zh-CN" altLang="en-US" smtClean="0"/>
              <a:pPr>
                <a:defRPr/>
              </a:pPr>
              <a:t>69</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因此写入了</a:t>
            </a:r>
            <a:r>
              <a:rPr lang="en-US" altLang="zh-CN" dirty="0" smtClean="0"/>
              <a:t>NCCN</a:t>
            </a:r>
            <a:r>
              <a:rPr lang="zh-CN" altLang="en-US" dirty="0" smtClean="0"/>
              <a:t>指南</a:t>
            </a:r>
            <a:endParaRPr lang="zh-CN" altLang="en-US" dirty="0"/>
          </a:p>
        </p:txBody>
      </p:sp>
      <p:sp>
        <p:nvSpPr>
          <p:cNvPr id="4" name="灯片编号占位符 3"/>
          <p:cNvSpPr>
            <a:spLocks noGrp="1"/>
          </p:cNvSpPr>
          <p:nvPr>
            <p:ph type="sldNum" sz="quarter" idx="10"/>
          </p:nvPr>
        </p:nvSpPr>
        <p:spPr/>
        <p:txBody>
          <a:bodyPr/>
          <a:lstStyle/>
          <a:p>
            <a:pPr>
              <a:defRPr/>
            </a:pPr>
            <a:fld id="{DCB6AC62-F7B0-4F7D-BC22-D69BFDA3BA7B}" type="slidenum">
              <a:rPr lang="zh-CN" altLang="en-US" smtClean="0"/>
              <a:pPr>
                <a:defRPr/>
              </a:pPr>
              <a:t>76</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这是一项有驱动基因突变的</a:t>
            </a:r>
            <a:r>
              <a:rPr lang="en-US" altLang="zh-CN" dirty="0"/>
              <a:t>NSCLC</a:t>
            </a:r>
            <a:r>
              <a:rPr lang="zh-CN" altLang="en-US" dirty="0"/>
              <a:t>患者使用</a:t>
            </a:r>
            <a:r>
              <a:rPr lang="en-US" altLang="zh-CN" dirty="0"/>
              <a:t>ICI</a:t>
            </a:r>
            <a:r>
              <a:rPr lang="zh-CN" altLang="en-US" dirty="0"/>
              <a:t>治疗的回顾性研究：</a:t>
            </a:r>
            <a:endParaRPr lang="en-US" altLang="zh-CN" dirty="0"/>
          </a:p>
          <a:p>
            <a:r>
              <a:rPr lang="zh-CN" altLang="en-US" sz="1200" dirty="0">
                <a:solidFill>
                  <a:schemeClr val="tx1">
                    <a:lumMod val="75000"/>
                    <a:lumOff val="25000"/>
                  </a:schemeClr>
                </a:solidFill>
                <a:highlight>
                  <a:srgbClr val="00FF00"/>
                </a:highlight>
                <a:latin typeface="+mn-ea"/>
              </a:rPr>
              <a:t>    纳入了来自</a:t>
            </a:r>
            <a:r>
              <a:rPr lang="en-US" altLang="zh-CN" sz="1200" dirty="0">
                <a:solidFill>
                  <a:schemeClr val="tx1">
                    <a:lumMod val="75000"/>
                    <a:lumOff val="25000"/>
                  </a:schemeClr>
                </a:solidFill>
                <a:highlight>
                  <a:srgbClr val="00FF00"/>
                </a:highlight>
                <a:latin typeface="+mn-ea"/>
              </a:rPr>
              <a:t>10</a:t>
            </a:r>
            <a:r>
              <a:rPr lang="zh-CN" altLang="en-US" sz="1200" dirty="0">
                <a:solidFill>
                  <a:schemeClr val="tx1">
                    <a:lumMod val="75000"/>
                    <a:lumOff val="25000"/>
                  </a:schemeClr>
                </a:solidFill>
                <a:highlight>
                  <a:srgbClr val="00FF00"/>
                </a:highlight>
                <a:latin typeface="+mn-ea"/>
              </a:rPr>
              <a:t>个国家，</a:t>
            </a:r>
            <a:r>
              <a:rPr lang="en-US" altLang="zh-CN" sz="1200" dirty="0">
                <a:solidFill>
                  <a:schemeClr val="tx1">
                    <a:lumMod val="75000"/>
                    <a:lumOff val="25000"/>
                  </a:schemeClr>
                </a:solidFill>
                <a:highlight>
                  <a:srgbClr val="00FF00"/>
                </a:highlight>
                <a:latin typeface="+mn-ea"/>
              </a:rPr>
              <a:t>24</a:t>
            </a:r>
            <a:r>
              <a:rPr lang="zh-CN" altLang="en-US" sz="1200" dirty="0">
                <a:solidFill>
                  <a:schemeClr val="tx1">
                    <a:lumMod val="75000"/>
                    <a:lumOff val="25000"/>
                  </a:schemeClr>
                </a:solidFill>
                <a:highlight>
                  <a:srgbClr val="00FF00"/>
                </a:highlight>
                <a:latin typeface="+mn-ea"/>
              </a:rPr>
              <a:t>个研究中心</a:t>
            </a:r>
            <a:r>
              <a:rPr lang="en-US" altLang="zh-CN" sz="1200" dirty="0">
                <a:solidFill>
                  <a:schemeClr val="tx1">
                    <a:lumMod val="75000"/>
                    <a:lumOff val="25000"/>
                  </a:schemeClr>
                </a:solidFill>
                <a:highlight>
                  <a:srgbClr val="00FF00"/>
                </a:highlight>
                <a:latin typeface="+mn-ea"/>
              </a:rPr>
              <a:t>551</a:t>
            </a:r>
            <a:r>
              <a:rPr lang="zh-CN" altLang="en-US" sz="1200" dirty="0">
                <a:solidFill>
                  <a:schemeClr val="tx1">
                    <a:lumMod val="75000"/>
                    <a:lumOff val="25000"/>
                  </a:schemeClr>
                </a:solidFill>
                <a:highlight>
                  <a:srgbClr val="00FF00"/>
                </a:highlight>
                <a:latin typeface="+mn-ea"/>
              </a:rPr>
              <a:t>例至少存在一个驱动基因突变的晚期</a:t>
            </a:r>
            <a:r>
              <a:rPr lang="en-US" altLang="zh-CN" sz="1200" dirty="0">
                <a:solidFill>
                  <a:schemeClr val="tx1">
                    <a:lumMod val="75000"/>
                    <a:lumOff val="25000"/>
                  </a:schemeClr>
                </a:solidFill>
                <a:highlight>
                  <a:srgbClr val="00FF00"/>
                </a:highlight>
                <a:latin typeface="+mn-ea"/>
              </a:rPr>
              <a:t>NSCLC</a:t>
            </a:r>
            <a:r>
              <a:rPr lang="zh-CN" altLang="en-US" sz="1200" dirty="0">
                <a:solidFill>
                  <a:schemeClr val="tx1">
                    <a:lumMod val="75000"/>
                    <a:lumOff val="25000"/>
                  </a:schemeClr>
                </a:solidFill>
                <a:highlight>
                  <a:srgbClr val="00FF00"/>
                </a:highlight>
                <a:latin typeface="+mn-ea"/>
              </a:rPr>
              <a:t>患者，患者接受免疫检查点抑制剂（</a:t>
            </a:r>
            <a:r>
              <a:rPr lang="en-US" altLang="zh-CN" sz="1200" dirty="0">
                <a:solidFill>
                  <a:schemeClr val="tx1">
                    <a:lumMod val="75000"/>
                    <a:lumOff val="25000"/>
                  </a:schemeClr>
                </a:solidFill>
                <a:highlight>
                  <a:srgbClr val="00FF00"/>
                </a:highlight>
                <a:latin typeface="+mn-ea"/>
              </a:rPr>
              <a:t>ICI</a:t>
            </a:r>
            <a:r>
              <a:rPr lang="zh-CN" altLang="en-US" sz="1200" dirty="0">
                <a:solidFill>
                  <a:schemeClr val="tx1">
                    <a:lumMod val="75000"/>
                    <a:lumOff val="25000"/>
                  </a:schemeClr>
                </a:solidFill>
                <a:highlight>
                  <a:srgbClr val="00FF00"/>
                </a:highlight>
                <a:latin typeface="+mn-ea"/>
              </a:rPr>
              <a:t>）单药治疗。主要终点为</a:t>
            </a:r>
            <a:r>
              <a:rPr lang="en-US" altLang="zh-CN" sz="1200" dirty="0">
                <a:solidFill>
                  <a:schemeClr val="tx1">
                    <a:lumMod val="75000"/>
                    <a:lumOff val="25000"/>
                  </a:schemeClr>
                </a:solidFill>
                <a:highlight>
                  <a:srgbClr val="00FF00"/>
                </a:highlight>
                <a:latin typeface="+mn-ea"/>
              </a:rPr>
              <a:t>PFS</a:t>
            </a:r>
            <a:r>
              <a:rPr lang="zh-CN" altLang="en-US" sz="1200" dirty="0">
                <a:solidFill>
                  <a:schemeClr val="tx1">
                    <a:lumMod val="75000"/>
                    <a:lumOff val="25000"/>
                  </a:schemeClr>
                </a:solidFill>
                <a:highlight>
                  <a:srgbClr val="00FF00"/>
                </a:highlight>
                <a:latin typeface="+mn-ea"/>
              </a:rPr>
              <a:t>，次要终点为最佳缓解率</a:t>
            </a:r>
            <a:r>
              <a:rPr lang="en-US" altLang="zh-CN" sz="1200" dirty="0">
                <a:solidFill>
                  <a:schemeClr val="tx1">
                    <a:lumMod val="75000"/>
                    <a:lumOff val="25000"/>
                  </a:schemeClr>
                </a:solidFill>
                <a:highlight>
                  <a:srgbClr val="00FF00"/>
                </a:highlight>
                <a:latin typeface="+mn-ea"/>
              </a:rPr>
              <a:t>(﻿RECIST 1.1)</a:t>
            </a:r>
            <a:r>
              <a:rPr lang="zh-CN" altLang="en-US" sz="1200" dirty="0">
                <a:solidFill>
                  <a:schemeClr val="tx1">
                    <a:lumMod val="75000"/>
                    <a:lumOff val="25000"/>
                  </a:schemeClr>
                </a:solidFill>
                <a:highlight>
                  <a:srgbClr val="00FF00"/>
                </a:highlight>
                <a:latin typeface="+mn-ea"/>
              </a:rPr>
              <a:t>和</a:t>
            </a:r>
            <a:r>
              <a:rPr lang="en-US" altLang="zh-CN" sz="1200" dirty="0">
                <a:solidFill>
                  <a:schemeClr val="tx1">
                    <a:lumMod val="75000"/>
                    <a:lumOff val="25000"/>
                  </a:schemeClr>
                </a:solidFill>
                <a:highlight>
                  <a:srgbClr val="00FF00"/>
                </a:highlight>
                <a:latin typeface="+mn-ea"/>
              </a:rPr>
              <a:t>OS</a:t>
            </a:r>
            <a:r>
              <a:rPr lang="zh-CN" altLang="en-US" sz="1200" dirty="0">
                <a:solidFill>
                  <a:schemeClr val="tx1">
                    <a:lumMod val="75000"/>
                    <a:lumOff val="25000"/>
                  </a:schemeClr>
                </a:solidFill>
                <a:highlight>
                  <a:srgbClr val="00FF00"/>
                </a:highlight>
                <a:latin typeface="+mn-ea"/>
              </a:rPr>
              <a:t>。</a:t>
            </a:r>
            <a:endParaRPr lang="en-US" altLang="zh-CN" sz="1200" dirty="0">
              <a:solidFill>
                <a:schemeClr val="tx1">
                  <a:lumMod val="75000"/>
                  <a:lumOff val="25000"/>
                </a:schemeClr>
              </a:solidFill>
              <a:highlight>
                <a:srgbClr val="00FF00"/>
              </a:highlight>
              <a:latin typeface="+mn-ea"/>
            </a:endParaRPr>
          </a:p>
          <a:p>
            <a:r>
              <a:rPr lang="zh-CN" altLang="en-US" sz="1200" dirty="0">
                <a:solidFill>
                  <a:schemeClr val="tx1">
                    <a:lumMod val="75000"/>
                    <a:lumOff val="25000"/>
                  </a:schemeClr>
                </a:solidFill>
                <a:highlight>
                  <a:srgbClr val="00FF00"/>
                </a:highlight>
                <a:latin typeface="+mn-ea"/>
              </a:rPr>
              <a:t>    主要终点</a:t>
            </a:r>
            <a:r>
              <a:rPr lang="en-US" altLang="zh-CN" sz="1200" dirty="0">
                <a:solidFill>
                  <a:schemeClr val="tx1">
                    <a:lumMod val="75000"/>
                    <a:lumOff val="25000"/>
                  </a:schemeClr>
                </a:solidFill>
                <a:highlight>
                  <a:srgbClr val="00FF00"/>
                </a:highlight>
                <a:latin typeface="+mn-ea"/>
              </a:rPr>
              <a:t>PFS</a:t>
            </a:r>
            <a:r>
              <a:rPr lang="zh-CN" altLang="en-US" sz="1200" dirty="0">
                <a:solidFill>
                  <a:schemeClr val="tx1">
                    <a:lumMod val="75000"/>
                    <a:lumOff val="25000"/>
                  </a:schemeClr>
                </a:solidFill>
                <a:highlight>
                  <a:srgbClr val="00FF00"/>
                </a:highlight>
                <a:latin typeface="+mn-ea"/>
              </a:rPr>
              <a:t>，中位值为</a:t>
            </a:r>
            <a:r>
              <a:rPr lang="en-US" altLang="zh-CN" sz="1200" dirty="0">
                <a:solidFill>
                  <a:schemeClr val="tx1">
                    <a:lumMod val="75000"/>
                    <a:lumOff val="25000"/>
                  </a:schemeClr>
                </a:solidFill>
                <a:highlight>
                  <a:srgbClr val="00FF00"/>
                </a:highlight>
                <a:latin typeface="+mn-ea"/>
              </a:rPr>
              <a:t>2.8</a:t>
            </a:r>
            <a:r>
              <a:rPr lang="zh-CN" altLang="en-US" sz="1200" dirty="0">
                <a:solidFill>
                  <a:schemeClr val="tx1">
                    <a:lumMod val="75000"/>
                    <a:lumOff val="25000"/>
                  </a:schemeClr>
                </a:solidFill>
                <a:highlight>
                  <a:srgbClr val="00FF00"/>
                </a:highlight>
                <a:latin typeface="+mn-ea"/>
              </a:rPr>
              <a:t>个月；</a:t>
            </a:r>
            <a:endParaRPr lang="en-US" altLang="zh-CN" sz="1200" dirty="0">
              <a:solidFill>
                <a:schemeClr val="tx1">
                  <a:lumMod val="75000"/>
                  <a:lumOff val="25000"/>
                </a:schemeClr>
              </a:solidFill>
              <a:highlight>
                <a:srgbClr val="00FF00"/>
              </a:highlight>
              <a:latin typeface="+mn-ea"/>
            </a:endParaRPr>
          </a:p>
          <a:p>
            <a:r>
              <a:rPr lang="zh-CN" altLang="en-US" sz="1200" dirty="0">
                <a:solidFill>
                  <a:schemeClr val="tx1">
                    <a:lumMod val="75000"/>
                    <a:lumOff val="25000"/>
                  </a:schemeClr>
                </a:solidFill>
                <a:highlight>
                  <a:srgbClr val="00FF00"/>
                </a:highlight>
                <a:latin typeface="+mn-ea"/>
              </a:rPr>
              <a:t>    次要终点</a:t>
            </a:r>
            <a:r>
              <a:rPr lang="en-US" altLang="zh-CN" sz="1200" dirty="0">
                <a:solidFill>
                  <a:schemeClr val="tx1">
                    <a:lumMod val="75000"/>
                    <a:lumOff val="25000"/>
                  </a:schemeClr>
                </a:solidFill>
                <a:highlight>
                  <a:srgbClr val="00FF00"/>
                </a:highlight>
                <a:latin typeface="+mn-ea"/>
              </a:rPr>
              <a:t>OS</a:t>
            </a:r>
            <a:r>
              <a:rPr lang="zh-CN" altLang="en-US" sz="1200" dirty="0">
                <a:solidFill>
                  <a:schemeClr val="tx1">
                    <a:lumMod val="75000"/>
                    <a:lumOff val="25000"/>
                  </a:schemeClr>
                </a:solidFill>
                <a:highlight>
                  <a:srgbClr val="00FF00"/>
                </a:highlight>
                <a:latin typeface="+mn-ea"/>
              </a:rPr>
              <a:t>，中位值为</a:t>
            </a:r>
            <a:r>
              <a:rPr lang="en-US" altLang="zh-CN" sz="1200" dirty="0">
                <a:solidFill>
                  <a:schemeClr val="tx1">
                    <a:lumMod val="75000"/>
                    <a:lumOff val="25000"/>
                  </a:schemeClr>
                </a:solidFill>
                <a:highlight>
                  <a:srgbClr val="00FF00"/>
                </a:highlight>
                <a:latin typeface="+mn-ea"/>
              </a:rPr>
              <a:t>13.3</a:t>
            </a:r>
            <a:r>
              <a:rPr lang="zh-CN" altLang="en-US" sz="1200" dirty="0">
                <a:solidFill>
                  <a:schemeClr val="tx1">
                    <a:lumMod val="75000"/>
                    <a:lumOff val="25000"/>
                  </a:schemeClr>
                </a:solidFill>
                <a:highlight>
                  <a:srgbClr val="00FF00"/>
                </a:highlight>
                <a:latin typeface="+mn-ea"/>
              </a:rPr>
              <a:t>个月；</a:t>
            </a:r>
            <a:endParaRPr lang="en-US" altLang="zh-CN" sz="1200" dirty="0">
              <a:solidFill>
                <a:schemeClr val="tx1">
                  <a:lumMod val="75000"/>
                  <a:lumOff val="25000"/>
                </a:schemeClr>
              </a:solidFill>
              <a:highlight>
                <a:srgbClr val="00FF00"/>
              </a:highlight>
              <a:latin typeface="+mn-ea"/>
            </a:endParaRPr>
          </a:p>
          <a:p>
            <a:r>
              <a:rPr lang="zh-CN" altLang="en-US" sz="1200" dirty="0">
                <a:solidFill>
                  <a:schemeClr val="tx1">
                    <a:lumMod val="75000"/>
                    <a:lumOff val="25000"/>
                  </a:schemeClr>
                </a:solidFill>
                <a:highlight>
                  <a:srgbClr val="00FF00"/>
                </a:highlight>
                <a:latin typeface="+mn-ea"/>
              </a:rPr>
              <a:t>    次要终点最佳缓解率为</a:t>
            </a:r>
            <a:r>
              <a:rPr lang="en-US" altLang="zh-CN" sz="1200" dirty="0">
                <a:solidFill>
                  <a:schemeClr val="tx1">
                    <a:lumMod val="75000"/>
                    <a:lumOff val="25000"/>
                  </a:schemeClr>
                </a:solidFill>
                <a:highlight>
                  <a:srgbClr val="00FF00"/>
                </a:highlight>
                <a:latin typeface="+mn-ea"/>
              </a:rPr>
              <a:t>19%</a:t>
            </a:r>
            <a:r>
              <a:rPr lang="zh-CN" altLang="en-US" sz="1200" dirty="0">
                <a:solidFill>
                  <a:schemeClr val="tx1">
                    <a:lumMod val="75000"/>
                    <a:lumOff val="25000"/>
                  </a:schemeClr>
                </a:solidFill>
                <a:highlight>
                  <a:srgbClr val="00FF00"/>
                </a:highlight>
                <a:latin typeface="+mn-ea"/>
              </a:rPr>
              <a:t>；</a:t>
            </a:r>
            <a:endParaRPr lang="en-US" altLang="zh-CN" sz="1200" dirty="0">
              <a:solidFill>
                <a:schemeClr val="tx1">
                  <a:lumMod val="75000"/>
                  <a:lumOff val="25000"/>
                </a:schemeClr>
              </a:solidFill>
              <a:highlight>
                <a:srgbClr val="00FF00"/>
              </a:highlight>
              <a:latin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1" dirty="0">
                <a:solidFill>
                  <a:schemeClr val="tx1">
                    <a:lumMod val="75000"/>
                    <a:lumOff val="25000"/>
                  </a:schemeClr>
                </a:solidFill>
                <a:highlight>
                  <a:srgbClr val="00FF00"/>
                </a:highlight>
                <a:latin typeface="+mn-ea"/>
              </a:rPr>
              <a:t>    </a:t>
            </a:r>
            <a:r>
              <a:rPr lang="zh-CN" altLang="en-US" sz="1200" b="0" dirty="0">
                <a:solidFill>
                  <a:schemeClr val="tx1">
                    <a:lumMod val="75000"/>
                    <a:lumOff val="25000"/>
                  </a:schemeClr>
                </a:solidFill>
                <a:highlight>
                  <a:srgbClr val="00FF00"/>
                </a:highlight>
                <a:latin typeface="+mn-ea"/>
              </a:rPr>
              <a:t>根据驱动突变的</a:t>
            </a:r>
            <a:r>
              <a:rPr lang="en-US" altLang="zh-CN" sz="1200" b="0" dirty="0">
                <a:solidFill>
                  <a:schemeClr val="tx1">
                    <a:lumMod val="75000"/>
                    <a:lumOff val="25000"/>
                  </a:schemeClr>
                </a:solidFill>
                <a:highlight>
                  <a:srgbClr val="00FF00"/>
                </a:highlight>
                <a:latin typeface="+mn-ea"/>
              </a:rPr>
              <a:t>ORR</a:t>
            </a:r>
            <a:r>
              <a:rPr lang="zh-CN" altLang="en-US" sz="1200" b="0" dirty="0">
                <a:solidFill>
                  <a:schemeClr val="tx1">
                    <a:lumMod val="75000"/>
                    <a:lumOff val="25000"/>
                  </a:schemeClr>
                </a:solidFill>
                <a:highlight>
                  <a:srgbClr val="00FF00"/>
                </a:highlight>
                <a:latin typeface="+mn-ea"/>
              </a:rPr>
              <a:t>：</a:t>
            </a:r>
            <a:r>
              <a:rPr lang="en-US" altLang="zh-CN" sz="1200" b="0" dirty="0">
                <a:solidFill>
                  <a:schemeClr val="tx1">
                    <a:lumMod val="75000"/>
                    <a:lumOff val="25000"/>
                  </a:schemeClr>
                </a:solidFill>
                <a:highlight>
                  <a:srgbClr val="00FF00"/>
                </a:highlight>
                <a:latin typeface="+mn-ea"/>
              </a:rPr>
              <a:t>KRAS</a:t>
            </a:r>
            <a:r>
              <a:rPr lang="zh-CN" altLang="en-US" sz="1200" b="0" dirty="0">
                <a:solidFill>
                  <a:schemeClr val="tx1">
                    <a:lumMod val="75000"/>
                    <a:lumOff val="25000"/>
                  </a:schemeClr>
                </a:solidFill>
                <a:highlight>
                  <a:srgbClr val="00FF00"/>
                </a:highlight>
                <a:latin typeface="+mn-ea"/>
              </a:rPr>
              <a:t>最高为</a:t>
            </a:r>
            <a:r>
              <a:rPr lang="en-US" altLang="zh-CN" sz="1200" b="0" dirty="0">
                <a:solidFill>
                  <a:schemeClr val="tx1">
                    <a:lumMod val="75000"/>
                    <a:lumOff val="25000"/>
                  </a:schemeClr>
                </a:solidFill>
                <a:highlight>
                  <a:srgbClr val="00FF00"/>
                </a:highlight>
                <a:latin typeface="+mn-ea"/>
              </a:rPr>
              <a:t>26%</a:t>
            </a:r>
            <a:r>
              <a:rPr lang="zh-CN" altLang="en-US" sz="1200" b="0" dirty="0">
                <a:solidFill>
                  <a:schemeClr val="tx1">
                    <a:lumMod val="75000"/>
                    <a:lumOff val="25000"/>
                  </a:schemeClr>
                </a:solidFill>
                <a:highlight>
                  <a:srgbClr val="00FF00"/>
                </a:highlight>
                <a:latin typeface="+mn-ea"/>
              </a:rPr>
              <a:t>，</a:t>
            </a:r>
            <a:r>
              <a:rPr lang="en-US" altLang="zh-CN" sz="1200" b="0" dirty="0">
                <a:solidFill>
                  <a:schemeClr val="tx1">
                    <a:lumMod val="75000"/>
                    <a:lumOff val="25000"/>
                  </a:schemeClr>
                </a:solidFill>
                <a:highlight>
                  <a:srgbClr val="00FF00"/>
                </a:highlight>
                <a:latin typeface="+mn-ea"/>
              </a:rPr>
              <a:t>BRAF=24%</a:t>
            </a:r>
            <a:r>
              <a:rPr lang="zh-CN" altLang="en-US" sz="1200" b="0" dirty="0">
                <a:solidFill>
                  <a:schemeClr val="tx1">
                    <a:lumMod val="75000"/>
                    <a:lumOff val="25000"/>
                  </a:schemeClr>
                </a:solidFill>
                <a:highlight>
                  <a:srgbClr val="00FF00"/>
                </a:highlight>
                <a:latin typeface="+mn-ea"/>
              </a:rPr>
              <a:t>，</a:t>
            </a:r>
            <a:r>
              <a:rPr lang="en-US" altLang="zh-CN" sz="1200" b="0" dirty="0">
                <a:solidFill>
                  <a:schemeClr val="tx1">
                    <a:lumMod val="75000"/>
                    <a:lumOff val="25000"/>
                  </a:schemeClr>
                </a:solidFill>
                <a:highlight>
                  <a:srgbClr val="00FF00"/>
                </a:highlight>
                <a:latin typeface="+mn-ea"/>
              </a:rPr>
              <a:t>ROS1=17%,</a:t>
            </a:r>
            <a:r>
              <a:rPr lang="zh-CN" altLang="en-US" sz="1200" b="0" dirty="0">
                <a:solidFill>
                  <a:schemeClr val="tx1">
                    <a:lumMod val="75000"/>
                    <a:lumOff val="25000"/>
                  </a:schemeClr>
                </a:solidFill>
                <a:highlight>
                  <a:srgbClr val="00FF00"/>
                </a:highlight>
                <a:latin typeface="+mn-ea"/>
              </a:rPr>
              <a:t> </a:t>
            </a:r>
            <a:r>
              <a:rPr lang="en-US" altLang="zh-CN" sz="1200" b="0" dirty="0">
                <a:solidFill>
                  <a:schemeClr val="tx1">
                    <a:lumMod val="75000"/>
                    <a:lumOff val="25000"/>
                  </a:schemeClr>
                </a:solidFill>
                <a:highlight>
                  <a:srgbClr val="00FF00"/>
                </a:highlight>
                <a:latin typeface="+mn-ea"/>
              </a:rPr>
              <a:t>MET=16%,</a:t>
            </a:r>
            <a:r>
              <a:rPr lang="zh-CN" altLang="en-US" sz="1200" b="0" dirty="0">
                <a:solidFill>
                  <a:schemeClr val="tx1">
                    <a:lumMod val="75000"/>
                    <a:lumOff val="25000"/>
                  </a:schemeClr>
                </a:solidFill>
                <a:highlight>
                  <a:srgbClr val="00FF00"/>
                </a:highlight>
                <a:latin typeface="+mn-ea"/>
              </a:rPr>
              <a:t> </a:t>
            </a:r>
            <a:r>
              <a:rPr lang="en-US" altLang="zh-CN" sz="1200" b="0" dirty="0">
                <a:solidFill>
                  <a:schemeClr val="tx1">
                    <a:lumMod val="75000"/>
                    <a:lumOff val="25000"/>
                  </a:schemeClr>
                </a:solidFill>
                <a:highlight>
                  <a:srgbClr val="00FF00"/>
                </a:highlight>
                <a:latin typeface="+mn-ea"/>
              </a:rPr>
              <a:t>EGFR=12%,HER2=7%,</a:t>
            </a:r>
            <a:r>
              <a:rPr lang="zh-CN" altLang="en-US" sz="1200" b="0" dirty="0">
                <a:solidFill>
                  <a:schemeClr val="tx1">
                    <a:lumMod val="75000"/>
                    <a:lumOff val="25000"/>
                  </a:schemeClr>
                </a:solidFill>
                <a:highlight>
                  <a:srgbClr val="00FF00"/>
                </a:highlight>
                <a:latin typeface="+mn-ea"/>
              </a:rPr>
              <a:t> </a:t>
            </a:r>
            <a:r>
              <a:rPr lang="en-US" altLang="zh-CN" sz="1200" b="0" dirty="0">
                <a:solidFill>
                  <a:schemeClr val="tx1">
                    <a:lumMod val="75000"/>
                    <a:lumOff val="25000"/>
                  </a:schemeClr>
                </a:solidFill>
                <a:highlight>
                  <a:srgbClr val="00FF00"/>
                </a:highlight>
                <a:latin typeface="+mn-ea"/>
              </a:rPr>
              <a:t>RET=6%,</a:t>
            </a:r>
            <a:r>
              <a:rPr lang="zh-CN" altLang="en-US" sz="1200" b="0" dirty="0">
                <a:solidFill>
                  <a:schemeClr val="tx1">
                    <a:lumMod val="75000"/>
                    <a:lumOff val="25000"/>
                  </a:schemeClr>
                </a:solidFill>
                <a:highlight>
                  <a:srgbClr val="00FF00"/>
                </a:highlight>
                <a:latin typeface="+mn-ea"/>
              </a:rPr>
              <a:t> 而</a:t>
            </a:r>
            <a:r>
              <a:rPr lang="en-US" altLang="zh-CN" sz="1200" b="0" dirty="0">
                <a:solidFill>
                  <a:schemeClr val="tx1">
                    <a:lumMod val="75000"/>
                    <a:lumOff val="25000"/>
                  </a:schemeClr>
                </a:solidFill>
                <a:highlight>
                  <a:srgbClr val="00FF00"/>
                </a:highlight>
                <a:latin typeface="+mn-ea"/>
              </a:rPr>
              <a:t>ALK=0%</a:t>
            </a:r>
            <a:r>
              <a:rPr lang="zh-CN" altLang="en-US" sz="1200" b="0" dirty="0">
                <a:solidFill>
                  <a:schemeClr val="tx1">
                    <a:lumMod val="75000"/>
                    <a:lumOff val="25000"/>
                  </a:schemeClr>
                </a:solidFill>
                <a:highlight>
                  <a:srgbClr val="00FF00"/>
                </a:highlight>
                <a:latin typeface="+mn-ea"/>
              </a:rPr>
              <a:t>；</a:t>
            </a:r>
            <a:endParaRPr lang="en-US" altLang="zh-CN" sz="1200" b="0" dirty="0">
              <a:solidFill>
                <a:schemeClr val="tx1">
                  <a:lumMod val="75000"/>
                  <a:lumOff val="25000"/>
                </a:schemeClr>
              </a:solidFill>
              <a:highlight>
                <a:srgbClr val="00FF00"/>
              </a:highlight>
              <a:latin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0" dirty="0">
                <a:solidFill>
                  <a:schemeClr val="tx1">
                    <a:lumMod val="75000"/>
                    <a:lumOff val="25000"/>
                  </a:schemeClr>
                </a:solidFill>
                <a:highlight>
                  <a:srgbClr val="00FF00"/>
                </a:highlight>
                <a:latin typeface="+mn-ea"/>
              </a:rPr>
              <a:t>因此，有驱动基因突变的</a:t>
            </a:r>
            <a:r>
              <a:rPr lang="en-US" altLang="zh-CN" sz="1200" b="0" dirty="0">
                <a:solidFill>
                  <a:schemeClr val="tx1">
                    <a:lumMod val="75000"/>
                    <a:lumOff val="25000"/>
                  </a:schemeClr>
                </a:solidFill>
                <a:highlight>
                  <a:srgbClr val="00FF00"/>
                </a:highlight>
                <a:latin typeface="+mn-ea"/>
              </a:rPr>
              <a:t>NSCLC</a:t>
            </a:r>
            <a:r>
              <a:rPr lang="zh-CN" altLang="en-US" sz="1200" b="0" dirty="0">
                <a:solidFill>
                  <a:schemeClr val="tx1">
                    <a:lumMod val="75000"/>
                    <a:lumOff val="25000"/>
                  </a:schemeClr>
                </a:solidFill>
                <a:highlight>
                  <a:srgbClr val="00FF00"/>
                </a:highlight>
                <a:latin typeface="+mn-ea"/>
              </a:rPr>
              <a:t>在考虑使用免疫单药治疗之前应接受靶向治疗或者化疗。</a:t>
            </a:r>
            <a:endParaRPr lang="en-US" altLang="zh-CN" sz="1200" dirty="0">
              <a:solidFill>
                <a:schemeClr val="tx1">
                  <a:lumMod val="75000"/>
                  <a:lumOff val="25000"/>
                </a:schemeClr>
              </a:solidFill>
              <a:highlight>
                <a:srgbClr val="00FF00"/>
              </a:highlight>
              <a:latin typeface="+mn-ea"/>
            </a:endParaRPr>
          </a:p>
          <a:p>
            <a:endParaRPr lang="en-US" altLang="zh-CN" sz="1200" dirty="0">
              <a:solidFill>
                <a:schemeClr val="tx1">
                  <a:lumMod val="75000"/>
                  <a:lumOff val="25000"/>
                </a:schemeClr>
              </a:solidFill>
              <a:highlight>
                <a:srgbClr val="00FF00"/>
              </a:highlight>
              <a:latin typeface="+mn-ea"/>
            </a:endParaRPr>
          </a:p>
          <a:p>
            <a:endParaRPr lang="zh-CN" altLang="en-US" dirty="0"/>
          </a:p>
        </p:txBody>
      </p:sp>
      <p:sp>
        <p:nvSpPr>
          <p:cNvPr id="4" name="灯片编号占位符 3"/>
          <p:cNvSpPr>
            <a:spLocks noGrp="1"/>
          </p:cNvSpPr>
          <p:nvPr>
            <p:ph type="sldNum" sz="quarter" idx="5"/>
          </p:nvPr>
        </p:nvSpPr>
        <p:spPr/>
        <p:txBody>
          <a:bodyPr/>
          <a:lstStyle/>
          <a:p>
            <a:fld id="{9D3662B0-32F3-4370-AB92-D30E9FF869F1}" type="slidenum">
              <a:rPr lang="en-US" smtClean="0"/>
              <a:pPr/>
              <a:t>77</a:t>
            </a:fld>
            <a:endParaRPr lang="en-US"/>
          </a:p>
        </p:txBody>
      </p:sp>
    </p:spTree>
    <p:extLst>
      <p:ext uri="{BB962C8B-B14F-4D97-AF65-F5344CB8AC3E}">
        <p14:creationId xmlns:p14="http://schemas.microsoft.com/office/powerpoint/2010/main" val="9634814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参考文献：</a:t>
            </a:r>
            <a:endParaRPr lang="en-US" altLang="zh-CN" dirty="0"/>
          </a:p>
          <a:p>
            <a:pPr defTabSz="457155">
              <a:spcBef>
                <a:spcPct val="0"/>
              </a:spcBef>
              <a:spcAft>
                <a:spcPct val="0"/>
              </a:spcAft>
              <a:defRPr/>
            </a:pPr>
            <a:r>
              <a:rPr lang="en-US" altLang="zh-CN" sz="800" noProof="1">
                <a:solidFill>
                  <a:prstClr val="black"/>
                </a:solidFill>
                <a:latin typeface="微软雅黑" panose="020B0503020204020204" pitchFamily="34" charset="-122"/>
                <a:ea typeface="微软雅黑" panose="020B0503020204020204" pitchFamily="34" charset="-122"/>
              </a:rPr>
              <a:t>Martin Reck presented at ESMO 2019:IMpower133 Updated OS Analysis</a:t>
            </a:r>
          </a:p>
          <a:p>
            <a:pPr defTabSz="457155" fontAlgn="base">
              <a:spcBef>
                <a:spcPct val="0"/>
              </a:spcBef>
              <a:spcAft>
                <a:spcPct val="0"/>
              </a:spcAft>
              <a:defRPr/>
            </a:pPr>
            <a:r>
              <a:rPr lang="zh-CN" altLang="en-US" sz="1400" dirty="0">
                <a:solidFill>
                  <a:srgbClr val="000000"/>
                </a:solidFill>
                <a:latin typeface="Calibri" panose="020F0502020204030204" pitchFamily="34" charset="0"/>
                <a:ea typeface="宋体" panose="02010600030101010101" pitchFamily="2" charset="-122"/>
              </a:rPr>
              <a:t>Luis Paz-Ares presented at 2020 ASCO</a:t>
            </a:r>
            <a:r>
              <a:rPr lang="en-US" altLang="zh-CN" sz="1400" dirty="0">
                <a:solidFill>
                  <a:srgbClr val="000000"/>
                </a:solidFill>
                <a:latin typeface="Calibri" panose="020F0502020204030204" pitchFamily="34" charset="0"/>
                <a:ea typeface="宋体" panose="02010600030101010101" pitchFamily="2" charset="-122"/>
              </a:rPr>
              <a:t>, abstract 9002</a:t>
            </a:r>
            <a:endParaRPr lang="zh-CN" altLang="en-US" sz="1400" dirty="0">
              <a:solidFill>
                <a:srgbClr val="000000"/>
              </a:solidFill>
              <a:latin typeface="Calibri" panose="020F0502020204030204" pitchFamily="34" charset="0"/>
              <a:ea typeface="宋体"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70811F-5985-440A-B0B9-F9D381618C63}"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27800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9BF44-F5CE-455C-A9FE-73A15FC422D4}" type="slidenum">
              <a:rPr lang="zh-CN" altLang="en-US" smtClean="0"/>
              <a:pPr/>
              <a:t>80</a:t>
            </a:fld>
            <a:endParaRPr lang="zh-CN" altLang="en-US"/>
          </a:p>
        </p:txBody>
      </p:sp>
    </p:spTree>
    <p:extLst>
      <p:ext uri="{BB962C8B-B14F-4D97-AF65-F5344CB8AC3E}">
        <p14:creationId xmlns:p14="http://schemas.microsoft.com/office/powerpoint/2010/main" val="4584713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81</a:t>
            </a:fld>
            <a:endParaRPr lang="zh-CN" altLang="en-US"/>
          </a:p>
        </p:txBody>
      </p:sp>
    </p:spTree>
    <p:extLst>
      <p:ext uri="{BB962C8B-B14F-4D97-AF65-F5344CB8AC3E}">
        <p14:creationId xmlns:p14="http://schemas.microsoft.com/office/powerpoint/2010/main" val="20549544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82</a:t>
            </a:fld>
            <a:endParaRPr lang="zh-CN" altLang="en-US"/>
          </a:p>
        </p:txBody>
      </p:sp>
    </p:spTree>
    <p:extLst>
      <p:ext uri="{BB962C8B-B14F-4D97-AF65-F5344CB8AC3E}">
        <p14:creationId xmlns:p14="http://schemas.microsoft.com/office/powerpoint/2010/main" val="20114391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83</a:t>
            </a:fld>
            <a:endParaRPr lang="zh-CN" altLang="en-US"/>
          </a:p>
        </p:txBody>
      </p:sp>
    </p:spTree>
    <p:extLst>
      <p:ext uri="{BB962C8B-B14F-4D97-AF65-F5344CB8AC3E}">
        <p14:creationId xmlns:p14="http://schemas.microsoft.com/office/powerpoint/2010/main" val="26571936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84</a:t>
            </a:fld>
            <a:endParaRPr lang="zh-CN" altLang="en-US"/>
          </a:p>
        </p:txBody>
      </p:sp>
    </p:spTree>
    <p:extLst>
      <p:ext uri="{BB962C8B-B14F-4D97-AF65-F5344CB8AC3E}">
        <p14:creationId xmlns:p14="http://schemas.microsoft.com/office/powerpoint/2010/main" val="18878460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85</a:t>
            </a:fld>
            <a:endParaRPr lang="zh-CN" altLang="en-US"/>
          </a:p>
        </p:txBody>
      </p:sp>
    </p:spTree>
    <p:extLst>
      <p:ext uri="{BB962C8B-B14F-4D97-AF65-F5344CB8AC3E}">
        <p14:creationId xmlns:p14="http://schemas.microsoft.com/office/powerpoint/2010/main" val="37234120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86</a:t>
            </a:fld>
            <a:endParaRPr lang="zh-CN" altLang="en-US"/>
          </a:p>
        </p:txBody>
      </p:sp>
    </p:spTree>
    <p:extLst>
      <p:ext uri="{BB962C8B-B14F-4D97-AF65-F5344CB8AC3E}">
        <p14:creationId xmlns:p14="http://schemas.microsoft.com/office/powerpoint/2010/main" val="33180133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87</a:t>
            </a:fld>
            <a:endParaRPr lang="zh-CN" altLang="en-US"/>
          </a:p>
        </p:txBody>
      </p:sp>
    </p:spTree>
    <p:extLst>
      <p:ext uri="{BB962C8B-B14F-4D97-AF65-F5344CB8AC3E}">
        <p14:creationId xmlns:p14="http://schemas.microsoft.com/office/powerpoint/2010/main" val="29149266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88</a:t>
            </a:fld>
            <a:endParaRPr lang="zh-CN" altLang="en-US"/>
          </a:p>
        </p:txBody>
      </p:sp>
    </p:spTree>
    <p:extLst>
      <p:ext uri="{BB962C8B-B14F-4D97-AF65-F5344CB8AC3E}">
        <p14:creationId xmlns:p14="http://schemas.microsoft.com/office/powerpoint/2010/main" val="19804590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89</a:t>
            </a:fld>
            <a:endParaRPr lang="zh-CN" altLang="en-US"/>
          </a:p>
        </p:txBody>
      </p:sp>
    </p:spTree>
    <p:extLst>
      <p:ext uri="{BB962C8B-B14F-4D97-AF65-F5344CB8AC3E}">
        <p14:creationId xmlns:p14="http://schemas.microsoft.com/office/powerpoint/2010/main" val="41677823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90</a:t>
            </a:fld>
            <a:endParaRPr lang="zh-CN" altLang="en-US"/>
          </a:p>
        </p:txBody>
      </p:sp>
    </p:spTree>
    <p:extLst>
      <p:ext uri="{BB962C8B-B14F-4D97-AF65-F5344CB8AC3E}">
        <p14:creationId xmlns:p14="http://schemas.microsoft.com/office/powerpoint/2010/main" val="22196249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91</a:t>
            </a:fld>
            <a:endParaRPr lang="zh-CN" altLang="en-US"/>
          </a:p>
        </p:txBody>
      </p:sp>
    </p:spTree>
    <p:extLst>
      <p:ext uri="{BB962C8B-B14F-4D97-AF65-F5344CB8AC3E}">
        <p14:creationId xmlns:p14="http://schemas.microsoft.com/office/powerpoint/2010/main" val="42781964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92</a:t>
            </a:fld>
            <a:endParaRPr lang="zh-CN" altLang="en-US"/>
          </a:p>
        </p:txBody>
      </p:sp>
    </p:spTree>
    <p:extLst>
      <p:ext uri="{BB962C8B-B14F-4D97-AF65-F5344CB8AC3E}">
        <p14:creationId xmlns:p14="http://schemas.microsoft.com/office/powerpoint/2010/main" val="32136088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93</a:t>
            </a:fld>
            <a:endParaRPr lang="zh-CN" altLang="en-US"/>
          </a:p>
        </p:txBody>
      </p:sp>
    </p:spTree>
    <p:extLst>
      <p:ext uri="{BB962C8B-B14F-4D97-AF65-F5344CB8AC3E}">
        <p14:creationId xmlns:p14="http://schemas.microsoft.com/office/powerpoint/2010/main" val="22623662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94</a:t>
            </a:fld>
            <a:endParaRPr lang="zh-CN" altLang="en-US"/>
          </a:p>
        </p:txBody>
      </p:sp>
    </p:spTree>
    <p:extLst>
      <p:ext uri="{BB962C8B-B14F-4D97-AF65-F5344CB8AC3E}">
        <p14:creationId xmlns:p14="http://schemas.microsoft.com/office/powerpoint/2010/main" val="112433116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95</a:t>
            </a:fld>
            <a:endParaRPr lang="zh-CN" altLang="en-US"/>
          </a:p>
        </p:txBody>
      </p:sp>
    </p:spTree>
    <p:extLst>
      <p:ext uri="{BB962C8B-B14F-4D97-AF65-F5344CB8AC3E}">
        <p14:creationId xmlns:p14="http://schemas.microsoft.com/office/powerpoint/2010/main" val="3368671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96</a:t>
            </a:fld>
            <a:endParaRPr lang="zh-CN" altLang="en-US"/>
          </a:p>
        </p:txBody>
      </p:sp>
    </p:spTree>
    <p:extLst>
      <p:ext uri="{BB962C8B-B14F-4D97-AF65-F5344CB8AC3E}">
        <p14:creationId xmlns:p14="http://schemas.microsoft.com/office/powerpoint/2010/main" val="13541847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97</a:t>
            </a:fld>
            <a:endParaRPr lang="zh-CN" altLang="en-US"/>
          </a:p>
        </p:txBody>
      </p:sp>
    </p:spTree>
    <p:extLst>
      <p:ext uri="{BB962C8B-B14F-4D97-AF65-F5344CB8AC3E}">
        <p14:creationId xmlns:p14="http://schemas.microsoft.com/office/powerpoint/2010/main" val="15072067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1F173A-C9F1-4782-A156-F41A523270BB}" type="slidenum">
              <a:rPr lang="zh-CN" altLang="en-US" smtClean="0"/>
              <a:pPr/>
              <a:t>98</a:t>
            </a:fld>
            <a:endParaRPr lang="zh-CN" altLang="en-US"/>
          </a:p>
        </p:txBody>
      </p:sp>
    </p:spTree>
    <p:extLst>
      <p:ext uri="{BB962C8B-B14F-4D97-AF65-F5344CB8AC3E}">
        <p14:creationId xmlns:p14="http://schemas.microsoft.com/office/powerpoint/2010/main" val="17568371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a:extLst>
              <a:ext uri="{FF2B5EF4-FFF2-40B4-BE49-F238E27FC236}">
                <a16:creationId xmlns:a16="http://schemas.microsoft.com/office/drawing/2014/main" id="{9625F990-2215-8141-AAE6-14A6ECF4EEC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备注占位符 2">
            <a:extLst>
              <a:ext uri="{FF2B5EF4-FFF2-40B4-BE49-F238E27FC236}">
                <a16:creationId xmlns:a16="http://schemas.microsoft.com/office/drawing/2014/main" id="{BEB7B312-7E84-A54E-8443-A5E120BFB9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CN" altLang="en-US"/>
          </a:p>
        </p:txBody>
      </p:sp>
      <p:sp>
        <p:nvSpPr>
          <p:cNvPr id="53252" name="灯片编号占位符 3">
            <a:extLst>
              <a:ext uri="{FF2B5EF4-FFF2-40B4-BE49-F238E27FC236}">
                <a16:creationId xmlns:a16="http://schemas.microsoft.com/office/drawing/2014/main" id="{A158877D-815A-6E4D-8BBF-F1ABD3D82BF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4EAE13E5-7494-1741-A720-D74C48AE8C69}" type="slidenum">
              <a:rPr lang="zh-CN" altLang="en-US"/>
              <a:pPr>
                <a:spcBef>
                  <a:spcPct val="0"/>
                </a:spcBef>
              </a:pPr>
              <a:t>99</a:t>
            </a:fld>
            <a:endParaRPr lang="zh-CN" altLang="en-US"/>
          </a:p>
        </p:txBody>
      </p:sp>
    </p:spTree>
    <p:extLst>
      <p:ext uri="{BB962C8B-B14F-4D97-AF65-F5344CB8AC3E}">
        <p14:creationId xmlns:p14="http://schemas.microsoft.com/office/powerpoint/2010/main" val="380874976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49BAF7-5633-436A-B3CA-D511103A36AB}" type="slidenum">
              <a:rPr kumimoji="0" lang="zh-CN" altLang="en-US" sz="1200" b="0" i="0" u="none" strike="noStrike" kern="1200" cap="none" spc="0" normalizeH="0" baseline="0" noProof="0" smtClean="0">
                <a:ln>
                  <a:noFill/>
                </a:ln>
                <a:solidFill>
                  <a:prstClr val="black"/>
                </a:solidFill>
                <a:effectLst/>
                <a:uLnTx/>
                <a:uFillTx/>
                <a:latin typeface="等线"/>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zh-CN" altLang="en-US" sz="1200" b="0" i="0" u="none" strike="noStrike" kern="1200" cap="none" spc="0" normalizeH="0" baseline="0" noProof="0">
              <a:ln>
                <a:noFill/>
              </a:ln>
              <a:solidFill>
                <a:prstClr val="black"/>
              </a:solidFill>
              <a:effectLst/>
              <a:uLnTx/>
              <a:uFillTx/>
              <a:latin typeface="等线"/>
              <a:cs typeface="+mn-cs"/>
            </a:endParaRPr>
          </a:p>
        </p:txBody>
      </p:sp>
    </p:spTree>
    <p:extLst>
      <p:ext uri="{BB962C8B-B14F-4D97-AF65-F5344CB8AC3E}">
        <p14:creationId xmlns:p14="http://schemas.microsoft.com/office/powerpoint/2010/main" val="12150357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C68A432-CDE7-4726-8A64-75A43B4AE954}" type="slidenum">
              <a:rPr lang="zh-CN" altLang="en-US" smtClean="0"/>
              <a:pPr/>
              <a:t>101</a:t>
            </a:fld>
            <a:endParaRPr lang="zh-CN" altLang="en-US"/>
          </a:p>
        </p:txBody>
      </p:sp>
    </p:spTree>
    <p:extLst>
      <p:ext uri="{BB962C8B-B14F-4D97-AF65-F5344CB8AC3E}">
        <p14:creationId xmlns:p14="http://schemas.microsoft.com/office/powerpoint/2010/main" val="920652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C8CC0E4-C7E6-40BB-9004-8E960658843C}" type="datetimeFigureOut">
              <a:rPr lang="zh-CN" altLang="en-US" smtClean="0"/>
              <a:pPr/>
              <a:t>2022/6/16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5E30755-0212-41D5-9F24-3125670FB6F0}" type="slidenum">
              <a:rPr lang="zh-CN" altLang="en-US" smtClean="0"/>
              <a:pPr/>
              <a:t>‹#›</a:t>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C8CC0E4-C7E6-40BB-9004-8E960658843C}" type="datetimeFigureOut">
              <a:rPr lang="zh-CN" altLang="en-US" smtClean="0"/>
              <a:pPr/>
              <a:t>2022/6/16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5E30755-0212-41D5-9F24-3125670FB6F0}" type="slidenum">
              <a:rPr lang="zh-CN" altLang="en-US" smtClean="0"/>
              <a:pPr/>
              <a:t>‹#›</a:t>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C8CC0E4-C7E6-40BB-9004-8E960658843C}" type="datetimeFigureOut">
              <a:rPr lang="zh-CN" altLang="en-US" smtClean="0"/>
              <a:pPr/>
              <a:t>2022/6/16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5E30755-0212-41D5-9F24-3125670FB6F0}" type="slidenum">
              <a:rPr lang="zh-CN" altLang="en-US" smtClean="0"/>
              <a:pPr/>
              <a:t>‹#›</a:t>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C8CC0E4-C7E6-40BB-9004-8E960658843C}" type="datetimeFigureOut">
              <a:rPr lang="zh-CN" altLang="en-US" smtClean="0"/>
              <a:pPr/>
              <a:t>2022/6/16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5E30755-0212-41D5-9F24-3125670FB6F0}" type="slidenum">
              <a:rPr lang="zh-CN" altLang="en-US" smtClean="0"/>
              <a:pPr/>
              <a:t>‹#›</a:t>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C8CC0E4-C7E6-40BB-9004-8E960658843C}" type="datetimeFigureOut">
              <a:rPr lang="zh-CN" altLang="en-US" smtClean="0"/>
              <a:pPr/>
              <a:t>2022/6/16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5E30755-0212-41D5-9F24-3125670FB6F0}" type="slidenum">
              <a:rPr lang="zh-CN" altLang="en-US" smtClean="0"/>
              <a:pPr/>
              <a:t>‹#›</a:t>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C8CC0E4-C7E6-40BB-9004-8E960658843C}" type="datetimeFigureOut">
              <a:rPr lang="zh-CN" altLang="en-US" smtClean="0"/>
              <a:pPr/>
              <a:t>2022/6/16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5E30755-0212-41D5-9F24-3125670FB6F0}" type="slidenum">
              <a:rPr lang="zh-CN" altLang="en-US" smtClean="0"/>
              <a:pPr/>
              <a:t>‹#›</a:t>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C8CC0E4-C7E6-40BB-9004-8E960658843C}" type="datetimeFigureOut">
              <a:rPr lang="zh-CN" altLang="en-US" smtClean="0"/>
              <a:pPr/>
              <a:t>2022/6/16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5E30755-0212-41D5-9F24-3125670FB6F0}" type="slidenum">
              <a:rPr lang="zh-CN" altLang="en-US" smtClean="0"/>
              <a:pPr/>
              <a:t>‹#›</a:t>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C8CC0E4-C7E6-40BB-9004-8E960658843C}" type="datetimeFigureOut">
              <a:rPr lang="zh-CN" altLang="en-US" smtClean="0"/>
              <a:pPr/>
              <a:t>2022/6/16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5E30755-0212-41D5-9F24-3125670FB6F0}" type="slidenum">
              <a:rPr lang="zh-CN" altLang="en-US" smtClean="0"/>
              <a:pPr/>
              <a:t>‹#›</a:t>
            </a:fld>
            <a:endParaRPr lang="zh-CN" altLang="en-US"/>
          </a:p>
        </p:txBody>
      </p:sp>
      <p:grpSp>
        <p:nvGrpSpPr>
          <p:cNvPr id="5" name="组合 66"/>
          <p:cNvGrpSpPr/>
          <p:nvPr userDrawn="1"/>
        </p:nvGrpSpPr>
        <p:grpSpPr>
          <a:xfrm>
            <a:off x="469874" y="196280"/>
            <a:ext cx="2462481" cy="400274"/>
            <a:chOff x="5487488" y="1400035"/>
            <a:chExt cx="2108848" cy="342685"/>
          </a:xfrm>
        </p:grpSpPr>
        <p:sp>
          <p:nvSpPr>
            <p:cNvPr id="18" name="圆角矩形 17"/>
            <p:cNvSpPr/>
            <p:nvPr/>
          </p:nvSpPr>
          <p:spPr>
            <a:xfrm>
              <a:off x="5487488" y="1424449"/>
              <a:ext cx="2108848" cy="288198"/>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19" name="矩形 18"/>
            <p:cNvSpPr/>
            <p:nvPr/>
          </p:nvSpPr>
          <p:spPr>
            <a:xfrm>
              <a:off x="5703899" y="1400035"/>
              <a:ext cx="1494207" cy="342685"/>
            </a:xfrm>
            <a:prstGeom prst="rect">
              <a:avLst/>
            </a:prstGeom>
          </p:spPr>
          <p:txBody>
            <a:bodyPr wrap="square" lIns="121960" tIns="60980" rIns="121960" bIns="60980">
              <a:spAutoFit/>
            </a:bodyPr>
            <a:lstStyle/>
            <a:p>
              <a:pPr>
                <a:defRPr/>
              </a:pPr>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单击添加标题</a:t>
              </a:r>
              <a:endParaRPr lang="zh-CN"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C8CC0E4-C7E6-40BB-9004-8E960658843C}" type="datetimeFigureOut">
              <a:rPr lang="zh-CN" altLang="en-US" smtClean="0"/>
              <a:pPr/>
              <a:t>2022/6/16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5E30755-0212-41D5-9F24-3125670FB6F0}" type="slidenum">
              <a:rPr lang="zh-CN" altLang="en-US" smtClean="0"/>
              <a:pPr/>
              <a:t>‹#›</a:t>
            </a:fld>
            <a:endParaRPr lang="zh-CN" altLang="en-US"/>
          </a:p>
        </p:txBody>
      </p:sp>
      <p:grpSp>
        <p:nvGrpSpPr>
          <p:cNvPr id="5" name="组合 66"/>
          <p:cNvGrpSpPr/>
          <p:nvPr userDrawn="1"/>
        </p:nvGrpSpPr>
        <p:grpSpPr>
          <a:xfrm>
            <a:off x="503548" y="196280"/>
            <a:ext cx="2462481" cy="400274"/>
            <a:chOff x="5487488" y="1400035"/>
            <a:chExt cx="2108848" cy="342685"/>
          </a:xfrm>
        </p:grpSpPr>
        <p:sp>
          <p:nvSpPr>
            <p:cNvPr id="18" name="圆角矩形 17"/>
            <p:cNvSpPr/>
            <p:nvPr/>
          </p:nvSpPr>
          <p:spPr>
            <a:xfrm>
              <a:off x="5487488" y="1424449"/>
              <a:ext cx="2108848" cy="288198"/>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19" name="矩形 18"/>
            <p:cNvSpPr/>
            <p:nvPr/>
          </p:nvSpPr>
          <p:spPr>
            <a:xfrm>
              <a:off x="5703899" y="1400035"/>
              <a:ext cx="1494207" cy="342685"/>
            </a:xfrm>
            <a:prstGeom prst="rect">
              <a:avLst/>
            </a:prstGeom>
          </p:spPr>
          <p:txBody>
            <a:bodyPr wrap="square" lIns="121960" tIns="60980" rIns="121960" bIns="60980">
              <a:spAutoFit/>
            </a:bodyPr>
            <a:lstStyle/>
            <a:p>
              <a:pPr>
                <a:defRPr/>
              </a:pPr>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单击添加标题</a:t>
              </a:r>
              <a:endParaRPr lang="zh-CN"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C8CC0E4-C7E6-40BB-9004-8E960658843C}" type="datetimeFigureOut">
              <a:rPr lang="zh-CN" altLang="en-US" smtClean="0"/>
              <a:pPr/>
              <a:t>2022/6/16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5E30755-0212-41D5-9F24-3125670FB6F0}" type="slidenum">
              <a:rPr lang="zh-CN" altLang="en-US" smtClean="0"/>
              <a:pPr/>
              <a:t>‹#›</a:t>
            </a:fld>
            <a:endParaRPr lang="zh-CN" altLang="en-US"/>
          </a:p>
        </p:txBody>
      </p:sp>
      <p:grpSp>
        <p:nvGrpSpPr>
          <p:cNvPr id="5" name="组合 66"/>
          <p:cNvGrpSpPr/>
          <p:nvPr userDrawn="1"/>
        </p:nvGrpSpPr>
        <p:grpSpPr>
          <a:xfrm>
            <a:off x="467544" y="196280"/>
            <a:ext cx="2462481" cy="400274"/>
            <a:chOff x="5487488" y="1400035"/>
            <a:chExt cx="2108848" cy="342685"/>
          </a:xfrm>
        </p:grpSpPr>
        <p:sp>
          <p:nvSpPr>
            <p:cNvPr id="18" name="圆角矩形 17"/>
            <p:cNvSpPr/>
            <p:nvPr/>
          </p:nvSpPr>
          <p:spPr>
            <a:xfrm>
              <a:off x="5487488" y="1424449"/>
              <a:ext cx="2108848" cy="288198"/>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19" name="矩形 18"/>
            <p:cNvSpPr/>
            <p:nvPr/>
          </p:nvSpPr>
          <p:spPr>
            <a:xfrm>
              <a:off x="5703899" y="1400035"/>
              <a:ext cx="1494207" cy="342685"/>
            </a:xfrm>
            <a:prstGeom prst="rect">
              <a:avLst/>
            </a:prstGeom>
          </p:spPr>
          <p:txBody>
            <a:bodyPr wrap="square" lIns="121960" tIns="60980" rIns="121960" bIns="60980">
              <a:spAutoFit/>
            </a:bodyPr>
            <a:lstStyle/>
            <a:p>
              <a:pPr>
                <a:defRPr/>
              </a:pPr>
              <a:r>
                <a:rPr lang="zh-CN" altLang="en-US"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单击添加标题</a:t>
              </a:r>
              <a:endParaRPr lang="zh-CN" altLang="zh-CN"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C8CC0E4-C7E6-40BB-9004-8E960658843C}" type="datetimeFigureOut">
              <a:rPr lang="zh-CN" altLang="en-US" smtClean="0"/>
              <a:pPr/>
              <a:t>2022/6/16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5E30755-0212-41D5-9F24-3125670FB6F0}" type="slidenum">
              <a:rPr lang="zh-CN" altLang="en-US" smtClean="0"/>
              <a:pPr/>
              <a:t>‹#›</a:t>
            </a:fld>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C8CC0E4-C7E6-40BB-9004-8E960658843C}" type="datetimeFigureOut">
              <a:rPr lang="zh-CN" altLang="en-US" smtClean="0"/>
              <a:pPr/>
              <a:t>2022/6/16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5E30755-0212-41D5-9F24-3125670FB6F0}" type="slidenum">
              <a:rPr lang="zh-CN" altLang="en-US" smtClean="0"/>
              <a:pPr/>
              <a:t>‹#›</a:t>
            </a:fld>
            <a:endParaRPr lang="zh-CN"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C8CC0E4-C7E6-40BB-9004-8E960658843C}" type="datetimeFigureOut">
              <a:rPr lang="zh-CN" altLang="en-US" smtClean="0"/>
              <a:pPr/>
              <a:t>2022/6/16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5E30755-0212-41D5-9F24-3125670FB6F0}" type="slidenum">
              <a:rPr lang="zh-CN" altLang="en-US" smtClean="0"/>
              <a:pPr/>
              <a:t>‹#›</a:t>
            </a:fld>
            <a:endParaRPr lang="zh-CN" alt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C8CC0E4-C7E6-40BB-9004-8E960658843C}" type="datetimeFigureOut">
              <a:rPr lang="zh-CN" altLang="en-US" smtClean="0"/>
              <a:pPr/>
              <a:t>2022/6/16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5E30755-0212-41D5-9F24-3125670FB6F0}" type="slidenum">
              <a:rPr lang="zh-CN" altLang="en-US" smtClean="0"/>
              <a:pPr/>
              <a:t>‹#›</a:t>
            </a:fld>
            <a:endParaRPr lang="zh-CN" alt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837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94231" name="shpPlaceholderMain"/>
          <p:cNvSpPr>
            <a:spLocks noGrp="1" noChangeArrowheads="1"/>
          </p:cNvSpPr>
          <p:nvPr>
            <p:ph type="subTitle" idx="1"/>
          </p:nvPr>
        </p:nvSpPr>
        <p:spPr>
          <a:xfrm>
            <a:off x="395288" y="2711491"/>
            <a:ext cx="8352082" cy="600593"/>
          </a:xfrm>
        </p:spPr>
        <p:txBody>
          <a:bodyPr anchor="b"/>
          <a:lstStyle>
            <a:lvl1pPr marL="0" indent="0">
              <a:buFontTx/>
              <a:buNone/>
              <a:defRPr sz="1650" b="1" i="0">
                <a:latin typeface="Arial" panose="020B0604020202020204" pitchFamily="34" charset="0"/>
              </a:defRPr>
            </a:lvl1pPr>
          </a:lstStyle>
          <a:p>
            <a:pPr lvl="0"/>
            <a:r>
              <a:rPr lang="fr-CH" noProof="0" dirty="0"/>
              <a:t>Click to </a:t>
            </a:r>
            <a:r>
              <a:rPr lang="fr-CH" noProof="0" dirty="0" err="1"/>
              <a:t>edit</a:t>
            </a:r>
            <a:r>
              <a:rPr lang="fr-CH" noProof="0" dirty="0"/>
              <a:t> Master </a:t>
            </a:r>
            <a:r>
              <a:rPr lang="fr-CH" noProof="0" dirty="0" err="1"/>
              <a:t>subtitle</a:t>
            </a:r>
            <a:r>
              <a:rPr lang="fr-CH" noProof="0" dirty="0"/>
              <a:t> style</a:t>
            </a:r>
          </a:p>
        </p:txBody>
      </p:sp>
      <p:sp>
        <p:nvSpPr>
          <p:cNvPr id="3" name="Content Placeholder 2"/>
          <p:cNvSpPr>
            <a:spLocks noGrp="1"/>
          </p:cNvSpPr>
          <p:nvPr>
            <p:ph sz="quarter" idx="10"/>
          </p:nvPr>
        </p:nvSpPr>
        <p:spPr>
          <a:xfrm>
            <a:off x="395289" y="1948464"/>
            <a:ext cx="8353425" cy="773736"/>
          </a:xfrm>
        </p:spPr>
        <p:txBody>
          <a:bodyPr anchor="b"/>
          <a:lstStyle>
            <a:lvl1pPr marL="0" indent="0">
              <a:buNone/>
              <a:defRPr sz="2851" b="1" baseline="0">
                <a:solidFill>
                  <a:schemeClr val="accent6"/>
                </a:solidFill>
              </a:defRPr>
            </a:lvl1pPr>
          </a:lstStyle>
          <a:p>
            <a:pPr lvl="0"/>
            <a:r>
              <a:rPr lang="zh-CN" altLang="en-US"/>
              <a:t>单击此处编辑母版文本样式</a:t>
            </a:r>
          </a:p>
        </p:txBody>
      </p:sp>
      <p:sp>
        <p:nvSpPr>
          <p:cNvPr id="10" name="Content Placeholder 9"/>
          <p:cNvSpPr>
            <a:spLocks noGrp="1"/>
          </p:cNvSpPr>
          <p:nvPr>
            <p:ph sz="quarter" idx="11"/>
          </p:nvPr>
        </p:nvSpPr>
        <p:spPr>
          <a:xfrm>
            <a:off x="395290" y="3303343"/>
            <a:ext cx="8353425" cy="432802"/>
          </a:xfrm>
        </p:spPr>
        <p:txBody>
          <a:bodyPr anchor="t"/>
          <a:lstStyle>
            <a:lvl1pPr marL="0" marR="0" indent="0" algn="l" defTabSz="823179" rtl="0" eaLnBrk="0" fontAlgn="base" latinLnBrk="0" hangingPunct="0">
              <a:lnSpc>
                <a:spcPct val="100000"/>
              </a:lnSpc>
              <a:spcBef>
                <a:spcPts val="0"/>
              </a:spcBef>
              <a:spcAft>
                <a:spcPts val="540"/>
              </a:spcAft>
              <a:buClr>
                <a:schemeClr val="accent6"/>
              </a:buClr>
              <a:buSzPct val="100000"/>
              <a:buFont typeface="Arial" pitchFamily="34" charset="0"/>
              <a:buNone/>
              <a:tabLst/>
              <a:defRPr sz="1650"/>
            </a:lvl1pPr>
          </a:lstStyle>
          <a:p>
            <a:pPr lvl="0"/>
            <a:r>
              <a:rPr lang="zh-CN" altLang="en-US"/>
              <a:t>单击此处编辑母版文本样式</a:t>
            </a:r>
          </a:p>
        </p:txBody>
      </p:sp>
    </p:spTree>
    <p:extLst>
      <p:ext uri="{BB962C8B-B14F-4D97-AF65-F5344CB8AC3E}">
        <p14:creationId xmlns:p14="http://schemas.microsoft.com/office/powerpoint/2010/main" val="4080552935"/>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101" b="1" i="0">
                <a:solidFill>
                  <a:schemeClr val="tx1"/>
                </a:solidFill>
                <a:latin typeface="Heiti SC"/>
                <a:cs typeface="Heiti SC"/>
              </a:defRPr>
            </a:lvl1pPr>
          </a:lstStyle>
          <a:p>
            <a:endParaRPr/>
          </a:p>
        </p:txBody>
      </p:sp>
      <p:sp>
        <p:nvSpPr>
          <p:cNvPr id="3" name="Holder 3"/>
          <p:cNvSpPr>
            <a:spLocks noGrp="1"/>
          </p:cNvSpPr>
          <p:nvPr>
            <p:ph sz="half" idx="2"/>
          </p:nvPr>
        </p:nvSpPr>
        <p:spPr>
          <a:xfrm>
            <a:off x="457200" y="1183370"/>
            <a:ext cx="3977640" cy="492443"/>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370"/>
            <a:ext cx="3977640" cy="492443"/>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6/16/2022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1651902416"/>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Click to edit Master title style</a:t>
            </a:r>
          </a:p>
        </p:txBody>
      </p:sp>
      <p:sp>
        <p:nvSpPr>
          <p:cNvPr id="6" name="Text Placeholder 5"/>
          <p:cNvSpPr>
            <a:spLocks noGrp="1"/>
          </p:cNvSpPr>
          <p:nvPr>
            <p:ph type="body" sz="quarter" idx="10"/>
          </p:nvPr>
        </p:nvSpPr>
        <p:spPr bwMode="black">
          <a:xfrm>
            <a:off x="230351" y="756233"/>
            <a:ext cx="8683300" cy="280887"/>
          </a:xfrm>
        </p:spPr>
        <p:txBody>
          <a:bodyPr tIns="15241" bIns="15241"/>
          <a:lstStyle>
            <a:lvl1pPr marL="0" indent="0">
              <a:spcBef>
                <a:spcPts val="250"/>
              </a:spcBef>
              <a:buNone/>
              <a:defRPr sz="1700" b="0" i="1">
                <a:solidFill>
                  <a:schemeClr val="accent2"/>
                </a:solidFill>
              </a:defRPr>
            </a:lvl1pPr>
          </a:lstStyle>
          <a:p>
            <a:pPr lvl="0"/>
            <a:r>
              <a:rPr lang="en-US" dirty="0"/>
              <a:t>Click to edit Master text styles</a:t>
            </a:r>
          </a:p>
        </p:txBody>
      </p:sp>
      <p:sp>
        <p:nvSpPr>
          <p:cNvPr id="10" name="Text Placeholder 9"/>
          <p:cNvSpPr>
            <a:spLocks noGrp="1"/>
          </p:cNvSpPr>
          <p:nvPr>
            <p:ph type="body" sz="quarter" idx="11"/>
          </p:nvPr>
        </p:nvSpPr>
        <p:spPr bwMode="black">
          <a:xfrm>
            <a:off x="301568" y="4801992"/>
            <a:ext cx="8611200" cy="270037"/>
          </a:xfrm>
        </p:spPr>
        <p:txBody>
          <a:bodyPr lIns="38103" rIns="38103" anchor="b" anchorCtr="0"/>
          <a:lstStyle>
            <a:lvl1pPr marL="0" indent="0">
              <a:lnSpc>
                <a:spcPct val="90000"/>
              </a:lnSpc>
              <a:spcBef>
                <a:spcPts val="167"/>
              </a:spcBef>
              <a:buNone/>
              <a:defRPr sz="800">
                <a:solidFill>
                  <a:schemeClr val="bg1"/>
                </a:solidFill>
              </a:defRPr>
            </a:lvl1pPr>
          </a:lstStyle>
          <a:p>
            <a:pPr lvl="0"/>
            <a:r>
              <a:rPr lang="zh-CN" altLang="en-US" smtClean="0"/>
              <a:t>单击此处编辑母版文本样式</a:t>
            </a: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10" name="标题 1"/>
          <p:cNvSpPr>
            <a:spLocks noGrp="1"/>
          </p:cNvSpPr>
          <p:nvPr>
            <p:ph type="body" sz="quarter" idx="13" hasCustomPrompt="1"/>
          </p:nvPr>
        </p:nvSpPr>
        <p:spPr>
          <a:xfrm>
            <a:off x="611981" y="185795"/>
            <a:ext cx="8099822" cy="461665"/>
          </a:xfrm>
          <a:noFill/>
        </p:spPr>
        <p:txBody>
          <a:bodyPr wrap="square" rtlCol="0">
            <a:spAutoFit/>
          </a:bodyPr>
          <a:lstStyle>
            <a:lvl1pPr marL="0" indent="0">
              <a:buNone/>
              <a:defRPr kumimoji="1" lang="zh-CN" altLang="en-US" sz="2400" b="1" i="0" u="none" strike="noStrike" cap="none" spc="0" normalizeH="0" baseline="0">
                <a:ln>
                  <a:noFill/>
                </a:ln>
                <a:solidFill>
                  <a:srgbClr val="001D01"/>
                </a:solidFill>
                <a:effectLst/>
                <a:uLnTx/>
                <a:uFillTx/>
                <a:latin typeface="微软雅黑" pitchFamily="34" charset="-122"/>
                <a:ea typeface="微软雅黑" pitchFamily="34" charset="-122"/>
              </a:defRPr>
            </a:lvl1pPr>
          </a:lstStyle>
          <a:p>
            <a:pPr marL="171450" marR="0" lvl="0" indent="-171450" defTabSz="456724" fontAlgn="auto">
              <a:lnSpc>
                <a:spcPct val="100000"/>
              </a:lnSpc>
              <a:spcBef>
                <a:spcPts val="0"/>
              </a:spcBef>
              <a:spcAft>
                <a:spcPts val="0"/>
              </a:spcAft>
              <a:buClrTx/>
              <a:buSzTx/>
            </a:pPr>
            <a:r>
              <a:rPr lang="zh-CN" altLang="en-US" dirty="0"/>
              <a:t>编辑母版文本样式</a:t>
            </a:r>
          </a:p>
        </p:txBody>
      </p:sp>
      <p:sp>
        <p:nvSpPr>
          <p:cNvPr id="3" name="副标题 2"/>
          <p:cNvSpPr>
            <a:spLocks noGrp="1"/>
          </p:cNvSpPr>
          <p:nvPr>
            <p:ph type="subTitle" idx="1"/>
          </p:nvPr>
        </p:nvSpPr>
        <p:spPr>
          <a:xfrm>
            <a:off x="611981" y="730356"/>
            <a:ext cx="8099822" cy="775099"/>
          </a:xfrm>
        </p:spPr>
        <p:txBody>
          <a:bodyPr>
            <a:normAutofit/>
          </a:bodyPr>
          <a:lstStyle>
            <a:lvl1pPr marL="0" indent="0" algn="l">
              <a:buNone/>
              <a:defRPr sz="1500">
                <a:latin typeface="微软雅黑" pitchFamily="34" charset="-122"/>
                <a:ea typeface="微软雅黑" pitchFamily="34" charset="-122"/>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a:p>
        </p:txBody>
      </p:sp>
      <p:sp>
        <p:nvSpPr>
          <p:cNvPr id="2" name="文本"/>
          <p:cNvSpPr>
            <a:spLocks noGrp="1"/>
          </p:cNvSpPr>
          <p:nvPr>
            <p:ph type="ctrTitle"/>
          </p:nvPr>
        </p:nvSpPr>
        <p:spPr>
          <a:xfrm>
            <a:off x="622471" y="1473707"/>
            <a:ext cx="8099821" cy="1791253"/>
          </a:xfrm>
        </p:spPr>
        <p:txBody>
          <a:bodyPr anchor="t">
            <a:normAutofit/>
          </a:bodyPr>
          <a:lstStyle>
            <a:lvl1pPr algn="l">
              <a:defRPr sz="3000">
                <a:latin typeface="微软雅黑" pitchFamily="34" charset="-122"/>
                <a:ea typeface="微软雅黑" pitchFamily="34" charset="-122"/>
              </a:defRPr>
            </a:lvl1pPr>
          </a:lstStyle>
          <a:p>
            <a:r>
              <a:rPr lang="zh-CN" altLang="en-US"/>
              <a:t>单击此处编辑母版标题样式</a:t>
            </a:r>
            <a:endParaRPr lang="en-US"/>
          </a:p>
        </p:txBody>
      </p:sp>
      <p:cxnSp>
        <p:nvCxnSpPr>
          <p:cNvPr id="7" name="直接连接符 6"/>
          <p:cNvCxnSpPr/>
          <p:nvPr userDrawn="1">
            <p:custDataLst>
              <p:tags r:id="rId1"/>
            </p:custDataLst>
          </p:nvPr>
        </p:nvCxnSpPr>
        <p:spPr>
          <a:xfrm>
            <a:off x="522000" y="667314"/>
            <a:ext cx="8100000" cy="0"/>
          </a:xfrm>
          <a:prstGeom prst="line">
            <a:avLst/>
          </a:prstGeom>
          <a:ln w="12700">
            <a:solidFill>
              <a:srgbClr val="1B610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3" name="文本占位符 12"/>
          <p:cNvSpPr>
            <a:spLocks noGrp="1"/>
          </p:cNvSpPr>
          <p:nvPr>
            <p:ph type="body" sz="quarter" idx="14" hasCustomPrompt="1"/>
          </p:nvPr>
        </p:nvSpPr>
        <p:spPr>
          <a:xfrm>
            <a:off x="521494" y="4737192"/>
            <a:ext cx="8190309" cy="209309"/>
          </a:xfrm>
        </p:spPr>
        <p:txBody>
          <a:bodyPr>
            <a:noAutofit/>
          </a:bodyPr>
          <a:lstStyle>
            <a:lvl1pPr marL="0" indent="0">
              <a:lnSpc>
                <a:spcPct val="100000"/>
              </a:lnSpc>
              <a:spcBef>
                <a:spcPts val="0"/>
              </a:spcBef>
              <a:buNone/>
              <a:defRPr sz="800">
                <a:latin typeface="微软雅黑" pitchFamily="34" charset="-122"/>
                <a:ea typeface="微软雅黑" pitchFamily="34" charset="-122"/>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a:t>编辑母版文本样式</a:t>
            </a:r>
          </a:p>
        </p:txBody>
      </p:sp>
      <p:sp>
        <p:nvSpPr>
          <p:cNvPr id="18" name="日期占位符 17"/>
          <p:cNvSpPr>
            <a:spLocks noGrp="1"/>
          </p:cNvSpPr>
          <p:nvPr>
            <p:ph type="dt" sz="half" idx="15"/>
          </p:nvPr>
        </p:nvSpPr>
        <p:spPr/>
        <p:txBody>
          <a:bodyPr/>
          <a:lstStyle/>
          <a:p>
            <a:endParaRPr lang="en-US"/>
          </a:p>
        </p:txBody>
      </p:sp>
      <p:sp>
        <p:nvSpPr>
          <p:cNvPr id="19" name="页脚占位符 18"/>
          <p:cNvSpPr>
            <a:spLocks noGrp="1"/>
          </p:cNvSpPr>
          <p:nvPr>
            <p:ph type="ftr" sz="quarter" idx="16"/>
          </p:nvPr>
        </p:nvSpPr>
        <p:spPr/>
        <p:txBody>
          <a:bodyPr/>
          <a:lstStyle/>
          <a:p>
            <a:endParaRPr lang="en-US"/>
          </a:p>
        </p:txBody>
      </p:sp>
      <p:sp>
        <p:nvSpPr>
          <p:cNvPr id="20" name="灯片编号占位符 19"/>
          <p:cNvSpPr>
            <a:spLocks noGrp="1"/>
          </p:cNvSpPr>
          <p:nvPr>
            <p:ph type="sldNum" sz="quarter" idx="17"/>
          </p:nvPr>
        </p:nvSpPr>
        <p:spPr/>
        <p:txBody>
          <a:bodyPr/>
          <a:lstStyle/>
          <a:p>
            <a:fld id="{569C6CAC-BCDA-0E4A-89EC-D23CB0B94335}" type="slidenum">
              <a:rPr lang="en-US" smtClean="0"/>
              <a:pPr/>
              <a:t>‹#›</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
        <p:nvSpPr>
          <p:cNvPr id="10" name="标题 1"/>
          <p:cNvSpPr>
            <a:spLocks noGrp="1"/>
          </p:cNvSpPr>
          <p:nvPr>
            <p:ph type="body" sz="quarter" idx="13" hasCustomPrompt="1"/>
          </p:nvPr>
        </p:nvSpPr>
        <p:spPr>
          <a:xfrm>
            <a:off x="611981" y="185795"/>
            <a:ext cx="8099822" cy="461665"/>
          </a:xfrm>
          <a:noFill/>
        </p:spPr>
        <p:txBody>
          <a:bodyPr wrap="square" rtlCol="0">
            <a:spAutoFit/>
          </a:bodyPr>
          <a:lstStyle>
            <a:lvl1pPr marL="0" indent="0">
              <a:buNone/>
              <a:defRPr kumimoji="1" lang="zh-CN" altLang="en-US" sz="2400" b="1" i="0" u="none" strike="noStrike" cap="none" spc="0" normalizeH="0" baseline="0">
                <a:ln>
                  <a:noFill/>
                </a:ln>
                <a:solidFill>
                  <a:srgbClr val="001D01"/>
                </a:solidFill>
                <a:effectLst/>
                <a:uLnTx/>
                <a:uFillTx/>
                <a:latin typeface="微软雅黑" pitchFamily="34" charset="-122"/>
                <a:ea typeface="微软雅黑" pitchFamily="34" charset="-122"/>
              </a:defRPr>
            </a:lvl1pPr>
          </a:lstStyle>
          <a:p>
            <a:pPr marL="171450" marR="0" lvl="0" indent="-171450" defTabSz="456724" fontAlgn="auto">
              <a:lnSpc>
                <a:spcPct val="100000"/>
              </a:lnSpc>
              <a:spcBef>
                <a:spcPts val="0"/>
              </a:spcBef>
              <a:spcAft>
                <a:spcPts val="0"/>
              </a:spcAft>
              <a:buClrTx/>
              <a:buSzTx/>
            </a:pPr>
            <a:r>
              <a:rPr lang="zh-CN" altLang="en-US" dirty="0"/>
              <a:t>编辑母版文本样式</a:t>
            </a:r>
          </a:p>
        </p:txBody>
      </p:sp>
      <p:sp>
        <p:nvSpPr>
          <p:cNvPr id="3" name="副标题 2"/>
          <p:cNvSpPr>
            <a:spLocks noGrp="1"/>
          </p:cNvSpPr>
          <p:nvPr>
            <p:ph type="subTitle" idx="1"/>
          </p:nvPr>
        </p:nvSpPr>
        <p:spPr>
          <a:xfrm>
            <a:off x="611981" y="730356"/>
            <a:ext cx="8099822" cy="775099"/>
          </a:xfrm>
        </p:spPr>
        <p:txBody>
          <a:bodyPr>
            <a:normAutofit/>
          </a:bodyPr>
          <a:lstStyle>
            <a:lvl1pPr marL="0" indent="0" algn="l">
              <a:buNone/>
              <a:defRPr sz="1500">
                <a:latin typeface="微软雅黑" pitchFamily="34" charset="-122"/>
                <a:ea typeface="微软雅黑" pitchFamily="34" charset="-122"/>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a:p>
        </p:txBody>
      </p:sp>
      <p:sp>
        <p:nvSpPr>
          <p:cNvPr id="2" name="文本"/>
          <p:cNvSpPr>
            <a:spLocks noGrp="1"/>
          </p:cNvSpPr>
          <p:nvPr>
            <p:ph type="ctrTitle"/>
          </p:nvPr>
        </p:nvSpPr>
        <p:spPr>
          <a:xfrm>
            <a:off x="622471" y="1473707"/>
            <a:ext cx="8099821" cy="1791253"/>
          </a:xfrm>
        </p:spPr>
        <p:txBody>
          <a:bodyPr anchor="t">
            <a:normAutofit/>
          </a:bodyPr>
          <a:lstStyle>
            <a:lvl1pPr algn="l">
              <a:defRPr sz="3000">
                <a:latin typeface="微软雅黑" pitchFamily="34" charset="-122"/>
                <a:ea typeface="微软雅黑" pitchFamily="34" charset="-122"/>
              </a:defRPr>
            </a:lvl1pPr>
          </a:lstStyle>
          <a:p>
            <a:r>
              <a:rPr lang="zh-CN" altLang="en-US"/>
              <a:t>单击此处编辑母版标题样式</a:t>
            </a:r>
            <a:endParaRPr lang="en-US"/>
          </a:p>
        </p:txBody>
      </p:sp>
      <p:cxnSp>
        <p:nvCxnSpPr>
          <p:cNvPr id="7" name="直接连接符 6"/>
          <p:cNvCxnSpPr/>
          <p:nvPr userDrawn="1">
            <p:custDataLst>
              <p:tags r:id="rId1"/>
            </p:custDataLst>
          </p:nvPr>
        </p:nvCxnSpPr>
        <p:spPr>
          <a:xfrm>
            <a:off x="522000" y="667314"/>
            <a:ext cx="8100000" cy="0"/>
          </a:xfrm>
          <a:prstGeom prst="line">
            <a:avLst/>
          </a:prstGeom>
          <a:ln w="12700">
            <a:solidFill>
              <a:srgbClr val="1B610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3" name="文本占位符 12"/>
          <p:cNvSpPr>
            <a:spLocks noGrp="1"/>
          </p:cNvSpPr>
          <p:nvPr>
            <p:ph type="body" sz="quarter" idx="14" hasCustomPrompt="1"/>
          </p:nvPr>
        </p:nvSpPr>
        <p:spPr>
          <a:xfrm>
            <a:off x="521494" y="4737192"/>
            <a:ext cx="8190309" cy="209309"/>
          </a:xfrm>
        </p:spPr>
        <p:txBody>
          <a:bodyPr>
            <a:noAutofit/>
          </a:bodyPr>
          <a:lstStyle>
            <a:lvl1pPr marL="0" indent="0">
              <a:lnSpc>
                <a:spcPct val="100000"/>
              </a:lnSpc>
              <a:spcBef>
                <a:spcPts val="0"/>
              </a:spcBef>
              <a:buNone/>
              <a:defRPr sz="800">
                <a:latin typeface="微软雅黑" pitchFamily="34" charset="-122"/>
                <a:ea typeface="微软雅黑" pitchFamily="34" charset="-122"/>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a:t>编辑母版文本样式</a:t>
            </a:r>
          </a:p>
        </p:txBody>
      </p:sp>
      <p:sp>
        <p:nvSpPr>
          <p:cNvPr id="18" name="日期占位符 17"/>
          <p:cNvSpPr>
            <a:spLocks noGrp="1"/>
          </p:cNvSpPr>
          <p:nvPr>
            <p:ph type="dt" sz="half" idx="15"/>
          </p:nvPr>
        </p:nvSpPr>
        <p:spPr/>
        <p:txBody>
          <a:bodyPr/>
          <a:lstStyle/>
          <a:p>
            <a:endParaRPr lang="en-US"/>
          </a:p>
        </p:txBody>
      </p:sp>
      <p:sp>
        <p:nvSpPr>
          <p:cNvPr id="19" name="页脚占位符 18"/>
          <p:cNvSpPr>
            <a:spLocks noGrp="1"/>
          </p:cNvSpPr>
          <p:nvPr>
            <p:ph type="ftr" sz="quarter" idx="16"/>
          </p:nvPr>
        </p:nvSpPr>
        <p:spPr/>
        <p:txBody>
          <a:bodyPr/>
          <a:lstStyle/>
          <a:p>
            <a:endParaRPr lang="en-US"/>
          </a:p>
        </p:txBody>
      </p:sp>
      <p:sp>
        <p:nvSpPr>
          <p:cNvPr id="20" name="灯片编号占位符 19"/>
          <p:cNvSpPr>
            <a:spLocks noGrp="1"/>
          </p:cNvSpPr>
          <p:nvPr>
            <p:ph type="sldNum" sz="quarter" idx="17"/>
          </p:nvPr>
        </p:nvSpPr>
        <p:spPr/>
        <p:txBody>
          <a:bodyPr/>
          <a:lstStyle/>
          <a:p>
            <a:fld id="{569C6CAC-BCDA-0E4A-89EC-D23CB0B94335}" type="slidenum">
              <a:rPr lang="en-US" smtClean="0"/>
              <a:pPr/>
              <a:t>‹#›</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10" name="标题 1"/>
          <p:cNvSpPr>
            <a:spLocks noGrp="1"/>
          </p:cNvSpPr>
          <p:nvPr>
            <p:ph type="body" sz="quarter" idx="13" hasCustomPrompt="1"/>
          </p:nvPr>
        </p:nvSpPr>
        <p:spPr>
          <a:xfrm>
            <a:off x="611981" y="185795"/>
            <a:ext cx="8099822" cy="461665"/>
          </a:xfrm>
          <a:noFill/>
        </p:spPr>
        <p:txBody>
          <a:bodyPr wrap="square" rtlCol="0">
            <a:spAutoFit/>
          </a:bodyPr>
          <a:lstStyle>
            <a:lvl1pPr marL="0" indent="0">
              <a:buNone/>
              <a:defRPr kumimoji="1" lang="zh-CN" altLang="en-US" sz="2400" b="1" i="0" u="none" strike="noStrike" cap="none" spc="0" normalizeH="0" baseline="0">
                <a:ln>
                  <a:noFill/>
                </a:ln>
                <a:solidFill>
                  <a:srgbClr val="001D01"/>
                </a:solidFill>
                <a:effectLst/>
                <a:uLnTx/>
                <a:uFillTx/>
                <a:latin typeface="微软雅黑" pitchFamily="34" charset="-122"/>
                <a:ea typeface="微软雅黑" pitchFamily="34" charset="-122"/>
              </a:defRPr>
            </a:lvl1pPr>
          </a:lstStyle>
          <a:p>
            <a:pPr marL="171450" marR="0" lvl="0" indent="-171450" defTabSz="456724" fontAlgn="auto">
              <a:lnSpc>
                <a:spcPct val="100000"/>
              </a:lnSpc>
              <a:spcBef>
                <a:spcPts val="0"/>
              </a:spcBef>
              <a:spcAft>
                <a:spcPts val="0"/>
              </a:spcAft>
              <a:buClrTx/>
              <a:buSzTx/>
            </a:pPr>
            <a:r>
              <a:rPr lang="zh-CN" altLang="en-US" dirty="0"/>
              <a:t>编辑母版文本样式</a:t>
            </a:r>
          </a:p>
        </p:txBody>
      </p:sp>
      <p:sp>
        <p:nvSpPr>
          <p:cNvPr id="3" name="副标题 2"/>
          <p:cNvSpPr>
            <a:spLocks noGrp="1"/>
          </p:cNvSpPr>
          <p:nvPr>
            <p:ph type="subTitle" idx="1"/>
          </p:nvPr>
        </p:nvSpPr>
        <p:spPr>
          <a:xfrm>
            <a:off x="611981" y="730356"/>
            <a:ext cx="8099822" cy="775099"/>
          </a:xfrm>
        </p:spPr>
        <p:txBody>
          <a:bodyPr>
            <a:normAutofit/>
          </a:bodyPr>
          <a:lstStyle>
            <a:lvl1pPr marL="0" indent="0" algn="l">
              <a:buNone/>
              <a:defRPr sz="1500">
                <a:latin typeface="微软雅黑" pitchFamily="34" charset="-122"/>
                <a:ea typeface="微软雅黑" pitchFamily="34" charset="-122"/>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a:p>
        </p:txBody>
      </p:sp>
      <p:sp>
        <p:nvSpPr>
          <p:cNvPr id="2" name="文本"/>
          <p:cNvSpPr>
            <a:spLocks noGrp="1"/>
          </p:cNvSpPr>
          <p:nvPr>
            <p:ph type="ctrTitle"/>
          </p:nvPr>
        </p:nvSpPr>
        <p:spPr>
          <a:xfrm>
            <a:off x="622471" y="1473707"/>
            <a:ext cx="8099821" cy="1791253"/>
          </a:xfrm>
        </p:spPr>
        <p:txBody>
          <a:bodyPr anchor="t">
            <a:normAutofit/>
          </a:bodyPr>
          <a:lstStyle>
            <a:lvl1pPr algn="l">
              <a:defRPr sz="3000">
                <a:latin typeface="微软雅黑" pitchFamily="34" charset="-122"/>
                <a:ea typeface="微软雅黑" pitchFamily="34" charset="-122"/>
              </a:defRPr>
            </a:lvl1pPr>
          </a:lstStyle>
          <a:p>
            <a:r>
              <a:rPr lang="zh-CN" altLang="en-US"/>
              <a:t>单击此处编辑母版标题样式</a:t>
            </a:r>
            <a:endParaRPr lang="en-US"/>
          </a:p>
        </p:txBody>
      </p:sp>
      <p:cxnSp>
        <p:nvCxnSpPr>
          <p:cNvPr id="7" name="直接连接符 6"/>
          <p:cNvCxnSpPr/>
          <p:nvPr userDrawn="1">
            <p:custDataLst>
              <p:tags r:id="rId1"/>
            </p:custDataLst>
          </p:nvPr>
        </p:nvCxnSpPr>
        <p:spPr>
          <a:xfrm>
            <a:off x="522000" y="667314"/>
            <a:ext cx="8100000" cy="0"/>
          </a:xfrm>
          <a:prstGeom prst="line">
            <a:avLst/>
          </a:prstGeom>
          <a:ln w="12700">
            <a:solidFill>
              <a:srgbClr val="1B610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3" name="文本占位符 12"/>
          <p:cNvSpPr>
            <a:spLocks noGrp="1"/>
          </p:cNvSpPr>
          <p:nvPr>
            <p:ph type="body" sz="quarter" idx="14" hasCustomPrompt="1"/>
          </p:nvPr>
        </p:nvSpPr>
        <p:spPr>
          <a:xfrm>
            <a:off x="521494" y="4737192"/>
            <a:ext cx="8190309" cy="209309"/>
          </a:xfrm>
        </p:spPr>
        <p:txBody>
          <a:bodyPr>
            <a:noAutofit/>
          </a:bodyPr>
          <a:lstStyle>
            <a:lvl1pPr marL="0" indent="0">
              <a:lnSpc>
                <a:spcPct val="100000"/>
              </a:lnSpc>
              <a:spcBef>
                <a:spcPts val="0"/>
              </a:spcBef>
              <a:buNone/>
              <a:defRPr sz="800">
                <a:latin typeface="微软雅黑" pitchFamily="34" charset="-122"/>
                <a:ea typeface="微软雅黑" pitchFamily="34" charset="-122"/>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a:t>编辑母版文本样式</a:t>
            </a:r>
          </a:p>
        </p:txBody>
      </p:sp>
      <p:sp>
        <p:nvSpPr>
          <p:cNvPr id="18" name="日期占位符 17"/>
          <p:cNvSpPr>
            <a:spLocks noGrp="1"/>
          </p:cNvSpPr>
          <p:nvPr>
            <p:ph type="dt" sz="half" idx="15"/>
          </p:nvPr>
        </p:nvSpPr>
        <p:spPr/>
        <p:txBody>
          <a:bodyPr/>
          <a:lstStyle/>
          <a:p>
            <a:endParaRPr lang="en-US"/>
          </a:p>
        </p:txBody>
      </p:sp>
      <p:sp>
        <p:nvSpPr>
          <p:cNvPr id="19" name="页脚占位符 18"/>
          <p:cNvSpPr>
            <a:spLocks noGrp="1"/>
          </p:cNvSpPr>
          <p:nvPr>
            <p:ph type="ftr" sz="quarter" idx="16"/>
          </p:nvPr>
        </p:nvSpPr>
        <p:spPr/>
        <p:txBody>
          <a:bodyPr/>
          <a:lstStyle/>
          <a:p>
            <a:endParaRPr lang="en-US"/>
          </a:p>
        </p:txBody>
      </p:sp>
      <p:sp>
        <p:nvSpPr>
          <p:cNvPr id="20" name="灯片编号占位符 19"/>
          <p:cNvSpPr>
            <a:spLocks noGrp="1"/>
          </p:cNvSpPr>
          <p:nvPr>
            <p:ph type="sldNum" sz="quarter" idx="17"/>
          </p:nvPr>
        </p:nvSpPr>
        <p:spPr/>
        <p:txBody>
          <a:bodyPr/>
          <a:lstStyle/>
          <a:p>
            <a:fld id="{569C6CAC-BCDA-0E4A-89EC-D23CB0B94335}" type="slidenum">
              <a:rPr lang="en-US" smtClean="0"/>
              <a:pPr/>
              <a:t>‹#›</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88371" y="0"/>
            <a:ext cx="7886700" cy="796492"/>
          </a:xfrm>
        </p:spPr>
        <p:txBody>
          <a:bodyPr>
            <a:normAutofit/>
          </a:bodyPr>
          <a:lstStyle>
            <a:lvl1pPr>
              <a:defRPr sz="2700" b="1">
                <a:latin typeface="微软雅黑" pitchFamily="34" charset="-122"/>
                <a:ea typeface="微软雅黑" pitchFamily="34" charset="-122"/>
              </a:defRPr>
            </a:lvl1pPr>
          </a:lstStyle>
          <a:p>
            <a:r>
              <a:rPr lang="zh-CN" altLang="en-US" smtClean="0"/>
              <a:t>单击此处编辑母版标题样式</a:t>
            </a:r>
            <a:endParaRPr lang="zh-CN" altLang="en-US"/>
          </a:p>
        </p:txBody>
      </p:sp>
      <p:sp>
        <p:nvSpPr>
          <p:cNvPr id="8" name="矩形 7"/>
          <p:cNvSpPr/>
          <p:nvPr userDrawn="1"/>
        </p:nvSpPr>
        <p:spPr>
          <a:xfrm>
            <a:off x="0" y="764234"/>
            <a:ext cx="9144000" cy="49678"/>
          </a:xfrm>
          <a:prstGeom prst="rect">
            <a:avLst/>
          </a:prstGeom>
          <a:solidFill>
            <a:srgbClr val="C92E1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11">
    <p:spTree>
      <p:nvGrpSpPr>
        <p:cNvPr id="1" name=""/>
        <p:cNvGrpSpPr/>
        <p:nvPr/>
      </p:nvGrpSpPr>
      <p:grpSpPr>
        <a:xfrm>
          <a:off x="0" y="0"/>
          <a:ext cx="0" cy="0"/>
          <a:chOff x="0" y="0"/>
          <a:chExt cx="0" cy="0"/>
        </a:xfrm>
      </p:grpSpPr>
      <p:cxnSp>
        <p:nvCxnSpPr>
          <p:cNvPr id="7" name="直接连接符 7"/>
          <p:cNvCxnSpPr/>
          <p:nvPr userDrawn="1"/>
        </p:nvCxnSpPr>
        <p:spPr>
          <a:xfrm>
            <a:off x="352437" y="623717"/>
            <a:ext cx="8439126" cy="0"/>
          </a:xfrm>
          <a:prstGeom prst="line">
            <a:avLst/>
          </a:prstGeom>
          <a:ln w="19050">
            <a:solidFill>
              <a:srgbClr val="DA0001"/>
            </a:solidFill>
          </a:ln>
        </p:spPr>
        <p:style>
          <a:lnRef idx="1">
            <a:schemeClr val="accent1"/>
          </a:lnRef>
          <a:fillRef idx="0">
            <a:schemeClr val="accent1"/>
          </a:fillRef>
          <a:effectRef idx="0">
            <a:schemeClr val="accent1"/>
          </a:effectRef>
          <a:fontRef idx="minor">
            <a:schemeClr val="tx1"/>
          </a:fontRef>
        </p:style>
      </p:cxnSp>
      <p:sp>
        <p:nvSpPr>
          <p:cNvPr id="3" name="矩形 2"/>
          <p:cNvSpPr/>
          <p:nvPr userDrawn="1"/>
        </p:nvSpPr>
        <p:spPr>
          <a:xfrm>
            <a:off x="-13293" y="4840194"/>
            <a:ext cx="9157293" cy="304894"/>
          </a:xfrm>
          <a:prstGeom prst="rect">
            <a:avLst/>
          </a:prstGeom>
          <a:gradFill flip="none" rotWithShape="1">
            <a:gsLst>
              <a:gs pos="2083">
                <a:srgbClr val="FF0000">
                  <a:lumMod val="90000"/>
                </a:srgbClr>
              </a:gs>
              <a:gs pos="24000">
                <a:srgbClr val="FF0000"/>
              </a:gs>
              <a:gs pos="100000">
                <a:srgbClr val="F7B737"/>
              </a:gs>
              <a:gs pos="43000">
                <a:srgbClr val="FA4926"/>
              </a:gs>
            </a:gsLst>
            <a:lin ang="0" scaled="1"/>
            <a:tileRect/>
          </a:gradFill>
          <a:ln w="25400" cap="flat" cmpd="sng" algn="ctr">
            <a:noFill/>
            <a:prstDash val="solid"/>
          </a:ln>
          <a:effectLst/>
        </p:spPr>
        <p:txBody>
          <a:bodyPr lIns="68580" tIns="34290" rIns="68580" bIns="34290" rtlCol="0" anchor="ctr"/>
          <a:lstStyle/>
          <a:p>
            <a:pPr marR="0" lvl="0" indent="0" algn="ctr" defTabSz="914400" fontAlgn="auto">
              <a:lnSpc>
                <a:spcPct val="100000"/>
              </a:lnSpc>
              <a:spcBef>
                <a:spcPts val="0"/>
              </a:spcBef>
              <a:spcAft>
                <a:spcPts val="0"/>
              </a:spcAft>
              <a:buClrTx/>
              <a:buSzTx/>
              <a:buFontTx/>
              <a:buNone/>
            </a:pPr>
            <a:endParaRPr kumimoji="0" lang="zh-CN" altLang="en-US" sz="1800" b="0" i="0" u="none" strike="noStrike" kern="0" cap="none" spc="0" normalizeH="0" baseline="0" dirty="0">
              <a:ln>
                <a:noFill/>
              </a:ln>
              <a:solidFill>
                <a:prstClr val="black"/>
              </a:solidFill>
              <a:effectLst/>
              <a:uLnTx/>
              <a:uFillTx/>
              <a:latin typeface="Calibri" panose="020F0502020204030204"/>
              <a:ea typeface="宋体" panose="02010600030101010101" pitchFamily="2" charset="-122"/>
            </a:endParaRPr>
          </a:p>
        </p:txBody>
      </p:sp>
      <p:sp>
        <p:nvSpPr>
          <p:cNvPr id="2" name="标题 1"/>
          <p:cNvSpPr>
            <a:spLocks noGrp="1"/>
          </p:cNvSpPr>
          <p:nvPr>
            <p:ph type="title"/>
          </p:nvPr>
        </p:nvSpPr>
        <p:spPr>
          <a:xfrm>
            <a:off x="292473" y="40355"/>
            <a:ext cx="8259856" cy="562215"/>
          </a:xfrm>
        </p:spPr>
        <p:txBody>
          <a:bodyPr anchor="b" anchorCtr="0">
            <a:normAutofit/>
          </a:bodyPr>
          <a:lstStyle>
            <a:lvl1pPr>
              <a:defRPr sz="2100" b="1">
                <a:solidFill>
                  <a:srgbClr val="DA0003"/>
                </a:solidFill>
              </a:defRPr>
            </a:lvl1pPr>
          </a:lstStyle>
          <a:p>
            <a:r>
              <a:rPr lang="zh-CN" altLang="en-US"/>
              <a:t>单击此处编辑母版标题样式</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23087" y="78684"/>
            <a:ext cx="8496300" cy="547717"/>
          </a:xfrm>
        </p:spPr>
        <p:txBody>
          <a:bodyPr/>
          <a:lstStyle>
            <a:lvl1pPr algn="l" defTabSz="914378" rtl="0" eaLnBrk="1" latinLnBrk="0" hangingPunct="1">
              <a:spcBef>
                <a:spcPct val="0"/>
              </a:spcBef>
              <a:buNone/>
              <a:defRPr lang="en-GB" sz="2400" b="1" kern="1200" dirty="0">
                <a:solidFill>
                  <a:schemeClr val="accent1"/>
                </a:solidFill>
                <a:latin typeface="微软雅黑" panose="020B0503020204020204" pitchFamily="34" charset="-122"/>
                <a:ea typeface="微软雅黑" panose="020B0503020204020204" pitchFamily="34" charset="-122"/>
                <a:cs typeface="+mj-cs"/>
              </a:defRPr>
            </a:lvl1pPr>
          </a:lstStyle>
          <a:p>
            <a:r>
              <a:rPr lang="en-US" dirty="0"/>
              <a:t>Click to edit Master title style</a:t>
            </a:r>
            <a:endParaRPr lang="en-GB" dirty="0"/>
          </a:p>
        </p:txBody>
      </p:sp>
      <p:sp>
        <p:nvSpPr>
          <p:cNvPr id="6" name="Text Placeholder 15">
            <a:extLst>
              <a:ext uri="{FF2B5EF4-FFF2-40B4-BE49-F238E27FC236}">
                <a16:creationId xmlns:a16="http://schemas.microsoft.com/office/drawing/2014/main" id="{EF5D9102-E7A1-1D4D-838C-A45367455D2F}"/>
              </a:ext>
            </a:extLst>
          </p:cNvPr>
          <p:cNvSpPr>
            <a:spLocks noGrp="1"/>
          </p:cNvSpPr>
          <p:nvPr>
            <p:ph type="body" sz="quarter" idx="13"/>
          </p:nvPr>
        </p:nvSpPr>
        <p:spPr>
          <a:xfrm>
            <a:off x="323850" y="4548418"/>
            <a:ext cx="8508725" cy="402540"/>
          </a:xfrm>
        </p:spPr>
        <p:txBody>
          <a:bodyPr rIns="0" bIns="0" anchor="b"/>
          <a:lstStyle>
            <a:lvl1pPr marL="0" indent="0">
              <a:spcAft>
                <a:spcPts val="0"/>
              </a:spcAft>
              <a:buNone/>
              <a:defRPr sz="700">
                <a:solidFill>
                  <a:schemeClr val="tx2"/>
                </a:solidFill>
              </a:defRPr>
            </a:lvl1pPr>
            <a:lvl2pPr marL="177796" indent="0">
              <a:buNone/>
              <a:defRPr sz="1200"/>
            </a:lvl2pPr>
            <a:lvl3pPr marL="360353" indent="0">
              <a:buNone/>
              <a:defRPr sz="1200"/>
            </a:lvl3pPr>
            <a:lvl4pPr marL="1371566" indent="0">
              <a:buNone/>
              <a:defRPr sz="1200"/>
            </a:lvl4pPr>
            <a:lvl5pPr marL="1828754" indent="0">
              <a:buNone/>
              <a:defRPr sz="1200"/>
            </a:lvl5pPr>
          </a:lstStyle>
          <a:p>
            <a:pPr lvl="0"/>
            <a:r>
              <a:rPr lang="en-US" dirty="0"/>
              <a:t>Click to edit Master text styles</a:t>
            </a:r>
          </a:p>
        </p:txBody>
      </p:sp>
      <p:cxnSp>
        <p:nvCxnSpPr>
          <p:cNvPr id="7" name="Straight Connector 7">
            <a:extLst>
              <a:ext uri="{FF2B5EF4-FFF2-40B4-BE49-F238E27FC236}">
                <a16:creationId xmlns:a16="http://schemas.microsoft.com/office/drawing/2014/main" id="{C855430D-53A1-49FC-AB53-2ABBF3A8C546}"/>
              </a:ext>
            </a:extLst>
          </p:cNvPr>
          <p:cNvCxnSpPr/>
          <p:nvPr userDrawn="1"/>
        </p:nvCxnSpPr>
        <p:spPr>
          <a:xfrm>
            <a:off x="423087" y="774125"/>
            <a:ext cx="8496300"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3559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1048642" name="标题 1"/>
          <p:cNvSpPr>
            <a:spLocks noGrp="1"/>
          </p:cNvSpPr>
          <p:nvPr>
            <p:ph type="title"/>
          </p:nvPr>
        </p:nvSpPr>
        <p:spPr/>
        <p:txBody>
          <a:bodyPr/>
          <a:lstStyle/>
          <a:p>
            <a:r>
              <a:rPr lang="zh-CN" altLang="en-US"/>
              <a:t>单击此处编辑母版标题样式</a:t>
            </a:r>
          </a:p>
        </p:txBody>
      </p:sp>
      <p:sp>
        <p:nvSpPr>
          <p:cNvPr id="1048643" name="日期占位符 3"/>
          <p:cNvSpPr>
            <a:spLocks noGrp="1"/>
          </p:cNvSpPr>
          <p:nvPr>
            <p:ph type="dt" sz="half" idx="10"/>
          </p:nvPr>
        </p:nvSpPr>
        <p:spPr/>
        <p:txBody>
          <a:bodyPr/>
          <a:lstStyle/>
          <a:p>
            <a:fld id="{B83DE366-8B89-47B6-A60D-BDDCA184FC61}" type="datetimeFigureOut">
              <a:rPr lang="zh-CN" altLang="en-US" smtClean="0"/>
              <a:pPr/>
              <a:t>2022/6/16</a:t>
            </a:fld>
            <a:endParaRPr lang="zh-CN" altLang="en-US"/>
          </a:p>
        </p:txBody>
      </p:sp>
      <p:sp>
        <p:nvSpPr>
          <p:cNvPr id="1048644" name="页脚占位符 4"/>
          <p:cNvSpPr>
            <a:spLocks noGrp="1"/>
          </p:cNvSpPr>
          <p:nvPr>
            <p:ph type="ftr" sz="quarter" idx="11"/>
          </p:nvPr>
        </p:nvSpPr>
        <p:spPr/>
        <p:txBody>
          <a:bodyPr/>
          <a:lstStyle/>
          <a:p>
            <a:endParaRPr lang="zh-CN" altLang="en-US"/>
          </a:p>
        </p:txBody>
      </p:sp>
      <p:sp>
        <p:nvSpPr>
          <p:cNvPr id="1048645" name="灯片编号占位符 5"/>
          <p:cNvSpPr>
            <a:spLocks noGrp="1"/>
          </p:cNvSpPr>
          <p:nvPr>
            <p:ph type="sldNum" sz="quarter" idx="12"/>
          </p:nvPr>
        </p:nvSpPr>
        <p:spPr/>
        <p:txBody>
          <a:bodyPr/>
          <a:lstStyle/>
          <a:p>
            <a:fld id="{EE50C165-6734-47D9-A421-3A73AC41F98E}" type="slidenum">
              <a:rPr lang="zh-CN" altLang="en-US" smtClean="0"/>
              <a:pPr/>
              <a:t>‹#›</a:t>
            </a:fld>
            <a:endParaRPr lang="zh-CN" altLang="en-US"/>
          </a:p>
        </p:txBody>
      </p:sp>
      <p:sp>
        <p:nvSpPr>
          <p:cNvPr id="1048646" name="文本框 8"/>
          <p:cNvSpPr txBox="1"/>
          <p:nvPr userDrawn="1"/>
        </p:nvSpPr>
        <p:spPr>
          <a:xfrm>
            <a:off x="7305402" y="5001705"/>
            <a:ext cx="1647553" cy="150088"/>
          </a:xfrm>
          <a:prstGeom prst="rect">
            <a:avLst/>
          </a:prstGeom>
          <a:noFill/>
        </p:spPr>
        <p:txBody>
          <a:bodyPr wrap="square" lIns="68580" tIns="34290" rIns="68580" bIns="34290" rtlCol="0">
            <a:spAutoFit/>
          </a:bodyPr>
          <a:lstStyle/>
          <a:p>
            <a:r>
              <a:rPr lang="en-US" altLang="zh-CN" sz="500" dirty="0">
                <a:solidFill>
                  <a:schemeClr val="bg1"/>
                </a:solidFill>
                <a:latin typeface="微软雅黑" pitchFamily="34" charset="-122"/>
                <a:ea typeface="微软雅黑" pitchFamily="34" charset="-122"/>
              </a:rPr>
              <a:t>PP-DAC-CHN-0453  Expiration Date:2023-2-25</a:t>
            </a:r>
            <a:endParaRPr lang="zh-CN" altLang="en-US" sz="500" dirty="0">
              <a:solidFill>
                <a:schemeClr val="bg1"/>
              </a:solidFill>
              <a:latin typeface="微软雅黑" pitchFamily="34" charset="-122"/>
              <a:ea typeface="微软雅黑" pitchFamily="34" charset="-122"/>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1048642" name="标题 1"/>
          <p:cNvSpPr>
            <a:spLocks noGrp="1"/>
          </p:cNvSpPr>
          <p:nvPr>
            <p:ph type="title"/>
          </p:nvPr>
        </p:nvSpPr>
        <p:spPr/>
        <p:txBody>
          <a:bodyPr/>
          <a:lstStyle/>
          <a:p>
            <a:r>
              <a:rPr lang="zh-CN" altLang="en-US"/>
              <a:t>单击此处编辑母版标题样式</a:t>
            </a:r>
          </a:p>
        </p:txBody>
      </p:sp>
      <p:sp>
        <p:nvSpPr>
          <p:cNvPr id="1048643" name="日期占位符 3"/>
          <p:cNvSpPr>
            <a:spLocks noGrp="1"/>
          </p:cNvSpPr>
          <p:nvPr>
            <p:ph type="dt" sz="half" idx="10"/>
          </p:nvPr>
        </p:nvSpPr>
        <p:spPr/>
        <p:txBody>
          <a:bodyPr/>
          <a:lstStyle/>
          <a:p>
            <a:fld id="{B83DE366-8B89-47B6-A60D-BDDCA184FC61}" type="datetimeFigureOut">
              <a:rPr lang="zh-CN" altLang="en-US" smtClean="0"/>
              <a:pPr/>
              <a:t>2022/6/16</a:t>
            </a:fld>
            <a:endParaRPr lang="zh-CN" altLang="en-US"/>
          </a:p>
        </p:txBody>
      </p:sp>
      <p:sp>
        <p:nvSpPr>
          <p:cNvPr id="1048644" name="页脚占位符 4"/>
          <p:cNvSpPr>
            <a:spLocks noGrp="1"/>
          </p:cNvSpPr>
          <p:nvPr>
            <p:ph type="ftr" sz="quarter" idx="11"/>
          </p:nvPr>
        </p:nvSpPr>
        <p:spPr/>
        <p:txBody>
          <a:bodyPr/>
          <a:lstStyle/>
          <a:p>
            <a:endParaRPr lang="zh-CN" altLang="en-US"/>
          </a:p>
        </p:txBody>
      </p:sp>
      <p:sp>
        <p:nvSpPr>
          <p:cNvPr id="1048645" name="灯片编号占位符 5"/>
          <p:cNvSpPr>
            <a:spLocks noGrp="1"/>
          </p:cNvSpPr>
          <p:nvPr>
            <p:ph type="sldNum" sz="quarter" idx="12"/>
          </p:nvPr>
        </p:nvSpPr>
        <p:spPr/>
        <p:txBody>
          <a:bodyPr/>
          <a:lstStyle/>
          <a:p>
            <a:fld id="{EE50C165-6734-47D9-A421-3A73AC41F98E}" type="slidenum">
              <a:rPr lang="zh-CN" altLang="en-US" smtClean="0"/>
              <a:pPr/>
              <a:t>‹#›</a:t>
            </a:fld>
            <a:endParaRPr lang="zh-CN" altLang="en-US"/>
          </a:p>
        </p:txBody>
      </p:sp>
      <p:sp>
        <p:nvSpPr>
          <p:cNvPr id="1048646" name="文本框 8"/>
          <p:cNvSpPr txBox="1"/>
          <p:nvPr userDrawn="1"/>
        </p:nvSpPr>
        <p:spPr>
          <a:xfrm>
            <a:off x="7305402" y="5001705"/>
            <a:ext cx="1647553" cy="150088"/>
          </a:xfrm>
          <a:prstGeom prst="rect">
            <a:avLst/>
          </a:prstGeom>
          <a:noFill/>
        </p:spPr>
        <p:txBody>
          <a:bodyPr wrap="square" lIns="68580" tIns="34290" rIns="68580" bIns="34290" rtlCol="0">
            <a:spAutoFit/>
          </a:bodyPr>
          <a:lstStyle/>
          <a:p>
            <a:r>
              <a:rPr lang="en-US" altLang="zh-CN" sz="500" dirty="0">
                <a:solidFill>
                  <a:schemeClr val="bg1"/>
                </a:solidFill>
                <a:latin typeface="微软雅黑" pitchFamily="34" charset="-122"/>
                <a:ea typeface="微软雅黑" pitchFamily="34" charset="-122"/>
              </a:rPr>
              <a:t>PP-DAC-CHN-0453  Expiration Date:2023-2-25</a:t>
            </a:r>
            <a:endParaRPr lang="zh-CN" altLang="en-US" sz="500" dirty="0">
              <a:solidFill>
                <a:schemeClr val="bg1"/>
              </a:solidFill>
              <a:latin typeface="微软雅黑" pitchFamily="34" charset="-122"/>
              <a:ea typeface="微软雅黑" pitchFamily="34" charset="-122"/>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
        <p:nvSpPr>
          <p:cNvPr id="1048642" name="标题 1"/>
          <p:cNvSpPr>
            <a:spLocks noGrp="1"/>
          </p:cNvSpPr>
          <p:nvPr>
            <p:ph type="title"/>
          </p:nvPr>
        </p:nvSpPr>
        <p:spPr/>
        <p:txBody>
          <a:bodyPr/>
          <a:lstStyle/>
          <a:p>
            <a:r>
              <a:rPr lang="zh-CN" altLang="en-US"/>
              <a:t>单击此处编辑母版标题样式</a:t>
            </a:r>
          </a:p>
        </p:txBody>
      </p:sp>
      <p:sp>
        <p:nvSpPr>
          <p:cNvPr id="1048643" name="日期占位符 3"/>
          <p:cNvSpPr>
            <a:spLocks noGrp="1"/>
          </p:cNvSpPr>
          <p:nvPr>
            <p:ph type="dt" sz="half" idx="10"/>
          </p:nvPr>
        </p:nvSpPr>
        <p:spPr/>
        <p:txBody>
          <a:bodyPr/>
          <a:lstStyle/>
          <a:p>
            <a:fld id="{B83DE366-8B89-47B6-A60D-BDDCA184FC61}" type="datetimeFigureOut">
              <a:rPr lang="zh-CN" altLang="en-US" smtClean="0"/>
              <a:pPr/>
              <a:t>2022/6/16</a:t>
            </a:fld>
            <a:endParaRPr lang="zh-CN" altLang="en-US"/>
          </a:p>
        </p:txBody>
      </p:sp>
      <p:sp>
        <p:nvSpPr>
          <p:cNvPr id="1048644" name="页脚占位符 4"/>
          <p:cNvSpPr>
            <a:spLocks noGrp="1"/>
          </p:cNvSpPr>
          <p:nvPr>
            <p:ph type="ftr" sz="quarter" idx="11"/>
          </p:nvPr>
        </p:nvSpPr>
        <p:spPr/>
        <p:txBody>
          <a:bodyPr/>
          <a:lstStyle/>
          <a:p>
            <a:endParaRPr lang="zh-CN" altLang="en-US"/>
          </a:p>
        </p:txBody>
      </p:sp>
      <p:sp>
        <p:nvSpPr>
          <p:cNvPr id="1048645" name="灯片编号占位符 5"/>
          <p:cNvSpPr>
            <a:spLocks noGrp="1"/>
          </p:cNvSpPr>
          <p:nvPr>
            <p:ph type="sldNum" sz="quarter" idx="12"/>
          </p:nvPr>
        </p:nvSpPr>
        <p:spPr/>
        <p:txBody>
          <a:bodyPr/>
          <a:lstStyle/>
          <a:p>
            <a:fld id="{EE50C165-6734-47D9-A421-3A73AC41F98E}" type="slidenum">
              <a:rPr lang="zh-CN" altLang="en-US" smtClean="0"/>
              <a:pPr/>
              <a:t>‹#›</a:t>
            </a:fld>
            <a:endParaRPr lang="zh-CN" altLang="en-US"/>
          </a:p>
        </p:txBody>
      </p:sp>
      <p:sp>
        <p:nvSpPr>
          <p:cNvPr id="1048646" name="文本框 8"/>
          <p:cNvSpPr txBox="1"/>
          <p:nvPr userDrawn="1"/>
        </p:nvSpPr>
        <p:spPr>
          <a:xfrm>
            <a:off x="7305402" y="5001705"/>
            <a:ext cx="1647553" cy="150088"/>
          </a:xfrm>
          <a:prstGeom prst="rect">
            <a:avLst/>
          </a:prstGeom>
          <a:noFill/>
        </p:spPr>
        <p:txBody>
          <a:bodyPr wrap="square" lIns="68580" tIns="34290" rIns="68580" bIns="34290" rtlCol="0">
            <a:spAutoFit/>
          </a:bodyPr>
          <a:lstStyle/>
          <a:p>
            <a:r>
              <a:rPr lang="en-US" altLang="zh-CN" sz="500" dirty="0">
                <a:solidFill>
                  <a:schemeClr val="bg1"/>
                </a:solidFill>
                <a:latin typeface="微软雅黑" pitchFamily="34" charset="-122"/>
                <a:ea typeface="微软雅黑" pitchFamily="34" charset="-122"/>
              </a:rPr>
              <a:t>PP-DAC-CHN-0453  Expiration Date:2023-2-25</a:t>
            </a:r>
            <a:endParaRPr lang="zh-CN" altLang="en-US" sz="500" dirty="0">
              <a:solidFill>
                <a:schemeClr val="bg1"/>
              </a:solidFill>
              <a:latin typeface="微软雅黑" pitchFamily="34" charset="-122"/>
              <a:ea typeface="微软雅黑" pitchFamily="34" charset="-122"/>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
        <p:nvSpPr>
          <p:cNvPr id="1048642" name="标题 1"/>
          <p:cNvSpPr>
            <a:spLocks noGrp="1"/>
          </p:cNvSpPr>
          <p:nvPr>
            <p:ph type="title"/>
          </p:nvPr>
        </p:nvSpPr>
        <p:spPr/>
        <p:txBody>
          <a:bodyPr/>
          <a:lstStyle/>
          <a:p>
            <a:r>
              <a:rPr lang="zh-CN" altLang="en-US"/>
              <a:t>单击此处编辑母版标题样式</a:t>
            </a:r>
          </a:p>
        </p:txBody>
      </p:sp>
      <p:sp>
        <p:nvSpPr>
          <p:cNvPr id="1048643" name="日期占位符 3"/>
          <p:cNvSpPr>
            <a:spLocks noGrp="1"/>
          </p:cNvSpPr>
          <p:nvPr>
            <p:ph type="dt" sz="half" idx="10"/>
          </p:nvPr>
        </p:nvSpPr>
        <p:spPr/>
        <p:txBody>
          <a:bodyPr/>
          <a:lstStyle/>
          <a:p>
            <a:fld id="{B83DE366-8B89-47B6-A60D-BDDCA184FC61}" type="datetimeFigureOut">
              <a:rPr lang="zh-CN" altLang="en-US" smtClean="0"/>
              <a:pPr/>
              <a:t>2022/6/16</a:t>
            </a:fld>
            <a:endParaRPr lang="zh-CN" altLang="en-US"/>
          </a:p>
        </p:txBody>
      </p:sp>
      <p:sp>
        <p:nvSpPr>
          <p:cNvPr id="1048644" name="页脚占位符 4"/>
          <p:cNvSpPr>
            <a:spLocks noGrp="1"/>
          </p:cNvSpPr>
          <p:nvPr>
            <p:ph type="ftr" sz="quarter" idx="11"/>
          </p:nvPr>
        </p:nvSpPr>
        <p:spPr/>
        <p:txBody>
          <a:bodyPr/>
          <a:lstStyle/>
          <a:p>
            <a:endParaRPr lang="zh-CN" altLang="en-US"/>
          </a:p>
        </p:txBody>
      </p:sp>
      <p:sp>
        <p:nvSpPr>
          <p:cNvPr id="1048645" name="灯片编号占位符 5"/>
          <p:cNvSpPr>
            <a:spLocks noGrp="1"/>
          </p:cNvSpPr>
          <p:nvPr>
            <p:ph type="sldNum" sz="quarter" idx="12"/>
          </p:nvPr>
        </p:nvSpPr>
        <p:spPr/>
        <p:txBody>
          <a:bodyPr/>
          <a:lstStyle/>
          <a:p>
            <a:fld id="{EE50C165-6734-47D9-A421-3A73AC41F98E}" type="slidenum">
              <a:rPr lang="zh-CN" altLang="en-US" smtClean="0"/>
              <a:pPr/>
              <a:t>‹#›</a:t>
            </a:fld>
            <a:endParaRPr lang="zh-CN" altLang="en-US"/>
          </a:p>
        </p:txBody>
      </p:sp>
      <p:sp>
        <p:nvSpPr>
          <p:cNvPr id="1048646" name="文本框 8"/>
          <p:cNvSpPr txBox="1"/>
          <p:nvPr userDrawn="1"/>
        </p:nvSpPr>
        <p:spPr>
          <a:xfrm>
            <a:off x="7305402" y="5001705"/>
            <a:ext cx="1647553" cy="150088"/>
          </a:xfrm>
          <a:prstGeom prst="rect">
            <a:avLst/>
          </a:prstGeom>
          <a:noFill/>
        </p:spPr>
        <p:txBody>
          <a:bodyPr wrap="square" lIns="68580" tIns="34290" rIns="68580" bIns="34290" rtlCol="0">
            <a:spAutoFit/>
          </a:bodyPr>
          <a:lstStyle/>
          <a:p>
            <a:r>
              <a:rPr lang="en-US" altLang="zh-CN" sz="500" dirty="0">
                <a:solidFill>
                  <a:schemeClr val="bg1"/>
                </a:solidFill>
                <a:latin typeface="微软雅黑" pitchFamily="34" charset="-122"/>
                <a:ea typeface="微软雅黑" pitchFamily="34" charset="-122"/>
              </a:rPr>
              <a:t>PP-DAC-CHN-0453  Expiration Date:2023-2-25</a:t>
            </a:r>
            <a:endParaRPr lang="zh-CN" altLang="en-US" sz="500" dirty="0">
              <a:solidFill>
                <a:schemeClr val="bg1"/>
              </a:solidFill>
              <a:latin typeface="微软雅黑" pitchFamily="34" charset="-122"/>
              <a:ea typeface="微软雅黑" pitchFamily="34"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FC8CC0E4-C7E6-40BB-9004-8E960658843C}" type="datetimeFigureOut">
              <a:rPr lang="zh-CN" altLang="en-US" smtClean="0"/>
              <a:pPr/>
              <a:t>2022/6/16</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75E30755-0212-41D5-9F24-3125670FB6F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4" r:id="rId8"/>
    <p:sldLayoutId id="2147483665" r:id="rId9"/>
    <p:sldLayoutId id="2147483666" r:id="rId10"/>
    <p:sldLayoutId id="2147483656" r:id="rId11"/>
    <p:sldLayoutId id="2147483657" r:id="rId12"/>
    <p:sldLayoutId id="2147483658" r:id="rId13"/>
    <p:sldLayoutId id="2147483659" r:id="rId14"/>
    <p:sldLayoutId id="2147483662" r:id="rId15"/>
    <p:sldLayoutId id="2147483669" r:id="rId16"/>
    <p:sldLayoutId id="2147483674" r:id="rId17"/>
    <p:sldLayoutId id="2147483675" r:id="rId18"/>
    <p:sldLayoutId id="2147483676"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Lst>
  <p:transition/>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8.xml"/><Relationship Id="rId5" Type="http://schemas.openxmlformats.org/officeDocument/2006/relationships/image" Target="../media/image6.jpe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5.xml"/><Relationship Id="rId5" Type="http://schemas.openxmlformats.org/officeDocument/2006/relationships/chart" Target="../charts/chart5.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25.png"/><Relationship Id="rId1" Type="http://schemas.openxmlformats.org/officeDocument/2006/relationships/slideLayout" Target="../slideLayouts/slideLayout6.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3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slideLayout" Target="../slideLayouts/slideLayout26.xml"/><Relationship Id="rId1" Type="http://schemas.openxmlformats.org/officeDocument/2006/relationships/tags" Target="../tags/tag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7.xml"/><Relationship Id="rId5" Type="http://schemas.openxmlformats.org/officeDocument/2006/relationships/image" Target="../media/image36.pn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22.xml"/><Relationship Id="rId4" Type="http://schemas.openxmlformats.org/officeDocument/2006/relationships/image" Target="../media/image44.jpeg"/></Relationships>
</file>

<file path=ppt/slides/_rels/slide3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oleObject" Target="../embeddings/oleObject1.bin"/><Relationship Id="rId7" Type="http://schemas.openxmlformats.org/officeDocument/2006/relationships/image" Target="../media/image48.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4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s>
</file>

<file path=ppt/slides/_rels/slide47.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3.xml"/><Relationship Id="rId1" Type="http://schemas.openxmlformats.org/officeDocument/2006/relationships/tags" Target="../tags/tag6.xml"/></Relationships>
</file>

<file path=ppt/slides/_rels/slide4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2.xml"/><Relationship Id="rId1" Type="http://schemas.openxmlformats.org/officeDocument/2006/relationships/slideLayout" Target="../slideLayouts/slideLayout23.xml"/><Relationship Id="rId5" Type="http://schemas.openxmlformats.org/officeDocument/2006/relationships/chart" Target="../charts/chart15.xml"/><Relationship Id="rId4" Type="http://schemas.openxmlformats.org/officeDocument/2006/relationships/chart" Target="../charts/chart1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5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3.xml"/><Relationship Id="rId1" Type="http://schemas.openxmlformats.org/officeDocument/2006/relationships/tags" Target="../tags/tag7.xml"/></Relationships>
</file>

<file path=ppt/slides/_rels/slide5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78.png"/><Relationship Id="rId4" Type="http://schemas.openxmlformats.org/officeDocument/2006/relationships/image" Target="../media/image77.png"/></Relationships>
</file>

<file path=ppt/slides/_rels/slide5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81.png"/><Relationship Id="rId4" Type="http://schemas.openxmlformats.org/officeDocument/2006/relationships/image" Target="../media/image80.png"/></Relationships>
</file>

<file path=ppt/slides/_rels/slide5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63.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93.png"/><Relationship Id="rId3" Type="http://schemas.openxmlformats.org/officeDocument/2006/relationships/diagramLayout" Target="../diagrams/layout1.xml"/><Relationship Id="rId7" Type="http://schemas.openxmlformats.org/officeDocument/2006/relationships/image" Target="../media/image87.jpeg"/><Relationship Id="rId12" Type="http://schemas.openxmlformats.org/officeDocument/2006/relationships/image" Target="../media/image9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91.png"/><Relationship Id="rId5" Type="http://schemas.openxmlformats.org/officeDocument/2006/relationships/diagramColors" Target="../diagrams/colors1.xml"/><Relationship Id="rId10" Type="http://schemas.openxmlformats.org/officeDocument/2006/relationships/image" Target="../media/image90.png"/><Relationship Id="rId4" Type="http://schemas.openxmlformats.org/officeDocument/2006/relationships/diagramQuickStyle" Target="../diagrams/quickStyle1.xml"/><Relationship Id="rId9" Type="http://schemas.openxmlformats.org/officeDocument/2006/relationships/image" Target="../media/image89.emf"/><Relationship Id="rId14" Type="http://schemas.openxmlformats.org/officeDocument/2006/relationships/image" Target="../media/image94.jpeg"/></Relationships>
</file>

<file path=ppt/slides/_rels/slide6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98.jpeg"/><Relationship Id="rId4" Type="http://schemas.openxmlformats.org/officeDocument/2006/relationships/image" Target="../media/image97.png"/></Relationships>
</file>

<file path=ppt/slides/_rels/slide66.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notesSlide" Target="../notesSlides/notesSlide34.xml"/><Relationship Id="rId1" Type="http://schemas.openxmlformats.org/officeDocument/2006/relationships/slideLayout" Target="../slideLayouts/slideLayout21.xml"/><Relationship Id="rId6" Type="http://schemas.openxmlformats.org/officeDocument/2006/relationships/image" Target="../media/image102.png"/><Relationship Id="rId11" Type="http://schemas.openxmlformats.org/officeDocument/2006/relationships/image" Target="../media/image107.png"/><Relationship Id="rId5" Type="http://schemas.openxmlformats.org/officeDocument/2006/relationships/image" Target="../media/image101.pn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png"/></Relationships>
</file>

<file path=ppt/slides/_rels/slide6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5.xml"/><Relationship Id="rId1" Type="http://schemas.openxmlformats.org/officeDocument/2006/relationships/slideLayout" Target="../slideLayouts/slideLayout20.xml"/><Relationship Id="rId4" Type="http://schemas.openxmlformats.org/officeDocument/2006/relationships/image" Target="../media/image109.png"/></Relationships>
</file>

<file path=ppt/slides/_rels/slide6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image" Target="../media/image113.jpeg"/><Relationship Id="rId5" Type="http://schemas.openxmlformats.org/officeDocument/2006/relationships/image" Target="../media/image112.jpeg"/><Relationship Id="rId4" Type="http://schemas.openxmlformats.org/officeDocument/2006/relationships/image" Target="../media/image111.jpeg"/></Relationships>
</file>

<file path=ppt/slides/_rels/slide6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18.jpeg"/><Relationship Id="rId7" Type="http://schemas.openxmlformats.org/officeDocument/2006/relationships/image" Target="../media/image122.jpeg"/><Relationship Id="rId2" Type="http://schemas.openxmlformats.org/officeDocument/2006/relationships/image" Target="../media/image117.jpeg"/><Relationship Id="rId1" Type="http://schemas.openxmlformats.org/officeDocument/2006/relationships/slideLayout" Target="../slideLayouts/slideLayout2.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19.jpeg"/></Relationships>
</file>

<file path=ppt/slides/_rels/slide73.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128.png"/></Relationships>
</file>

<file path=ppt/slides/_rels/slide7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39.xml"/><Relationship Id="rId1" Type="http://schemas.openxmlformats.org/officeDocument/2006/relationships/slideLayout" Target="../slideLayouts/slideLayout23.xml"/><Relationship Id="rId4" Type="http://schemas.openxmlformats.org/officeDocument/2006/relationships/image" Target="../media/image130.png"/></Relationships>
</file>

<file path=ppt/slides/_rels/slide78.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32.png"/><Relationship Id="rId7" Type="http://schemas.openxmlformats.org/officeDocument/2006/relationships/image" Target="../media/image136.png"/><Relationship Id="rId2" Type="http://schemas.openxmlformats.org/officeDocument/2006/relationships/image" Target="../media/image131.png"/><Relationship Id="rId1" Type="http://schemas.openxmlformats.org/officeDocument/2006/relationships/slideLayout" Target="../slideLayouts/slideLayout17.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 Id="rId9" Type="http://schemas.openxmlformats.org/officeDocument/2006/relationships/image" Target="../media/image138.png"/></Relationships>
</file>

<file path=ppt/slides/_rels/slide79.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40.xml"/><Relationship Id="rId1" Type="http://schemas.openxmlformats.org/officeDocument/2006/relationships/slideLayout" Target="../slideLayouts/slideLayout24.xml"/><Relationship Id="rId4" Type="http://schemas.openxmlformats.org/officeDocument/2006/relationships/image" Target="../media/image140.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41.emf"/><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chart" Target="../charts/chart18.xml"/></Relationships>
</file>

<file path=ppt/slides/_rels/slide85.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chart" Target="../charts/chart19.xml"/><Relationship Id="rId7" Type="http://schemas.openxmlformats.org/officeDocument/2006/relationships/chart" Target="../charts/chart23.xml"/><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chart" Target="../charts/chart22.xml"/><Relationship Id="rId11" Type="http://schemas.openxmlformats.org/officeDocument/2006/relationships/chart" Target="../charts/chart27.xml"/><Relationship Id="rId5" Type="http://schemas.openxmlformats.org/officeDocument/2006/relationships/chart" Target="../charts/chart21.xml"/><Relationship Id="rId10" Type="http://schemas.openxmlformats.org/officeDocument/2006/relationships/chart" Target="../charts/chart26.xml"/><Relationship Id="rId4" Type="http://schemas.openxmlformats.org/officeDocument/2006/relationships/chart" Target="../charts/chart20.xml"/><Relationship Id="rId9" Type="http://schemas.openxmlformats.org/officeDocument/2006/relationships/chart" Target="../charts/chart25.xml"/></Relationships>
</file>

<file path=ppt/slides/_rels/slide86.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chart" Target="../charts/chart29.xml"/><Relationship Id="rId4" Type="http://schemas.openxmlformats.org/officeDocument/2006/relationships/chart" Target="../charts/chart28.xml"/></Relationships>
</file>

<file path=ppt/slides/_rels/slide87.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89.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s>
</file>

<file path=ppt/slides/_rels/slide91.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154.png"/></Relationships>
</file>

<file path=ppt/slides/_rels/slide92.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156.gif"/></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159.png"/></Relationships>
</file>

<file path=ppt/slides/_rels/slide99.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60.jpeg"/><Relationship Id="rId7" Type="http://schemas.openxmlformats.org/officeDocument/2006/relationships/diagramLayout" Target="../diagrams/layout2.xml"/><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diagramData" Target="../diagrams/data2.xml"/><Relationship Id="rId5" Type="http://schemas.openxmlformats.org/officeDocument/2006/relationships/image" Target="../media/image162.jpeg"/><Relationship Id="rId10" Type="http://schemas.microsoft.com/office/2007/relationships/diagramDrawing" Target="../diagrams/drawing2.xml"/><Relationship Id="rId4" Type="http://schemas.openxmlformats.org/officeDocument/2006/relationships/image" Target="../media/image161.png"/><Relationship Id="rId9" Type="http://schemas.openxmlformats.org/officeDocument/2006/relationships/diagramColors" Target="../diagrams/colors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a\439cc892f6debbff0a926bef4ec0f787.png"/>
          <p:cNvPicPr>
            <a:picLocks noChangeAspect="1" noChangeArrowheads="1"/>
          </p:cNvPicPr>
          <p:nvPr/>
        </p:nvPicPr>
        <p:blipFill>
          <a:blip r:embed="rId3" cstate="print"/>
          <a:srcRect/>
          <a:stretch>
            <a:fillRect/>
          </a:stretch>
        </p:blipFill>
        <p:spPr bwMode="auto">
          <a:xfrm>
            <a:off x="5796136" y="1024372"/>
            <a:ext cx="2793154" cy="2977360"/>
          </a:xfrm>
          <a:prstGeom prst="rect">
            <a:avLst/>
          </a:prstGeom>
          <a:noFill/>
        </p:spPr>
      </p:pic>
      <p:sp>
        <p:nvSpPr>
          <p:cNvPr id="5" name="文本框 157"/>
          <p:cNvSpPr txBox="1"/>
          <p:nvPr/>
        </p:nvSpPr>
        <p:spPr>
          <a:xfrm>
            <a:off x="1115616" y="2876306"/>
            <a:ext cx="2952619" cy="988997"/>
          </a:xfrm>
          <a:prstGeom prst="rect">
            <a:avLst/>
          </a:prstGeom>
          <a:noFill/>
        </p:spPr>
        <p:txBody>
          <a:bodyPr wrap="none" lIns="65032" tIns="32516" rIns="65032" bIns="32516" rtlCol="0">
            <a:spAutoFit/>
          </a:bodyPr>
          <a:lstStyle/>
          <a:p>
            <a:pPr algn="ctr"/>
            <a:r>
              <a:rPr kumimoji="1" lang="zh-CN" altLang="en-US" sz="2000" dirty="0" smtClean="0">
                <a:solidFill>
                  <a:schemeClr val="tx1">
                    <a:lumMod val="50000"/>
                    <a:lumOff val="50000"/>
                  </a:schemeClr>
                </a:solidFill>
                <a:latin typeface="Microsoft YaHei" panose="020B0503020204020204" pitchFamily="34" charset="-122"/>
                <a:ea typeface="Microsoft YaHei" panose="020B0503020204020204" pitchFamily="34" charset="-122"/>
              </a:rPr>
              <a:t>国家癌症中心</a:t>
            </a:r>
            <a:endParaRPr kumimoji="1" lang="en-US" altLang="zh-CN" sz="2000" dirty="0" smtClean="0">
              <a:solidFill>
                <a:schemeClr val="tx1">
                  <a:lumMod val="50000"/>
                  <a:lumOff val="50000"/>
                </a:schemeClr>
              </a:solidFill>
              <a:latin typeface="Microsoft YaHei" panose="020B0503020204020204" pitchFamily="34" charset="-122"/>
              <a:ea typeface="Microsoft YaHei" panose="020B0503020204020204" pitchFamily="34" charset="-122"/>
            </a:endParaRPr>
          </a:p>
          <a:p>
            <a:pPr algn="ctr"/>
            <a:r>
              <a:rPr kumimoji="1" lang="zh-CN" altLang="en-US" sz="2000" dirty="0" smtClean="0">
                <a:solidFill>
                  <a:schemeClr val="tx1">
                    <a:lumMod val="50000"/>
                    <a:lumOff val="50000"/>
                  </a:schemeClr>
                </a:solidFill>
                <a:latin typeface="Microsoft YaHei" panose="020B0503020204020204" pitchFamily="34" charset="-122"/>
                <a:ea typeface="Microsoft YaHei" panose="020B0503020204020204" pitchFamily="34" charset="-122"/>
              </a:rPr>
              <a:t>中国</a:t>
            </a:r>
            <a:r>
              <a:rPr kumimoji="1" lang="zh-CN" altLang="en-US" sz="2000" dirty="0">
                <a:solidFill>
                  <a:schemeClr val="tx1">
                    <a:lumMod val="50000"/>
                    <a:lumOff val="50000"/>
                  </a:schemeClr>
                </a:solidFill>
                <a:latin typeface="Microsoft YaHei" panose="020B0503020204020204" pitchFamily="34" charset="-122"/>
                <a:ea typeface="Microsoft YaHei" panose="020B0503020204020204" pitchFamily="34" charset="-122"/>
              </a:rPr>
              <a:t>医学科学院</a:t>
            </a:r>
            <a:r>
              <a:rPr kumimoji="1" lang="zh-CN" altLang="en-US" sz="2000" dirty="0" smtClean="0">
                <a:solidFill>
                  <a:schemeClr val="tx1">
                    <a:lumMod val="50000"/>
                    <a:lumOff val="50000"/>
                  </a:schemeClr>
                </a:solidFill>
                <a:latin typeface="Microsoft YaHei" panose="020B0503020204020204" pitchFamily="34" charset="-122"/>
                <a:ea typeface="Microsoft YaHei" panose="020B0503020204020204" pitchFamily="34" charset="-122"/>
              </a:rPr>
              <a:t>肿瘤医院</a:t>
            </a:r>
            <a:endParaRPr kumimoji="1" lang="en-US" altLang="zh-CN" sz="2000" dirty="0" smtClean="0">
              <a:solidFill>
                <a:schemeClr val="tx1">
                  <a:lumMod val="50000"/>
                  <a:lumOff val="50000"/>
                </a:schemeClr>
              </a:solidFill>
              <a:latin typeface="Microsoft YaHei" panose="020B0503020204020204" pitchFamily="34" charset="-122"/>
              <a:ea typeface="Microsoft YaHei" panose="020B0503020204020204" pitchFamily="34" charset="-122"/>
            </a:endParaRPr>
          </a:p>
          <a:p>
            <a:pPr algn="ctr"/>
            <a:r>
              <a:rPr kumimoji="1" lang="zh-CN" altLang="en-US" sz="2000" dirty="0" smtClean="0">
                <a:solidFill>
                  <a:schemeClr val="tx1">
                    <a:lumMod val="50000"/>
                    <a:lumOff val="50000"/>
                  </a:schemeClr>
                </a:solidFill>
                <a:latin typeface="Microsoft YaHei" panose="020B0503020204020204" pitchFamily="34" charset="-122"/>
                <a:ea typeface="Microsoft YaHei" panose="020B0503020204020204" pitchFamily="34" charset="-122"/>
              </a:rPr>
              <a:t>邢</a:t>
            </a:r>
            <a:r>
              <a:rPr kumimoji="1" lang="zh-CN" altLang="en-US" sz="2000" dirty="0">
                <a:solidFill>
                  <a:schemeClr val="tx1">
                    <a:lumMod val="50000"/>
                    <a:lumOff val="50000"/>
                  </a:schemeClr>
                </a:solidFill>
                <a:latin typeface="Microsoft YaHei" panose="020B0503020204020204" pitchFamily="34" charset="-122"/>
                <a:ea typeface="Microsoft YaHei" panose="020B0503020204020204" pitchFamily="34" charset="-122"/>
              </a:rPr>
              <a:t>镨元</a:t>
            </a:r>
          </a:p>
        </p:txBody>
      </p:sp>
      <p:sp>
        <p:nvSpPr>
          <p:cNvPr id="6" name="文本框 158"/>
          <p:cNvSpPr txBox="1"/>
          <p:nvPr/>
        </p:nvSpPr>
        <p:spPr>
          <a:xfrm>
            <a:off x="971475" y="2009158"/>
            <a:ext cx="3824653" cy="619665"/>
          </a:xfrm>
          <a:prstGeom prst="rect">
            <a:avLst/>
          </a:prstGeom>
          <a:noFill/>
        </p:spPr>
        <p:txBody>
          <a:bodyPr wrap="none" lIns="65032" tIns="32516" rIns="65032" bIns="32516" rtlCol="0">
            <a:spAutoFit/>
          </a:bodyPr>
          <a:lstStyle/>
          <a:p>
            <a:r>
              <a:rPr kumimoji="1" lang="zh-CN" altLang="en-US" sz="3600" dirty="0" smtClean="0">
                <a:solidFill>
                  <a:schemeClr val="accent1"/>
                </a:solidFill>
                <a:latin typeface="微软雅黑" panose="020B0503020204020204" pitchFamily="34" charset="-122"/>
                <a:ea typeface="微软雅黑" panose="020B0503020204020204" pitchFamily="34" charset="-122"/>
              </a:rPr>
              <a:t>肿瘤内科药物</a:t>
            </a:r>
            <a:r>
              <a:rPr kumimoji="1" lang="zh-CN" altLang="en-US" sz="3600" dirty="0">
                <a:solidFill>
                  <a:schemeClr val="accent1"/>
                </a:solidFill>
                <a:latin typeface="微软雅黑" panose="020B0503020204020204" pitchFamily="34" charset="-122"/>
                <a:ea typeface="微软雅黑" panose="020B0503020204020204" pitchFamily="34" charset="-122"/>
              </a:rPr>
              <a:t>治疗</a:t>
            </a:r>
          </a:p>
        </p:txBody>
      </p:sp>
      <p:cxnSp>
        <p:nvCxnSpPr>
          <p:cNvPr id="9" name="直接连接符 8"/>
          <p:cNvCxnSpPr/>
          <p:nvPr/>
        </p:nvCxnSpPr>
        <p:spPr>
          <a:xfrm>
            <a:off x="825953" y="2752564"/>
            <a:ext cx="4577362"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Line 2"/>
          <p:cNvSpPr>
            <a:spLocks noChangeShapeType="1"/>
          </p:cNvSpPr>
          <p:nvPr/>
        </p:nvSpPr>
        <p:spPr bwMode="auto">
          <a:xfrm flipV="1">
            <a:off x="1476023" y="1145735"/>
            <a:ext cx="7329311" cy="3260938"/>
          </a:xfrm>
          <a:prstGeom prst="line">
            <a:avLst/>
          </a:prstGeom>
          <a:noFill/>
          <a:ln w="12700">
            <a:solidFill>
              <a:schemeClr val="tx1"/>
            </a:solidFill>
            <a:round/>
            <a:headEnd/>
            <a:tailEnd/>
          </a:ln>
        </p:spPr>
        <p:txBody>
          <a:bodyPr lIns="76206" tIns="38103" rIns="76206" bIns="38103"/>
          <a:lstStyle/>
          <a:p>
            <a:endParaRPr lang="zh-CN" altLang="en-US"/>
          </a:p>
        </p:txBody>
      </p:sp>
      <p:sp>
        <p:nvSpPr>
          <p:cNvPr id="72707" name="Rectangle 3"/>
          <p:cNvSpPr>
            <a:spLocks noChangeArrowheads="1"/>
          </p:cNvSpPr>
          <p:nvPr/>
        </p:nvSpPr>
        <p:spPr bwMode="auto">
          <a:xfrm>
            <a:off x="2547056" y="3107300"/>
            <a:ext cx="962451" cy="276361"/>
          </a:xfrm>
          <a:prstGeom prst="rect">
            <a:avLst/>
          </a:prstGeom>
          <a:noFill/>
          <a:ln w="9525">
            <a:noFill/>
            <a:miter lim="800000"/>
            <a:headEnd/>
            <a:tailEnd/>
          </a:ln>
        </p:spPr>
        <p:txBody>
          <a:bodyPr wrap="none" lIns="90809" tIns="45404" rIns="90809" bIns="45404">
            <a:spAutoFit/>
          </a:bodyPr>
          <a:lstStyle/>
          <a:p>
            <a:pPr defTabSz="908917"/>
            <a:r>
              <a:rPr lang="en-US" altLang="zh-CN" sz="1200" dirty="0">
                <a:latin typeface="Times New Roman" pitchFamily="18" charset="0"/>
                <a:ea typeface="宋体" pitchFamily="2" charset="-122"/>
              </a:rPr>
              <a:t>Doxorubicin</a:t>
            </a:r>
          </a:p>
        </p:txBody>
      </p:sp>
      <p:sp>
        <p:nvSpPr>
          <p:cNvPr id="72708" name="Rectangle 4"/>
          <p:cNvSpPr>
            <a:spLocks noChangeArrowheads="1"/>
          </p:cNvSpPr>
          <p:nvPr/>
        </p:nvSpPr>
        <p:spPr bwMode="auto">
          <a:xfrm>
            <a:off x="3210279" y="2896494"/>
            <a:ext cx="800548" cy="276361"/>
          </a:xfrm>
          <a:prstGeom prst="rect">
            <a:avLst/>
          </a:prstGeom>
          <a:noFill/>
          <a:ln w="9525">
            <a:noFill/>
            <a:miter lim="800000"/>
            <a:headEnd/>
            <a:tailEnd/>
          </a:ln>
        </p:spPr>
        <p:txBody>
          <a:bodyPr wrap="none" lIns="90809" tIns="45404" rIns="90809" bIns="45404">
            <a:spAutoFit/>
          </a:bodyPr>
          <a:lstStyle/>
          <a:p>
            <a:pPr defTabSz="908917"/>
            <a:r>
              <a:rPr lang="en-US" altLang="zh-CN" sz="1200" dirty="0" err="1">
                <a:latin typeface="Times New Roman" pitchFamily="18" charset="0"/>
                <a:ea typeface="宋体" pitchFamily="2" charset="-122"/>
              </a:rPr>
              <a:t>Etoposide</a:t>
            </a:r>
            <a:endParaRPr lang="en-US" altLang="zh-CN" sz="1200" dirty="0">
              <a:latin typeface="Times New Roman" pitchFamily="18" charset="0"/>
              <a:ea typeface="宋体" pitchFamily="2" charset="-122"/>
            </a:endParaRPr>
          </a:p>
        </p:txBody>
      </p:sp>
      <p:sp>
        <p:nvSpPr>
          <p:cNvPr id="72709" name="Rectangle 5"/>
          <p:cNvSpPr>
            <a:spLocks noChangeArrowheads="1"/>
          </p:cNvSpPr>
          <p:nvPr/>
        </p:nvSpPr>
        <p:spPr bwMode="auto">
          <a:xfrm>
            <a:off x="2026356" y="3376465"/>
            <a:ext cx="860244" cy="276361"/>
          </a:xfrm>
          <a:prstGeom prst="rect">
            <a:avLst/>
          </a:prstGeom>
          <a:noFill/>
          <a:ln w="9525">
            <a:noFill/>
            <a:miter lim="800000"/>
            <a:headEnd/>
            <a:tailEnd/>
          </a:ln>
        </p:spPr>
        <p:txBody>
          <a:bodyPr wrap="none" lIns="90809" tIns="45404" rIns="90809" bIns="45404">
            <a:spAutoFit/>
          </a:bodyPr>
          <a:lstStyle/>
          <a:p>
            <a:pPr defTabSz="908917"/>
            <a:r>
              <a:rPr lang="en-US" altLang="zh-CN" sz="1200" dirty="0" err="1">
                <a:latin typeface="Times New Roman" pitchFamily="18" charset="0"/>
                <a:ea typeface="宋体" pitchFamily="2" charset="-122"/>
              </a:rPr>
              <a:t>Vincristine</a:t>
            </a:r>
            <a:endParaRPr lang="en-US" altLang="zh-CN" sz="1200" dirty="0">
              <a:latin typeface="Times New Roman" pitchFamily="18" charset="0"/>
              <a:ea typeface="宋体" pitchFamily="2" charset="-122"/>
            </a:endParaRPr>
          </a:p>
        </p:txBody>
      </p:sp>
      <p:sp>
        <p:nvSpPr>
          <p:cNvPr id="72710" name="Rectangle 6"/>
          <p:cNvSpPr>
            <a:spLocks noChangeArrowheads="1"/>
          </p:cNvSpPr>
          <p:nvPr/>
        </p:nvSpPr>
        <p:spPr bwMode="auto">
          <a:xfrm>
            <a:off x="4955822" y="2938180"/>
            <a:ext cx="851844" cy="276361"/>
          </a:xfrm>
          <a:prstGeom prst="rect">
            <a:avLst/>
          </a:prstGeom>
          <a:noFill/>
          <a:ln w="9525">
            <a:noFill/>
            <a:miter lim="800000"/>
            <a:headEnd/>
            <a:tailEnd/>
          </a:ln>
        </p:spPr>
        <p:txBody>
          <a:bodyPr wrap="none" lIns="90809" tIns="45404" rIns="90809" bIns="45404">
            <a:spAutoFit/>
          </a:bodyPr>
          <a:lstStyle/>
          <a:p>
            <a:pPr defTabSz="908917"/>
            <a:r>
              <a:rPr lang="en-US" altLang="zh-CN" sz="1200" dirty="0" err="1">
                <a:latin typeface="Times New Roman" pitchFamily="18" charset="0"/>
                <a:ea typeface="宋体" pitchFamily="2" charset="-122"/>
              </a:rPr>
              <a:t>Ifosfamide</a:t>
            </a:r>
            <a:endParaRPr lang="en-US" altLang="zh-CN" sz="1200" dirty="0">
              <a:latin typeface="Times New Roman" pitchFamily="18" charset="0"/>
              <a:ea typeface="宋体" pitchFamily="2" charset="-122"/>
            </a:endParaRPr>
          </a:p>
        </p:txBody>
      </p:sp>
      <p:sp>
        <p:nvSpPr>
          <p:cNvPr id="72711" name="Rectangle 7"/>
          <p:cNvSpPr>
            <a:spLocks noChangeArrowheads="1"/>
          </p:cNvSpPr>
          <p:nvPr/>
        </p:nvSpPr>
        <p:spPr bwMode="auto">
          <a:xfrm>
            <a:off x="4320822" y="2191426"/>
            <a:ext cx="825042" cy="276361"/>
          </a:xfrm>
          <a:prstGeom prst="rect">
            <a:avLst/>
          </a:prstGeom>
          <a:noFill/>
          <a:ln w="9525">
            <a:noFill/>
            <a:miter lim="800000"/>
            <a:headEnd/>
            <a:tailEnd/>
          </a:ln>
        </p:spPr>
        <p:txBody>
          <a:bodyPr wrap="none" lIns="90809" tIns="45404" rIns="90809" bIns="45404">
            <a:spAutoFit/>
          </a:bodyPr>
          <a:lstStyle/>
          <a:p>
            <a:pPr defTabSz="908917"/>
            <a:r>
              <a:rPr lang="en-US" altLang="zh-CN" sz="1200" dirty="0" err="1">
                <a:latin typeface="Times New Roman" pitchFamily="18" charset="0"/>
                <a:ea typeface="宋体" pitchFamily="2" charset="-122"/>
              </a:rPr>
              <a:t>Topotecan</a:t>
            </a:r>
            <a:endParaRPr lang="en-US" altLang="zh-CN" sz="1200" dirty="0">
              <a:latin typeface="Times New Roman" pitchFamily="18" charset="0"/>
              <a:ea typeface="宋体" pitchFamily="2" charset="-122"/>
            </a:endParaRPr>
          </a:p>
        </p:txBody>
      </p:sp>
      <p:sp>
        <p:nvSpPr>
          <p:cNvPr id="72712" name="Rectangle 8"/>
          <p:cNvSpPr>
            <a:spLocks noChangeArrowheads="1"/>
          </p:cNvSpPr>
          <p:nvPr/>
        </p:nvSpPr>
        <p:spPr bwMode="auto">
          <a:xfrm>
            <a:off x="4096456" y="2446299"/>
            <a:ext cx="794136" cy="276361"/>
          </a:xfrm>
          <a:prstGeom prst="rect">
            <a:avLst/>
          </a:prstGeom>
          <a:noFill/>
          <a:ln w="9525">
            <a:noFill/>
            <a:miter lim="800000"/>
            <a:headEnd/>
            <a:tailEnd/>
          </a:ln>
        </p:spPr>
        <p:txBody>
          <a:bodyPr wrap="none" lIns="90809" tIns="45404" rIns="90809" bIns="45404">
            <a:spAutoFit/>
          </a:bodyPr>
          <a:lstStyle/>
          <a:p>
            <a:pPr defTabSz="908917"/>
            <a:r>
              <a:rPr lang="en-US" altLang="zh-CN" sz="1200" dirty="0" err="1">
                <a:latin typeface="Times New Roman" pitchFamily="18" charset="0"/>
                <a:ea typeface="宋体" pitchFamily="2" charset="-122"/>
              </a:rPr>
              <a:t>Paclitaxel</a:t>
            </a:r>
            <a:endParaRPr lang="en-US" altLang="zh-CN" sz="1200" dirty="0">
              <a:latin typeface="Times New Roman" pitchFamily="18" charset="0"/>
              <a:ea typeface="宋体" pitchFamily="2" charset="-122"/>
            </a:endParaRPr>
          </a:p>
        </p:txBody>
      </p:sp>
      <p:sp>
        <p:nvSpPr>
          <p:cNvPr id="72713" name="Line 9"/>
          <p:cNvSpPr>
            <a:spLocks noChangeShapeType="1"/>
          </p:cNvSpPr>
          <p:nvPr/>
        </p:nvSpPr>
        <p:spPr bwMode="auto">
          <a:xfrm>
            <a:off x="1968500" y="4487660"/>
            <a:ext cx="0" cy="76224"/>
          </a:xfrm>
          <a:prstGeom prst="line">
            <a:avLst/>
          </a:prstGeom>
          <a:noFill/>
          <a:ln w="28575">
            <a:solidFill>
              <a:schemeClr val="tx1"/>
            </a:solidFill>
            <a:round/>
            <a:headEnd/>
            <a:tailEnd/>
          </a:ln>
        </p:spPr>
        <p:txBody>
          <a:bodyPr lIns="76206" tIns="38103" rIns="76206" bIns="38103"/>
          <a:lstStyle/>
          <a:p>
            <a:endParaRPr lang="zh-CN" altLang="en-US"/>
          </a:p>
        </p:txBody>
      </p:sp>
      <p:sp>
        <p:nvSpPr>
          <p:cNvPr id="72714" name="Line 10"/>
          <p:cNvSpPr>
            <a:spLocks noChangeShapeType="1"/>
          </p:cNvSpPr>
          <p:nvPr/>
        </p:nvSpPr>
        <p:spPr bwMode="auto">
          <a:xfrm>
            <a:off x="1511300" y="4484088"/>
            <a:ext cx="0" cy="79796"/>
          </a:xfrm>
          <a:prstGeom prst="line">
            <a:avLst/>
          </a:prstGeom>
          <a:noFill/>
          <a:ln w="28575">
            <a:solidFill>
              <a:schemeClr val="tx1"/>
            </a:solidFill>
            <a:round/>
            <a:headEnd/>
            <a:tailEnd/>
          </a:ln>
        </p:spPr>
        <p:txBody>
          <a:bodyPr lIns="76206" tIns="38103" rIns="76206" bIns="38103"/>
          <a:lstStyle/>
          <a:p>
            <a:endParaRPr lang="zh-CN" altLang="en-US"/>
          </a:p>
        </p:txBody>
      </p:sp>
      <p:sp>
        <p:nvSpPr>
          <p:cNvPr id="72715" name="Line 11"/>
          <p:cNvSpPr>
            <a:spLocks noChangeShapeType="1"/>
          </p:cNvSpPr>
          <p:nvPr/>
        </p:nvSpPr>
        <p:spPr bwMode="auto">
          <a:xfrm>
            <a:off x="2428523" y="4487660"/>
            <a:ext cx="0" cy="76224"/>
          </a:xfrm>
          <a:prstGeom prst="line">
            <a:avLst/>
          </a:prstGeom>
          <a:noFill/>
          <a:ln w="28575">
            <a:solidFill>
              <a:schemeClr val="tx1"/>
            </a:solidFill>
            <a:round/>
            <a:headEnd/>
            <a:tailEnd/>
          </a:ln>
        </p:spPr>
        <p:txBody>
          <a:bodyPr lIns="76206" tIns="38103" rIns="76206" bIns="38103"/>
          <a:lstStyle/>
          <a:p>
            <a:endParaRPr lang="zh-CN" altLang="en-US"/>
          </a:p>
        </p:txBody>
      </p:sp>
      <p:sp>
        <p:nvSpPr>
          <p:cNvPr id="72716" name="Line 12"/>
          <p:cNvSpPr>
            <a:spLocks noChangeShapeType="1"/>
          </p:cNvSpPr>
          <p:nvPr/>
        </p:nvSpPr>
        <p:spPr bwMode="auto">
          <a:xfrm>
            <a:off x="2882900" y="4487660"/>
            <a:ext cx="0" cy="76224"/>
          </a:xfrm>
          <a:prstGeom prst="line">
            <a:avLst/>
          </a:prstGeom>
          <a:noFill/>
          <a:ln w="28575">
            <a:solidFill>
              <a:schemeClr val="tx1"/>
            </a:solidFill>
            <a:round/>
            <a:headEnd/>
            <a:tailEnd/>
          </a:ln>
        </p:spPr>
        <p:txBody>
          <a:bodyPr lIns="76206" tIns="38103" rIns="76206" bIns="38103"/>
          <a:lstStyle/>
          <a:p>
            <a:endParaRPr lang="zh-CN" altLang="en-US"/>
          </a:p>
        </p:txBody>
      </p:sp>
      <p:sp>
        <p:nvSpPr>
          <p:cNvPr id="72717" name="Line 13"/>
          <p:cNvSpPr>
            <a:spLocks noChangeShapeType="1"/>
          </p:cNvSpPr>
          <p:nvPr/>
        </p:nvSpPr>
        <p:spPr bwMode="auto">
          <a:xfrm>
            <a:off x="3797300" y="4487660"/>
            <a:ext cx="0" cy="76224"/>
          </a:xfrm>
          <a:prstGeom prst="line">
            <a:avLst/>
          </a:prstGeom>
          <a:noFill/>
          <a:ln w="28575">
            <a:solidFill>
              <a:schemeClr val="tx1"/>
            </a:solidFill>
            <a:round/>
            <a:headEnd/>
            <a:tailEnd/>
          </a:ln>
        </p:spPr>
        <p:txBody>
          <a:bodyPr lIns="76206" tIns="38103" rIns="76206" bIns="38103"/>
          <a:lstStyle/>
          <a:p>
            <a:endParaRPr lang="zh-CN" altLang="en-US"/>
          </a:p>
        </p:txBody>
      </p:sp>
      <p:sp>
        <p:nvSpPr>
          <p:cNvPr id="72718" name="Line 14"/>
          <p:cNvSpPr>
            <a:spLocks noChangeShapeType="1"/>
          </p:cNvSpPr>
          <p:nvPr/>
        </p:nvSpPr>
        <p:spPr bwMode="auto">
          <a:xfrm>
            <a:off x="3337278" y="4484088"/>
            <a:ext cx="0" cy="79796"/>
          </a:xfrm>
          <a:prstGeom prst="line">
            <a:avLst/>
          </a:prstGeom>
          <a:noFill/>
          <a:ln w="28575">
            <a:solidFill>
              <a:schemeClr val="tx1"/>
            </a:solidFill>
            <a:round/>
            <a:headEnd/>
            <a:tailEnd/>
          </a:ln>
        </p:spPr>
        <p:txBody>
          <a:bodyPr lIns="76206" tIns="38103" rIns="76206" bIns="38103"/>
          <a:lstStyle/>
          <a:p>
            <a:endParaRPr lang="zh-CN" altLang="en-US"/>
          </a:p>
        </p:txBody>
      </p:sp>
      <p:sp>
        <p:nvSpPr>
          <p:cNvPr id="72719" name="Line 15"/>
          <p:cNvSpPr>
            <a:spLocks noChangeShapeType="1"/>
          </p:cNvSpPr>
          <p:nvPr/>
        </p:nvSpPr>
        <p:spPr bwMode="auto">
          <a:xfrm>
            <a:off x="4248856" y="4487660"/>
            <a:ext cx="0" cy="76224"/>
          </a:xfrm>
          <a:prstGeom prst="line">
            <a:avLst/>
          </a:prstGeom>
          <a:noFill/>
          <a:ln w="28575">
            <a:solidFill>
              <a:schemeClr val="tx1"/>
            </a:solidFill>
            <a:round/>
            <a:headEnd/>
            <a:tailEnd/>
          </a:ln>
        </p:spPr>
        <p:txBody>
          <a:bodyPr lIns="76206" tIns="38103" rIns="76206" bIns="38103"/>
          <a:lstStyle/>
          <a:p>
            <a:endParaRPr lang="zh-CN" altLang="en-US"/>
          </a:p>
        </p:txBody>
      </p:sp>
      <p:sp>
        <p:nvSpPr>
          <p:cNvPr id="72720" name="Line 16"/>
          <p:cNvSpPr>
            <a:spLocks noChangeShapeType="1"/>
          </p:cNvSpPr>
          <p:nvPr/>
        </p:nvSpPr>
        <p:spPr bwMode="auto">
          <a:xfrm>
            <a:off x="4708878" y="4487660"/>
            <a:ext cx="0" cy="76224"/>
          </a:xfrm>
          <a:prstGeom prst="line">
            <a:avLst/>
          </a:prstGeom>
          <a:noFill/>
          <a:ln w="28575">
            <a:solidFill>
              <a:schemeClr val="tx1"/>
            </a:solidFill>
            <a:round/>
            <a:headEnd/>
            <a:tailEnd/>
          </a:ln>
        </p:spPr>
        <p:txBody>
          <a:bodyPr lIns="76206" tIns="38103" rIns="76206" bIns="38103"/>
          <a:lstStyle/>
          <a:p>
            <a:endParaRPr lang="zh-CN" altLang="en-US"/>
          </a:p>
        </p:txBody>
      </p:sp>
      <p:sp>
        <p:nvSpPr>
          <p:cNvPr id="72721" name="Line 17"/>
          <p:cNvSpPr>
            <a:spLocks noChangeShapeType="1"/>
          </p:cNvSpPr>
          <p:nvPr/>
        </p:nvSpPr>
        <p:spPr bwMode="auto">
          <a:xfrm>
            <a:off x="5163256" y="4487660"/>
            <a:ext cx="0" cy="76224"/>
          </a:xfrm>
          <a:prstGeom prst="line">
            <a:avLst/>
          </a:prstGeom>
          <a:noFill/>
          <a:ln w="28575">
            <a:solidFill>
              <a:schemeClr val="tx1"/>
            </a:solidFill>
            <a:round/>
            <a:headEnd/>
            <a:tailEnd/>
          </a:ln>
        </p:spPr>
        <p:txBody>
          <a:bodyPr lIns="76206" tIns="38103" rIns="76206" bIns="38103"/>
          <a:lstStyle/>
          <a:p>
            <a:endParaRPr lang="zh-CN" altLang="en-US"/>
          </a:p>
        </p:txBody>
      </p:sp>
      <p:sp>
        <p:nvSpPr>
          <p:cNvPr id="72722" name="Line 18"/>
          <p:cNvSpPr>
            <a:spLocks noChangeShapeType="1"/>
          </p:cNvSpPr>
          <p:nvPr/>
        </p:nvSpPr>
        <p:spPr bwMode="auto">
          <a:xfrm>
            <a:off x="5620456" y="4487660"/>
            <a:ext cx="0" cy="76224"/>
          </a:xfrm>
          <a:prstGeom prst="line">
            <a:avLst/>
          </a:prstGeom>
          <a:noFill/>
          <a:ln w="28575">
            <a:solidFill>
              <a:schemeClr val="tx1"/>
            </a:solidFill>
            <a:round/>
            <a:headEnd/>
            <a:tailEnd/>
          </a:ln>
        </p:spPr>
        <p:txBody>
          <a:bodyPr lIns="76206" tIns="38103" rIns="76206" bIns="38103"/>
          <a:lstStyle/>
          <a:p>
            <a:endParaRPr lang="zh-CN" altLang="en-US"/>
          </a:p>
        </p:txBody>
      </p:sp>
      <p:sp>
        <p:nvSpPr>
          <p:cNvPr id="72723" name="Line 19"/>
          <p:cNvSpPr>
            <a:spLocks noChangeShapeType="1"/>
          </p:cNvSpPr>
          <p:nvPr/>
        </p:nvSpPr>
        <p:spPr bwMode="auto">
          <a:xfrm>
            <a:off x="6077656" y="4487660"/>
            <a:ext cx="0" cy="76224"/>
          </a:xfrm>
          <a:prstGeom prst="line">
            <a:avLst/>
          </a:prstGeom>
          <a:noFill/>
          <a:ln w="28575">
            <a:solidFill>
              <a:schemeClr val="tx1"/>
            </a:solidFill>
            <a:round/>
            <a:headEnd/>
            <a:tailEnd/>
          </a:ln>
        </p:spPr>
        <p:txBody>
          <a:bodyPr lIns="76206" tIns="38103" rIns="76206" bIns="38103"/>
          <a:lstStyle/>
          <a:p>
            <a:endParaRPr lang="zh-CN" altLang="en-US"/>
          </a:p>
        </p:txBody>
      </p:sp>
      <p:sp>
        <p:nvSpPr>
          <p:cNvPr id="72724" name="Line 20"/>
          <p:cNvSpPr>
            <a:spLocks noChangeShapeType="1"/>
          </p:cNvSpPr>
          <p:nvPr/>
        </p:nvSpPr>
        <p:spPr bwMode="auto">
          <a:xfrm>
            <a:off x="6530622" y="4487660"/>
            <a:ext cx="0" cy="76224"/>
          </a:xfrm>
          <a:prstGeom prst="line">
            <a:avLst/>
          </a:prstGeom>
          <a:noFill/>
          <a:ln w="28575">
            <a:solidFill>
              <a:schemeClr val="tx1"/>
            </a:solidFill>
            <a:round/>
            <a:headEnd/>
            <a:tailEnd/>
          </a:ln>
        </p:spPr>
        <p:txBody>
          <a:bodyPr lIns="76206" tIns="38103" rIns="76206" bIns="38103"/>
          <a:lstStyle/>
          <a:p>
            <a:endParaRPr lang="zh-CN" altLang="en-US"/>
          </a:p>
        </p:txBody>
      </p:sp>
      <p:sp>
        <p:nvSpPr>
          <p:cNvPr id="72725" name="Line 21"/>
          <p:cNvSpPr>
            <a:spLocks noChangeShapeType="1"/>
          </p:cNvSpPr>
          <p:nvPr/>
        </p:nvSpPr>
        <p:spPr bwMode="auto">
          <a:xfrm>
            <a:off x="1089378" y="1129061"/>
            <a:ext cx="0" cy="3349071"/>
          </a:xfrm>
          <a:prstGeom prst="line">
            <a:avLst/>
          </a:prstGeom>
          <a:noFill/>
          <a:ln w="28575">
            <a:solidFill>
              <a:schemeClr val="tx1"/>
            </a:solidFill>
            <a:round/>
            <a:headEnd/>
            <a:tailEnd/>
          </a:ln>
        </p:spPr>
        <p:txBody>
          <a:bodyPr lIns="76206" tIns="38103" rIns="76206" bIns="38103"/>
          <a:lstStyle/>
          <a:p>
            <a:endParaRPr lang="zh-CN" altLang="en-US"/>
          </a:p>
        </p:txBody>
      </p:sp>
      <p:sp>
        <p:nvSpPr>
          <p:cNvPr id="72726" name="Line 22"/>
          <p:cNvSpPr>
            <a:spLocks noChangeShapeType="1"/>
          </p:cNvSpPr>
          <p:nvPr/>
        </p:nvSpPr>
        <p:spPr bwMode="auto">
          <a:xfrm>
            <a:off x="1044223" y="4454312"/>
            <a:ext cx="7763933" cy="9528"/>
          </a:xfrm>
          <a:prstGeom prst="line">
            <a:avLst/>
          </a:prstGeom>
          <a:noFill/>
          <a:ln w="28575">
            <a:solidFill>
              <a:schemeClr val="tx1"/>
            </a:solidFill>
            <a:round/>
            <a:headEnd/>
            <a:tailEnd/>
          </a:ln>
        </p:spPr>
        <p:txBody>
          <a:bodyPr lIns="76206" tIns="38103" rIns="76206" bIns="38103"/>
          <a:lstStyle/>
          <a:p>
            <a:endParaRPr lang="zh-CN" altLang="en-US"/>
          </a:p>
        </p:txBody>
      </p:sp>
      <p:sp>
        <p:nvSpPr>
          <p:cNvPr id="72727" name="Line 23"/>
          <p:cNvSpPr>
            <a:spLocks noChangeShapeType="1"/>
          </p:cNvSpPr>
          <p:nvPr/>
        </p:nvSpPr>
        <p:spPr bwMode="auto">
          <a:xfrm>
            <a:off x="1089378" y="4478132"/>
            <a:ext cx="0" cy="85751"/>
          </a:xfrm>
          <a:prstGeom prst="line">
            <a:avLst/>
          </a:prstGeom>
          <a:noFill/>
          <a:ln w="28575">
            <a:solidFill>
              <a:schemeClr val="tx1"/>
            </a:solidFill>
            <a:round/>
            <a:headEnd/>
            <a:tailEnd/>
          </a:ln>
        </p:spPr>
        <p:txBody>
          <a:bodyPr lIns="76206" tIns="38103" rIns="76206" bIns="38103"/>
          <a:lstStyle/>
          <a:p>
            <a:endParaRPr lang="zh-CN" altLang="en-US"/>
          </a:p>
        </p:txBody>
      </p:sp>
      <p:sp>
        <p:nvSpPr>
          <p:cNvPr id="72728" name="Text Box 24"/>
          <p:cNvSpPr txBox="1">
            <a:spLocks noChangeArrowheads="1"/>
          </p:cNvSpPr>
          <p:nvPr/>
        </p:nvSpPr>
        <p:spPr bwMode="auto">
          <a:xfrm rot="-1800000">
            <a:off x="722489" y="4568074"/>
            <a:ext cx="721078" cy="291750"/>
          </a:xfrm>
          <a:prstGeom prst="rect">
            <a:avLst/>
          </a:prstGeom>
          <a:noFill/>
          <a:ln w="9525">
            <a:noFill/>
            <a:miter lim="800000"/>
            <a:headEnd/>
            <a:tailEnd/>
          </a:ln>
        </p:spPr>
        <p:txBody>
          <a:bodyPr lIns="90809" tIns="45404" rIns="90809" bIns="45404">
            <a:spAutoFit/>
          </a:bodyPr>
          <a:lstStyle/>
          <a:p>
            <a:pPr defTabSz="908917">
              <a:spcBef>
                <a:spcPct val="50000"/>
              </a:spcBef>
            </a:pPr>
            <a:r>
              <a:rPr lang="en-US" altLang="zh-CN" sz="1300" dirty="0">
                <a:latin typeface="Times New Roman" pitchFamily="18" charset="0"/>
                <a:ea typeface="宋体" pitchFamily="2" charset="-122"/>
              </a:rPr>
              <a:t>1945</a:t>
            </a:r>
          </a:p>
        </p:txBody>
      </p:sp>
      <p:sp>
        <p:nvSpPr>
          <p:cNvPr id="72729" name="Rectangle 25"/>
          <p:cNvSpPr>
            <a:spLocks noChangeArrowheads="1"/>
          </p:cNvSpPr>
          <p:nvPr/>
        </p:nvSpPr>
        <p:spPr bwMode="auto">
          <a:xfrm rot="-1800000">
            <a:off x="5774798" y="4582366"/>
            <a:ext cx="516816" cy="291750"/>
          </a:xfrm>
          <a:prstGeom prst="rect">
            <a:avLst/>
          </a:prstGeom>
          <a:noFill/>
          <a:ln w="9525">
            <a:noFill/>
            <a:miter lim="800000"/>
            <a:headEnd/>
            <a:tailEnd/>
          </a:ln>
        </p:spPr>
        <p:txBody>
          <a:bodyPr wrap="none" lIns="90809" tIns="45404" rIns="90809" bIns="45404">
            <a:spAutoFit/>
          </a:bodyPr>
          <a:lstStyle/>
          <a:p>
            <a:pPr defTabSz="908917"/>
            <a:r>
              <a:rPr lang="en-US" altLang="zh-CN" sz="1300" dirty="0">
                <a:latin typeface="Times New Roman" pitchFamily="18" charset="0"/>
                <a:ea typeface="宋体" pitchFamily="2" charset="-122"/>
              </a:rPr>
              <a:t>2000</a:t>
            </a:r>
          </a:p>
        </p:txBody>
      </p:sp>
      <p:sp>
        <p:nvSpPr>
          <p:cNvPr id="72730" name="Rectangle 26"/>
          <p:cNvSpPr>
            <a:spLocks noChangeArrowheads="1"/>
          </p:cNvSpPr>
          <p:nvPr/>
        </p:nvSpPr>
        <p:spPr bwMode="auto">
          <a:xfrm rot="-1800000">
            <a:off x="2579336" y="4582366"/>
            <a:ext cx="516816" cy="291750"/>
          </a:xfrm>
          <a:prstGeom prst="rect">
            <a:avLst/>
          </a:prstGeom>
          <a:noFill/>
          <a:ln w="9525">
            <a:noFill/>
            <a:miter lim="800000"/>
            <a:headEnd/>
            <a:tailEnd/>
          </a:ln>
        </p:spPr>
        <p:txBody>
          <a:bodyPr wrap="none" lIns="90809" tIns="45404" rIns="90809" bIns="45404">
            <a:spAutoFit/>
          </a:bodyPr>
          <a:lstStyle/>
          <a:p>
            <a:pPr defTabSz="908917"/>
            <a:r>
              <a:rPr lang="en-US" altLang="zh-CN" sz="1300" dirty="0">
                <a:latin typeface="Times New Roman" pitchFamily="18" charset="0"/>
                <a:ea typeface="宋体" pitchFamily="2" charset="-122"/>
              </a:rPr>
              <a:t>1965</a:t>
            </a:r>
          </a:p>
        </p:txBody>
      </p:sp>
      <p:sp>
        <p:nvSpPr>
          <p:cNvPr id="72731" name="Rectangle 27"/>
          <p:cNvSpPr>
            <a:spLocks noChangeArrowheads="1"/>
          </p:cNvSpPr>
          <p:nvPr/>
        </p:nvSpPr>
        <p:spPr bwMode="auto">
          <a:xfrm rot="-1800000">
            <a:off x="3495147" y="4582366"/>
            <a:ext cx="516816" cy="291750"/>
          </a:xfrm>
          <a:prstGeom prst="rect">
            <a:avLst/>
          </a:prstGeom>
          <a:noFill/>
          <a:ln w="9525">
            <a:noFill/>
            <a:miter lim="800000"/>
            <a:headEnd/>
            <a:tailEnd/>
          </a:ln>
        </p:spPr>
        <p:txBody>
          <a:bodyPr wrap="none" lIns="90809" tIns="45404" rIns="90809" bIns="45404">
            <a:spAutoFit/>
          </a:bodyPr>
          <a:lstStyle/>
          <a:p>
            <a:pPr defTabSz="908917"/>
            <a:r>
              <a:rPr lang="en-US" altLang="zh-CN" sz="1300" dirty="0">
                <a:latin typeface="Times New Roman" pitchFamily="18" charset="0"/>
                <a:ea typeface="宋体" pitchFamily="2" charset="-122"/>
              </a:rPr>
              <a:t>1975</a:t>
            </a:r>
          </a:p>
        </p:txBody>
      </p:sp>
      <p:sp>
        <p:nvSpPr>
          <p:cNvPr id="72732" name="Rectangle 28"/>
          <p:cNvSpPr>
            <a:spLocks noChangeArrowheads="1"/>
          </p:cNvSpPr>
          <p:nvPr/>
        </p:nvSpPr>
        <p:spPr bwMode="auto">
          <a:xfrm rot="-1800000">
            <a:off x="3947408" y="4582366"/>
            <a:ext cx="516816" cy="291750"/>
          </a:xfrm>
          <a:prstGeom prst="rect">
            <a:avLst/>
          </a:prstGeom>
          <a:noFill/>
          <a:ln w="9525">
            <a:noFill/>
            <a:miter lim="800000"/>
            <a:headEnd/>
            <a:tailEnd/>
          </a:ln>
        </p:spPr>
        <p:txBody>
          <a:bodyPr wrap="none" lIns="90809" tIns="45404" rIns="90809" bIns="45404">
            <a:spAutoFit/>
          </a:bodyPr>
          <a:lstStyle/>
          <a:p>
            <a:pPr defTabSz="908917"/>
            <a:r>
              <a:rPr lang="en-US" altLang="zh-CN" sz="1300" dirty="0">
                <a:latin typeface="Times New Roman" pitchFamily="18" charset="0"/>
                <a:ea typeface="宋体" pitchFamily="2" charset="-122"/>
              </a:rPr>
              <a:t>1980</a:t>
            </a:r>
          </a:p>
        </p:txBody>
      </p:sp>
      <p:sp>
        <p:nvSpPr>
          <p:cNvPr id="72733" name="Line 29"/>
          <p:cNvSpPr>
            <a:spLocks noChangeShapeType="1"/>
          </p:cNvSpPr>
          <p:nvPr/>
        </p:nvSpPr>
        <p:spPr bwMode="auto">
          <a:xfrm flipH="1">
            <a:off x="977901" y="1476831"/>
            <a:ext cx="111477" cy="0"/>
          </a:xfrm>
          <a:prstGeom prst="line">
            <a:avLst/>
          </a:prstGeom>
          <a:noFill/>
          <a:ln w="28575">
            <a:solidFill>
              <a:schemeClr val="tx1"/>
            </a:solidFill>
            <a:round/>
            <a:headEnd/>
            <a:tailEnd/>
          </a:ln>
        </p:spPr>
        <p:txBody>
          <a:bodyPr lIns="76206" tIns="38103" rIns="76206" bIns="38103"/>
          <a:lstStyle/>
          <a:p>
            <a:endParaRPr lang="zh-CN" altLang="en-US"/>
          </a:p>
        </p:txBody>
      </p:sp>
      <p:sp>
        <p:nvSpPr>
          <p:cNvPr id="72734" name="Line 30"/>
          <p:cNvSpPr>
            <a:spLocks noChangeShapeType="1"/>
          </p:cNvSpPr>
          <p:nvPr/>
        </p:nvSpPr>
        <p:spPr bwMode="auto">
          <a:xfrm flipH="1">
            <a:off x="977901" y="4478132"/>
            <a:ext cx="111477" cy="0"/>
          </a:xfrm>
          <a:prstGeom prst="line">
            <a:avLst/>
          </a:prstGeom>
          <a:noFill/>
          <a:ln w="28575">
            <a:solidFill>
              <a:schemeClr val="tx1"/>
            </a:solidFill>
            <a:round/>
            <a:headEnd/>
            <a:tailEnd/>
          </a:ln>
        </p:spPr>
        <p:txBody>
          <a:bodyPr lIns="76206" tIns="38103" rIns="76206" bIns="38103"/>
          <a:lstStyle/>
          <a:p>
            <a:endParaRPr lang="zh-CN" altLang="en-US"/>
          </a:p>
        </p:txBody>
      </p:sp>
      <p:sp>
        <p:nvSpPr>
          <p:cNvPr id="72735" name="Rectangle 31"/>
          <p:cNvSpPr>
            <a:spLocks noChangeArrowheads="1"/>
          </p:cNvSpPr>
          <p:nvPr/>
        </p:nvSpPr>
        <p:spPr bwMode="auto">
          <a:xfrm>
            <a:off x="571501" y="2437962"/>
            <a:ext cx="350104" cy="291750"/>
          </a:xfrm>
          <a:prstGeom prst="rect">
            <a:avLst/>
          </a:prstGeom>
          <a:noFill/>
          <a:ln w="9525">
            <a:noFill/>
            <a:miter lim="800000"/>
            <a:headEnd/>
            <a:tailEnd/>
          </a:ln>
        </p:spPr>
        <p:txBody>
          <a:bodyPr wrap="none" lIns="90809" tIns="45404" rIns="90809" bIns="45404">
            <a:spAutoFit/>
          </a:bodyPr>
          <a:lstStyle/>
          <a:p>
            <a:pPr defTabSz="908917"/>
            <a:r>
              <a:rPr lang="en-US" altLang="zh-CN" sz="1300" dirty="0">
                <a:latin typeface="Times New Roman" pitchFamily="18" charset="0"/>
                <a:ea typeface="宋体" pitchFamily="2" charset="-122"/>
              </a:rPr>
              <a:t>45</a:t>
            </a:r>
          </a:p>
        </p:txBody>
      </p:sp>
      <p:sp>
        <p:nvSpPr>
          <p:cNvPr id="72736" name="Rectangle 32"/>
          <p:cNvSpPr>
            <a:spLocks noChangeArrowheads="1"/>
          </p:cNvSpPr>
          <p:nvPr/>
        </p:nvSpPr>
        <p:spPr bwMode="auto">
          <a:xfrm>
            <a:off x="571501" y="3578933"/>
            <a:ext cx="350104" cy="291750"/>
          </a:xfrm>
          <a:prstGeom prst="rect">
            <a:avLst/>
          </a:prstGeom>
          <a:noFill/>
          <a:ln w="9525">
            <a:noFill/>
            <a:miter lim="800000"/>
            <a:headEnd/>
            <a:tailEnd/>
          </a:ln>
        </p:spPr>
        <p:txBody>
          <a:bodyPr wrap="none" lIns="90809" tIns="45404" rIns="90809" bIns="45404">
            <a:spAutoFit/>
          </a:bodyPr>
          <a:lstStyle/>
          <a:p>
            <a:pPr defTabSz="908917"/>
            <a:r>
              <a:rPr lang="en-US" altLang="zh-CN" sz="1300" dirty="0">
                <a:latin typeface="Times New Roman" pitchFamily="18" charset="0"/>
                <a:ea typeface="宋体" pitchFamily="2" charset="-122"/>
              </a:rPr>
              <a:t>15</a:t>
            </a:r>
          </a:p>
        </p:txBody>
      </p:sp>
      <p:sp>
        <p:nvSpPr>
          <p:cNvPr id="72737" name="Oval 33"/>
          <p:cNvSpPr>
            <a:spLocks noChangeArrowheads="1"/>
          </p:cNvSpPr>
          <p:nvPr/>
        </p:nvSpPr>
        <p:spPr bwMode="auto">
          <a:xfrm>
            <a:off x="1696156" y="4349505"/>
            <a:ext cx="53622" cy="44067"/>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38" name="Oval 34"/>
          <p:cNvSpPr>
            <a:spLocks noChangeArrowheads="1"/>
          </p:cNvSpPr>
          <p:nvPr/>
        </p:nvSpPr>
        <p:spPr bwMode="auto">
          <a:xfrm>
            <a:off x="1749778" y="4310203"/>
            <a:ext cx="53622" cy="39302"/>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39" name="Oval 35"/>
          <p:cNvSpPr>
            <a:spLocks noChangeArrowheads="1"/>
          </p:cNvSpPr>
          <p:nvPr/>
        </p:nvSpPr>
        <p:spPr bwMode="auto">
          <a:xfrm>
            <a:off x="1696156" y="4224451"/>
            <a:ext cx="53622" cy="41684"/>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40" name="Oval 36"/>
          <p:cNvSpPr>
            <a:spLocks noChangeArrowheads="1"/>
          </p:cNvSpPr>
          <p:nvPr/>
        </p:nvSpPr>
        <p:spPr bwMode="auto">
          <a:xfrm>
            <a:off x="1803400" y="4181575"/>
            <a:ext cx="57856" cy="42876"/>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41" name="Oval 37"/>
          <p:cNvSpPr>
            <a:spLocks noChangeArrowheads="1"/>
          </p:cNvSpPr>
          <p:nvPr/>
        </p:nvSpPr>
        <p:spPr bwMode="auto">
          <a:xfrm>
            <a:off x="2686756" y="3885018"/>
            <a:ext cx="53622" cy="44067"/>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42" name="Oval 38"/>
          <p:cNvSpPr>
            <a:spLocks noChangeArrowheads="1"/>
          </p:cNvSpPr>
          <p:nvPr/>
        </p:nvSpPr>
        <p:spPr bwMode="auto">
          <a:xfrm>
            <a:off x="2079978" y="4013645"/>
            <a:ext cx="53622" cy="41685"/>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43" name="Oval 39"/>
          <p:cNvSpPr>
            <a:spLocks noChangeArrowheads="1"/>
          </p:cNvSpPr>
          <p:nvPr/>
        </p:nvSpPr>
        <p:spPr bwMode="auto">
          <a:xfrm>
            <a:off x="2575278" y="3929085"/>
            <a:ext cx="56444" cy="41684"/>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44" name="Oval 40"/>
          <p:cNvSpPr>
            <a:spLocks noChangeArrowheads="1"/>
          </p:cNvSpPr>
          <p:nvPr/>
        </p:nvSpPr>
        <p:spPr bwMode="auto">
          <a:xfrm>
            <a:off x="2355145" y="4013645"/>
            <a:ext cx="50800" cy="41685"/>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45" name="Oval 41"/>
          <p:cNvSpPr>
            <a:spLocks noChangeArrowheads="1"/>
          </p:cNvSpPr>
          <p:nvPr/>
        </p:nvSpPr>
        <p:spPr bwMode="auto">
          <a:xfrm>
            <a:off x="2355145" y="4055330"/>
            <a:ext cx="50800" cy="42876"/>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46" name="Oval 42"/>
          <p:cNvSpPr>
            <a:spLocks noChangeArrowheads="1"/>
          </p:cNvSpPr>
          <p:nvPr/>
        </p:nvSpPr>
        <p:spPr bwMode="auto">
          <a:xfrm>
            <a:off x="2796823" y="3801649"/>
            <a:ext cx="55034" cy="41685"/>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47" name="Oval 43"/>
          <p:cNvSpPr>
            <a:spLocks noChangeArrowheads="1"/>
          </p:cNvSpPr>
          <p:nvPr/>
        </p:nvSpPr>
        <p:spPr bwMode="auto">
          <a:xfrm>
            <a:off x="3292123" y="3506282"/>
            <a:ext cx="55033" cy="39303"/>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48" name="Oval 44"/>
          <p:cNvSpPr>
            <a:spLocks noChangeArrowheads="1"/>
          </p:cNvSpPr>
          <p:nvPr/>
        </p:nvSpPr>
        <p:spPr bwMode="auto">
          <a:xfrm>
            <a:off x="2796823" y="3843334"/>
            <a:ext cx="55034" cy="41684"/>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49" name="Oval 45"/>
          <p:cNvSpPr>
            <a:spLocks noChangeArrowheads="1"/>
          </p:cNvSpPr>
          <p:nvPr/>
        </p:nvSpPr>
        <p:spPr bwMode="auto">
          <a:xfrm>
            <a:off x="3292123" y="3545586"/>
            <a:ext cx="55033" cy="45258"/>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50" name="Oval 46"/>
          <p:cNvSpPr>
            <a:spLocks noChangeArrowheads="1"/>
          </p:cNvSpPr>
          <p:nvPr/>
        </p:nvSpPr>
        <p:spPr bwMode="auto">
          <a:xfrm>
            <a:off x="3124200" y="3590843"/>
            <a:ext cx="57856" cy="41684"/>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51" name="Oval 47"/>
          <p:cNvSpPr>
            <a:spLocks noChangeArrowheads="1"/>
          </p:cNvSpPr>
          <p:nvPr/>
        </p:nvSpPr>
        <p:spPr bwMode="auto">
          <a:xfrm>
            <a:off x="3124200" y="3717088"/>
            <a:ext cx="57856" cy="42876"/>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52" name="Oval 48"/>
          <p:cNvSpPr>
            <a:spLocks noChangeArrowheads="1"/>
          </p:cNvSpPr>
          <p:nvPr/>
        </p:nvSpPr>
        <p:spPr bwMode="auto">
          <a:xfrm>
            <a:off x="2844801" y="3707560"/>
            <a:ext cx="53622" cy="42876"/>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53" name="Oval 49"/>
          <p:cNvSpPr>
            <a:spLocks noChangeArrowheads="1"/>
          </p:cNvSpPr>
          <p:nvPr/>
        </p:nvSpPr>
        <p:spPr bwMode="auto">
          <a:xfrm>
            <a:off x="2905478" y="3759964"/>
            <a:ext cx="56444" cy="41684"/>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54" name="Oval 50"/>
          <p:cNvSpPr>
            <a:spLocks noChangeArrowheads="1"/>
          </p:cNvSpPr>
          <p:nvPr/>
        </p:nvSpPr>
        <p:spPr bwMode="auto">
          <a:xfrm>
            <a:off x="3400778" y="3545586"/>
            <a:ext cx="53622" cy="45258"/>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55" name="Rectangle 51"/>
          <p:cNvSpPr>
            <a:spLocks noChangeArrowheads="1"/>
          </p:cNvSpPr>
          <p:nvPr/>
        </p:nvSpPr>
        <p:spPr bwMode="auto">
          <a:xfrm>
            <a:off x="3139723" y="3614663"/>
            <a:ext cx="1374423" cy="276361"/>
          </a:xfrm>
          <a:prstGeom prst="rect">
            <a:avLst/>
          </a:prstGeom>
          <a:noFill/>
          <a:ln w="9525">
            <a:noFill/>
            <a:miter lim="800000"/>
            <a:headEnd/>
            <a:tailEnd/>
          </a:ln>
        </p:spPr>
        <p:txBody>
          <a:bodyPr wrap="none" lIns="90809" tIns="45404" rIns="90809" bIns="45404">
            <a:spAutoFit/>
          </a:bodyPr>
          <a:lstStyle/>
          <a:p>
            <a:pPr defTabSz="908917"/>
            <a:r>
              <a:rPr lang="en-US" altLang="zh-CN" sz="1200" dirty="0" err="1">
                <a:latin typeface="Times New Roman" pitchFamily="18" charset="0"/>
                <a:ea typeface="宋体" pitchFamily="2" charset="-122"/>
              </a:rPr>
              <a:t>Cyclophosphamide</a:t>
            </a:r>
            <a:endParaRPr lang="en-US" altLang="zh-CN" sz="1200" dirty="0">
              <a:latin typeface="Times New Roman" pitchFamily="18" charset="0"/>
              <a:ea typeface="宋体" pitchFamily="2" charset="-122"/>
            </a:endParaRPr>
          </a:p>
        </p:txBody>
      </p:sp>
      <p:sp>
        <p:nvSpPr>
          <p:cNvPr id="72756" name="Oval 52"/>
          <p:cNvSpPr>
            <a:spLocks noChangeArrowheads="1"/>
          </p:cNvSpPr>
          <p:nvPr/>
        </p:nvSpPr>
        <p:spPr bwMode="auto">
          <a:xfrm>
            <a:off x="3565878" y="3545586"/>
            <a:ext cx="56444" cy="45258"/>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57" name="Oval 53"/>
          <p:cNvSpPr>
            <a:spLocks noChangeArrowheads="1"/>
          </p:cNvSpPr>
          <p:nvPr/>
        </p:nvSpPr>
        <p:spPr bwMode="auto">
          <a:xfrm>
            <a:off x="3565878" y="3378847"/>
            <a:ext cx="56444" cy="41684"/>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58" name="Oval 54"/>
          <p:cNvSpPr>
            <a:spLocks noChangeArrowheads="1"/>
          </p:cNvSpPr>
          <p:nvPr/>
        </p:nvSpPr>
        <p:spPr bwMode="auto">
          <a:xfrm>
            <a:off x="3675945" y="3420531"/>
            <a:ext cx="57855" cy="41685"/>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59" name="Oval 55"/>
          <p:cNvSpPr>
            <a:spLocks noChangeArrowheads="1"/>
          </p:cNvSpPr>
          <p:nvPr/>
        </p:nvSpPr>
        <p:spPr bwMode="auto">
          <a:xfrm>
            <a:off x="3733801" y="3462216"/>
            <a:ext cx="53622" cy="44066"/>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60" name="Oval 56"/>
          <p:cNvSpPr>
            <a:spLocks noChangeArrowheads="1"/>
          </p:cNvSpPr>
          <p:nvPr/>
        </p:nvSpPr>
        <p:spPr bwMode="auto">
          <a:xfrm>
            <a:off x="3949701" y="3335970"/>
            <a:ext cx="56444" cy="42876"/>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61" name="Oval 57"/>
          <p:cNvSpPr>
            <a:spLocks noChangeArrowheads="1"/>
          </p:cNvSpPr>
          <p:nvPr/>
        </p:nvSpPr>
        <p:spPr bwMode="auto">
          <a:xfrm>
            <a:off x="3949701" y="3252601"/>
            <a:ext cx="56444" cy="42876"/>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62" name="Oval 58"/>
          <p:cNvSpPr>
            <a:spLocks noChangeArrowheads="1"/>
          </p:cNvSpPr>
          <p:nvPr/>
        </p:nvSpPr>
        <p:spPr bwMode="auto">
          <a:xfrm>
            <a:off x="4007556" y="3209725"/>
            <a:ext cx="53622" cy="42876"/>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63" name="Oval 59"/>
          <p:cNvSpPr>
            <a:spLocks noChangeArrowheads="1"/>
          </p:cNvSpPr>
          <p:nvPr/>
        </p:nvSpPr>
        <p:spPr bwMode="auto">
          <a:xfrm>
            <a:off x="4117623" y="3252601"/>
            <a:ext cx="55034" cy="42876"/>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64" name="Oval 60"/>
          <p:cNvSpPr>
            <a:spLocks noChangeArrowheads="1"/>
          </p:cNvSpPr>
          <p:nvPr/>
        </p:nvSpPr>
        <p:spPr bwMode="auto">
          <a:xfrm>
            <a:off x="4282723" y="3209725"/>
            <a:ext cx="55033" cy="42876"/>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65" name="Oval 61"/>
          <p:cNvSpPr>
            <a:spLocks noChangeArrowheads="1"/>
          </p:cNvSpPr>
          <p:nvPr/>
        </p:nvSpPr>
        <p:spPr bwMode="auto">
          <a:xfrm>
            <a:off x="5219701" y="2618993"/>
            <a:ext cx="56444" cy="41684"/>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66" name="Oval 62"/>
          <p:cNvSpPr>
            <a:spLocks noChangeArrowheads="1"/>
          </p:cNvSpPr>
          <p:nvPr/>
        </p:nvSpPr>
        <p:spPr bwMode="auto">
          <a:xfrm>
            <a:off x="4447823" y="3125164"/>
            <a:ext cx="55034" cy="42876"/>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67" name="Oval 63"/>
          <p:cNvSpPr>
            <a:spLocks noChangeArrowheads="1"/>
          </p:cNvSpPr>
          <p:nvPr/>
        </p:nvSpPr>
        <p:spPr bwMode="auto">
          <a:xfrm>
            <a:off x="4391378" y="3041795"/>
            <a:ext cx="56444" cy="39303"/>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68" name="Rectangle 64"/>
          <p:cNvSpPr>
            <a:spLocks noChangeArrowheads="1"/>
          </p:cNvSpPr>
          <p:nvPr/>
        </p:nvSpPr>
        <p:spPr bwMode="auto">
          <a:xfrm>
            <a:off x="5153378" y="2724991"/>
            <a:ext cx="912758" cy="276361"/>
          </a:xfrm>
          <a:prstGeom prst="rect">
            <a:avLst/>
          </a:prstGeom>
          <a:noFill/>
          <a:ln w="9525">
            <a:noFill/>
            <a:miter lim="800000"/>
            <a:headEnd/>
            <a:tailEnd/>
          </a:ln>
        </p:spPr>
        <p:txBody>
          <a:bodyPr wrap="none" lIns="90809" tIns="45404" rIns="90809" bIns="45404">
            <a:spAutoFit/>
          </a:bodyPr>
          <a:lstStyle/>
          <a:p>
            <a:pPr defTabSz="908917"/>
            <a:r>
              <a:rPr lang="en-US" altLang="zh-CN" sz="1200" dirty="0" err="1">
                <a:latin typeface="Times New Roman" pitchFamily="18" charset="0"/>
                <a:ea typeface="宋体" pitchFamily="2" charset="-122"/>
              </a:rPr>
              <a:t>Carboplatin</a:t>
            </a:r>
            <a:endParaRPr lang="en-US" altLang="zh-CN" sz="1200" dirty="0">
              <a:latin typeface="Times New Roman" pitchFamily="18" charset="0"/>
              <a:ea typeface="宋体" pitchFamily="2" charset="-122"/>
            </a:endParaRPr>
          </a:p>
        </p:txBody>
      </p:sp>
      <p:sp>
        <p:nvSpPr>
          <p:cNvPr id="72769" name="Oval 65"/>
          <p:cNvSpPr>
            <a:spLocks noChangeArrowheads="1"/>
          </p:cNvSpPr>
          <p:nvPr/>
        </p:nvSpPr>
        <p:spPr bwMode="auto">
          <a:xfrm>
            <a:off x="4721578" y="2871484"/>
            <a:ext cx="56444" cy="41684"/>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70" name="Oval 66"/>
          <p:cNvSpPr>
            <a:spLocks noChangeArrowheads="1"/>
          </p:cNvSpPr>
          <p:nvPr/>
        </p:nvSpPr>
        <p:spPr bwMode="auto">
          <a:xfrm>
            <a:off x="5108223" y="2829799"/>
            <a:ext cx="55034" cy="41685"/>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71" name="Oval 67"/>
          <p:cNvSpPr>
            <a:spLocks noChangeArrowheads="1"/>
          </p:cNvSpPr>
          <p:nvPr/>
        </p:nvSpPr>
        <p:spPr bwMode="auto">
          <a:xfrm>
            <a:off x="5163256" y="2744047"/>
            <a:ext cx="56444" cy="42876"/>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72" name="Oval 68"/>
          <p:cNvSpPr>
            <a:spLocks noChangeArrowheads="1"/>
          </p:cNvSpPr>
          <p:nvPr/>
        </p:nvSpPr>
        <p:spPr bwMode="auto">
          <a:xfrm>
            <a:off x="4886678" y="2871484"/>
            <a:ext cx="56444" cy="41684"/>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73" name="Oval 69"/>
          <p:cNvSpPr>
            <a:spLocks noChangeArrowheads="1"/>
          </p:cNvSpPr>
          <p:nvPr/>
        </p:nvSpPr>
        <p:spPr bwMode="auto">
          <a:xfrm>
            <a:off x="5054601" y="2913168"/>
            <a:ext cx="53622" cy="42876"/>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74" name="Oval 70"/>
          <p:cNvSpPr>
            <a:spLocks noChangeArrowheads="1"/>
          </p:cNvSpPr>
          <p:nvPr/>
        </p:nvSpPr>
        <p:spPr bwMode="auto">
          <a:xfrm>
            <a:off x="5163256" y="2786923"/>
            <a:ext cx="56444" cy="42876"/>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75" name="Rectangle 71"/>
          <p:cNvSpPr>
            <a:spLocks noChangeArrowheads="1"/>
          </p:cNvSpPr>
          <p:nvPr/>
        </p:nvSpPr>
        <p:spPr bwMode="auto">
          <a:xfrm>
            <a:off x="1861256" y="4211350"/>
            <a:ext cx="1267022" cy="276361"/>
          </a:xfrm>
          <a:prstGeom prst="rect">
            <a:avLst/>
          </a:prstGeom>
          <a:noFill/>
          <a:ln w="9525">
            <a:noFill/>
            <a:miter lim="800000"/>
            <a:headEnd/>
            <a:tailEnd/>
          </a:ln>
        </p:spPr>
        <p:txBody>
          <a:bodyPr wrap="none" lIns="90809" tIns="45404" rIns="90809" bIns="45404">
            <a:spAutoFit/>
          </a:bodyPr>
          <a:lstStyle/>
          <a:p>
            <a:pPr defTabSz="908917"/>
            <a:r>
              <a:rPr lang="en-US" altLang="zh-CN" sz="1200" dirty="0">
                <a:latin typeface="Times New Roman" pitchFamily="18" charset="0"/>
                <a:ea typeface="宋体" pitchFamily="2" charset="-122"/>
              </a:rPr>
              <a:t>Nitrogen mustard</a:t>
            </a:r>
          </a:p>
        </p:txBody>
      </p:sp>
      <p:sp>
        <p:nvSpPr>
          <p:cNvPr id="72776" name="Oval 72"/>
          <p:cNvSpPr>
            <a:spLocks noChangeArrowheads="1"/>
          </p:cNvSpPr>
          <p:nvPr/>
        </p:nvSpPr>
        <p:spPr bwMode="auto">
          <a:xfrm>
            <a:off x="4978401" y="2786923"/>
            <a:ext cx="60678" cy="42876"/>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77" name="Text Box 73"/>
          <p:cNvSpPr txBox="1">
            <a:spLocks noChangeArrowheads="1"/>
          </p:cNvSpPr>
          <p:nvPr/>
        </p:nvSpPr>
        <p:spPr bwMode="auto">
          <a:xfrm rot="-5400000">
            <a:off x="-699316" y="2701304"/>
            <a:ext cx="2006822" cy="522582"/>
          </a:xfrm>
          <a:prstGeom prst="rect">
            <a:avLst/>
          </a:prstGeom>
          <a:noFill/>
          <a:ln w="9525">
            <a:noFill/>
            <a:miter lim="800000"/>
            <a:headEnd/>
            <a:tailEnd/>
          </a:ln>
        </p:spPr>
        <p:txBody>
          <a:bodyPr lIns="90809" tIns="45404" rIns="90809" bIns="45404">
            <a:spAutoFit/>
          </a:bodyPr>
          <a:lstStyle/>
          <a:p>
            <a:pPr algn="ctr" defTabSz="908917">
              <a:spcBef>
                <a:spcPct val="50000"/>
              </a:spcBef>
            </a:pPr>
            <a:r>
              <a:rPr lang="en-US" altLang="zh-CN" sz="1400" b="1" dirty="0">
                <a:latin typeface="Times New Roman" pitchFamily="18" charset="0"/>
                <a:ea typeface="宋体" pitchFamily="2" charset="-122"/>
              </a:rPr>
              <a:t>Total No. Approved Drugs</a:t>
            </a:r>
          </a:p>
        </p:txBody>
      </p:sp>
      <p:sp>
        <p:nvSpPr>
          <p:cNvPr id="72778" name="Rectangle 74"/>
          <p:cNvSpPr>
            <a:spLocks noChangeArrowheads="1"/>
          </p:cNvSpPr>
          <p:nvPr/>
        </p:nvSpPr>
        <p:spPr bwMode="auto">
          <a:xfrm rot="-1800000">
            <a:off x="4403198" y="4582366"/>
            <a:ext cx="516816" cy="291750"/>
          </a:xfrm>
          <a:prstGeom prst="rect">
            <a:avLst/>
          </a:prstGeom>
          <a:noFill/>
          <a:ln w="9525">
            <a:noFill/>
            <a:miter lim="800000"/>
            <a:headEnd/>
            <a:tailEnd/>
          </a:ln>
        </p:spPr>
        <p:txBody>
          <a:bodyPr wrap="none" lIns="90809" tIns="45404" rIns="90809" bIns="45404">
            <a:spAutoFit/>
          </a:bodyPr>
          <a:lstStyle/>
          <a:p>
            <a:pPr defTabSz="908917"/>
            <a:r>
              <a:rPr lang="en-US" altLang="zh-CN" sz="1300" dirty="0">
                <a:latin typeface="Times New Roman" pitchFamily="18" charset="0"/>
                <a:ea typeface="宋体" pitchFamily="2" charset="-122"/>
              </a:rPr>
              <a:t>1985</a:t>
            </a:r>
          </a:p>
        </p:txBody>
      </p:sp>
      <p:sp>
        <p:nvSpPr>
          <p:cNvPr id="72779" name="Rectangle 75"/>
          <p:cNvSpPr>
            <a:spLocks noChangeArrowheads="1"/>
          </p:cNvSpPr>
          <p:nvPr/>
        </p:nvSpPr>
        <p:spPr bwMode="auto">
          <a:xfrm rot="-1800000">
            <a:off x="4856164" y="4582366"/>
            <a:ext cx="516816" cy="291750"/>
          </a:xfrm>
          <a:prstGeom prst="rect">
            <a:avLst/>
          </a:prstGeom>
          <a:noFill/>
          <a:ln w="9525">
            <a:noFill/>
            <a:miter lim="800000"/>
            <a:headEnd/>
            <a:tailEnd/>
          </a:ln>
        </p:spPr>
        <p:txBody>
          <a:bodyPr wrap="none" lIns="90809" tIns="45404" rIns="90809" bIns="45404">
            <a:spAutoFit/>
          </a:bodyPr>
          <a:lstStyle/>
          <a:p>
            <a:pPr defTabSz="908917"/>
            <a:r>
              <a:rPr lang="en-US" altLang="zh-CN" sz="1300" dirty="0">
                <a:latin typeface="Times New Roman" pitchFamily="18" charset="0"/>
                <a:ea typeface="宋体" pitchFamily="2" charset="-122"/>
              </a:rPr>
              <a:t>1990</a:t>
            </a:r>
          </a:p>
        </p:txBody>
      </p:sp>
      <p:sp>
        <p:nvSpPr>
          <p:cNvPr id="72780" name="Rectangle 76"/>
          <p:cNvSpPr>
            <a:spLocks noChangeArrowheads="1"/>
          </p:cNvSpPr>
          <p:nvPr/>
        </p:nvSpPr>
        <p:spPr bwMode="auto">
          <a:xfrm rot="-1800000">
            <a:off x="5319008" y="4582366"/>
            <a:ext cx="516816" cy="291750"/>
          </a:xfrm>
          <a:prstGeom prst="rect">
            <a:avLst/>
          </a:prstGeom>
          <a:noFill/>
          <a:ln w="9525">
            <a:noFill/>
            <a:miter lim="800000"/>
            <a:headEnd/>
            <a:tailEnd/>
          </a:ln>
        </p:spPr>
        <p:txBody>
          <a:bodyPr wrap="none" lIns="90809" tIns="45404" rIns="90809" bIns="45404">
            <a:spAutoFit/>
          </a:bodyPr>
          <a:lstStyle/>
          <a:p>
            <a:pPr defTabSz="908917"/>
            <a:r>
              <a:rPr lang="en-US" altLang="zh-CN" sz="1300" dirty="0">
                <a:latin typeface="Times New Roman" pitchFamily="18" charset="0"/>
                <a:ea typeface="宋体" pitchFamily="2" charset="-122"/>
              </a:rPr>
              <a:t>1995</a:t>
            </a:r>
          </a:p>
        </p:txBody>
      </p:sp>
      <p:sp>
        <p:nvSpPr>
          <p:cNvPr id="72781" name="Rectangle 77"/>
          <p:cNvSpPr>
            <a:spLocks noChangeArrowheads="1"/>
          </p:cNvSpPr>
          <p:nvPr/>
        </p:nvSpPr>
        <p:spPr bwMode="auto">
          <a:xfrm rot="-1800000">
            <a:off x="2123547" y="4582366"/>
            <a:ext cx="516816" cy="291750"/>
          </a:xfrm>
          <a:prstGeom prst="rect">
            <a:avLst/>
          </a:prstGeom>
          <a:noFill/>
          <a:ln w="9525">
            <a:noFill/>
            <a:miter lim="800000"/>
            <a:headEnd/>
            <a:tailEnd/>
          </a:ln>
        </p:spPr>
        <p:txBody>
          <a:bodyPr wrap="none" lIns="90809" tIns="45404" rIns="90809" bIns="45404">
            <a:spAutoFit/>
          </a:bodyPr>
          <a:lstStyle/>
          <a:p>
            <a:pPr defTabSz="908917"/>
            <a:r>
              <a:rPr lang="en-US" altLang="zh-CN" sz="1300" dirty="0">
                <a:latin typeface="Times New Roman" pitchFamily="18" charset="0"/>
                <a:ea typeface="宋体" pitchFamily="2" charset="-122"/>
              </a:rPr>
              <a:t>1960</a:t>
            </a:r>
          </a:p>
        </p:txBody>
      </p:sp>
      <p:sp>
        <p:nvSpPr>
          <p:cNvPr id="72782" name="Rectangle 78"/>
          <p:cNvSpPr>
            <a:spLocks noChangeArrowheads="1"/>
          </p:cNvSpPr>
          <p:nvPr/>
        </p:nvSpPr>
        <p:spPr bwMode="auto">
          <a:xfrm rot="-1800000">
            <a:off x="1206325" y="4582366"/>
            <a:ext cx="516816" cy="291750"/>
          </a:xfrm>
          <a:prstGeom prst="rect">
            <a:avLst/>
          </a:prstGeom>
          <a:noFill/>
          <a:ln w="9525">
            <a:noFill/>
            <a:miter lim="800000"/>
            <a:headEnd/>
            <a:tailEnd/>
          </a:ln>
        </p:spPr>
        <p:txBody>
          <a:bodyPr wrap="none" lIns="90809" tIns="45404" rIns="90809" bIns="45404">
            <a:spAutoFit/>
          </a:bodyPr>
          <a:lstStyle/>
          <a:p>
            <a:pPr defTabSz="908917"/>
            <a:r>
              <a:rPr lang="en-US" altLang="zh-CN" sz="1300" dirty="0">
                <a:latin typeface="Times New Roman" pitchFamily="18" charset="0"/>
                <a:ea typeface="宋体" pitchFamily="2" charset="-122"/>
              </a:rPr>
              <a:t>1950</a:t>
            </a:r>
          </a:p>
        </p:txBody>
      </p:sp>
      <p:sp>
        <p:nvSpPr>
          <p:cNvPr id="72783" name="Rectangle 79"/>
          <p:cNvSpPr>
            <a:spLocks noChangeArrowheads="1"/>
          </p:cNvSpPr>
          <p:nvPr/>
        </p:nvSpPr>
        <p:spPr bwMode="auto">
          <a:xfrm rot="-1800000">
            <a:off x="1666347" y="4582366"/>
            <a:ext cx="516816" cy="291750"/>
          </a:xfrm>
          <a:prstGeom prst="rect">
            <a:avLst/>
          </a:prstGeom>
          <a:noFill/>
          <a:ln w="9525">
            <a:noFill/>
            <a:miter lim="800000"/>
            <a:headEnd/>
            <a:tailEnd/>
          </a:ln>
        </p:spPr>
        <p:txBody>
          <a:bodyPr wrap="none" lIns="90809" tIns="45404" rIns="90809" bIns="45404">
            <a:spAutoFit/>
          </a:bodyPr>
          <a:lstStyle/>
          <a:p>
            <a:pPr defTabSz="908917"/>
            <a:r>
              <a:rPr lang="en-US" altLang="zh-CN" sz="1300" dirty="0">
                <a:latin typeface="Times New Roman" pitchFamily="18" charset="0"/>
                <a:ea typeface="宋体" pitchFamily="2" charset="-122"/>
              </a:rPr>
              <a:t>1955</a:t>
            </a:r>
          </a:p>
        </p:txBody>
      </p:sp>
      <p:sp>
        <p:nvSpPr>
          <p:cNvPr id="72784" name="Rectangle 80"/>
          <p:cNvSpPr>
            <a:spLocks noChangeArrowheads="1"/>
          </p:cNvSpPr>
          <p:nvPr/>
        </p:nvSpPr>
        <p:spPr bwMode="auto">
          <a:xfrm rot="-1800000">
            <a:off x="3036536" y="4582366"/>
            <a:ext cx="516816" cy="291750"/>
          </a:xfrm>
          <a:prstGeom prst="rect">
            <a:avLst/>
          </a:prstGeom>
          <a:noFill/>
          <a:ln w="9525">
            <a:noFill/>
            <a:miter lim="800000"/>
            <a:headEnd/>
            <a:tailEnd/>
          </a:ln>
        </p:spPr>
        <p:txBody>
          <a:bodyPr wrap="none" lIns="90809" tIns="45404" rIns="90809" bIns="45404">
            <a:spAutoFit/>
          </a:bodyPr>
          <a:lstStyle/>
          <a:p>
            <a:pPr defTabSz="908917"/>
            <a:r>
              <a:rPr lang="en-US" altLang="zh-CN" sz="1300" dirty="0">
                <a:latin typeface="Times New Roman" pitchFamily="18" charset="0"/>
                <a:ea typeface="宋体" pitchFamily="2" charset="-122"/>
              </a:rPr>
              <a:t>1970</a:t>
            </a:r>
          </a:p>
        </p:txBody>
      </p:sp>
      <p:sp>
        <p:nvSpPr>
          <p:cNvPr id="72785" name="Line 81"/>
          <p:cNvSpPr>
            <a:spLocks noChangeShapeType="1"/>
          </p:cNvSpPr>
          <p:nvPr/>
        </p:nvSpPr>
        <p:spPr bwMode="auto">
          <a:xfrm flipH="1">
            <a:off x="977901" y="4098206"/>
            <a:ext cx="111477" cy="0"/>
          </a:xfrm>
          <a:prstGeom prst="line">
            <a:avLst/>
          </a:prstGeom>
          <a:noFill/>
          <a:ln w="28575">
            <a:solidFill>
              <a:schemeClr val="tx1"/>
            </a:solidFill>
            <a:round/>
            <a:headEnd/>
            <a:tailEnd/>
          </a:ln>
        </p:spPr>
        <p:txBody>
          <a:bodyPr lIns="76206" tIns="38103" rIns="76206" bIns="38103"/>
          <a:lstStyle/>
          <a:p>
            <a:endParaRPr lang="zh-CN" altLang="en-US"/>
          </a:p>
        </p:txBody>
      </p:sp>
      <p:sp>
        <p:nvSpPr>
          <p:cNvPr id="72786" name="Line 82"/>
          <p:cNvSpPr>
            <a:spLocks noChangeShapeType="1"/>
          </p:cNvSpPr>
          <p:nvPr/>
        </p:nvSpPr>
        <p:spPr bwMode="auto">
          <a:xfrm flipH="1">
            <a:off x="977901" y="3717088"/>
            <a:ext cx="111477" cy="0"/>
          </a:xfrm>
          <a:prstGeom prst="line">
            <a:avLst/>
          </a:prstGeom>
          <a:noFill/>
          <a:ln w="28575">
            <a:solidFill>
              <a:schemeClr val="tx1"/>
            </a:solidFill>
            <a:round/>
            <a:headEnd/>
            <a:tailEnd/>
          </a:ln>
        </p:spPr>
        <p:txBody>
          <a:bodyPr lIns="76206" tIns="38103" rIns="76206" bIns="38103"/>
          <a:lstStyle/>
          <a:p>
            <a:endParaRPr lang="zh-CN" altLang="en-US"/>
          </a:p>
        </p:txBody>
      </p:sp>
      <p:sp>
        <p:nvSpPr>
          <p:cNvPr id="72787" name="Line 83"/>
          <p:cNvSpPr>
            <a:spLocks noChangeShapeType="1"/>
          </p:cNvSpPr>
          <p:nvPr/>
        </p:nvSpPr>
        <p:spPr bwMode="auto">
          <a:xfrm flipH="1">
            <a:off x="977901" y="3335971"/>
            <a:ext cx="111477" cy="0"/>
          </a:xfrm>
          <a:prstGeom prst="line">
            <a:avLst/>
          </a:prstGeom>
          <a:noFill/>
          <a:ln w="28575">
            <a:solidFill>
              <a:schemeClr val="tx1"/>
            </a:solidFill>
            <a:round/>
            <a:headEnd/>
            <a:tailEnd/>
          </a:ln>
        </p:spPr>
        <p:txBody>
          <a:bodyPr lIns="76206" tIns="38103" rIns="76206" bIns="38103"/>
          <a:lstStyle/>
          <a:p>
            <a:endParaRPr lang="zh-CN" altLang="en-US"/>
          </a:p>
        </p:txBody>
      </p:sp>
      <p:sp>
        <p:nvSpPr>
          <p:cNvPr id="72788" name="Line 84"/>
          <p:cNvSpPr>
            <a:spLocks noChangeShapeType="1"/>
          </p:cNvSpPr>
          <p:nvPr/>
        </p:nvSpPr>
        <p:spPr bwMode="auto">
          <a:xfrm flipH="1">
            <a:off x="977901" y="2574926"/>
            <a:ext cx="111477" cy="0"/>
          </a:xfrm>
          <a:prstGeom prst="line">
            <a:avLst/>
          </a:prstGeom>
          <a:noFill/>
          <a:ln w="28575">
            <a:solidFill>
              <a:schemeClr val="tx1"/>
            </a:solidFill>
            <a:round/>
            <a:headEnd/>
            <a:tailEnd/>
          </a:ln>
        </p:spPr>
        <p:txBody>
          <a:bodyPr lIns="76206" tIns="38103" rIns="76206" bIns="38103"/>
          <a:lstStyle/>
          <a:p>
            <a:endParaRPr lang="zh-CN" altLang="en-US"/>
          </a:p>
        </p:txBody>
      </p:sp>
      <p:sp>
        <p:nvSpPr>
          <p:cNvPr id="72789" name="Line 85"/>
          <p:cNvSpPr>
            <a:spLocks noChangeShapeType="1"/>
          </p:cNvSpPr>
          <p:nvPr/>
        </p:nvSpPr>
        <p:spPr bwMode="auto">
          <a:xfrm flipH="1">
            <a:off x="977901" y="2956044"/>
            <a:ext cx="111477" cy="0"/>
          </a:xfrm>
          <a:prstGeom prst="line">
            <a:avLst/>
          </a:prstGeom>
          <a:noFill/>
          <a:ln w="28575">
            <a:solidFill>
              <a:schemeClr val="tx1"/>
            </a:solidFill>
            <a:round/>
            <a:headEnd/>
            <a:tailEnd/>
          </a:ln>
        </p:spPr>
        <p:txBody>
          <a:bodyPr lIns="76206" tIns="38103" rIns="76206" bIns="38103"/>
          <a:lstStyle/>
          <a:p>
            <a:endParaRPr lang="zh-CN" altLang="en-US"/>
          </a:p>
        </p:txBody>
      </p:sp>
      <p:sp>
        <p:nvSpPr>
          <p:cNvPr id="72790" name="Line 86"/>
          <p:cNvSpPr>
            <a:spLocks noChangeShapeType="1"/>
          </p:cNvSpPr>
          <p:nvPr/>
        </p:nvSpPr>
        <p:spPr bwMode="auto">
          <a:xfrm flipH="1">
            <a:off x="977901" y="2195000"/>
            <a:ext cx="111477" cy="0"/>
          </a:xfrm>
          <a:prstGeom prst="line">
            <a:avLst/>
          </a:prstGeom>
          <a:noFill/>
          <a:ln w="28575">
            <a:solidFill>
              <a:schemeClr val="tx1"/>
            </a:solidFill>
            <a:round/>
            <a:headEnd/>
            <a:tailEnd/>
          </a:ln>
        </p:spPr>
        <p:txBody>
          <a:bodyPr lIns="76206" tIns="38103" rIns="76206" bIns="38103"/>
          <a:lstStyle/>
          <a:p>
            <a:endParaRPr lang="zh-CN" altLang="en-US"/>
          </a:p>
        </p:txBody>
      </p:sp>
      <p:sp>
        <p:nvSpPr>
          <p:cNvPr id="72791" name="Line 87"/>
          <p:cNvSpPr>
            <a:spLocks noChangeShapeType="1"/>
          </p:cNvSpPr>
          <p:nvPr/>
        </p:nvSpPr>
        <p:spPr bwMode="auto">
          <a:xfrm flipH="1">
            <a:off x="977901" y="1815073"/>
            <a:ext cx="111477" cy="0"/>
          </a:xfrm>
          <a:prstGeom prst="line">
            <a:avLst/>
          </a:prstGeom>
          <a:noFill/>
          <a:ln w="28575">
            <a:solidFill>
              <a:schemeClr val="tx1"/>
            </a:solidFill>
            <a:round/>
            <a:headEnd/>
            <a:tailEnd/>
          </a:ln>
        </p:spPr>
        <p:txBody>
          <a:bodyPr lIns="76206" tIns="38103" rIns="76206" bIns="38103"/>
          <a:lstStyle/>
          <a:p>
            <a:endParaRPr lang="zh-CN" altLang="en-US"/>
          </a:p>
        </p:txBody>
      </p:sp>
      <p:sp>
        <p:nvSpPr>
          <p:cNvPr id="72792" name="Rectangle 88"/>
          <p:cNvSpPr>
            <a:spLocks noChangeArrowheads="1"/>
          </p:cNvSpPr>
          <p:nvPr/>
        </p:nvSpPr>
        <p:spPr bwMode="auto">
          <a:xfrm>
            <a:off x="571501" y="1675727"/>
            <a:ext cx="350104" cy="291750"/>
          </a:xfrm>
          <a:prstGeom prst="rect">
            <a:avLst/>
          </a:prstGeom>
          <a:noFill/>
          <a:ln w="9525">
            <a:noFill/>
            <a:miter lim="800000"/>
            <a:headEnd/>
            <a:tailEnd/>
          </a:ln>
        </p:spPr>
        <p:txBody>
          <a:bodyPr wrap="none" lIns="90809" tIns="45404" rIns="90809" bIns="45404">
            <a:spAutoFit/>
          </a:bodyPr>
          <a:lstStyle/>
          <a:p>
            <a:pPr defTabSz="908917"/>
            <a:r>
              <a:rPr lang="en-US" altLang="zh-CN" sz="1300" dirty="0">
                <a:latin typeface="Times New Roman" pitchFamily="18" charset="0"/>
                <a:ea typeface="宋体" pitchFamily="2" charset="-122"/>
              </a:rPr>
              <a:t>65</a:t>
            </a:r>
          </a:p>
        </p:txBody>
      </p:sp>
      <p:sp>
        <p:nvSpPr>
          <p:cNvPr id="72793" name="Rectangle 89"/>
          <p:cNvSpPr>
            <a:spLocks noChangeArrowheads="1"/>
          </p:cNvSpPr>
          <p:nvPr/>
        </p:nvSpPr>
        <p:spPr bwMode="auto">
          <a:xfrm>
            <a:off x="571501" y="2056845"/>
            <a:ext cx="350104" cy="291750"/>
          </a:xfrm>
          <a:prstGeom prst="rect">
            <a:avLst/>
          </a:prstGeom>
          <a:noFill/>
          <a:ln w="9525">
            <a:noFill/>
            <a:miter lim="800000"/>
            <a:headEnd/>
            <a:tailEnd/>
          </a:ln>
        </p:spPr>
        <p:txBody>
          <a:bodyPr wrap="none" lIns="90809" tIns="45404" rIns="90809" bIns="45404">
            <a:spAutoFit/>
          </a:bodyPr>
          <a:lstStyle/>
          <a:p>
            <a:pPr defTabSz="908917"/>
            <a:r>
              <a:rPr lang="en-US" altLang="zh-CN" sz="1300" dirty="0">
                <a:latin typeface="Times New Roman" pitchFamily="18" charset="0"/>
                <a:ea typeface="宋体" pitchFamily="2" charset="-122"/>
              </a:rPr>
              <a:t>55</a:t>
            </a:r>
          </a:p>
        </p:txBody>
      </p:sp>
      <p:sp>
        <p:nvSpPr>
          <p:cNvPr id="72794" name="Rectangle 90"/>
          <p:cNvSpPr>
            <a:spLocks noChangeArrowheads="1"/>
          </p:cNvSpPr>
          <p:nvPr/>
        </p:nvSpPr>
        <p:spPr bwMode="auto">
          <a:xfrm>
            <a:off x="571501" y="2816698"/>
            <a:ext cx="350104" cy="291750"/>
          </a:xfrm>
          <a:prstGeom prst="rect">
            <a:avLst/>
          </a:prstGeom>
          <a:noFill/>
          <a:ln w="9525">
            <a:noFill/>
            <a:miter lim="800000"/>
            <a:headEnd/>
            <a:tailEnd/>
          </a:ln>
        </p:spPr>
        <p:txBody>
          <a:bodyPr wrap="none" lIns="90809" tIns="45404" rIns="90809" bIns="45404">
            <a:spAutoFit/>
          </a:bodyPr>
          <a:lstStyle/>
          <a:p>
            <a:pPr defTabSz="908917"/>
            <a:r>
              <a:rPr lang="en-US" altLang="zh-CN" sz="1300" dirty="0">
                <a:latin typeface="Times New Roman" pitchFamily="18" charset="0"/>
                <a:ea typeface="宋体" pitchFamily="2" charset="-122"/>
              </a:rPr>
              <a:t>35</a:t>
            </a:r>
          </a:p>
        </p:txBody>
      </p:sp>
      <p:sp>
        <p:nvSpPr>
          <p:cNvPr id="72795" name="Rectangle 91"/>
          <p:cNvSpPr>
            <a:spLocks noChangeArrowheads="1"/>
          </p:cNvSpPr>
          <p:nvPr/>
        </p:nvSpPr>
        <p:spPr bwMode="auto">
          <a:xfrm>
            <a:off x="571501" y="3196624"/>
            <a:ext cx="350104" cy="291750"/>
          </a:xfrm>
          <a:prstGeom prst="rect">
            <a:avLst/>
          </a:prstGeom>
          <a:noFill/>
          <a:ln w="9525">
            <a:noFill/>
            <a:miter lim="800000"/>
            <a:headEnd/>
            <a:tailEnd/>
          </a:ln>
        </p:spPr>
        <p:txBody>
          <a:bodyPr wrap="none" lIns="90809" tIns="45404" rIns="90809" bIns="45404">
            <a:spAutoFit/>
          </a:bodyPr>
          <a:lstStyle/>
          <a:p>
            <a:pPr defTabSz="908917"/>
            <a:r>
              <a:rPr lang="en-US" altLang="zh-CN" sz="1300" dirty="0">
                <a:latin typeface="Times New Roman" pitchFamily="18" charset="0"/>
                <a:ea typeface="宋体" pitchFamily="2" charset="-122"/>
              </a:rPr>
              <a:t>25</a:t>
            </a:r>
          </a:p>
        </p:txBody>
      </p:sp>
      <p:sp>
        <p:nvSpPr>
          <p:cNvPr id="72796" name="Rectangle 92"/>
          <p:cNvSpPr>
            <a:spLocks noChangeArrowheads="1"/>
          </p:cNvSpPr>
          <p:nvPr/>
        </p:nvSpPr>
        <p:spPr bwMode="auto">
          <a:xfrm>
            <a:off x="688623" y="3958860"/>
            <a:ext cx="266748" cy="291750"/>
          </a:xfrm>
          <a:prstGeom prst="rect">
            <a:avLst/>
          </a:prstGeom>
          <a:noFill/>
          <a:ln w="9525">
            <a:noFill/>
            <a:miter lim="800000"/>
            <a:headEnd/>
            <a:tailEnd/>
          </a:ln>
        </p:spPr>
        <p:txBody>
          <a:bodyPr wrap="none" lIns="90809" tIns="45404" rIns="90809" bIns="45404">
            <a:spAutoFit/>
          </a:bodyPr>
          <a:lstStyle/>
          <a:p>
            <a:pPr defTabSz="908917"/>
            <a:r>
              <a:rPr lang="en-US" altLang="zh-CN" sz="1300" dirty="0">
                <a:latin typeface="Times New Roman" pitchFamily="18" charset="0"/>
                <a:ea typeface="宋体" pitchFamily="2" charset="-122"/>
              </a:rPr>
              <a:t>5</a:t>
            </a:r>
          </a:p>
        </p:txBody>
      </p:sp>
      <p:sp>
        <p:nvSpPr>
          <p:cNvPr id="72797" name="Oval 93"/>
          <p:cNvSpPr>
            <a:spLocks noChangeArrowheads="1"/>
          </p:cNvSpPr>
          <p:nvPr/>
        </p:nvSpPr>
        <p:spPr bwMode="auto">
          <a:xfrm>
            <a:off x="5438423" y="2574926"/>
            <a:ext cx="55034" cy="44067"/>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98" name="Oval 94"/>
          <p:cNvSpPr>
            <a:spLocks noChangeArrowheads="1"/>
          </p:cNvSpPr>
          <p:nvPr/>
        </p:nvSpPr>
        <p:spPr bwMode="auto">
          <a:xfrm>
            <a:off x="5384801" y="2702363"/>
            <a:ext cx="53622" cy="41684"/>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799" name="Oval 95"/>
          <p:cNvSpPr>
            <a:spLocks noChangeArrowheads="1"/>
          </p:cNvSpPr>
          <p:nvPr/>
        </p:nvSpPr>
        <p:spPr bwMode="auto">
          <a:xfrm>
            <a:off x="5438423" y="2491557"/>
            <a:ext cx="55034" cy="41685"/>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800" name="Oval 96"/>
          <p:cNvSpPr>
            <a:spLocks noChangeArrowheads="1"/>
          </p:cNvSpPr>
          <p:nvPr/>
        </p:nvSpPr>
        <p:spPr bwMode="auto">
          <a:xfrm>
            <a:off x="5438423" y="2533242"/>
            <a:ext cx="55034" cy="41684"/>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801" name="Oval 97"/>
          <p:cNvSpPr>
            <a:spLocks noChangeArrowheads="1"/>
          </p:cNvSpPr>
          <p:nvPr/>
        </p:nvSpPr>
        <p:spPr bwMode="auto">
          <a:xfrm>
            <a:off x="5219701" y="2744047"/>
            <a:ext cx="56444" cy="42876"/>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802" name="Oval 98"/>
          <p:cNvSpPr>
            <a:spLocks noChangeArrowheads="1"/>
          </p:cNvSpPr>
          <p:nvPr/>
        </p:nvSpPr>
        <p:spPr bwMode="auto">
          <a:xfrm>
            <a:off x="5276145" y="2702363"/>
            <a:ext cx="50800" cy="41684"/>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803" name="Oval 99"/>
          <p:cNvSpPr>
            <a:spLocks noChangeArrowheads="1"/>
          </p:cNvSpPr>
          <p:nvPr/>
        </p:nvSpPr>
        <p:spPr bwMode="auto">
          <a:xfrm>
            <a:off x="5372101" y="2618993"/>
            <a:ext cx="53622" cy="41684"/>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804" name="Oval 100"/>
          <p:cNvSpPr>
            <a:spLocks noChangeArrowheads="1"/>
          </p:cNvSpPr>
          <p:nvPr/>
        </p:nvSpPr>
        <p:spPr bwMode="auto">
          <a:xfrm>
            <a:off x="5077178" y="2744047"/>
            <a:ext cx="56444" cy="42876"/>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805" name="Oval 101"/>
          <p:cNvSpPr>
            <a:spLocks noChangeArrowheads="1"/>
          </p:cNvSpPr>
          <p:nvPr/>
        </p:nvSpPr>
        <p:spPr bwMode="auto">
          <a:xfrm>
            <a:off x="5438423" y="2660678"/>
            <a:ext cx="55034" cy="41685"/>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806" name="Rectangle 102"/>
          <p:cNvSpPr>
            <a:spLocks noChangeArrowheads="1"/>
          </p:cNvSpPr>
          <p:nvPr/>
        </p:nvSpPr>
        <p:spPr bwMode="auto">
          <a:xfrm>
            <a:off x="4686301" y="1907970"/>
            <a:ext cx="835814" cy="276361"/>
          </a:xfrm>
          <a:prstGeom prst="rect">
            <a:avLst/>
          </a:prstGeom>
          <a:noFill/>
          <a:ln w="9525">
            <a:noFill/>
            <a:miter lim="800000"/>
            <a:headEnd/>
            <a:tailEnd/>
          </a:ln>
        </p:spPr>
        <p:txBody>
          <a:bodyPr wrap="none" lIns="90809" tIns="45404" rIns="90809" bIns="45404">
            <a:spAutoFit/>
          </a:bodyPr>
          <a:lstStyle/>
          <a:p>
            <a:pPr defTabSz="908917"/>
            <a:r>
              <a:rPr lang="en-US" altLang="zh-CN" sz="1200" dirty="0" err="1">
                <a:latin typeface="Times New Roman" pitchFamily="18" charset="0"/>
                <a:ea typeface="宋体" pitchFamily="2" charset="-122"/>
              </a:rPr>
              <a:t>Rituximab</a:t>
            </a:r>
            <a:endParaRPr lang="en-US" altLang="zh-CN" sz="1200" dirty="0">
              <a:latin typeface="Times New Roman" pitchFamily="18" charset="0"/>
              <a:ea typeface="宋体" pitchFamily="2" charset="-122"/>
            </a:endParaRPr>
          </a:p>
        </p:txBody>
      </p:sp>
      <p:sp>
        <p:nvSpPr>
          <p:cNvPr id="72807" name="Rectangle 103"/>
          <p:cNvSpPr>
            <a:spLocks noChangeArrowheads="1"/>
          </p:cNvSpPr>
          <p:nvPr/>
        </p:nvSpPr>
        <p:spPr bwMode="auto">
          <a:xfrm>
            <a:off x="4533901" y="1618560"/>
            <a:ext cx="984317" cy="276361"/>
          </a:xfrm>
          <a:prstGeom prst="rect">
            <a:avLst/>
          </a:prstGeom>
          <a:noFill/>
          <a:ln w="9525">
            <a:noFill/>
            <a:miter lim="800000"/>
            <a:headEnd/>
            <a:tailEnd/>
          </a:ln>
        </p:spPr>
        <p:txBody>
          <a:bodyPr wrap="none" lIns="90809" tIns="45404" rIns="90809" bIns="45404">
            <a:spAutoFit/>
          </a:bodyPr>
          <a:lstStyle/>
          <a:p>
            <a:pPr defTabSz="908917"/>
            <a:r>
              <a:rPr lang="en-US" altLang="zh-CN" sz="1200" dirty="0" err="1">
                <a:latin typeface="Times New Roman" pitchFamily="18" charset="0"/>
                <a:ea typeface="宋体" pitchFamily="2" charset="-122"/>
              </a:rPr>
              <a:t>Trastuzumab</a:t>
            </a:r>
            <a:endParaRPr lang="en-US" altLang="zh-CN" sz="1200" dirty="0">
              <a:latin typeface="Times New Roman" pitchFamily="18" charset="0"/>
              <a:ea typeface="宋体" pitchFamily="2" charset="-122"/>
            </a:endParaRPr>
          </a:p>
        </p:txBody>
      </p:sp>
      <p:sp>
        <p:nvSpPr>
          <p:cNvPr id="72808" name="Rectangle 104"/>
          <p:cNvSpPr>
            <a:spLocks noChangeArrowheads="1"/>
          </p:cNvSpPr>
          <p:nvPr/>
        </p:nvSpPr>
        <p:spPr bwMode="auto">
          <a:xfrm>
            <a:off x="4502856" y="1773389"/>
            <a:ext cx="1015351" cy="276361"/>
          </a:xfrm>
          <a:prstGeom prst="rect">
            <a:avLst/>
          </a:prstGeom>
          <a:noFill/>
          <a:ln w="9525">
            <a:noFill/>
            <a:miter lim="800000"/>
            <a:headEnd/>
            <a:tailEnd/>
          </a:ln>
        </p:spPr>
        <p:txBody>
          <a:bodyPr wrap="none" lIns="90809" tIns="45404" rIns="90809" bIns="45404">
            <a:spAutoFit/>
          </a:bodyPr>
          <a:lstStyle/>
          <a:p>
            <a:pPr defTabSz="908917"/>
            <a:r>
              <a:rPr lang="en-US" altLang="zh-CN" sz="1200" dirty="0" err="1">
                <a:latin typeface="Times New Roman" pitchFamily="18" charset="0"/>
                <a:ea typeface="宋体" pitchFamily="2" charset="-122"/>
              </a:rPr>
              <a:t>Gemtuzumab</a:t>
            </a:r>
            <a:endParaRPr lang="en-US" altLang="zh-CN" sz="1200" dirty="0">
              <a:latin typeface="Times New Roman" pitchFamily="18" charset="0"/>
              <a:ea typeface="宋体" pitchFamily="2" charset="-122"/>
            </a:endParaRPr>
          </a:p>
        </p:txBody>
      </p:sp>
      <p:grpSp>
        <p:nvGrpSpPr>
          <p:cNvPr id="2" name="Group 105"/>
          <p:cNvGrpSpPr>
            <a:grpSpLocks/>
          </p:cNvGrpSpPr>
          <p:nvPr/>
        </p:nvGrpSpPr>
        <p:grpSpPr bwMode="auto">
          <a:xfrm rot="-213747">
            <a:off x="5438422" y="1350586"/>
            <a:ext cx="825500" cy="1140971"/>
            <a:chOff x="0" y="0"/>
            <a:chExt cx="810" cy="1296"/>
          </a:xfrm>
        </p:grpSpPr>
        <p:sp>
          <p:nvSpPr>
            <p:cNvPr id="72864" name="Oval 106"/>
            <p:cNvSpPr>
              <a:spLocks noChangeArrowheads="1"/>
            </p:cNvSpPr>
            <p:nvPr/>
          </p:nvSpPr>
          <p:spPr bwMode="auto">
            <a:xfrm>
              <a:off x="0" y="1248"/>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65" name="Oval 107"/>
            <p:cNvSpPr>
              <a:spLocks noChangeArrowheads="1"/>
            </p:cNvSpPr>
            <p:nvPr/>
          </p:nvSpPr>
          <p:spPr bwMode="auto">
            <a:xfrm>
              <a:off x="0" y="1200"/>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66" name="Oval 108"/>
            <p:cNvSpPr>
              <a:spLocks noChangeArrowheads="1"/>
            </p:cNvSpPr>
            <p:nvPr/>
          </p:nvSpPr>
          <p:spPr bwMode="auto">
            <a:xfrm>
              <a:off x="54" y="1152"/>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67" name="Oval 109"/>
            <p:cNvSpPr>
              <a:spLocks noChangeArrowheads="1"/>
            </p:cNvSpPr>
            <p:nvPr/>
          </p:nvSpPr>
          <p:spPr bwMode="auto">
            <a:xfrm>
              <a:off x="108" y="1104"/>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68" name="Oval 110"/>
            <p:cNvSpPr>
              <a:spLocks noChangeArrowheads="1"/>
            </p:cNvSpPr>
            <p:nvPr/>
          </p:nvSpPr>
          <p:spPr bwMode="auto">
            <a:xfrm>
              <a:off x="162" y="1056"/>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69" name="Oval 111"/>
            <p:cNvSpPr>
              <a:spLocks noChangeArrowheads="1"/>
            </p:cNvSpPr>
            <p:nvPr/>
          </p:nvSpPr>
          <p:spPr bwMode="auto">
            <a:xfrm>
              <a:off x="162" y="960"/>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70" name="Oval 112"/>
            <p:cNvSpPr>
              <a:spLocks noChangeArrowheads="1"/>
            </p:cNvSpPr>
            <p:nvPr/>
          </p:nvSpPr>
          <p:spPr bwMode="auto">
            <a:xfrm>
              <a:off x="216" y="912"/>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71" name="Oval 113"/>
            <p:cNvSpPr>
              <a:spLocks noChangeArrowheads="1"/>
            </p:cNvSpPr>
            <p:nvPr/>
          </p:nvSpPr>
          <p:spPr bwMode="auto">
            <a:xfrm>
              <a:off x="270" y="864"/>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72" name="Oval 114"/>
            <p:cNvSpPr>
              <a:spLocks noChangeArrowheads="1"/>
            </p:cNvSpPr>
            <p:nvPr/>
          </p:nvSpPr>
          <p:spPr bwMode="auto">
            <a:xfrm>
              <a:off x="270" y="816"/>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73" name="Oval 115"/>
            <p:cNvSpPr>
              <a:spLocks noChangeArrowheads="1"/>
            </p:cNvSpPr>
            <p:nvPr/>
          </p:nvSpPr>
          <p:spPr bwMode="auto">
            <a:xfrm>
              <a:off x="324" y="720"/>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74" name="Oval 116"/>
            <p:cNvSpPr>
              <a:spLocks noChangeArrowheads="1"/>
            </p:cNvSpPr>
            <p:nvPr/>
          </p:nvSpPr>
          <p:spPr bwMode="auto">
            <a:xfrm>
              <a:off x="324" y="768"/>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75" name="Oval 117"/>
            <p:cNvSpPr>
              <a:spLocks noChangeArrowheads="1"/>
            </p:cNvSpPr>
            <p:nvPr/>
          </p:nvSpPr>
          <p:spPr bwMode="auto">
            <a:xfrm>
              <a:off x="378" y="672"/>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76" name="Oval 118"/>
            <p:cNvSpPr>
              <a:spLocks noChangeArrowheads="1"/>
            </p:cNvSpPr>
            <p:nvPr/>
          </p:nvSpPr>
          <p:spPr bwMode="auto">
            <a:xfrm>
              <a:off x="378" y="624"/>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77" name="Oval 119"/>
            <p:cNvSpPr>
              <a:spLocks noChangeArrowheads="1"/>
            </p:cNvSpPr>
            <p:nvPr/>
          </p:nvSpPr>
          <p:spPr bwMode="auto">
            <a:xfrm>
              <a:off x="432" y="576"/>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78" name="Oval 120"/>
            <p:cNvSpPr>
              <a:spLocks noChangeArrowheads="1"/>
            </p:cNvSpPr>
            <p:nvPr/>
          </p:nvSpPr>
          <p:spPr bwMode="auto">
            <a:xfrm>
              <a:off x="702" y="48"/>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79" name="Oval 121"/>
            <p:cNvSpPr>
              <a:spLocks noChangeArrowheads="1"/>
            </p:cNvSpPr>
            <p:nvPr/>
          </p:nvSpPr>
          <p:spPr bwMode="auto">
            <a:xfrm>
              <a:off x="540" y="384"/>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80" name="Oval 122"/>
            <p:cNvSpPr>
              <a:spLocks noChangeArrowheads="1"/>
            </p:cNvSpPr>
            <p:nvPr/>
          </p:nvSpPr>
          <p:spPr bwMode="auto">
            <a:xfrm>
              <a:off x="486" y="480"/>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81" name="Oval 123"/>
            <p:cNvSpPr>
              <a:spLocks noChangeArrowheads="1"/>
            </p:cNvSpPr>
            <p:nvPr/>
          </p:nvSpPr>
          <p:spPr bwMode="auto">
            <a:xfrm>
              <a:off x="594" y="336"/>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82" name="Oval 124"/>
            <p:cNvSpPr>
              <a:spLocks noChangeArrowheads="1"/>
            </p:cNvSpPr>
            <p:nvPr/>
          </p:nvSpPr>
          <p:spPr bwMode="auto">
            <a:xfrm>
              <a:off x="594" y="240"/>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83" name="Oval 125"/>
            <p:cNvSpPr>
              <a:spLocks noChangeArrowheads="1"/>
            </p:cNvSpPr>
            <p:nvPr/>
          </p:nvSpPr>
          <p:spPr bwMode="auto">
            <a:xfrm>
              <a:off x="594" y="240"/>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84" name="Oval 126"/>
            <p:cNvSpPr>
              <a:spLocks noChangeArrowheads="1"/>
            </p:cNvSpPr>
            <p:nvPr/>
          </p:nvSpPr>
          <p:spPr bwMode="auto">
            <a:xfrm>
              <a:off x="594" y="144"/>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85" name="Oval 127"/>
            <p:cNvSpPr>
              <a:spLocks noChangeArrowheads="1"/>
            </p:cNvSpPr>
            <p:nvPr/>
          </p:nvSpPr>
          <p:spPr bwMode="auto">
            <a:xfrm>
              <a:off x="432" y="528"/>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86" name="Oval 128"/>
            <p:cNvSpPr>
              <a:spLocks noChangeArrowheads="1"/>
            </p:cNvSpPr>
            <p:nvPr/>
          </p:nvSpPr>
          <p:spPr bwMode="auto">
            <a:xfrm>
              <a:off x="648" y="96"/>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87" name="Oval 129"/>
            <p:cNvSpPr>
              <a:spLocks noChangeArrowheads="1"/>
            </p:cNvSpPr>
            <p:nvPr/>
          </p:nvSpPr>
          <p:spPr bwMode="auto">
            <a:xfrm>
              <a:off x="648" y="96"/>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88" name="Oval 130"/>
            <p:cNvSpPr>
              <a:spLocks noChangeArrowheads="1"/>
            </p:cNvSpPr>
            <p:nvPr/>
          </p:nvSpPr>
          <p:spPr bwMode="auto">
            <a:xfrm>
              <a:off x="648" y="288"/>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89" name="Oval 131"/>
            <p:cNvSpPr>
              <a:spLocks noChangeArrowheads="1"/>
            </p:cNvSpPr>
            <p:nvPr/>
          </p:nvSpPr>
          <p:spPr bwMode="auto">
            <a:xfrm>
              <a:off x="594" y="192"/>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sp>
          <p:nvSpPr>
            <p:cNvPr id="72890" name="Oval 132"/>
            <p:cNvSpPr>
              <a:spLocks noChangeArrowheads="1"/>
            </p:cNvSpPr>
            <p:nvPr/>
          </p:nvSpPr>
          <p:spPr bwMode="auto">
            <a:xfrm>
              <a:off x="756" y="0"/>
              <a:ext cx="54" cy="48"/>
            </a:xfrm>
            <a:prstGeom prst="ellipse">
              <a:avLst/>
            </a:prstGeom>
            <a:solidFill>
              <a:schemeClr val="hlink"/>
            </a:solidFill>
            <a:ln w="9525">
              <a:solidFill>
                <a:schemeClr val="tx1"/>
              </a:solidFill>
              <a:round/>
              <a:headEnd/>
              <a:tailEnd/>
            </a:ln>
          </p:spPr>
          <p:txBody>
            <a:bodyPr wrap="none" anchor="ctr"/>
            <a:lstStyle/>
            <a:p>
              <a:endParaRPr lang="zh-CN" altLang="en-US">
                <a:latin typeface="Times New Roman" pitchFamily="18" charset="0"/>
                <a:ea typeface="宋体" pitchFamily="2" charset="-122"/>
              </a:endParaRPr>
            </a:p>
          </p:txBody>
        </p:sp>
      </p:grpSp>
      <p:sp>
        <p:nvSpPr>
          <p:cNvPr id="72810" name="Oval 133"/>
          <p:cNvSpPr>
            <a:spLocks noChangeArrowheads="1"/>
          </p:cNvSpPr>
          <p:nvPr/>
        </p:nvSpPr>
        <p:spPr bwMode="auto">
          <a:xfrm>
            <a:off x="6210301" y="1307710"/>
            <a:ext cx="53622" cy="42876"/>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811" name="Oval 134"/>
          <p:cNvSpPr>
            <a:spLocks noChangeArrowheads="1"/>
          </p:cNvSpPr>
          <p:nvPr/>
        </p:nvSpPr>
        <p:spPr bwMode="auto">
          <a:xfrm>
            <a:off x="6263923" y="1221958"/>
            <a:ext cx="57855" cy="44067"/>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812" name="Text Box 135"/>
          <p:cNvSpPr txBox="1">
            <a:spLocks noChangeArrowheads="1"/>
          </p:cNvSpPr>
          <p:nvPr/>
        </p:nvSpPr>
        <p:spPr bwMode="auto">
          <a:xfrm rot="-1800000">
            <a:off x="6094590" y="4568074"/>
            <a:ext cx="865011" cy="291750"/>
          </a:xfrm>
          <a:prstGeom prst="rect">
            <a:avLst/>
          </a:prstGeom>
          <a:noFill/>
          <a:ln w="9525">
            <a:noFill/>
            <a:miter lim="800000"/>
            <a:headEnd/>
            <a:tailEnd/>
          </a:ln>
        </p:spPr>
        <p:txBody>
          <a:bodyPr lIns="90809" tIns="45404" rIns="90809" bIns="45404">
            <a:spAutoFit/>
          </a:bodyPr>
          <a:lstStyle/>
          <a:p>
            <a:pPr defTabSz="908917">
              <a:spcBef>
                <a:spcPct val="50000"/>
              </a:spcBef>
            </a:pPr>
            <a:r>
              <a:rPr lang="en-US" altLang="zh-CN" sz="1300" dirty="0">
                <a:latin typeface="Times New Roman" pitchFamily="18" charset="0"/>
                <a:ea typeface="宋体" pitchFamily="2" charset="-122"/>
              </a:rPr>
              <a:t>2003</a:t>
            </a:r>
          </a:p>
        </p:txBody>
      </p:sp>
      <p:sp>
        <p:nvSpPr>
          <p:cNvPr id="72813" name="Text Box 136"/>
          <p:cNvSpPr txBox="1">
            <a:spLocks noChangeArrowheads="1"/>
          </p:cNvSpPr>
          <p:nvPr/>
        </p:nvSpPr>
        <p:spPr bwMode="auto">
          <a:xfrm>
            <a:off x="2057400" y="1432765"/>
            <a:ext cx="4706056" cy="276361"/>
          </a:xfrm>
          <a:prstGeom prst="rect">
            <a:avLst/>
          </a:prstGeom>
          <a:noFill/>
          <a:ln w="9525">
            <a:noFill/>
            <a:miter lim="800000"/>
            <a:headEnd/>
            <a:tailEnd/>
          </a:ln>
        </p:spPr>
        <p:txBody>
          <a:bodyPr lIns="90809" tIns="45404" rIns="90809" bIns="45404">
            <a:spAutoFit/>
          </a:bodyPr>
          <a:lstStyle/>
          <a:p>
            <a:pPr defTabSz="908917">
              <a:spcBef>
                <a:spcPct val="50000"/>
              </a:spcBef>
            </a:pPr>
            <a:r>
              <a:rPr lang="en-US" altLang="zh-CN" sz="1200" dirty="0" err="1">
                <a:latin typeface="Times New Roman" pitchFamily="18" charset="0"/>
                <a:ea typeface="宋体" pitchFamily="2" charset="-122"/>
              </a:rPr>
              <a:t>Ibritumomab</a:t>
            </a:r>
            <a:r>
              <a:rPr lang="en-US" altLang="zh-CN" sz="1200" dirty="0">
                <a:latin typeface="Times New Roman" pitchFamily="18" charset="0"/>
                <a:ea typeface="宋体" pitchFamily="2" charset="-122"/>
              </a:rPr>
              <a:t>/</a:t>
            </a:r>
            <a:r>
              <a:rPr lang="en-US" altLang="zh-CN" sz="1200" dirty="0" err="1">
                <a:latin typeface="Times New Roman" pitchFamily="18" charset="0"/>
                <a:ea typeface="宋体" pitchFamily="2" charset="-122"/>
              </a:rPr>
              <a:t>Tositumomab</a:t>
            </a:r>
            <a:r>
              <a:rPr lang="en-US" altLang="zh-CN" sz="1200" dirty="0">
                <a:latin typeface="Times New Roman" pitchFamily="18" charset="0"/>
                <a:ea typeface="宋体" pitchFamily="2" charset="-122"/>
              </a:rPr>
              <a:t>/</a:t>
            </a:r>
            <a:r>
              <a:rPr lang="en-US" altLang="zh-CN" sz="1200" dirty="0" err="1">
                <a:latin typeface="Times New Roman" pitchFamily="18" charset="0"/>
                <a:ea typeface="宋体" pitchFamily="2" charset="-122"/>
              </a:rPr>
              <a:t>Bortezomib</a:t>
            </a:r>
            <a:endParaRPr lang="en-US" altLang="zh-CN" sz="1200" dirty="0">
              <a:latin typeface="Times New Roman" pitchFamily="18" charset="0"/>
              <a:ea typeface="宋体" pitchFamily="2" charset="-122"/>
            </a:endParaRPr>
          </a:p>
        </p:txBody>
      </p:sp>
      <p:sp>
        <p:nvSpPr>
          <p:cNvPr id="72814" name="Oval 137"/>
          <p:cNvSpPr>
            <a:spLocks noChangeArrowheads="1"/>
          </p:cNvSpPr>
          <p:nvPr/>
        </p:nvSpPr>
        <p:spPr bwMode="auto">
          <a:xfrm>
            <a:off x="6375400" y="1180274"/>
            <a:ext cx="57856" cy="41684"/>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4234" name="Rectangle 138"/>
          <p:cNvSpPr/>
          <p:nvPr/>
        </p:nvSpPr>
        <p:spPr>
          <a:xfrm>
            <a:off x="-804139" y="-89977"/>
            <a:ext cx="8019345" cy="876571"/>
          </a:xfrm>
          <a:prstGeom prst="rect">
            <a:avLst/>
          </a:prstGeom>
          <a:noFill/>
          <a:ln w="9525">
            <a:noFill/>
            <a:miter/>
          </a:ln>
        </p:spPr>
        <p:txBody>
          <a:bodyPr lIns="90809" tIns="45404" rIns="90809" bIns="45404" anchor="ctr"/>
          <a:lstStyle>
            <a:lvl1pPr marL="342900" lvl="0" indent="-342900" algn="l" defTabSz="914400" eaLnBrk="1" fontAlgn="base" latinLnBrk="0" hangingPunct="1">
              <a:spcBef>
                <a:spcPct val="20000"/>
              </a:spcBef>
              <a:spcAft>
                <a:spcPct val="0"/>
              </a:spcAft>
              <a:buChar char="•"/>
              <a:defRPr sz="3200" b="0" i="0" u="none" kern="1200" baseline="0">
                <a:solidFill>
                  <a:schemeClr val="tx1"/>
                </a:solidFill>
                <a:latin typeface="Arial" panose="020B0604020202020204" charset="-84"/>
                <a:ea typeface="宋体" panose="02010600030101010101" pitchFamily="2" charset="-122"/>
              </a:defRPr>
            </a:lvl1pPr>
            <a:lvl2pPr marL="742950" lvl="1" indent="-285750" algn="l" defTabSz="914400" eaLnBrk="0" fontAlgn="base" latinLnBrk="0" hangingPunct="0">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spcBef>
                <a:spcPct val="20000"/>
              </a:spcBef>
              <a:spcAft>
                <a:spcPct val="0"/>
              </a:spcAft>
              <a:buChar char="»"/>
              <a:defRPr sz="2000" b="0" i="0" u="none" kern="1200" baseline="0">
                <a:solidFill>
                  <a:schemeClr val="tx1"/>
                </a:solidFill>
                <a:latin typeface="+mn-lt"/>
                <a:ea typeface="+mn-ea"/>
                <a:cs typeface="+mn-cs"/>
              </a:defRPr>
            </a:lvl5pPr>
          </a:lstStyle>
          <a:p>
            <a:pPr marL="0" indent="0" defTabSz="909181">
              <a:spcBef>
                <a:spcPct val="0"/>
              </a:spcBef>
              <a:buClr>
                <a:srgbClr val="000000"/>
              </a:buClr>
              <a:buNone/>
              <a:defRPr/>
            </a:pPr>
            <a:r>
              <a:rPr lang="en-US" altLang="x-none" sz="3300" b="1" noProof="1">
                <a:solidFill>
                  <a:srgbClr val="FFFF00"/>
                </a:solidFill>
                <a:latin typeface="宋体" pitchFamily="2" charset="-122"/>
                <a:cs typeface="+mn-ea"/>
              </a:rPr>
              <a:t>         </a:t>
            </a:r>
            <a:r>
              <a:rPr kumimoji="1" lang="zh-CN" altLang="en-US" sz="2800" b="1" noProof="1" smtClean="0">
                <a:solidFill>
                  <a:schemeClr val="accent1"/>
                </a:solidFill>
                <a:latin typeface="微软雅黑" panose="020B0503020204020204" pitchFamily="34" charset="-122"/>
                <a:ea typeface="微软雅黑" panose="020B0503020204020204" pitchFamily="34" charset="-122"/>
              </a:rPr>
              <a:t>肿瘤药物发展史</a:t>
            </a:r>
          </a:p>
        </p:txBody>
      </p:sp>
      <p:sp>
        <p:nvSpPr>
          <p:cNvPr id="72816" name="Line 139"/>
          <p:cNvSpPr>
            <a:spLocks noChangeShapeType="1"/>
          </p:cNvSpPr>
          <p:nvPr/>
        </p:nvSpPr>
        <p:spPr bwMode="auto">
          <a:xfrm flipH="1">
            <a:off x="977901" y="1142162"/>
            <a:ext cx="111477" cy="0"/>
          </a:xfrm>
          <a:prstGeom prst="line">
            <a:avLst/>
          </a:prstGeom>
          <a:noFill/>
          <a:ln w="28575">
            <a:solidFill>
              <a:schemeClr val="tx1"/>
            </a:solidFill>
            <a:round/>
            <a:headEnd/>
            <a:tailEnd/>
          </a:ln>
        </p:spPr>
        <p:txBody>
          <a:bodyPr lIns="76206" tIns="38103" rIns="76206" bIns="38103"/>
          <a:lstStyle/>
          <a:p>
            <a:endParaRPr lang="zh-CN" altLang="en-US"/>
          </a:p>
        </p:txBody>
      </p:sp>
      <p:sp>
        <p:nvSpPr>
          <p:cNvPr id="72817" name="Rectangle 140"/>
          <p:cNvSpPr>
            <a:spLocks noChangeArrowheads="1"/>
          </p:cNvSpPr>
          <p:nvPr/>
        </p:nvSpPr>
        <p:spPr bwMode="auto">
          <a:xfrm>
            <a:off x="571501" y="1345822"/>
            <a:ext cx="350104" cy="291750"/>
          </a:xfrm>
          <a:prstGeom prst="rect">
            <a:avLst/>
          </a:prstGeom>
          <a:noFill/>
          <a:ln w="9525">
            <a:noFill/>
            <a:miter lim="800000"/>
            <a:headEnd/>
            <a:tailEnd/>
          </a:ln>
        </p:spPr>
        <p:txBody>
          <a:bodyPr wrap="none" lIns="90809" tIns="45404" rIns="90809" bIns="45404">
            <a:spAutoFit/>
          </a:bodyPr>
          <a:lstStyle/>
          <a:p>
            <a:pPr defTabSz="908917"/>
            <a:r>
              <a:rPr lang="en-US" altLang="zh-CN" sz="1300" dirty="0">
                <a:latin typeface="Times New Roman" pitchFamily="18" charset="0"/>
                <a:ea typeface="宋体" pitchFamily="2" charset="-122"/>
              </a:rPr>
              <a:t>75</a:t>
            </a:r>
          </a:p>
        </p:txBody>
      </p:sp>
      <p:sp>
        <p:nvSpPr>
          <p:cNvPr id="72818" name="Rectangle 141"/>
          <p:cNvSpPr>
            <a:spLocks noChangeArrowheads="1"/>
          </p:cNvSpPr>
          <p:nvPr/>
        </p:nvSpPr>
        <p:spPr bwMode="auto">
          <a:xfrm>
            <a:off x="555978" y="969468"/>
            <a:ext cx="350104" cy="291750"/>
          </a:xfrm>
          <a:prstGeom prst="rect">
            <a:avLst/>
          </a:prstGeom>
          <a:noFill/>
          <a:ln w="9525">
            <a:noFill/>
            <a:miter lim="800000"/>
            <a:headEnd/>
            <a:tailEnd/>
          </a:ln>
        </p:spPr>
        <p:txBody>
          <a:bodyPr wrap="none" lIns="90809" tIns="45404" rIns="90809" bIns="45404">
            <a:spAutoFit/>
          </a:bodyPr>
          <a:lstStyle/>
          <a:p>
            <a:pPr defTabSz="908917"/>
            <a:r>
              <a:rPr lang="en-US" altLang="zh-CN" sz="1300" dirty="0">
                <a:latin typeface="Times New Roman" pitchFamily="18" charset="0"/>
                <a:ea typeface="宋体" pitchFamily="2" charset="-122"/>
              </a:rPr>
              <a:t>85</a:t>
            </a:r>
          </a:p>
        </p:txBody>
      </p:sp>
      <p:sp>
        <p:nvSpPr>
          <p:cNvPr id="72819" name="Rectangle 142"/>
          <p:cNvSpPr>
            <a:spLocks noChangeArrowheads="1"/>
          </p:cNvSpPr>
          <p:nvPr/>
        </p:nvSpPr>
        <p:spPr bwMode="auto">
          <a:xfrm>
            <a:off x="4213578" y="4841385"/>
            <a:ext cx="580103" cy="291750"/>
          </a:xfrm>
          <a:prstGeom prst="rect">
            <a:avLst/>
          </a:prstGeom>
          <a:noFill/>
          <a:ln w="9525">
            <a:noFill/>
            <a:miter lim="800000"/>
            <a:headEnd/>
            <a:tailEnd/>
          </a:ln>
        </p:spPr>
        <p:txBody>
          <a:bodyPr wrap="none" lIns="90809" tIns="45404" rIns="90809" bIns="45404">
            <a:spAutoFit/>
          </a:bodyPr>
          <a:lstStyle/>
          <a:p>
            <a:pPr defTabSz="908917"/>
            <a:r>
              <a:rPr lang="en-US" altLang="zh-CN" sz="1300" b="1" dirty="0">
                <a:latin typeface="Times New Roman" pitchFamily="18" charset="0"/>
                <a:ea typeface="宋体" pitchFamily="2" charset="-122"/>
              </a:rPr>
              <a:t>Years</a:t>
            </a:r>
          </a:p>
        </p:txBody>
      </p:sp>
      <p:sp>
        <p:nvSpPr>
          <p:cNvPr id="72820" name="Oval 143"/>
          <p:cNvSpPr>
            <a:spLocks noChangeArrowheads="1"/>
          </p:cNvSpPr>
          <p:nvPr/>
        </p:nvSpPr>
        <p:spPr bwMode="auto">
          <a:xfrm>
            <a:off x="1308100" y="4266136"/>
            <a:ext cx="276578" cy="127437"/>
          </a:xfrm>
          <a:prstGeom prst="ellipse">
            <a:avLst/>
          </a:prstGeom>
          <a:solidFill>
            <a:schemeClr val="accent2"/>
          </a:solidFill>
          <a:ln w="9525">
            <a:solidFill>
              <a:srgbClr val="000000"/>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821" name="Rectangle 144"/>
          <p:cNvSpPr>
            <a:spLocks noChangeArrowheads="1"/>
          </p:cNvSpPr>
          <p:nvPr/>
        </p:nvSpPr>
        <p:spPr bwMode="auto">
          <a:xfrm>
            <a:off x="688623" y="4310203"/>
            <a:ext cx="266748" cy="291750"/>
          </a:xfrm>
          <a:prstGeom prst="rect">
            <a:avLst/>
          </a:prstGeom>
          <a:noFill/>
          <a:ln w="9525">
            <a:noFill/>
            <a:miter lim="800000"/>
            <a:headEnd/>
            <a:tailEnd/>
          </a:ln>
        </p:spPr>
        <p:txBody>
          <a:bodyPr wrap="none" lIns="90809" tIns="45404" rIns="90809" bIns="45404">
            <a:spAutoFit/>
          </a:bodyPr>
          <a:lstStyle/>
          <a:p>
            <a:pPr defTabSz="908917"/>
            <a:r>
              <a:rPr lang="en-US" altLang="zh-CN" sz="1300" dirty="0">
                <a:latin typeface="Times New Roman" pitchFamily="18" charset="0"/>
                <a:ea typeface="宋体" pitchFamily="2" charset="-122"/>
              </a:rPr>
              <a:t>0</a:t>
            </a:r>
          </a:p>
        </p:txBody>
      </p:sp>
      <p:sp>
        <p:nvSpPr>
          <p:cNvPr id="72822" name="Text Box 145"/>
          <p:cNvSpPr txBox="1">
            <a:spLocks noChangeArrowheads="1"/>
          </p:cNvSpPr>
          <p:nvPr/>
        </p:nvSpPr>
        <p:spPr bwMode="auto">
          <a:xfrm>
            <a:off x="4264378" y="3219254"/>
            <a:ext cx="1346200" cy="276361"/>
          </a:xfrm>
          <a:prstGeom prst="rect">
            <a:avLst/>
          </a:prstGeom>
          <a:noFill/>
          <a:ln w="9525">
            <a:noFill/>
            <a:miter lim="800000"/>
            <a:headEnd/>
            <a:tailEnd/>
          </a:ln>
        </p:spPr>
        <p:txBody>
          <a:bodyPr lIns="90809" tIns="45404" rIns="90809" bIns="45404">
            <a:spAutoFit/>
          </a:bodyPr>
          <a:lstStyle/>
          <a:p>
            <a:pPr marL="341340" indent="-341340" defTabSz="908917">
              <a:spcBef>
                <a:spcPct val="50000"/>
              </a:spcBef>
            </a:pPr>
            <a:r>
              <a:rPr lang="en-US" altLang="zh-CN" sz="1200" dirty="0" err="1">
                <a:latin typeface="Times New Roman" pitchFamily="18" charset="0"/>
                <a:ea typeface="宋体" pitchFamily="2" charset="-122"/>
              </a:rPr>
              <a:t>Cisplatin</a:t>
            </a:r>
            <a:endParaRPr lang="en-US" altLang="zh-CN" sz="1200" dirty="0">
              <a:latin typeface="Times New Roman" pitchFamily="18" charset="0"/>
              <a:ea typeface="宋体" pitchFamily="2" charset="-122"/>
            </a:endParaRPr>
          </a:p>
        </p:txBody>
      </p:sp>
      <p:sp>
        <p:nvSpPr>
          <p:cNvPr id="72823" name="Text Box 146"/>
          <p:cNvSpPr txBox="1">
            <a:spLocks noChangeArrowheads="1"/>
          </p:cNvSpPr>
          <p:nvPr/>
        </p:nvSpPr>
        <p:spPr bwMode="auto">
          <a:xfrm>
            <a:off x="1437923" y="3644438"/>
            <a:ext cx="1610077" cy="553360"/>
          </a:xfrm>
          <a:prstGeom prst="rect">
            <a:avLst/>
          </a:prstGeom>
          <a:noFill/>
          <a:ln w="9525">
            <a:noFill/>
            <a:miter lim="800000"/>
            <a:headEnd/>
            <a:tailEnd/>
          </a:ln>
        </p:spPr>
        <p:txBody>
          <a:bodyPr lIns="90809" tIns="45404" rIns="90809" bIns="45404">
            <a:spAutoFit/>
          </a:bodyPr>
          <a:lstStyle/>
          <a:p>
            <a:pPr marL="341340" indent="-341340" defTabSz="908917">
              <a:spcBef>
                <a:spcPct val="50000"/>
              </a:spcBef>
            </a:pPr>
            <a:r>
              <a:rPr lang="en-US" altLang="zh-CN" sz="1200" dirty="0">
                <a:latin typeface="Times New Roman" pitchFamily="18" charset="0"/>
                <a:ea typeface="宋体" pitchFamily="2" charset="-122"/>
              </a:rPr>
              <a:t>Fluorouracil</a:t>
            </a:r>
          </a:p>
          <a:p>
            <a:pPr marL="341340" indent="-341340" defTabSz="908917">
              <a:spcBef>
                <a:spcPct val="50000"/>
              </a:spcBef>
            </a:pPr>
            <a:endParaRPr lang="en-US" altLang="zh-CN" sz="1200" dirty="0">
              <a:latin typeface="Times New Roman" pitchFamily="18" charset="0"/>
              <a:ea typeface="宋体" pitchFamily="2" charset="-122"/>
            </a:endParaRPr>
          </a:p>
        </p:txBody>
      </p:sp>
      <p:sp>
        <p:nvSpPr>
          <p:cNvPr id="72824" name="Text Box 135"/>
          <p:cNvSpPr txBox="1">
            <a:spLocks noChangeArrowheads="1"/>
          </p:cNvSpPr>
          <p:nvPr/>
        </p:nvSpPr>
        <p:spPr bwMode="auto">
          <a:xfrm rot="-1800000">
            <a:off x="6551790" y="4579984"/>
            <a:ext cx="866422" cy="291750"/>
          </a:xfrm>
          <a:prstGeom prst="rect">
            <a:avLst/>
          </a:prstGeom>
          <a:noFill/>
          <a:ln w="9525">
            <a:noFill/>
            <a:miter lim="800000"/>
            <a:headEnd/>
            <a:tailEnd/>
          </a:ln>
        </p:spPr>
        <p:txBody>
          <a:bodyPr lIns="90809" tIns="45404" rIns="90809" bIns="45404">
            <a:spAutoFit/>
          </a:bodyPr>
          <a:lstStyle/>
          <a:p>
            <a:pPr defTabSz="908917">
              <a:spcBef>
                <a:spcPct val="50000"/>
              </a:spcBef>
            </a:pPr>
            <a:r>
              <a:rPr lang="en-US" altLang="zh-CN" sz="1300" dirty="0">
                <a:latin typeface="Times New Roman" pitchFamily="18" charset="0"/>
                <a:ea typeface="宋体" pitchFamily="2" charset="-122"/>
              </a:rPr>
              <a:t>2013</a:t>
            </a:r>
          </a:p>
        </p:txBody>
      </p:sp>
      <p:sp>
        <p:nvSpPr>
          <p:cNvPr id="72825" name="Line 9"/>
          <p:cNvSpPr>
            <a:spLocks noChangeShapeType="1"/>
          </p:cNvSpPr>
          <p:nvPr/>
        </p:nvSpPr>
        <p:spPr bwMode="auto">
          <a:xfrm>
            <a:off x="6959600" y="4487660"/>
            <a:ext cx="0" cy="76224"/>
          </a:xfrm>
          <a:prstGeom prst="line">
            <a:avLst/>
          </a:prstGeom>
          <a:noFill/>
          <a:ln w="28575">
            <a:solidFill>
              <a:schemeClr val="tx1"/>
            </a:solidFill>
            <a:round/>
            <a:headEnd/>
            <a:tailEnd/>
          </a:ln>
        </p:spPr>
        <p:txBody>
          <a:bodyPr lIns="76206" tIns="38103" rIns="76206" bIns="38103"/>
          <a:lstStyle/>
          <a:p>
            <a:endParaRPr lang="zh-CN" altLang="en-US"/>
          </a:p>
        </p:txBody>
      </p:sp>
      <p:sp>
        <p:nvSpPr>
          <p:cNvPr id="72826" name="Oval 133"/>
          <p:cNvSpPr>
            <a:spLocks noChangeArrowheads="1"/>
          </p:cNvSpPr>
          <p:nvPr/>
        </p:nvSpPr>
        <p:spPr bwMode="auto">
          <a:xfrm>
            <a:off x="6486879" y="1143353"/>
            <a:ext cx="53622" cy="42876"/>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827" name="Oval 133"/>
          <p:cNvSpPr>
            <a:spLocks noChangeArrowheads="1"/>
          </p:cNvSpPr>
          <p:nvPr/>
        </p:nvSpPr>
        <p:spPr bwMode="auto">
          <a:xfrm>
            <a:off x="6420556" y="1136207"/>
            <a:ext cx="53622" cy="42876"/>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828" name="Oval 137"/>
          <p:cNvSpPr>
            <a:spLocks noChangeArrowheads="1"/>
          </p:cNvSpPr>
          <p:nvPr/>
        </p:nvSpPr>
        <p:spPr bwMode="auto">
          <a:xfrm>
            <a:off x="6588479" y="1111197"/>
            <a:ext cx="104422" cy="34538"/>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829" name="Oval 137"/>
          <p:cNvSpPr>
            <a:spLocks noChangeArrowheads="1"/>
          </p:cNvSpPr>
          <p:nvPr/>
        </p:nvSpPr>
        <p:spPr bwMode="auto">
          <a:xfrm>
            <a:off x="6623756" y="1042119"/>
            <a:ext cx="104422" cy="33348"/>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830" name="Oval 137"/>
          <p:cNvSpPr>
            <a:spLocks noChangeArrowheads="1"/>
          </p:cNvSpPr>
          <p:nvPr/>
        </p:nvSpPr>
        <p:spPr bwMode="auto">
          <a:xfrm>
            <a:off x="6740878" y="930165"/>
            <a:ext cx="107244" cy="33348"/>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831" name="矩形 160"/>
          <p:cNvSpPr>
            <a:spLocks noChangeArrowheads="1"/>
          </p:cNvSpPr>
          <p:nvPr/>
        </p:nvSpPr>
        <p:spPr bwMode="auto">
          <a:xfrm>
            <a:off x="4543778" y="796775"/>
            <a:ext cx="1752095" cy="261616"/>
          </a:xfrm>
          <a:prstGeom prst="rect">
            <a:avLst/>
          </a:prstGeom>
          <a:noFill/>
          <a:ln w="9525">
            <a:noFill/>
            <a:miter lim="800000"/>
            <a:headEnd/>
            <a:tailEnd/>
          </a:ln>
        </p:spPr>
        <p:txBody>
          <a:bodyPr wrap="none" lIns="76206" tIns="38103" rIns="76206" bIns="38103">
            <a:spAutoFit/>
          </a:bodyPr>
          <a:lstStyle/>
          <a:p>
            <a:r>
              <a:rPr lang="en-US" altLang="zh-CN" sz="1200" dirty="0">
                <a:latin typeface="Times New Roman" pitchFamily="18" charset="0"/>
                <a:ea typeface="宋体" pitchFamily="2" charset="-122"/>
              </a:rPr>
              <a:t>SNG-35  </a:t>
            </a:r>
            <a:r>
              <a:rPr lang="en-US" altLang="zh-CN" sz="1200" dirty="0" err="1">
                <a:latin typeface="Times New Roman" pitchFamily="18" charset="0"/>
                <a:ea typeface="宋体" pitchFamily="2" charset="-122"/>
              </a:rPr>
              <a:t>bcl</a:t>
            </a:r>
            <a:r>
              <a:rPr lang="en-US" altLang="zh-CN" sz="1200" dirty="0">
                <a:latin typeface="Times New Roman" pitchFamily="18" charset="0"/>
                <a:ea typeface="宋体" pitchFamily="2" charset="-122"/>
              </a:rPr>
              <a:t>-able vaccine</a:t>
            </a:r>
          </a:p>
        </p:txBody>
      </p:sp>
      <p:sp>
        <p:nvSpPr>
          <p:cNvPr id="72832" name="Oval 137"/>
          <p:cNvSpPr>
            <a:spLocks noChangeArrowheads="1"/>
          </p:cNvSpPr>
          <p:nvPr/>
        </p:nvSpPr>
        <p:spPr bwMode="auto">
          <a:xfrm>
            <a:off x="7042856" y="828931"/>
            <a:ext cx="107244" cy="33348"/>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833" name="Line 139"/>
          <p:cNvSpPr>
            <a:spLocks noChangeShapeType="1"/>
          </p:cNvSpPr>
          <p:nvPr/>
        </p:nvSpPr>
        <p:spPr bwMode="auto">
          <a:xfrm flipH="1">
            <a:off x="968023" y="834886"/>
            <a:ext cx="111478" cy="0"/>
          </a:xfrm>
          <a:prstGeom prst="line">
            <a:avLst/>
          </a:prstGeom>
          <a:noFill/>
          <a:ln w="28575">
            <a:solidFill>
              <a:schemeClr val="tx1"/>
            </a:solidFill>
            <a:round/>
            <a:headEnd/>
            <a:tailEnd/>
          </a:ln>
        </p:spPr>
        <p:txBody>
          <a:bodyPr lIns="76206" tIns="38103" rIns="76206" bIns="38103"/>
          <a:lstStyle/>
          <a:p>
            <a:endParaRPr lang="zh-CN" altLang="en-US"/>
          </a:p>
        </p:txBody>
      </p:sp>
      <p:cxnSp>
        <p:nvCxnSpPr>
          <p:cNvPr id="72834" name="直接连接符 163"/>
          <p:cNvCxnSpPr>
            <a:cxnSpLocks noChangeShapeType="1"/>
            <a:stCxn id="72816" idx="0"/>
          </p:cNvCxnSpPr>
          <p:nvPr/>
        </p:nvCxnSpPr>
        <p:spPr bwMode="auto">
          <a:xfrm rot="5400000" flipH="1">
            <a:off x="925597" y="979793"/>
            <a:ext cx="312040" cy="12700"/>
          </a:xfrm>
          <a:prstGeom prst="line">
            <a:avLst/>
          </a:prstGeom>
          <a:noFill/>
          <a:ln w="28575">
            <a:solidFill>
              <a:schemeClr val="tx1"/>
            </a:solidFill>
            <a:round/>
            <a:headEnd/>
            <a:tailEnd/>
          </a:ln>
        </p:spPr>
      </p:cxnSp>
      <p:sp>
        <p:nvSpPr>
          <p:cNvPr id="72835" name="Rectangle 141"/>
          <p:cNvSpPr>
            <a:spLocks noChangeArrowheads="1"/>
          </p:cNvSpPr>
          <p:nvPr/>
        </p:nvSpPr>
        <p:spPr bwMode="auto">
          <a:xfrm>
            <a:off x="441678" y="669338"/>
            <a:ext cx="452696" cy="307138"/>
          </a:xfrm>
          <a:prstGeom prst="rect">
            <a:avLst/>
          </a:prstGeom>
          <a:noFill/>
          <a:ln w="9525">
            <a:noFill/>
            <a:miter lim="800000"/>
            <a:headEnd/>
            <a:tailEnd/>
          </a:ln>
        </p:spPr>
        <p:txBody>
          <a:bodyPr wrap="none" lIns="90809" tIns="45404" rIns="90809" bIns="45404">
            <a:spAutoFit/>
          </a:bodyPr>
          <a:lstStyle/>
          <a:p>
            <a:pPr defTabSz="908917"/>
            <a:r>
              <a:rPr lang="en-US" altLang="zh-CN" sz="1400" dirty="0">
                <a:latin typeface="Times New Roman" pitchFamily="18" charset="0"/>
                <a:ea typeface="宋体" pitchFamily="2" charset="-122"/>
              </a:rPr>
              <a:t>100</a:t>
            </a:r>
          </a:p>
        </p:txBody>
      </p:sp>
      <p:sp>
        <p:nvSpPr>
          <p:cNvPr id="72836" name="矩形 159"/>
          <p:cNvSpPr>
            <a:spLocks noChangeArrowheads="1"/>
          </p:cNvSpPr>
          <p:nvPr/>
        </p:nvSpPr>
        <p:spPr bwMode="auto">
          <a:xfrm>
            <a:off x="4930423" y="958750"/>
            <a:ext cx="1274400" cy="261616"/>
          </a:xfrm>
          <a:prstGeom prst="rect">
            <a:avLst/>
          </a:prstGeom>
          <a:noFill/>
          <a:ln w="9525">
            <a:noFill/>
            <a:miter lim="800000"/>
            <a:headEnd/>
            <a:tailEnd/>
          </a:ln>
        </p:spPr>
        <p:txBody>
          <a:bodyPr wrap="none" lIns="76206" tIns="38103" rIns="76206" bIns="38103">
            <a:spAutoFit/>
          </a:bodyPr>
          <a:lstStyle/>
          <a:p>
            <a:r>
              <a:rPr lang="en-US" altLang="zh-CN" sz="1200" dirty="0" err="1">
                <a:latin typeface="Times New Roman" pitchFamily="18" charset="0"/>
                <a:ea typeface="宋体" pitchFamily="2" charset="-122"/>
              </a:rPr>
              <a:t>Gefitinib</a:t>
            </a:r>
            <a:r>
              <a:rPr lang="en-US" altLang="zh-CN" sz="1200" dirty="0">
                <a:latin typeface="Times New Roman" pitchFamily="18" charset="0"/>
                <a:ea typeface="宋体" pitchFamily="2" charset="-122"/>
              </a:rPr>
              <a:t> </a:t>
            </a:r>
            <a:r>
              <a:rPr lang="en-US" altLang="zh-CN" sz="1200" dirty="0" err="1">
                <a:latin typeface="Times New Roman" pitchFamily="18" charset="0"/>
                <a:ea typeface="宋体" pitchFamily="2" charset="-122"/>
              </a:rPr>
              <a:t>erlotinib</a:t>
            </a:r>
            <a:endParaRPr lang="en-US" altLang="zh-CN" sz="1200" dirty="0">
              <a:latin typeface="Times New Roman" pitchFamily="18" charset="0"/>
              <a:ea typeface="宋体" pitchFamily="2" charset="-122"/>
            </a:endParaRPr>
          </a:p>
        </p:txBody>
      </p:sp>
      <p:sp>
        <p:nvSpPr>
          <p:cNvPr id="72837" name="矩形 156"/>
          <p:cNvSpPr>
            <a:spLocks noChangeArrowheads="1"/>
          </p:cNvSpPr>
          <p:nvPr/>
        </p:nvSpPr>
        <p:spPr bwMode="auto">
          <a:xfrm>
            <a:off x="5343879" y="1120724"/>
            <a:ext cx="727775" cy="261616"/>
          </a:xfrm>
          <a:prstGeom prst="rect">
            <a:avLst/>
          </a:prstGeom>
          <a:noFill/>
          <a:ln w="9525">
            <a:noFill/>
            <a:miter lim="800000"/>
            <a:headEnd/>
            <a:tailEnd/>
          </a:ln>
        </p:spPr>
        <p:txBody>
          <a:bodyPr wrap="none" lIns="76206" tIns="38103" rIns="76206" bIns="38103">
            <a:spAutoFit/>
          </a:bodyPr>
          <a:lstStyle/>
          <a:p>
            <a:r>
              <a:rPr lang="en-US" altLang="zh-CN" sz="1200" dirty="0" err="1">
                <a:latin typeface="Times New Roman" pitchFamily="18" charset="0"/>
                <a:ea typeface="宋体" pitchFamily="2" charset="-122"/>
              </a:rPr>
              <a:t>sorafenib</a:t>
            </a:r>
            <a:endParaRPr lang="en-US" altLang="zh-CN" sz="1200" dirty="0">
              <a:latin typeface="Times New Roman" pitchFamily="18" charset="0"/>
              <a:ea typeface="宋体" pitchFamily="2" charset="-122"/>
            </a:endParaRPr>
          </a:p>
        </p:txBody>
      </p:sp>
      <p:sp>
        <p:nvSpPr>
          <p:cNvPr id="72838" name="矩形 155"/>
          <p:cNvSpPr>
            <a:spLocks noChangeArrowheads="1"/>
          </p:cNvSpPr>
          <p:nvPr/>
        </p:nvSpPr>
        <p:spPr bwMode="auto">
          <a:xfrm>
            <a:off x="4193823" y="1261261"/>
            <a:ext cx="798308" cy="261616"/>
          </a:xfrm>
          <a:prstGeom prst="rect">
            <a:avLst/>
          </a:prstGeom>
          <a:noFill/>
          <a:ln w="9525">
            <a:noFill/>
            <a:miter lim="800000"/>
            <a:headEnd/>
            <a:tailEnd/>
          </a:ln>
        </p:spPr>
        <p:txBody>
          <a:bodyPr wrap="none" lIns="76206" tIns="38103" rIns="76206" bIns="38103">
            <a:spAutoFit/>
          </a:bodyPr>
          <a:lstStyle/>
          <a:p>
            <a:r>
              <a:rPr lang="en-US" altLang="zh-CN" sz="1200" dirty="0" err="1">
                <a:latin typeface="Times New Roman" pitchFamily="18" charset="0"/>
                <a:ea typeface="宋体" pitchFamily="2" charset="-122"/>
              </a:rPr>
              <a:t>cetuximab</a:t>
            </a:r>
            <a:endParaRPr lang="en-US" altLang="zh-CN" sz="1200" dirty="0">
              <a:latin typeface="Times New Roman" pitchFamily="18" charset="0"/>
              <a:ea typeface="宋体" pitchFamily="2" charset="-122"/>
            </a:endParaRPr>
          </a:p>
        </p:txBody>
      </p:sp>
      <p:sp>
        <p:nvSpPr>
          <p:cNvPr id="72839" name="矩形 152"/>
          <p:cNvSpPr>
            <a:spLocks noChangeArrowheads="1"/>
          </p:cNvSpPr>
          <p:nvPr/>
        </p:nvSpPr>
        <p:spPr bwMode="auto">
          <a:xfrm>
            <a:off x="5163256" y="1261261"/>
            <a:ext cx="621785" cy="261616"/>
          </a:xfrm>
          <a:prstGeom prst="rect">
            <a:avLst/>
          </a:prstGeom>
          <a:noFill/>
          <a:ln w="9525">
            <a:noFill/>
            <a:miter lim="800000"/>
            <a:headEnd/>
            <a:tailEnd/>
          </a:ln>
        </p:spPr>
        <p:txBody>
          <a:bodyPr wrap="none" lIns="76206" tIns="38103" rIns="76206" bIns="38103">
            <a:spAutoFit/>
          </a:bodyPr>
          <a:lstStyle/>
          <a:p>
            <a:r>
              <a:rPr lang="en-US" altLang="zh-CN" sz="1200" dirty="0" err="1">
                <a:latin typeface="Times New Roman" pitchFamily="18" charset="0"/>
                <a:ea typeface="宋体" pitchFamily="2" charset="-122"/>
              </a:rPr>
              <a:t>Avastin</a:t>
            </a:r>
            <a:endParaRPr lang="en-US" altLang="zh-CN" sz="1200" dirty="0">
              <a:latin typeface="Times New Roman" pitchFamily="18" charset="0"/>
              <a:ea typeface="宋体" pitchFamily="2" charset="-122"/>
            </a:endParaRPr>
          </a:p>
        </p:txBody>
      </p:sp>
      <p:sp>
        <p:nvSpPr>
          <p:cNvPr id="72840" name="矩形 171"/>
          <p:cNvSpPr>
            <a:spLocks noChangeArrowheads="1"/>
          </p:cNvSpPr>
          <p:nvPr/>
        </p:nvSpPr>
        <p:spPr bwMode="auto">
          <a:xfrm>
            <a:off x="6505222" y="605024"/>
            <a:ext cx="747011" cy="261616"/>
          </a:xfrm>
          <a:prstGeom prst="rect">
            <a:avLst/>
          </a:prstGeom>
          <a:noFill/>
          <a:ln w="9525">
            <a:noFill/>
            <a:miter lim="800000"/>
            <a:headEnd/>
            <a:tailEnd/>
          </a:ln>
        </p:spPr>
        <p:txBody>
          <a:bodyPr wrap="none" lIns="76206" tIns="38103" rIns="76206" bIns="38103">
            <a:spAutoFit/>
          </a:bodyPr>
          <a:lstStyle/>
          <a:p>
            <a:r>
              <a:rPr lang="en-US" altLang="zh-CN" sz="1200" dirty="0" err="1">
                <a:latin typeface="Times New Roman" pitchFamily="18" charset="0"/>
                <a:ea typeface="宋体" pitchFamily="2" charset="-122"/>
              </a:rPr>
              <a:t>crizotinib</a:t>
            </a:r>
            <a:endParaRPr lang="en-US" altLang="zh-CN" sz="1200" dirty="0">
              <a:latin typeface="Times New Roman" pitchFamily="18" charset="0"/>
              <a:ea typeface="宋体" pitchFamily="2" charset="-122"/>
            </a:endParaRPr>
          </a:p>
        </p:txBody>
      </p:sp>
      <p:sp>
        <p:nvSpPr>
          <p:cNvPr id="72841" name="Line 9"/>
          <p:cNvSpPr>
            <a:spLocks noChangeShapeType="1"/>
          </p:cNvSpPr>
          <p:nvPr/>
        </p:nvSpPr>
        <p:spPr bwMode="auto">
          <a:xfrm>
            <a:off x="7384345" y="4463840"/>
            <a:ext cx="0" cy="108381"/>
          </a:xfrm>
          <a:prstGeom prst="line">
            <a:avLst/>
          </a:prstGeom>
          <a:noFill/>
          <a:ln w="28575">
            <a:solidFill>
              <a:schemeClr val="tx1"/>
            </a:solidFill>
            <a:round/>
            <a:headEnd/>
            <a:tailEnd/>
          </a:ln>
        </p:spPr>
        <p:txBody>
          <a:bodyPr lIns="76206" tIns="38103" rIns="76206" bIns="38103"/>
          <a:lstStyle/>
          <a:p>
            <a:endParaRPr lang="zh-CN" altLang="en-US"/>
          </a:p>
        </p:txBody>
      </p:sp>
      <p:sp>
        <p:nvSpPr>
          <p:cNvPr id="72842" name="Text Box 135"/>
          <p:cNvSpPr txBox="1">
            <a:spLocks noChangeArrowheads="1"/>
          </p:cNvSpPr>
          <p:nvPr/>
        </p:nvSpPr>
        <p:spPr bwMode="auto">
          <a:xfrm rot="-1800000">
            <a:off x="7017456" y="4553783"/>
            <a:ext cx="886178" cy="291750"/>
          </a:xfrm>
          <a:prstGeom prst="rect">
            <a:avLst/>
          </a:prstGeom>
          <a:noFill/>
          <a:ln w="9525">
            <a:noFill/>
            <a:miter lim="800000"/>
            <a:headEnd/>
            <a:tailEnd/>
          </a:ln>
        </p:spPr>
        <p:txBody>
          <a:bodyPr lIns="90809" tIns="45404" rIns="90809" bIns="45404">
            <a:spAutoFit/>
          </a:bodyPr>
          <a:lstStyle/>
          <a:p>
            <a:pPr defTabSz="908917">
              <a:spcBef>
                <a:spcPct val="50000"/>
              </a:spcBef>
            </a:pPr>
            <a:r>
              <a:rPr lang="en-US" altLang="zh-CN" sz="1300" dirty="0">
                <a:latin typeface="Times New Roman" pitchFamily="18" charset="0"/>
                <a:ea typeface="宋体" pitchFamily="2" charset="-122"/>
              </a:rPr>
              <a:t>201</a:t>
            </a:r>
            <a:r>
              <a:rPr lang="zh-CN" altLang="en-US" sz="1300" dirty="0">
                <a:latin typeface="Times New Roman" pitchFamily="18" charset="0"/>
                <a:ea typeface="宋体" pitchFamily="2" charset="-122"/>
              </a:rPr>
              <a:t>4</a:t>
            </a:r>
          </a:p>
        </p:txBody>
      </p:sp>
      <p:sp>
        <p:nvSpPr>
          <p:cNvPr id="72843" name="Line 9"/>
          <p:cNvSpPr>
            <a:spLocks noChangeShapeType="1"/>
          </p:cNvSpPr>
          <p:nvPr/>
        </p:nvSpPr>
        <p:spPr bwMode="auto">
          <a:xfrm>
            <a:off x="7816145" y="4462650"/>
            <a:ext cx="0" cy="108380"/>
          </a:xfrm>
          <a:prstGeom prst="line">
            <a:avLst/>
          </a:prstGeom>
          <a:noFill/>
          <a:ln w="28575">
            <a:solidFill>
              <a:schemeClr val="tx1"/>
            </a:solidFill>
            <a:round/>
            <a:headEnd/>
            <a:tailEnd/>
          </a:ln>
        </p:spPr>
        <p:txBody>
          <a:bodyPr lIns="76206" tIns="38103" rIns="76206" bIns="38103"/>
          <a:lstStyle/>
          <a:p>
            <a:endParaRPr lang="zh-CN" altLang="en-US"/>
          </a:p>
        </p:txBody>
      </p:sp>
      <p:sp>
        <p:nvSpPr>
          <p:cNvPr id="72844" name="Text Box 135"/>
          <p:cNvSpPr txBox="1">
            <a:spLocks noChangeArrowheads="1"/>
          </p:cNvSpPr>
          <p:nvPr/>
        </p:nvSpPr>
        <p:spPr bwMode="auto">
          <a:xfrm rot="-1800000">
            <a:off x="7430911" y="4541873"/>
            <a:ext cx="887589" cy="291750"/>
          </a:xfrm>
          <a:prstGeom prst="rect">
            <a:avLst/>
          </a:prstGeom>
          <a:noFill/>
          <a:ln w="9525">
            <a:noFill/>
            <a:miter lim="800000"/>
            <a:headEnd/>
            <a:tailEnd/>
          </a:ln>
        </p:spPr>
        <p:txBody>
          <a:bodyPr lIns="90809" tIns="45404" rIns="90809" bIns="45404">
            <a:spAutoFit/>
          </a:bodyPr>
          <a:lstStyle/>
          <a:p>
            <a:pPr defTabSz="908917">
              <a:spcBef>
                <a:spcPct val="50000"/>
              </a:spcBef>
            </a:pPr>
            <a:r>
              <a:rPr lang="en-US" altLang="zh-CN" sz="1300" dirty="0">
                <a:latin typeface="Times New Roman" pitchFamily="18" charset="0"/>
                <a:ea typeface="宋体" pitchFamily="2" charset="-122"/>
              </a:rPr>
              <a:t>201</a:t>
            </a:r>
            <a:r>
              <a:rPr lang="zh-CN" altLang="en-US" sz="1300" dirty="0">
                <a:latin typeface="Times New Roman" pitchFamily="18" charset="0"/>
                <a:ea typeface="宋体" pitchFamily="2" charset="-122"/>
              </a:rPr>
              <a:t>5</a:t>
            </a:r>
          </a:p>
        </p:txBody>
      </p:sp>
      <p:sp>
        <p:nvSpPr>
          <p:cNvPr id="72845" name="Text Box 168"/>
          <p:cNvSpPr txBox="1">
            <a:spLocks noChangeArrowheads="1"/>
          </p:cNvSpPr>
          <p:nvPr/>
        </p:nvSpPr>
        <p:spPr bwMode="auto">
          <a:xfrm>
            <a:off x="7885290" y="358490"/>
            <a:ext cx="1007533" cy="277005"/>
          </a:xfrm>
          <a:prstGeom prst="rect">
            <a:avLst/>
          </a:prstGeom>
          <a:noFill/>
          <a:ln w="9525">
            <a:noFill/>
            <a:miter lim="800000"/>
            <a:headEnd/>
            <a:tailEnd/>
          </a:ln>
        </p:spPr>
        <p:txBody>
          <a:bodyPr lIns="76206" tIns="38103" rIns="76206" bIns="38103">
            <a:spAutoFit/>
          </a:bodyPr>
          <a:lstStyle/>
          <a:p>
            <a:r>
              <a:rPr lang="en-US" altLang="zh-CN" sz="1300" dirty="0" err="1">
                <a:latin typeface="Times New Roman" pitchFamily="18" charset="0"/>
                <a:ea typeface="宋体" pitchFamily="2" charset="-122"/>
              </a:rPr>
              <a:t>Idelalisib</a:t>
            </a:r>
            <a:r>
              <a:rPr lang="en-US" altLang="zh-CN" sz="1300" dirty="0">
                <a:latin typeface="Times New Roman" pitchFamily="18" charset="0"/>
                <a:ea typeface="宋体" pitchFamily="2" charset="-122"/>
              </a:rPr>
              <a:t> </a:t>
            </a:r>
          </a:p>
        </p:txBody>
      </p:sp>
      <p:sp>
        <p:nvSpPr>
          <p:cNvPr id="72846" name="Oval 137"/>
          <p:cNvSpPr>
            <a:spLocks noChangeArrowheads="1"/>
          </p:cNvSpPr>
          <p:nvPr/>
        </p:nvSpPr>
        <p:spPr bwMode="auto">
          <a:xfrm>
            <a:off x="7310967" y="574058"/>
            <a:ext cx="105833" cy="33348"/>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847" name="Oval 137"/>
          <p:cNvSpPr>
            <a:spLocks noChangeArrowheads="1"/>
          </p:cNvSpPr>
          <p:nvPr/>
        </p:nvSpPr>
        <p:spPr bwMode="auto">
          <a:xfrm flipV="1">
            <a:off x="7381523" y="519273"/>
            <a:ext cx="103011" cy="27393"/>
          </a:xfrm>
          <a:prstGeom prst="ellipse">
            <a:avLst/>
          </a:prstGeom>
          <a:solidFill>
            <a:schemeClr val="hlink"/>
          </a:solidFill>
          <a:ln w="9525">
            <a:solidFill>
              <a:schemeClr val="tx1"/>
            </a:solidFill>
            <a:round/>
            <a:headEnd/>
            <a:tailEnd/>
          </a:ln>
        </p:spPr>
        <p:txBody>
          <a:bodyPr wrap="none" lIns="75148" tIns="39161" rIns="75148" bIns="39161" anchor="ctr"/>
          <a:lstStyle/>
          <a:p>
            <a:endParaRPr lang="zh-CN" altLang="en-US">
              <a:latin typeface="Times New Roman" pitchFamily="18" charset="0"/>
              <a:ea typeface="宋体" pitchFamily="2" charset="-122"/>
            </a:endParaRPr>
          </a:p>
        </p:txBody>
      </p:sp>
      <p:sp>
        <p:nvSpPr>
          <p:cNvPr id="72848" name="Oval 137"/>
          <p:cNvSpPr>
            <a:spLocks noChangeArrowheads="1"/>
          </p:cNvSpPr>
          <p:nvPr/>
        </p:nvSpPr>
        <p:spPr bwMode="auto">
          <a:xfrm flipV="1">
            <a:off x="7528278" y="412084"/>
            <a:ext cx="101600" cy="26202"/>
          </a:xfrm>
          <a:prstGeom prst="ellipse">
            <a:avLst/>
          </a:prstGeom>
          <a:solidFill>
            <a:schemeClr val="hlink"/>
          </a:solidFill>
          <a:ln w="9525">
            <a:solidFill>
              <a:schemeClr val="tx1"/>
            </a:solidFill>
            <a:round/>
            <a:headEnd/>
            <a:tailEnd/>
          </a:ln>
        </p:spPr>
        <p:txBody>
          <a:bodyPr wrap="none" lIns="75148" tIns="39161" rIns="75148" bIns="39161" anchor="ctr"/>
          <a:lstStyle/>
          <a:p>
            <a:endParaRPr lang="zh-CN" altLang="en-US">
              <a:latin typeface="Times New Roman" pitchFamily="18" charset="0"/>
              <a:ea typeface="宋体" pitchFamily="2" charset="-122"/>
            </a:endParaRPr>
          </a:p>
        </p:txBody>
      </p:sp>
      <p:sp>
        <p:nvSpPr>
          <p:cNvPr id="72849" name="Oval 137"/>
          <p:cNvSpPr>
            <a:spLocks noChangeArrowheads="1"/>
          </p:cNvSpPr>
          <p:nvPr/>
        </p:nvSpPr>
        <p:spPr bwMode="auto">
          <a:xfrm flipV="1">
            <a:off x="7679266" y="333478"/>
            <a:ext cx="103012" cy="27393"/>
          </a:xfrm>
          <a:prstGeom prst="ellipse">
            <a:avLst/>
          </a:prstGeom>
          <a:solidFill>
            <a:schemeClr val="hlink"/>
          </a:solidFill>
          <a:ln w="9525">
            <a:solidFill>
              <a:schemeClr val="tx1"/>
            </a:solidFill>
            <a:round/>
            <a:headEnd/>
            <a:tailEnd/>
          </a:ln>
        </p:spPr>
        <p:txBody>
          <a:bodyPr wrap="none" lIns="75148" tIns="39161" rIns="75148" bIns="39161" anchor="ctr"/>
          <a:lstStyle/>
          <a:p>
            <a:endParaRPr lang="zh-CN" altLang="en-US">
              <a:latin typeface="Times New Roman" pitchFamily="18" charset="0"/>
              <a:ea typeface="宋体" pitchFamily="2" charset="-122"/>
            </a:endParaRPr>
          </a:p>
        </p:txBody>
      </p:sp>
      <p:sp>
        <p:nvSpPr>
          <p:cNvPr id="72850" name="Oval 137"/>
          <p:cNvSpPr>
            <a:spLocks noChangeArrowheads="1"/>
          </p:cNvSpPr>
          <p:nvPr/>
        </p:nvSpPr>
        <p:spPr bwMode="auto">
          <a:xfrm flipV="1">
            <a:off x="7660923" y="375163"/>
            <a:ext cx="103011" cy="27392"/>
          </a:xfrm>
          <a:prstGeom prst="ellipse">
            <a:avLst/>
          </a:prstGeom>
          <a:solidFill>
            <a:schemeClr val="hlink"/>
          </a:solidFill>
          <a:ln w="9525">
            <a:solidFill>
              <a:schemeClr val="tx1"/>
            </a:solidFill>
            <a:round/>
            <a:headEnd/>
            <a:tailEnd/>
          </a:ln>
        </p:spPr>
        <p:txBody>
          <a:bodyPr wrap="none" lIns="75148" tIns="39161" rIns="75148" bIns="39161" anchor="ctr"/>
          <a:lstStyle/>
          <a:p>
            <a:endParaRPr lang="zh-CN" altLang="en-US">
              <a:latin typeface="Times New Roman" pitchFamily="18" charset="0"/>
              <a:ea typeface="宋体" pitchFamily="2" charset="-122"/>
            </a:endParaRPr>
          </a:p>
        </p:txBody>
      </p:sp>
      <p:sp>
        <p:nvSpPr>
          <p:cNvPr id="72851" name="Oval 137"/>
          <p:cNvSpPr>
            <a:spLocks noChangeArrowheads="1"/>
          </p:cNvSpPr>
          <p:nvPr/>
        </p:nvSpPr>
        <p:spPr bwMode="auto">
          <a:xfrm flipV="1">
            <a:off x="7717367" y="363253"/>
            <a:ext cx="103011" cy="26202"/>
          </a:xfrm>
          <a:prstGeom prst="ellipse">
            <a:avLst/>
          </a:prstGeom>
          <a:solidFill>
            <a:schemeClr val="hlink"/>
          </a:solidFill>
          <a:ln w="9525">
            <a:solidFill>
              <a:schemeClr val="tx1"/>
            </a:solidFill>
            <a:round/>
            <a:headEnd/>
            <a:tailEnd/>
          </a:ln>
        </p:spPr>
        <p:txBody>
          <a:bodyPr wrap="none" lIns="75148" tIns="39161" rIns="75148" bIns="39161" anchor="ctr"/>
          <a:lstStyle/>
          <a:p>
            <a:endParaRPr lang="zh-CN" altLang="en-US">
              <a:latin typeface="Times New Roman" pitchFamily="18" charset="0"/>
              <a:ea typeface="宋体" pitchFamily="2" charset="-122"/>
            </a:endParaRPr>
          </a:p>
        </p:txBody>
      </p:sp>
      <p:sp>
        <p:nvSpPr>
          <p:cNvPr id="72852" name="Oval 137"/>
          <p:cNvSpPr>
            <a:spLocks noChangeArrowheads="1"/>
          </p:cNvSpPr>
          <p:nvPr/>
        </p:nvSpPr>
        <p:spPr bwMode="auto">
          <a:xfrm flipV="1">
            <a:off x="7484534" y="458533"/>
            <a:ext cx="104422" cy="26202"/>
          </a:xfrm>
          <a:prstGeom prst="ellipse">
            <a:avLst/>
          </a:prstGeom>
          <a:solidFill>
            <a:schemeClr val="hlink"/>
          </a:solidFill>
          <a:ln w="9525">
            <a:solidFill>
              <a:schemeClr val="tx1"/>
            </a:solidFill>
            <a:round/>
            <a:headEnd/>
            <a:tailEnd/>
          </a:ln>
        </p:spPr>
        <p:txBody>
          <a:bodyPr wrap="none" lIns="75148" tIns="39161" rIns="75148" bIns="39161" anchor="ctr"/>
          <a:lstStyle/>
          <a:p>
            <a:endParaRPr lang="zh-CN" altLang="en-US">
              <a:latin typeface="Times New Roman" pitchFamily="18" charset="0"/>
              <a:ea typeface="宋体" pitchFamily="2" charset="-122"/>
            </a:endParaRPr>
          </a:p>
        </p:txBody>
      </p:sp>
      <p:sp>
        <p:nvSpPr>
          <p:cNvPr id="72853" name="Oval 137"/>
          <p:cNvSpPr>
            <a:spLocks noChangeArrowheads="1"/>
          </p:cNvSpPr>
          <p:nvPr/>
        </p:nvSpPr>
        <p:spPr bwMode="auto">
          <a:xfrm>
            <a:off x="7366000" y="562148"/>
            <a:ext cx="105834" cy="33348"/>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854" name="Oval 137"/>
          <p:cNvSpPr>
            <a:spLocks noChangeArrowheads="1"/>
          </p:cNvSpPr>
          <p:nvPr/>
        </p:nvSpPr>
        <p:spPr bwMode="auto">
          <a:xfrm>
            <a:off x="7493000" y="441859"/>
            <a:ext cx="105834" cy="33348"/>
          </a:xfrm>
          <a:prstGeom prst="ellipse">
            <a:avLst/>
          </a:prstGeom>
          <a:solidFill>
            <a:schemeClr val="hlink"/>
          </a:solidFill>
          <a:ln w="9525">
            <a:solidFill>
              <a:schemeClr val="tx1"/>
            </a:solidFill>
            <a:round/>
            <a:headEnd/>
            <a:tailEnd/>
          </a:ln>
        </p:spPr>
        <p:txBody>
          <a:bodyPr wrap="none" lIns="76206" tIns="38103" rIns="76206" bIns="38103" anchor="ctr"/>
          <a:lstStyle/>
          <a:p>
            <a:endParaRPr lang="zh-CN" altLang="en-US">
              <a:latin typeface="Times New Roman" pitchFamily="18" charset="0"/>
              <a:ea typeface="宋体" pitchFamily="2" charset="-122"/>
            </a:endParaRPr>
          </a:p>
        </p:txBody>
      </p:sp>
      <p:sp>
        <p:nvSpPr>
          <p:cNvPr id="72855" name="Oval 137"/>
          <p:cNvSpPr>
            <a:spLocks noChangeArrowheads="1"/>
          </p:cNvSpPr>
          <p:nvPr/>
        </p:nvSpPr>
        <p:spPr bwMode="auto">
          <a:xfrm flipV="1">
            <a:off x="7437967" y="507363"/>
            <a:ext cx="103011" cy="26202"/>
          </a:xfrm>
          <a:prstGeom prst="ellipse">
            <a:avLst/>
          </a:prstGeom>
          <a:solidFill>
            <a:schemeClr val="hlink"/>
          </a:solidFill>
          <a:ln w="9525">
            <a:solidFill>
              <a:schemeClr val="tx1"/>
            </a:solidFill>
            <a:round/>
            <a:headEnd/>
            <a:tailEnd/>
          </a:ln>
        </p:spPr>
        <p:txBody>
          <a:bodyPr wrap="none" lIns="75148" tIns="39161" rIns="75148" bIns="39161" anchor="ctr"/>
          <a:lstStyle/>
          <a:p>
            <a:endParaRPr lang="zh-CN" altLang="en-US">
              <a:latin typeface="Times New Roman" pitchFamily="18" charset="0"/>
              <a:ea typeface="宋体" pitchFamily="2" charset="-122"/>
            </a:endParaRPr>
          </a:p>
        </p:txBody>
      </p:sp>
      <p:sp>
        <p:nvSpPr>
          <p:cNvPr id="72856" name="Oval 137"/>
          <p:cNvSpPr>
            <a:spLocks noChangeArrowheads="1"/>
          </p:cNvSpPr>
          <p:nvPr/>
        </p:nvSpPr>
        <p:spPr bwMode="auto">
          <a:xfrm flipV="1">
            <a:off x="7635523" y="387073"/>
            <a:ext cx="103011" cy="27392"/>
          </a:xfrm>
          <a:prstGeom prst="ellipse">
            <a:avLst/>
          </a:prstGeom>
          <a:solidFill>
            <a:schemeClr val="hlink"/>
          </a:solidFill>
          <a:ln w="9525">
            <a:solidFill>
              <a:schemeClr val="tx1"/>
            </a:solidFill>
            <a:round/>
            <a:headEnd/>
            <a:tailEnd/>
          </a:ln>
        </p:spPr>
        <p:txBody>
          <a:bodyPr wrap="none" lIns="75148" tIns="39161" rIns="75148" bIns="39161" anchor="ctr"/>
          <a:lstStyle/>
          <a:p>
            <a:endParaRPr lang="zh-CN" altLang="en-US">
              <a:latin typeface="Times New Roman" pitchFamily="18" charset="0"/>
              <a:ea typeface="宋体" pitchFamily="2" charset="-122"/>
            </a:endParaRPr>
          </a:p>
        </p:txBody>
      </p:sp>
      <p:sp>
        <p:nvSpPr>
          <p:cNvPr id="72857" name="Text Box 180"/>
          <p:cNvSpPr txBox="1">
            <a:spLocks noChangeArrowheads="1"/>
          </p:cNvSpPr>
          <p:nvPr/>
        </p:nvSpPr>
        <p:spPr bwMode="auto">
          <a:xfrm>
            <a:off x="7380111" y="736033"/>
            <a:ext cx="1604434" cy="277005"/>
          </a:xfrm>
          <a:prstGeom prst="rect">
            <a:avLst/>
          </a:prstGeom>
          <a:noFill/>
          <a:ln w="9525">
            <a:noFill/>
            <a:miter lim="800000"/>
            <a:headEnd/>
            <a:tailEnd/>
          </a:ln>
        </p:spPr>
        <p:txBody>
          <a:bodyPr lIns="76206" tIns="38103" rIns="76206" bIns="38103">
            <a:spAutoFit/>
          </a:bodyPr>
          <a:lstStyle/>
          <a:p>
            <a:r>
              <a:rPr lang="en-US" altLang="zh-CN" sz="1300" dirty="0" err="1">
                <a:latin typeface="Times New Roman" pitchFamily="18" charset="0"/>
                <a:ea typeface="宋体" pitchFamily="2" charset="-122"/>
              </a:rPr>
              <a:t>pembrolizumab</a:t>
            </a:r>
            <a:endParaRPr lang="en-US" altLang="zh-CN" sz="1300" dirty="0">
              <a:latin typeface="Times New Roman" pitchFamily="18" charset="0"/>
              <a:ea typeface="宋体" pitchFamily="2" charset="-122"/>
            </a:endParaRPr>
          </a:p>
        </p:txBody>
      </p:sp>
      <p:sp>
        <p:nvSpPr>
          <p:cNvPr id="72858" name="Text Box 181"/>
          <p:cNvSpPr txBox="1">
            <a:spLocks noChangeArrowheads="1"/>
          </p:cNvSpPr>
          <p:nvPr/>
        </p:nvSpPr>
        <p:spPr bwMode="auto">
          <a:xfrm>
            <a:off x="7453489" y="520465"/>
            <a:ext cx="1144556" cy="277005"/>
          </a:xfrm>
          <a:prstGeom prst="rect">
            <a:avLst/>
          </a:prstGeom>
          <a:noFill/>
          <a:ln w="9525">
            <a:noFill/>
            <a:miter lim="800000"/>
            <a:headEnd/>
            <a:tailEnd/>
          </a:ln>
        </p:spPr>
        <p:txBody>
          <a:bodyPr wrap="none" lIns="76206" tIns="38103" rIns="76206" bIns="38103">
            <a:spAutoFit/>
          </a:bodyPr>
          <a:lstStyle/>
          <a:p>
            <a:r>
              <a:rPr lang="en-US" altLang="zh-CN" sz="1300" dirty="0" err="1">
                <a:latin typeface="Times New Roman" pitchFamily="18" charset="0"/>
                <a:ea typeface="宋体" pitchFamily="2" charset="-122"/>
              </a:rPr>
              <a:t>Blinatumomab</a:t>
            </a:r>
            <a:endParaRPr lang="en-US" altLang="zh-CN" sz="1300" dirty="0">
              <a:latin typeface="Times New Roman" pitchFamily="18" charset="0"/>
              <a:ea typeface="宋体" pitchFamily="2" charset="-122"/>
            </a:endParaRPr>
          </a:p>
        </p:txBody>
      </p:sp>
      <p:sp>
        <p:nvSpPr>
          <p:cNvPr id="72859" name="Text Box 182"/>
          <p:cNvSpPr txBox="1">
            <a:spLocks noChangeArrowheads="1"/>
          </p:cNvSpPr>
          <p:nvPr/>
        </p:nvSpPr>
        <p:spPr bwMode="auto">
          <a:xfrm>
            <a:off x="7957256" y="141729"/>
            <a:ext cx="700525" cy="277005"/>
          </a:xfrm>
          <a:prstGeom prst="rect">
            <a:avLst/>
          </a:prstGeom>
          <a:noFill/>
          <a:ln w="9525">
            <a:noFill/>
            <a:miter lim="800000"/>
            <a:headEnd/>
            <a:tailEnd/>
          </a:ln>
        </p:spPr>
        <p:txBody>
          <a:bodyPr wrap="none" lIns="76206" tIns="38103" rIns="76206" bIns="38103">
            <a:spAutoFit/>
          </a:bodyPr>
          <a:lstStyle/>
          <a:p>
            <a:r>
              <a:rPr lang="en-US" altLang="zh-CN" sz="1300" dirty="0" err="1">
                <a:latin typeface="Times New Roman" pitchFamily="18" charset="0"/>
                <a:ea typeface="宋体" pitchFamily="2" charset="-122"/>
              </a:rPr>
              <a:t>Zykadia</a:t>
            </a:r>
            <a:endParaRPr lang="en-US" altLang="zh-CN" sz="1300" dirty="0">
              <a:latin typeface="Times New Roman" pitchFamily="18" charset="0"/>
              <a:ea typeface="宋体" pitchFamily="2" charset="-122"/>
            </a:endParaRPr>
          </a:p>
        </p:txBody>
      </p:sp>
      <p:sp>
        <p:nvSpPr>
          <p:cNvPr id="72860" name="文本框 4278"/>
          <p:cNvSpPr txBox="1">
            <a:spLocks noChangeArrowheads="1"/>
          </p:cNvSpPr>
          <p:nvPr/>
        </p:nvSpPr>
        <p:spPr bwMode="auto">
          <a:xfrm>
            <a:off x="7493000" y="987334"/>
            <a:ext cx="904106" cy="277005"/>
          </a:xfrm>
          <a:prstGeom prst="rect">
            <a:avLst/>
          </a:prstGeom>
          <a:noFill/>
          <a:ln w="9525">
            <a:noFill/>
            <a:miter lim="800000"/>
            <a:headEnd/>
            <a:tailEnd/>
          </a:ln>
        </p:spPr>
        <p:txBody>
          <a:bodyPr wrap="none" lIns="76206" tIns="38103" rIns="76206" bIns="38103">
            <a:spAutoFit/>
          </a:bodyPr>
          <a:lstStyle/>
          <a:p>
            <a:r>
              <a:rPr lang="zh-CN" altLang="en-US" sz="1300" dirty="0">
                <a:latin typeface="Times New Roman" pitchFamily="18" charset="0"/>
                <a:ea typeface="宋体" pitchFamily="2" charset="-122"/>
                <a:sym typeface="Arial" pitchFamily="34" charset="0"/>
              </a:rPr>
              <a:t>Nivolumab</a:t>
            </a:r>
          </a:p>
        </p:txBody>
      </p:sp>
      <p:sp>
        <p:nvSpPr>
          <p:cNvPr id="72862" name="Text Box 135"/>
          <p:cNvSpPr txBox="1">
            <a:spLocks noChangeArrowheads="1"/>
          </p:cNvSpPr>
          <p:nvPr/>
        </p:nvSpPr>
        <p:spPr bwMode="auto">
          <a:xfrm rot="-1800000">
            <a:off x="8009467" y="4481132"/>
            <a:ext cx="890412" cy="291750"/>
          </a:xfrm>
          <a:prstGeom prst="rect">
            <a:avLst/>
          </a:prstGeom>
          <a:noFill/>
          <a:ln w="9525">
            <a:noFill/>
            <a:miter lim="800000"/>
            <a:headEnd/>
            <a:tailEnd/>
          </a:ln>
        </p:spPr>
        <p:txBody>
          <a:bodyPr lIns="90809" tIns="45404" rIns="90809" bIns="45404">
            <a:spAutoFit/>
          </a:bodyPr>
          <a:lstStyle/>
          <a:p>
            <a:pPr defTabSz="908917">
              <a:spcBef>
                <a:spcPct val="50000"/>
              </a:spcBef>
            </a:pPr>
            <a:r>
              <a:rPr lang="en-US" altLang="zh-CN" sz="1300" dirty="0">
                <a:latin typeface="Times New Roman" pitchFamily="18" charset="0"/>
                <a:ea typeface="宋体" pitchFamily="2" charset="-122"/>
              </a:rPr>
              <a:t>2016</a:t>
            </a:r>
            <a:endParaRPr lang="zh-CN" altLang="en-US" sz="1300" dirty="0">
              <a:latin typeface="Times New Roman" pitchFamily="18" charset="0"/>
              <a:ea typeface="宋体" pitchFamily="2" charset="-122"/>
            </a:endParaRPr>
          </a:p>
        </p:txBody>
      </p:sp>
      <p:sp>
        <p:nvSpPr>
          <p:cNvPr id="72863" name="Line 9"/>
          <p:cNvSpPr>
            <a:spLocks noChangeShapeType="1"/>
          </p:cNvSpPr>
          <p:nvPr/>
        </p:nvSpPr>
        <p:spPr bwMode="auto">
          <a:xfrm>
            <a:off x="8267700" y="4442403"/>
            <a:ext cx="0" cy="108381"/>
          </a:xfrm>
          <a:prstGeom prst="line">
            <a:avLst/>
          </a:prstGeom>
          <a:noFill/>
          <a:ln w="28575">
            <a:solidFill>
              <a:schemeClr val="tx1"/>
            </a:solidFill>
            <a:round/>
            <a:headEnd/>
            <a:tailEnd/>
          </a:ln>
        </p:spPr>
        <p:txBody>
          <a:bodyPr lIns="76206" tIns="38103" rIns="76206" bIns="38103"/>
          <a:lstStyle/>
          <a:p>
            <a:endParaRPr lang="zh-CN" altLang="en-US"/>
          </a:p>
        </p:txBody>
      </p:sp>
      <p:sp>
        <p:nvSpPr>
          <p:cNvPr id="191" name="下箭头 190"/>
          <p:cNvSpPr/>
          <p:nvPr/>
        </p:nvSpPr>
        <p:spPr>
          <a:xfrm>
            <a:off x="5857884" y="4072742"/>
            <a:ext cx="214314" cy="357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下箭头 191"/>
          <p:cNvSpPr/>
          <p:nvPr/>
        </p:nvSpPr>
        <p:spPr>
          <a:xfrm>
            <a:off x="7715272" y="4072742"/>
            <a:ext cx="214314" cy="357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id="{A5E0B2E2-65DA-4562-841A-CB0EC4BEE32E}"/>
              </a:ext>
            </a:extLst>
          </p:cNvPr>
          <p:cNvGrpSpPr/>
          <p:nvPr/>
        </p:nvGrpSpPr>
        <p:grpSpPr>
          <a:xfrm>
            <a:off x="-1692990" y="987879"/>
            <a:ext cx="3996378" cy="3398501"/>
            <a:chOff x="-4798513" y="274911"/>
            <a:chExt cx="7552299" cy="6418848"/>
          </a:xfrm>
          <a:solidFill>
            <a:schemeClr val="tx2"/>
          </a:solidFill>
        </p:grpSpPr>
        <p:sp>
          <p:nvSpPr>
            <p:cNvPr id="31" name="椭圆 30">
              <a:extLst>
                <a:ext uri="{FF2B5EF4-FFF2-40B4-BE49-F238E27FC236}">
                  <a16:creationId xmlns:a16="http://schemas.microsoft.com/office/drawing/2014/main" id="{A01B6039-366A-47B9-B198-A873BCC37CAC}"/>
                </a:ext>
              </a:extLst>
            </p:cNvPr>
            <p:cNvSpPr/>
            <p:nvPr/>
          </p:nvSpPr>
          <p:spPr>
            <a:xfrm>
              <a:off x="-4798513" y="274911"/>
              <a:ext cx="6419015" cy="6418848"/>
            </a:xfrm>
            <a:prstGeom prst="ellips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a:defRPr/>
              </a:pPr>
              <a:endParaRPr lang="zh-CN" altLang="en-US"/>
            </a:p>
          </p:txBody>
        </p:sp>
        <p:sp>
          <p:nvSpPr>
            <p:cNvPr id="32" name="文本框 2">
              <a:extLst>
                <a:ext uri="{FF2B5EF4-FFF2-40B4-BE49-F238E27FC236}">
                  <a16:creationId xmlns:a16="http://schemas.microsoft.com/office/drawing/2014/main" id="{029E966F-C2E1-4DB4-A91E-4B2F48AFFD6E}"/>
                </a:ext>
              </a:extLst>
            </p:cNvPr>
            <p:cNvSpPr txBox="1">
              <a:spLocks noChangeArrowheads="1"/>
            </p:cNvSpPr>
            <p:nvPr/>
          </p:nvSpPr>
          <p:spPr bwMode="auto">
            <a:xfrm>
              <a:off x="-1741835" y="1972493"/>
              <a:ext cx="4495621" cy="3023682"/>
            </a:xfrm>
            <a:prstGeom prst="rect">
              <a:avLst/>
            </a:prstGeom>
            <a:noFill/>
            <a:ln w="9525">
              <a:noFill/>
              <a:miter lim="800000"/>
              <a:headEnd/>
              <a:tailEnd/>
            </a:ln>
          </p:spPr>
          <p:txBody>
            <a:bodyPr vert="horz" wrap="square" lIns="121898" tIns="60948" rIns="121898" bIns="60948">
              <a:spAutoFit/>
            </a:bodyPr>
            <a:lstStyle/>
            <a:p>
              <a:pPr algn="ctr"/>
              <a:r>
                <a:rPr lang="zh-CN" altLang="en-US" sz="4800" b="1" dirty="0">
                  <a:solidFill>
                    <a:schemeClr val="bg1"/>
                  </a:solidFill>
                  <a:latin typeface="微软雅黑" pitchFamily="34" charset="-122"/>
                  <a:ea typeface="微软雅黑" pitchFamily="34" charset="-122"/>
                </a:rPr>
                <a:t>目</a:t>
              </a:r>
              <a:endParaRPr lang="en-US" altLang="zh-CN" sz="4800" b="1" dirty="0">
                <a:solidFill>
                  <a:schemeClr val="bg1"/>
                </a:solidFill>
                <a:latin typeface="微软雅黑" pitchFamily="34" charset="-122"/>
                <a:ea typeface="微软雅黑" pitchFamily="34" charset="-122"/>
              </a:endParaRPr>
            </a:p>
            <a:p>
              <a:pPr algn="ctr"/>
              <a:r>
                <a:rPr lang="zh-CN" altLang="en-US" sz="4800" b="1" dirty="0">
                  <a:solidFill>
                    <a:schemeClr val="bg1"/>
                  </a:solidFill>
                  <a:latin typeface="微软雅黑" pitchFamily="34" charset="-122"/>
                  <a:ea typeface="微软雅黑" pitchFamily="34" charset="-122"/>
                </a:rPr>
                <a:t>录</a:t>
              </a:r>
            </a:p>
          </p:txBody>
        </p:sp>
      </p:grpSp>
      <p:sp>
        <p:nvSpPr>
          <p:cNvPr id="33" name="圆角矩形 4">
            <a:extLst>
              <a:ext uri="{FF2B5EF4-FFF2-40B4-BE49-F238E27FC236}">
                <a16:creationId xmlns:a16="http://schemas.microsoft.com/office/drawing/2014/main" id="{14ECE6BC-CE2F-4957-BDD2-EE4C94ED7A37}"/>
              </a:ext>
            </a:extLst>
          </p:cNvPr>
          <p:cNvSpPr/>
          <p:nvPr/>
        </p:nvSpPr>
        <p:spPr>
          <a:xfrm>
            <a:off x="3646779" y="1195967"/>
            <a:ext cx="454559" cy="453877"/>
          </a:xfrm>
          <a:prstGeom prst="round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63" tIns="54032" rIns="108063" bIns="54032"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1</a:t>
            </a:r>
            <a:endParaRPr lang="zh-CN" altLang="en-US" sz="3200" dirty="0">
              <a:latin typeface="+mj-lt"/>
              <a:ea typeface="Arial Unicode MS" panose="020B0604020202020204" pitchFamily="34" charset="-122"/>
              <a:cs typeface="Arial Unicode MS" panose="020B0604020202020204" pitchFamily="34" charset="-122"/>
            </a:endParaRPr>
          </a:p>
        </p:txBody>
      </p:sp>
      <p:grpSp>
        <p:nvGrpSpPr>
          <p:cNvPr id="34" name="组合 33">
            <a:extLst>
              <a:ext uri="{FF2B5EF4-FFF2-40B4-BE49-F238E27FC236}">
                <a16:creationId xmlns:a16="http://schemas.microsoft.com/office/drawing/2014/main" id="{3A65ECFB-113E-4527-A97F-6D8DE2334D93}"/>
              </a:ext>
            </a:extLst>
          </p:cNvPr>
          <p:cNvGrpSpPr/>
          <p:nvPr/>
        </p:nvGrpSpPr>
        <p:grpSpPr>
          <a:xfrm>
            <a:off x="4427984" y="1195968"/>
            <a:ext cx="3316169" cy="453876"/>
            <a:chOff x="6339097" y="1573726"/>
            <a:chExt cx="3744416" cy="511504"/>
          </a:xfrm>
          <a:solidFill>
            <a:schemeClr val="tx2">
              <a:lumMod val="60000"/>
              <a:lumOff val="40000"/>
            </a:schemeClr>
          </a:solidFill>
        </p:grpSpPr>
        <p:sp>
          <p:nvSpPr>
            <p:cNvPr id="35" name="圆角矩形 6">
              <a:extLst>
                <a:ext uri="{FF2B5EF4-FFF2-40B4-BE49-F238E27FC236}">
                  <a16:creationId xmlns:a16="http://schemas.microsoft.com/office/drawing/2014/main" id="{65B1B8F6-A1BF-4DC6-8726-AEF491BE5883}"/>
                </a:ext>
              </a:extLst>
            </p:cNvPr>
            <p:cNvSpPr/>
            <p:nvPr/>
          </p:nvSpPr>
          <p:spPr>
            <a:xfrm>
              <a:off x="6339097" y="1573726"/>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200" dirty="0">
                <a:latin typeface="+mj-lt"/>
                <a:ea typeface="Arial Unicode MS" panose="020B0604020202020204" pitchFamily="34" charset="-122"/>
                <a:cs typeface="Arial Unicode MS" panose="020B0604020202020204" pitchFamily="34" charset="-122"/>
              </a:endParaRPr>
            </a:p>
          </p:txBody>
        </p:sp>
        <p:sp>
          <p:nvSpPr>
            <p:cNvPr id="36" name="矩形 35">
              <a:extLst>
                <a:ext uri="{FF2B5EF4-FFF2-40B4-BE49-F238E27FC236}">
                  <a16:creationId xmlns:a16="http://schemas.microsoft.com/office/drawing/2014/main" id="{1A3A4947-2A52-4899-B5AD-B0073D27CB0B}"/>
                </a:ext>
              </a:extLst>
            </p:cNvPr>
            <p:cNvSpPr/>
            <p:nvPr/>
          </p:nvSpPr>
          <p:spPr>
            <a:xfrm>
              <a:off x="6747247" y="1586656"/>
              <a:ext cx="2235681" cy="485642"/>
            </a:xfrm>
            <a:prstGeom prst="rect">
              <a:avLst/>
            </a:prstGeom>
            <a:grpFill/>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化学治疗药物</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7" name="圆角矩形 8">
            <a:extLst>
              <a:ext uri="{FF2B5EF4-FFF2-40B4-BE49-F238E27FC236}">
                <a16:creationId xmlns:a16="http://schemas.microsoft.com/office/drawing/2014/main" id="{4918D837-9174-48C4-B4D6-3F76D334A1F8}"/>
              </a:ext>
            </a:extLst>
          </p:cNvPr>
          <p:cNvSpPr/>
          <p:nvPr/>
        </p:nvSpPr>
        <p:spPr>
          <a:xfrm>
            <a:off x="3646779" y="1938183"/>
            <a:ext cx="454559" cy="453877"/>
          </a:xfrm>
          <a:prstGeom prst="round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63" tIns="54032" rIns="108063" bIns="54032"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2</a:t>
            </a:r>
            <a:endParaRPr lang="zh-CN" altLang="en-US" sz="3200" dirty="0">
              <a:latin typeface="+mj-lt"/>
              <a:ea typeface="Arial Unicode MS" panose="020B0604020202020204" pitchFamily="34" charset="-122"/>
              <a:cs typeface="Arial Unicode MS" panose="020B0604020202020204" pitchFamily="34" charset="-122"/>
            </a:endParaRPr>
          </a:p>
        </p:txBody>
      </p:sp>
      <p:grpSp>
        <p:nvGrpSpPr>
          <p:cNvPr id="38" name="组合 37">
            <a:extLst>
              <a:ext uri="{FF2B5EF4-FFF2-40B4-BE49-F238E27FC236}">
                <a16:creationId xmlns:a16="http://schemas.microsoft.com/office/drawing/2014/main" id="{0FF04799-076B-4BF1-B47D-E39BFE1F45E0}"/>
              </a:ext>
            </a:extLst>
          </p:cNvPr>
          <p:cNvGrpSpPr/>
          <p:nvPr/>
        </p:nvGrpSpPr>
        <p:grpSpPr>
          <a:xfrm>
            <a:off x="4406819" y="1938184"/>
            <a:ext cx="3316169" cy="466677"/>
            <a:chOff x="6315199" y="2410178"/>
            <a:chExt cx="3744416" cy="525930"/>
          </a:xfrm>
          <a:solidFill>
            <a:schemeClr val="tx2">
              <a:lumMod val="60000"/>
              <a:lumOff val="40000"/>
            </a:schemeClr>
          </a:solidFill>
        </p:grpSpPr>
        <p:sp>
          <p:nvSpPr>
            <p:cNvPr id="39" name="圆角矩形 10">
              <a:extLst>
                <a:ext uri="{FF2B5EF4-FFF2-40B4-BE49-F238E27FC236}">
                  <a16:creationId xmlns:a16="http://schemas.microsoft.com/office/drawing/2014/main" id="{E8FFD6D4-D9A9-4136-BB7E-C6DE551196B1}"/>
                </a:ext>
              </a:extLst>
            </p:cNvPr>
            <p:cNvSpPr/>
            <p:nvPr/>
          </p:nvSpPr>
          <p:spPr>
            <a:xfrm>
              <a:off x="6315199" y="2410178"/>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200" dirty="0">
                <a:latin typeface="+mj-lt"/>
                <a:ea typeface="Arial Unicode MS" panose="020B0604020202020204" pitchFamily="34" charset="-122"/>
                <a:cs typeface="Arial Unicode MS" panose="020B0604020202020204" pitchFamily="34" charset="-122"/>
              </a:endParaRPr>
            </a:p>
          </p:txBody>
        </p:sp>
        <p:sp>
          <p:nvSpPr>
            <p:cNvPr id="40" name="矩形 39">
              <a:extLst>
                <a:ext uri="{FF2B5EF4-FFF2-40B4-BE49-F238E27FC236}">
                  <a16:creationId xmlns:a16="http://schemas.microsoft.com/office/drawing/2014/main" id="{80CA49AC-C06E-4308-834C-DAB4258B040C}"/>
                </a:ext>
              </a:extLst>
            </p:cNvPr>
            <p:cNvSpPr/>
            <p:nvPr/>
          </p:nvSpPr>
          <p:spPr>
            <a:xfrm>
              <a:off x="6747248" y="2450466"/>
              <a:ext cx="2653073" cy="485642"/>
            </a:xfrm>
            <a:prstGeom prst="rect">
              <a:avLst/>
            </a:prstGeom>
            <a:grpFill/>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靶向治疗药物</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41" name="圆角矩形 12">
            <a:extLst>
              <a:ext uri="{FF2B5EF4-FFF2-40B4-BE49-F238E27FC236}">
                <a16:creationId xmlns:a16="http://schemas.microsoft.com/office/drawing/2014/main" id="{9100CC55-314D-4913-AFDF-D8AC5F73098A}"/>
              </a:ext>
            </a:extLst>
          </p:cNvPr>
          <p:cNvSpPr/>
          <p:nvPr/>
        </p:nvSpPr>
        <p:spPr>
          <a:xfrm>
            <a:off x="3646779" y="2724233"/>
            <a:ext cx="454559" cy="453877"/>
          </a:xfrm>
          <a:prstGeom prst="round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63" tIns="54032" rIns="108063" bIns="54032"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3</a:t>
            </a:r>
            <a:endParaRPr lang="zh-CN" altLang="en-US" sz="3200" dirty="0">
              <a:latin typeface="+mj-lt"/>
              <a:ea typeface="Arial Unicode MS" panose="020B0604020202020204" pitchFamily="34" charset="-122"/>
              <a:cs typeface="Arial Unicode MS" panose="020B0604020202020204" pitchFamily="34" charset="-122"/>
            </a:endParaRPr>
          </a:p>
        </p:txBody>
      </p:sp>
      <p:grpSp>
        <p:nvGrpSpPr>
          <p:cNvPr id="42" name="组合 41">
            <a:extLst>
              <a:ext uri="{FF2B5EF4-FFF2-40B4-BE49-F238E27FC236}">
                <a16:creationId xmlns:a16="http://schemas.microsoft.com/office/drawing/2014/main" id="{742E5BA7-9D53-4097-A3D7-C37BDB31F332}"/>
              </a:ext>
            </a:extLst>
          </p:cNvPr>
          <p:cNvGrpSpPr/>
          <p:nvPr/>
        </p:nvGrpSpPr>
        <p:grpSpPr>
          <a:xfrm>
            <a:off x="4427984" y="2724236"/>
            <a:ext cx="3316169" cy="466677"/>
            <a:chOff x="6339097" y="3296031"/>
            <a:chExt cx="3744416" cy="525930"/>
          </a:xfrm>
          <a:solidFill>
            <a:schemeClr val="tx2">
              <a:lumMod val="60000"/>
              <a:lumOff val="40000"/>
            </a:schemeClr>
          </a:solidFill>
        </p:grpSpPr>
        <p:sp>
          <p:nvSpPr>
            <p:cNvPr id="43" name="圆角矩形 14">
              <a:extLst>
                <a:ext uri="{FF2B5EF4-FFF2-40B4-BE49-F238E27FC236}">
                  <a16:creationId xmlns:a16="http://schemas.microsoft.com/office/drawing/2014/main" id="{5E98214E-66CD-4CFE-B181-ED005A9243ED}"/>
                </a:ext>
              </a:extLst>
            </p:cNvPr>
            <p:cNvSpPr/>
            <p:nvPr/>
          </p:nvSpPr>
          <p:spPr>
            <a:xfrm>
              <a:off x="6339097" y="3296031"/>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200" dirty="0">
                <a:latin typeface="+mj-lt"/>
                <a:ea typeface="Arial Unicode MS" panose="020B0604020202020204" pitchFamily="34" charset="-122"/>
                <a:cs typeface="Arial Unicode MS" panose="020B0604020202020204" pitchFamily="34" charset="-122"/>
              </a:endParaRPr>
            </a:p>
          </p:txBody>
        </p:sp>
        <p:sp>
          <p:nvSpPr>
            <p:cNvPr id="44" name="矩形 43">
              <a:extLst>
                <a:ext uri="{FF2B5EF4-FFF2-40B4-BE49-F238E27FC236}">
                  <a16:creationId xmlns:a16="http://schemas.microsoft.com/office/drawing/2014/main" id="{FFBE2847-EEBC-4C2F-B471-5353B74C0678}"/>
                </a:ext>
              </a:extLst>
            </p:cNvPr>
            <p:cNvSpPr/>
            <p:nvPr/>
          </p:nvSpPr>
          <p:spPr>
            <a:xfrm>
              <a:off x="6723349" y="3336319"/>
              <a:ext cx="2736304" cy="485642"/>
            </a:xfrm>
            <a:prstGeom prst="rect">
              <a:avLst/>
            </a:prstGeom>
            <a:grpFill/>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免疫治疗药物</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45" name="圆角矩形 16">
            <a:extLst>
              <a:ext uri="{FF2B5EF4-FFF2-40B4-BE49-F238E27FC236}">
                <a16:creationId xmlns:a16="http://schemas.microsoft.com/office/drawing/2014/main" id="{2DD88C90-6AE8-4595-B019-80A4AD1EA1C5}"/>
              </a:ext>
            </a:extLst>
          </p:cNvPr>
          <p:cNvSpPr/>
          <p:nvPr/>
        </p:nvSpPr>
        <p:spPr>
          <a:xfrm>
            <a:off x="3646779" y="3509412"/>
            <a:ext cx="454559" cy="453877"/>
          </a:xfrm>
          <a:prstGeom prst="round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63" tIns="54032" rIns="108063" bIns="54032"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4</a:t>
            </a:r>
            <a:endParaRPr lang="zh-CN" altLang="en-US" sz="3200" dirty="0">
              <a:latin typeface="+mj-lt"/>
              <a:ea typeface="Arial Unicode MS" panose="020B0604020202020204" pitchFamily="34" charset="-122"/>
              <a:cs typeface="Arial Unicode MS" panose="020B0604020202020204" pitchFamily="34" charset="-122"/>
            </a:endParaRPr>
          </a:p>
        </p:txBody>
      </p:sp>
      <p:grpSp>
        <p:nvGrpSpPr>
          <p:cNvPr id="46" name="组合 45">
            <a:extLst>
              <a:ext uri="{FF2B5EF4-FFF2-40B4-BE49-F238E27FC236}">
                <a16:creationId xmlns:a16="http://schemas.microsoft.com/office/drawing/2014/main" id="{26C61DBC-D34B-461E-BCA5-C8E773D41E7C}"/>
              </a:ext>
            </a:extLst>
          </p:cNvPr>
          <p:cNvGrpSpPr/>
          <p:nvPr/>
        </p:nvGrpSpPr>
        <p:grpSpPr>
          <a:xfrm>
            <a:off x="4427984" y="3509410"/>
            <a:ext cx="3316169" cy="467290"/>
            <a:chOff x="6339097" y="4180903"/>
            <a:chExt cx="3744416" cy="526621"/>
          </a:xfrm>
          <a:solidFill>
            <a:schemeClr val="tx2">
              <a:lumMod val="60000"/>
              <a:lumOff val="40000"/>
            </a:schemeClr>
          </a:solidFill>
        </p:grpSpPr>
        <p:sp>
          <p:nvSpPr>
            <p:cNvPr id="47" name="圆角矩形 18">
              <a:extLst>
                <a:ext uri="{FF2B5EF4-FFF2-40B4-BE49-F238E27FC236}">
                  <a16:creationId xmlns:a16="http://schemas.microsoft.com/office/drawing/2014/main" id="{99B5DF4F-47A9-4ECD-A9F4-F25E349D2D0A}"/>
                </a:ext>
              </a:extLst>
            </p:cNvPr>
            <p:cNvSpPr/>
            <p:nvPr/>
          </p:nvSpPr>
          <p:spPr>
            <a:xfrm>
              <a:off x="6339097" y="4180903"/>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200" dirty="0">
                <a:latin typeface="+mj-lt"/>
                <a:ea typeface="Arial Unicode MS" panose="020B0604020202020204" pitchFamily="34" charset="-122"/>
                <a:cs typeface="Arial Unicode MS" panose="020B0604020202020204" pitchFamily="34" charset="-122"/>
              </a:endParaRPr>
            </a:p>
          </p:txBody>
        </p:sp>
        <p:sp>
          <p:nvSpPr>
            <p:cNvPr id="48" name="矩形 47">
              <a:extLst>
                <a:ext uri="{FF2B5EF4-FFF2-40B4-BE49-F238E27FC236}">
                  <a16:creationId xmlns:a16="http://schemas.microsoft.com/office/drawing/2014/main" id="{8D0456E5-0D86-403D-A019-6684D3829D2F}"/>
                </a:ext>
              </a:extLst>
            </p:cNvPr>
            <p:cNvSpPr/>
            <p:nvPr/>
          </p:nvSpPr>
          <p:spPr>
            <a:xfrm>
              <a:off x="6723349" y="4221882"/>
              <a:ext cx="2736304" cy="485642"/>
            </a:xfrm>
            <a:prstGeom prst="rect">
              <a:avLst/>
            </a:prstGeom>
            <a:grpFill/>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辅助治疗药物</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3" name="下箭头 24">
            <a:extLst>
              <a:ext uri="{FF2B5EF4-FFF2-40B4-BE49-F238E27FC236}">
                <a16:creationId xmlns:a16="http://schemas.microsoft.com/office/drawing/2014/main" id="{FFBE5915-6995-4B49-8652-16ED746983CF}"/>
              </a:ext>
            </a:extLst>
          </p:cNvPr>
          <p:cNvSpPr/>
          <p:nvPr/>
        </p:nvSpPr>
        <p:spPr>
          <a:xfrm rot="16200000">
            <a:off x="2602876" y="1136189"/>
            <a:ext cx="511163" cy="602077"/>
          </a:xfrm>
          <a:prstGeom prst="down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1020" tIns="40511" rIns="81020" bIns="40511" rtlCol="0" anchor="ctr"/>
          <a:lstStyle/>
          <a:p>
            <a:pPr algn="ctr"/>
            <a:endParaRPr lang="zh-CN" altLang="en-US"/>
          </a:p>
        </p:txBody>
      </p:sp>
    </p:spTree>
    <p:extLst>
      <p:ext uri="{BB962C8B-B14F-4D97-AF65-F5344CB8AC3E}">
        <p14:creationId xmlns:p14="http://schemas.microsoft.com/office/powerpoint/2010/main" val="2771727940"/>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10" y="124272"/>
            <a:ext cx="3346770"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33463" y="159861"/>
            <a:ext cx="3363002"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抗肿瘤化学药物分类</a:t>
            </a:r>
            <a:endParaRPr lang="zh-CN" altLang="en-US" sz="2000" b="1" dirty="0">
              <a:solidFill>
                <a:schemeClr val="bg1"/>
              </a:solidFill>
              <a:latin typeface="Microsoft YaHei" panose="020B0503020204020204" pitchFamily="34" charset="-122"/>
              <a:ea typeface="Microsoft YaHei" panose="020B0503020204020204" pitchFamily="34" charset="-122"/>
            </a:endParaRPr>
          </a:p>
        </p:txBody>
      </p:sp>
      <p:sp>
        <p:nvSpPr>
          <p:cNvPr id="6" name="Rectangle 3">
            <a:extLst>
              <a:ext uri="{FF2B5EF4-FFF2-40B4-BE49-F238E27FC236}">
                <a16:creationId xmlns:a16="http://schemas.microsoft.com/office/drawing/2014/main" id="{7E21386E-FF1C-5647-A96A-714A894046D8}"/>
              </a:ext>
            </a:extLst>
          </p:cNvPr>
          <p:cNvSpPr txBox="1">
            <a:spLocks noChangeArrowheads="1"/>
          </p:cNvSpPr>
          <p:nvPr/>
        </p:nvSpPr>
        <p:spPr>
          <a:xfrm>
            <a:off x="575556" y="916360"/>
            <a:ext cx="8743950" cy="45085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None/>
            </a:pPr>
            <a:r>
              <a:rPr lang="zh-CN" altLang="en-US" sz="2400" b="1" dirty="0">
                <a:solidFill>
                  <a:schemeClr val="tx2">
                    <a:lumMod val="60000"/>
                    <a:lumOff val="40000"/>
                  </a:schemeClr>
                </a:solidFill>
                <a:latin typeface="+mj-ea"/>
                <a:ea typeface="+mj-ea"/>
              </a:rPr>
              <a:t>根据药物化学结构</a:t>
            </a:r>
            <a:r>
              <a:rPr lang="zh-CN" altLang="en-US" sz="2400" b="1" dirty="0" smtClean="0">
                <a:solidFill>
                  <a:schemeClr val="tx2">
                    <a:lumMod val="60000"/>
                    <a:lumOff val="40000"/>
                  </a:schemeClr>
                </a:solidFill>
                <a:latin typeface="+mj-ea"/>
                <a:ea typeface="+mj-ea"/>
              </a:rPr>
              <a:t>：</a:t>
            </a:r>
            <a:endParaRPr lang="en-US" altLang="zh-CN" sz="2400" b="1" dirty="0" smtClean="0">
              <a:solidFill>
                <a:schemeClr val="tx2">
                  <a:lumMod val="60000"/>
                  <a:lumOff val="40000"/>
                </a:schemeClr>
              </a:solidFill>
              <a:latin typeface="+mj-ea"/>
              <a:ea typeface="+mj-ea"/>
            </a:endParaRPr>
          </a:p>
          <a:p>
            <a:pPr>
              <a:buFont typeface="Wingdings" pitchFamily="2" charset="2"/>
              <a:buNone/>
            </a:pPr>
            <a:endParaRPr lang="zh-CN" altLang="en-US" sz="2400" dirty="0">
              <a:solidFill>
                <a:schemeClr val="tx2">
                  <a:lumMod val="60000"/>
                  <a:lumOff val="40000"/>
                </a:schemeClr>
              </a:solidFill>
              <a:latin typeface="Microsoft YaHei" panose="020B0503020204020204" pitchFamily="34" charset="-122"/>
              <a:ea typeface="Microsoft YaHei" panose="020B0503020204020204" pitchFamily="34" charset="-122"/>
            </a:endParaRPr>
          </a:p>
          <a:p>
            <a:r>
              <a:rPr lang="zh-CN" altLang="en-US" sz="2000" dirty="0">
                <a:latin typeface="+mn-ea"/>
              </a:rPr>
              <a:t>烷化剂：</a:t>
            </a:r>
            <a:r>
              <a:rPr lang="en-US" altLang="zh-CN" sz="2000" dirty="0">
                <a:latin typeface="+mn-ea"/>
              </a:rPr>
              <a:t>CTX</a:t>
            </a:r>
            <a:r>
              <a:rPr lang="zh-CN" altLang="en-US" sz="2000" dirty="0">
                <a:latin typeface="+mn-ea"/>
              </a:rPr>
              <a:t>、</a:t>
            </a:r>
            <a:r>
              <a:rPr lang="en-US" altLang="zh-CN" sz="2000" dirty="0">
                <a:latin typeface="+mn-ea"/>
              </a:rPr>
              <a:t>IFO</a:t>
            </a:r>
            <a:r>
              <a:rPr lang="zh-CN" altLang="en-US" sz="2000" dirty="0">
                <a:latin typeface="+mn-ea"/>
              </a:rPr>
              <a:t>、</a:t>
            </a:r>
            <a:r>
              <a:rPr lang="en-US" altLang="zh-CN" sz="2000" dirty="0">
                <a:latin typeface="+mn-ea"/>
              </a:rPr>
              <a:t>HN</a:t>
            </a:r>
            <a:r>
              <a:rPr lang="en-US" altLang="zh-CN" sz="2000" baseline="-25000" dirty="0">
                <a:latin typeface="+mn-ea"/>
              </a:rPr>
              <a:t>2</a:t>
            </a:r>
            <a:r>
              <a:rPr lang="zh-CN" altLang="en-US" sz="2000" dirty="0">
                <a:latin typeface="+mn-ea"/>
              </a:rPr>
              <a:t>、</a:t>
            </a:r>
            <a:r>
              <a:rPr lang="en-US" altLang="zh-CN" sz="2000" dirty="0">
                <a:latin typeface="+mn-ea"/>
              </a:rPr>
              <a:t>MEL </a:t>
            </a:r>
            <a:endParaRPr lang="zh-CN" altLang="en-US" sz="2000" dirty="0">
              <a:latin typeface="+mn-ea"/>
            </a:endParaRPr>
          </a:p>
          <a:p>
            <a:r>
              <a:rPr lang="zh-CN" altLang="en-US" sz="2000" dirty="0">
                <a:latin typeface="+mn-ea"/>
              </a:rPr>
              <a:t>抗代谢药：</a:t>
            </a:r>
            <a:r>
              <a:rPr lang="en-US" altLang="zh-CN" sz="2000" dirty="0">
                <a:latin typeface="+mn-ea"/>
              </a:rPr>
              <a:t>5-FU</a:t>
            </a:r>
            <a:r>
              <a:rPr lang="zh-CN" altLang="en-US" sz="2000" dirty="0">
                <a:latin typeface="+mn-ea"/>
              </a:rPr>
              <a:t>、</a:t>
            </a:r>
            <a:r>
              <a:rPr lang="en-US" altLang="zh-CN" sz="2000" dirty="0">
                <a:latin typeface="+mn-ea"/>
              </a:rPr>
              <a:t>6-MP</a:t>
            </a:r>
            <a:r>
              <a:rPr lang="zh-CN" altLang="en-US" sz="2000" dirty="0">
                <a:latin typeface="+mn-ea"/>
              </a:rPr>
              <a:t>、</a:t>
            </a:r>
            <a:r>
              <a:rPr lang="en-US" altLang="zh-CN" sz="2000" dirty="0">
                <a:latin typeface="+mn-ea"/>
              </a:rPr>
              <a:t>6-TG</a:t>
            </a:r>
            <a:r>
              <a:rPr lang="zh-CN" altLang="en-US" sz="2000" dirty="0">
                <a:latin typeface="+mn-ea"/>
              </a:rPr>
              <a:t>、</a:t>
            </a:r>
            <a:r>
              <a:rPr lang="en-US" altLang="zh-CN" sz="2000" dirty="0" err="1">
                <a:latin typeface="+mn-ea"/>
              </a:rPr>
              <a:t>Alimta</a:t>
            </a:r>
            <a:endParaRPr lang="zh-CN" altLang="en-US" sz="2000" dirty="0">
              <a:latin typeface="+mn-ea"/>
            </a:endParaRPr>
          </a:p>
          <a:p>
            <a:r>
              <a:rPr lang="zh-CN" altLang="en-US" sz="2000" dirty="0">
                <a:latin typeface="+mn-ea"/>
              </a:rPr>
              <a:t>抗肿瘤抗生素：</a:t>
            </a:r>
            <a:r>
              <a:rPr lang="en-US" altLang="zh-CN" sz="2000" dirty="0">
                <a:latin typeface="+mn-ea"/>
              </a:rPr>
              <a:t>ADM</a:t>
            </a:r>
            <a:r>
              <a:rPr lang="zh-CN" altLang="en-US" sz="2000" dirty="0">
                <a:latin typeface="+mn-ea"/>
              </a:rPr>
              <a:t>、</a:t>
            </a:r>
            <a:r>
              <a:rPr lang="en-US" altLang="zh-CN" sz="2000" dirty="0">
                <a:latin typeface="+mn-ea"/>
              </a:rPr>
              <a:t>EPI</a:t>
            </a:r>
            <a:r>
              <a:rPr lang="zh-CN" altLang="en-US" sz="2000" dirty="0">
                <a:latin typeface="+mn-ea"/>
              </a:rPr>
              <a:t>、</a:t>
            </a:r>
            <a:r>
              <a:rPr lang="en-US" altLang="zh-CN" sz="2000" dirty="0">
                <a:latin typeface="+mn-ea"/>
              </a:rPr>
              <a:t>THP-ADM </a:t>
            </a:r>
            <a:endParaRPr lang="zh-CN" altLang="en-US" sz="2000" dirty="0">
              <a:latin typeface="+mn-ea"/>
            </a:endParaRPr>
          </a:p>
          <a:p>
            <a:r>
              <a:rPr lang="zh-CN" altLang="en-US" sz="2000" dirty="0">
                <a:latin typeface="+mn-ea"/>
              </a:rPr>
              <a:t>植物类：</a:t>
            </a:r>
            <a:r>
              <a:rPr lang="en-US" altLang="zh-CN" sz="2000" dirty="0">
                <a:latin typeface="+mn-ea"/>
              </a:rPr>
              <a:t>VCR</a:t>
            </a:r>
            <a:r>
              <a:rPr lang="zh-CN" altLang="en-US" sz="2000" dirty="0">
                <a:latin typeface="+mn-ea"/>
              </a:rPr>
              <a:t>、</a:t>
            </a:r>
            <a:r>
              <a:rPr lang="en-US" altLang="zh-CN" sz="2000" dirty="0">
                <a:latin typeface="+mn-ea"/>
              </a:rPr>
              <a:t>VLB</a:t>
            </a:r>
            <a:r>
              <a:rPr lang="zh-CN" altLang="en-US" sz="2000" dirty="0">
                <a:latin typeface="+mn-ea"/>
              </a:rPr>
              <a:t>、</a:t>
            </a:r>
            <a:r>
              <a:rPr lang="en-US" altLang="zh-CN" sz="2000" dirty="0">
                <a:latin typeface="+mn-ea"/>
              </a:rPr>
              <a:t>VDS </a:t>
            </a:r>
            <a:r>
              <a:rPr lang="zh-CN" altLang="en-US" sz="2000" dirty="0">
                <a:latin typeface="+mn-ea"/>
              </a:rPr>
              <a:t>、</a:t>
            </a:r>
            <a:r>
              <a:rPr lang="en-US" altLang="zh-CN" sz="2000" dirty="0">
                <a:latin typeface="+mn-ea"/>
              </a:rPr>
              <a:t>NVB</a:t>
            </a:r>
          </a:p>
          <a:p>
            <a:r>
              <a:rPr lang="zh-CN" altLang="en-US" sz="2000" dirty="0">
                <a:latin typeface="+mn-ea"/>
              </a:rPr>
              <a:t>激素类：皮质类固醇激素、孕激素等</a:t>
            </a:r>
            <a:endParaRPr lang="en-US" altLang="zh-CN" sz="2000" dirty="0">
              <a:latin typeface="+mn-ea"/>
            </a:endParaRPr>
          </a:p>
          <a:p>
            <a:r>
              <a:rPr lang="zh-CN" altLang="en-US" sz="2000" dirty="0">
                <a:latin typeface="+mn-ea"/>
              </a:rPr>
              <a:t>杂类：铂类、亚硝脲类、</a:t>
            </a:r>
            <a:r>
              <a:rPr lang="en-US" altLang="zh-CN" sz="2000" dirty="0">
                <a:latin typeface="+mn-ea"/>
              </a:rPr>
              <a:t>PCB</a:t>
            </a:r>
            <a:r>
              <a:rPr lang="zh-CN" altLang="en-US" sz="2000" dirty="0">
                <a:latin typeface="+mn-ea"/>
              </a:rPr>
              <a:t>、 </a:t>
            </a:r>
            <a:r>
              <a:rPr lang="en-US" altLang="zh-CN" sz="2000" dirty="0">
                <a:latin typeface="+mn-ea"/>
              </a:rPr>
              <a:t>HU</a:t>
            </a:r>
            <a:endParaRPr lang="zh-CN" altLang="en-US" sz="2000" dirty="0">
              <a:latin typeface="+mn-ea"/>
            </a:endParaRPr>
          </a:p>
        </p:txBody>
      </p:sp>
    </p:spTree>
    <p:extLst>
      <p:ext uri="{BB962C8B-B14F-4D97-AF65-F5344CB8AC3E}">
        <p14:creationId xmlns:p14="http://schemas.microsoft.com/office/powerpoint/2010/main" val="2265218539"/>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10" y="124272"/>
            <a:ext cx="3346770"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33463" y="159861"/>
            <a:ext cx="3363002"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抗肿瘤化学药物分类</a:t>
            </a:r>
            <a:endParaRPr lang="zh-CN" altLang="en-US" sz="2000" b="1" dirty="0">
              <a:solidFill>
                <a:schemeClr val="bg1"/>
              </a:solidFill>
              <a:latin typeface="Microsoft YaHei" panose="020B0503020204020204" pitchFamily="34" charset="-122"/>
              <a:ea typeface="Microsoft YaHei" panose="020B0503020204020204" pitchFamily="34" charset="-122"/>
            </a:endParaRPr>
          </a:p>
        </p:txBody>
      </p:sp>
      <p:sp>
        <p:nvSpPr>
          <p:cNvPr id="5" name="Rectangle 3">
            <a:extLst>
              <a:ext uri="{FF2B5EF4-FFF2-40B4-BE49-F238E27FC236}">
                <a16:creationId xmlns:a16="http://schemas.microsoft.com/office/drawing/2014/main" id="{9E5614B8-EEFB-304E-8D55-DB459282684D}"/>
              </a:ext>
            </a:extLst>
          </p:cNvPr>
          <p:cNvSpPr txBox="1">
            <a:spLocks noChangeArrowheads="1"/>
          </p:cNvSpPr>
          <p:nvPr/>
        </p:nvSpPr>
        <p:spPr>
          <a:xfrm>
            <a:off x="611560" y="978996"/>
            <a:ext cx="7920880" cy="3187096"/>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None/>
            </a:pPr>
            <a:r>
              <a:rPr lang="zh-CN" altLang="en-US" sz="2400" b="1" dirty="0">
                <a:solidFill>
                  <a:schemeClr val="tx2">
                    <a:lumMod val="60000"/>
                    <a:lumOff val="40000"/>
                  </a:schemeClr>
                </a:solidFill>
                <a:latin typeface="+mj-ea"/>
                <a:ea typeface="+mj-ea"/>
              </a:rPr>
              <a:t>根据药物作用机制</a:t>
            </a:r>
            <a:r>
              <a:rPr lang="zh-CN" altLang="en-US" sz="2400" b="1" dirty="0" smtClean="0">
                <a:solidFill>
                  <a:schemeClr val="tx2">
                    <a:lumMod val="60000"/>
                    <a:lumOff val="40000"/>
                  </a:schemeClr>
                </a:solidFill>
                <a:latin typeface="+mj-ea"/>
                <a:ea typeface="+mj-ea"/>
              </a:rPr>
              <a:t>：</a:t>
            </a:r>
            <a:endParaRPr lang="en-US" altLang="zh-CN" sz="2400" b="1" dirty="0" smtClean="0">
              <a:solidFill>
                <a:schemeClr val="tx2">
                  <a:lumMod val="60000"/>
                  <a:lumOff val="40000"/>
                </a:schemeClr>
              </a:solidFill>
              <a:latin typeface="+mj-ea"/>
              <a:ea typeface="+mj-ea"/>
            </a:endParaRPr>
          </a:p>
          <a:p>
            <a:pPr>
              <a:buFont typeface="Wingdings" pitchFamily="2" charset="2"/>
              <a:buNone/>
            </a:pPr>
            <a:endParaRPr lang="zh-CN" altLang="en-US" sz="2400" dirty="0">
              <a:solidFill>
                <a:schemeClr val="tx2">
                  <a:lumMod val="60000"/>
                  <a:lumOff val="40000"/>
                </a:schemeClr>
              </a:solidFill>
              <a:latin typeface="+mj-ea"/>
              <a:ea typeface="+mj-ea"/>
            </a:endParaRPr>
          </a:p>
          <a:p>
            <a:r>
              <a:rPr lang="zh-CN" altLang="en-US" sz="2400" dirty="0">
                <a:latin typeface="+mj-ea"/>
                <a:ea typeface="+mj-ea"/>
              </a:rPr>
              <a:t> 细胞周期特异性药物</a:t>
            </a:r>
          </a:p>
          <a:p>
            <a:pPr>
              <a:buFont typeface="Wingdings" pitchFamily="2" charset="2"/>
              <a:buNone/>
            </a:pPr>
            <a:r>
              <a:rPr lang="en-US" altLang="zh-CN" sz="1800" dirty="0" smtClean="0">
                <a:solidFill>
                  <a:schemeClr val="tx2">
                    <a:lumMod val="60000"/>
                    <a:lumOff val="40000"/>
                  </a:schemeClr>
                </a:solidFill>
                <a:latin typeface="+mj-ea"/>
                <a:ea typeface="+mj-ea"/>
              </a:rPr>
              <a:t>             G</a:t>
            </a:r>
            <a:r>
              <a:rPr lang="en-US" altLang="zh-CN" sz="1800" baseline="-25000" dirty="0" smtClean="0">
                <a:solidFill>
                  <a:schemeClr val="tx2">
                    <a:lumMod val="60000"/>
                    <a:lumOff val="40000"/>
                  </a:schemeClr>
                </a:solidFill>
                <a:latin typeface="+mj-ea"/>
                <a:ea typeface="+mj-ea"/>
              </a:rPr>
              <a:t>1</a:t>
            </a:r>
            <a:r>
              <a:rPr lang="zh-CN" altLang="en-US" sz="1800" dirty="0">
                <a:solidFill>
                  <a:schemeClr val="tx2">
                    <a:lumMod val="60000"/>
                    <a:lumOff val="40000"/>
                  </a:schemeClr>
                </a:solidFill>
                <a:latin typeface="+mj-ea"/>
                <a:ea typeface="+mj-ea"/>
              </a:rPr>
              <a:t>期特异性药物</a:t>
            </a:r>
            <a:r>
              <a:rPr lang="en-US" altLang="zh-CN" sz="1800" dirty="0">
                <a:solidFill>
                  <a:schemeClr val="tx2">
                    <a:lumMod val="60000"/>
                    <a:lumOff val="40000"/>
                  </a:schemeClr>
                </a:solidFill>
                <a:latin typeface="+mj-ea"/>
                <a:ea typeface="+mj-ea"/>
              </a:rPr>
              <a:t>- </a:t>
            </a:r>
            <a:r>
              <a:rPr lang="en-US" altLang="zh-CN" sz="1800" dirty="0">
                <a:latin typeface="+mj-ea"/>
                <a:ea typeface="+mj-ea"/>
              </a:rPr>
              <a:t>L-ASP</a:t>
            </a:r>
            <a:r>
              <a:rPr lang="zh-CN" altLang="en-US" sz="1800" dirty="0">
                <a:latin typeface="+mj-ea"/>
                <a:ea typeface="+mj-ea"/>
              </a:rPr>
              <a:t>、肾上腺皮质类固醇激素</a:t>
            </a:r>
          </a:p>
          <a:p>
            <a:pPr>
              <a:buFont typeface="Wingdings" pitchFamily="2" charset="2"/>
              <a:buNone/>
            </a:pPr>
            <a:r>
              <a:rPr lang="en-US" altLang="zh-CN" sz="1800" dirty="0" smtClean="0">
                <a:solidFill>
                  <a:schemeClr val="tx2">
                    <a:lumMod val="60000"/>
                    <a:lumOff val="40000"/>
                  </a:schemeClr>
                </a:solidFill>
                <a:latin typeface="+mj-ea"/>
                <a:ea typeface="+mj-ea"/>
              </a:rPr>
              <a:t>             S</a:t>
            </a:r>
            <a:r>
              <a:rPr lang="zh-CN" altLang="en-US" sz="1800" dirty="0">
                <a:solidFill>
                  <a:schemeClr val="tx2">
                    <a:lumMod val="60000"/>
                    <a:lumOff val="40000"/>
                  </a:schemeClr>
                </a:solidFill>
                <a:latin typeface="+mj-ea"/>
                <a:ea typeface="+mj-ea"/>
              </a:rPr>
              <a:t>期特异性药物</a:t>
            </a:r>
            <a:r>
              <a:rPr lang="en-US" altLang="zh-CN" sz="1800" dirty="0">
                <a:solidFill>
                  <a:schemeClr val="tx2">
                    <a:lumMod val="60000"/>
                    <a:lumOff val="40000"/>
                  </a:schemeClr>
                </a:solidFill>
                <a:latin typeface="+mj-ea"/>
                <a:ea typeface="+mj-ea"/>
              </a:rPr>
              <a:t>- </a:t>
            </a:r>
            <a:r>
              <a:rPr lang="en-US" altLang="zh-CN" sz="1800" dirty="0">
                <a:latin typeface="+mj-ea"/>
                <a:ea typeface="+mj-ea"/>
              </a:rPr>
              <a:t>Ara-C</a:t>
            </a:r>
            <a:r>
              <a:rPr lang="zh-CN" altLang="en-US" sz="1800" dirty="0">
                <a:latin typeface="+mj-ea"/>
                <a:ea typeface="+mj-ea"/>
              </a:rPr>
              <a:t>、</a:t>
            </a:r>
            <a:r>
              <a:rPr lang="en-US" altLang="zh-CN" sz="1800" dirty="0">
                <a:latin typeface="+mj-ea"/>
                <a:ea typeface="+mj-ea"/>
              </a:rPr>
              <a:t>5-FU</a:t>
            </a:r>
            <a:r>
              <a:rPr lang="zh-CN" altLang="en-US" sz="1800" dirty="0">
                <a:latin typeface="+mj-ea"/>
                <a:ea typeface="+mj-ea"/>
              </a:rPr>
              <a:t>、</a:t>
            </a:r>
            <a:r>
              <a:rPr lang="en-US" altLang="zh-CN" sz="1800" dirty="0">
                <a:latin typeface="+mj-ea"/>
                <a:ea typeface="+mj-ea"/>
              </a:rPr>
              <a:t>TPT</a:t>
            </a:r>
            <a:r>
              <a:rPr lang="zh-CN" altLang="en-US" sz="1800" dirty="0">
                <a:latin typeface="+mj-ea"/>
                <a:ea typeface="+mj-ea"/>
              </a:rPr>
              <a:t>、</a:t>
            </a:r>
            <a:r>
              <a:rPr lang="en-US" altLang="zh-CN" sz="1800" dirty="0">
                <a:latin typeface="+mj-ea"/>
                <a:ea typeface="+mj-ea"/>
              </a:rPr>
              <a:t>CPT-11</a:t>
            </a:r>
            <a:r>
              <a:rPr lang="zh-CN" altLang="en-US" sz="1800" dirty="0">
                <a:latin typeface="+mj-ea"/>
                <a:ea typeface="+mj-ea"/>
              </a:rPr>
              <a:t>、</a:t>
            </a:r>
            <a:r>
              <a:rPr lang="en-US" altLang="zh-CN" sz="1800" dirty="0">
                <a:latin typeface="+mj-ea"/>
                <a:ea typeface="+mj-ea"/>
              </a:rPr>
              <a:t>VP-16 </a:t>
            </a:r>
          </a:p>
          <a:p>
            <a:pPr>
              <a:buFont typeface="Wingdings" pitchFamily="2" charset="2"/>
              <a:buNone/>
            </a:pPr>
            <a:r>
              <a:rPr lang="en-US" altLang="zh-CN" sz="1800" dirty="0" smtClean="0">
                <a:solidFill>
                  <a:schemeClr val="tx2">
                    <a:lumMod val="60000"/>
                    <a:lumOff val="40000"/>
                  </a:schemeClr>
                </a:solidFill>
                <a:latin typeface="+mj-ea"/>
                <a:ea typeface="+mj-ea"/>
              </a:rPr>
              <a:t>             G</a:t>
            </a:r>
            <a:r>
              <a:rPr lang="en-US" altLang="zh-CN" sz="1800" baseline="-25000" dirty="0" smtClean="0">
                <a:solidFill>
                  <a:schemeClr val="tx2">
                    <a:lumMod val="60000"/>
                    <a:lumOff val="40000"/>
                  </a:schemeClr>
                </a:solidFill>
                <a:latin typeface="+mj-ea"/>
                <a:ea typeface="+mj-ea"/>
              </a:rPr>
              <a:t>2</a:t>
            </a:r>
            <a:r>
              <a:rPr lang="zh-CN" altLang="en-US" sz="1800" dirty="0">
                <a:solidFill>
                  <a:schemeClr val="tx2">
                    <a:lumMod val="60000"/>
                    <a:lumOff val="40000"/>
                  </a:schemeClr>
                </a:solidFill>
                <a:latin typeface="+mj-ea"/>
                <a:ea typeface="+mj-ea"/>
              </a:rPr>
              <a:t>期特异性药物</a:t>
            </a:r>
            <a:r>
              <a:rPr lang="en-US" altLang="zh-CN" sz="1800" dirty="0">
                <a:solidFill>
                  <a:schemeClr val="tx2">
                    <a:lumMod val="60000"/>
                    <a:lumOff val="40000"/>
                  </a:schemeClr>
                </a:solidFill>
                <a:latin typeface="+mj-ea"/>
                <a:ea typeface="+mj-ea"/>
              </a:rPr>
              <a:t>- </a:t>
            </a:r>
            <a:r>
              <a:rPr lang="en-US" altLang="zh-CN" sz="1800" dirty="0">
                <a:latin typeface="+mj-ea"/>
                <a:ea typeface="+mj-ea"/>
              </a:rPr>
              <a:t>BLM</a:t>
            </a:r>
            <a:r>
              <a:rPr lang="zh-CN" altLang="en-US" sz="1800" dirty="0">
                <a:latin typeface="+mj-ea"/>
                <a:ea typeface="+mj-ea"/>
              </a:rPr>
              <a:t>、</a:t>
            </a:r>
            <a:r>
              <a:rPr lang="en-US" altLang="zh-CN" sz="1800" dirty="0">
                <a:latin typeface="+mj-ea"/>
                <a:ea typeface="+mj-ea"/>
              </a:rPr>
              <a:t>PYM</a:t>
            </a:r>
          </a:p>
          <a:p>
            <a:pPr>
              <a:buFont typeface="Wingdings" pitchFamily="2" charset="2"/>
              <a:buNone/>
            </a:pPr>
            <a:r>
              <a:rPr lang="en-US" altLang="zh-CN" sz="1800" dirty="0" smtClean="0">
                <a:solidFill>
                  <a:schemeClr val="tx2">
                    <a:lumMod val="60000"/>
                    <a:lumOff val="40000"/>
                  </a:schemeClr>
                </a:solidFill>
                <a:latin typeface="+mj-ea"/>
                <a:ea typeface="+mj-ea"/>
              </a:rPr>
              <a:t>             M</a:t>
            </a:r>
            <a:r>
              <a:rPr lang="zh-CN" altLang="en-US" sz="1800" dirty="0">
                <a:solidFill>
                  <a:schemeClr val="tx2">
                    <a:lumMod val="60000"/>
                    <a:lumOff val="40000"/>
                  </a:schemeClr>
                </a:solidFill>
                <a:latin typeface="+mj-ea"/>
                <a:ea typeface="+mj-ea"/>
              </a:rPr>
              <a:t>期特异性药物</a:t>
            </a:r>
            <a:r>
              <a:rPr lang="en-US" altLang="zh-CN" sz="1800" dirty="0">
                <a:solidFill>
                  <a:schemeClr val="tx2">
                    <a:lumMod val="60000"/>
                    <a:lumOff val="40000"/>
                  </a:schemeClr>
                </a:solidFill>
                <a:latin typeface="+mj-ea"/>
                <a:ea typeface="+mj-ea"/>
              </a:rPr>
              <a:t>- </a:t>
            </a:r>
            <a:r>
              <a:rPr lang="en-US" altLang="zh-CN" sz="1800" dirty="0">
                <a:latin typeface="+mj-ea"/>
                <a:ea typeface="+mj-ea"/>
              </a:rPr>
              <a:t>VCR</a:t>
            </a:r>
            <a:r>
              <a:rPr lang="zh-CN" altLang="en-US" sz="1800" dirty="0">
                <a:latin typeface="+mj-ea"/>
                <a:ea typeface="+mj-ea"/>
              </a:rPr>
              <a:t>、</a:t>
            </a:r>
            <a:r>
              <a:rPr lang="en-US" altLang="zh-CN" sz="1800" dirty="0">
                <a:latin typeface="+mj-ea"/>
                <a:ea typeface="+mj-ea"/>
              </a:rPr>
              <a:t>VLB</a:t>
            </a:r>
            <a:r>
              <a:rPr lang="zh-CN" altLang="en-US" sz="1800" dirty="0">
                <a:latin typeface="+mj-ea"/>
                <a:ea typeface="+mj-ea"/>
              </a:rPr>
              <a:t>、</a:t>
            </a:r>
            <a:r>
              <a:rPr lang="en-US" altLang="zh-CN" sz="1800" dirty="0">
                <a:latin typeface="+mj-ea"/>
                <a:ea typeface="+mj-ea"/>
              </a:rPr>
              <a:t>VDS</a:t>
            </a:r>
            <a:r>
              <a:rPr lang="zh-CN" altLang="en-US" sz="1800" dirty="0">
                <a:latin typeface="+mj-ea"/>
                <a:ea typeface="+mj-ea"/>
              </a:rPr>
              <a:t>、</a:t>
            </a:r>
            <a:r>
              <a:rPr lang="en-US" altLang="zh-CN" sz="1800" dirty="0">
                <a:latin typeface="+mj-ea"/>
                <a:ea typeface="+mj-ea"/>
              </a:rPr>
              <a:t>NVB</a:t>
            </a:r>
            <a:r>
              <a:rPr lang="zh-CN" altLang="en-US" sz="1800" dirty="0">
                <a:latin typeface="+mj-ea"/>
                <a:ea typeface="+mj-ea"/>
              </a:rPr>
              <a:t>、</a:t>
            </a:r>
            <a:r>
              <a:rPr lang="en-US" altLang="zh-CN" sz="1800" dirty="0" err="1">
                <a:latin typeface="+mj-ea"/>
                <a:ea typeface="+mj-ea"/>
              </a:rPr>
              <a:t>Taxol</a:t>
            </a:r>
            <a:r>
              <a:rPr lang="en-US" altLang="zh-CN" sz="1800" dirty="0">
                <a:latin typeface="+mj-ea"/>
                <a:ea typeface="+mj-ea"/>
              </a:rPr>
              <a:t> </a:t>
            </a:r>
            <a:endParaRPr lang="en-US" altLang="zh-CN" sz="1800" dirty="0" smtClean="0">
              <a:latin typeface="+mj-ea"/>
              <a:ea typeface="+mj-ea"/>
            </a:endParaRPr>
          </a:p>
          <a:p>
            <a:pPr>
              <a:buFont typeface="Wingdings" pitchFamily="2" charset="2"/>
              <a:buNone/>
            </a:pPr>
            <a:endParaRPr lang="en-US" altLang="zh-CN" sz="1800" dirty="0">
              <a:solidFill>
                <a:srgbClr val="00FF00"/>
              </a:solidFill>
              <a:latin typeface="+mj-ea"/>
              <a:ea typeface="+mj-ea"/>
            </a:endParaRPr>
          </a:p>
          <a:p>
            <a:r>
              <a:rPr lang="zh-CN" altLang="en-US" sz="2400" dirty="0">
                <a:latin typeface="+mj-ea"/>
                <a:ea typeface="+mj-ea"/>
              </a:rPr>
              <a:t> 细胞周期非特异性药物</a:t>
            </a:r>
          </a:p>
          <a:p>
            <a:pPr>
              <a:buFont typeface="Wingdings" pitchFamily="2" charset="2"/>
              <a:buNone/>
            </a:pPr>
            <a:r>
              <a:rPr lang="zh-CN" altLang="en-US" sz="1800" dirty="0" smtClean="0">
                <a:solidFill>
                  <a:schemeClr val="tx2">
                    <a:lumMod val="60000"/>
                    <a:lumOff val="40000"/>
                  </a:schemeClr>
                </a:solidFill>
                <a:latin typeface="+mj-ea"/>
                <a:ea typeface="+mj-ea"/>
              </a:rPr>
              <a:t>      </a:t>
            </a:r>
            <a:r>
              <a:rPr lang="en-US" altLang="zh-CN" sz="1800" dirty="0" smtClean="0">
                <a:solidFill>
                  <a:schemeClr val="tx2">
                    <a:lumMod val="60000"/>
                    <a:lumOff val="40000"/>
                  </a:schemeClr>
                </a:solidFill>
                <a:latin typeface="+mj-ea"/>
                <a:ea typeface="+mj-ea"/>
              </a:rPr>
              <a:t>       </a:t>
            </a:r>
            <a:r>
              <a:rPr lang="zh-CN" altLang="en-US" sz="1800" dirty="0" smtClean="0">
                <a:solidFill>
                  <a:schemeClr val="tx2">
                    <a:lumMod val="60000"/>
                    <a:lumOff val="40000"/>
                  </a:schemeClr>
                </a:solidFill>
                <a:latin typeface="+mj-ea"/>
                <a:ea typeface="+mj-ea"/>
              </a:rPr>
              <a:t>烷化剂</a:t>
            </a:r>
            <a:r>
              <a:rPr lang="zh-CN" altLang="en-US" sz="1800" dirty="0">
                <a:solidFill>
                  <a:schemeClr val="tx2">
                    <a:lumMod val="60000"/>
                    <a:lumOff val="40000"/>
                  </a:schemeClr>
                </a:solidFill>
                <a:latin typeface="+mj-ea"/>
                <a:ea typeface="+mj-ea"/>
              </a:rPr>
              <a:t>、抗肿瘤抗生素、亚硝脲类</a:t>
            </a:r>
          </a:p>
        </p:txBody>
      </p:sp>
    </p:spTree>
    <p:extLst>
      <p:ext uri="{BB962C8B-B14F-4D97-AF65-F5344CB8AC3E}">
        <p14:creationId xmlns:p14="http://schemas.microsoft.com/office/powerpoint/2010/main" val="226592195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10" y="124272"/>
            <a:ext cx="2210874"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38910" y="162958"/>
            <a:ext cx="3922513"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药物剂型的发展</a:t>
            </a:r>
          </a:p>
        </p:txBody>
      </p:sp>
      <p:sp>
        <p:nvSpPr>
          <p:cNvPr id="5" name="Rectangle 3">
            <a:extLst>
              <a:ext uri="{FF2B5EF4-FFF2-40B4-BE49-F238E27FC236}">
                <a16:creationId xmlns:a16="http://schemas.microsoft.com/office/drawing/2014/main" id="{A6691873-84CB-DD46-A74A-9E61CF418513}"/>
              </a:ext>
            </a:extLst>
          </p:cNvPr>
          <p:cNvSpPr txBox="1">
            <a:spLocks noChangeArrowheads="1"/>
          </p:cNvSpPr>
          <p:nvPr/>
        </p:nvSpPr>
        <p:spPr>
          <a:xfrm>
            <a:off x="928662" y="1215222"/>
            <a:ext cx="6589762" cy="324069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None/>
            </a:pPr>
            <a:r>
              <a:rPr lang="zh-CN" altLang="en-US" sz="2600" b="1" dirty="0">
                <a:solidFill>
                  <a:schemeClr val="tx2">
                    <a:lumMod val="60000"/>
                    <a:lumOff val="40000"/>
                  </a:schemeClr>
                </a:solidFill>
                <a:latin typeface="+mj-ea"/>
                <a:ea typeface="+mj-ea"/>
              </a:rPr>
              <a:t>     药物剂型的发展</a:t>
            </a:r>
          </a:p>
          <a:p>
            <a:pPr>
              <a:lnSpc>
                <a:spcPct val="150000"/>
              </a:lnSpc>
              <a:buFont typeface="Wingdings" pitchFamily="2" charset="2"/>
              <a:buNone/>
            </a:pPr>
            <a:r>
              <a:rPr lang="zh-CN" altLang="en-US" sz="2401" dirty="0">
                <a:latin typeface="+mj-ea"/>
                <a:ea typeface="+mj-ea"/>
              </a:rPr>
              <a:t>      </a:t>
            </a:r>
            <a:r>
              <a:rPr lang="en-US" altLang="zh-CN" sz="2401" dirty="0">
                <a:latin typeface="+mj-ea"/>
                <a:ea typeface="+mj-ea"/>
              </a:rPr>
              <a:t>- </a:t>
            </a:r>
            <a:r>
              <a:rPr lang="zh-CN" altLang="en-US" sz="2000" dirty="0">
                <a:latin typeface="+mj-ea"/>
                <a:ea typeface="+mj-ea"/>
              </a:rPr>
              <a:t>脂质体药物：脂质体紫杉醇</a:t>
            </a:r>
          </a:p>
          <a:p>
            <a:pPr>
              <a:lnSpc>
                <a:spcPct val="150000"/>
              </a:lnSpc>
              <a:buFont typeface="Wingdings" pitchFamily="2" charset="2"/>
              <a:buNone/>
            </a:pPr>
            <a:r>
              <a:rPr lang="zh-CN" altLang="en-US" sz="2000" dirty="0">
                <a:latin typeface="+mj-ea"/>
                <a:ea typeface="+mj-ea"/>
              </a:rPr>
              <a:t>      </a:t>
            </a:r>
            <a:r>
              <a:rPr lang="zh-CN" altLang="en-US" sz="2000" dirty="0" smtClean="0">
                <a:latin typeface="+mj-ea"/>
                <a:ea typeface="+mj-ea"/>
              </a:rPr>
              <a:t> </a:t>
            </a:r>
            <a:r>
              <a:rPr lang="en-US" altLang="zh-CN" sz="2000" dirty="0" smtClean="0">
                <a:latin typeface="+mj-ea"/>
                <a:ea typeface="+mj-ea"/>
              </a:rPr>
              <a:t>- </a:t>
            </a:r>
            <a:r>
              <a:rPr lang="zh-CN" altLang="en-US" sz="2000" dirty="0">
                <a:latin typeface="+mj-ea"/>
                <a:ea typeface="+mj-ea"/>
              </a:rPr>
              <a:t>纳米药物：白蛋白纳米紫杉醇</a:t>
            </a:r>
          </a:p>
          <a:p>
            <a:pPr>
              <a:lnSpc>
                <a:spcPct val="150000"/>
              </a:lnSpc>
              <a:buFont typeface="Wingdings" pitchFamily="2" charset="2"/>
              <a:buNone/>
            </a:pPr>
            <a:r>
              <a:rPr lang="zh-CN" altLang="en-US" sz="2000" dirty="0">
                <a:latin typeface="+mj-ea"/>
                <a:ea typeface="+mj-ea"/>
              </a:rPr>
              <a:t>      </a:t>
            </a:r>
            <a:r>
              <a:rPr lang="zh-CN" altLang="en-US" sz="2000" dirty="0" smtClean="0">
                <a:latin typeface="+mj-ea"/>
                <a:ea typeface="+mj-ea"/>
              </a:rPr>
              <a:t> </a:t>
            </a:r>
            <a:r>
              <a:rPr lang="en-US" altLang="zh-CN" sz="2000" dirty="0" smtClean="0">
                <a:latin typeface="+mj-ea"/>
                <a:ea typeface="+mj-ea"/>
              </a:rPr>
              <a:t>- </a:t>
            </a:r>
            <a:r>
              <a:rPr lang="en-US" altLang="zh-CN" sz="2000" dirty="0">
                <a:latin typeface="+mj-ea"/>
                <a:ea typeface="+mj-ea"/>
              </a:rPr>
              <a:t>PEG-</a:t>
            </a:r>
            <a:r>
              <a:rPr lang="zh-CN" altLang="en-US" sz="2000" dirty="0">
                <a:latin typeface="+mj-ea"/>
                <a:ea typeface="+mj-ea"/>
              </a:rPr>
              <a:t>脂质体药物：楷莱</a:t>
            </a:r>
          </a:p>
          <a:p>
            <a:pPr>
              <a:lnSpc>
                <a:spcPct val="150000"/>
              </a:lnSpc>
              <a:buFont typeface="Wingdings" pitchFamily="2" charset="2"/>
              <a:buNone/>
            </a:pPr>
            <a:r>
              <a:rPr lang="zh-CN" altLang="en-US" sz="2000" dirty="0">
                <a:latin typeface="+mj-ea"/>
                <a:ea typeface="+mj-ea"/>
              </a:rPr>
              <a:t>      </a:t>
            </a:r>
            <a:r>
              <a:rPr lang="zh-CN" altLang="en-US" sz="2000" dirty="0" smtClean="0">
                <a:latin typeface="+mj-ea"/>
                <a:ea typeface="+mj-ea"/>
              </a:rPr>
              <a:t> </a:t>
            </a:r>
            <a:r>
              <a:rPr lang="en-US" altLang="zh-CN" sz="2000" dirty="0" smtClean="0">
                <a:latin typeface="+mj-ea"/>
                <a:ea typeface="+mj-ea"/>
              </a:rPr>
              <a:t>- </a:t>
            </a:r>
            <a:r>
              <a:rPr lang="zh-CN" altLang="en-US" sz="2000" dirty="0">
                <a:latin typeface="+mj-ea"/>
                <a:ea typeface="+mj-ea"/>
              </a:rPr>
              <a:t>微囊药物： </a:t>
            </a:r>
            <a:r>
              <a:rPr lang="en-US" altLang="zh-CN" sz="2000" dirty="0" err="1">
                <a:latin typeface="+mj-ea"/>
                <a:ea typeface="+mj-ea"/>
              </a:rPr>
              <a:t>supertek</a:t>
            </a:r>
            <a:r>
              <a:rPr lang="en-US" altLang="zh-CN" sz="2000" dirty="0">
                <a:latin typeface="+mj-ea"/>
                <a:ea typeface="+mj-ea"/>
              </a:rPr>
              <a:t> </a:t>
            </a:r>
            <a:r>
              <a:rPr lang="zh-CN" altLang="en-US" sz="2000" dirty="0">
                <a:latin typeface="+mj-ea"/>
                <a:ea typeface="+mj-ea"/>
              </a:rPr>
              <a:t>药物输送技术</a:t>
            </a:r>
          </a:p>
          <a:p>
            <a:pPr>
              <a:lnSpc>
                <a:spcPct val="150000"/>
              </a:lnSpc>
              <a:buFont typeface="Wingdings" pitchFamily="2" charset="2"/>
              <a:buNone/>
            </a:pPr>
            <a:r>
              <a:rPr lang="zh-CN" altLang="en-US" sz="2000" dirty="0">
                <a:latin typeface="+mj-ea"/>
                <a:ea typeface="+mj-ea"/>
              </a:rPr>
              <a:t>      </a:t>
            </a:r>
            <a:r>
              <a:rPr lang="zh-CN" altLang="en-US" sz="2000" dirty="0" smtClean="0">
                <a:latin typeface="+mj-ea"/>
                <a:ea typeface="+mj-ea"/>
              </a:rPr>
              <a:t> </a:t>
            </a:r>
            <a:r>
              <a:rPr lang="en-US" altLang="zh-CN" sz="2000" dirty="0" smtClean="0">
                <a:latin typeface="+mj-ea"/>
                <a:ea typeface="+mj-ea"/>
              </a:rPr>
              <a:t>- </a:t>
            </a:r>
            <a:r>
              <a:rPr lang="zh-CN" altLang="en-US" sz="2000" dirty="0">
                <a:latin typeface="+mj-ea"/>
                <a:ea typeface="+mj-ea"/>
              </a:rPr>
              <a:t>抗体偶联技术：</a:t>
            </a:r>
            <a:r>
              <a:rPr lang="en-US" altLang="zh-CN" sz="2000" dirty="0" err="1">
                <a:latin typeface="+mj-ea"/>
                <a:ea typeface="+mj-ea"/>
              </a:rPr>
              <a:t>Zavalin</a:t>
            </a:r>
            <a:r>
              <a:rPr lang="zh-CN" altLang="en-US" sz="2000" dirty="0">
                <a:latin typeface="+mj-ea"/>
                <a:ea typeface="+mj-ea"/>
              </a:rPr>
              <a:t>，</a:t>
            </a:r>
            <a:r>
              <a:rPr lang="en-US" altLang="zh-CN" sz="2000" dirty="0" err="1">
                <a:latin typeface="+mj-ea"/>
                <a:ea typeface="+mj-ea"/>
              </a:rPr>
              <a:t>denileukin</a:t>
            </a:r>
            <a:r>
              <a:rPr lang="en-US" altLang="zh-CN" sz="2000" dirty="0">
                <a:latin typeface="+mj-ea"/>
                <a:ea typeface="+mj-ea"/>
              </a:rPr>
              <a:t> </a:t>
            </a:r>
          </a:p>
        </p:txBody>
      </p:sp>
    </p:spTree>
    <p:extLst>
      <p:ext uri="{BB962C8B-B14F-4D97-AF65-F5344CB8AC3E}">
        <p14:creationId xmlns:p14="http://schemas.microsoft.com/office/powerpoint/2010/main" val="328887027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10" y="124272"/>
            <a:ext cx="3346770"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33463" y="159861"/>
            <a:ext cx="3363002" cy="430928"/>
          </a:xfrm>
          <a:prstGeom prst="rect">
            <a:avLst/>
          </a:prstGeom>
        </p:spPr>
        <p:txBody>
          <a:bodyPr wrap="square" lIns="121960" tIns="60980" rIns="121960" bIns="60980">
            <a:spAutoFit/>
          </a:bodyPr>
          <a:lstStyle/>
          <a:p>
            <a:pPr algn="ctr">
              <a:spcBef>
                <a:spcPct val="50000"/>
              </a:spcBef>
            </a:pPr>
            <a:r>
              <a:rPr lang="zh-CN" altLang="en-US" sz="2000" b="1" dirty="0">
                <a:solidFill>
                  <a:schemeClr val="bg1"/>
                </a:solidFill>
                <a:latin typeface="Microsoft YaHei" panose="020B0503020204020204" pitchFamily="34" charset="-122"/>
                <a:ea typeface="Microsoft YaHei" panose="020B0503020204020204" pitchFamily="34" charset="-122"/>
              </a:rPr>
              <a:t>肿瘤化学药物治疗水平</a:t>
            </a:r>
          </a:p>
        </p:txBody>
      </p:sp>
      <p:sp>
        <p:nvSpPr>
          <p:cNvPr id="32" name="Text Box 5">
            <a:extLst>
              <a:ext uri="{FF2B5EF4-FFF2-40B4-BE49-F238E27FC236}">
                <a16:creationId xmlns:a16="http://schemas.microsoft.com/office/drawing/2014/main" id="{25146A9E-9B69-E14A-AF8B-986DB507760C}"/>
              </a:ext>
            </a:extLst>
          </p:cNvPr>
          <p:cNvSpPr txBox="1">
            <a:spLocks noChangeArrowheads="1"/>
          </p:cNvSpPr>
          <p:nvPr/>
        </p:nvSpPr>
        <p:spPr bwMode="auto">
          <a:xfrm>
            <a:off x="399115" y="3400636"/>
            <a:ext cx="9937104" cy="208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lnSpc>
                <a:spcPct val="60000"/>
              </a:lnSpc>
              <a:spcBef>
                <a:spcPct val="50000"/>
              </a:spcBef>
              <a:buClrTx/>
              <a:buSzTx/>
              <a:buFontTx/>
              <a:buNone/>
            </a:pPr>
            <a:r>
              <a:rPr lang="en-US" altLang="zh-CN" sz="1800" b="1" dirty="0">
                <a:solidFill>
                  <a:schemeClr val="tx2">
                    <a:lumMod val="60000"/>
                    <a:lumOff val="40000"/>
                  </a:schemeClr>
                </a:solidFill>
                <a:latin typeface="楷体" panose="02010609060101010101" pitchFamily="49" charset="-122"/>
                <a:ea typeface="楷体" panose="02010609060101010101" pitchFamily="49" charset="-122"/>
              </a:rPr>
              <a:t>2.</a:t>
            </a:r>
            <a:r>
              <a:rPr lang="zh-CN" altLang="en-US" sz="1800" b="1" dirty="0">
                <a:solidFill>
                  <a:schemeClr val="tx2">
                    <a:lumMod val="60000"/>
                    <a:lumOff val="40000"/>
                  </a:schemeClr>
                </a:solidFill>
                <a:latin typeface="楷体" panose="02010609060101010101" pitchFamily="49" charset="-122"/>
                <a:ea typeface="楷体" panose="02010609060101010101" pitchFamily="49" charset="-122"/>
              </a:rPr>
              <a:t>少数病人可能根治的肿瘤（治愈率</a:t>
            </a:r>
            <a:r>
              <a:rPr lang="en-US" altLang="zh-CN" sz="1800" b="1" dirty="0">
                <a:solidFill>
                  <a:schemeClr val="tx2">
                    <a:lumMod val="60000"/>
                    <a:lumOff val="40000"/>
                  </a:schemeClr>
                </a:solidFill>
                <a:latin typeface="楷体" panose="02010609060101010101" pitchFamily="49" charset="-122"/>
                <a:ea typeface="楷体" panose="02010609060101010101" pitchFamily="49" charset="-122"/>
              </a:rPr>
              <a:t>&lt;30%)</a:t>
            </a:r>
            <a:r>
              <a:rPr lang="en-US" altLang="zh-CN" sz="1800" dirty="0">
                <a:solidFill>
                  <a:schemeClr val="tx2">
                    <a:lumMod val="60000"/>
                    <a:lumOff val="40000"/>
                  </a:schemeClr>
                </a:solidFill>
                <a:latin typeface="楷体" panose="02010609060101010101" pitchFamily="49" charset="-122"/>
                <a:ea typeface="楷体" panose="02010609060101010101" pitchFamily="49" charset="-122"/>
              </a:rPr>
              <a:t>  </a:t>
            </a:r>
            <a:r>
              <a:rPr lang="zh-CN" altLang="en-US" sz="1800" dirty="0">
                <a:solidFill>
                  <a:schemeClr val="tx2">
                    <a:lumMod val="60000"/>
                    <a:lumOff val="40000"/>
                  </a:schemeClr>
                </a:solidFill>
                <a:latin typeface="楷体" panose="02010609060101010101" pitchFamily="49" charset="-122"/>
                <a:ea typeface="楷体" panose="02010609060101010101" pitchFamily="49" charset="-122"/>
              </a:rPr>
              <a:t> </a:t>
            </a:r>
            <a:r>
              <a:rPr lang="en-US" altLang="zh-CN" sz="1800" dirty="0">
                <a:solidFill>
                  <a:schemeClr val="tx2">
                    <a:lumMod val="60000"/>
                    <a:lumOff val="40000"/>
                  </a:schemeClr>
                </a:solidFill>
                <a:latin typeface="楷体" panose="02010609060101010101" pitchFamily="49" charset="-122"/>
                <a:ea typeface="楷体" panose="02010609060101010101" pitchFamily="49" charset="-122"/>
              </a:rPr>
              <a:t> </a:t>
            </a:r>
            <a:r>
              <a:rPr lang="en-US" altLang="zh-CN" sz="1800" b="1" dirty="0">
                <a:solidFill>
                  <a:schemeClr val="tx2">
                    <a:lumMod val="60000"/>
                    <a:lumOff val="40000"/>
                  </a:schemeClr>
                </a:solidFill>
                <a:latin typeface="楷体" panose="02010609060101010101" pitchFamily="49" charset="-122"/>
                <a:ea typeface="楷体" panose="02010609060101010101" pitchFamily="49" charset="-122"/>
              </a:rPr>
              <a:t>4.</a:t>
            </a:r>
            <a:r>
              <a:rPr lang="zh-CN" altLang="en-US" sz="1800" b="1" dirty="0">
                <a:solidFill>
                  <a:schemeClr val="tx2">
                    <a:lumMod val="60000"/>
                    <a:lumOff val="40000"/>
                  </a:schemeClr>
                </a:solidFill>
                <a:latin typeface="楷体" panose="02010609060101010101" pitchFamily="49" charset="-122"/>
                <a:ea typeface="楷体" panose="02010609060101010101" pitchFamily="49" charset="-122"/>
              </a:rPr>
              <a:t>配合手术</a:t>
            </a:r>
            <a:r>
              <a:rPr lang="en-US" altLang="zh-CN" sz="1800" b="1" dirty="0">
                <a:solidFill>
                  <a:schemeClr val="tx2">
                    <a:lumMod val="60000"/>
                    <a:lumOff val="40000"/>
                  </a:schemeClr>
                </a:solidFill>
                <a:latin typeface="楷体" panose="02010609060101010101" pitchFamily="49" charset="-122"/>
                <a:ea typeface="楷体" panose="02010609060101010101" pitchFamily="49" charset="-122"/>
              </a:rPr>
              <a:t>/</a:t>
            </a:r>
            <a:r>
              <a:rPr lang="zh-CN" altLang="en-US" sz="1800" b="1" dirty="0">
                <a:solidFill>
                  <a:schemeClr val="tx2">
                    <a:lumMod val="60000"/>
                    <a:lumOff val="40000"/>
                  </a:schemeClr>
                </a:solidFill>
                <a:latin typeface="楷体" panose="02010609060101010101" pitchFamily="49" charset="-122"/>
                <a:ea typeface="楷体" panose="02010609060101010101" pitchFamily="49" charset="-122"/>
              </a:rPr>
              <a:t>放疗可提高治愈率</a:t>
            </a:r>
          </a:p>
          <a:p>
            <a:pPr eaLnBrk="1" hangingPunct="1">
              <a:lnSpc>
                <a:spcPct val="60000"/>
              </a:lnSpc>
              <a:spcBef>
                <a:spcPct val="50000"/>
              </a:spcBef>
              <a:buClrTx/>
              <a:buSzTx/>
              <a:buFontTx/>
              <a:buNone/>
            </a:pPr>
            <a:r>
              <a:rPr lang="zh-CN" altLang="en-US" sz="1800" dirty="0">
                <a:latin typeface="楷体" panose="02010609060101010101" pitchFamily="49" charset="-122"/>
                <a:ea typeface="楷体" panose="02010609060101010101" pitchFamily="49" charset="-122"/>
              </a:rPr>
              <a:t>     急性粒细胞白血病                         乳腺癌</a:t>
            </a:r>
          </a:p>
          <a:p>
            <a:pPr eaLnBrk="1" hangingPunct="1">
              <a:lnSpc>
                <a:spcPct val="60000"/>
              </a:lnSpc>
              <a:spcBef>
                <a:spcPct val="50000"/>
              </a:spcBef>
              <a:buClrTx/>
              <a:buSzTx/>
              <a:buFontTx/>
              <a:buNone/>
            </a:pPr>
            <a:r>
              <a:rPr lang="zh-CN" altLang="en-US" sz="1800" dirty="0">
                <a:latin typeface="楷体" panose="02010609060101010101" pitchFamily="49" charset="-122"/>
                <a:ea typeface="楷体" panose="02010609060101010101" pitchFamily="49" charset="-122"/>
              </a:rPr>
              <a:t>     成人急性淋巴细胞白血病                   大肠</a:t>
            </a:r>
          </a:p>
          <a:p>
            <a:pPr eaLnBrk="1" hangingPunct="1">
              <a:lnSpc>
                <a:spcPct val="60000"/>
              </a:lnSpc>
              <a:spcBef>
                <a:spcPct val="50000"/>
              </a:spcBef>
              <a:buClrTx/>
              <a:buSzTx/>
              <a:buFontTx/>
              <a:buNone/>
            </a:pPr>
            <a:r>
              <a:rPr lang="zh-CN" altLang="en-US" sz="1800" dirty="0">
                <a:latin typeface="楷体" panose="02010609060101010101" pitchFamily="49" charset="-122"/>
                <a:ea typeface="楷体" panose="02010609060101010101" pitchFamily="49" charset="-122"/>
              </a:rPr>
              <a:t>     骨肉瘤                                   骨肉瘤</a:t>
            </a:r>
            <a:endParaRPr lang="en-US" altLang="zh-CN" sz="1800" dirty="0">
              <a:latin typeface="楷体" panose="02010609060101010101" pitchFamily="49" charset="-122"/>
              <a:ea typeface="楷体" panose="02010609060101010101" pitchFamily="49" charset="-122"/>
            </a:endParaRPr>
          </a:p>
          <a:p>
            <a:pPr eaLnBrk="1" hangingPunct="1">
              <a:lnSpc>
                <a:spcPct val="60000"/>
              </a:lnSpc>
              <a:spcBef>
                <a:spcPct val="50000"/>
              </a:spcBef>
              <a:buClrTx/>
              <a:buSzTx/>
              <a:buFontTx/>
              <a:buNone/>
            </a:pPr>
            <a:r>
              <a:rPr lang="en-US" altLang="zh-CN" sz="1800" dirty="0">
                <a:latin typeface="楷体" panose="02010609060101010101" pitchFamily="49" charset="-122"/>
                <a:ea typeface="楷体" panose="02010609060101010101" pitchFamily="49" charset="-122"/>
              </a:rPr>
              <a:t>     </a:t>
            </a:r>
            <a:r>
              <a:rPr lang="zh-CN" altLang="en-US" sz="1800" dirty="0">
                <a:latin typeface="楷体" panose="02010609060101010101" pitchFamily="49" charset="-122"/>
                <a:ea typeface="楷体" panose="02010609060101010101" pitchFamily="49" charset="-122"/>
              </a:rPr>
              <a:t>小细胞肺癌                               软组织肉瘤</a:t>
            </a:r>
          </a:p>
          <a:p>
            <a:pPr eaLnBrk="1" hangingPunct="1">
              <a:lnSpc>
                <a:spcPct val="60000"/>
              </a:lnSpc>
              <a:spcBef>
                <a:spcPct val="50000"/>
              </a:spcBef>
              <a:buClrTx/>
              <a:buSzTx/>
              <a:buFontTx/>
              <a:buNone/>
            </a:pPr>
            <a:r>
              <a:rPr lang="zh-CN" altLang="en-US" sz="1800" dirty="0">
                <a:latin typeface="楷体" panose="02010609060101010101" pitchFamily="49" charset="-122"/>
                <a:ea typeface="楷体" panose="02010609060101010101" pitchFamily="49" charset="-122"/>
              </a:rPr>
              <a:t>     乳腺癌                                   部分卵巢癌</a:t>
            </a:r>
          </a:p>
          <a:p>
            <a:pPr eaLnBrk="1" hangingPunct="1">
              <a:lnSpc>
                <a:spcPct val="60000"/>
              </a:lnSpc>
              <a:spcBef>
                <a:spcPct val="50000"/>
              </a:spcBef>
              <a:buClrTx/>
              <a:buSzTx/>
              <a:buFontTx/>
              <a:buNone/>
            </a:pPr>
            <a:r>
              <a:rPr lang="zh-CN" altLang="en-US" sz="1800" b="1" dirty="0">
                <a:solidFill>
                  <a:schemeClr val="bg1"/>
                </a:solidFill>
                <a:latin typeface="楷体" panose="02010609060101010101" pitchFamily="49" charset="-122"/>
                <a:ea typeface="楷体" panose="02010609060101010101" pitchFamily="49" charset="-122"/>
              </a:rPr>
              <a:t>                                                                                 </a:t>
            </a:r>
            <a:endParaRPr lang="zh-CN" altLang="en-US" sz="1800" b="1" dirty="0">
              <a:latin typeface="楷体" panose="02010609060101010101" pitchFamily="49" charset="-122"/>
              <a:ea typeface="楷体" panose="02010609060101010101" pitchFamily="49" charset="-122"/>
            </a:endParaRPr>
          </a:p>
        </p:txBody>
      </p:sp>
      <p:sp>
        <p:nvSpPr>
          <p:cNvPr id="2" name="矩形 1">
            <a:extLst>
              <a:ext uri="{FF2B5EF4-FFF2-40B4-BE49-F238E27FC236}">
                <a16:creationId xmlns:a16="http://schemas.microsoft.com/office/drawing/2014/main" id="{4312D8CA-E5CA-024E-A78C-F97D1B28DF33}"/>
              </a:ext>
            </a:extLst>
          </p:cNvPr>
          <p:cNvSpPr/>
          <p:nvPr/>
        </p:nvSpPr>
        <p:spPr>
          <a:xfrm>
            <a:off x="399115" y="664332"/>
            <a:ext cx="7686600" cy="2779222"/>
          </a:xfrm>
          <a:prstGeom prst="rect">
            <a:avLst/>
          </a:prstGeom>
        </p:spPr>
        <p:txBody>
          <a:bodyPr wrap="square">
            <a:spAutoFit/>
          </a:bodyPr>
          <a:lstStyle/>
          <a:p>
            <a:pPr>
              <a:lnSpc>
                <a:spcPct val="90000"/>
              </a:lnSpc>
              <a:spcBef>
                <a:spcPct val="50000"/>
              </a:spcBef>
            </a:pPr>
            <a:r>
              <a:rPr lang="en-US" altLang="zh-CN" b="1" dirty="0">
                <a:solidFill>
                  <a:schemeClr val="tx2">
                    <a:lumMod val="60000"/>
                    <a:lumOff val="40000"/>
                  </a:schemeClr>
                </a:solidFill>
                <a:latin typeface="楷体" panose="02010609060101010101" pitchFamily="49" charset="-122"/>
                <a:ea typeface="楷体" panose="02010609060101010101" pitchFamily="49" charset="-122"/>
              </a:rPr>
              <a:t>1.</a:t>
            </a:r>
            <a:r>
              <a:rPr lang="zh-CN" altLang="en-US" b="1" dirty="0">
                <a:solidFill>
                  <a:schemeClr val="tx2">
                    <a:lumMod val="60000"/>
                    <a:lumOff val="40000"/>
                  </a:schemeClr>
                </a:solidFill>
                <a:latin typeface="楷体" panose="02010609060101010101" pitchFamily="49" charset="-122"/>
                <a:ea typeface="楷体" panose="02010609060101010101" pitchFamily="49" charset="-122"/>
              </a:rPr>
              <a:t>可根治的肿瘤（治愈率</a:t>
            </a:r>
            <a:r>
              <a:rPr lang="en-US" altLang="zh-CN" b="1" dirty="0">
                <a:solidFill>
                  <a:schemeClr val="tx2">
                    <a:lumMod val="60000"/>
                    <a:lumOff val="40000"/>
                  </a:schemeClr>
                </a:solidFill>
                <a:latin typeface="楷体" panose="02010609060101010101" pitchFamily="49" charset="-122"/>
                <a:ea typeface="楷体" panose="02010609060101010101" pitchFamily="49" charset="-122"/>
              </a:rPr>
              <a:t>&gt;30%</a:t>
            </a:r>
            <a:r>
              <a:rPr lang="zh-CN" altLang="en-US" b="1" dirty="0">
                <a:solidFill>
                  <a:schemeClr val="tx2">
                    <a:lumMod val="60000"/>
                    <a:lumOff val="40000"/>
                  </a:schemeClr>
                </a:solidFill>
                <a:latin typeface="楷体" panose="02010609060101010101" pitchFamily="49" charset="-122"/>
                <a:ea typeface="楷体" panose="02010609060101010101" pitchFamily="49" charset="-122"/>
              </a:rPr>
              <a:t>）</a:t>
            </a:r>
            <a:r>
              <a:rPr lang="zh-CN" altLang="en-US" dirty="0">
                <a:solidFill>
                  <a:schemeClr val="tx2">
                    <a:lumMod val="60000"/>
                    <a:lumOff val="40000"/>
                  </a:schemeClr>
                </a:solidFill>
                <a:latin typeface="楷体" panose="02010609060101010101" pitchFamily="49" charset="-122"/>
                <a:ea typeface="楷体" panose="02010609060101010101" pitchFamily="49" charset="-122"/>
              </a:rPr>
              <a:t>             </a:t>
            </a:r>
            <a:r>
              <a:rPr lang="en-US" altLang="zh-CN" b="1" dirty="0">
                <a:solidFill>
                  <a:schemeClr val="tx2">
                    <a:lumMod val="60000"/>
                    <a:lumOff val="40000"/>
                  </a:schemeClr>
                </a:solidFill>
                <a:latin typeface="楷体" panose="02010609060101010101" pitchFamily="49" charset="-122"/>
                <a:ea typeface="楷体" panose="02010609060101010101" pitchFamily="49" charset="-122"/>
              </a:rPr>
              <a:t>3.</a:t>
            </a:r>
            <a:r>
              <a:rPr lang="zh-CN" altLang="en-US" b="1" dirty="0">
                <a:solidFill>
                  <a:schemeClr val="tx2">
                    <a:lumMod val="60000"/>
                    <a:lumOff val="40000"/>
                  </a:schemeClr>
                </a:solidFill>
                <a:latin typeface="楷体" panose="02010609060101010101" pitchFamily="49" charset="-122"/>
                <a:ea typeface="楷体" panose="02010609060101010101" pitchFamily="49" charset="-122"/>
              </a:rPr>
              <a:t>姑息疗效</a:t>
            </a:r>
          </a:p>
          <a:p>
            <a:pPr>
              <a:lnSpc>
                <a:spcPct val="60000"/>
              </a:lnSpc>
              <a:spcBef>
                <a:spcPct val="50000"/>
              </a:spcBef>
            </a:pPr>
            <a:r>
              <a:rPr lang="zh-CN" altLang="en-US" dirty="0">
                <a:latin typeface="楷体" panose="02010609060101010101" pitchFamily="49" charset="-122"/>
                <a:ea typeface="楷体" panose="02010609060101010101" pitchFamily="49" charset="-122"/>
              </a:rPr>
              <a:t>     滋养细胞肿瘤                             肾癌</a:t>
            </a:r>
          </a:p>
          <a:p>
            <a:pPr>
              <a:lnSpc>
                <a:spcPct val="60000"/>
              </a:lnSpc>
              <a:spcBef>
                <a:spcPct val="50000"/>
              </a:spcBef>
            </a:pPr>
            <a:r>
              <a:rPr lang="zh-CN" altLang="en-US" dirty="0">
                <a:latin typeface="楷体" panose="02010609060101010101" pitchFamily="49" charset="-122"/>
                <a:ea typeface="楷体" panose="02010609060101010101" pitchFamily="49" charset="-122"/>
              </a:rPr>
              <a:t>     睾丸生殖细胞肿瘤                         黑色素瘤</a:t>
            </a:r>
          </a:p>
          <a:p>
            <a:pPr>
              <a:lnSpc>
                <a:spcPct val="60000"/>
              </a:lnSpc>
              <a:spcBef>
                <a:spcPct val="50000"/>
              </a:spcBef>
            </a:pPr>
            <a:r>
              <a:rPr lang="zh-CN" altLang="en-US" dirty="0">
                <a:latin typeface="楷体" panose="02010609060101010101" pitchFamily="49" charset="-122"/>
                <a:ea typeface="楷体" panose="02010609060101010101" pitchFamily="49" charset="-122"/>
              </a:rPr>
              <a:t>     霍奇金病                                 子宫内膜癌</a:t>
            </a:r>
          </a:p>
          <a:p>
            <a:pPr>
              <a:lnSpc>
                <a:spcPct val="60000"/>
              </a:lnSpc>
              <a:spcBef>
                <a:spcPct val="50000"/>
              </a:spcBef>
            </a:pPr>
            <a:r>
              <a:rPr lang="zh-CN" altLang="en-US" dirty="0">
                <a:latin typeface="楷体" panose="02010609060101010101" pitchFamily="49" charset="-122"/>
                <a:ea typeface="楷体" panose="02010609060101010101" pitchFamily="49" charset="-122"/>
              </a:rPr>
              <a:t>     </a:t>
            </a:r>
            <a:r>
              <a:rPr lang="en-US" altLang="zh-CN" dirty="0">
                <a:latin typeface="楷体" panose="02010609060101010101" pitchFamily="49" charset="-122"/>
                <a:ea typeface="楷体" panose="02010609060101010101" pitchFamily="49" charset="-122"/>
              </a:rPr>
              <a:t>Burkitt</a:t>
            </a:r>
            <a:r>
              <a:rPr lang="zh-CN" altLang="en-US" dirty="0">
                <a:latin typeface="楷体" panose="02010609060101010101" pitchFamily="49" charset="-122"/>
                <a:ea typeface="楷体" panose="02010609060101010101" pitchFamily="49" charset="-122"/>
              </a:rPr>
              <a:t>淋巴瘤                            前列腺癌</a:t>
            </a:r>
          </a:p>
          <a:p>
            <a:pPr>
              <a:lnSpc>
                <a:spcPct val="60000"/>
              </a:lnSpc>
              <a:spcBef>
                <a:spcPct val="50000"/>
              </a:spcBef>
            </a:pPr>
            <a:r>
              <a:rPr lang="zh-CN" altLang="en-US" dirty="0">
                <a:latin typeface="楷体" panose="02010609060101010101" pitchFamily="49" charset="-122"/>
                <a:ea typeface="楷体" panose="02010609060101010101" pitchFamily="49" charset="-122"/>
              </a:rPr>
              <a:t>     大细胞淋巴瘤                             慢性白血病</a:t>
            </a:r>
          </a:p>
          <a:p>
            <a:pPr>
              <a:lnSpc>
                <a:spcPct val="60000"/>
              </a:lnSpc>
              <a:spcBef>
                <a:spcPct val="50000"/>
              </a:spcBef>
            </a:pPr>
            <a:r>
              <a:rPr lang="zh-CN" altLang="en-US" dirty="0">
                <a:latin typeface="楷体" panose="02010609060101010101" pitchFamily="49" charset="-122"/>
                <a:ea typeface="楷体" panose="02010609060101010101" pitchFamily="49" charset="-122"/>
              </a:rPr>
              <a:t>     儿童急性淋巴细胞白血病                   多发性骨髓瘤</a:t>
            </a:r>
          </a:p>
          <a:p>
            <a:pPr>
              <a:lnSpc>
                <a:spcPct val="60000"/>
              </a:lnSpc>
              <a:spcBef>
                <a:spcPct val="50000"/>
              </a:spcBef>
            </a:pPr>
            <a:r>
              <a:rPr lang="zh-CN" altLang="en-US" dirty="0">
                <a:latin typeface="楷体" panose="02010609060101010101" pitchFamily="49" charset="-122"/>
                <a:ea typeface="楷体" panose="02010609060101010101" pitchFamily="49" charset="-122"/>
              </a:rPr>
              <a:t>     儿童神经母细胞瘤                         头颈部癌</a:t>
            </a:r>
          </a:p>
          <a:p>
            <a:pPr>
              <a:lnSpc>
                <a:spcPct val="60000"/>
              </a:lnSpc>
              <a:spcBef>
                <a:spcPct val="50000"/>
              </a:spcBef>
            </a:pPr>
            <a:r>
              <a:rPr lang="zh-CN" altLang="en-US" dirty="0">
                <a:latin typeface="楷体" panose="02010609060101010101" pitchFamily="49" charset="-122"/>
                <a:ea typeface="楷体" panose="02010609060101010101" pitchFamily="49" charset="-122"/>
              </a:rPr>
              <a:t>     </a:t>
            </a:r>
            <a:r>
              <a:rPr lang="en-US" altLang="zh-CN" dirty="0">
                <a:latin typeface="楷体" panose="02010609060101010101" pitchFamily="49" charset="-122"/>
                <a:ea typeface="楷体" panose="02010609060101010101" pitchFamily="49" charset="-122"/>
              </a:rPr>
              <a:t>Wilms</a:t>
            </a:r>
            <a:r>
              <a:rPr lang="zh-CN" altLang="en-US" dirty="0">
                <a:latin typeface="楷体" panose="02010609060101010101" pitchFamily="49" charset="-122"/>
                <a:ea typeface="楷体" panose="02010609060101010101" pitchFamily="49" charset="-122"/>
              </a:rPr>
              <a:t>瘤                                  胃肠道癌</a:t>
            </a:r>
          </a:p>
        </p:txBody>
      </p:sp>
    </p:spTree>
    <p:extLst>
      <p:ext uri="{BB962C8B-B14F-4D97-AF65-F5344CB8AC3E}">
        <p14:creationId xmlns:p14="http://schemas.microsoft.com/office/powerpoint/2010/main" val="230572731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a:extLst>
              <a:ext uri="{FF2B5EF4-FFF2-40B4-BE49-F238E27FC236}">
                <a16:creationId xmlns:a16="http://schemas.microsoft.com/office/drawing/2014/main" id="{4EA77A16-EBF9-4DD7-9110-DC403F922D23}"/>
              </a:ext>
            </a:extLst>
          </p:cNvPr>
          <p:cNvGrpSpPr/>
          <p:nvPr/>
        </p:nvGrpSpPr>
        <p:grpSpPr>
          <a:xfrm>
            <a:off x="-1692990" y="987879"/>
            <a:ext cx="3996378" cy="3398501"/>
            <a:chOff x="-4798513" y="274911"/>
            <a:chExt cx="7552299" cy="6418848"/>
          </a:xfrm>
          <a:solidFill>
            <a:schemeClr val="tx2"/>
          </a:solidFill>
        </p:grpSpPr>
        <p:sp>
          <p:nvSpPr>
            <p:cNvPr id="27" name="椭圆 26">
              <a:extLst>
                <a:ext uri="{FF2B5EF4-FFF2-40B4-BE49-F238E27FC236}">
                  <a16:creationId xmlns:a16="http://schemas.microsoft.com/office/drawing/2014/main" id="{2B4A2651-4B58-4AA7-B39E-7E58AE4165DA}"/>
                </a:ext>
              </a:extLst>
            </p:cNvPr>
            <p:cNvSpPr/>
            <p:nvPr/>
          </p:nvSpPr>
          <p:spPr>
            <a:xfrm>
              <a:off x="-4798513" y="274911"/>
              <a:ext cx="6419015" cy="6418848"/>
            </a:xfrm>
            <a:prstGeom prst="ellips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a:defRPr/>
              </a:pPr>
              <a:endParaRPr lang="zh-CN" altLang="en-US"/>
            </a:p>
          </p:txBody>
        </p:sp>
        <p:sp>
          <p:nvSpPr>
            <p:cNvPr id="28" name="文本框 2">
              <a:extLst>
                <a:ext uri="{FF2B5EF4-FFF2-40B4-BE49-F238E27FC236}">
                  <a16:creationId xmlns:a16="http://schemas.microsoft.com/office/drawing/2014/main" id="{C6171BEA-8B75-4A1F-847D-05B9C174A569}"/>
                </a:ext>
              </a:extLst>
            </p:cNvPr>
            <p:cNvSpPr txBox="1">
              <a:spLocks noChangeArrowheads="1"/>
            </p:cNvSpPr>
            <p:nvPr/>
          </p:nvSpPr>
          <p:spPr bwMode="auto">
            <a:xfrm>
              <a:off x="-1741835" y="1972493"/>
              <a:ext cx="4495621" cy="3023682"/>
            </a:xfrm>
            <a:prstGeom prst="rect">
              <a:avLst/>
            </a:prstGeom>
            <a:noFill/>
            <a:ln w="9525">
              <a:noFill/>
              <a:miter lim="800000"/>
              <a:headEnd/>
              <a:tailEnd/>
            </a:ln>
          </p:spPr>
          <p:txBody>
            <a:bodyPr vert="horz" wrap="square" lIns="121898" tIns="60948" rIns="121898" bIns="60948">
              <a:spAutoFit/>
            </a:bodyPr>
            <a:lstStyle/>
            <a:p>
              <a:pPr algn="ctr"/>
              <a:r>
                <a:rPr lang="zh-CN" altLang="en-US" sz="4800" b="1" dirty="0">
                  <a:solidFill>
                    <a:schemeClr val="bg1"/>
                  </a:solidFill>
                  <a:latin typeface="微软雅黑" pitchFamily="34" charset="-122"/>
                  <a:ea typeface="微软雅黑" pitchFamily="34" charset="-122"/>
                </a:rPr>
                <a:t>目</a:t>
              </a:r>
              <a:endParaRPr lang="en-US" altLang="zh-CN" sz="4800" b="1" dirty="0">
                <a:solidFill>
                  <a:schemeClr val="bg1"/>
                </a:solidFill>
                <a:latin typeface="微软雅黑" pitchFamily="34" charset="-122"/>
                <a:ea typeface="微软雅黑" pitchFamily="34" charset="-122"/>
              </a:endParaRPr>
            </a:p>
            <a:p>
              <a:pPr algn="ctr"/>
              <a:r>
                <a:rPr lang="zh-CN" altLang="en-US" sz="4800" b="1" dirty="0">
                  <a:solidFill>
                    <a:schemeClr val="bg1"/>
                  </a:solidFill>
                  <a:latin typeface="微软雅黑" pitchFamily="34" charset="-122"/>
                  <a:ea typeface="微软雅黑" pitchFamily="34" charset="-122"/>
                </a:rPr>
                <a:t>录</a:t>
              </a:r>
            </a:p>
          </p:txBody>
        </p:sp>
      </p:grpSp>
      <p:sp>
        <p:nvSpPr>
          <p:cNvPr id="29" name="圆角矩形 4">
            <a:extLst>
              <a:ext uri="{FF2B5EF4-FFF2-40B4-BE49-F238E27FC236}">
                <a16:creationId xmlns:a16="http://schemas.microsoft.com/office/drawing/2014/main" id="{F310CA3B-C12A-42C4-8D1D-32EB0D3106E0}"/>
              </a:ext>
            </a:extLst>
          </p:cNvPr>
          <p:cNvSpPr/>
          <p:nvPr/>
        </p:nvSpPr>
        <p:spPr>
          <a:xfrm>
            <a:off x="3682783" y="1174141"/>
            <a:ext cx="454559" cy="453877"/>
          </a:xfrm>
          <a:prstGeom prst="round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63" tIns="54032" rIns="108063" bIns="54032"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1</a:t>
            </a:r>
            <a:endParaRPr lang="zh-CN" altLang="en-US" sz="3200" dirty="0">
              <a:latin typeface="+mj-lt"/>
              <a:ea typeface="Arial Unicode MS" panose="020B0604020202020204" pitchFamily="34" charset="-122"/>
              <a:cs typeface="Arial Unicode MS" panose="020B0604020202020204" pitchFamily="34" charset="-122"/>
            </a:endParaRPr>
          </a:p>
        </p:txBody>
      </p:sp>
      <p:grpSp>
        <p:nvGrpSpPr>
          <p:cNvPr id="54" name="组合 53">
            <a:extLst>
              <a:ext uri="{FF2B5EF4-FFF2-40B4-BE49-F238E27FC236}">
                <a16:creationId xmlns:a16="http://schemas.microsoft.com/office/drawing/2014/main" id="{95214AAB-236D-430D-B934-16CB7D271AD4}"/>
              </a:ext>
            </a:extLst>
          </p:cNvPr>
          <p:cNvGrpSpPr/>
          <p:nvPr/>
        </p:nvGrpSpPr>
        <p:grpSpPr>
          <a:xfrm>
            <a:off x="4463988" y="1174142"/>
            <a:ext cx="3316169" cy="453876"/>
            <a:chOff x="6339097" y="1573726"/>
            <a:chExt cx="3744416" cy="511504"/>
          </a:xfrm>
          <a:solidFill>
            <a:schemeClr val="tx2">
              <a:lumMod val="60000"/>
              <a:lumOff val="40000"/>
            </a:schemeClr>
          </a:solidFill>
        </p:grpSpPr>
        <p:sp>
          <p:nvSpPr>
            <p:cNvPr id="55" name="圆角矩形 6">
              <a:extLst>
                <a:ext uri="{FF2B5EF4-FFF2-40B4-BE49-F238E27FC236}">
                  <a16:creationId xmlns:a16="http://schemas.microsoft.com/office/drawing/2014/main" id="{FF6B9729-E461-42F9-9E75-2D37995F41BE}"/>
                </a:ext>
              </a:extLst>
            </p:cNvPr>
            <p:cNvSpPr/>
            <p:nvPr/>
          </p:nvSpPr>
          <p:spPr>
            <a:xfrm>
              <a:off x="6339097" y="1573726"/>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200" dirty="0">
                <a:latin typeface="+mj-lt"/>
                <a:ea typeface="Arial Unicode MS" panose="020B0604020202020204" pitchFamily="34" charset="-122"/>
                <a:cs typeface="Arial Unicode MS" panose="020B0604020202020204" pitchFamily="34" charset="-122"/>
              </a:endParaRPr>
            </a:p>
          </p:txBody>
        </p:sp>
        <p:sp>
          <p:nvSpPr>
            <p:cNvPr id="56" name="矩形 55">
              <a:extLst>
                <a:ext uri="{FF2B5EF4-FFF2-40B4-BE49-F238E27FC236}">
                  <a16:creationId xmlns:a16="http://schemas.microsoft.com/office/drawing/2014/main" id="{E023E244-1433-4988-A3C6-E493DA063BF3}"/>
                </a:ext>
              </a:extLst>
            </p:cNvPr>
            <p:cNvSpPr/>
            <p:nvPr/>
          </p:nvSpPr>
          <p:spPr>
            <a:xfrm>
              <a:off x="6723350" y="1614014"/>
              <a:ext cx="2653073" cy="451096"/>
            </a:xfrm>
            <a:prstGeom prst="rect">
              <a:avLst/>
            </a:prstGeom>
            <a:grpFill/>
          </p:spPr>
          <p:txBody>
            <a:bodyPr wrap="square" lIns="121960" tIns="60980" rIns="121960" bIns="60980">
              <a:spAutoFit/>
            </a:bodyPr>
            <a:lstStyle/>
            <a:p>
              <a:pPr>
                <a:defRPr/>
              </a:pPr>
              <a:r>
                <a:rPr lang="zh-CN" altLang="en-US"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化学治疗药物</a:t>
              </a:r>
              <a:endPar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7" name="圆角矩形 8">
            <a:extLst>
              <a:ext uri="{FF2B5EF4-FFF2-40B4-BE49-F238E27FC236}">
                <a16:creationId xmlns:a16="http://schemas.microsoft.com/office/drawing/2014/main" id="{98A21E3C-FD2F-4B5A-8A35-818F40F2D79D}"/>
              </a:ext>
            </a:extLst>
          </p:cNvPr>
          <p:cNvSpPr/>
          <p:nvPr/>
        </p:nvSpPr>
        <p:spPr>
          <a:xfrm>
            <a:off x="3682783" y="1916357"/>
            <a:ext cx="454559" cy="453877"/>
          </a:xfrm>
          <a:prstGeom prst="round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63" tIns="54032" rIns="108063" bIns="54032"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2</a:t>
            </a:r>
            <a:endParaRPr lang="zh-CN" altLang="en-US" sz="3200" dirty="0">
              <a:latin typeface="+mj-lt"/>
              <a:ea typeface="Arial Unicode MS" panose="020B0604020202020204" pitchFamily="34" charset="-122"/>
              <a:cs typeface="Arial Unicode MS" panose="020B0604020202020204" pitchFamily="34" charset="-122"/>
            </a:endParaRPr>
          </a:p>
        </p:txBody>
      </p:sp>
      <p:grpSp>
        <p:nvGrpSpPr>
          <p:cNvPr id="58" name="组合 57">
            <a:extLst>
              <a:ext uri="{FF2B5EF4-FFF2-40B4-BE49-F238E27FC236}">
                <a16:creationId xmlns:a16="http://schemas.microsoft.com/office/drawing/2014/main" id="{BD437C4D-B44A-4E8D-A966-9CA23F1DD554}"/>
              </a:ext>
            </a:extLst>
          </p:cNvPr>
          <p:cNvGrpSpPr/>
          <p:nvPr/>
        </p:nvGrpSpPr>
        <p:grpSpPr>
          <a:xfrm>
            <a:off x="4442823" y="1916357"/>
            <a:ext cx="3316169" cy="453876"/>
            <a:chOff x="6315199" y="2410178"/>
            <a:chExt cx="3744416" cy="511504"/>
          </a:xfrm>
          <a:solidFill>
            <a:schemeClr val="tx2">
              <a:lumMod val="60000"/>
              <a:lumOff val="40000"/>
            </a:schemeClr>
          </a:solidFill>
        </p:grpSpPr>
        <p:sp>
          <p:nvSpPr>
            <p:cNvPr id="59" name="圆角矩形 10">
              <a:extLst>
                <a:ext uri="{FF2B5EF4-FFF2-40B4-BE49-F238E27FC236}">
                  <a16:creationId xmlns:a16="http://schemas.microsoft.com/office/drawing/2014/main" id="{529ED1A4-9642-47A6-B7CF-C6BECDF2CBD9}"/>
                </a:ext>
              </a:extLst>
            </p:cNvPr>
            <p:cNvSpPr/>
            <p:nvPr/>
          </p:nvSpPr>
          <p:spPr>
            <a:xfrm>
              <a:off x="6315199" y="2410178"/>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200" dirty="0">
                <a:latin typeface="+mj-lt"/>
                <a:ea typeface="Arial Unicode MS" panose="020B0604020202020204" pitchFamily="34" charset="-122"/>
                <a:cs typeface="Arial Unicode MS" panose="020B0604020202020204" pitchFamily="34" charset="-122"/>
              </a:endParaRPr>
            </a:p>
          </p:txBody>
        </p:sp>
        <p:sp>
          <p:nvSpPr>
            <p:cNvPr id="60" name="矩形 59">
              <a:extLst>
                <a:ext uri="{FF2B5EF4-FFF2-40B4-BE49-F238E27FC236}">
                  <a16:creationId xmlns:a16="http://schemas.microsoft.com/office/drawing/2014/main" id="{F3DD0ACC-FB7F-425F-8E1F-880FCE90D00C}"/>
                </a:ext>
              </a:extLst>
            </p:cNvPr>
            <p:cNvSpPr/>
            <p:nvPr/>
          </p:nvSpPr>
          <p:spPr>
            <a:xfrm>
              <a:off x="6747248" y="2450466"/>
              <a:ext cx="2653073" cy="451096"/>
            </a:xfrm>
            <a:prstGeom prst="rect">
              <a:avLst/>
            </a:prstGeom>
            <a:grpFill/>
          </p:spPr>
          <p:txBody>
            <a:bodyPr wrap="square" lIns="121960" tIns="60980" rIns="121960" bIns="60980">
              <a:spAutoFit/>
            </a:bodyPr>
            <a:lstStyle/>
            <a:p>
              <a:pPr>
                <a:defRPr/>
              </a:pPr>
              <a:r>
                <a:rPr lang="zh-CN" altLang="en-US"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靶向治疗药物</a:t>
              </a:r>
              <a:endPar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1" name="圆角矩形 12">
            <a:extLst>
              <a:ext uri="{FF2B5EF4-FFF2-40B4-BE49-F238E27FC236}">
                <a16:creationId xmlns:a16="http://schemas.microsoft.com/office/drawing/2014/main" id="{AF4118B5-6B9B-4E2C-84EC-905485896489}"/>
              </a:ext>
            </a:extLst>
          </p:cNvPr>
          <p:cNvSpPr/>
          <p:nvPr/>
        </p:nvSpPr>
        <p:spPr>
          <a:xfrm>
            <a:off x="3682783" y="2702407"/>
            <a:ext cx="454559" cy="453877"/>
          </a:xfrm>
          <a:prstGeom prst="round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63" tIns="54032" rIns="108063" bIns="54032"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3</a:t>
            </a:r>
            <a:endParaRPr lang="zh-CN" altLang="en-US" sz="3200" dirty="0">
              <a:latin typeface="+mj-lt"/>
              <a:ea typeface="Arial Unicode MS" panose="020B0604020202020204" pitchFamily="34" charset="-122"/>
              <a:cs typeface="Arial Unicode MS" panose="020B0604020202020204" pitchFamily="34" charset="-122"/>
            </a:endParaRPr>
          </a:p>
        </p:txBody>
      </p:sp>
      <p:grpSp>
        <p:nvGrpSpPr>
          <p:cNvPr id="62" name="组合 61">
            <a:extLst>
              <a:ext uri="{FF2B5EF4-FFF2-40B4-BE49-F238E27FC236}">
                <a16:creationId xmlns:a16="http://schemas.microsoft.com/office/drawing/2014/main" id="{E28BCBE6-B6ED-41C0-B2C2-0607E3144422}"/>
              </a:ext>
            </a:extLst>
          </p:cNvPr>
          <p:cNvGrpSpPr/>
          <p:nvPr/>
        </p:nvGrpSpPr>
        <p:grpSpPr>
          <a:xfrm>
            <a:off x="4463988" y="2702408"/>
            <a:ext cx="3316169" cy="453876"/>
            <a:chOff x="6339097" y="3296031"/>
            <a:chExt cx="3744416" cy="511504"/>
          </a:xfrm>
          <a:solidFill>
            <a:schemeClr val="tx2">
              <a:lumMod val="60000"/>
              <a:lumOff val="40000"/>
            </a:schemeClr>
          </a:solidFill>
        </p:grpSpPr>
        <p:sp>
          <p:nvSpPr>
            <p:cNvPr id="63" name="圆角矩形 14">
              <a:extLst>
                <a:ext uri="{FF2B5EF4-FFF2-40B4-BE49-F238E27FC236}">
                  <a16:creationId xmlns:a16="http://schemas.microsoft.com/office/drawing/2014/main" id="{29704B1A-C00A-44FD-895F-DB6EDC775256}"/>
                </a:ext>
              </a:extLst>
            </p:cNvPr>
            <p:cNvSpPr/>
            <p:nvPr/>
          </p:nvSpPr>
          <p:spPr>
            <a:xfrm>
              <a:off x="6339097" y="3296031"/>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200" dirty="0">
                <a:latin typeface="+mj-lt"/>
                <a:ea typeface="Arial Unicode MS" panose="020B0604020202020204" pitchFamily="34" charset="-122"/>
                <a:cs typeface="Arial Unicode MS" panose="020B0604020202020204" pitchFamily="34" charset="-122"/>
              </a:endParaRPr>
            </a:p>
          </p:txBody>
        </p:sp>
        <p:sp>
          <p:nvSpPr>
            <p:cNvPr id="64" name="矩形 63">
              <a:extLst>
                <a:ext uri="{FF2B5EF4-FFF2-40B4-BE49-F238E27FC236}">
                  <a16:creationId xmlns:a16="http://schemas.microsoft.com/office/drawing/2014/main" id="{33BA2719-12A8-414C-B0EE-E4A436703E15}"/>
                </a:ext>
              </a:extLst>
            </p:cNvPr>
            <p:cNvSpPr/>
            <p:nvPr/>
          </p:nvSpPr>
          <p:spPr>
            <a:xfrm>
              <a:off x="6723349" y="3336319"/>
              <a:ext cx="2736304" cy="451096"/>
            </a:xfrm>
            <a:prstGeom prst="rect">
              <a:avLst/>
            </a:prstGeom>
            <a:grpFill/>
          </p:spPr>
          <p:txBody>
            <a:bodyPr wrap="square" lIns="121960" tIns="60980" rIns="121960" bIns="60980">
              <a:spAutoFit/>
            </a:bodyPr>
            <a:lstStyle/>
            <a:p>
              <a:pPr>
                <a:defRPr/>
              </a:pPr>
              <a:r>
                <a:rPr lang="zh-CN" altLang="en-US"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免疫治疗药物</a:t>
              </a:r>
              <a:endPar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5" name="圆角矩形 16">
            <a:extLst>
              <a:ext uri="{FF2B5EF4-FFF2-40B4-BE49-F238E27FC236}">
                <a16:creationId xmlns:a16="http://schemas.microsoft.com/office/drawing/2014/main" id="{F11C7E09-023F-41E1-A6C1-B32120262CE1}"/>
              </a:ext>
            </a:extLst>
          </p:cNvPr>
          <p:cNvSpPr/>
          <p:nvPr/>
        </p:nvSpPr>
        <p:spPr>
          <a:xfrm>
            <a:off x="3682783" y="3487586"/>
            <a:ext cx="454559" cy="453877"/>
          </a:xfrm>
          <a:prstGeom prst="round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63" tIns="54032" rIns="108063" bIns="54032"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4</a:t>
            </a:r>
            <a:endParaRPr lang="zh-CN" altLang="en-US" sz="3200" dirty="0">
              <a:latin typeface="+mj-lt"/>
              <a:ea typeface="Arial Unicode MS" panose="020B0604020202020204" pitchFamily="34" charset="-122"/>
              <a:cs typeface="Arial Unicode MS" panose="020B0604020202020204" pitchFamily="34" charset="-122"/>
            </a:endParaRPr>
          </a:p>
        </p:txBody>
      </p:sp>
      <p:grpSp>
        <p:nvGrpSpPr>
          <p:cNvPr id="66" name="组合 65">
            <a:extLst>
              <a:ext uri="{FF2B5EF4-FFF2-40B4-BE49-F238E27FC236}">
                <a16:creationId xmlns:a16="http://schemas.microsoft.com/office/drawing/2014/main" id="{97C31F05-4EC8-4079-938E-75E3B394EDD0}"/>
              </a:ext>
            </a:extLst>
          </p:cNvPr>
          <p:cNvGrpSpPr/>
          <p:nvPr/>
        </p:nvGrpSpPr>
        <p:grpSpPr>
          <a:xfrm>
            <a:off x="4463988" y="3487583"/>
            <a:ext cx="3316169" cy="453876"/>
            <a:chOff x="6339097" y="4180903"/>
            <a:chExt cx="3744416" cy="511504"/>
          </a:xfrm>
          <a:solidFill>
            <a:schemeClr val="tx2">
              <a:lumMod val="60000"/>
              <a:lumOff val="40000"/>
            </a:schemeClr>
          </a:solidFill>
        </p:grpSpPr>
        <p:sp>
          <p:nvSpPr>
            <p:cNvPr id="67" name="圆角矩形 18">
              <a:extLst>
                <a:ext uri="{FF2B5EF4-FFF2-40B4-BE49-F238E27FC236}">
                  <a16:creationId xmlns:a16="http://schemas.microsoft.com/office/drawing/2014/main" id="{56A51170-F3FE-4A76-973D-FB97AF985AC0}"/>
                </a:ext>
              </a:extLst>
            </p:cNvPr>
            <p:cNvSpPr/>
            <p:nvPr/>
          </p:nvSpPr>
          <p:spPr>
            <a:xfrm>
              <a:off x="6339097" y="4180903"/>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200" dirty="0">
                <a:latin typeface="+mj-lt"/>
                <a:ea typeface="Arial Unicode MS" panose="020B0604020202020204" pitchFamily="34" charset="-122"/>
                <a:cs typeface="Arial Unicode MS" panose="020B0604020202020204" pitchFamily="34" charset="-122"/>
              </a:endParaRPr>
            </a:p>
          </p:txBody>
        </p:sp>
        <p:sp>
          <p:nvSpPr>
            <p:cNvPr id="68" name="矩形 67">
              <a:extLst>
                <a:ext uri="{FF2B5EF4-FFF2-40B4-BE49-F238E27FC236}">
                  <a16:creationId xmlns:a16="http://schemas.microsoft.com/office/drawing/2014/main" id="{97D4CEE7-7361-4170-9D8C-363F6BE162CE}"/>
                </a:ext>
              </a:extLst>
            </p:cNvPr>
            <p:cNvSpPr/>
            <p:nvPr/>
          </p:nvSpPr>
          <p:spPr>
            <a:xfrm>
              <a:off x="6723349" y="4221882"/>
              <a:ext cx="2736304" cy="451096"/>
            </a:xfrm>
            <a:prstGeom prst="rect">
              <a:avLst/>
            </a:prstGeom>
            <a:grpFill/>
          </p:spPr>
          <p:txBody>
            <a:bodyPr wrap="square" lIns="121960" tIns="60980" rIns="121960" bIns="60980">
              <a:spAutoFit/>
            </a:bodyPr>
            <a:lstStyle/>
            <a:p>
              <a:pPr>
                <a:defRPr/>
              </a:pPr>
              <a:r>
                <a:rPr lang="zh-CN" altLang="en-US"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辅助治疗药物</a:t>
              </a:r>
              <a:endPar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73" name="下箭头 24">
            <a:extLst>
              <a:ext uri="{FF2B5EF4-FFF2-40B4-BE49-F238E27FC236}">
                <a16:creationId xmlns:a16="http://schemas.microsoft.com/office/drawing/2014/main" id="{10553BAC-8819-4B06-8B7B-33AC4E0BA12A}"/>
              </a:ext>
            </a:extLst>
          </p:cNvPr>
          <p:cNvSpPr/>
          <p:nvPr/>
        </p:nvSpPr>
        <p:spPr>
          <a:xfrm rot="16200000">
            <a:off x="2672384" y="1842256"/>
            <a:ext cx="511163" cy="602077"/>
          </a:xfrm>
          <a:prstGeom prst="down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1020" tIns="40511" rIns="81020" bIns="40511" rtlCol="0" anchor="ctr"/>
          <a:lstStyle/>
          <a:p>
            <a:pPr algn="ctr"/>
            <a:endParaRPr lang="zh-CN" altLang="en-US"/>
          </a:p>
        </p:txBody>
      </p:sp>
    </p:spTree>
    <p:extLst>
      <p:ext uri="{BB962C8B-B14F-4D97-AF65-F5344CB8AC3E}">
        <p14:creationId xmlns:p14="http://schemas.microsoft.com/office/powerpoint/2010/main" val="1832988495"/>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肿瘤冰山图">
            <a:extLst>
              <a:ext uri="{FF2B5EF4-FFF2-40B4-BE49-F238E27FC236}">
                <a16:creationId xmlns:a16="http://schemas.microsoft.com/office/drawing/2014/main" id="{F05E38C2-D070-A84C-A28C-B5F74C9BCB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3275" y="217967"/>
            <a:ext cx="7145029" cy="482510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21955" name="Rectangle 3">
            <a:extLst>
              <a:ext uri="{FF2B5EF4-FFF2-40B4-BE49-F238E27FC236}">
                <a16:creationId xmlns:a16="http://schemas.microsoft.com/office/drawing/2014/main" id="{09BF5C42-3634-F44A-896C-54445E67DE6A}"/>
              </a:ext>
            </a:extLst>
          </p:cNvPr>
          <p:cNvSpPr>
            <a:spLocks noChangeArrowheads="1"/>
          </p:cNvSpPr>
          <p:nvPr/>
        </p:nvSpPr>
        <p:spPr bwMode="auto">
          <a:xfrm>
            <a:off x="1135197" y="1074254"/>
            <a:ext cx="1317238" cy="369332"/>
          </a:xfrm>
          <a:prstGeom prst="rect">
            <a:avLst/>
          </a:prstGeom>
          <a:solidFill>
            <a:schemeClr val="accent1"/>
          </a:solidFill>
          <a:ln w="12700">
            <a:noFill/>
            <a:miter lim="800000"/>
            <a:headEnd type="none" w="sm" len="sm"/>
            <a:tailEnd type="none" w="sm" len="sm"/>
          </a:ln>
          <a:effectLst/>
        </p:spPr>
        <p:txBody>
          <a:bodyPr anchor="ct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kumimoji="1" lang="zh-CN" altLang="en-US" sz="1800" b="1" dirty="0">
                <a:solidFill>
                  <a:schemeClr val="bg1"/>
                </a:solidFill>
                <a:effectLst>
                  <a:outerShdw blurRad="38100" dist="38100" dir="2700000" algn="tl">
                    <a:srgbClr val="000000"/>
                  </a:outerShdw>
                </a:effectLst>
                <a:latin typeface="Times New Roman" panose="02020603050405020304" pitchFamily="18" charset="0"/>
                <a:ea typeface="楷体_GB2312" pitchFamily="49" charset="-122"/>
              </a:rPr>
              <a:t>手术治疗</a:t>
            </a:r>
          </a:p>
        </p:txBody>
      </p:sp>
      <p:sp>
        <p:nvSpPr>
          <p:cNvPr id="1021956" name="Rectangle 4">
            <a:extLst>
              <a:ext uri="{FF2B5EF4-FFF2-40B4-BE49-F238E27FC236}">
                <a16:creationId xmlns:a16="http://schemas.microsoft.com/office/drawing/2014/main" id="{967555E3-70EF-EE47-A383-99AC2D83C1B0}"/>
              </a:ext>
            </a:extLst>
          </p:cNvPr>
          <p:cNvSpPr>
            <a:spLocks noChangeArrowheads="1"/>
          </p:cNvSpPr>
          <p:nvPr/>
        </p:nvSpPr>
        <p:spPr bwMode="auto">
          <a:xfrm>
            <a:off x="3671900" y="260022"/>
            <a:ext cx="1418472" cy="646331"/>
          </a:xfrm>
          <a:prstGeom prst="rect">
            <a:avLst/>
          </a:prstGeom>
          <a:solidFill>
            <a:schemeClr val="accent1"/>
          </a:solidFill>
          <a:ln w="12700">
            <a:noFill/>
            <a:miter lim="800000"/>
            <a:headEnd type="none" w="sm" len="sm"/>
            <a:tailEnd type="none" w="sm" len="sm"/>
          </a:ln>
          <a:effectLst/>
        </p:spPr>
        <p:txBody>
          <a:bodyPr anchor="ct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kumimoji="1" lang="zh-CN" altLang="en-US" sz="1800" b="1" dirty="0">
                <a:solidFill>
                  <a:schemeClr val="bg1"/>
                </a:solidFill>
                <a:effectLst>
                  <a:outerShdw blurRad="38100" dist="38100" dir="2700000" algn="tl">
                    <a:srgbClr val="000000"/>
                  </a:outerShdw>
                </a:effectLst>
                <a:latin typeface="Times New Roman" panose="02020603050405020304" pitchFamily="18" charset="0"/>
                <a:ea typeface="楷体_GB2312" pitchFamily="49" charset="-122"/>
              </a:rPr>
              <a:t>肿瘤化学</a:t>
            </a:r>
          </a:p>
          <a:p>
            <a:pPr algn="ctr">
              <a:spcBef>
                <a:spcPct val="0"/>
              </a:spcBef>
              <a:buClrTx/>
              <a:buSzTx/>
              <a:buFontTx/>
              <a:buNone/>
            </a:pPr>
            <a:r>
              <a:rPr kumimoji="1" lang="zh-CN" altLang="en-US" sz="1800" b="1" dirty="0">
                <a:solidFill>
                  <a:schemeClr val="bg1"/>
                </a:solidFill>
                <a:effectLst>
                  <a:outerShdw blurRad="38100" dist="38100" dir="2700000" algn="tl">
                    <a:srgbClr val="000000"/>
                  </a:outerShdw>
                </a:effectLst>
                <a:latin typeface="Times New Roman" panose="02020603050405020304" pitchFamily="18" charset="0"/>
                <a:ea typeface="楷体_GB2312" pitchFamily="49" charset="-122"/>
              </a:rPr>
              <a:t>治疗</a:t>
            </a:r>
          </a:p>
        </p:txBody>
      </p:sp>
      <p:sp>
        <p:nvSpPr>
          <p:cNvPr id="1021957" name="Rectangle 5">
            <a:extLst>
              <a:ext uri="{FF2B5EF4-FFF2-40B4-BE49-F238E27FC236}">
                <a16:creationId xmlns:a16="http://schemas.microsoft.com/office/drawing/2014/main" id="{8065ED9D-0FC3-DE49-A12E-8C57D867B803}"/>
              </a:ext>
            </a:extLst>
          </p:cNvPr>
          <p:cNvSpPr>
            <a:spLocks noChangeArrowheads="1"/>
          </p:cNvSpPr>
          <p:nvPr/>
        </p:nvSpPr>
        <p:spPr bwMode="auto">
          <a:xfrm>
            <a:off x="5832140" y="352356"/>
            <a:ext cx="1856123" cy="369332"/>
          </a:xfrm>
          <a:prstGeom prst="rect">
            <a:avLst/>
          </a:prstGeom>
          <a:solidFill>
            <a:schemeClr val="accent1"/>
          </a:solidFill>
          <a:ln w="12700">
            <a:noFill/>
            <a:miter lim="800000"/>
            <a:headEnd type="none" w="sm" len="sm"/>
            <a:tailEnd type="none" w="sm" len="sm"/>
          </a:ln>
          <a:effectLst/>
        </p:spPr>
        <p:txBody>
          <a:bodyPr wrap="square" anchor="ct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kumimoji="1" lang="zh-CN" altLang="en-US" sz="1800" b="1" dirty="0">
                <a:solidFill>
                  <a:schemeClr val="bg1"/>
                </a:solidFill>
                <a:effectLst>
                  <a:outerShdw blurRad="38100" dist="38100" dir="2700000" algn="tl">
                    <a:srgbClr val="000000"/>
                  </a:outerShdw>
                </a:effectLst>
                <a:latin typeface="Times New Roman" panose="02020603050405020304" pitchFamily="18" charset="0"/>
                <a:ea typeface="楷体_GB2312" pitchFamily="49" charset="-122"/>
              </a:rPr>
              <a:t>放射治疗   </a:t>
            </a:r>
          </a:p>
        </p:txBody>
      </p:sp>
      <p:sp>
        <p:nvSpPr>
          <p:cNvPr id="68615" name="Text Box 7">
            <a:extLst>
              <a:ext uri="{FF2B5EF4-FFF2-40B4-BE49-F238E27FC236}">
                <a16:creationId xmlns:a16="http://schemas.microsoft.com/office/drawing/2014/main" id="{6AA63A93-2E5A-8740-AAD5-06533C4080C7}"/>
              </a:ext>
            </a:extLst>
          </p:cNvPr>
          <p:cNvSpPr txBox="1">
            <a:spLocks noChangeArrowheads="1"/>
          </p:cNvSpPr>
          <p:nvPr/>
        </p:nvSpPr>
        <p:spPr bwMode="auto">
          <a:xfrm>
            <a:off x="3902604" y="4017641"/>
            <a:ext cx="206518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eaLnBrk="1" hangingPunct="1">
              <a:spcBef>
                <a:spcPct val="50000"/>
              </a:spcBef>
              <a:buClrTx/>
              <a:buSzTx/>
              <a:buFontTx/>
              <a:buNone/>
            </a:pPr>
            <a:r>
              <a:rPr lang="zh-CN" altLang="en-US" sz="1350" dirty="0">
                <a:solidFill>
                  <a:schemeClr val="accent2"/>
                </a:solidFill>
                <a:ea typeface="宋体" panose="02010600030101010101" pitchFamily="2" charset="-122"/>
              </a:rPr>
              <a:t>遗传表型的改变</a:t>
            </a:r>
          </a:p>
        </p:txBody>
      </p:sp>
      <p:sp>
        <p:nvSpPr>
          <p:cNvPr id="68616" name="Text Box 8">
            <a:extLst>
              <a:ext uri="{FF2B5EF4-FFF2-40B4-BE49-F238E27FC236}">
                <a16:creationId xmlns:a16="http://schemas.microsoft.com/office/drawing/2014/main" id="{6F32955E-9273-A744-B6E7-F6E8889C4F49}"/>
              </a:ext>
            </a:extLst>
          </p:cNvPr>
          <p:cNvSpPr txBox="1">
            <a:spLocks noChangeArrowheads="1"/>
          </p:cNvSpPr>
          <p:nvPr/>
        </p:nvSpPr>
        <p:spPr bwMode="auto">
          <a:xfrm>
            <a:off x="3903853" y="3509204"/>
            <a:ext cx="206518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eaLnBrk="1" hangingPunct="1">
              <a:spcBef>
                <a:spcPct val="50000"/>
              </a:spcBef>
              <a:buClrTx/>
              <a:buSzTx/>
              <a:buFontTx/>
              <a:buNone/>
            </a:pPr>
            <a:r>
              <a:rPr lang="zh-CN" altLang="en-US" sz="1350" dirty="0">
                <a:solidFill>
                  <a:schemeClr val="accent2"/>
                </a:solidFill>
                <a:ea typeface="宋体" panose="02010600030101010101" pitchFamily="2" charset="-122"/>
              </a:rPr>
              <a:t>恶性增殖</a:t>
            </a:r>
          </a:p>
        </p:txBody>
      </p:sp>
      <p:sp>
        <p:nvSpPr>
          <p:cNvPr id="68617" name="Text Box 9">
            <a:extLst>
              <a:ext uri="{FF2B5EF4-FFF2-40B4-BE49-F238E27FC236}">
                <a16:creationId xmlns:a16="http://schemas.microsoft.com/office/drawing/2014/main" id="{44BE90DC-A061-474D-A362-92A0F73E3ED1}"/>
              </a:ext>
            </a:extLst>
          </p:cNvPr>
          <p:cNvSpPr txBox="1">
            <a:spLocks noChangeArrowheads="1"/>
          </p:cNvSpPr>
          <p:nvPr/>
        </p:nvSpPr>
        <p:spPr bwMode="auto">
          <a:xfrm>
            <a:off x="3862169" y="2974774"/>
            <a:ext cx="206518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eaLnBrk="1" hangingPunct="1">
              <a:spcBef>
                <a:spcPct val="50000"/>
              </a:spcBef>
              <a:buClrTx/>
              <a:buSzTx/>
              <a:buFontTx/>
              <a:buNone/>
            </a:pPr>
            <a:r>
              <a:rPr lang="zh-CN" altLang="en-US" sz="1350" dirty="0">
                <a:solidFill>
                  <a:schemeClr val="accent2"/>
                </a:solidFill>
                <a:ea typeface="宋体" panose="02010600030101010101" pitchFamily="2" charset="-122"/>
              </a:rPr>
              <a:t>无控生长</a:t>
            </a:r>
          </a:p>
        </p:txBody>
      </p:sp>
      <p:sp>
        <p:nvSpPr>
          <p:cNvPr id="68618" name="Text Box 10">
            <a:extLst>
              <a:ext uri="{FF2B5EF4-FFF2-40B4-BE49-F238E27FC236}">
                <a16:creationId xmlns:a16="http://schemas.microsoft.com/office/drawing/2014/main" id="{C8ED62DF-667A-2640-8C2F-2387854FD15A}"/>
              </a:ext>
            </a:extLst>
          </p:cNvPr>
          <p:cNvSpPr txBox="1">
            <a:spLocks noChangeArrowheads="1"/>
          </p:cNvSpPr>
          <p:nvPr/>
        </p:nvSpPr>
        <p:spPr bwMode="auto">
          <a:xfrm>
            <a:off x="3903854" y="2443448"/>
            <a:ext cx="206518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eaLnBrk="1" hangingPunct="1">
              <a:spcBef>
                <a:spcPct val="50000"/>
              </a:spcBef>
              <a:buClrTx/>
              <a:buSzTx/>
              <a:buFontTx/>
              <a:buNone/>
            </a:pPr>
            <a:r>
              <a:rPr lang="zh-CN" altLang="en-US" sz="1350" dirty="0">
                <a:solidFill>
                  <a:schemeClr val="accent2"/>
                </a:solidFill>
                <a:ea typeface="宋体" panose="02010600030101010101" pitchFamily="2" charset="-122"/>
              </a:rPr>
              <a:t>微环境改变</a:t>
            </a:r>
          </a:p>
        </p:txBody>
      </p:sp>
      <p:sp>
        <p:nvSpPr>
          <p:cNvPr id="68619" name="Text Box 11">
            <a:extLst>
              <a:ext uri="{FF2B5EF4-FFF2-40B4-BE49-F238E27FC236}">
                <a16:creationId xmlns:a16="http://schemas.microsoft.com/office/drawing/2014/main" id="{664386FF-69E6-6F49-BD00-709B8E408DBE}"/>
              </a:ext>
            </a:extLst>
          </p:cNvPr>
          <p:cNvSpPr txBox="1">
            <a:spLocks noChangeArrowheads="1"/>
          </p:cNvSpPr>
          <p:nvPr/>
        </p:nvSpPr>
        <p:spPr bwMode="auto">
          <a:xfrm>
            <a:off x="3903854" y="1594740"/>
            <a:ext cx="2065181"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eaLnBrk="1" hangingPunct="1">
              <a:spcBef>
                <a:spcPct val="50000"/>
              </a:spcBef>
              <a:buClrTx/>
              <a:buSzTx/>
              <a:buFontTx/>
              <a:buNone/>
            </a:pPr>
            <a:r>
              <a:rPr lang="zh-CN" altLang="en-US" sz="1350">
                <a:solidFill>
                  <a:schemeClr val="accent2"/>
                </a:solidFill>
                <a:ea typeface="宋体" panose="02010600030101010101" pitchFamily="2" charset="-122"/>
              </a:rPr>
              <a:t>侵袭与转移</a:t>
            </a:r>
          </a:p>
        </p:txBody>
      </p:sp>
      <p:grpSp>
        <p:nvGrpSpPr>
          <p:cNvPr id="68620" name="Group 12">
            <a:extLst>
              <a:ext uri="{FF2B5EF4-FFF2-40B4-BE49-F238E27FC236}">
                <a16:creationId xmlns:a16="http://schemas.microsoft.com/office/drawing/2014/main" id="{4BBE0F41-7C15-2941-82BF-10B2946518C4}"/>
              </a:ext>
            </a:extLst>
          </p:cNvPr>
          <p:cNvGrpSpPr>
            <a:grpSpLocks/>
          </p:cNvGrpSpPr>
          <p:nvPr/>
        </p:nvGrpSpPr>
        <p:grpSpPr bwMode="auto">
          <a:xfrm>
            <a:off x="4057491" y="2465355"/>
            <a:ext cx="128627" cy="1943700"/>
            <a:chOff x="2496" y="1941"/>
            <a:chExt cx="96" cy="1632"/>
          </a:xfrm>
        </p:grpSpPr>
        <p:sp>
          <p:nvSpPr>
            <p:cNvPr id="68622" name="Line 13">
              <a:extLst>
                <a:ext uri="{FF2B5EF4-FFF2-40B4-BE49-F238E27FC236}">
                  <a16:creationId xmlns:a16="http://schemas.microsoft.com/office/drawing/2014/main" id="{F9E6087C-E592-B64E-AEB4-461BC4A95698}"/>
                </a:ext>
              </a:extLst>
            </p:cNvPr>
            <p:cNvSpPr>
              <a:spLocks noChangeShapeType="1"/>
            </p:cNvSpPr>
            <p:nvPr/>
          </p:nvSpPr>
          <p:spPr bwMode="auto">
            <a:xfrm flipV="1">
              <a:off x="2544" y="1941"/>
              <a:ext cx="0" cy="1632"/>
            </a:xfrm>
            <a:prstGeom prst="line">
              <a:avLst/>
            </a:prstGeom>
            <a:noFill/>
            <a:ln w="38100">
              <a:solidFill>
                <a:schemeClr val="accent2"/>
              </a:solidFill>
              <a:round/>
              <a:headEnd type="none" w="sm" len="sm"/>
              <a:tailEnd type="triangle" w="med" len="med"/>
            </a:ln>
            <a:extLst>
              <a:ext uri="{909E8E84-426E-40DD-AFC4-6F175D3DCCD1}">
                <a14:hiddenFill xmlns:a14="http://schemas.microsoft.com/office/drawing/2010/main">
                  <a:noFill/>
                </a14:hiddenFill>
              </a:ext>
            </a:extLst>
          </p:spPr>
          <p:txBody>
            <a:bodyPr wrap="none">
              <a:spAutoFit/>
            </a:bodyPr>
            <a:lstStyle/>
            <a:p>
              <a:endParaRPr lang="zh-CN" altLang="en-US" sz="1350"/>
            </a:p>
          </p:txBody>
        </p:sp>
        <p:sp>
          <p:nvSpPr>
            <p:cNvPr id="68623" name="Oval 14">
              <a:extLst>
                <a:ext uri="{FF2B5EF4-FFF2-40B4-BE49-F238E27FC236}">
                  <a16:creationId xmlns:a16="http://schemas.microsoft.com/office/drawing/2014/main" id="{E4CDF6E1-0521-A643-A78A-6A3BF9794AD5}"/>
                </a:ext>
              </a:extLst>
            </p:cNvPr>
            <p:cNvSpPr>
              <a:spLocks noChangeArrowheads="1"/>
            </p:cNvSpPr>
            <p:nvPr/>
          </p:nvSpPr>
          <p:spPr bwMode="auto">
            <a:xfrm>
              <a:off x="2496" y="2304"/>
              <a:ext cx="96" cy="96"/>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68624" name="Oval 15">
              <a:extLst>
                <a:ext uri="{FF2B5EF4-FFF2-40B4-BE49-F238E27FC236}">
                  <a16:creationId xmlns:a16="http://schemas.microsoft.com/office/drawing/2014/main" id="{06728E22-05BB-E645-83BB-DFFF69396F72}"/>
                </a:ext>
              </a:extLst>
            </p:cNvPr>
            <p:cNvSpPr>
              <a:spLocks noChangeArrowheads="1"/>
            </p:cNvSpPr>
            <p:nvPr/>
          </p:nvSpPr>
          <p:spPr bwMode="auto">
            <a:xfrm>
              <a:off x="2496" y="2784"/>
              <a:ext cx="96" cy="96"/>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68625" name="Oval 16">
              <a:extLst>
                <a:ext uri="{FF2B5EF4-FFF2-40B4-BE49-F238E27FC236}">
                  <a16:creationId xmlns:a16="http://schemas.microsoft.com/office/drawing/2014/main" id="{A84FD367-66DB-9C4D-B61A-2C718B553574}"/>
                </a:ext>
              </a:extLst>
            </p:cNvPr>
            <p:cNvSpPr>
              <a:spLocks noChangeArrowheads="1"/>
            </p:cNvSpPr>
            <p:nvPr/>
          </p:nvSpPr>
          <p:spPr bwMode="auto">
            <a:xfrm>
              <a:off x="2496" y="3168"/>
              <a:ext cx="96" cy="96"/>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sp>
        <p:nvSpPr>
          <p:cNvPr id="1021969" name="Rectangle 17">
            <a:extLst>
              <a:ext uri="{FF2B5EF4-FFF2-40B4-BE49-F238E27FC236}">
                <a16:creationId xmlns:a16="http://schemas.microsoft.com/office/drawing/2014/main" id="{FF2F0034-87A7-2E40-A19C-4FD490A0B746}"/>
              </a:ext>
            </a:extLst>
          </p:cNvPr>
          <p:cNvSpPr>
            <a:spLocks noChangeArrowheads="1"/>
          </p:cNvSpPr>
          <p:nvPr/>
        </p:nvSpPr>
        <p:spPr bwMode="auto">
          <a:xfrm>
            <a:off x="2444888" y="2669204"/>
            <a:ext cx="1417281" cy="646331"/>
          </a:xfrm>
          <a:prstGeom prst="rect">
            <a:avLst/>
          </a:prstGeom>
          <a:solidFill>
            <a:schemeClr val="accent1"/>
          </a:solidFill>
          <a:ln w="12700">
            <a:noFill/>
            <a:miter lim="800000"/>
            <a:headEnd type="none" w="sm" len="sm"/>
            <a:tailEnd type="none" w="sm" len="sm"/>
          </a:ln>
          <a:effectLst/>
        </p:spPr>
        <p:txBody>
          <a:bodyPr anchor="ct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kumimoji="1" lang="zh-CN" altLang="en-US" sz="1800" b="1" dirty="0">
                <a:solidFill>
                  <a:schemeClr val="bg1"/>
                </a:solidFill>
                <a:effectLst>
                  <a:outerShdw blurRad="38100" dist="38100" dir="2700000" algn="tl">
                    <a:srgbClr val="000000"/>
                  </a:outerShdw>
                </a:effectLst>
                <a:latin typeface="Times New Roman" panose="02020603050405020304" pitchFamily="18" charset="0"/>
                <a:ea typeface="楷体_GB2312" pitchFamily="49" charset="-122"/>
              </a:rPr>
              <a:t>分子靶向</a:t>
            </a:r>
            <a:endParaRPr kumimoji="1" lang="en-US" altLang="zh-CN" sz="1800" b="1" dirty="0">
              <a:solidFill>
                <a:schemeClr val="bg1"/>
              </a:solidFill>
              <a:effectLst>
                <a:outerShdw blurRad="38100" dist="38100" dir="2700000" algn="tl">
                  <a:srgbClr val="000000"/>
                </a:outerShdw>
              </a:effectLst>
              <a:latin typeface="Times New Roman" panose="02020603050405020304" pitchFamily="18" charset="0"/>
              <a:ea typeface="楷体_GB2312" pitchFamily="49" charset="-122"/>
            </a:endParaRPr>
          </a:p>
          <a:p>
            <a:pPr algn="ctr">
              <a:spcBef>
                <a:spcPct val="0"/>
              </a:spcBef>
              <a:buClrTx/>
              <a:buSzTx/>
              <a:buFontTx/>
              <a:buNone/>
            </a:pPr>
            <a:r>
              <a:rPr kumimoji="1" lang="zh-CN" altLang="en-US" sz="1800" b="1" dirty="0">
                <a:solidFill>
                  <a:schemeClr val="bg1"/>
                </a:solidFill>
                <a:effectLst>
                  <a:outerShdw blurRad="38100" dist="38100" dir="2700000" algn="tl">
                    <a:srgbClr val="000000"/>
                  </a:outerShdw>
                </a:effectLst>
                <a:latin typeface="Times New Roman" panose="02020603050405020304" pitchFamily="18" charset="0"/>
                <a:ea typeface="楷体_GB2312" pitchFamily="49" charset="-122"/>
              </a:rPr>
              <a:t>治疗</a:t>
            </a:r>
          </a:p>
        </p:txBody>
      </p:sp>
    </p:spTree>
    <p:extLst>
      <p:ext uri="{BB962C8B-B14F-4D97-AF65-F5344CB8AC3E}">
        <p14:creationId xmlns:p14="http://schemas.microsoft.com/office/powerpoint/2010/main" val="285756970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3"/>
          <p:cNvSpPr>
            <a:spLocks noGrp="1"/>
          </p:cNvSpPr>
          <p:nvPr>
            <p:ph type="title"/>
          </p:nvPr>
        </p:nvSpPr>
        <p:spPr>
          <a:xfrm>
            <a:off x="170745" y="165548"/>
            <a:ext cx="8891411" cy="594305"/>
          </a:xfrm>
        </p:spPr>
        <p:txBody>
          <a:bodyPr/>
          <a:lstStyle/>
          <a:p>
            <a:r>
              <a:rPr lang="zh-CN" altLang="en-US" sz="2700" dirty="0" smtClean="0">
                <a:latin typeface="微软雅黑" pitchFamily="34" charset="-122"/>
                <a:ea typeface="微软雅黑" pitchFamily="34" charset="-122"/>
              </a:rPr>
              <a:t>治疗选择正从基于组织学分类转为驱动基因指导</a:t>
            </a:r>
            <a:endParaRPr lang="en-GB" sz="2700" dirty="0" smtClean="0"/>
          </a:p>
        </p:txBody>
      </p:sp>
      <p:sp>
        <p:nvSpPr>
          <p:cNvPr id="8" name="Text Placeholder 7"/>
          <p:cNvSpPr>
            <a:spLocks noGrp="1"/>
          </p:cNvSpPr>
          <p:nvPr>
            <p:ph type="body" sz="quarter" idx="11"/>
          </p:nvPr>
        </p:nvSpPr>
        <p:spPr>
          <a:xfrm>
            <a:off x="478368" y="4844958"/>
            <a:ext cx="8610600" cy="269164"/>
          </a:xfrm>
        </p:spPr>
        <p:txBody>
          <a:bodyPr>
            <a:normAutofit fontScale="77500" lnSpcReduction="20000"/>
          </a:bodyPr>
          <a:lstStyle/>
          <a:p>
            <a:pPr>
              <a:defRPr/>
            </a:pPr>
            <a:r>
              <a:rPr lang="en-GB" dirty="0">
                <a:solidFill>
                  <a:schemeClr val="tx1"/>
                </a:solidFill>
              </a:rPr>
              <a:t>ALK, anaplastic lymphoma kinase; BRAF, v-</a:t>
            </a:r>
            <a:r>
              <a:rPr lang="en-GB" dirty="0" err="1">
                <a:solidFill>
                  <a:schemeClr val="tx1"/>
                </a:solidFill>
              </a:rPr>
              <a:t>raf</a:t>
            </a:r>
            <a:r>
              <a:rPr lang="en-GB" dirty="0">
                <a:solidFill>
                  <a:schemeClr val="tx1"/>
                </a:solidFill>
              </a:rPr>
              <a:t> murine sarcoma viral oncogene homolog B1; EGFR, epidermal growth factor receptor; HER2, human epidermal growth factor receptor 2; MEK1, mitogen-activated protein kinase </a:t>
            </a:r>
            <a:r>
              <a:rPr lang="en-GB" dirty="0" err="1">
                <a:solidFill>
                  <a:schemeClr val="tx1"/>
                </a:solidFill>
              </a:rPr>
              <a:t>kinase</a:t>
            </a:r>
            <a:r>
              <a:rPr lang="en-GB" dirty="0">
                <a:solidFill>
                  <a:schemeClr val="tx1"/>
                </a:solidFill>
              </a:rPr>
              <a:t>; NOS, not otherwise specified; NRAS, </a:t>
            </a:r>
            <a:r>
              <a:rPr lang="en-US" dirty="0" err="1">
                <a:solidFill>
                  <a:schemeClr val="tx1"/>
                </a:solidFill>
              </a:rPr>
              <a:t>neuroblastoma</a:t>
            </a:r>
            <a:r>
              <a:rPr lang="en-US" dirty="0">
                <a:solidFill>
                  <a:schemeClr val="tx1"/>
                </a:solidFill>
              </a:rPr>
              <a:t> v-</a:t>
            </a:r>
            <a:r>
              <a:rPr lang="en-US" dirty="0" err="1">
                <a:solidFill>
                  <a:schemeClr val="tx1"/>
                </a:solidFill>
              </a:rPr>
              <a:t>ras</a:t>
            </a:r>
            <a:r>
              <a:rPr lang="en-US" dirty="0">
                <a:solidFill>
                  <a:schemeClr val="tx1"/>
                </a:solidFill>
              </a:rPr>
              <a:t> oncogene homolog</a:t>
            </a:r>
            <a:r>
              <a:rPr lang="en-GB" dirty="0">
                <a:solidFill>
                  <a:schemeClr val="tx1"/>
                </a:solidFill>
              </a:rPr>
              <a:t>; PIK3CA, phosphatidylinositol 3-kinase. </a:t>
            </a:r>
            <a:r>
              <a:rPr lang="it-IT" dirty="0">
                <a:solidFill>
                  <a:schemeClr val="tx1"/>
                </a:solidFill>
              </a:rPr>
              <a:t>1. Images courtesy of Keith Kerr, University of Aberdeen; 2. </a:t>
            </a:r>
            <a:r>
              <a:rPr lang="en-GB" dirty="0">
                <a:solidFill>
                  <a:schemeClr val="tx1"/>
                </a:solidFill>
              </a:rPr>
              <a:t>Kris MG, et al. Presented at WCLC 2013, Sydney, Australia: Session PL03.07</a:t>
            </a:r>
          </a:p>
        </p:txBody>
      </p:sp>
      <p:sp>
        <p:nvSpPr>
          <p:cNvPr id="14" name="Right Arrow 13"/>
          <p:cNvSpPr/>
          <p:nvPr/>
        </p:nvSpPr>
        <p:spPr>
          <a:xfrm>
            <a:off x="3554589" y="1034974"/>
            <a:ext cx="1010356" cy="250108"/>
          </a:xfrm>
          <a:prstGeom prst="rightArrow">
            <a:avLst>
              <a:gd name="adj1" fmla="val 65038"/>
              <a:gd name="adj2" fmla="val 71304"/>
            </a:avLst>
          </a:prstGeom>
          <a:solidFill>
            <a:schemeClr val="accent2">
              <a:lumMod val="60000"/>
              <a:lumOff val="40000"/>
            </a:schemeClr>
          </a:solidFill>
          <a:ln w="28575">
            <a:noFill/>
            <a:miter lim="800000"/>
          </a:ln>
        </p:spPr>
        <p:style>
          <a:lnRef idx="2">
            <a:schemeClr val="accent1">
              <a:shade val="50000"/>
            </a:schemeClr>
          </a:lnRef>
          <a:fillRef idx="1">
            <a:schemeClr val="accent1"/>
          </a:fillRef>
          <a:effectRef idx="0">
            <a:schemeClr val="accent1"/>
          </a:effectRef>
          <a:fontRef idx="minor">
            <a:schemeClr val="lt1"/>
          </a:fontRef>
        </p:style>
        <p:txBody>
          <a:bodyPr lIns="76206" tIns="38103" rIns="76206" bIns="38103" anchor="ctr"/>
          <a:lstStyle/>
          <a:p>
            <a:pPr algn="ctr">
              <a:defRPr/>
            </a:pPr>
            <a:endParaRPr lang="en-GB" altLang="zh-CN" b="1">
              <a:solidFill>
                <a:schemeClr val="tx1"/>
              </a:solidFill>
              <a:ea typeface="宋体" pitchFamily="2" charset="-122"/>
            </a:endParaRPr>
          </a:p>
        </p:txBody>
      </p:sp>
      <p:sp>
        <p:nvSpPr>
          <p:cNvPr id="15" name="Rounded Rectangle 14"/>
          <p:cNvSpPr/>
          <p:nvPr/>
        </p:nvSpPr>
        <p:spPr>
          <a:xfrm>
            <a:off x="4746978" y="902773"/>
            <a:ext cx="4054123" cy="496644"/>
          </a:xfrm>
          <a:prstGeom prst="round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76206" tIns="38103" rIns="76206" bIns="38103" anchor="ctr"/>
          <a:lstStyle/>
          <a:p>
            <a:pPr algn="ctr">
              <a:buFont typeface="Wingdings" pitchFamily="2" charset="2"/>
              <a:buNone/>
              <a:defRPr/>
            </a:pPr>
            <a:r>
              <a:rPr lang="en-GB" altLang="zh-CN" sz="1700" b="1" dirty="0" err="1">
                <a:solidFill>
                  <a:schemeClr val="bg2"/>
                </a:solidFill>
                <a:ea typeface="宋体" pitchFamily="2" charset="-122"/>
              </a:rPr>
              <a:t>Oncogenic</a:t>
            </a:r>
            <a:r>
              <a:rPr lang="en-GB" altLang="zh-CN" sz="1700" b="1" dirty="0">
                <a:solidFill>
                  <a:schemeClr val="bg2"/>
                </a:solidFill>
                <a:ea typeface="宋体" pitchFamily="2" charset="-122"/>
              </a:rPr>
              <a:t> drivers in </a:t>
            </a:r>
            <a:r>
              <a:rPr lang="en-GB" altLang="zh-CN" sz="1700" b="1" dirty="0" err="1">
                <a:solidFill>
                  <a:schemeClr val="bg2"/>
                </a:solidFill>
                <a:ea typeface="宋体" pitchFamily="2" charset="-122"/>
              </a:rPr>
              <a:t>adenocarcinoma</a:t>
            </a:r>
            <a:endParaRPr lang="en-GB" altLang="zh-CN" sz="1700" b="1" baseline="30000" dirty="0">
              <a:solidFill>
                <a:schemeClr val="bg2"/>
              </a:solidFill>
              <a:ea typeface="宋体" pitchFamily="2" charset="-122"/>
            </a:endParaRPr>
          </a:p>
        </p:txBody>
      </p:sp>
      <p:sp>
        <p:nvSpPr>
          <p:cNvPr id="18" name="Rounded Rectangle 17"/>
          <p:cNvSpPr/>
          <p:nvPr/>
        </p:nvSpPr>
        <p:spPr>
          <a:xfrm>
            <a:off x="478367" y="902773"/>
            <a:ext cx="2892778" cy="496644"/>
          </a:xfrm>
          <a:prstGeom prst="round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76206" tIns="38103" rIns="76206" bIns="38103" anchor="ctr"/>
          <a:lstStyle/>
          <a:p>
            <a:pPr algn="ctr">
              <a:buFont typeface="Wingdings" pitchFamily="2" charset="2"/>
              <a:buNone/>
              <a:defRPr/>
            </a:pPr>
            <a:r>
              <a:rPr lang="en-GB" sz="1700" b="1" dirty="0">
                <a:solidFill>
                  <a:schemeClr val="bg2"/>
                </a:solidFill>
              </a:rPr>
              <a:t>Treatment based </a:t>
            </a:r>
            <a:br>
              <a:rPr lang="en-GB" sz="1700" b="1" dirty="0">
                <a:solidFill>
                  <a:schemeClr val="bg2"/>
                </a:solidFill>
              </a:rPr>
            </a:br>
            <a:r>
              <a:rPr lang="en-GB" sz="1700" b="1" dirty="0">
                <a:solidFill>
                  <a:schemeClr val="bg2"/>
                </a:solidFill>
              </a:rPr>
              <a:t>on morphology</a:t>
            </a:r>
            <a:r>
              <a:rPr lang="en-GB" sz="1700" b="1" baseline="30000" dirty="0">
                <a:solidFill>
                  <a:schemeClr val="bg2"/>
                </a:solidFill>
              </a:rPr>
              <a:t>1</a:t>
            </a:r>
          </a:p>
        </p:txBody>
      </p:sp>
      <p:sp>
        <p:nvSpPr>
          <p:cNvPr id="34" name="Rectangle 3"/>
          <p:cNvSpPr>
            <a:spLocks noGrp="1" noChangeAspect="1" noChangeArrowheads="1"/>
          </p:cNvSpPr>
          <p:nvPr isPhoto="1"/>
        </p:nvSpPr>
        <p:spPr bwMode="auto">
          <a:xfrm>
            <a:off x="481203" y="1697706"/>
            <a:ext cx="1512168" cy="654734"/>
          </a:xfrm>
          <a:prstGeom prst="rect">
            <a:avLst/>
          </a:prstGeom>
          <a:blipFill dpi="0" rotWithShape="1">
            <a:blip r:embed="rId2" cstate="print">
              <a:lum bright="6000" contrast="24000"/>
            </a:blip>
            <a:srcRect/>
            <a:stretch>
              <a:fillRect t="-29955"/>
            </a:stretch>
          </a:blipFill>
          <a:ln w="9525">
            <a:noFill/>
            <a:miter lim="800000"/>
            <a:headEnd/>
            <a:tailEnd/>
          </a:ln>
        </p:spPr>
        <p:txBody>
          <a:bodyPr lIns="76206" tIns="38103" rIns="76206" bIns="38103"/>
          <a:lstStyle/>
          <a:p>
            <a:pPr>
              <a:defRPr/>
            </a:pPr>
            <a:endParaRPr lang="en-US" altLang="zh-CN">
              <a:latin typeface="Arial" charset="0"/>
              <a:ea typeface="宋体" pitchFamily="2" charset="-122"/>
            </a:endParaRPr>
          </a:p>
        </p:txBody>
      </p:sp>
      <p:sp>
        <p:nvSpPr>
          <p:cNvPr id="35" name="Rectangle 3"/>
          <p:cNvSpPr>
            <a:spLocks noGrp="1" noChangeAspect="1" noChangeArrowheads="1"/>
          </p:cNvSpPr>
          <p:nvPr isPhoto="1"/>
        </p:nvSpPr>
        <p:spPr bwMode="auto">
          <a:xfrm>
            <a:off x="481203" y="2695541"/>
            <a:ext cx="1512168" cy="668041"/>
          </a:xfrm>
          <a:prstGeom prst="rect">
            <a:avLst/>
          </a:prstGeom>
          <a:blipFill dpi="0" rotWithShape="1">
            <a:blip r:embed="rId3" cstate="print">
              <a:lum contrast="18000"/>
            </a:blip>
            <a:srcRect/>
            <a:stretch>
              <a:fillRect t="-27366"/>
            </a:stretch>
          </a:blipFill>
          <a:ln w="9525">
            <a:noFill/>
            <a:miter lim="800000"/>
            <a:headEnd/>
            <a:tailEnd/>
          </a:ln>
        </p:spPr>
        <p:txBody>
          <a:bodyPr lIns="76206" tIns="38103" rIns="76206" bIns="38103"/>
          <a:lstStyle/>
          <a:p>
            <a:pPr>
              <a:defRPr/>
            </a:pPr>
            <a:endParaRPr lang="en-US" altLang="zh-CN">
              <a:latin typeface="Arial" charset="0"/>
              <a:ea typeface="宋体" pitchFamily="2" charset="-122"/>
            </a:endParaRPr>
          </a:p>
        </p:txBody>
      </p:sp>
      <p:sp>
        <p:nvSpPr>
          <p:cNvPr id="36" name="Rectangle 3"/>
          <p:cNvSpPr>
            <a:spLocks noGrp="1" noChangeAspect="1" noChangeArrowheads="1"/>
          </p:cNvSpPr>
          <p:nvPr isPhoto="1"/>
        </p:nvSpPr>
        <p:spPr bwMode="auto">
          <a:xfrm>
            <a:off x="481203" y="3825036"/>
            <a:ext cx="1512168" cy="649702"/>
          </a:xfrm>
          <a:prstGeom prst="rect">
            <a:avLst/>
          </a:prstGeom>
          <a:blipFill dpi="0" rotWithShape="1">
            <a:blip r:embed="rId4" cstate="print">
              <a:lum bright="6000" contrast="18000"/>
            </a:blip>
            <a:srcRect/>
            <a:stretch>
              <a:fillRect t="-30961" b="-1"/>
            </a:stretch>
          </a:blipFill>
          <a:ln w="9525">
            <a:noFill/>
            <a:miter lim="800000"/>
            <a:headEnd/>
            <a:tailEnd/>
          </a:ln>
        </p:spPr>
        <p:txBody>
          <a:bodyPr lIns="76206" tIns="38103" rIns="76206" bIns="38103"/>
          <a:lstStyle/>
          <a:p>
            <a:pPr>
              <a:defRPr/>
            </a:pPr>
            <a:endParaRPr lang="en-US" altLang="zh-CN">
              <a:latin typeface="Arial" charset="0"/>
              <a:ea typeface="宋体" pitchFamily="2" charset="-122"/>
            </a:endParaRPr>
          </a:p>
        </p:txBody>
      </p:sp>
      <p:sp>
        <p:nvSpPr>
          <p:cNvPr id="46096" name="Text Box 38"/>
          <p:cNvSpPr txBox="1">
            <a:spLocks noChangeArrowheads="1"/>
          </p:cNvSpPr>
          <p:nvPr/>
        </p:nvSpPr>
        <p:spPr bwMode="auto">
          <a:xfrm>
            <a:off x="479778" y="1442293"/>
            <a:ext cx="1515533" cy="248917"/>
          </a:xfrm>
          <a:prstGeom prst="rect">
            <a:avLst/>
          </a:prstGeom>
          <a:noFill/>
          <a:ln w="9525">
            <a:noFill/>
            <a:miter lim="800000"/>
            <a:headEnd/>
            <a:tailEnd/>
          </a:ln>
        </p:spPr>
        <p:txBody>
          <a:bodyPr lIns="0" tIns="60005" rIns="0" bIns="60005" anchor="ctr"/>
          <a:lstStyle/>
          <a:p>
            <a:pPr algn="ctr">
              <a:spcBef>
                <a:spcPct val="0"/>
              </a:spcBef>
              <a:buFont typeface="Wingdings" pitchFamily="2" charset="2"/>
              <a:buNone/>
            </a:pPr>
            <a:r>
              <a:rPr lang="en-GB" altLang="zh-CN" sz="1200" b="1" dirty="0" err="1">
                <a:solidFill>
                  <a:schemeClr val="tx2"/>
                </a:solidFill>
                <a:ea typeface="Arial Unicode MS" pitchFamily="34" charset="-122"/>
                <a:cs typeface="Arial Unicode MS" pitchFamily="34" charset="-122"/>
              </a:rPr>
              <a:t>Adenocarcinoma</a:t>
            </a:r>
            <a:endParaRPr lang="en-GB" altLang="zh-CN" sz="1200" b="1" dirty="0">
              <a:solidFill>
                <a:schemeClr val="tx2"/>
              </a:solidFill>
              <a:ea typeface="Arial Unicode MS" pitchFamily="34" charset="-122"/>
              <a:cs typeface="Arial Unicode MS" pitchFamily="34" charset="-122"/>
            </a:endParaRPr>
          </a:p>
        </p:txBody>
      </p:sp>
      <p:sp>
        <p:nvSpPr>
          <p:cNvPr id="46097" name="Text Box 39"/>
          <p:cNvSpPr txBox="1">
            <a:spLocks noChangeArrowheads="1"/>
          </p:cNvSpPr>
          <p:nvPr/>
        </p:nvSpPr>
        <p:spPr bwMode="auto">
          <a:xfrm>
            <a:off x="478367" y="2408187"/>
            <a:ext cx="1518356" cy="279884"/>
          </a:xfrm>
          <a:prstGeom prst="rect">
            <a:avLst/>
          </a:prstGeom>
          <a:noFill/>
          <a:ln w="9525">
            <a:noFill/>
            <a:miter lim="800000"/>
            <a:headEnd/>
            <a:tailEnd/>
          </a:ln>
        </p:spPr>
        <p:txBody>
          <a:bodyPr lIns="0" tIns="60005" rIns="0" bIns="60005" anchor="ctr"/>
          <a:lstStyle/>
          <a:p>
            <a:pPr algn="ctr">
              <a:spcBef>
                <a:spcPct val="0"/>
              </a:spcBef>
              <a:buFont typeface="Wingdings" pitchFamily="2" charset="2"/>
              <a:buNone/>
            </a:pPr>
            <a:r>
              <a:rPr lang="en-GB" altLang="zh-CN" sz="1200" b="1" dirty="0">
                <a:solidFill>
                  <a:schemeClr val="tx2"/>
                </a:solidFill>
                <a:ea typeface="Arial Unicode MS" pitchFamily="34" charset="-122"/>
                <a:cs typeface="Arial Unicode MS" pitchFamily="34" charset="-122"/>
              </a:rPr>
              <a:t>NSCLC NOS</a:t>
            </a:r>
          </a:p>
        </p:txBody>
      </p:sp>
      <p:sp>
        <p:nvSpPr>
          <p:cNvPr id="46098" name="Text Box 40"/>
          <p:cNvSpPr txBox="1">
            <a:spLocks noChangeArrowheads="1"/>
          </p:cNvSpPr>
          <p:nvPr/>
        </p:nvSpPr>
        <p:spPr bwMode="auto">
          <a:xfrm>
            <a:off x="481189" y="3436015"/>
            <a:ext cx="1512711" cy="368016"/>
          </a:xfrm>
          <a:prstGeom prst="rect">
            <a:avLst/>
          </a:prstGeom>
          <a:noFill/>
          <a:ln w="9525">
            <a:noFill/>
            <a:miter lim="800000"/>
            <a:headEnd/>
            <a:tailEnd/>
          </a:ln>
        </p:spPr>
        <p:txBody>
          <a:bodyPr lIns="0" tIns="60005" rIns="0" bIns="60005" anchor="ctr"/>
          <a:lstStyle/>
          <a:p>
            <a:pPr algn="ctr">
              <a:spcBef>
                <a:spcPct val="0"/>
              </a:spcBef>
              <a:buFont typeface="Wingdings" pitchFamily="2" charset="2"/>
              <a:buNone/>
            </a:pPr>
            <a:r>
              <a:rPr lang="en-GB" altLang="zh-CN" sz="1200" b="1" dirty="0" err="1">
                <a:solidFill>
                  <a:schemeClr val="tx2"/>
                </a:solidFill>
                <a:ea typeface="Arial Unicode MS" pitchFamily="34" charset="-122"/>
                <a:cs typeface="Arial Unicode MS" pitchFamily="34" charset="-122"/>
              </a:rPr>
              <a:t>Squamous</a:t>
            </a:r>
            <a:r>
              <a:rPr lang="en-GB" altLang="zh-CN" sz="1200" b="1" dirty="0">
                <a:solidFill>
                  <a:schemeClr val="tx2"/>
                </a:solidFill>
                <a:ea typeface="Arial Unicode MS" pitchFamily="34" charset="-122"/>
                <a:cs typeface="Arial Unicode MS" pitchFamily="34" charset="-122"/>
              </a:rPr>
              <a:t> cell </a:t>
            </a:r>
            <a:br>
              <a:rPr lang="en-GB" altLang="zh-CN" sz="1200" b="1" dirty="0">
                <a:solidFill>
                  <a:schemeClr val="tx2"/>
                </a:solidFill>
                <a:ea typeface="Arial Unicode MS" pitchFamily="34" charset="-122"/>
                <a:cs typeface="Arial Unicode MS" pitchFamily="34" charset="-122"/>
              </a:rPr>
            </a:br>
            <a:r>
              <a:rPr lang="en-GB" altLang="zh-CN" sz="1200" b="1" dirty="0">
                <a:solidFill>
                  <a:schemeClr val="tx2"/>
                </a:solidFill>
                <a:ea typeface="Arial Unicode MS" pitchFamily="34" charset="-122"/>
                <a:cs typeface="Arial Unicode MS" pitchFamily="34" charset="-122"/>
              </a:rPr>
              <a:t>carcinoma</a:t>
            </a:r>
          </a:p>
        </p:txBody>
      </p:sp>
      <p:grpSp>
        <p:nvGrpSpPr>
          <p:cNvPr id="2" name="Group 1"/>
          <p:cNvGrpSpPr>
            <a:grpSpLocks/>
          </p:cNvGrpSpPr>
          <p:nvPr/>
        </p:nvGrpSpPr>
        <p:grpSpPr bwMode="auto">
          <a:xfrm>
            <a:off x="3931356" y="2075901"/>
            <a:ext cx="4842933" cy="2442725"/>
            <a:chOff x="3104082" y="2171701"/>
            <a:chExt cx="5295901" cy="3467100"/>
          </a:xfrm>
        </p:grpSpPr>
        <p:grpSp>
          <p:nvGrpSpPr>
            <p:cNvPr id="3" name="Group 37"/>
            <p:cNvGrpSpPr>
              <a:grpSpLocks/>
            </p:cNvGrpSpPr>
            <p:nvPr/>
          </p:nvGrpSpPr>
          <p:grpSpPr bwMode="auto">
            <a:xfrm>
              <a:off x="3104082" y="2171701"/>
              <a:ext cx="5295901" cy="3467100"/>
              <a:chOff x="483600" y="2230567"/>
              <a:chExt cx="7627285" cy="3821287"/>
            </a:xfrm>
          </p:grpSpPr>
          <p:pic>
            <p:nvPicPr>
              <p:cNvPr id="46103" name="Picture 2"/>
              <p:cNvPicPr>
                <a:picLocks noChangeAspect="1"/>
              </p:cNvPicPr>
              <p:nvPr/>
            </p:nvPicPr>
            <p:blipFill>
              <a:blip r:embed="rId5" cstate="print"/>
              <a:srcRect l="4419" t="6924" r="10545" b="10442"/>
              <a:stretch>
                <a:fillRect/>
              </a:stretch>
            </p:blipFill>
            <p:spPr bwMode="auto">
              <a:xfrm>
                <a:off x="483600" y="2230567"/>
                <a:ext cx="7627285" cy="3821287"/>
              </a:xfrm>
              <a:prstGeom prst="rect">
                <a:avLst/>
              </a:prstGeom>
              <a:noFill/>
              <a:ln w="9525">
                <a:noFill/>
                <a:miter lim="800000"/>
                <a:headEnd/>
                <a:tailEnd/>
              </a:ln>
            </p:spPr>
          </p:pic>
          <p:sp>
            <p:nvSpPr>
              <p:cNvPr id="40" name="Rectangle 39"/>
              <p:cNvSpPr/>
              <p:nvPr/>
            </p:nvSpPr>
            <p:spPr>
              <a:xfrm>
                <a:off x="6439638" y="3301868"/>
                <a:ext cx="944522" cy="478826"/>
              </a:xfrm>
              <a:prstGeom prst="rect">
                <a:avLst/>
              </a:prstGeom>
              <a:solidFill>
                <a:srgbClr val="5F94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900" b="1" dirty="0"/>
                  <a:t>KRAS 25%</a:t>
                </a:r>
              </a:p>
            </p:txBody>
          </p:sp>
          <p:sp>
            <p:nvSpPr>
              <p:cNvPr id="41" name="Rectangle 40"/>
              <p:cNvSpPr/>
              <p:nvPr/>
            </p:nvSpPr>
            <p:spPr>
              <a:xfrm>
                <a:off x="4792839" y="4402981"/>
                <a:ext cx="1457896" cy="478825"/>
              </a:xfrm>
              <a:prstGeom prst="rect">
                <a:avLst/>
              </a:prstGeom>
              <a:solidFill>
                <a:srgbClr val="3994A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900" b="1" dirty="0"/>
                  <a:t>EGFR (sensitising) 17%</a:t>
                </a:r>
              </a:p>
            </p:txBody>
          </p:sp>
          <p:sp>
            <p:nvSpPr>
              <p:cNvPr id="42" name="Rectangle 41"/>
              <p:cNvSpPr/>
              <p:nvPr/>
            </p:nvSpPr>
            <p:spPr>
              <a:xfrm>
                <a:off x="3283827" y="4455149"/>
                <a:ext cx="686723" cy="462057"/>
              </a:xfrm>
              <a:prstGeom prst="rect">
                <a:avLst/>
              </a:prstGeom>
              <a:solidFill>
                <a:srgbClr val="E97F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900" b="1" dirty="0"/>
                  <a:t>ALK </a:t>
                </a:r>
                <a:br>
                  <a:rPr lang="en-GB" sz="900" b="1" dirty="0"/>
                </a:br>
                <a:r>
                  <a:rPr lang="en-GB" sz="900" b="1" dirty="0"/>
                  <a:t>8%</a:t>
                </a:r>
              </a:p>
            </p:txBody>
          </p:sp>
        </p:grpSp>
        <p:sp>
          <p:nvSpPr>
            <p:cNvPr id="43" name="Rectangle 42"/>
            <p:cNvSpPr/>
            <p:nvPr/>
          </p:nvSpPr>
          <p:spPr>
            <a:xfrm>
              <a:off x="5248984" y="2543599"/>
              <a:ext cx="1313174" cy="434444"/>
            </a:xfrm>
            <a:prstGeom prst="rect">
              <a:avLst/>
            </a:prstGeom>
            <a:solidFill>
              <a:srgbClr val="754A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900" b="1" dirty="0"/>
                <a:t>No oncogenic driver detected</a:t>
              </a:r>
              <a:br>
                <a:rPr lang="en-GB" sz="900" b="1" dirty="0"/>
              </a:br>
              <a:r>
                <a:rPr lang="en-GB" sz="900" b="1" dirty="0"/>
                <a:t>36%</a:t>
              </a:r>
            </a:p>
          </p:txBody>
        </p:sp>
      </p:grpSp>
      <p:sp>
        <p:nvSpPr>
          <p:cNvPr id="46100" name="TextBox 5"/>
          <p:cNvSpPr txBox="1">
            <a:spLocks noChangeArrowheads="1"/>
          </p:cNvSpPr>
          <p:nvPr/>
        </p:nvSpPr>
        <p:spPr bwMode="auto">
          <a:xfrm>
            <a:off x="4241800" y="1564964"/>
            <a:ext cx="2972236" cy="446282"/>
          </a:xfrm>
          <a:prstGeom prst="rect">
            <a:avLst/>
          </a:prstGeom>
          <a:noFill/>
          <a:ln w="9525">
            <a:noFill/>
            <a:miter lim="800000"/>
            <a:headEnd/>
            <a:tailEnd/>
          </a:ln>
        </p:spPr>
        <p:txBody>
          <a:bodyPr wrap="none" lIns="76206" tIns="38103" rIns="76206" bIns="38103">
            <a:spAutoFit/>
          </a:bodyPr>
          <a:lstStyle/>
          <a:p>
            <a:pPr algn="ctr">
              <a:buFont typeface="Wingdings" pitchFamily="2" charset="2"/>
              <a:buNone/>
            </a:pPr>
            <a:r>
              <a:rPr lang="en-GB" altLang="zh-CN" sz="1200" b="1" dirty="0">
                <a:solidFill>
                  <a:schemeClr val="tx2"/>
                </a:solidFill>
                <a:ea typeface="宋体" pitchFamily="2" charset="-122"/>
              </a:rPr>
              <a:t>Genomic profiles observed in a </a:t>
            </a:r>
            <a:br>
              <a:rPr lang="en-GB" altLang="zh-CN" sz="1200" b="1" dirty="0">
                <a:solidFill>
                  <a:schemeClr val="tx2"/>
                </a:solidFill>
                <a:ea typeface="宋体" pitchFamily="2" charset="-122"/>
              </a:rPr>
            </a:br>
            <a:r>
              <a:rPr lang="en-GB" altLang="zh-CN" sz="1200" b="1" dirty="0">
                <a:solidFill>
                  <a:schemeClr val="tx2"/>
                </a:solidFill>
                <a:ea typeface="宋体" pitchFamily="2" charset="-122"/>
              </a:rPr>
              <a:t>US-based lung cancer mutation consortium</a:t>
            </a:r>
            <a:r>
              <a:rPr lang="en-GB" altLang="zh-CN" sz="1200" b="1" baseline="30000" dirty="0">
                <a:solidFill>
                  <a:schemeClr val="tx2"/>
                </a:solidFill>
                <a:ea typeface="宋体" pitchFamily="2" charset="-122"/>
              </a:rPr>
              <a:t>2</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10" y="124272"/>
            <a:ext cx="2210874"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38910" y="162958"/>
            <a:ext cx="3922513"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典型靶点</a:t>
            </a:r>
          </a:p>
        </p:txBody>
      </p:sp>
      <p:sp>
        <p:nvSpPr>
          <p:cNvPr id="6" name="Rectangle 3">
            <a:extLst>
              <a:ext uri="{FF2B5EF4-FFF2-40B4-BE49-F238E27FC236}">
                <a16:creationId xmlns:a16="http://schemas.microsoft.com/office/drawing/2014/main" id="{05D217F8-6849-7449-AE6D-7375801DB2F9}"/>
              </a:ext>
            </a:extLst>
          </p:cNvPr>
          <p:cNvSpPr txBox="1">
            <a:spLocks noChangeArrowheads="1"/>
          </p:cNvSpPr>
          <p:nvPr/>
        </p:nvSpPr>
        <p:spPr>
          <a:xfrm>
            <a:off x="791580" y="1271291"/>
            <a:ext cx="7638072" cy="358726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322" indent="-457322" defTabSz="685983">
              <a:lnSpc>
                <a:spcPct val="140000"/>
              </a:lnSpc>
            </a:pPr>
            <a:r>
              <a:rPr lang="zh-CN" altLang="en-US" sz="2000" dirty="0">
                <a:latin typeface="+mn-ea"/>
              </a:rPr>
              <a:t>抑制或改变控制肿瘤细胞的信号转导通路</a:t>
            </a:r>
          </a:p>
          <a:p>
            <a:pPr marL="457322" indent="-457322" defTabSz="685983">
              <a:lnSpc>
                <a:spcPct val="140000"/>
              </a:lnSpc>
            </a:pPr>
            <a:r>
              <a:rPr lang="zh-CN" altLang="en-US" sz="2000" dirty="0">
                <a:latin typeface="+mn-ea"/>
              </a:rPr>
              <a:t>增强抑癌基因的功能</a:t>
            </a:r>
          </a:p>
          <a:p>
            <a:pPr marL="457322" indent="-457322" defTabSz="685983">
              <a:lnSpc>
                <a:spcPct val="140000"/>
              </a:lnSpc>
            </a:pPr>
            <a:r>
              <a:rPr lang="zh-CN" altLang="en-US" sz="2000" dirty="0">
                <a:latin typeface="+mn-ea"/>
              </a:rPr>
              <a:t>阻断过表达的原癌基因</a:t>
            </a:r>
          </a:p>
          <a:p>
            <a:pPr marL="457322" indent="-457322" defTabSz="685983">
              <a:lnSpc>
                <a:spcPct val="140000"/>
              </a:lnSpc>
            </a:pPr>
            <a:r>
              <a:rPr lang="zh-CN" altLang="en-US" sz="2000" dirty="0">
                <a:latin typeface="+mn-ea"/>
              </a:rPr>
              <a:t>直接作用于肿瘤细胞抗原或者激活针对肿瘤抗原的机体免疫</a:t>
            </a:r>
          </a:p>
          <a:p>
            <a:pPr marL="457322" indent="-457322" defTabSz="685983">
              <a:lnSpc>
                <a:spcPct val="140000"/>
              </a:lnSpc>
            </a:pPr>
            <a:r>
              <a:rPr lang="zh-CN" altLang="en-US" sz="2000" dirty="0">
                <a:latin typeface="+mn-ea"/>
              </a:rPr>
              <a:t>抑制肿瘤新生血管的生成 </a:t>
            </a:r>
          </a:p>
        </p:txBody>
      </p:sp>
    </p:spTree>
    <p:extLst>
      <p:ext uri="{BB962C8B-B14F-4D97-AF65-F5344CB8AC3E}">
        <p14:creationId xmlns:p14="http://schemas.microsoft.com/office/powerpoint/2010/main" val="801023918"/>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10" y="124272"/>
            <a:ext cx="2210874"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38910" y="162958"/>
            <a:ext cx="3922513"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靶向药物分类</a:t>
            </a:r>
          </a:p>
        </p:txBody>
      </p:sp>
      <p:sp>
        <p:nvSpPr>
          <p:cNvPr id="5" name="Rectangle 4">
            <a:extLst>
              <a:ext uri="{FF2B5EF4-FFF2-40B4-BE49-F238E27FC236}">
                <a16:creationId xmlns:a16="http://schemas.microsoft.com/office/drawing/2014/main" id="{C16C6457-4243-E940-BD21-C17FADC50DEE}"/>
              </a:ext>
            </a:extLst>
          </p:cNvPr>
          <p:cNvSpPr txBox="1">
            <a:spLocks noChangeArrowheads="1"/>
          </p:cNvSpPr>
          <p:nvPr/>
        </p:nvSpPr>
        <p:spPr>
          <a:xfrm>
            <a:off x="683568" y="858685"/>
            <a:ext cx="3215680" cy="3943376"/>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buClr>
                <a:srgbClr val="FFCC00"/>
              </a:buClr>
              <a:buSzPct val="75000"/>
            </a:pPr>
            <a:r>
              <a:rPr lang="zh-CN" altLang="en-US" sz="1500" dirty="0">
                <a:solidFill>
                  <a:schemeClr val="hlink"/>
                </a:solidFill>
                <a:latin typeface="宋体" panose="02010600030101010101" pitchFamily="2" charset="-122"/>
                <a:ea typeface="宋体" panose="02010600030101010101" pitchFamily="2" charset="-122"/>
              </a:rPr>
              <a:t>血管生成抑制剂</a:t>
            </a:r>
            <a:r>
              <a:rPr lang="zh-CN" altLang="en-US" sz="1500" dirty="0">
                <a:latin typeface="宋体" panose="02010600030101010101" pitchFamily="2" charset="-122"/>
                <a:ea typeface="宋体" panose="02010600030101010101" pitchFamily="2" charset="-122"/>
              </a:rPr>
              <a:t> </a:t>
            </a:r>
          </a:p>
          <a:p>
            <a:pPr lvl="1">
              <a:lnSpc>
                <a:spcPct val="80000"/>
              </a:lnSpc>
              <a:buClr>
                <a:srgbClr val="FF7C80"/>
              </a:buClr>
              <a:buSzPct val="80000"/>
            </a:pPr>
            <a:r>
              <a:rPr lang="zh-CN" altLang="en-US" sz="1500" dirty="0">
                <a:latin typeface="宋体" panose="02010600030101010101" pitchFamily="2" charset="-122"/>
                <a:ea typeface="宋体" panose="02010600030101010101" pitchFamily="2" charset="-122"/>
              </a:rPr>
              <a:t>抗</a:t>
            </a:r>
            <a:r>
              <a:rPr lang="en-US" altLang="zh-CN" sz="1500" dirty="0">
                <a:latin typeface="宋体" panose="02010600030101010101" pitchFamily="2" charset="-122"/>
                <a:ea typeface="宋体" panose="02010600030101010101" pitchFamily="2" charset="-122"/>
              </a:rPr>
              <a:t>VEGF (bevacizumab)</a:t>
            </a:r>
          </a:p>
          <a:p>
            <a:pPr lvl="1">
              <a:lnSpc>
                <a:spcPct val="80000"/>
              </a:lnSpc>
              <a:buClr>
                <a:srgbClr val="FF7C80"/>
              </a:buClr>
              <a:buSzPct val="80000"/>
            </a:pPr>
            <a:r>
              <a:rPr lang="en-US" altLang="zh-CN" sz="1500" dirty="0">
                <a:latin typeface="宋体" panose="02010600030101010101" pitchFamily="2" charset="-122"/>
                <a:ea typeface="宋体" panose="02010600030101010101" pitchFamily="2" charset="-122"/>
              </a:rPr>
              <a:t>Interferon-</a:t>
            </a:r>
            <a:r>
              <a:rPr lang="el-GR" altLang="zh-CN" sz="1500" dirty="0">
                <a:latin typeface="宋体" panose="02010600030101010101" pitchFamily="2" charset="-122"/>
                <a:ea typeface="宋体" panose="02010600030101010101" pitchFamily="2" charset="-122"/>
              </a:rPr>
              <a:t>α</a:t>
            </a:r>
            <a:r>
              <a:rPr lang="en-US" altLang="zh-CN" sz="1500" dirty="0">
                <a:latin typeface="宋体" panose="02010600030101010101" pitchFamily="2" charset="-122"/>
                <a:ea typeface="宋体" panose="02010600030101010101" pitchFamily="2" charset="-122"/>
              </a:rPr>
              <a:t>/</a:t>
            </a:r>
            <a:r>
              <a:rPr lang="el-GR" altLang="zh-CN" sz="1500" dirty="0">
                <a:latin typeface="宋体" panose="02010600030101010101" pitchFamily="2" charset="-122"/>
                <a:ea typeface="宋体" panose="02010600030101010101" pitchFamily="2" charset="-122"/>
              </a:rPr>
              <a:t>β</a:t>
            </a:r>
            <a:endParaRPr lang="en-US" altLang="zh-CN" sz="1500" dirty="0">
              <a:latin typeface="宋体" panose="02010600030101010101" pitchFamily="2" charset="-122"/>
              <a:ea typeface="宋体" panose="02010600030101010101" pitchFamily="2" charset="-122"/>
            </a:endParaRPr>
          </a:p>
          <a:p>
            <a:pPr lvl="1">
              <a:lnSpc>
                <a:spcPct val="80000"/>
              </a:lnSpc>
              <a:buClr>
                <a:srgbClr val="FF7C80"/>
              </a:buClr>
              <a:buSzPct val="80000"/>
            </a:pPr>
            <a:r>
              <a:rPr lang="en-US" altLang="zh-CN" sz="1500" dirty="0" err="1">
                <a:latin typeface="宋体" panose="02010600030101010101" pitchFamily="2" charset="-122"/>
                <a:ea typeface="宋体" panose="02010600030101010101" pitchFamily="2" charset="-122"/>
              </a:rPr>
              <a:t>Marimastat</a:t>
            </a:r>
            <a:endParaRPr lang="en-US" altLang="zh-CN" sz="1500" dirty="0">
              <a:latin typeface="宋体" panose="02010600030101010101" pitchFamily="2" charset="-122"/>
              <a:ea typeface="宋体" panose="02010600030101010101" pitchFamily="2" charset="-122"/>
            </a:endParaRPr>
          </a:p>
          <a:p>
            <a:pPr lvl="1">
              <a:lnSpc>
                <a:spcPct val="80000"/>
              </a:lnSpc>
              <a:buClr>
                <a:srgbClr val="FF7C80"/>
              </a:buClr>
              <a:buSzPct val="80000"/>
            </a:pPr>
            <a:r>
              <a:rPr lang="en-US" altLang="zh-CN" sz="1500" dirty="0">
                <a:latin typeface="宋体" panose="02010600030101010101" pitchFamily="2" charset="-122"/>
                <a:ea typeface="宋体" panose="02010600030101010101" pitchFamily="2" charset="-122"/>
              </a:rPr>
              <a:t>ZD5416, ZD6474</a:t>
            </a:r>
          </a:p>
          <a:p>
            <a:pPr lvl="1">
              <a:lnSpc>
                <a:spcPct val="80000"/>
              </a:lnSpc>
              <a:buClr>
                <a:srgbClr val="FF7C80"/>
              </a:buClr>
              <a:buSzPct val="80000"/>
            </a:pPr>
            <a:r>
              <a:rPr lang="en-US" altLang="zh-CN" sz="1500" dirty="0">
                <a:latin typeface="宋体" panose="02010600030101010101" pitchFamily="2" charset="-122"/>
                <a:ea typeface="宋体" panose="02010600030101010101" pitchFamily="2" charset="-122"/>
              </a:rPr>
              <a:t>LY317615(</a:t>
            </a:r>
            <a:r>
              <a:rPr lang="zh-CN" altLang="en-US" sz="1500" dirty="0">
                <a:latin typeface="宋体" panose="02010600030101010101" pitchFamily="2" charset="-122"/>
                <a:ea typeface="宋体" panose="02010600030101010101" pitchFamily="2" charset="-122"/>
              </a:rPr>
              <a:t>内皮素抑制剂 </a:t>
            </a:r>
            <a:r>
              <a:rPr lang="en-US" altLang="zh-CN" sz="1500" dirty="0">
                <a:latin typeface="宋体" panose="02010600030101010101" pitchFamily="2" charset="-122"/>
                <a:ea typeface="宋体" panose="02010600030101010101" pitchFamily="2" charset="-122"/>
              </a:rPr>
              <a:t>)</a:t>
            </a:r>
          </a:p>
          <a:p>
            <a:pPr lvl="1">
              <a:lnSpc>
                <a:spcPct val="80000"/>
              </a:lnSpc>
              <a:buClr>
                <a:srgbClr val="FF7C80"/>
              </a:buClr>
              <a:buSzPct val="80000"/>
            </a:pPr>
            <a:r>
              <a:rPr lang="zh-CN" altLang="en-US" sz="1500" dirty="0">
                <a:latin typeface="宋体" panose="02010600030101010101" pitchFamily="2" charset="-122"/>
                <a:ea typeface="宋体" panose="02010600030101010101" pitchFamily="2" charset="-122"/>
              </a:rPr>
              <a:t>内皮抑素</a:t>
            </a:r>
            <a:r>
              <a:rPr lang="en-US" altLang="zh-CN" sz="1500" dirty="0">
                <a:latin typeface="宋体" panose="02010600030101010101" pitchFamily="2" charset="-122"/>
                <a:ea typeface="宋体" panose="02010600030101010101" pitchFamily="2" charset="-122"/>
              </a:rPr>
              <a:t>(</a:t>
            </a:r>
            <a:r>
              <a:rPr lang="zh-CN" altLang="en-US" sz="1500" dirty="0">
                <a:latin typeface="宋体" panose="02010600030101010101" pitchFamily="2" charset="-122"/>
                <a:ea typeface="宋体" panose="02010600030101010101" pitchFamily="2" charset="-122"/>
              </a:rPr>
              <a:t>血管抑素</a:t>
            </a:r>
            <a:r>
              <a:rPr lang="en-US" altLang="zh-CN" sz="1500" dirty="0">
                <a:latin typeface="宋体" panose="02010600030101010101" pitchFamily="2" charset="-122"/>
                <a:ea typeface="宋体" panose="02010600030101010101" pitchFamily="2" charset="-122"/>
              </a:rPr>
              <a:t>)</a:t>
            </a:r>
          </a:p>
          <a:p>
            <a:pPr lvl="1">
              <a:lnSpc>
                <a:spcPct val="80000"/>
              </a:lnSpc>
              <a:buClr>
                <a:srgbClr val="FF7C80"/>
              </a:buClr>
              <a:buSzPct val="80000"/>
            </a:pPr>
            <a:r>
              <a:rPr lang="zh-CN" altLang="en-US" sz="1500" dirty="0">
                <a:latin typeface="宋体" panose="02010600030101010101" pitchFamily="2" charset="-122"/>
                <a:ea typeface="宋体" panose="02010600030101010101" pitchFamily="2" charset="-122"/>
              </a:rPr>
              <a:t>沙利度胺</a:t>
            </a:r>
          </a:p>
          <a:p>
            <a:pPr>
              <a:lnSpc>
                <a:spcPct val="80000"/>
              </a:lnSpc>
              <a:buClr>
                <a:srgbClr val="FFCC00"/>
              </a:buClr>
              <a:buSzPct val="75000"/>
            </a:pPr>
            <a:r>
              <a:rPr lang="zh-CN" altLang="en-US" sz="1500" dirty="0">
                <a:solidFill>
                  <a:schemeClr val="hlink"/>
                </a:solidFill>
                <a:latin typeface="宋体" panose="02010600030101010101" pitchFamily="2" charset="-122"/>
                <a:ea typeface="宋体" panose="02010600030101010101" pitchFamily="2" charset="-122"/>
              </a:rPr>
              <a:t>针对受体的治疗</a:t>
            </a:r>
          </a:p>
          <a:p>
            <a:pPr lvl="1">
              <a:lnSpc>
                <a:spcPct val="80000"/>
              </a:lnSpc>
              <a:buClr>
                <a:srgbClr val="FF7C80"/>
              </a:buClr>
              <a:buSzPct val="80000"/>
            </a:pPr>
            <a:r>
              <a:rPr lang="zh-CN" altLang="en-US" sz="1500" dirty="0">
                <a:latin typeface="宋体" panose="02010600030101010101" pitchFamily="2" charset="-122"/>
                <a:ea typeface="宋体" panose="02010600030101010101" pitchFamily="2" charset="-122"/>
              </a:rPr>
              <a:t>抗</a:t>
            </a:r>
            <a:r>
              <a:rPr lang="en-US" altLang="zh-CN" sz="1500" dirty="0">
                <a:latin typeface="宋体" panose="02010600030101010101" pitchFamily="2" charset="-122"/>
                <a:ea typeface="宋体" panose="02010600030101010101" pitchFamily="2" charset="-122"/>
              </a:rPr>
              <a:t>HER2</a:t>
            </a:r>
          </a:p>
          <a:p>
            <a:pPr lvl="2">
              <a:lnSpc>
                <a:spcPct val="80000"/>
              </a:lnSpc>
              <a:buClr>
                <a:schemeClr val="hlink"/>
              </a:buClr>
              <a:buSzPct val="80000"/>
            </a:pPr>
            <a:r>
              <a:rPr lang="en-US" altLang="zh-CN" sz="1350" dirty="0">
                <a:latin typeface="宋体" panose="02010600030101010101" pitchFamily="2" charset="-122"/>
                <a:ea typeface="宋体" panose="02010600030101010101" pitchFamily="2" charset="-122"/>
              </a:rPr>
              <a:t>Trastuzumab</a:t>
            </a:r>
          </a:p>
          <a:p>
            <a:pPr lvl="1">
              <a:lnSpc>
                <a:spcPct val="80000"/>
              </a:lnSpc>
              <a:buClr>
                <a:srgbClr val="FF7C80"/>
              </a:buClr>
              <a:buSzPct val="80000"/>
            </a:pPr>
            <a:r>
              <a:rPr lang="zh-CN" altLang="en-US" sz="1500" dirty="0">
                <a:latin typeface="宋体" panose="02010600030101010101" pitchFamily="2" charset="-122"/>
                <a:ea typeface="宋体" panose="02010600030101010101" pitchFamily="2" charset="-122"/>
              </a:rPr>
              <a:t>抗</a:t>
            </a:r>
            <a:r>
              <a:rPr lang="en-US" altLang="zh-CN" sz="1500" dirty="0">
                <a:latin typeface="宋体" panose="02010600030101010101" pitchFamily="2" charset="-122"/>
                <a:ea typeface="宋体" panose="02010600030101010101" pitchFamily="2" charset="-122"/>
              </a:rPr>
              <a:t>EGFR</a:t>
            </a:r>
          </a:p>
          <a:p>
            <a:pPr lvl="2">
              <a:lnSpc>
                <a:spcPct val="90000"/>
              </a:lnSpc>
              <a:buClr>
                <a:schemeClr val="hlink"/>
              </a:buClr>
              <a:buSzPct val="80000"/>
            </a:pPr>
            <a:r>
              <a:rPr lang="en-US" altLang="zh-CN" sz="1350" dirty="0">
                <a:latin typeface="宋体" panose="02010600030101010101" pitchFamily="2" charset="-122"/>
                <a:ea typeface="宋体" panose="02010600030101010101" pitchFamily="2" charset="-122"/>
              </a:rPr>
              <a:t>Gefitinib</a:t>
            </a:r>
          </a:p>
          <a:p>
            <a:pPr lvl="2">
              <a:lnSpc>
                <a:spcPct val="80000"/>
              </a:lnSpc>
              <a:buClr>
                <a:schemeClr val="hlink"/>
              </a:buClr>
              <a:buSzPct val="80000"/>
            </a:pPr>
            <a:r>
              <a:rPr lang="en-US" altLang="zh-CN" sz="1350" dirty="0">
                <a:latin typeface="宋体" panose="02010600030101010101" pitchFamily="2" charset="-122"/>
                <a:ea typeface="宋体" panose="02010600030101010101" pitchFamily="2" charset="-122"/>
              </a:rPr>
              <a:t>Cetuximab</a:t>
            </a:r>
          </a:p>
          <a:p>
            <a:pPr lvl="2">
              <a:lnSpc>
                <a:spcPct val="80000"/>
              </a:lnSpc>
              <a:buClr>
                <a:schemeClr val="hlink"/>
              </a:buClr>
              <a:buSzPct val="80000"/>
            </a:pPr>
            <a:r>
              <a:rPr lang="en-US" altLang="zh-CN" sz="1350" dirty="0">
                <a:latin typeface="宋体" panose="02010600030101010101" pitchFamily="2" charset="-122"/>
                <a:ea typeface="宋体" panose="02010600030101010101" pitchFamily="2" charset="-122"/>
              </a:rPr>
              <a:t>Erlotinib</a:t>
            </a:r>
          </a:p>
          <a:p>
            <a:pPr lvl="2">
              <a:lnSpc>
                <a:spcPct val="80000"/>
              </a:lnSpc>
              <a:buClr>
                <a:schemeClr val="hlink"/>
              </a:buClr>
              <a:buSzPct val="80000"/>
            </a:pPr>
            <a:r>
              <a:rPr lang="en-US" altLang="zh-CN" sz="1350" dirty="0">
                <a:latin typeface="宋体" panose="02010600030101010101" pitchFamily="2" charset="-122"/>
                <a:ea typeface="宋体" panose="02010600030101010101" pitchFamily="2" charset="-122"/>
              </a:rPr>
              <a:t>EKB-569</a:t>
            </a:r>
          </a:p>
          <a:p>
            <a:pPr lvl="2">
              <a:lnSpc>
                <a:spcPct val="80000"/>
              </a:lnSpc>
              <a:buClr>
                <a:schemeClr val="hlink"/>
              </a:buClr>
              <a:buSzPct val="80000"/>
            </a:pPr>
            <a:r>
              <a:rPr lang="en-US" altLang="zh-CN" sz="1350" dirty="0" err="1">
                <a:latin typeface="宋体" panose="02010600030101010101" pitchFamily="2" charset="-122"/>
                <a:ea typeface="宋体" panose="02010600030101010101" pitchFamily="2" charset="-122"/>
              </a:rPr>
              <a:t>Abgenix</a:t>
            </a:r>
            <a:r>
              <a:rPr lang="en-US" altLang="zh-CN" sz="1350" dirty="0">
                <a:latin typeface="宋体" panose="02010600030101010101" pitchFamily="2" charset="-122"/>
                <a:ea typeface="宋体" panose="02010600030101010101" pitchFamily="2" charset="-122"/>
              </a:rPr>
              <a:t> MAB</a:t>
            </a:r>
            <a:endParaRPr lang="el-GR" altLang="zh-CN" sz="1350" dirty="0">
              <a:latin typeface="宋体" panose="02010600030101010101" pitchFamily="2" charset="-122"/>
              <a:ea typeface="宋体" panose="02010600030101010101" pitchFamily="2" charset="-122"/>
            </a:endParaRPr>
          </a:p>
        </p:txBody>
      </p:sp>
      <p:sp>
        <p:nvSpPr>
          <p:cNvPr id="7" name="Rectangle 3">
            <a:extLst>
              <a:ext uri="{FF2B5EF4-FFF2-40B4-BE49-F238E27FC236}">
                <a16:creationId xmlns:a16="http://schemas.microsoft.com/office/drawing/2014/main" id="{65DD893E-D667-8D4F-AED0-7AF315649694}"/>
              </a:ext>
            </a:extLst>
          </p:cNvPr>
          <p:cNvSpPr txBox="1">
            <a:spLocks noChangeArrowheads="1"/>
          </p:cNvSpPr>
          <p:nvPr/>
        </p:nvSpPr>
        <p:spPr>
          <a:xfrm>
            <a:off x="5003393" y="858685"/>
            <a:ext cx="3471743" cy="4105351"/>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buClr>
                <a:srgbClr val="FFCC00"/>
              </a:buClr>
              <a:buSzPct val="75000"/>
            </a:pPr>
            <a:r>
              <a:rPr lang="zh-CN" altLang="en-US" sz="1500" dirty="0">
                <a:solidFill>
                  <a:schemeClr val="hlink"/>
                </a:solidFill>
                <a:latin typeface="宋体" panose="02010600030101010101" pitchFamily="2" charset="-122"/>
                <a:ea typeface="宋体" panose="02010600030101010101" pitchFamily="2" charset="-122"/>
              </a:rPr>
              <a:t>信号转导</a:t>
            </a:r>
            <a:r>
              <a:rPr lang="en-US" altLang="zh-CN" sz="1500" dirty="0">
                <a:solidFill>
                  <a:schemeClr val="hlink"/>
                </a:solidFill>
                <a:latin typeface="宋体" panose="02010600030101010101" pitchFamily="2" charset="-122"/>
                <a:ea typeface="宋体" panose="02010600030101010101" pitchFamily="2" charset="-122"/>
              </a:rPr>
              <a:t>/</a:t>
            </a:r>
            <a:r>
              <a:rPr lang="zh-CN" altLang="en-US" sz="1500" dirty="0">
                <a:solidFill>
                  <a:schemeClr val="hlink"/>
                </a:solidFill>
                <a:latin typeface="宋体" panose="02010600030101010101" pitchFamily="2" charset="-122"/>
                <a:ea typeface="宋体" panose="02010600030101010101" pitchFamily="2" charset="-122"/>
              </a:rPr>
              <a:t>细胞周期抑制剂</a:t>
            </a:r>
          </a:p>
          <a:p>
            <a:pPr lvl="1">
              <a:lnSpc>
                <a:spcPct val="80000"/>
              </a:lnSpc>
              <a:buClr>
                <a:srgbClr val="FF7C80"/>
              </a:buClr>
              <a:buSzPct val="80000"/>
            </a:pPr>
            <a:r>
              <a:rPr lang="zh-CN" altLang="en-US" sz="1500" dirty="0">
                <a:latin typeface="宋体" panose="02010600030101010101" pitchFamily="2" charset="-122"/>
                <a:ea typeface="宋体" panose="02010600030101010101" pitchFamily="2" charset="-122"/>
              </a:rPr>
              <a:t>酪氨酸激酶抑制剂</a:t>
            </a:r>
          </a:p>
          <a:p>
            <a:pPr lvl="1">
              <a:lnSpc>
                <a:spcPct val="80000"/>
              </a:lnSpc>
              <a:buClr>
                <a:srgbClr val="FF7C80"/>
              </a:buClr>
              <a:buSzPct val="80000"/>
            </a:pPr>
            <a:r>
              <a:rPr lang="zh-CN" altLang="en-US" sz="1500" dirty="0">
                <a:latin typeface="宋体" panose="02010600030101010101" pitchFamily="2" charset="-122"/>
                <a:ea typeface="宋体" panose="02010600030101010101" pitchFamily="2" charset="-122"/>
              </a:rPr>
              <a:t>法尼基转移酶抑制剂</a:t>
            </a:r>
          </a:p>
          <a:p>
            <a:pPr lvl="1">
              <a:lnSpc>
                <a:spcPct val="80000"/>
              </a:lnSpc>
              <a:buClr>
                <a:srgbClr val="FF7C80"/>
              </a:buClr>
              <a:buSzPct val="80000"/>
            </a:pPr>
            <a:r>
              <a:rPr lang="zh-CN" altLang="en-US" sz="1500" dirty="0">
                <a:latin typeface="宋体" panose="02010600030101010101" pitchFamily="2" charset="-122"/>
                <a:ea typeface="宋体" panose="02010600030101010101" pitchFamily="2" charset="-122"/>
              </a:rPr>
              <a:t>细胞周期素依赖性激酶抑制剂</a:t>
            </a:r>
          </a:p>
          <a:p>
            <a:pPr lvl="1">
              <a:lnSpc>
                <a:spcPct val="80000"/>
              </a:lnSpc>
              <a:buClr>
                <a:srgbClr val="FF7C80"/>
              </a:buClr>
              <a:buSzPct val="80000"/>
            </a:pPr>
            <a:r>
              <a:rPr lang="zh-CN" altLang="en-US" sz="1500" dirty="0">
                <a:latin typeface="宋体" panose="02010600030101010101" pitchFamily="2" charset="-122"/>
                <a:ea typeface="宋体" panose="02010600030101010101" pitchFamily="2" charset="-122"/>
              </a:rPr>
              <a:t>维甲类</a:t>
            </a:r>
          </a:p>
          <a:p>
            <a:pPr>
              <a:lnSpc>
                <a:spcPct val="80000"/>
              </a:lnSpc>
              <a:buClr>
                <a:srgbClr val="FFCC00"/>
              </a:buClr>
              <a:buSzPct val="75000"/>
            </a:pPr>
            <a:r>
              <a:rPr lang="zh-CN" altLang="en-US" sz="1500" dirty="0">
                <a:solidFill>
                  <a:schemeClr val="hlink"/>
                </a:solidFill>
                <a:latin typeface="宋体" panose="02010600030101010101" pitchFamily="2" charset="-122"/>
                <a:ea typeface="宋体" panose="02010600030101010101" pitchFamily="2" charset="-122"/>
              </a:rPr>
              <a:t>基因治疗</a:t>
            </a:r>
          </a:p>
          <a:p>
            <a:pPr lvl="1">
              <a:lnSpc>
                <a:spcPct val="80000"/>
              </a:lnSpc>
              <a:buClr>
                <a:srgbClr val="FF7C80"/>
              </a:buClr>
              <a:buSzPct val="80000"/>
            </a:pPr>
            <a:r>
              <a:rPr lang="en-US" altLang="zh-CN" sz="1500" dirty="0">
                <a:latin typeface="宋体" panose="02010600030101010101" pitchFamily="2" charset="-122"/>
                <a:ea typeface="宋体" panose="02010600030101010101" pitchFamily="2" charset="-122"/>
              </a:rPr>
              <a:t>GM-CSF</a:t>
            </a:r>
          </a:p>
          <a:p>
            <a:pPr lvl="1">
              <a:lnSpc>
                <a:spcPct val="80000"/>
              </a:lnSpc>
              <a:buClr>
                <a:srgbClr val="FF7C80"/>
              </a:buClr>
              <a:buSzPct val="80000"/>
            </a:pPr>
            <a:r>
              <a:rPr lang="zh-CN" altLang="en-US" sz="1500" dirty="0">
                <a:latin typeface="宋体" panose="02010600030101010101" pitchFamily="2" charset="-122"/>
                <a:ea typeface="宋体" panose="02010600030101010101" pitchFamily="2" charset="-122"/>
              </a:rPr>
              <a:t>野生型</a:t>
            </a:r>
            <a:r>
              <a:rPr lang="en-US" altLang="zh-CN" sz="1500" dirty="0">
                <a:latin typeface="宋体" panose="02010600030101010101" pitchFamily="2" charset="-122"/>
                <a:ea typeface="宋体" panose="02010600030101010101" pitchFamily="2" charset="-122"/>
              </a:rPr>
              <a:t>P53</a:t>
            </a:r>
          </a:p>
          <a:p>
            <a:pPr lvl="1">
              <a:lnSpc>
                <a:spcPct val="80000"/>
              </a:lnSpc>
              <a:buClr>
                <a:srgbClr val="FF7C80"/>
              </a:buClr>
              <a:buSzPct val="80000"/>
            </a:pPr>
            <a:r>
              <a:rPr lang="zh-CN" altLang="en-US" sz="1500" dirty="0">
                <a:latin typeface="宋体" panose="02010600030101010101" pitchFamily="2" charset="-122"/>
                <a:ea typeface="宋体" panose="02010600030101010101" pitchFamily="2" charset="-122"/>
              </a:rPr>
              <a:t>反义治疗</a:t>
            </a:r>
          </a:p>
          <a:p>
            <a:pPr lvl="2">
              <a:lnSpc>
                <a:spcPct val="80000"/>
              </a:lnSpc>
              <a:buClr>
                <a:schemeClr val="hlink"/>
              </a:buClr>
              <a:buSzPct val="80000"/>
            </a:pPr>
            <a:r>
              <a:rPr lang="en-US" altLang="zh-CN" sz="1350" dirty="0">
                <a:latin typeface="宋体" panose="02010600030101010101" pitchFamily="2" charset="-122"/>
                <a:ea typeface="宋体" panose="02010600030101010101" pitchFamily="2" charset="-122"/>
              </a:rPr>
              <a:t>Bcl2; G3139 (</a:t>
            </a:r>
            <a:r>
              <a:rPr lang="en-US" altLang="zh-CN" sz="1350" dirty="0" err="1">
                <a:latin typeface="宋体" panose="02010600030101010101" pitchFamily="2" charset="-122"/>
                <a:ea typeface="宋体" panose="02010600030101010101" pitchFamily="2" charset="-122"/>
              </a:rPr>
              <a:t>oblimersen</a:t>
            </a:r>
            <a:r>
              <a:rPr lang="en-US" altLang="zh-CN" sz="1350" dirty="0">
                <a:latin typeface="宋体" panose="02010600030101010101" pitchFamily="2" charset="-122"/>
                <a:ea typeface="宋体" panose="02010600030101010101" pitchFamily="2" charset="-122"/>
              </a:rPr>
              <a:t>)</a:t>
            </a:r>
          </a:p>
          <a:p>
            <a:pPr lvl="1">
              <a:lnSpc>
                <a:spcPct val="80000"/>
              </a:lnSpc>
              <a:buClr>
                <a:srgbClr val="FF7C80"/>
              </a:buClr>
              <a:buSzPct val="80000"/>
            </a:pPr>
            <a:r>
              <a:rPr lang="zh-CN" altLang="en-US" sz="1500" dirty="0">
                <a:latin typeface="宋体" panose="02010600030101010101" pitchFamily="2" charset="-122"/>
                <a:ea typeface="宋体" panose="02010600030101010101" pitchFamily="2" charset="-122"/>
              </a:rPr>
              <a:t>特异性基因治疗</a:t>
            </a:r>
          </a:p>
          <a:p>
            <a:pPr>
              <a:lnSpc>
                <a:spcPct val="80000"/>
              </a:lnSpc>
              <a:buClr>
                <a:srgbClr val="FFCC00"/>
              </a:buClr>
              <a:buSzPct val="75000"/>
            </a:pPr>
            <a:r>
              <a:rPr lang="zh-CN" altLang="en-US" sz="1500" dirty="0">
                <a:solidFill>
                  <a:schemeClr val="hlink"/>
                </a:solidFill>
                <a:latin typeface="宋体" panose="02010600030101010101" pitchFamily="2" charset="-122"/>
                <a:ea typeface="宋体" panose="02010600030101010101" pitchFamily="2" charset="-122"/>
              </a:rPr>
              <a:t>疫苗</a:t>
            </a:r>
          </a:p>
          <a:p>
            <a:pPr lvl="1">
              <a:lnSpc>
                <a:spcPct val="80000"/>
              </a:lnSpc>
              <a:buClr>
                <a:srgbClr val="FF7C80"/>
              </a:buClr>
              <a:buSzPct val="80000"/>
            </a:pPr>
            <a:r>
              <a:rPr lang="zh-CN" altLang="en-US" sz="1500" dirty="0">
                <a:latin typeface="宋体" panose="02010600030101010101" pitchFamily="2" charset="-122"/>
                <a:ea typeface="宋体" panose="02010600030101010101" pitchFamily="2" charset="-122"/>
              </a:rPr>
              <a:t>瘤苗</a:t>
            </a:r>
          </a:p>
          <a:p>
            <a:pPr lvl="1">
              <a:lnSpc>
                <a:spcPct val="80000"/>
              </a:lnSpc>
              <a:buClr>
                <a:srgbClr val="FF7C80"/>
              </a:buClr>
              <a:buSzPct val="80000"/>
            </a:pPr>
            <a:r>
              <a:rPr lang="zh-CN" altLang="en-US" sz="1500" dirty="0">
                <a:latin typeface="宋体" panose="02010600030101010101" pitchFamily="2" charset="-122"/>
                <a:ea typeface="宋体" panose="02010600030101010101" pitchFamily="2" charset="-122"/>
              </a:rPr>
              <a:t>多肽</a:t>
            </a:r>
          </a:p>
          <a:p>
            <a:pPr lvl="1">
              <a:lnSpc>
                <a:spcPct val="80000"/>
              </a:lnSpc>
              <a:buClr>
                <a:srgbClr val="FF7C80"/>
              </a:buClr>
              <a:buSzPct val="80000"/>
            </a:pPr>
            <a:r>
              <a:rPr lang="zh-CN" altLang="en-US" sz="1500" dirty="0">
                <a:latin typeface="宋体" panose="02010600030101010101" pitchFamily="2" charset="-122"/>
                <a:ea typeface="宋体" panose="02010600030101010101" pitchFamily="2" charset="-122"/>
              </a:rPr>
              <a:t>树突细胞 </a:t>
            </a:r>
          </a:p>
          <a:p>
            <a:pPr lvl="1">
              <a:lnSpc>
                <a:spcPct val="80000"/>
              </a:lnSpc>
              <a:buClr>
                <a:srgbClr val="FF7C80"/>
              </a:buClr>
              <a:buSzPct val="80000"/>
            </a:pPr>
            <a:r>
              <a:rPr lang="zh-CN" altLang="en-US" sz="1500" dirty="0">
                <a:latin typeface="宋体" panose="02010600030101010101" pitchFamily="2" charset="-122"/>
                <a:ea typeface="宋体" panose="02010600030101010101" pitchFamily="2" charset="-122"/>
              </a:rPr>
              <a:t>病毒疫苗</a:t>
            </a:r>
          </a:p>
        </p:txBody>
      </p:sp>
    </p:spTree>
    <p:extLst>
      <p:ext uri="{BB962C8B-B14F-4D97-AF65-F5344CB8AC3E}">
        <p14:creationId xmlns:p14="http://schemas.microsoft.com/office/powerpoint/2010/main" val="413724053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3"/>
          <p:cNvSpPr txBox="1">
            <a:spLocks noChangeArrowheads="1"/>
          </p:cNvSpPr>
          <p:nvPr/>
        </p:nvSpPr>
        <p:spPr bwMode="auto">
          <a:xfrm>
            <a:off x="0" y="4844958"/>
            <a:ext cx="9067800" cy="230838"/>
          </a:xfrm>
          <a:prstGeom prst="rect">
            <a:avLst/>
          </a:prstGeom>
          <a:noFill/>
          <a:ln w="9525">
            <a:noFill/>
            <a:miter lim="800000"/>
            <a:headEnd/>
            <a:tailEnd/>
          </a:ln>
        </p:spPr>
        <p:txBody>
          <a:bodyPr lIns="76206" tIns="38103" rIns="76206" bIns="38103">
            <a:spAutoFit/>
          </a:bodyPr>
          <a:lstStyle/>
          <a:p>
            <a:pPr algn="r"/>
            <a:r>
              <a:rPr lang="en-US" altLang="zh-CN" sz="900" i="1" dirty="0">
                <a:ea typeface="ヒラギノ角ゴ Pro W3"/>
                <a:cs typeface="ヒラギノ角ゴ Pro W3"/>
              </a:rPr>
              <a:t> </a:t>
            </a:r>
            <a:r>
              <a:rPr lang="en-US" altLang="zh-CN" sz="1000" i="1" dirty="0">
                <a:solidFill>
                  <a:srgbClr val="FFCC00"/>
                </a:solidFill>
                <a:ea typeface="ヒラギノ角ゴ Pro W3"/>
                <a:cs typeface="ヒラギノ角ゴ Pro W3"/>
              </a:rPr>
              <a:t>Lynch et al 2004</a:t>
            </a:r>
          </a:p>
        </p:txBody>
      </p:sp>
      <p:grpSp>
        <p:nvGrpSpPr>
          <p:cNvPr id="2" name="Group 8"/>
          <p:cNvGrpSpPr>
            <a:grpSpLocks/>
          </p:cNvGrpSpPr>
          <p:nvPr/>
        </p:nvGrpSpPr>
        <p:grpSpPr bwMode="auto">
          <a:xfrm>
            <a:off x="255412" y="1462539"/>
            <a:ext cx="8531578" cy="2864338"/>
            <a:chOff x="255588" y="1949570"/>
            <a:chExt cx="8532000" cy="3818390"/>
          </a:xfrm>
        </p:grpSpPr>
        <p:pic>
          <p:nvPicPr>
            <p:cNvPr id="54277" name="Picture 5" descr="slide 11.jpg"/>
            <p:cNvPicPr>
              <a:picLocks noChangeAspect="1"/>
            </p:cNvPicPr>
            <p:nvPr/>
          </p:nvPicPr>
          <p:blipFill>
            <a:blip r:embed="rId3"/>
            <a:srcRect/>
            <a:stretch>
              <a:fillRect/>
            </a:stretch>
          </p:blipFill>
          <p:spPr bwMode="auto">
            <a:xfrm>
              <a:off x="255588" y="1949570"/>
              <a:ext cx="8532000" cy="3818390"/>
            </a:xfrm>
            <a:prstGeom prst="rect">
              <a:avLst/>
            </a:prstGeom>
            <a:noFill/>
            <a:ln w="9525">
              <a:noFill/>
              <a:miter lim="800000"/>
              <a:headEnd/>
              <a:tailEnd/>
            </a:ln>
          </p:spPr>
        </p:pic>
        <p:sp>
          <p:nvSpPr>
            <p:cNvPr id="54278" name="TextBox 6"/>
            <p:cNvSpPr txBox="1">
              <a:spLocks noChangeArrowheads="1"/>
            </p:cNvSpPr>
            <p:nvPr/>
          </p:nvSpPr>
          <p:spPr bwMode="auto">
            <a:xfrm>
              <a:off x="3751380" y="3379839"/>
              <a:ext cx="1569493" cy="492349"/>
            </a:xfrm>
            <a:prstGeom prst="rect">
              <a:avLst/>
            </a:prstGeom>
            <a:noFill/>
            <a:ln w="9525">
              <a:noFill/>
              <a:miter lim="800000"/>
              <a:headEnd/>
              <a:tailEnd/>
            </a:ln>
          </p:spPr>
          <p:txBody>
            <a:bodyPr>
              <a:spAutoFit/>
            </a:bodyPr>
            <a:lstStyle/>
            <a:p>
              <a:pPr algn="ctr">
                <a:buFont typeface="Wingdings" pitchFamily="2" charset="2"/>
                <a:buNone/>
              </a:pPr>
              <a:r>
                <a:rPr lang="en-GB" altLang="zh-CN">
                  <a:solidFill>
                    <a:srgbClr val="000000"/>
                  </a:solidFill>
                  <a:latin typeface="Comic Sans MS" pitchFamily="66" charset="0"/>
                  <a:ea typeface="MS PGothic" pitchFamily="34" charset="-128"/>
                </a:rPr>
                <a:t>6 weeks</a:t>
              </a:r>
              <a:endParaRPr lang="en-US" altLang="zh-CN">
                <a:solidFill>
                  <a:srgbClr val="000000"/>
                </a:solidFill>
                <a:latin typeface="Comic Sans MS" pitchFamily="66" charset="0"/>
                <a:ea typeface="MS PGothic" pitchFamily="34" charset="-128"/>
              </a:endParaRPr>
            </a:p>
          </p:txBody>
        </p:sp>
        <p:sp>
          <p:nvSpPr>
            <p:cNvPr id="54279" name="TextBox 7"/>
            <p:cNvSpPr txBox="1">
              <a:spLocks noChangeArrowheads="1"/>
            </p:cNvSpPr>
            <p:nvPr/>
          </p:nvSpPr>
          <p:spPr bwMode="auto">
            <a:xfrm>
              <a:off x="3751380" y="4006899"/>
              <a:ext cx="1569493" cy="492349"/>
            </a:xfrm>
            <a:prstGeom prst="rect">
              <a:avLst/>
            </a:prstGeom>
            <a:noFill/>
            <a:ln w="9525">
              <a:noFill/>
              <a:miter lim="800000"/>
              <a:headEnd/>
              <a:tailEnd/>
            </a:ln>
          </p:spPr>
          <p:txBody>
            <a:bodyPr>
              <a:spAutoFit/>
            </a:bodyPr>
            <a:lstStyle/>
            <a:p>
              <a:pPr algn="ctr">
                <a:buFont typeface="Wingdings" pitchFamily="2" charset="2"/>
                <a:buNone/>
              </a:pPr>
              <a:r>
                <a:rPr lang="en-GB" altLang="zh-CN">
                  <a:solidFill>
                    <a:srgbClr val="000000"/>
                  </a:solidFill>
                  <a:latin typeface="Comic Sans MS" pitchFamily="66" charset="0"/>
                  <a:ea typeface="MS PGothic" pitchFamily="34" charset="-128"/>
                </a:rPr>
                <a:t>gefitinib</a:t>
              </a:r>
              <a:endParaRPr lang="en-US" altLang="zh-CN">
                <a:solidFill>
                  <a:srgbClr val="000000"/>
                </a:solidFill>
                <a:latin typeface="Comic Sans MS" pitchFamily="66" charset="0"/>
                <a:ea typeface="MS PGothic" pitchFamily="34" charset="-128"/>
              </a:endParaRPr>
            </a:p>
          </p:txBody>
        </p:sp>
      </p:grpSp>
      <p:sp>
        <p:nvSpPr>
          <p:cNvPr id="54276" name="Title 10"/>
          <p:cNvSpPr>
            <a:spLocks noGrp="1"/>
          </p:cNvSpPr>
          <p:nvPr>
            <p:ph type="title" idx="4294967295"/>
          </p:nvPr>
        </p:nvSpPr>
        <p:spPr>
          <a:xfrm>
            <a:off x="11289" y="482352"/>
            <a:ext cx="9132711" cy="857515"/>
          </a:xfrm>
          <a:noFill/>
        </p:spPr>
        <p:txBody>
          <a:bodyPr/>
          <a:lstStyle/>
          <a:p>
            <a:r>
              <a:rPr lang="zh-CN" altLang="en-US" sz="3300" dirty="0" smtClean="0">
                <a:latin typeface="宋体" pitchFamily="2" charset="-122"/>
                <a:ea typeface="宋体" pitchFamily="2" charset="-122"/>
              </a:rPr>
              <a:t>靶向治疗的临床疗效</a:t>
            </a:r>
            <a:endParaRPr lang="zh-CN" altLang="en-GB" sz="3300" dirty="0" smtClean="0">
              <a:latin typeface="宋体" pitchFamily="2" charset="-122"/>
              <a:ea typeface="宋体" pitchFamily="2" charset="-122"/>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131" name="组合 90">
            <a:extLst>
              <a:ext uri="{FF2B5EF4-FFF2-40B4-BE49-F238E27FC236}">
                <a16:creationId xmlns:a16="http://schemas.microsoft.com/office/drawing/2014/main" id="{086D3CAF-A367-A249-A0BA-76D1E5850FA9}"/>
              </a:ext>
            </a:extLst>
          </p:cNvPr>
          <p:cNvGrpSpPr>
            <a:grpSpLocks noGrp="1"/>
          </p:cNvGrpSpPr>
          <p:nvPr/>
        </p:nvGrpSpPr>
        <p:grpSpPr bwMode="auto">
          <a:xfrm>
            <a:off x="927563" y="750325"/>
            <a:ext cx="7288874" cy="4394088"/>
            <a:chOff x="283259" y="1226681"/>
            <a:chExt cx="8809902" cy="5202906"/>
          </a:xfrm>
        </p:grpSpPr>
        <p:sp>
          <p:nvSpPr>
            <p:cNvPr id="5" name="Rectangle 65">
              <a:extLst>
                <a:ext uri="{FF2B5EF4-FFF2-40B4-BE49-F238E27FC236}">
                  <a16:creationId xmlns:a16="http://schemas.microsoft.com/office/drawing/2014/main" id="{431BEC60-1455-2749-BD89-171CCF682A30}"/>
                </a:ext>
              </a:extLst>
            </p:cNvPr>
            <p:cNvSpPr/>
            <p:nvPr/>
          </p:nvSpPr>
          <p:spPr bwMode="auto">
            <a:xfrm>
              <a:off x="4917095" y="1252065"/>
              <a:ext cx="3958698" cy="5085247"/>
            </a:xfrm>
            <a:prstGeom prst="rect">
              <a:avLst/>
            </a:prstGeom>
            <a:solidFill>
              <a:srgbClr val="5B9BD5">
                <a:lumMod val="20000"/>
                <a:lumOff val="80000"/>
              </a:srgbClr>
            </a:solidFill>
            <a:ln w="9525" cap="flat" cmpd="sng" algn="ctr">
              <a:noFill/>
              <a:prstDash val="solid"/>
              <a:round/>
              <a:headEnd type="none" w="med" len="med"/>
              <a:tailEnd type="none" w="med" len="med"/>
            </a:ln>
            <a:effectLst/>
          </p:spPr>
          <p:txBody>
            <a:bodyPr/>
            <a:lstStyle/>
            <a:p>
              <a:pPr>
                <a:lnSpc>
                  <a:spcPct val="90000"/>
                </a:lnSpc>
                <a:spcBef>
                  <a:spcPct val="35000"/>
                </a:spcBef>
                <a:spcAft>
                  <a:spcPct val="25000"/>
                </a:spcAft>
                <a:buClr>
                  <a:srgbClr val="2B85B8"/>
                </a:buClr>
                <a:buFont typeface="Arial" charset="0"/>
                <a:buChar char="•"/>
                <a:defRPr/>
              </a:pPr>
              <a:endParaRPr lang="zh-CN" altLang="en-US" sz="1350" kern="0">
                <a:solidFill>
                  <a:srgbClr val="FFFFFF"/>
                </a:solidFill>
                <a:latin typeface="Arial"/>
                <a:ea typeface="微软雅黑"/>
                <a:cs typeface="宋体" charset="0"/>
              </a:endParaRPr>
            </a:p>
          </p:txBody>
        </p:sp>
        <p:sp>
          <p:nvSpPr>
            <p:cNvPr id="6" name="Rectangle 62">
              <a:extLst>
                <a:ext uri="{FF2B5EF4-FFF2-40B4-BE49-F238E27FC236}">
                  <a16:creationId xmlns:a16="http://schemas.microsoft.com/office/drawing/2014/main" id="{BFBF2548-A4AA-C24A-B47F-3F9D59AF50C9}"/>
                </a:ext>
              </a:extLst>
            </p:cNvPr>
            <p:cNvSpPr/>
            <p:nvPr/>
          </p:nvSpPr>
          <p:spPr bwMode="auto">
            <a:xfrm>
              <a:off x="283259" y="1253476"/>
              <a:ext cx="4653990" cy="5083836"/>
            </a:xfrm>
            <a:prstGeom prst="rect">
              <a:avLst/>
            </a:prstGeom>
            <a:solidFill>
              <a:sysClr val="window" lastClr="FFFFFF">
                <a:lumMod val="75000"/>
              </a:sysClr>
            </a:solidFill>
            <a:ln w="9525" cap="flat" cmpd="sng" algn="ctr">
              <a:noFill/>
              <a:prstDash val="solid"/>
              <a:round/>
              <a:headEnd type="none" w="med" len="med"/>
              <a:tailEnd type="none" w="med" len="med"/>
            </a:ln>
            <a:effectLst/>
          </p:spPr>
          <p:txBody>
            <a:bodyPr/>
            <a:lstStyle/>
            <a:p>
              <a:pPr>
                <a:lnSpc>
                  <a:spcPct val="90000"/>
                </a:lnSpc>
                <a:spcBef>
                  <a:spcPct val="35000"/>
                </a:spcBef>
                <a:spcAft>
                  <a:spcPct val="25000"/>
                </a:spcAft>
                <a:buClr>
                  <a:srgbClr val="2B85B8"/>
                </a:buClr>
                <a:buFont typeface="Arial" charset="0"/>
                <a:buChar char="•"/>
                <a:defRPr/>
              </a:pPr>
              <a:endParaRPr lang="zh-CN" altLang="en-US" sz="1350" kern="0">
                <a:solidFill>
                  <a:srgbClr val="09003E"/>
                </a:solidFill>
                <a:latin typeface="Arial"/>
                <a:ea typeface="微软雅黑"/>
                <a:cs typeface="宋体" charset="0"/>
              </a:endParaRPr>
            </a:p>
          </p:txBody>
        </p:sp>
        <p:sp>
          <p:nvSpPr>
            <p:cNvPr id="7" name="Rectangle 55">
              <a:extLst>
                <a:ext uri="{FF2B5EF4-FFF2-40B4-BE49-F238E27FC236}">
                  <a16:creationId xmlns:a16="http://schemas.microsoft.com/office/drawing/2014/main" id="{473A9094-F36C-0647-BB2A-585BEE44AA47}"/>
                </a:ext>
              </a:extLst>
            </p:cNvPr>
            <p:cNvSpPr/>
            <p:nvPr/>
          </p:nvSpPr>
          <p:spPr>
            <a:xfrm>
              <a:off x="5826876" y="3827123"/>
              <a:ext cx="2737979" cy="1297401"/>
            </a:xfrm>
            <a:prstGeom prst="rect">
              <a:avLst/>
            </a:prstGeom>
            <a:solidFill>
              <a:srgbClr val="FFC000">
                <a:lumMod val="20000"/>
                <a:lumOff val="80000"/>
              </a:srgbClr>
            </a:solidFill>
            <a:ln w="12700" cap="flat" cmpd="sng" algn="ctr">
              <a:noFill/>
              <a:prstDash val="solid"/>
              <a:miter lim="800000"/>
            </a:ln>
            <a:effectLst/>
          </p:spPr>
          <p:txBody>
            <a:bodyPr anchor="ctr"/>
            <a:lstStyle/>
            <a:p>
              <a:pPr algn="ctr">
                <a:spcBef>
                  <a:spcPct val="50000"/>
                </a:spcBef>
                <a:buClr>
                  <a:srgbClr val="2B85B8"/>
                </a:buClr>
                <a:buFont typeface="Arial" charset="0"/>
                <a:buNone/>
                <a:defRPr/>
              </a:pPr>
              <a:endParaRPr lang="zh-CN" altLang="en-US" kern="0">
                <a:solidFill>
                  <a:srgbClr val="FFFFFF"/>
                </a:solidFill>
                <a:latin typeface="Arial"/>
                <a:ea typeface="微软雅黑"/>
              </a:endParaRPr>
            </a:p>
          </p:txBody>
        </p:sp>
        <p:cxnSp>
          <p:nvCxnSpPr>
            <p:cNvPr id="48135" name="Shape 63">
              <a:extLst>
                <a:ext uri="{FF2B5EF4-FFF2-40B4-BE49-F238E27FC236}">
                  <a16:creationId xmlns:a16="http://schemas.microsoft.com/office/drawing/2014/main" id="{166B84A9-E7D4-7B49-B717-E4E4840DCBF9}"/>
                </a:ext>
              </a:extLst>
            </p:cNvPr>
            <p:cNvCxnSpPr>
              <a:cxnSpLocks noChangeShapeType="1"/>
            </p:cNvCxnSpPr>
            <p:nvPr/>
          </p:nvCxnSpPr>
          <p:spPr bwMode="auto">
            <a:xfrm rot="5400000" flipH="1" flipV="1">
              <a:off x="5863322" y="3719286"/>
              <a:ext cx="2520950" cy="288925"/>
            </a:xfrm>
            <a:prstGeom prst="bentConnector3">
              <a:avLst>
                <a:gd name="adj1" fmla="val 101986"/>
              </a:avLst>
            </a:prstGeom>
            <a:noFill/>
            <a:ln w="38100" algn="ctr">
              <a:solidFill>
                <a:srgbClr val="FFFFFF"/>
              </a:solidFill>
              <a:miter lim="800000"/>
              <a:headEnd/>
              <a:tailEnd/>
            </a:ln>
            <a:extLst>
              <a:ext uri="{909E8E84-426E-40DD-AFC4-6F175D3DCCD1}">
                <a14:hiddenFill xmlns:a14="http://schemas.microsoft.com/office/drawing/2010/main">
                  <a:noFill/>
                </a14:hiddenFill>
              </a:ext>
            </a:extLst>
          </p:spPr>
        </p:cxnSp>
        <p:cxnSp>
          <p:nvCxnSpPr>
            <p:cNvPr id="48136" name="Shape 63">
              <a:extLst>
                <a:ext uri="{FF2B5EF4-FFF2-40B4-BE49-F238E27FC236}">
                  <a16:creationId xmlns:a16="http://schemas.microsoft.com/office/drawing/2014/main" id="{99899CD6-106E-3947-84EF-227E02E7FC3D}"/>
                </a:ext>
              </a:extLst>
            </p:cNvPr>
            <p:cNvCxnSpPr>
              <a:cxnSpLocks noChangeShapeType="1"/>
            </p:cNvCxnSpPr>
            <p:nvPr/>
          </p:nvCxnSpPr>
          <p:spPr bwMode="auto">
            <a:xfrm rot="5400000" flipH="1" flipV="1">
              <a:off x="5754578" y="4043930"/>
              <a:ext cx="1873250" cy="287337"/>
            </a:xfrm>
            <a:prstGeom prst="bentConnector3">
              <a:avLst>
                <a:gd name="adj1" fmla="val 95926"/>
              </a:avLst>
            </a:prstGeom>
            <a:noFill/>
            <a:ln w="38100" algn="ctr">
              <a:solidFill>
                <a:srgbClr val="FFFFFF"/>
              </a:solidFill>
              <a:miter lim="800000"/>
              <a:headEnd/>
              <a:tailEnd/>
            </a:ln>
            <a:extLst>
              <a:ext uri="{909E8E84-426E-40DD-AFC4-6F175D3DCCD1}">
                <a14:hiddenFill xmlns:a14="http://schemas.microsoft.com/office/drawing/2010/main">
                  <a:noFill/>
                </a14:hiddenFill>
              </a:ext>
            </a:extLst>
          </p:spPr>
        </p:cxnSp>
        <p:sp>
          <p:nvSpPr>
            <p:cNvPr id="10" name="Freeform 26">
              <a:extLst>
                <a:ext uri="{FF2B5EF4-FFF2-40B4-BE49-F238E27FC236}">
                  <a16:creationId xmlns:a16="http://schemas.microsoft.com/office/drawing/2014/main" id="{507DA5E5-933C-C74C-A1A4-DBFE14E6E928}"/>
                </a:ext>
              </a:extLst>
            </p:cNvPr>
            <p:cNvSpPr>
              <a:spLocks/>
            </p:cNvSpPr>
            <p:nvPr/>
          </p:nvSpPr>
          <p:spPr bwMode="auto">
            <a:xfrm flipH="1">
              <a:off x="5822557" y="2020634"/>
              <a:ext cx="272071" cy="3167350"/>
            </a:xfrm>
            <a:custGeom>
              <a:avLst/>
              <a:gdLst>
                <a:gd name="T0" fmla="*/ 2147483647 w 192"/>
                <a:gd name="T1" fmla="*/ 2147483647 h 1632"/>
                <a:gd name="T2" fmla="*/ 2147483647 w 192"/>
                <a:gd name="T3" fmla="*/ 0 h 1632"/>
                <a:gd name="T4" fmla="*/ 0 w 192"/>
                <a:gd name="T5" fmla="*/ 0 h 1632"/>
                <a:gd name="T6" fmla="*/ 0 60000 65536"/>
                <a:gd name="T7" fmla="*/ 0 60000 65536"/>
                <a:gd name="T8" fmla="*/ 0 60000 65536"/>
                <a:gd name="T9" fmla="*/ 0 w 192"/>
                <a:gd name="T10" fmla="*/ 0 h 1632"/>
                <a:gd name="T11" fmla="*/ 192 w 192"/>
                <a:gd name="T12" fmla="*/ 1632 h 1632"/>
              </a:gdLst>
              <a:ahLst/>
              <a:cxnLst>
                <a:cxn ang="T6">
                  <a:pos x="T0" y="T1"/>
                </a:cxn>
                <a:cxn ang="T7">
                  <a:pos x="T2" y="T3"/>
                </a:cxn>
                <a:cxn ang="T8">
                  <a:pos x="T4" y="T5"/>
                </a:cxn>
              </a:cxnLst>
              <a:rect l="T9" t="T10" r="T11" b="T12"/>
              <a:pathLst>
                <a:path w="192" h="1632">
                  <a:moveTo>
                    <a:pt x="192" y="1632"/>
                  </a:moveTo>
                  <a:lnTo>
                    <a:pt x="192" y="0"/>
                  </a:lnTo>
                  <a:lnTo>
                    <a:pt x="0" y="0"/>
                  </a:lnTo>
                </a:path>
              </a:pathLst>
            </a:custGeom>
            <a:noFill/>
            <a:ln w="38100">
              <a:solidFill>
                <a:srgbClr val="FF0000"/>
              </a:solidFill>
              <a:round/>
              <a:headEnd/>
              <a:tailEnd/>
            </a:ln>
            <a:extLst>
              <a:ext uri="{909E8E84-426E-40dd-AFC4-6F175D3DCCD1}"/>
            </a:extLst>
          </p:spPr>
          <p:txBody>
            <a:bodyPr/>
            <a:lstStyle/>
            <a:p>
              <a:pPr>
                <a:spcBef>
                  <a:spcPct val="0"/>
                </a:spcBef>
                <a:defRPr/>
              </a:pPr>
              <a:endParaRPr lang="zh-CN" altLang="en-US" sz="1350" kern="0">
                <a:solidFill>
                  <a:srgbClr val="FFFFFF"/>
                </a:solidFill>
                <a:latin typeface="Arial"/>
                <a:ea typeface="微软雅黑"/>
                <a:cs typeface="宋体" charset="0"/>
              </a:endParaRPr>
            </a:p>
          </p:txBody>
        </p:sp>
        <p:sp>
          <p:nvSpPr>
            <p:cNvPr id="11" name="Rectangle 4">
              <a:extLst>
                <a:ext uri="{FF2B5EF4-FFF2-40B4-BE49-F238E27FC236}">
                  <a16:creationId xmlns:a16="http://schemas.microsoft.com/office/drawing/2014/main" id="{6FE7FC78-A6EE-C94B-8E0E-105AA526DD94}"/>
                </a:ext>
              </a:extLst>
            </p:cNvPr>
            <p:cNvSpPr>
              <a:spLocks noChangeArrowheads="1"/>
            </p:cNvSpPr>
            <p:nvPr/>
          </p:nvSpPr>
          <p:spPr bwMode="auto">
            <a:xfrm>
              <a:off x="8244142" y="6183598"/>
              <a:ext cx="849019" cy="245989"/>
            </a:xfrm>
            <a:prstGeom prst="rect">
              <a:avLst/>
            </a:prstGeom>
            <a:noFill/>
            <a:ln>
              <a:noFill/>
            </a:ln>
            <a:extLst>
              <a:ext uri="{909E8E84-426E-40dd-AFC4-6F175D3DCCD1}"/>
              <a:ext uri="{91240B29-F687-4f45-9708-019B960494DF}"/>
            </a:extLst>
          </p:spPr>
          <p:txBody>
            <a:bodyPr wrap="none">
              <a:spAutoFit/>
            </a:bodyPr>
            <a:lstStyle/>
            <a:p>
              <a:pPr algn="r">
                <a:spcBef>
                  <a:spcPct val="50000"/>
                </a:spcBef>
                <a:buClr>
                  <a:srgbClr val="2B85B8"/>
                </a:buClr>
                <a:buFont typeface="Arial" charset="0"/>
                <a:buNone/>
                <a:defRPr/>
              </a:pPr>
              <a:r>
                <a:rPr lang="zh-CN" altLang="en-US" sz="750" kern="0" dirty="0">
                  <a:solidFill>
                    <a:prstClr val="black"/>
                  </a:solidFill>
                  <a:latin typeface="Arial"/>
                  <a:ea typeface="微软雅黑"/>
                  <a:cs typeface="微软雅黑" charset="0"/>
                </a:rPr>
                <a:t>*中国未批准</a:t>
              </a:r>
            </a:p>
          </p:txBody>
        </p:sp>
        <p:sp>
          <p:nvSpPr>
            <p:cNvPr id="12" name="Freeform 2">
              <a:extLst>
                <a:ext uri="{FF2B5EF4-FFF2-40B4-BE49-F238E27FC236}">
                  <a16:creationId xmlns:a16="http://schemas.microsoft.com/office/drawing/2014/main" id="{18A59FFC-F136-224A-8118-D28B541E1D1B}"/>
                </a:ext>
              </a:extLst>
            </p:cNvPr>
            <p:cNvSpPr>
              <a:spLocks/>
            </p:cNvSpPr>
            <p:nvPr/>
          </p:nvSpPr>
          <p:spPr bwMode="auto">
            <a:xfrm>
              <a:off x="624427" y="3928659"/>
              <a:ext cx="5186613" cy="1235351"/>
            </a:xfrm>
            <a:custGeom>
              <a:avLst/>
              <a:gdLst>
                <a:gd name="T0" fmla="*/ 0 w 4324"/>
                <a:gd name="T1" fmla="*/ 247981386 h 854"/>
                <a:gd name="T2" fmla="*/ 2147483647 w 4324"/>
                <a:gd name="T3" fmla="*/ 247981386 h 854"/>
                <a:gd name="T4" fmla="*/ 2147483647 w 4324"/>
                <a:gd name="T5" fmla="*/ 0 h 854"/>
                <a:gd name="T6" fmla="*/ 2147483647 w 4324"/>
                <a:gd name="T7" fmla="*/ 0 h 854"/>
                <a:gd name="T8" fmla="*/ 2147483647 w 4324"/>
                <a:gd name="T9" fmla="*/ 247981386 h 854"/>
                <a:gd name="T10" fmla="*/ 2147483647 w 4324"/>
                <a:gd name="T11" fmla="*/ 247981386 h 854"/>
                <a:gd name="T12" fmla="*/ 2147483647 w 4324"/>
                <a:gd name="T13" fmla="*/ 247981386 h 854"/>
                <a:gd name="T14" fmla="*/ 2147483647 w 4324"/>
                <a:gd name="T15" fmla="*/ 247981386 h 854"/>
                <a:gd name="T16" fmla="*/ 2147483647 w 4324"/>
                <a:gd name="T17" fmla="*/ 247981386 h 854"/>
                <a:gd name="T18" fmla="*/ 2147483647 w 4324"/>
                <a:gd name="T19" fmla="*/ 247981386 h 854"/>
                <a:gd name="T20" fmla="*/ 2147483647 w 4324"/>
                <a:gd name="T21" fmla="*/ 247981386 h 854"/>
                <a:gd name="T22" fmla="*/ 0 w 4324"/>
                <a:gd name="T23" fmla="*/ 247981386 h 854"/>
                <a:gd name="T24" fmla="*/ 0 w 4324"/>
                <a:gd name="T25" fmla="*/ 247981386 h 8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324"/>
                <a:gd name="T40" fmla="*/ 0 h 854"/>
                <a:gd name="T41" fmla="*/ 4324 w 4324"/>
                <a:gd name="T42" fmla="*/ 854 h 8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324" h="854">
                  <a:moveTo>
                    <a:pt x="0" y="854"/>
                  </a:moveTo>
                  <a:lnTo>
                    <a:pt x="4324" y="854"/>
                  </a:lnTo>
                  <a:lnTo>
                    <a:pt x="4324" y="0"/>
                  </a:lnTo>
                  <a:lnTo>
                    <a:pt x="3847" y="0"/>
                  </a:lnTo>
                  <a:lnTo>
                    <a:pt x="3847" y="179"/>
                  </a:lnTo>
                  <a:lnTo>
                    <a:pt x="3291" y="179"/>
                  </a:lnTo>
                  <a:lnTo>
                    <a:pt x="3291" y="357"/>
                  </a:lnTo>
                  <a:lnTo>
                    <a:pt x="2702" y="357"/>
                  </a:lnTo>
                  <a:lnTo>
                    <a:pt x="2702" y="490"/>
                  </a:lnTo>
                  <a:lnTo>
                    <a:pt x="1073" y="490"/>
                  </a:lnTo>
                  <a:lnTo>
                    <a:pt x="1073" y="629"/>
                  </a:lnTo>
                  <a:lnTo>
                    <a:pt x="0" y="629"/>
                  </a:lnTo>
                  <a:lnTo>
                    <a:pt x="0" y="854"/>
                  </a:lnTo>
                  <a:close/>
                </a:path>
              </a:pathLst>
            </a:custGeom>
            <a:solidFill>
              <a:srgbClr val="FFFFCC">
                <a:alpha val="50195"/>
              </a:srgbClr>
            </a:solidFill>
            <a:ln w="19050">
              <a:solidFill>
                <a:sysClr val="windowText" lastClr="000000"/>
              </a:solidFill>
              <a:prstDash val="sysDot"/>
              <a:round/>
              <a:headEnd/>
              <a:tailEnd/>
            </a:ln>
          </p:spPr>
          <p:txBody>
            <a:bodyPr/>
            <a:lstStyle/>
            <a:p>
              <a:pPr>
                <a:spcBef>
                  <a:spcPct val="0"/>
                </a:spcBef>
                <a:defRPr/>
              </a:pPr>
              <a:endParaRPr lang="zh-CN" altLang="en-US" sz="1350" kern="0">
                <a:solidFill>
                  <a:srgbClr val="FFFFFF"/>
                </a:solidFill>
                <a:latin typeface="Arial"/>
                <a:ea typeface="微软雅黑"/>
                <a:cs typeface="宋体" charset="0"/>
              </a:endParaRPr>
            </a:p>
          </p:txBody>
        </p:sp>
        <p:sp>
          <p:nvSpPr>
            <p:cNvPr id="13" name="Line 9">
              <a:extLst>
                <a:ext uri="{FF2B5EF4-FFF2-40B4-BE49-F238E27FC236}">
                  <a16:creationId xmlns:a16="http://schemas.microsoft.com/office/drawing/2014/main" id="{8C1ED191-90B1-C44A-AA5A-EC32009AD336}"/>
                </a:ext>
              </a:extLst>
            </p:cNvPr>
            <p:cNvSpPr>
              <a:spLocks noChangeShapeType="1"/>
            </p:cNvSpPr>
            <p:nvPr/>
          </p:nvSpPr>
          <p:spPr bwMode="auto">
            <a:xfrm>
              <a:off x="624427" y="5168241"/>
              <a:ext cx="5176537" cy="0"/>
            </a:xfrm>
            <a:prstGeom prst="line">
              <a:avLst/>
            </a:prstGeom>
            <a:noFill/>
            <a:ln w="28575">
              <a:solidFill>
                <a:sysClr val="windowText" lastClr="000000"/>
              </a:solidFill>
              <a:round/>
              <a:headEnd/>
              <a:tailEnd/>
            </a:ln>
            <a:extLst>
              <a:ext uri="{909E8E84-426E-40dd-AFC4-6F175D3DCCD1}"/>
            </a:extLst>
          </p:spPr>
          <p:txBody>
            <a:bodyPr/>
            <a:lstStyle/>
            <a:p>
              <a:pPr>
                <a:spcBef>
                  <a:spcPct val="0"/>
                </a:spcBef>
                <a:defRPr/>
              </a:pPr>
              <a:endParaRPr lang="zh-CN" altLang="en-US" sz="1350" kern="0">
                <a:solidFill>
                  <a:srgbClr val="FFFFFF"/>
                </a:solidFill>
                <a:latin typeface="Arial"/>
                <a:ea typeface="微软雅黑"/>
                <a:cs typeface="宋体" charset="0"/>
              </a:endParaRPr>
            </a:p>
          </p:txBody>
        </p:sp>
        <p:sp>
          <p:nvSpPr>
            <p:cNvPr id="14" name="Line 10">
              <a:extLst>
                <a:ext uri="{FF2B5EF4-FFF2-40B4-BE49-F238E27FC236}">
                  <a16:creationId xmlns:a16="http://schemas.microsoft.com/office/drawing/2014/main" id="{B5C9BFD9-D915-244E-A263-64E7295C3243}"/>
                </a:ext>
              </a:extLst>
            </p:cNvPr>
            <p:cNvSpPr>
              <a:spLocks noChangeShapeType="1"/>
            </p:cNvSpPr>
            <p:nvPr/>
          </p:nvSpPr>
          <p:spPr bwMode="auto">
            <a:xfrm flipV="1">
              <a:off x="624427" y="5176703"/>
              <a:ext cx="1439" cy="64870"/>
            </a:xfrm>
            <a:prstGeom prst="line">
              <a:avLst/>
            </a:prstGeom>
            <a:noFill/>
            <a:ln w="28575">
              <a:solidFill>
                <a:sysClr val="windowText" lastClr="000000"/>
              </a:solidFill>
              <a:round/>
              <a:headEnd/>
              <a:tailEnd/>
            </a:ln>
            <a:extLst>
              <a:ext uri="{909E8E84-426E-40dd-AFC4-6F175D3DCCD1}"/>
            </a:extLst>
          </p:spPr>
          <p:txBody>
            <a:bodyPr/>
            <a:lstStyle/>
            <a:p>
              <a:pPr>
                <a:spcBef>
                  <a:spcPct val="0"/>
                </a:spcBef>
                <a:defRPr/>
              </a:pPr>
              <a:endParaRPr lang="zh-CN" altLang="en-US" sz="1350" kern="0">
                <a:solidFill>
                  <a:srgbClr val="FFFFFF"/>
                </a:solidFill>
                <a:latin typeface="Arial"/>
                <a:ea typeface="微软雅黑"/>
                <a:cs typeface="宋体" charset="0"/>
              </a:endParaRPr>
            </a:p>
          </p:txBody>
        </p:sp>
        <p:sp>
          <p:nvSpPr>
            <p:cNvPr id="15" name="Line 11">
              <a:extLst>
                <a:ext uri="{FF2B5EF4-FFF2-40B4-BE49-F238E27FC236}">
                  <a16:creationId xmlns:a16="http://schemas.microsoft.com/office/drawing/2014/main" id="{D6467B73-344D-6144-9870-58D20FEA4E0E}"/>
                </a:ext>
              </a:extLst>
            </p:cNvPr>
            <p:cNvSpPr>
              <a:spLocks noChangeShapeType="1"/>
            </p:cNvSpPr>
            <p:nvPr/>
          </p:nvSpPr>
          <p:spPr bwMode="auto">
            <a:xfrm flipV="1">
              <a:off x="3222772" y="5176703"/>
              <a:ext cx="0" cy="64870"/>
            </a:xfrm>
            <a:prstGeom prst="line">
              <a:avLst/>
            </a:prstGeom>
            <a:noFill/>
            <a:ln w="28575">
              <a:solidFill>
                <a:sysClr val="windowText" lastClr="000000"/>
              </a:solidFill>
              <a:round/>
              <a:headEnd/>
              <a:tailEnd/>
            </a:ln>
            <a:extLst>
              <a:ext uri="{909E8E84-426E-40dd-AFC4-6F175D3DCCD1}"/>
            </a:extLst>
          </p:spPr>
          <p:txBody>
            <a:bodyPr/>
            <a:lstStyle/>
            <a:p>
              <a:pPr>
                <a:spcBef>
                  <a:spcPct val="0"/>
                </a:spcBef>
                <a:defRPr/>
              </a:pPr>
              <a:endParaRPr lang="zh-CN" altLang="en-US" sz="1350" kern="0">
                <a:solidFill>
                  <a:srgbClr val="FFFFFF"/>
                </a:solidFill>
                <a:latin typeface="Arial"/>
                <a:ea typeface="微软雅黑"/>
                <a:cs typeface="宋体" charset="0"/>
              </a:endParaRPr>
            </a:p>
          </p:txBody>
        </p:sp>
        <p:sp>
          <p:nvSpPr>
            <p:cNvPr id="16" name="Line 12">
              <a:extLst>
                <a:ext uri="{FF2B5EF4-FFF2-40B4-BE49-F238E27FC236}">
                  <a16:creationId xmlns:a16="http://schemas.microsoft.com/office/drawing/2014/main" id="{88602940-A5C8-FE46-BEE0-1C86587D101B}"/>
                </a:ext>
              </a:extLst>
            </p:cNvPr>
            <p:cNvSpPr>
              <a:spLocks noChangeShapeType="1"/>
            </p:cNvSpPr>
            <p:nvPr/>
          </p:nvSpPr>
          <p:spPr bwMode="auto">
            <a:xfrm flipV="1">
              <a:off x="1935835" y="5176703"/>
              <a:ext cx="0" cy="64870"/>
            </a:xfrm>
            <a:prstGeom prst="line">
              <a:avLst/>
            </a:prstGeom>
            <a:noFill/>
            <a:ln w="28575">
              <a:solidFill>
                <a:sysClr val="windowText" lastClr="000000"/>
              </a:solidFill>
              <a:round/>
              <a:headEnd/>
              <a:tailEnd/>
            </a:ln>
            <a:extLst>
              <a:ext uri="{909E8E84-426E-40dd-AFC4-6F175D3DCCD1}"/>
            </a:extLst>
          </p:spPr>
          <p:txBody>
            <a:bodyPr/>
            <a:lstStyle/>
            <a:p>
              <a:pPr>
                <a:spcBef>
                  <a:spcPct val="0"/>
                </a:spcBef>
                <a:defRPr/>
              </a:pPr>
              <a:endParaRPr lang="zh-CN" altLang="en-US" sz="1350" kern="0">
                <a:solidFill>
                  <a:srgbClr val="FFFFFF"/>
                </a:solidFill>
                <a:latin typeface="Arial"/>
                <a:ea typeface="微软雅黑"/>
                <a:cs typeface="宋体" charset="0"/>
              </a:endParaRPr>
            </a:p>
          </p:txBody>
        </p:sp>
        <p:sp>
          <p:nvSpPr>
            <p:cNvPr id="17" name="Line 13">
              <a:extLst>
                <a:ext uri="{FF2B5EF4-FFF2-40B4-BE49-F238E27FC236}">
                  <a16:creationId xmlns:a16="http://schemas.microsoft.com/office/drawing/2014/main" id="{E1E61DFD-8A07-0443-A21E-0D5B796C8F42}"/>
                </a:ext>
              </a:extLst>
            </p:cNvPr>
            <p:cNvSpPr>
              <a:spLocks noChangeShapeType="1"/>
            </p:cNvSpPr>
            <p:nvPr/>
          </p:nvSpPr>
          <p:spPr bwMode="auto">
            <a:xfrm flipV="1">
              <a:off x="4469402" y="5176703"/>
              <a:ext cx="1440" cy="64870"/>
            </a:xfrm>
            <a:prstGeom prst="line">
              <a:avLst/>
            </a:prstGeom>
            <a:noFill/>
            <a:ln w="28575">
              <a:solidFill>
                <a:sysClr val="windowText" lastClr="000000"/>
              </a:solidFill>
              <a:round/>
              <a:headEnd/>
              <a:tailEnd/>
            </a:ln>
            <a:extLst>
              <a:ext uri="{909E8E84-426E-40dd-AFC4-6F175D3DCCD1}"/>
            </a:extLst>
          </p:spPr>
          <p:txBody>
            <a:bodyPr/>
            <a:lstStyle/>
            <a:p>
              <a:pPr>
                <a:spcBef>
                  <a:spcPct val="0"/>
                </a:spcBef>
                <a:defRPr/>
              </a:pPr>
              <a:endParaRPr lang="zh-CN" altLang="en-US" sz="1350" kern="0">
                <a:solidFill>
                  <a:srgbClr val="FFFFFF"/>
                </a:solidFill>
                <a:latin typeface="Arial"/>
                <a:ea typeface="微软雅黑"/>
                <a:cs typeface="宋体" charset="0"/>
              </a:endParaRPr>
            </a:p>
          </p:txBody>
        </p:sp>
        <p:sp>
          <p:nvSpPr>
            <p:cNvPr id="18" name="Rectangle 14">
              <a:extLst>
                <a:ext uri="{FF2B5EF4-FFF2-40B4-BE49-F238E27FC236}">
                  <a16:creationId xmlns:a16="http://schemas.microsoft.com/office/drawing/2014/main" id="{CC949046-D5B8-044A-A191-ADE883CCD19B}"/>
                </a:ext>
              </a:extLst>
            </p:cNvPr>
            <p:cNvSpPr>
              <a:spLocks noChangeArrowheads="1"/>
            </p:cNvSpPr>
            <p:nvPr/>
          </p:nvSpPr>
          <p:spPr bwMode="auto">
            <a:xfrm>
              <a:off x="488364" y="5242982"/>
              <a:ext cx="364254" cy="191326"/>
            </a:xfrm>
            <a:prstGeom prst="rect">
              <a:avLst/>
            </a:prstGeom>
            <a:noFill/>
            <a:ln>
              <a:noFill/>
            </a:ln>
            <a:extLst>
              <a:ext uri="{909E8E84-426E-40dd-AFC4-6F175D3DCCD1}"/>
              <a:ext uri="{91240B29-F687-4f45-9708-019B960494DF}"/>
            </a:extLst>
          </p:spPr>
          <p:txBody>
            <a:bodyPr wrap="none" lIns="0" tIns="0" rIns="0" bIns="0">
              <a:spAutoFit/>
            </a:bodyPr>
            <a:lstStyle/>
            <a:p>
              <a:pPr algn="ctr">
                <a:spcBef>
                  <a:spcPct val="50000"/>
                </a:spcBef>
                <a:buClr>
                  <a:srgbClr val="2B85B8"/>
                </a:buClr>
                <a:buFont typeface="Arial" charset="0"/>
                <a:buNone/>
                <a:defRPr/>
              </a:pPr>
              <a:r>
                <a:rPr lang="en-US" altLang="zh-CN" sz="1050" kern="0" dirty="0">
                  <a:solidFill>
                    <a:srgbClr val="FFFFFF"/>
                  </a:solidFill>
                  <a:latin typeface="Arial"/>
                  <a:ea typeface="微软雅黑"/>
                  <a:cs typeface="微软雅黑" charset="0"/>
                </a:rPr>
                <a:t>1970</a:t>
              </a:r>
            </a:p>
          </p:txBody>
        </p:sp>
        <p:sp>
          <p:nvSpPr>
            <p:cNvPr id="19" name="Rectangle 15">
              <a:extLst>
                <a:ext uri="{FF2B5EF4-FFF2-40B4-BE49-F238E27FC236}">
                  <a16:creationId xmlns:a16="http://schemas.microsoft.com/office/drawing/2014/main" id="{07748357-93F9-FD43-9BE5-DAA36958FB61}"/>
                </a:ext>
              </a:extLst>
            </p:cNvPr>
            <p:cNvSpPr>
              <a:spLocks noChangeArrowheads="1"/>
            </p:cNvSpPr>
            <p:nvPr/>
          </p:nvSpPr>
          <p:spPr bwMode="auto">
            <a:xfrm>
              <a:off x="1776740" y="5242982"/>
              <a:ext cx="364254" cy="191326"/>
            </a:xfrm>
            <a:prstGeom prst="rect">
              <a:avLst/>
            </a:prstGeom>
            <a:noFill/>
            <a:ln>
              <a:noFill/>
            </a:ln>
            <a:extLst>
              <a:ext uri="{909E8E84-426E-40dd-AFC4-6F175D3DCCD1}"/>
              <a:ext uri="{91240B29-F687-4f45-9708-019B960494DF}"/>
            </a:extLst>
          </p:spPr>
          <p:txBody>
            <a:bodyPr wrap="none" lIns="0" tIns="0" rIns="0" bIns="0">
              <a:spAutoFit/>
            </a:bodyPr>
            <a:lstStyle/>
            <a:p>
              <a:pPr algn="ctr">
                <a:spcBef>
                  <a:spcPct val="50000"/>
                </a:spcBef>
                <a:buClr>
                  <a:srgbClr val="2B85B8"/>
                </a:buClr>
                <a:buFont typeface="Arial" charset="0"/>
                <a:buNone/>
                <a:defRPr/>
              </a:pPr>
              <a:r>
                <a:rPr lang="en-US" altLang="zh-CN" sz="1050" kern="0">
                  <a:solidFill>
                    <a:srgbClr val="FFFFFF"/>
                  </a:solidFill>
                  <a:latin typeface="Arial"/>
                  <a:ea typeface="微软雅黑"/>
                  <a:cs typeface="微软雅黑" charset="0"/>
                </a:rPr>
                <a:t>1980</a:t>
              </a:r>
            </a:p>
          </p:txBody>
        </p:sp>
        <p:sp>
          <p:nvSpPr>
            <p:cNvPr id="20" name="Rectangle 16">
              <a:extLst>
                <a:ext uri="{FF2B5EF4-FFF2-40B4-BE49-F238E27FC236}">
                  <a16:creationId xmlns:a16="http://schemas.microsoft.com/office/drawing/2014/main" id="{A8945900-1E3E-DC40-B32B-3D541669E726}"/>
                </a:ext>
              </a:extLst>
            </p:cNvPr>
            <p:cNvSpPr>
              <a:spLocks noChangeArrowheads="1"/>
            </p:cNvSpPr>
            <p:nvPr/>
          </p:nvSpPr>
          <p:spPr bwMode="auto">
            <a:xfrm>
              <a:off x="3065117" y="5242982"/>
              <a:ext cx="364254" cy="191326"/>
            </a:xfrm>
            <a:prstGeom prst="rect">
              <a:avLst/>
            </a:prstGeom>
            <a:noFill/>
            <a:ln>
              <a:noFill/>
            </a:ln>
            <a:extLst>
              <a:ext uri="{909E8E84-426E-40dd-AFC4-6F175D3DCCD1}"/>
              <a:ext uri="{91240B29-F687-4f45-9708-019B960494DF}"/>
            </a:extLst>
          </p:spPr>
          <p:txBody>
            <a:bodyPr wrap="none" lIns="0" tIns="0" rIns="0" bIns="0">
              <a:spAutoFit/>
            </a:bodyPr>
            <a:lstStyle/>
            <a:p>
              <a:pPr algn="ctr">
                <a:spcBef>
                  <a:spcPct val="50000"/>
                </a:spcBef>
                <a:buClr>
                  <a:srgbClr val="2B85B8"/>
                </a:buClr>
                <a:buFont typeface="Arial" charset="0"/>
                <a:buNone/>
                <a:defRPr/>
              </a:pPr>
              <a:r>
                <a:rPr lang="en-US" altLang="zh-CN" sz="1050" kern="0">
                  <a:solidFill>
                    <a:srgbClr val="FFFFFF"/>
                  </a:solidFill>
                  <a:latin typeface="Arial"/>
                  <a:ea typeface="微软雅黑"/>
                  <a:cs typeface="微软雅黑" charset="0"/>
                </a:rPr>
                <a:t>1990</a:t>
              </a:r>
            </a:p>
          </p:txBody>
        </p:sp>
        <p:sp>
          <p:nvSpPr>
            <p:cNvPr id="21" name="Rectangle 17">
              <a:extLst>
                <a:ext uri="{FF2B5EF4-FFF2-40B4-BE49-F238E27FC236}">
                  <a16:creationId xmlns:a16="http://schemas.microsoft.com/office/drawing/2014/main" id="{D8CDBA61-18A0-C842-BD97-B7D656257BDF}"/>
                </a:ext>
              </a:extLst>
            </p:cNvPr>
            <p:cNvSpPr>
              <a:spLocks noChangeArrowheads="1"/>
            </p:cNvSpPr>
            <p:nvPr/>
          </p:nvSpPr>
          <p:spPr bwMode="auto">
            <a:xfrm>
              <a:off x="4352773" y="5242982"/>
              <a:ext cx="364254" cy="191326"/>
            </a:xfrm>
            <a:prstGeom prst="rect">
              <a:avLst/>
            </a:prstGeom>
            <a:noFill/>
            <a:ln>
              <a:noFill/>
            </a:ln>
            <a:extLst>
              <a:ext uri="{909E8E84-426E-40dd-AFC4-6F175D3DCCD1}"/>
              <a:ext uri="{91240B29-F687-4f45-9708-019B960494DF}"/>
            </a:extLst>
          </p:spPr>
          <p:txBody>
            <a:bodyPr wrap="none" lIns="0" tIns="0" rIns="0" bIns="0">
              <a:spAutoFit/>
            </a:bodyPr>
            <a:lstStyle/>
            <a:p>
              <a:pPr algn="ctr">
                <a:spcBef>
                  <a:spcPct val="50000"/>
                </a:spcBef>
                <a:buClr>
                  <a:srgbClr val="2B85B8"/>
                </a:buClr>
                <a:buFont typeface="Arial" charset="0"/>
                <a:buNone/>
                <a:defRPr/>
              </a:pPr>
              <a:r>
                <a:rPr lang="en-US" altLang="zh-CN" sz="1050" kern="0">
                  <a:solidFill>
                    <a:srgbClr val="FFFFFF"/>
                  </a:solidFill>
                  <a:latin typeface="Arial"/>
                  <a:ea typeface="微软雅黑"/>
                  <a:cs typeface="微软雅黑" charset="0"/>
                </a:rPr>
                <a:t>2000</a:t>
              </a:r>
            </a:p>
          </p:txBody>
        </p:sp>
        <p:sp>
          <p:nvSpPr>
            <p:cNvPr id="22" name="Line 18">
              <a:extLst>
                <a:ext uri="{FF2B5EF4-FFF2-40B4-BE49-F238E27FC236}">
                  <a16:creationId xmlns:a16="http://schemas.microsoft.com/office/drawing/2014/main" id="{06BF4632-8CB4-0944-89A5-9EB6F042B5FC}"/>
                </a:ext>
              </a:extLst>
            </p:cNvPr>
            <p:cNvSpPr>
              <a:spLocks noChangeShapeType="1"/>
            </p:cNvSpPr>
            <p:nvPr/>
          </p:nvSpPr>
          <p:spPr bwMode="auto">
            <a:xfrm flipV="1">
              <a:off x="1729984" y="4592872"/>
              <a:ext cx="0" cy="557036"/>
            </a:xfrm>
            <a:prstGeom prst="line">
              <a:avLst/>
            </a:prstGeom>
            <a:noFill/>
            <a:ln w="38100">
              <a:solidFill>
                <a:srgbClr val="FFC000"/>
              </a:solidFill>
              <a:round/>
              <a:headEnd/>
              <a:tailEnd/>
            </a:ln>
            <a:extLst>
              <a:ext uri="{909E8E84-426E-40dd-AFC4-6F175D3DCCD1}"/>
            </a:extLst>
          </p:spPr>
          <p:txBody>
            <a:bodyPr/>
            <a:lstStyle/>
            <a:p>
              <a:pPr>
                <a:spcBef>
                  <a:spcPct val="0"/>
                </a:spcBef>
                <a:defRPr/>
              </a:pPr>
              <a:endParaRPr lang="zh-CN" altLang="en-US" sz="1350" kern="0">
                <a:solidFill>
                  <a:srgbClr val="FFFFFF"/>
                </a:solidFill>
                <a:latin typeface="Arial"/>
                <a:ea typeface="微软雅黑"/>
                <a:cs typeface="宋体" charset="0"/>
              </a:endParaRPr>
            </a:p>
          </p:txBody>
        </p:sp>
        <p:sp>
          <p:nvSpPr>
            <p:cNvPr id="23" name="Text Box 19">
              <a:extLst>
                <a:ext uri="{FF2B5EF4-FFF2-40B4-BE49-F238E27FC236}">
                  <a16:creationId xmlns:a16="http://schemas.microsoft.com/office/drawing/2014/main" id="{305B48D1-9060-FE45-BB7C-633D216F1C8F}"/>
                </a:ext>
              </a:extLst>
            </p:cNvPr>
            <p:cNvSpPr txBox="1">
              <a:spLocks noChangeArrowheads="1"/>
            </p:cNvSpPr>
            <p:nvPr/>
          </p:nvSpPr>
          <p:spPr bwMode="auto">
            <a:xfrm>
              <a:off x="6835983" y="4086603"/>
              <a:ext cx="1728873" cy="327986"/>
            </a:xfrm>
            <a:prstGeom prst="rect">
              <a:avLst/>
            </a:prstGeom>
            <a:noFill/>
            <a:ln>
              <a:noFill/>
            </a:ln>
            <a:extLst>
              <a:ext uri="{909E8E84-426E-40dd-AFC4-6F175D3DCCD1}"/>
              <a:ext uri="{91240B29-F687-4f45-9708-019B960494DF}"/>
            </a:extLst>
          </p:spPr>
          <p:txBody>
            <a:bodyPr>
              <a:spAutoFit/>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algn="ctr">
                <a:spcBef>
                  <a:spcPct val="50000"/>
                </a:spcBef>
                <a:buClr>
                  <a:srgbClr val="2B85B8"/>
                </a:buClr>
                <a:buFont typeface="Arial" charset="0"/>
                <a:buNone/>
                <a:defRPr/>
              </a:pPr>
              <a:r>
                <a:rPr kumimoji="0" lang="zh-CN" altLang="en-US" sz="1200" kern="0" dirty="0">
                  <a:solidFill>
                    <a:srgbClr val="09003E"/>
                  </a:solidFill>
                  <a:latin typeface="Arial"/>
                  <a:ea typeface="微软雅黑"/>
                  <a:cs typeface="微软雅黑" charset="0"/>
                </a:rPr>
                <a:t>中位生存</a:t>
              </a:r>
              <a:r>
                <a:rPr kumimoji="0" lang="en-US" altLang="zh-CN" sz="1200" kern="0" dirty="0">
                  <a:solidFill>
                    <a:srgbClr val="09003E"/>
                  </a:solidFill>
                  <a:latin typeface="Arial"/>
                  <a:ea typeface="微软雅黑"/>
                  <a:cs typeface="微软雅黑" charset="0"/>
                </a:rPr>
                <a:t>(</a:t>
              </a:r>
              <a:r>
                <a:rPr kumimoji="0" lang="zh-CN" altLang="en-US" sz="1200" kern="0" dirty="0">
                  <a:solidFill>
                    <a:srgbClr val="09003E"/>
                  </a:solidFill>
                  <a:latin typeface="Arial"/>
                  <a:ea typeface="微软雅黑"/>
                  <a:cs typeface="微软雅黑" charset="0"/>
                </a:rPr>
                <a:t>月</a:t>
              </a:r>
              <a:r>
                <a:rPr kumimoji="0" lang="en-US" altLang="zh-CN" sz="1200" kern="0" dirty="0">
                  <a:solidFill>
                    <a:srgbClr val="09003E"/>
                  </a:solidFill>
                  <a:latin typeface="Arial"/>
                  <a:ea typeface="微软雅黑"/>
                  <a:cs typeface="微软雅黑" charset="0"/>
                </a:rPr>
                <a:t>)</a:t>
              </a:r>
            </a:p>
          </p:txBody>
        </p:sp>
        <p:sp>
          <p:nvSpPr>
            <p:cNvPr id="24" name="Freeform 20">
              <a:extLst>
                <a:ext uri="{FF2B5EF4-FFF2-40B4-BE49-F238E27FC236}">
                  <a16:creationId xmlns:a16="http://schemas.microsoft.com/office/drawing/2014/main" id="{0AB30EB0-F535-4F49-9C20-1BF4CF3547A7}"/>
                </a:ext>
              </a:extLst>
            </p:cNvPr>
            <p:cNvSpPr>
              <a:spLocks/>
            </p:cNvSpPr>
            <p:nvPr/>
          </p:nvSpPr>
          <p:spPr bwMode="auto">
            <a:xfrm>
              <a:off x="2193511" y="4334802"/>
              <a:ext cx="916978" cy="815106"/>
            </a:xfrm>
            <a:custGeom>
              <a:avLst/>
              <a:gdLst>
                <a:gd name="T0" fmla="*/ 124785180 w 816"/>
                <a:gd name="T1" fmla="*/ 1 h 912"/>
                <a:gd name="T2" fmla="*/ 124785180 w 816"/>
                <a:gd name="T3" fmla="*/ 0 h 912"/>
                <a:gd name="T4" fmla="*/ 0 w 816"/>
                <a:gd name="T5" fmla="*/ 0 h 912"/>
                <a:gd name="T6" fmla="*/ 0 60000 65536"/>
                <a:gd name="T7" fmla="*/ 0 60000 65536"/>
                <a:gd name="T8" fmla="*/ 0 60000 65536"/>
                <a:gd name="T9" fmla="*/ 0 w 816"/>
                <a:gd name="T10" fmla="*/ 0 h 912"/>
                <a:gd name="T11" fmla="*/ 816 w 816"/>
                <a:gd name="T12" fmla="*/ 912 h 912"/>
              </a:gdLst>
              <a:ahLst/>
              <a:cxnLst>
                <a:cxn ang="T6">
                  <a:pos x="T0" y="T1"/>
                </a:cxn>
                <a:cxn ang="T7">
                  <a:pos x="T2" y="T3"/>
                </a:cxn>
                <a:cxn ang="T8">
                  <a:pos x="T4" y="T5"/>
                </a:cxn>
              </a:cxnLst>
              <a:rect l="T9" t="T10" r="T11" b="T12"/>
              <a:pathLst>
                <a:path w="816" h="912">
                  <a:moveTo>
                    <a:pt x="816" y="912"/>
                  </a:moveTo>
                  <a:lnTo>
                    <a:pt x="816" y="0"/>
                  </a:lnTo>
                  <a:lnTo>
                    <a:pt x="0" y="0"/>
                  </a:lnTo>
                </a:path>
              </a:pathLst>
            </a:custGeom>
            <a:noFill/>
            <a:ln w="38100">
              <a:solidFill>
                <a:srgbClr val="00FF00"/>
              </a:solidFill>
              <a:round/>
              <a:headEnd/>
              <a:tailEnd/>
            </a:ln>
            <a:extLst>
              <a:ext uri="{909E8E84-426E-40dd-AFC4-6F175D3DCCD1}"/>
            </a:extLst>
          </p:spPr>
          <p:txBody>
            <a:bodyPr/>
            <a:lstStyle/>
            <a:p>
              <a:pPr>
                <a:spcBef>
                  <a:spcPct val="0"/>
                </a:spcBef>
                <a:defRPr/>
              </a:pPr>
              <a:endParaRPr lang="zh-CN" altLang="en-US" sz="1350" kern="0">
                <a:solidFill>
                  <a:srgbClr val="FFFFFF"/>
                </a:solidFill>
                <a:latin typeface="Arial"/>
                <a:ea typeface="微软雅黑"/>
                <a:cs typeface="宋体" charset="0"/>
              </a:endParaRPr>
            </a:p>
          </p:txBody>
        </p:sp>
        <p:sp>
          <p:nvSpPr>
            <p:cNvPr id="25" name="Freeform 21">
              <a:extLst>
                <a:ext uri="{FF2B5EF4-FFF2-40B4-BE49-F238E27FC236}">
                  <a16:creationId xmlns:a16="http://schemas.microsoft.com/office/drawing/2014/main" id="{E1DDDD42-8F9F-BB44-8EB1-0602DEC42971}"/>
                </a:ext>
              </a:extLst>
            </p:cNvPr>
            <p:cNvSpPr>
              <a:spLocks/>
            </p:cNvSpPr>
            <p:nvPr/>
          </p:nvSpPr>
          <p:spPr bwMode="auto">
            <a:xfrm>
              <a:off x="3107610" y="3968145"/>
              <a:ext cx="591646" cy="1181763"/>
            </a:xfrm>
            <a:custGeom>
              <a:avLst/>
              <a:gdLst>
                <a:gd name="T0" fmla="*/ 117660272 w 528"/>
                <a:gd name="T1" fmla="*/ 266104959 h 816"/>
                <a:gd name="T2" fmla="*/ 117660272 w 528"/>
                <a:gd name="T3" fmla="*/ 0 h 816"/>
                <a:gd name="T4" fmla="*/ 0 w 528"/>
                <a:gd name="T5" fmla="*/ 0 h 816"/>
                <a:gd name="T6" fmla="*/ 0 60000 65536"/>
                <a:gd name="T7" fmla="*/ 0 60000 65536"/>
                <a:gd name="T8" fmla="*/ 0 60000 65536"/>
                <a:gd name="T9" fmla="*/ 0 w 528"/>
                <a:gd name="T10" fmla="*/ 0 h 816"/>
                <a:gd name="T11" fmla="*/ 528 w 528"/>
                <a:gd name="T12" fmla="*/ 816 h 816"/>
              </a:gdLst>
              <a:ahLst/>
              <a:cxnLst>
                <a:cxn ang="T6">
                  <a:pos x="T0" y="T1"/>
                </a:cxn>
                <a:cxn ang="T7">
                  <a:pos x="T2" y="T3"/>
                </a:cxn>
                <a:cxn ang="T8">
                  <a:pos x="T4" y="T5"/>
                </a:cxn>
              </a:cxnLst>
              <a:rect l="T9" t="T10" r="T11" b="T12"/>
              <a:pathLst>
                <a:path w="528" h="816">
                  <a:moveTo>
                    <a:pt x="528" y="816"/>
                  </a:moveTo>
                  <a:lnTo>
                    <a:pt x="528" y="0"/>
                  </a:lnTo>
                  <a:lnTo>
                    <a:pt x="0" y="0"/>
                  </a:lnTo>
                </a:path>
              </a:pathLst>
            </a:custGeom>
            <a:noFill/>
            <a:ln w="38100">
              <a:solidFill>
                <a:srgbClr val="FFC000"/>
              </a:solidFill>
              <a:round/>
              <a:headEnd/>
              <a:tailEnd/>
            </a:ln>
            <a:extLst>
              <a:ext uri="{909E8E84-426E-40dd-AFC4-6F175D3DCCD1}"/>
            </a:extLst>
          </p:spPr>
          <p:txBody>
            <a:bodyPr/>
            <a:lstStyle/>
            <a:p>
              <a:pPr>
                <a:spcBef>
                  <a:spcPct val="0"/>
                </a:spcBef>
                <a:defRPr/>
              </a:pPr>
              <a:endParaRPr lang="zh-CN" altLang="en-US" sz="1350" kern="0">
                <a:solidFill>
                  <a:srgbClr val="FFFFFF"/>
                </a:solidFill>
                <a:latin typeface="Arial"/>
                <a:ea typeface="微软雅黑"/>
                <a:cs typeface="宋体" charset="0"/>
              </a:endParaRPr>
            </a:p>
          </p:txBody>
        </p:sp>
        <p:sp>
          <p:nvSpPr>
            <p:cNvPr id="26" name="Freeform 22">
              <a:extLst>
                <a:ext uri="{FF2B5EF4-FFF2-40B4-BE49-F238E27FC236}">
                  <a16:creationId xmlns:a16="http://schemas.microsoft.com/office/drawing/2014/main" id="{267B267D-6215-7949-AB50-ED0488500A3F}"/>
                </a:ext>
              </a:extLst>
            </p:cNvPr>
            <p:cNvSpPr>
              <a:spLocks/>
            </p:cNvSpPr>
            <p:nvPr/>
          </p:nvSpPr>
          <p:spPr bwMode="auto">
            <a:xfrm>
              <a:off x="3753958" y="3319445"/>
              <a:ext cx="378595" cy="1830463"/>
            </a:xfrm>
            <a:custGeom>
              <a:avLst/>
              <a:gdLst>
                <a:gd name="T0" fmla="*/ 135698716 w 336"/>
                <a:gd name="T1" fmla="*/ 2147483647 h 1104"/>
                <a:gd name="T2" fmla="*/ 135698716 w 336"/>
                <a:gd name="T3" fmla="*/ 0 h 1104"/>
                <a:gd name="T4" fmla="*/ 0 w 336"/>
                <a:gd name="T5" fmla="*/ 0 h 1104"/>
                <a:gd name="T6" fmla="*/ 0 60000 65536"/>
                <a:gd name="T7" fmla="*/ 0 60000 65536"/>
                <a:gd name="T8" fmla="*/ 0 60000 65536"/>
                <a:gd name="T9" fmla="*/ 0 w 336"/>
                <a:gd name="T10" fmla="*/ 0 h 1104"/>
                <a:gd name="T11" fmla="*/ 336 w 336"/>
                <a:gd name="T12" fmla="*/ 1104 h 1104"/>
              </a:gdLst>
              <a:ahLst/>
              <a:cxnLst>
                <a:cxn ang="T6">
                  <a:pos x="T0" y="T1"/>
                </a:cxn>
                <a:cxn ang="T7">
                  <a:pos x="T2" y="T3"/>
                </a:cxn>
                <a:cxn ang="T8">
                  <a:pos x="T4" y="T5"/>
                </a:cxn>
              </a:cxnLst>
              <a:rect l="T9" t="T10" r="T11" b="T12"/>
              <a:pathLst>
                <a:path w="336" h="1104">
                  <a:moveTo>
                    <a:pt x="336" y="1104"/>
                  </a:moveTo>
                  <a:lnTo>
                    <a:pt x="336" y="0"/>
                  </a:lnTo>
                  <a:lnTo>
                    <a:pt x="0" y="0"/>
                  </a:lnTo>
                </a:path>
              </a:pathLst>
            </a:custGeom>
            <a:noFill/>
            <a:ln w="38100">
              <a:solidFill>
                <a:srgbClr val="FFC000"/>
              </a:solidFill>
              <a:round/>
              <a:headEnd/>
              <a:tailEnd/>
            </a:ln>
            <a:extLst>
              <a:ext uri="{909E8E84-426E-40dd-AFC4-6F175D3DCCD1}"/>
            </a:extLst>
          </p:spPr>
          <p:txBody>
            <a:bodyPr/>
            <a:lstStyle/>
            <a:p>
              <a:pPr>
                <a:spcBef>
                  <a:spcPct val="0"/>
                </a:spcBef>
                <a:defRPr/>
              </a:pPr>
              <a:endParaRPr lang="zh-CN" altLang="en-US" sz="1350" kern="0">
                <a:solidFill>
                  <a:srgbClr val="FFFFFF"/>
                </a:solidFill>
                <a:latin typeface="Arial"/>
                <a:ea typeface="微软雅黑"/>
                <a:cs typeface="宋体" charset="0"/>
              </a:endParaRPr>
            </a:p>
          </p:txBody>
        </p:sp>
        <p:sp>
          <p:nvSpPr>
            <p:cNvPr id="27" name="Freeform 23">
              <a:extLst>
                <a:ext uri="{FF2B5EF4-FFF2-40B4-BE49-F238E27FC236}">
                  <a16:creationId xmlns:a16="http://schemas.microsoft.com/office/drawing/2014/main" id="{F292AE54-6F90-1A42-8975-5B345624149C}"/>
                </a:ext>
              </a:extLst>
            </p:cNvPr>
            <p:cNvSpPr>
              <a:spLocks/>
            </p:cNvSpPr>
            <p:nvPr/>
          </p:nvSpPr>
          <p:spPr bwMode="auto">
            <a:xfrm>
              <a:off x="4077851" y="2646771"/>
              <a:ext cx="215929" cy="2503137"/>
            </a:xfrm>
            <a:custGeom>
              <a:avLst/>
              <a:gdLst>
                <a:gd name="T0" fmla="*/ 117660983 w 192"/>
                <a:gd name="T1" fmla="*/ 2147483647 h 1632"/>
                <a:gd name="T2" fmla="*/ 117660983 w 192"/>
                <a:gd name="T3" fmla="*/ 0 h 1632"/>
                <a:gd name="T4" fmla="*/ 0 w 192"/>
                <a:gd name="T5" fmla="*/ 0 h 1632"/>
                <a:gd name="T6" fmla="*/ 0 60000 65536"/>
                <a:gd name="T7" fmla="*/ 0 60000 65536"/>
                <a:gd name="T8" fmla="*/ 0 60000 65536"/>
                <a:gd name="T9" fmla="*/ 0 w 192"/>
                <a:gd name="T10" fmla="*/ 0 h 1632"/>
                <a:gd name="T11" fmla="*/ 192 w 192"/>
                <a:gd name="T12" fmla="*/ 1632 h 1632"/>
              </a:gdLst>
              <a:ahLst/>
              <a:cxnLst>
                <a:cxn ang="T6">
                  <a:pos x="T0" y="T1"/>
                </a:cxn>
                <a:cxn ang="T7">
                  <a:pos x="T2" y="T3"/>
                </a:cxn>
                <a:cxn ang="T8">
                  <a:pos x="T4" y="T5"/>
                </a:cxn>
              </a:cxnLst>
              <a:rect l="T9" t="T10" r="T11" b="T12"/>
              <a:pathLst>
                <a:path w="192" h="1632">
                  <a:moveTo>
                    <a:pt x="192" y="1632"/>
                  </a:moveTo>
                  <a:lnTo>
                    <a:pt x="192" y="0"/>
                  </a:lnTo>
                  <a:lnTo>
                    <a:pt x="0" y="0"/>
                  </a:lnTo>
                </a:path>
              </a:pathLst>
            </a:custGeom>
            <a:noFill/>
            <a:ln w="38100">
              <a:solidFill>
                <a:srgbClr val="FF0000"/>
              </a:solidFill>
              <a:round/>
              <a:headEnd/>
              <a:tailEnd/>
            </a:ln>
            <a:extLst>
              <a:ext uri="{909E8E84-426E-40dd-AFC4-6F175D3DCCD1}"/>
            </a:extLst>
          </p:spPr>
          <p:txBody>
            <a:bodyPr/>
            <a:lstStyle/>
            <a:p>
              <a:pPr>
                <a:spcBef>
                  <a:spcPct val="0"/>
                </a:spcBef>
                <a:defRPr/>
              </a:pPr>
              <a:endParaRPr lang="zh-CN" altLang="en-US" sz="1350" kern="0">
                <a:solidFill>
                  <a:srgbClr val="FFFFFF"/>
                </a:solidFill>
                <a:latin typeface="Arial"/>
                <a:ea typeface="微软雅黑"/>
                <a:cs typeface="宋体" charset="0"/>
              </a:endParaRPr>
            </a:p>
          </p:txBody>
        </p:sp>
        <p:sp>
          <p:nvSpPr>
            <p:cNvPr id="28" name="Freeform 24">
              <a:extLst>
                <a:ext uri="{FF2B5EF4-FFF2-40B4-BE49-F238E27FC236}">
                  <a16:creationId xmlns:a16="http://schemas.microsoft.com/office/drawing/2014/main" id="{35005454-0C99-E749-A8E2-49A66EDA3275}"/>
                </a:ext>
              </a:extLst>
            </p:cNvPr>
            <p:cNvSpPr>
              <a:spLocks/>
            </p:cNvSpPr>
            <p:nvPr/>
          </p:nvSpPr>
          <p:spPr bwMode="auto">
            <a:xfrm>
              <a:off x="4480918" y="2020634"/>
              <a:ext cx="215929" cy="3129274"/>
            </a:xfrm>
            <a:custGeom>
              <a:avLst/>
              <a:gdLst>
                <a:gd name="T0" fmla="*/ 150975152 w 192"/>
                <a:gd name="T1" fmla="*/ 2147483647 h 1632"/>
                <a:gd name="T2" fmla="*/ 150975152 w 192"/>
                <a:gd name="T3" fmla="*/ 0 h 1632"/>
                <a:gd name="T4" fmla="*/ 0 w 192"/>
                <a:gd name="T5" fmla="*/ 0 h 1632"/>
                <a:gd name="T6" fmla="*/ 0 60000 65536"/>
                <a:gd name="T7" fmla="*/ 0 60000 65536"/>
                <a:gd name="T8" fmla="*/ 0 60000 65536"/>
                <a:gd name="T9" fmla="*/ 0 w 192"/>
                <a:gd name="T10" fmla="*/ 0 h 1632"/>
                <a:gd name="T11" fmla="*/ 192 w 192"/>
                <a:gd name="T12" fmla="*/ 1632 h 1632"/>
              </a:gdLst>
              <a:ahLst/>
              <a:cxnLst>
                <a:cxn ang="T6">
                  <a:pos x="T0" y="T1"/>
                </a:cxn>
                <a:cxn ang="T7">
                  <a:pos x="T2" y="T3"/>
                </a:cxn>
                <a:cxn ang="T8">
                  <a:pos x="T4" y="T5"/>
                </a:cxn>
              </a:cxnLst>
              <a:rect l="T9" t="T10" r="T11" b="T12"/>
              <a:pathLst>
                <a:path w="192" h="1632">
                  <a:moveTo>
                    <a:pt x="192" y="1632"/>
                  </a:moveTo>
                  <a:lnTo>
                    <a:pt x="192" y="0"/>
                  </a:lnTo>
                  <a:lnTo>
                    <a:pt x="0" y="0"/>
                  </a:lnTo>
                </a:path>
              </a:pathLst>
            </a:custGeom>
            <a:noFill/>
            <a:ln w="38100">
              <a:solidFill>
                <a:srgbClr val="FFCC00"/>
              </a:solidFill>
              <a:round/>
              <a:headEnd/>
              <a:tailEnd/>
            </a:ln>
            <a:extLst>
              <a:ext uri="{909E8E84-426E-40dd-AFC4-6F175D3DCCD1}"/>
            </a:extLst>
          </p:spPr>
          <p:txBody>
            <a:bodyPr/>
            <a:lstStyle/>
            <a:p>
              <a:pPr>
                <a:spcBef>
                  <a:spcPct val="0"/>
                </a:spcBef>
                <a:defRPr/>
              </a:pPr>
              <a:endParaRPr lang="zh-CN" altLang="en-US" sz="1350" kern="0">
                <a:solidFill>
                  <a:srgbClr val="FFFFFF"/>
                </a:solidFill>
                <a:latin typeface="Arial"/>
                <a:ea typeface="微软雅黑"/>
                <a:cs typeface="宋体" charset="0"/>
              </a:endParaRPr>
            </a:p>
          </p:txBody>
        </p:sp>
        <p:sp>
          <p:nvSpPr>
            <p:cNvPr id="29" name="Freeform 25">
              <a:extLst>
                <a:ext uri="{FF2B5EF4-FFF2-40B4-BE49-F238E27FC236}">
                  <a16:creationId xmlns:a16="http://schemas.microsoft.com/office/drawing/2014/main" id="{DEAE7DDB-59D0-8A46-9574-6F9CD7032767}"/>
                </a:ext>
              </a:extLst>
            </p:cNvPr>
            <p:cNvSpPr>
              <a:spLocks/>
            </p:cNvSpPr>
            <p:nvPr/>
          </p:nvSpPr>
          <p:spPr bwMode="auto">
            <a:xfrm flipH="1">
              <a:off x="4849437" y="2776511"/>
              <a:ext cx="538383" cy="2373397"/>
            </a:xfrm>
            <a:custGeom>
              <a:avLst/>
              <a:gdLst>
                <a:gd name="T0" fmla="*/ 2147483647 w 192"/>
                <a:gd name="T1" fmla="*/ 307377444 h 1632"/>
                <a:gd name="T2" fmla="*/ 2147483647 w 192"/>
                <a:gd name="T3" fmla="*/ 0 h 1632"/>
                <a:gd name="T4" fmla="*/ 0 w 192"/>
                <a:gd name="T5" fmla="*/ 0 h 1632"/>
                <a:gd name="T6" fmla="*/ 0 60000 65536"/>
                <a:gd name="T7" fmla="*/ 0 60000 65536"/>
                <a:gd name="T8" fmla="*/ 0 60000 65536"/>
                <a:gd name="T9" fmla="*/ 0 w 192"/>
                <a:gd name="T10" fmla="*/ 0 h 1632"/>
                <a:gd name="T11" fmla="*/ 192 w 192"/>
                <a:gd name="T12" fmla="*/ 1632 h 1632"/>
              </a:gdLst>
              <a:ahLst/>
              <a:cxnLst>
                <a:cxn ang="T6">
                  <a:pos x="T0" y="T1"/>
                </a:cxn>
                <a:cxn ang="T7">
                  <a:pos x="T2" y="T3"/>
                </a:cxn>
                <a:cxn ang="T8">
                  <a:pos x="T4" y="T5"/>
                </a:cxn>
              </a:cxnLst>
              <a:rect l="T9" t="T10" r="T11" b="T12"/>
              <a:pathLst>
                <a:path w="192" h="1632">
                  <a:moveTo>
                    <a:pt x="192" y="1632"/>
                  </a:moveTo>
                  <a:lnTo>
                    <a:pt x="192" y="0"/>
                  </a:lnTo>
                  <a:lnTo>
                    <a:pt x="0" y="0"/>
                  </a:lnTo>
                </a:path>
              </a:pathLst>
            </a:custGeom>
            <a:noFill/>
            <a:ln w="38100">
              <a:solidFill>
                <a:srgbClr val="C00000"/>
              </a:solidFill>
              <a:round/>
              <a:headEnd/>
              <a:tailEnd/>
            </a:ln>
            <a:extLst>
              <a:ext uri="{909E8E84-426E-40dd-AFC4-6F175D3DCCD1}"/>
            </a:extLst>
          </p:spPr>
          <p:txBody>
            <a:bodyPr/>
            <a:lstStyle/>
            <a:p>
              <a:pPr>
                <a:spcBef>
                  <a:spcPct val="0"/>
                </a:spcBef>
                <a:defRPr/>
              </a:pPr>
              <a:endParaRPr lang="zh-CN" altLang="en-US" sz="1350" kern="0">
                <a:solidFill>
                  <a:srgbClr val="FFFFFF"/>
                </a:solidFill>
                <a:latin typeface="Arial"/>
                <a:ea typeface="微软雅黑"/>
                <a:cs typeface="宋体" charset="0"/>
              </a:endParaRPr>
            </a:p>
          </p:txBody>
        </p:sp>
        <p:sp>
          <p:nvSpPr>
            <p:cNvPr id="30" name="Freeform 26">
              <a:extLst>
                <a:ext uri="{FF2B5EF4-FFF2-40B4-BE49-F238E27FC236}">
                  <a16:creationId xmlns:a16="http://schemas.microsoft.com/office/drawing/2014/main" id="{D397CF60-9DE9-DD42-89F0-EA050D17C976}"/>
                </a:ext>
              </a:extLst>
            </p:cNvPr>
            <p:cNvSpPr>
              <a:spLocks/>
            </p:cNvSpPr>
            <p:nvPr/>
          </p:nvSpPr>
          <p:spPr bwMode="auto">
            <a:xfrm flipH="1">
              <a:off x="5002027" y="3535209"/>
              <a:ext cx="548460" cy="1614699"/>
            </a:xfrm>
            <a:custGeom>
              <a:avLst/>
              <a:gdLst>
                <a:gd name="T0" fmla="*/ 2147483647 w 192"/>
                <a:gd name="T1" fmla="*/ 9 h 1632"/>
                <a:gd name="T2" fmla="*/ 2147483647 w 192"/>
                <a:gd name="T3" fmla="*/ 0 h 1632"/>
                <a:gd name="T4" fmla="*/ 0 w 192"/>
                <a:gd name="T5" fmla="*/ 0 h 1632"/>
                <a:gd name="T6" fmla="*/ 0 60000 65536"/>
                <a:gd name="T7" fmla="*/ 0 60000 65536"/>
                <a:gd name="T8" fmla="*/ 0 60000 65536"/>
                <a:gd name="T9" fmla="*/ 0 w 192"/>
                <a:gd name="T10" fmla="*/ 0 h 1632"/>
                <a:gd name="T11" fmla="*/ 192 w 192"/>
                <a:gd name="T12" fmla="*/ 1632 h 1632"/>
              </a:gdLst>
              <a:ahLst/>
              <a:cxnLst>
                <a:cxn ang="T6">
                  <a:pos x="T0" y="T1"/>
                </a:cxn>
                <a:cxn ang="T7">
                  <a:pos x="T2" y="T3"/>
                </a:cxn>
                <a:cxn ang="T8">
                  <a:pos x="T4" y="T5"/>
                </a:cxn>
              </a:cxnLst>
              <a:rect l="T9" t="T10" r="T11" b="T12"/>
              <a:pathLst>
                <a:path w="192" h="1632">
                  <a:moveTo>
                    <a:pt x="192" y="1632"/>
                  </a:moveTo>
                  <a:lnTo>
                    <a:pt x="192" y="0"/>
                  </a:lnTo>
                  <a:lnTo>
                    <a:pt x="0" y="0"/>
                  </a:lnTo>
                </a:path>
              </a:pathLst>
            </a:custGeom>
            <a:noFill/>
            <a:ln w="38100">
              <a:solidFill>
                <a:srgbClr val="FF0000"/>
              </a:solidFill>
              <a:round/>
              <a:headEnd/>
              <a:tailEnd/>
            </a:ln>
            <a:extLst>
              <a:ext uri="{909E8E84-426E-40dd-AFC4-6F175D3DCCD1}"/>
            </a:extLst>
          </p:spPr>
          <p:txBody>
            <a:bodyPr/>
            <a:lstStyle/>
            <a:p>
              <a:pPr>
                <a:spcBef>
                  <a:spcPct val="0"/>
                </a:spcBef>
                <a:defRPr/>
              </a:pPr>
              <a:endParaRPr lang="zh-CN" altLang="en-US" sz="1350" kern="0">
                <a:solidFill>
                  <a:srgbClr val="FFFFFF"/>
                </a:solidFill>
                <a:latin typeface="Arial"/>
                <a:ea typeface="微软雅黑"/>
                <a:cs typeface="宋体" charset="0"/>
              </a:endParaRPr>
            </a:p>
          </p:txBody>
        </p:sp>
        <p:sp>
          <p:nvSpPr>
            <p:cNvPr id="31" name="Freeform 27">
              <a:extLst>
                <a:ext uri="{FF2B5EF4-FFF2-40B4-BE49-F238E27FC236}">
                  <a16:creationId xmlns:a16="http://schemas.microsoft.com/office/drawing/2014/main" id="{AE220D54-7597-7647-ABA3-4ABE2B50A702}"/>
                </a:ext>
              </a:extLst>
            </p:cNvPr>
            <p:cNvSpPr>
              <a:spLocks/>
            </p:cNvSpPr>
            <p:nvPr/>
          </p:nvSpPr>
          <p:spPr bwMode="auto">
            <a:xfrm flipH="1">
              <a:off x="5232351" y="4155705"/>
              <a:ext cx="752873" cy="994203"/>
            </a:xfrm>
            <a:custGeom>
              <a:avLst/>
              <a:gdLst>
                <a:gd name="T0" fmla="*/ 2147483647 w 336"/>
                <a:gd name="T1" fmla="*/ 1 h 1104"/>
                <a:gd name="T2" fmla="*/ 2147483647 w 336"/>
                <a:gd name="T3" fmla="*/ 0 h 1104"/>
                <a:gd name="T4" fmla="*/ 0 w 336"/>
                <a:gd name="T5" fmla="*/ 0 h 1104"/>
                <a:gd name="T6" fmla="*/ 0 60000 65536"/>
                <a:gd name="T7" fmla="*/ 0 60000 65536"/>
                <a:gd name="T8" fmla="*/ 0 60000 65536"/>
                <a:gd name="T9" fmla="*/ 0 w 336"/>
                <a:gd name="T10" fmla="*/ 0 h 1104"/>
                <a:gd name="T11" fmla="*/ 336 w 336"/>
                <a:gd name="T12" fmla="*/ 1104 h 1104"/>
              </a:gdLst>
              <a:ahLst/>
              <a:cxnLst>
                <a:cxn ang="T6">
                  <a:pos x="T0" y="T1"/>
                </a:cxn>
                <a:cxn ang="T7">
                  <a:pos x="T2" y="T3"/>
                </a:cxn>
                <a:cxn ang="T8">
                  <a:pos x="T4" y="T5"/>
                </a:cxn>
              </a:cxnLst>
              <a:rect l="T9" t="T10" r="T11" b="T12"/>
              <a:pathLst>
                <a:path w="336" h="1104">
                  <a:moveTo>
                    <a:pt x="336" y="1104"/>
                  </a:moveTo>
                  <a:lnTo>
                    <a:pt x="336" y="0"/>
                  </a:lnTo>
                  <a:lnTo>
                    <a:pt x="0" y="0"/>
                  </a:lnTo>
                </a:path>
              </a:pathLst>
            </a:custGeom>
            <a:noFill/>
            <a:ln w="38100">
              <a:solidFill>
                <a:srgbClr val="FFC000"/>
              </a:solidFill>
              <a:round/>
              <a:headEnd/>
              <a:tailEnd/>
            </a:ln>
            <a:extLst>
              <a:ext uri="{909E8E84-426E-40dd-AFC4-6F175D3DCCD1}"/>
            </a:extLst>
          </p:spPr>
          <p:txBody>
            <a:bodyPr/>
            <a:lstStyle/>
            <a:p>
              <a:pPr>
                <a:spcBef>
                  <a:spcPct val="0"/>
                </a:spcBef>
                <a:defRPr/>
              </a:pPr>
              <a:endParaRPr lang="zh-CN" altLang="en-US" sz="1350" kern="0">
                <a:solidFill>
                  <a:srgbClr val="FFFFFF"/>
                </a:solidFill>
                <a:latin typeface="Arial"/>
                <a:ea typeface="微软雅黑"/>
                <a:cs typeface="宋体" charset="0"/>
              </a:endParaRPr>
            </a:p>
          </p:txBody>
        </p:sp>
        <p:sp>
          <p:nvSpPr>
            <p:cNvPr id="32" name="Text Box 30">
              <a:extLst>
                <a:ext uri="{FF2B5EF4-FFF2-40B4-BE49-F238E27FC236}">
                  <a16:creationId xmlns:a16="http://schemas.microsoft.com/office/drawing/2014/main" id="{93144EE7-0A8F-534C-BB56-5A50D6395AF7}"/>
                </a:ext>
              </a:extLst>
            </p:cNvPr>
            <p:cNvSpPr txBox="1">
              <a:spLocks noChangeArrowheads="1"/>
            </p:cNvSpPr>
            <p:nvPr/>
          </p:nvSpPr>
          <p:spPr bwMode="auto">
            <a:xfrm>
              <a:off x="2228060" y="4791713"/>
              <a:ext cx="911220" cy="190380"/>
            </a:xfrm>
            <a:prstGeom prst="rect">
              <a:avLst/>
            </a:prstGeom>
            <a:noFill/>
            <a:ln>
              <a:noFill/>
            </a:ln>
            <a:extLst>
              <a:ext uri="{909E8E84-426E-40dd-AFC4-6F175D3DCCD1}"/>
              <a:ext uri="{91240B29-F687-4f45-9708-019B960494DF}"/>
            </a:extLst>
          </p:spPr>
          <p:txBody>
            <a:bodyPr anchor="ct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algn="ctr">
                <a:spcBef>
                  <a:spcPct val="50000"/>
                </a:spcBef>
                <a:buClr>
                  <a:srgbClr val="2B85B8"/>
                </a:buClr>
                <a:buFont typeface="Arial" charset="0"/>
                <a:buNone/>
                <a:defRPr/>
              </a:pPr>
              <a:r>
                <a:rPr kumimoji="0" lang="en-US" altLang="zh-CN" sz="1200" kern="0">
                  <a:solidFill>
                    <a:srgbClr val="09003E"/>
                  </a:solidFill>
                  <a:latin typeface="Arial"/>
                  <a:ea typeface="微软雅黑"/>
                  <a:cs typeface="微软雅黑" charset="0"/>
                </a:rPr>
                <a:t>~ 6</a:t>
              </a:r>
            </a:p>
          </p:txBody>
        </p:sp>
        <p:sp>
          <p:nvSpPr>
            <p:cNvPr id="33" name="Text Box 31">
              <a:extLst>
                <a:ext uri="{FF2B5EF4-FFF2-40B4-BE49-F238E27FC236}">
                  <a16:creationId xmlns:a16="http://schemas.microsoft.com/office/drawing/2014/main" id="{1D071C59-F734-AD48-B288-04ED98208727}"/>
                </a:ext>
              </a:extLst>
            </p:cNvPr>
            <p:cNvSpPr txBox="1">
              <a:spLocks noChangeArrowheads="1"/>
            </p:cNvSpPr>
            <p:nvPr/>
          </p:nvSpPr>
          <p:spPr bwMode="auto">
            <a:xfrm>
              <a:off x="715117" y="4880557"/>
              <a:ext cx="872353" cy="238326"/>
            </a:xfrm>
            <a:prstGeom prst="rect">
              <a:avLst/>
            </a:prstGeom>
            <a:noFill/>
            <a:ln>
              <a:noFill/>
            </a:ln>
            <a:extLst>
              <a:ext uri="{909E8E84-426E-40dd-AFC4-6F175D3DCCD1}"/>
              <a:ext uri="{91240B29-F687-4f45-9708-019B960494DF}"/>
            </a:extLst>
          </p:spPr>
          <p:txBody>
            <a:bodyPr anchor="ct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algn="ctr">
                <a:spcBef>
                  <a:spcPct val="50000"/>
                </a:spcBef>
                <a:buClr>
                  <a:srgbClr val="2B85B8"/>
                </a:buClr>
                <a:buFont typeface="Arial" charset="0"/>
                <a:buNone/>
                <a:defRPr/>
              </a:pPr>
              <a:r>
                <a:rPr kumimoji="0" lang="en-US" altLang="zh-CN" sz="1200" kern="0">
                  <a:solidFill>
                    <a:srgbClr val="09003E"/>
                  </a:solidFill>
                  <a:latin typeface="Arial"/>
                  <a:ea typeface="微软雅黑"/>
                  <a:cs typeface="微软雅黑" charset="0"/>
                </a:rPr>
                <a:t>~ 2 - 4</a:t>
              </a:r>
            </a:p>
          </p:txBody>
        </p:sp>
        <p:sp>
          <p:nvSpPr>
            <p:cNvPr id="34" name="AutoShape 32">
              <a:extLst>
                <a:ext uri="{FF2B5EF4-FFF2-40B4-BE49-F238E27FC236}">
                  <a16:creationId xmlns:a16="http://schemas.microsoft.com/office/drawing/2014/main" id="{B91EC81E-33B0-DB45-BA0C-F6F2D14A9DD0}"/>
                </a:ext>
              </a:extLst>
            </p:cNvPr>
            <p:cNvSpPr>
              <a:spLocks noChangeArrowheads="1"/>
            </p:cNvSpPr>
            <p:nvPr/>
          </p:nvSpPr>
          <p:spPr bwMode="auto">
            <a:xfrm>
              <a:off x="365312" y="5385415"/>
              <a:ext cx="1551810" cy="805234"/>
            </a:xfrm>
            <a:prstGeom prst="rightArrow">
              <a:avLst>
                <a:gd name="adj1" fmla="val 50000"/>
                <a:gd name="adj2" fmla="val 83938"/>
              </a:avLst>
            </a:prstGeom>
            <a:gradFill rotWithShape="1">
              <a:gsLst>
                <a:gs pos="0">
                  <a:srgbClr val="FFFFFF"/>
                </a:gs>
                <a:gs pos="100000">
                  <a:srgbClr val="FFCC66"/>
                </a:gs>
              </a:gsLst>
              <a:lin ang="0" scaled="1"/>
            </a:gradFill>
            <a:ln w="12700" algn="ctr">
              <a:noFill/>
              <a:miter lim="800000"/>
              <a:headEnd/>
              <a:tailEnd/>
            </a:ln>
            <a:effectLst>
              <a:outerShdw dist="107763" dir="2700000" algn="ctr" rotWithShape="0">
                <a:sysClr val="window" lastClr="FFFFFF">
                  <a:alpha val="50000"/>
                </a:sysClr>
              </a:outerShdw>
            </a:effectLst>
          </p:spPr>
          <p:txBody>
            <a:bodyPr wrap="none" anchor="ctr"/>
            <a:lstStyle/>
            <a:p>
              <a:pPr algn="ctr">
                <a:spcBef>
                  <a:spcPct val="50000"/>
                </a:spcBef>
                <a:buClr>
                  <a:srgbClr val="2B85B8"/>
                </a:buClr>
                <a:buFont typeface="Arial" charset="0"/>
                <a:buNone/>
                <a:defRPr/>
              </a:pPr>
              <a:r>
                <a:rPr lang="en-US" altLang="zh-CN" sz="1050" kern="0" dirty="0">
                  <a:solidFill>
                    <a:srgbClr val="DADADA">
                      <a:lumMod val="10000"/>
                    </a:srgbClr>
                  </a:solidFill>
                  <a:latin typeface="Arial"/>
                  <a:ea typeface="微软雅黑"/>
                  <a:cs typeface="宋体" charset="0"/>
                </a:rPr>
                <a:t>BSC</a:t>
              </a:r>
            </a:p>
          </p:txBody>
        </p:sp>
        <p:sp>
          <p:nvSpPr>
            <p:cNvPr id="35" name="AutoShape 33">
              <a:extLst>
                <a:ext uri="{FF2B5EF4-FFF2-40B4-BE49-F238E27FC236}">
                  <a16:creationId xmlns:a16="http://schemas.microsoft.com/office/drawing/2014/main" id="{99433CDC-0872-364F-BB36-D89221C8D820}"/>
                </a:ext>
              </a:extLst>
            </p:cNvPr>
            <p:cNvSpPr>
              <a:spLocks noChangeArrowheads="1"/>
            </p:cNvSpPr>
            <p:nvPr/>
          </p:nvSpPr>
          <p:spPr bwMode="auto">
            <a:xfrm>
              <a:off x="2007812" y="5385415"/>
              <a:ext cx="1550370" cy="805234"/>
            </a:xfrm>
            <a:prstGeom prst="rightArrow">
              <a:avLst>
                <a:gd name="adj1" fmla="val 50000"/>
                <a:gd name="adj2" fmla="val 83943"/>
              </a:avLst>
            </a:prstGeom>
            <a:gradFill rotWithShape="1">
              <a:gsLst>
                <a:gs pos="0">
                  <a:srgbClr val="FFFFFF"/>
                </a:gs>
                <a:gs pos="100000">
                  <a:srgbClr val="FFCC66"/>
                </a:gs>
              </a:gsLst>
              <a:lin ang="0" scaled="1"/>
            </a:gradFill>
            <a:ln>
              <a:noFill/>
            </a:ln>
            <a:effectLst>
              <a:outerShdw dist="107763" dir="2700000" algn="ctr" rotWithShape="0">
                <a:sysClr val="window" lastClr="FFFFFF">
                  <a:alpha val="50000"/>
                </a:sysClr>
              </a:outerShdw>
            </a:effectLst>
            <a:extLst>
              <a:ext uri="{91240B29-F687-4f45-9708-019B960494DF}"/>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50000"/>
                </a:spcBef>
                <a:buClr>
                  <a:srgbClr val="2B85B8"/>
                </a:buClr>
                <a:buFont typeface="Arial" panose="020B0604020202020204" pitchFamily="34" charset="0"/>
                <a:buNone/>
              </a:pPr>
              <a:r>
                <a:rPr lang="zh-CN" altLang="en-US" sz="1050">
                  <a:solidFill>
                    <a:srgbClr val="161616"/>
                  </a:solidFill>
                  <a:ea typeface="微软雅黑" panose="020B0503020204020204" pitchFamily="34" charset="-122"/>
                </a:rPr>
                <a:t>铂类单药化疗</a:t>
              </a:r>
            </a:p>
          </p:txBody>
        </p:sp>
        <p:sp>
          <p:nvSpPr>
            <p:cNvPr id="36" name="AutoShape 34">
              <a:extLst>
                <a:ext uri="{FF2B5EF4-FFF2-40B4-BE49-F238E27FC236}">
                  <a16:creationId xmlns:a16="http://schemas.microsoft.com/office/drawing/2014/main" id="{5942CC0D-5C2A-B74E-8278-8F77DF0AD7D4}"/>
                </a:ext>
              </a:extLst>
            </p:cNvPr>
            <p:cNvSpPr>
              <a:spLocks noChangeArrowheads="1"/>
            </p:cNvSpPr>
            <p:nvPr/>
          </p:nvSpPr>
          <p:spPr bwMode="auto">
            <a:xfrm>
              <a:off x="3647433" y="5385415"/>
              <a:ext cx="1551810" cy="805234"/>
            </a:xfrm>
            <a:prstGeom prst="rightArrow">
              <a:avLst>
                <a:gd name="adj1" fmla="val 50000"/>
                <a:gd name="adj2" fmla="val 83940"/>
              </a:avLst>
            </a:prstGeom>
            <a:gradFill rotWithShape="1">
              <a:gsLst>
                <a:gs pos="0">
                  <a:srgbClr val="FFFFFF"/>
                </a:gs>
                <a:gs pos="100000">
                  <a:srgbClr val="FFCC66"/>
                </a:gs>
              </a:gsLst>
              <a:lin ang="0" scaled="1"/>
            </a:gradFill>
            <a:ln>
              <a:noFill/>
            </a:ln>
            <a:effectLst>
              <a:outerShdw dist="107763" dir="2700000" algn="ctr" rotWithShape="0">
                <a:sysClr val="window" lastClr="FFFFFF">
                  <a:alpha val="50000"/>
                </a:sysClr>
              </a:outerShdw>
            </a:effectLst>
            <a:extLst>
              <a:ext uri="{91240B29-F687-4f45-9708-019B960494DF}"/>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50000"/>
                </a:spcBef>
                <a:buClr>
                  <a:srgbClr val="2B85B8"/>
                </a:buClr>
                <a:buFont typeface="Arial" panose="020B0604020202020204" pitchFamily="34" charset="0"/>
                <a:buNone/>
              </a:pPr>
              <a:r>
                <a:rPr lang="zh-CN" altLang="en-US" sz="1050">
                  <a:solidFill>
                    <a:srgbClr val="161616"/>
                  </a:solidFill>
                  <a:ea typeface="微软雅黑" panose="020B0503020204020204" pitchFamily="34" charset="-122"/>
                </a:rPr>
                <a:t>双药联合化疗</a:t>
              </a:r>
            </a:p>
          </p:txBody>
        </p:sp>
        <p:sp>
          <p:nvSpPr>
            <p:cNvPr id="37" name="AutoShape 35">
              <a:extLst>
                <a:ext uri="{FF2B5EF4-FFF2-40B4-BE49-F238E27FC236}">
                  <a16:creationId xmlns:a16="http://schemas.microsoft.com/office/drawing/2014/main" id="{BB24FD64-A9F1-3E4E-A9E8-3788EBDE5ADE}"/>
                </a:ext>
              </a:extLst>
            </p:cNvPr>
            <p:cNvSpPr>
              <a:spLocks noChangeArrowheads="1"/>
            </p:cNvSpPr>
            <p:nvPr/>
          </p:nvSpPr>
          <p:spPr bwMode="auto">
            <a:xfrm>
              <a:off x="5289932" y="5238752"/>
              <a:ext cx="1796529" cy="1099970"/>
            </a:xfrm>
            <a:prstGeom prst="rightArrow">
              <a:avLst>
                <a:gd name="adj1" fmla="val 50000"/>
                <a:gd name="adj2" fmla="val 83936"/>
              </a:avLst>
            </a:prstGeom>
            <a:gradFill rotWithShape="1">
              <a:gsLst>
                <a:gs pos="0">
                  <a:srgbClr val="FFFFFF"/>
                </a:gs>
                <a:gs pos="100000">
                  <a:srgbClr val="FFCC66"/>
                </a:gs>
              </a:gsLst>
              <a:lin ang="0" scaled="1"/>
            </a:gradFill>
            <a:ln>
              <a:noFill/>
            </a:ln>
            <a:effectLst>
              <a:outerShdw dist="107763" dir="2700000" algn="ctr" rotWithShape="0">
                <a:sysClr val="window" lastClr="FFFFFF">
                  <a:alpha val="50000"/>
                </a:sysClr>
              </a:outerShdw>
            </a:effectLst>
            <a:extLst>
              <a:ext uri="{91240B29-F687-4f45-9708-019B960494DF}"/>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50000"/>
                </a:spcBef>
                <a:buClr>
                  <a:srgbClr val="2B85B8"/>
                </a:buClr>
                <a:buFont typeface="Arial" panose="020B0604020202020204" pitchFamily="34" charset="0"/>
                <a:buNone/>
              </a:pPr>
              <a:r>
                <a:rPr lang="zh-CN" altLang="en-US" sz="900">
                  <a:solidFill>
                    <a:srgbClr val="161616"/>
                  </a:solidFill>
                  <a:ea typeface="微软雅黑" panose="020B0503020204020204" pitchFamily="34" charset="-122"/>
                </a:rPr>
                <a:t>靶向治疗</a:t>
              </a:r>
            </a:p>
            <a:p>
              <a:pPr algn="ctr">
                <a:spcBef>
                  <a:spcPct val="50000"/>
                </a:spcBef>
                <a:buClr>
                  <a:srgbClr val="2B85B8"/>
                </a:buClr>
                <a:buFont typeface="Arial" panose="020B0604020202020204" pitchFamily="34" charset="0"/>
                <a:buNone/>
              </a:pPr>
              <a:r>
                <a:rPr lang="zh-CN" altLang="en-US" sz="900">
                  <a:solidFill>
                    <a:srgbClr val="161616"/>
                  </a:solidFill>
                  <a:ea typeface="微软雅黑" panose="020B0503020204020204" pitchFamily="34" charset="-122"/>
                </a:rPr>
                <a:t>化疗</a:t>
              </a:r>
              <a:r>
                <a:rPr lang="en-US" altLang="zh-CN" sz="900">
                  <a:solidFill>
                    <a:srgbClr val="161616"/>
                  </a:solidFill>
                  <a:ea typeface="微软雅黑" panose="020B0503020204020204" pitchFamily="34" charset="-122"/>
                </a:rPr>
                <a:t>+</a:t>
              </a:r>
              <a:r>
                <a:rPr lang="zh-CN" altLang="en-US" sz="900">
                  <a:solidFill>
                    <a:srgbClr val="161616"/>
                  </a:solidFill>
                  <a:ea typeface="微软雅黑" panose="020B0503020204020204" pitchFamily="34" charset="-122"/>
                </a:rPr>
                <a:t>靶向治疗</a:t>
              </a:r>
            </a:p>
          </p:txBody>
        </p:sp>
        <p:sp>
          <p:nvSpPr>
            <p:cNvPr id="38" name="Rectangle 36">
              <a:extLst>
                <a:ext uri="{FF2B5EF4-FFF2-40B4-BE49-F238E27FC236}">
                  <a16:creationId xmlns:a16="http://schemas.microsoft.com/office/drawing/2014/main" id="{FBDE1B5C-192E-BD4A-8170-D5088A27BC73}"/>
                </a:ext>
              </a:extLst>
            </p:cNvPr>
            <p:cNvSpPr>
              <a:spLocks noChangeArrowheads="1"/>
            </p:cNvSpPr>
            <p:nvPr/>
          </p:nvSpPr>
          <p:spPr bwMode="auto">
            <a:xfrm>
              <a:off x="1570197" y="4092244"/>
              <a:ext cx="929934" cy="415458"/>
            </a:xfrm>
            <a:prstGeom prst="rect">
              <a:avLst/>
            </a:prstGeom>
            <a:solidFill>
              <a:srgbClr val="E7E6E6">
                <a:lumMod val="20000"/>
                <a:lumOff val="80000"/>
              </a:srgbClr>
            </a:solidFill>
            <a:ln w="9525">
              <a:solidFill>
                <a:srgbClr val="E7E6E6">
                  <a:lumMod val="20000"/>
                  <a:lumOff val="80000"/>
                </a:srgbClr>
              </a:solidFill>
              <a:miter lim="800000"/>
              <a:headEnd/>
              <a:tailEnd/>
            </a:ln>
          </p:spPr>
          <p:txBody>
            <a:bodyPr lIns="13720" tIns="13720" rIns="13720" bIns="1372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50000"/>
                </a:spcBef>
                <a:buClr>
                  <a:srgbClr val="2B85B8"/>
                </a:buClr>
                <a:buFont typeface="Arial" panose="020B0604020202020204" pitchFamily="34" charset="0"/>
                <a:buNone/>
              </a:pPr>
              <a:r>
                <a:rPr lang="zh-CN" altLang="en-US" sz="1050">
                  <a:solidFill>
                    <a:srgbClr val="05001F"/>
                  </a:solidFill>
                  <a:ea typeface="微软雅黑" panose="020B0503020204020204" pitchFamily="34" charset="-122"/>
                </a:rPr>
                <a:t>卡铂*</a:t>
              </a:r>
              <a:br>
                <a:rPr lang="zh-CN" altLang="en-US" sz="1050">
                  <a:solidFill>
                    <a:srgbClr val="05001F"/>
                  </a:solidFill>
                  <a:ea typeface="微软雅黑" panose="020B0503020204020204" pitchFamily="34" charset="-122"/>
                </a:rPr>
              </a:br>
              <a:r>
                <a:rPr lang="en-US" altLang="zh-CN" sz="1050">
                  <a:solidFill>
                    <a:srgbClr val="05001F"/>
                  </a:solidFill>
                  <a:ea typeface="微软雅黑" panose="020B0503020204020204" pitchFamily="34" charset="-122"/>
                </a:rPr>
                <a:t>1989</a:t>
              </a:r>
            </a:p>
          </p:txBody>
        </p:sp>
        <p:sp>
          <p:nvSpPr>
            <p:cNvPr id="39" name="Rectangle 37">
              <a:extLst>
                <a:ext uri="{FF2B5EF4-FFF2-40B4-BE49-F238E27FC236}">
                  <a16:creationId xmlns:a16="http://schemas.microsoft.com/office/drawing/2014/main" id="{DB742F31-DFAC-5A4E-B55B-9917315FB4A6}"/>
                </a:ext>
              </a:extLst>
            </p:cNvPr>
            <p:cNvSpPr>
              <a:spLocks noChangeArrowheads="1"/>
            </p:cNvSpPr>
            <p:nvPr/>
          </p:nvSpPr>
          <p:spPr bwMode="auto">
            <a:xfrm>
              <a:off x="5551926" y="3191115"/>
              <a:ext cx="924176" cy="415458"/>
            </a:xfrm>
            <a:prstGeom prst="rect">
              <a:avLst/>
            </a:prstGeom>
            <a:solidFill>
              <a:srgbClr val="E7E6E6">
                <a:lumMod val="20000"/>
                <a:lumOff val="80000"/>
              </a:srgbClr>
            </a:solidFill>
            <a:ln w="9525">
              <a:noFill/>
              <a:miter lim="800000"/>
              <a:headEnd/>
              <a:tailEnd/>
            </a:ln>
          </p:spPr>
          <p:txBody>
            <a:bodyPr lIns="13720" tIns="13720" rIns="13720" bIns="13720">
              <a:spAutoFit/>
            </a:bodyPr>
            <a:lstStyle/>
            <a:p>
              <a:pPr algn="ctr">
                <a:spcBef>
                  <a:spcPct val="50000"/>
                </a:spcBef>
                <a:buClr>
                  <a:srgbClr val="2B85B8"/>
                </a:buClr>
                <a:buFont typeface="Arial" charset="0"/>
                <a:buNone/>
                <a:defRPr/>
              </a:pPr>
              <a:r>
                <a:rPr lang="zh-CN" altLang="en-US" sz="1050" kern="0" dirty="0">
                  <a:solidFill>
                    <a:srgbClr val="09003E">
                      <a:lumMod val="50000"/>
                    </a:srgbClr>
                  </a:solidFill>
                  <a:latin typeface="Arial"/>
                  <a:ea typeface="微软雅黑"/>
                  <a:cs typeface="宋体" charset="0"/>
                </a:rPr>
                <a:t>厄洛替尼培美曲塞</a:t>
              </a:r>
              <a:r>
                <a:rPr lang="en-US" altLang="zh-CN" sz="1050" kern="0" dirty="0">
                  <a:solidFill>
                    <a:srgbClr val="09003E">
                      <a:lumMod val="50000"/>
                    </a:srgbClr>
                  </a:solidFill>
                  <a:latin typeface="Arial"/>
                  <a:ea typeface="微软雅黑"/>
                  <a:cs typeface="宋体" charset="0"/>
                </a:rPr>
                <a:t>2004</a:t>
              </a:r>
            </a:p>
          </p:txBody>
        </p:sp>
        <p:sp>
          <p:nvSpPr>
            <p:cNvPr id="40" name="Rectangle 38">
              <a:extLst>
                <a:ext uri="{FF2B5EF4-FFF2-40B4-BE49-F238E27FC236}">
                  <a16:creationId xmlns:a16="http://schemas.microsoft.com/office/drawing/2014/main" id="{6B6F038D-5C36-7547-8F2F-BB9C39FA6A71}"/>
                </a:ext>
              </a:extLst>
            </p:cNvPr>
            <p:cNvSpPr>
              <a:spLocks noChangeArrowheads="1"/>
            </p:cNvSpPr>
            <p:nvPr/>
          </p:nvSpPr>
          <p:spPr bwMode="auto">
            <a:xfrm>
              <a:off x="3024117" y="2466263"/>
              <a:ext cx="1190489" cy="415458"/>
            </a:xfrm>
            <a:prstGeom prst="rect">
              <a:avLst/>
            </a:prstGeom>
            <a:solidFill>
              <a:srgbClr val="E7E6E6">
                <a:lumMod val="20000"/>
                <a:lumOff val="80000"/>
              </a:srgbClr>
            </a:solidFill>
            <a:ln w="9525">
              <a:solidFill>
                <a:srgbClr val="E7E6E6">
                  <a:lumMod val="20000"/>
                  <a:lumOff val="80000"/>
                </a:srgbClr>
              </a:solidFill>
              <a:miter lim="800000"/>
              <a:headEnd/>
              <a:tailEnd/>
            </a:ln>
          </p:spPr>
          <p:txBody>
            <a:bodyPr lIns="13720" tIns="13720" rIns="13720" bIns="1372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50000"/>
                </a:spcBef>
                <a:buClr>
                  <a:srgbClr val="2B85B8"/>
                </a:buClr>
                <a:buFont typeface="Arial" panose="020B0604020202020204" pitchFamily="34" charset="0"/>
                <a:buNone/>
              </a:pPr>
              <a:r>
                <a:rPr lang="zh-CN" altLang="en-US" sz="1050">
                  <a:solidFill>
                    <a:srgbClr val="05001F"/>
                  </a:solidFill>
                  <a:ea typeface="微软雅黑" panose="020B0503020204020204" pitchFamily="34" charset="-122"/>
                </a:rPr>
                <a:t>泰索帝二线</a:t>
              </a:r>
              <a:r>
                <a:rPr lang="en-US" altLang="zh-CN" sz="1050">
                  <a:solidFill>
                    <a:srgbClr val="05001F"/>
                  </a:solidFill>
                  <a:ea typeface="微软雅黑" panose="020B0503020204020204" pitchFamily="34" charset="-122"/>
                </a:rPr>
                <a:t>1999</a:t>
              </a:r>
            </a:p>
          </p:txBody>
        </p:sp>
        <p:sp>
          <p:nvSpPr>
            <p:cNvPr id="41" name="Rectangle 39">
              <a:extLst>
                <a:ext uri="{FF2B5EF4-FFF2-40B4-BE49-F238E27FC236}">
                  <a16:creationId xmlns:a16="http://schemas.microsoft.com/office/drawing/2014/main" id="{8B81485F-4AF1-E640-8C25-E4E274D4784A}"/>
                </a:ext>
              </a:extLst>
            </p:cNvPr>
            <p:cNvSpPr>
              <a:spLocks noChangeArrowheads="1"/>
            </p:cNvSpPr>
            <p:nvPr/>
          </p:nvSpPr>
          <p:spPr bwMode="auto">
            <a:xfrm>
              <a:off x="3054348" y="2993685"/>
              <a:ext cx="755751" cy="606784"/>
            </a:xfrm>
            <a:prstGeom prst="rect">
              <a:avLst/>
            </a:prstGeom>
            <a:solidFill>
              <a:srgbClr val="E7E6E6">
                <a:lumMod val="20000"/>
                <a:lumOff val="80000"/>
              </a:srgbClr>
            </a:solidFill>
            <a:ln w="9525">
              <a:solidFill>
                <a:srgbClr val="E7E6E6">
                  <a:lumMod val="20000"/>
                  <a:lumOff val="80000"/>
                </a:srgbClr>
              </a:solidFill>
              <a:miter lim="800000"/>
              <a:headEnd/>
              <a:tailEnd/>
            </a:ln>
          </p:spPr>
          <p:txBody>
            <a:bodyPr lIns="13720" tIns="13720" rIns="13720" bIns="1372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50000"/>
                </a:spcBef>
                <a:buClr>
                  <a:srgbClr val="2B85B8"/>
                </a:buClr>
                <a:buFont typeface="Arial" panose="020B0604020202020204" pitchFamily="34" charset="0"/>
                <a:buNone/>
              </a:pPr>
              <a:r>
                <a:rPr lang="zh-CN" altLang="en-US" sz="1050">
                  <a:solidFill>
                    <a:srgbClr val="05001F"/>
                  </a:solidFill>
                  <a:ea typeface="微软雅黑" panose="020B0503020204020204" pitchFamily="34" charset="-122"/>
                </a:rPr>
                <a:t>紫杉醇 吉西他滨</a:t>
              </a:r>
              <a:r>
                <a:rPr lang="en-US" altLang="zh-CN" sz="1050">
                  <a:solidFill>
                    <a:srgbClr val="05001F"/>
                  </a:solidFill>
                  <a:ea typeface="微软雅黑" panose="020B0503020204020204" pitchFamily="34" charset="-122"/>
                </a:rPr>
                <a:t>1998</a:t>
              </a:r>
            </a:p>
          </p:txBody>
        </p:sp>
        <p:sp>
          <p:nvSpPr>
            <p:cNvPr id="42" name="Rectangle 40">
              <a:extLst>
                <a:ext uri="{FF2B5EF4-FFF2-40B4-BE49-F238E27FC236}">
                  <a16:creationId xmlns:a16="http://schemas.microsoft.com/office/drawing/2014/main" id="{0C8682B6-6AE5-094C-9A27-FD72BEC92E20}"/>
                </a:ext>
              </a:extLst>
            </p:cNvPr>
            <p:cNvSpPr>
              <a:spLocks noChangeArrowheads="1"/>
            </p:cNvSpPr>
            <p:nvPr/>
          </p:nvSpPr>
          <p:spPr bwMode="auto">
            <a:xfrm>
              <a:off x="2551953" y="3732639"/>
              <a:ext cx="891066" cy="415458"/>
            </a:xfrm>
            <a:prstGeom prst="rect">
              <a:avLst/>
            </a:prstGeom>
            <a:solidFill>
              <a:srgbClr val="E7E6E6">
                <a:lumMod val="20000"/>
                <a:lumOff val="80000"/>
              </a:srgbClr>
            </a:solidFill>
            <a:ln w="9525">
              <a:solidFill>
                <a:srgbClr val="E7E6E6">
                  <a:lumMod val="20000"/>
                  <a:lumOff val="80000"/>
                </a:srgbClr>
              </a:solidFill>
              <a:miter lim="800000"/>
              <a:headEnd/>
              <a:tailEnd/>
            </a:ln>
          </p:spPr>
          <p:txBody>
            <a:bodyPr lIns="13720" tIns="13720" rIns="13720" bIns="1372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50000"/>
                </a:spcBef>
                <a:buClr>
                  <a:srgbClr val="2B85B8"/>
                </a:buClr>
                <a:buFont typeface="Arial" panose="020B0604020202020204" pitchFamily="34" charset="0"/>
                <a:buNone/>
              </a:pPr>
              <a:r>
                <a:rPr lang="zh-CN" altLang="en-US" sz="1050">
                  <a:solidFill>
                    <a:srgbClr val="05001F"/>
                  </a:solidFill>
                  <a:ea typeface="微软雅黑" panose="020B0503020204020204" pitchFamily="34" charset="-122"/>
                </a:rPr>
                <a:t>长春瑞滨</a:t>
              </a:r>
              <a:br>
                <a:rPr lang="zh-CN" altLang="en-US" sz="1050">
                  <a:solidFill>
                    <a:srgbClr val="05001F"/>
                  </a:solidFill>
                  <a:ea typeface="微软雅黑" panose="020B0503020204020204" pitchFamily="34" charset="-122"/>
                </a:rPr>
              </a:br>
              <a:r>
                <a:rPr lang="en-US" altLang="zh-CN" sz="1050">
                  <a:solidFill>
                    <a:srgbClr val="05001F"/>
                  </a:solidFill>
                  <a:ea typeface="微软雅黑" panose="020B0503020204020204" pitchFamily="34" charset="-122"/>
                </a:rPr>
                <a:t>1994</a:t>
              </a:r>
            </a:p>
          </p:txBody>
        </p:sp>
        <p:sp>
          <p:nvSpPr>
            <p:cNvPr id="43" name="Rectangle 41">
              <a:extLst>
                <a:ext uri="{FF2B5EF4-FFF2-40B4-BE49-F238E27FC236}">
                  <a16:creationId xmlns:a16="http://schemas.microsoft.com/office/drawing/2014/main" id="{2AE71CAE-F0F5-5B4E-A102-715479998A96}"/>
                </a:ext>
              </a:extLst>
            </p:cNvPr>
            <p:cNvSpPr>
              <a:spLocks noChangeArrowheads="1"/>
            </p:cNvSpPr>
            <p:nvPr/>
          </p:nvSpPr>
          <p:spPr bwMode="auto">
            <a:xfrm>
              <a:off x="3486206" y="1813332"/>
              <a:ext cx="1000470" cy="415458"/>
            </a:xfrm>
            <a:prstGeom prst="rect">
              <a:avLst/>
            </a:prstGeom>
            <a:solidFill>
              <a:srgbClr val="E7E6E6">
                <a:lumMod val="20000"/>
                <a:lumOff val="80000"/>
              </a:srgbClr>
            </a:solidFill>
            <a:ln w="9525">
              <a:solidFill>
                <a:srgbClr val="E7E6E6">
                  <a:lumMod val="20000"/>
                  <a:lumOff val="80000"/>
                </a:srgbClr>
              </a:solidFill>
              <a:miter lim="800000"/>
              <a:headEnd/>
              <a:tailEnd/>
            </a:ln>
          </p:spPr>
          <p:txBody>
            <a:bodyPr lIns="13720" tIns="13720" rIns="13720" bIns="1372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50000"/>
                </a:spcBef>
                <a:buClr>
                  <a:srgbClr val="2B85B8"/>
                </a:buClr>
                <a:buFont typeface="Arial" panose="020B0604020202020204" pitchFamily="34" charset="0"/>
                <a:buNone/>
              </a:pPr>
              <a:r>
                <a:rPr lang="zh-CN" altLang="en-US" sz="1050">
                  <a:solidFill>
                    <a:srgbClr val="05001F"/>
                  </a:solidFill>
                  <a:ea typeface="微软雅黑" panose="020B0503020204020204" pitchFamily="34" charset="-122"/>
                </a:rPr>
                <a:t>泰索帝一线</a:t>
              </a:r>
              <a:r>
                <a:rPr lang="en-US" altLang="zh-CN" sz="1050">
                  <a:solidFill>
                    <a:srgbClr val="05001F"/>
                  </a:solidFill>
                  <a:ea typeface="微软雅黑" panose="020B0503020204020204" pitchFamily="34" charset="-122"/>
                </a:rPr>
                <a:t>2003</a:t>
              </a:r>
            </a:p>
          </p:txBody>
        </p:sp>
        <p:sp>
          <p:nvSpPr>
            <p:cNvPr id="44" name="Rectangle 43">
              <a:extLst>
                <a:ext uri="{FF2B5EF4-FFF2-40B4-BE49-F238E27FC236}">
                  <a16:creationId xmlns:a16="http://schemas.microsoft.com/office/drawing/2014/main" id="{05516F80-442A-A54A-BAB3-DE24B9834CF9}"/>
                </a:ext>
              </a:extLst>
            </p:cNvPr>
            <p:cNvSpPr>
              <a:spLocks noChangeArrowheads="1"/>
            </p:cNvSpPr>
            <p:nvPr/>
          </p:nvSpPr>
          <p:spPr bwMode="auto">
            <a:xfrm>
              <a:off x="4755868" y="2539595"/>
              <a:ext cx="784541" cy="661449"/>
            </a:xfrm>
            <a:prstGeom prst="rect">
              <a:avLst/>
            </a:prstGeom>
            <a:solidFill>
              <a:srgbClr val="E7E6E6">
                <a:lumMod val="20000"/>
                <a:lumOff val="80000"/>
              </a:srgbClr>
            </a:solidFill>
            <a:ln w="9525">
              <a:noFill/>
              <a:miter lim="800000"/>
              <a:headEnd/>
              <a:tailEnd/>
            </a:ln>
          </p:spPr>
          <p:txBody>
            <a:bodyPr lIns="13720" tIns="13720" rIns="13720" bIns="13720">
              <a:spAutoFit/>
            </a:bodyPr>
            <a:lstStyle/>
            <a:p>
              <a:pPr algn="ctr">
                <a:spcBef>
                  <a:spcPct val="50000"/>
                </a:spcBef>
                <a:buClr>
                  <a:srgbClr val="2B85B8"/>
                </a:buClr>
                <a:buFont typeface="Arial" charset="0"/>
                <a:buNone/>
                <a:defRPr/>
              </a:pPr>
              <a:r>
                <a:rPr lang="zh-CN" altLang="en-US" sz="1050" kern="0" dirty="0">
                  <a:solidFill>
                    <a:srgbClr val="09003E">
                      <a:lumMod val="50000"/>
                    </a:srgbClr>
                  </a:solidFill>
                  <a:latin typeface="Arial"/>
                  <a:ea typeface="微软雅黑"/>
                  <a:cs typeface="宋体" charset="0"/>
                </a:rPr>
                <a:t>吉非替尼</a:t>
              </a:r>
              <a:br>
                <a:rPr lang="zh-CN" altLang="en-US" sz="1050" kern="0" dirty="0">
                  <a:solidFill>
                    <a:srgbClr val="09003E">
                      <a:lumMod val="50000"/>
                    </a:srgbClr>
                  </a:solidFill>
                  <a:latin typeface="Arial"/>
                  <a:ea typeface="微软雅黑"/>
                  <a:cs typeface="宋体" charset="0"/>
                </a:rPr>
              </a:br>
              <a:r>
                <a:rPr lang="en-US" altLang="zh-CN" sz="1050" kern="0" dirty="0">
                  <a:solidFill>
                    <a:srgbClr val="09003E">
                      <a:lumMod val="50000"/>
                    </a:srgbClr>
                  </a:solidFill>
                  <a:latin typeface="Arial"/>
                  <a:ea typeface="微软雅黑"/>
                  <a:cs typeface="宋体" charset="0"/>
                </a:rPr>
                <a:t>2002</a:t>
              </a:r>
              <a:r>
                <a:rPr lang="zh-CN" altLang="en-US" sz="1050" kern="0" dirty="0">
                  <a:solidFill>
                    <a:srgbClr val="09003E">
                      <a:lumMod val="50000"/>
                    </a:srgbClr>
                  </a:solidFill>
                  <a:latin typeface="Arial"/>
                  <a:ea typeface="微软雅黑"/>
                  <a:cs typeface="宋体" charset="0"/>
                </a:rPr>
                <a:t>／</a:t>
              </a:r>
              <a:r>
                <a:rPr lang="en-US" altLang="zh-CN" sz="1350" kern="0" dirty="0">
                  <a:solidFill>
                    <a:srgbClr val="FF0000"/>
                  </a:solidFill>
                  <a:latin typeface="Arial"/>
                  <a:ea typeface="微软雅黑"/>
                  <a:cs typeface="宋体" charset="0"/>
                </a:rPr>
                <a:t>2005</a:t>
              </a:r>
            </a:p>
          </p:txBody>
        </p:sp>
        <p:sp>
          <p:nvSpPr>
            <p:cNvPr id="45" name="Text Box 5">
              <a:extLst>
                <a:ext uri="{FF2B5EF4-FFF2-40B4-BE49-F238E27FC236}">
                  <a16:creationId xmlns:a16="http://schemas.microsoft.com/office/drawing/2014/main" id="{3170DF43-1ED1-FD4F-A03C-EB95BE97FDCE}"/>
                </a:ext>
              </a:extLst>
            </p:cNvPr>
            <p:cNvSpPr txBox="1">
              <a:spLocks noChangeArrowheads="1"/>
            </p:cNvSpPr>
            <p:nvPr/>
          </p:nvSpPr>
          <p:spPr bwMode="auto">
            <a:xfrm>
              <a:off x="784214" y="1830255"/>
              <a:ext cx="938571" cy="1161617"/>
            </a:xfrm>
            <a:prstGeom prst="rect">
              <a:avLst/>
            </a:prstGeom>
            <a:noFill/>
            <a:ln>
              <a:noFill/>
            </a:ln>
            <a:extLst>
              <a:ext uri="{909E8E84-426E-40dd-AFC4-6F175D3DCCD1}"/>
              <a:ext uri="{91240B29-F687-4f45-9708-019B960494DF}"/>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50000"/>
                </a:spcBef>
                <a:buClr>
                  <a:srgbClr val="2B85B8"/>
                </a:buClr>
                <a:buFont typeface="Arial" panose="020B0604020202020204" pitchFamily="34" charset="0"/>
                <a:buNone/>
              </a:pPr>
              <a:r>
                <a:rPr lang="zh-CN" altLang="en-US" sz="1050">
                  <a:solidFill>
                    <a:srgbClr val="FFFFFF"/>
                  </a:solidFill>
                  <a:ea typeface="微软雅黑" panose="020B0503020204020204" pitchFamily="34" charset="-122"/>
                </a:rPr>
                <a:t>一线</a:t>
              </a:r>
            </a:p>
            <a:p>
              <a:pPr algn="ctr">
                <a:spcBef>
                  <a:spcPct val="50000"/>
                </a:spcBef>
                <a:buClr>
                  <a:srgbClr val="2B85B8"/>
                </a:buClr>
                <a:buFont typeface="Arial" panose="020B0604020202020204" pitchFamily="34" charset="0"/>
                <a:buNone/>
              </a:pPr>
              <a:r>
                <a:rPr lang="zh-CN" altLang="en-US" sz="1050">
                  <a:solidFill>
                    <a:srgbClr val="FFFFFF"/>
                  </a:solidFill>
                  <a:ea typeface="微软雅黑" panose="020B0503020204020204" pitchFamily="34" charset="-122"/>
                </a:rPr>
                <a:t>二线</a:t>
              </a:r>
            </a:p>
            <a:p>
              <a:pPr algn="ctr">
                <a:spcBef>
                  <a:spcPct val="50000"/>
                </a:spcBef>
                <a:buClr>
                  <a:srgbClr val="2B85B8"/>
                </a:buClr>
                <a:buFont typeface="Arial" panose="020B0604020202020204" pitchFamily="34" charset="0"/>
                <a:buNone/>
              </a:pPr>
              <a:r>
                <a:rPr lang="zh-CN" altLang="en-US" sz="1050">
                  <a:solidFill>
                    <a:srgbClr val="FFFFFF"/>
                  </a:solidFill>
                  <a:ea typeface="微软雅黑" panose="020B0503020204020204" pitchFamily="34" charset="-122"/>
                </a:rPr>
                <a:t>三线</a:t>
              </a:r>
            </a:p>
            <a:p>
              <a:pPr algn="ctr">
                <a:spcBef>
                  <a:spcPct val="50000"/>
                </a:spcBef>
                <a:buClr>
                  <a:srgbClr val="2B85B8"/>
                </a:buClr>
                <a:buFont typeface="Arial" panose="020B0604020202020204" pitchFamily="34" charset="0"/>
                <a:buNone/>
              </a:pPr>
              <a:r>
                <a:rPr lang="zh-CN" altLang="en-US" sz="1050">
                  <a:solidFill>
                    <a:srgbClr val="FFFFFF"/>
                  </a:solidFill>
                  <a:ea typeface="微软雅黑" panose="020B0503020204020204" pitchFamily="34" charset="-122"/>
                </a:rPr>
                <a:t>未批准</a:t>
              </a:r>
              <a:endParaRPr lang="en-US" altLang="zh-CN" sz="1050">
                <a:solidFill>
                  <a:srgbClr val="FFFFFF"/>
                </a:solidFill>
                <a:ea typeface="微软雅黑" panose="020B0503020204020204" pitchFamily="34" charset="-122"/>
              </a:endParaRPr>
            </a:p>
          </p:txBody>
        </p:sp>
        <p:sp>
          <p:nvSpPr>
            <p:cNvPr id="46" name="Line 6">
              <a:extLst>
                <a:ext uri="{FF2B5EF4-FFF2-40B4-BE49-F238E27FC236}">
                  <a16:creationId xmlns:a16="http://schemas.microsoft.com/office/drawing/2014/main" id="{17FB8238-BCD5-D74A-8956-25FA692A8E22}"/>
                </a:ext>
              </a:extLst>
            </p:cNvPr>
            <p:cNvSpPr>
              <a:spLocks noChangeShapeType="1"/>
            </p:cNvSpPr>
            <p:nvPr/>
          </p:nvSpPr>
          <p:spPr bwMode="auto">
            <a:xfrm>
              <a:off x="555330" y="2022044"/>
              <a:ext cx="174182" cy="0"/>
            </a:xfrm>
            <a:prstGeom prst="line">
              <a:avLst/>
            </a:prstGeom>
            <a:noFill/>
            <a:ln w="38100">
              <a:solidFill>
                <a:srgbClr val="FFCC00"/>
              </a:solidFill>
              <a:round/>
              <a:headEnd/>
              <a:tailEnd/>
            </a:ln>
            <a:extLst>
              <a:ext uri="{909E8E84-426E-40dd-AFC4-6F175D3DCCD1}"/>
            </a:extLst>
          </p:spPr>
          <p:txBody>
            <a:bodyPr/>
            <a:lstStyle/>
            <a:p>
              <a:pPr>
                <a:spcBef>
                  <a:spcPct val="0"/>
                </a:spcBef>
                <a:defRPr/>
              </a:pPr>
              <a:endParaRPr lang="zh-CN" altLang="en-US" sz="1350" kern="0">
                <a:solidFill>
                  <a:srgbClr val="FFFFFF"/>
                </a:solidFill>
                <a:latin typeface="Arial"/>
                <a:ea typeface="微软雅黑"/>
                <a:cs typeface="宋体" charset="0"/>
              </a:endParaRPr>
            </a:p>
          </p:txBody>
        </p:sp>
        <p:sp>
          <p:nvSpPr>
            <p:cNvPr id="47" name="Line 7">
              <a:extLst>
                <a:ext uri="{FF2B5EF4-FFF2-40B4-BE49-F238E27FC236}">
                  <a16:creationId xmlns:a16="http://schemas.microsoft.com/office/drawing/2014/main" id="{D6E85E85-FBA2-B24E-8C2B-189599F53A73}"/>
                </a:ext>
              </a:extLst>
            </p:cNvPr>
            <p:cNvSpPr>
              <a:spLocks noChangeShapeType="1"/>
            </p:cNvSpPr>
            <p:nvPr/>
          </p:nvSpPr>
          <p:spPr bwMode="auto">
            <a:xfrm>
              <a:off x="555330" y="2274474"/>
              <a:ext cx="174182" cy="0"/>
            </a:xfrm>
            <a:prstGeom prst="line">
              <a:avLst/>
            </a:prstGeom>
            <a:noFill/>
            <a:ln w="38100">
              <a:solidFill>
                <a:srgbClr val="FF0000"/>
              </a:solidFill>
              <a:round/>
              <a:headEnd/>
              <a:tailEnd/>
            </a:ln>
            <a:extLst>
              <a:ext uri="{909E8E84-426E-40dd-AFC4-6F175D3DCCD1}"/>
            </a:extLst>
          </p:spPr>
          <p:txBody>
            <a:bodyPr/>
            <a:lstStyle/>
            <a:p>
              <a:pPr>
                <a:spcBef>
                  <a:spcPct val="0"/>
                </a:spcBef>
                <a:defRPr/>
              </a:pPr>
              <a:endParaRPr lang="zh-CN" altLang="en-US" sz="1350" kern="0">
                <a:solidFill>
                  <a:srgbClr val="FFFFFF"/>
                </a:solidFill>
                <a:latin typeface="Arial"/>
                <a:ea typeface="微软雅黑"/>
                <a:cs typeface="宋体" charset="0"/>
              </a:endParaRPr>
            </a:p>
          </p:txBody>
        </p:sp>
        <p:sp>
          <p:nvSpPr>
            <p:cNvPr id="48" name="Line 8">
              <a:extLst>
                <a:ext uri="{FF2B5EF4-FFF2-40B4-BE49-F238E27FC236}">
                  <a16:creationId xmlns:a16="http://schemas.microsoft.com/office/drawing/2014/main" id="{72CD10E7-1087-2948-97D3-2D3FD57F7616}"/>
                </a:ext>
              </a:extLst>
            </p:cNvPr>
            <p:cNvSpPr>
              <a:spLocks noChangeShapeType="1"/>
            </p:cNvSpPr>
            <p:nvPr/>
          </p:nvSpPr>
          <p:spPr bwMode="auto">
            <a:xfrm>
              <a:off x="555330" y="2536774"/>
              <a:ext cx="174182" cy="0"/>
            </a:xfrm>
            <a:prstGeom prst="line">
              <a:avLst/>
            </a:prstGeom>
            <a:noFill/>
            <a:ln w="38100">
              <a:solidFill>
                <a:srgbClr val="00CC99"/>
              </a:solidFill>
              <a:round/>
              <a:headEnd/>
              <a:tailEnd/>
            </a:ln>
            <a:extLst>
              <a:ext uri="{909E8E84-426E-40dd-AFC4-6F175D3DCCD1}"/>
            </a:extLst>
          </p:spPr>
          <p:txBody>
            <a:bodyPr/>
            <a:lstStyle/>
            <a:p>
              <a:pPr>
                <a:spcBef>
                  <a:spcPct val="0"/>
                </a:spcBef>
                <a:defRPr/>
              </a:pPr>
              <a:endParaRPr lang="zh-CN" altLang="en-US" sz="1350" kern="0">
                <a:solidFill>
                  <a:srgbClr val="FFFFFF"/>
                </a:solidFill>
                <a:latin typeface="Arial"/>
                <a:ea typeface="微软雅黑"/>
                <a:cs typeface="宋体" charset="0"/>
              </a:endParaRPr>
            </a:p>
          </p:txBody>
        </p:sp>
        <p:sp>
          <p:nvSpPr>
            <p:cNvPr id="49" name="Line 45">
              <a:extLst>
                <a:ext uri="{FF2B5EF4-FFF2-40B4-BE49-F238E27FC236}">
                  <a16:creationId xmlns:a16="http://schemas.microsoft.com/office/drawing/2014/main" id="{06AFF807-82B3-A04A-A4EF-31BB8FC69227}"/>
                </a:ext>
              </a:extLst>
            </p:cNvPr>
            <p:cNvSpPr>
              <a:spLocks noChangeShapeType="1"/>
            </p:cNvSpPr>
            <p:nvPr/>
          </p:nvSpPr>
          <p:spPr bwMode="auto">
            <a:xfrm>
              <a:off x="555330" y="2784973"/>
              <a:ext cx="174182" cy="0"/>
            </a:xfrm>
            <a:prstGeom prst="line">
              <a:avLst/>
            </a:prstGeom>
            <a:noFill/>
            <a:ln w="38100">
              <a:solidFill>
                <a:srgbClr val="FFFFFF"/>
              </a:solidFill>
              <a:round/>
              <a:headEnd/>
              <a:tailEnd/>
            </a:ln>
            <a:extLst>
              <a:ext uri="{909E8E84-426E-40dd-AFC4-6F175D3DCCD1}"/>
            </a:extLst>
          </p:spPr>
          <p:txBody>
            <a:bodyPr/>
            <a:lstStyle/>
            <a:p>
              <a:pPr>
                <a:spcBef>
                  <a:spcPct val="0"/>
                </a:spcBef>
                <a:defRPr/>
              </a:pPr>
              <a:endParaRPr lang="zh-CN" altLang="en-US" sz="1350" kern="0">
                <a:solidFill>
                  <a:srgbClr val="FFFFFF"/>
                </a:solidFill>
                <a:latin typeface="Arial"/>
                <a:ea typeface="微软雅黑"/>
                <a:cs typeface="宋体" charset="0"/>
              </a:endParaRPr>
            </a:p>
          </p:txBody>
        </p:sp>
        <p:sp>
          <p:nvSpPr>
            <p:cNvPr id="50" name="Line 47">
              <a:extLst>
                <a:ext uri="{FF2B5EF4-FFF2-40B4-BE49-F238E27FC236}">
                  <a16:creationId xmlns:a16="http://schemas.microsoft.com/office/drawing/2014/main" id="{4B0F2E07-FA64-FA4F-ACD7-40CD0B7CB35C}"/>
                </a:ext>
              </a:extLst>
            </p:cNvPr>
            <p:cNvSpPr>
              <a:spLocks noChangeShapeType="1"/>
            </p:cNvSpPr>
            <p:nvPr/>
          </p:nvSpPr>
          <p:spPr bwMode="auto">
            <a:xfrm rot="16200000" flipV="1">
              <a:off x="1530609" y="4413211"/>
              <a:ext cx="0" cy="401627"/>
            </a:xfrm>
            <a:prstGeom prst="line">
              <a:avLst/>
            </a:prstGeom>
            <a:noFill/>
            <a:ln w="38100">
              <a:solidFill>
                <a:srgbClr val="FFC000"/>
              </a:solidFill>
              <a:round/>
              <a:headEnd/>
              <a:tailEnd/>
            </a:ln>
            <a:extLst>
              <a:ext uri="{909E8E84-426E-40dd-AFC4-6F175D3DCCD1}"/>
            </a:extLst>
          </p:spPr>
          <p:txBody>
            <a:bodyPr/>
            <a:lstStyle/>
            <a:p>
              <a:pPr>
                <a:spcBef>
                  <a:spcPct val="0"/>
                </a:spcBef>
                <a:defRPr/>
              </a:pPr>
              <a:endParaRPr lang="zh-CN" altLang="en-US" sz="1350" kern="0">
                <a:solidFill>
                  <a:srgbClr val="FFFFFF"/>
                </a:solidFill>
                <a:latin typeface="Arial"/>
                <a:ea typeface="微软雅黑"/>
                <a:cs typeface="宋体" charset="0"/>
              </a:endParaRPr>
            </a:p>
          </p:txBody>
        </p:sp>
        <p:sp>
          <p:nvSpPr>
            <p:cNvPr id="51" name="Rectangle 48">
              <a:extLst>
                <a:ext uri="{FF2B5EF4-FFF2-40B4-BE49-F238E27FC236}">
                  <a16:creationId xmlns:a16="http://schemas.microsoft.com/office/drawing/2014/main" id="{E4BDCF68-8AF0-6940-A92D-8C0C75894FC5}"/>
                </a:ext>
              </a:extLst>
            </p:cNvPr>
            <p:cNvSpPr>
              <a:spLocks noChangeArrowheads="1"/>
            </p:cNvSpPr>
            <p:nvPr/>
          </p:nvSpPr>
          <p:spPr bwMode="auto">
            <a:xfrm>
              <a:off x="696404" y="4265702"/>
              <a:ext cx="760070" cy="415458"/>
            </a:xfrm>
            <a:prstGeom prst="rect">
              <a:avLst/>
            </a:prstGeom>
            <a:solidFill>
              <a:srgbClr val="E7E6E6">
                <a:lumMod val="20000"/>
                <a:lumOff val="80000"/>
              </a:srgbClr>
            </a:solidFill>
            <a:ln w="9525">
              <a:solidFill>
                <a:srgbClr val="E7E6E6">
                  <a:lumMod val="20000"/>
                  <a:lumOff val="80000"/>
                </a:srgbClr>
              </a:solidFill>
              <a:miter lim="800000"/>
              <a:headEnd/>
              <a:tailEnd/>
            </a:ln>
          </p:spPr>
          <p:txBody>
            <a:bodyPr lIns="13720" tIns="13720" rIns="13720" bIns="13720">
              <a:spAutoFit/>
            </a:bodyPr>
            <a:lstStyle/>
            <a:p>
              <a:pPr algn="ctr">
                <a:spcBef>
                  <a:spcPct val="50000"/>
                </a:spcBef>
                <a:buClr>
                  <a:srgbClr val="2B85B8"/>
                </a:buClr>
                <a:buFont typeface="Arial" charset="0"/>
                <a:buNone/>
                <a:defRPr/>
              </a:pPr>
              <a:r>
                <a:rPr lang="zh-CN" altLang="en-US" sz="1050" kern="0">
                  <a:solidFill>
                    <a:srgbClr val="05001F"/>
                  </a:solidFill>
                  <a:latin typeface="Arial"/>
                  <a:ea typeface="微软雅黑"/>
                  <a:cs typeface="微软雅黑" charset="0"/>
                </a:rPr>
                <a:t>顺铂*</a:t>
              </a:r>
              <a:br>
                <a:rPr lang="zh-CN" altLang="en-US" sz="1050" kern="0">
                  <a:solidFill>
                    <a:srgbClr val="05001F"/>
                  </a:solidFill>
                  <a:latin typeface="Arial"/>
                  <a:ea typeface="微软雅黑"/>
                  <a:cs typeface="微软雅黑" charset="0"/>
                </a:rPr>
              </a:br>
              <a:r>
                <a:rPr lang="en-US" altLang="zh-CN" sz="1050" kern="0">
                  <a:solidFill>
                    <a:srgbClr val="05001F"/>
                  </a:solidFill>
                  <a:latin typeface="Arial"/>
                  <a:ea typeface="微软雅黑"/>
                  <a:cs typeface="微软雅黑" charset="0"/>
                </a:rPr>
                <a:t>1978</a:t>
              </a:r>
            </a:p>
          </p:txBody>
        </p:sp>
        <p:sp>
          <p:nvSpPr>
            <p:cNvPr id="52" name="Text Box 29">
              <a:extLst>
                <a:ext uri="{FF2B5EF4-FFF2-40B4-BE49-F238E27FC236}">
                  <a16:creationId xmlns:a16="http://schemas.microsoft.com/office/drawing/2014/main" id="{5A91555F-F1D9-834C-8DA0-CE4A48EB2295}"/>
                </a:ext>
              </a:extLst>
            </p:cNvPr>
            <p:cNvSpPr txBox="1">
              <a:spLocks noChangeArrowheads="1"/>
            </p:cNvSpPr>
            <p:nvPr/>
          </p:nvSpPr>
          <p:spPr bwMode="auto">
            <a:xfrm>
              <a:off x="3918064" y="4749406"/>
              <a:ext cx="1189049" cy="231276"/>
            </a:xfrm>
            <a:prstGeom prst="rect">
              <a:avLst/>
            </a:prstGeom>
            <a:noFill/>
            <a:ln>
              <a:noFill/>
            </a:ln>
            <a:extLst>
              <a:ext uri="{909E8E84-426E-40dd-AFC4-6F175D3DCCD1}"/>
              <a:ext uri="{91240B29-F687-4f45-9708-019B960494DF}"/>
            </a:extLst>
          </p:spPr>
          <p:txBody>
            <a:bodyPr anchor="ct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algn="ctr">
                <a:spcBef>
                  <a:spcPct val="50000"/>
                </a:spcBef>
                <a:buClr>
                  <a:srgbClr val="2B85B8"/>
                </a:buClr>
                <a:buFont typeface="Arial" charset="0"/>
                <a:buNone/>
                <a:defRPr/>
              </a:pPr>
              <a:r>
                <a:rPr kumimoji="0" lang="en-US" altLang="zh-CN" sz="1200" kern="0">
                  <a:solidFill>
                    <a:srgbClr val="09003E"/>
                  </a:solidFill>
                  <a:latin typeface="Arial"/>
                  <a:ea typeface="微软雅黑"/>
                  <a:cs typeface="微软雅黑" charset="0"/>
                </a:rPr>
                <a:t>~ 8 - 10</a:t>
              </a:r>
            </a:p>
          </p:txBody>
        </p:sp>
        <p:sp>
          <p:nvSpPr>
            <p:cNvPr id="53" name="Rectangle 17">
              <a:extLst>
                <a:ext uri="{FF2B5EF4-FFF2-40B4-BE49-F238E27FC236}">
                  <a16:creationId xmlns:a16="http://schemas.microsoft.com/office/drawing/2014/main" id="{742BF114-1CA3-1747-95E9-B92B869DF036}"/>
                </a:ext>
              </a:extLst>
            </p:cNvPr>
            <p:cNvSpPr>
              <a:spLocks noChangeArrowheads="1"/>
            </p:cNvSpPr>
            <p:nvPr/>
          </p:nvSpPr>
          <p:spPr bwMode="auto">
            <a:xfrm>
              <a:off x="5622436" y="5242982"/>
              <a:ext cx="364254" cy="191326"/>
            </a:xfrm>
            <a:prstGeom prst="rect">
              <a:avLst/>
            </a:prstGeom>
            <a:noFill/>
            <a:ln>
              <a:noFill/>
            </a:ln>
            <a:extLst>
              <a:ext uri="{909E8E84-426E-40dd-AFC4-6F175D3DCCD1}"/>
              <a:ext uri="{91240B29-F687-4f45-9708-019B960494DF}"/>
            </a:extLst>
          </p:spPr>
          <p:txBody>
            <a:bodyPr wrap="none" lIns="0" tIns="0" rIns="0" bIns="0">
              <a:spAutoFit/>
            </a:bodyPr>
            <a:lstStyle/>
            <a:p>
              <a:pPr algn="ctr">
                <a:spcBef>
                  <a:spcPct val="50000"/>
                </a:spcBef>
                <a:buClr>
                  <a:srgbClr val="2B85B8"/>
                </a:buClr>
                <a:buFont typeface="Arial" charset="0"/>
                <a:buNone/>
                <a:defRPr/>
              </a:pPr>
              <a:r>
                <a:rPr lang="en-US" altLang="zh-CN" sz="1050" kern="0">
                  <a:solidFill>
                    <a:srgbClr val="FFFFFF"/>
                  </a:solidFill>
                  <a:latin typeface="Arial"/>
                  <a:ea typeface="微软雅黑"/>
                  <a:cs typeface="微软雅黑" charset="0"/>
                </a:rPr>
                <a:t>2011</a:t>
              </a:r>
            </a:p>
          </p:txBody>
        </p:sp>
        <p:sp>
          <p:nvSpPr>
            <p:cNvPr id="54" name="Rectangle 42">
              <a:extLst>
                <a:ext uri="{FF2B5EF4-FFF2-40B4-BE49-F238E27FC236}">
                  <a16:creationId xmlns:a16="http://schemas.microsoft.com/office/drawing/2014/main" id="{4D8104B3-2FA9-A446-A723-78C66110FD2B}"/>
                </a:ext>
              </a:extLst>
            </p:cNvPr>
            <p:cNvSpPr>
              <a:spLocks noChangeArrowheads="1"/>
            </p:cNvSpPr>
            <p:nvPr/>
          </p:nvSpPr>
          <p:spPr bwMode="auto">
            <a:xfrm>
              <a:off x="5930522" y="3949813"/>
              <a:ext cx="929934" cy="415458"/>
            </a:xfrm>
            <a:prstGeom prst="rect">
              <a:avLst/>
            </a:prstGeom>
            <a:solidFill>
              <a:srgbClr val="E7E6E6">
                <a:lumMod val="20000"/>
                <a:lumOff val="80000"/>
              </a:srgbClr>
            </a:solidFill>
            <a:ln w="9525">
              <a:noFill/>
              <a:miter lim="800000"/>
              <a:headEnd/>
              <a:tailEnd/>
            </a:ln>
          </p:spPr>
          <p:txBody>
            <a:bodyPr lIns="13720" tIns="13720" rIns="13720" bIns="1372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50000"/>
                </a:spcBef>
                <a:buClr>
                  <a:srgbClr val="2B85B8"/>
                </a:buClr>
                <a:buFont typeface="Arial" panose="020B0604020202020204" pitchFamily="34" charset="0"/>
                <a:buNone/>
              </a:pPr>
              <a:r>
                <a:rPr lang="zh-CN" altLang="en-US" sz="1050">
                  <a:solidFill>
                    <a:srgbClr val="05001F"/>
                  </a:solidFill>
                  <a:ea typeface="微软雅黑" panose="020B0503020204020204" pitchFamily="34" charset="-122"/>
                </a:rPr>
                <a:t>贝伐单抗*</a:t>
              </a:r>
              <a:r>
                <a:rPr lang="en-US" altLang="zh-CN" sz="1050">
                  <a:solidFill>
                    <a:srgbClr val="05001F"/>
                  </a:solidFill>
                  <a:ea typeface="微软雅黑" panose="020B0503020204020204" pitchFamily="34" charset="-122"/>
                </a:rPr>
                <a:t>2006</a:t>
              </a:r>
            </a:p>
          </p:txBody>
        </p:sp>
        <p:sp>
          <p:nvSpPr>
            <p:cNvPr id="55" name="Text Box 28">
              <a:extLst>
                <a:ext uri="{FF2B5EF4-FFF2-40B4-BE49-F238E27FC236}">
                  <a16:creationId xmlns:a16="http://schemas.microsoft.com/office/drawing/2014/main" id="{EC52C00E-B146-7A4B-B539-C38102CC541E}"/>
                </a:ext>
              </a:extLst>
            </p:cNvPr>
            <p:cNvSpPr txBox="1">
              <a:spLocks noChangeArrowheads="1"/>
            </p:cNvSpPr>
            <p:nvPr/>
          </p:nvSpPr>
          <p:spPr bwMode="auto">
            <a:xfrm>
              <a:off x="5107113" y="4653511"/>
              <a:ext cx="780223" cy="190380"/>
            </a:xfrm>
            <a:prstGeom prst="rect">
              <a:avLst/>
            </a:prstGeom>
            <a:noFill/>
            <a:ln>
              <a:noFill/>
            </a:ln>
            <a:extLst>
              <a:ext uri="{909E8E84-426E-40dd-AFC4-6F175D3DCCD1}"/>
              <a:ext uri="{91240B29-F687-4f45-9708-019B960494DF}"/>
            </a:extLst>
          </p:spPr>
          <p:txBody>
            <a:bodyPr anchor="ct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algn="ctr">
                <a:spcBef>
                  <a:spcPct val="50000"/>
                </a:spcBef>
                <a:buClr>
                  <a:srgbClr val="2B85B8"/>
                </a:buClr>
                <a:buFont typeface="Arial" charset="0"/>
                <a:buNone/>
                <a:defRPr/>
              </a:pPr>
              <a:r>
                <a:rPr kumimoji="0" lang="en-US" altLang="zh-CN" sz="1200" kern="0">
                  <a:solidFill>
                    <a:srgbClr val="09003E"/>
                  </a:solidFill>
                  <a:latin typeface="Arial"/>
                  <a:ea typeface="微软雅黑"/>
                  <a:cs typeface="微软雅黑" charset="0"/>
                </a:rPr>
                <a:t>12+</a:t>
              </a:r>
            </a:p>
          </p:txBody>
        </p:sp>
        <p:sp>
          <p:nvSpPr>
            <p:cNvPr id="56" name="Rectangle 43">
              <a:extLst>
                <a:ext uri="{FF2B5EF4-FFF2-40B4-BE49-F238E27FC236}">
                  <a16:creationId xmlns:a16="http://schemas.microsoft.com/office/drawing/2014/main" id="{B968C1D8-BCFF-D948-9F1D-2A1D97FBC4DF}"/>
                </a:ext>
              </a:extLst>
            </p:cNvPr>
            <p:cNvSpPr>
              <a:spLocks noChangeArrowheads="1"/>
            </p:cNvSpPr>
            <p:nvPr/>
          </p:nvSpPr>
          <p:spPr bwMode="auto">
            <a:xfrm>
              <a:off x="6149330" y="1813332"/>
              <a:ext cx="760070" cy="415458"/>
            </a:xfrm>
            <a:prstGeom prst="rect">
              <a:avLst/>
            </a:prstGeom>
            <a:solidFill>
              <a:srgbClr val="E7E6E6">
                <a:lumMod val="20000"/>
                <a:lumOff val="80000"/>
              </a:srgbClr>
            </a:solidFill>
            <a:ln w="9525">
              <a:noFill/>
              <a:miter lim="800000"/>
              <a:headEnd/>
              <a:tailEnd/>
            </a:ln>
          </p:spPr>
          <p:txBody>
            <a:bodyPr lIns="13720" tIns="13720" rIns="13720" bIns="13720">
              <a:spAutoFit/>
            </a:bodyPr>
            <a:lstStyle/>
            <a:p>
              <a:pPr algn="ctr">
                <a:spcBef>
                  <a:spcPct val="50000"/>
                </a:spcBef>
                <a:buClr>
                  <a:srgbClr val="2B85B8"/>
                </a:buClr>
                <a:buFont typeface="Arial" charset="0"/>
                <a:buNone/>
                <a:defRPr/>
              </a:pPr>
              <a:r>
                <a:rPr lang="zh-CN" altLang="en-US" sz="1050" kern="0" dirty="0">
                  <a:solidFill>
                    <a:srgbClr val="09003E">
                      <a:lumMod val="50000"/>
                    </a:srgbClr>
                  </a:solidFill>
                  <a:latin typeface="Arial"/>
                  <a:ea typeface="微软雅黑"/>
                  <a:cs typeface="宋体" charset="0"/>
                </a:rPr>
                <a:t>埃克替尼</a:t>
              </a:r>
              <a:br>
                <a:rPr lang="zh-CN" altLang="en-US" sz="1050" kern="0" dirty="0">
                  <a:solidFill>
                    <a:srgbClr val="09003E">
                      <a:lumMod val="50000"/>
                    </a:srgbClr>
                  </a:solidFill>
                  <a:latin typeface="Arial"/>
                  <a:ea typeface="微软雅黑"/>
                  <a:cs typeface="宋体" charset="0"/>
                </a:rPr>
              </a:br>
              <a:r>
                <a:rPr lang="en-US" altLang="zh-CN" sz="1050" kern="0" dirty="0">
                  <a:solidFill>
                    <a:srgbClr val="09003E">
                      <a:lumMod val="50000"/>
                    </a:srgbClr>
                  </a:solidFill>
                  <a:latin typeface="Arial"/>
                  <a:ea typeface="微软雅黑"/>
                  <a:cs typeface="宋体" charset="0"/>
                </a:rPr>
                <a:t>2011</a:t>
              </a:r>
            </a:p>
          </p:txBody>
        </p:sp>
        <p:sp>
          <p:nvSpPr>
            <p:cNvPr id="57" name="Rectangle 43">
              <a:extLst>
                <a:ext uri="{FF2B5EF4-FFF2-40B4-BE49-F238E27FC236}">
                  <a16:creationId xmlns:a16="http://schemas.microsoft.com/office/drawing/2014/main" id="{52BCEDF3-9E06-0E4C-98DF-F454B3B76812}"/>
                </a:ext>
              </a:extLst>
            </p:cNvPr>
            <p:cNvSpPr>
              <a:spLocks noChangeArrowheads="1"/>
            </p:cNvSpPr>
            <p:nvPr/>
          </p:nvSpPr>
          <p:spPr bwMode="auto">
            <a:xfrm>
              <a:off x="5805284" y="2535363"/>
              <a:ext cx="960165" cy="415458"/>
            </a:xfrm>
            <a:prstGeom prst="rect">
              <a:avLst/>
            </a:prstGeom>
            <a:solidFill>
              <a:srgbClr val="E7E6E6">
                <a:lumMod val="20000"/>
                <a:lumOff val="80000"/>
              </a:srgbClr>
            </a:solidFill>
            <a:ln w="9525">
              <a:noFill/>
              <a:miter lim="800000"/>
              <a:headEnd/>
              <a:tailEnd/>
            </a:ln>
          </p:spPr>
          <p:txBody>
            <a:bodyPr lIns="13720" tIns="13720" rIns="13720" bIns="1372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50000"/>
                </a:spcBef>
                <a:buClr>
                  <a:srgbClr val="2B85B8"/>
                </a:buClr>
                <a:buFont typeface="Arial" panose="020B0604020202020204" pitchFamily="34" charset="0"/>
                <a:buNone/>
              </a:pPr>
              <a:r>
                <a:rPr lang="zh-CN" altLang="en-US" sz="1050">
                  <a:solidFill>
                    <a:srgbClr val="05001F"/>
                  </a:solidFill>
                  <a:ea typeface="微软雅黑" panose="020B0503020204020204" pitchFamily="34" charset="-122"/>
                </a:rPr>
                <a:t>吉非替尼</a:t>
              </a:r>
              <a:br>
                <a:rPr lang="zh-CN" altLang="en-US" sz="1050">
                  <a:solidFill>
                    <a:srgbClr val="05001F"/>
                  </a:solidFill>
                  <a:ea typeface="微软雅黑" panose="020B0503020204020204" pitchFamily="34" charset="-122"/>
                </a:rPr>
              </a:br>
              <a:r>
                <a:rPr lang="zh-CN" altLang="en-US" sz="1050">
                  <a:solidFill>
                    <a:srgbClr val="05001F"/>
                  </a:solidFill>
                  <a:ea typeface="微软雅黑" panose="020B0503020204020204" pitchFamily="34" charset="-122"/>
                </a:rPr>
                <a:t>一线 </a:t>
              </a:r>
              <a:r>
                <a:rPr lang="en-US" altLang="zh-CN" sz="1050">
                  <a:solidFill>
                    <a:srgbClr val="05001F"/>
                  </a:solidFill>
                  <a:ea typeface="微软雅黑" panose="020B0503020204020204" pitchFamily="34" charset="-122"/>
                </a:rPr>
                <a:t>2010</a:t>
              </a:r>
            </a:p>
          </p:txBody>
        </p:sp>
        <p:cxnSp>
          <p:nvCxnSpPr>
            <p:cNvPr id="48185" name="Shape 52">
              <a:extLst>
                <a:ext uri="{FF2B5EF4-FFF2-40B4-BE49-F238E27FC236}">
                  <a16:creationId xmlns:a16="http://schemas.microsoft.com/office/drawing/2014/main" id="{6FD2BA1B-F88B-1D48-90BB-1F987E14F831}"/>
                </a:ext>
              </a:extLst>
            </p:cNvPr>
            <p:cNvCxnSpPr>
              <a:cxnSpLocks noChangeShapeType="1"/>
              <a:endCxn id="57" idx="1"/>
            </p:cNvCxnSpPr>
            <p:nvPr/>
          </p:nvCxnSpPr>
          <p:spPr bwMode="auto">
            <a:xfrm rot="5400000" flipH="1" flipV="1">
              <a:off x="4473080" y="3820598"/>
              <a:ext cx="2409708" cy="254700"/>
            </a:xfrm>
            <a:prstGeom prst="bentConnector2">
              <a:avLst/>
            </a:prstGeom>
            <a:noFill/>
            <a:ln w="38100" algn="ctr">
              <a:solidFill>
                <a:srgbClr val="FFC000"/>
              </a:solidFill>
              <a:miter lim="800000"/>
              <a:headEnd/>
              <a:tailEnd/>
            </a:ln>
            <a:extLst>
              <a:ext uri="{909E8E84-426E-40DD-AFC4-6F175D3DCCD1}">
                <a14:hiddenFill xmlns:a14="http://schemas.microsoft.com/office/drawing/2010/main">
                  <a:noFill/>
                </a14:hiddenFill>
              </a:ext>
            </a:extLst>
          </p:spPr>
        </p:cxnSp>
        <p:cxnSp>
          <p:nvCxnSpPr>
            <p:cNvPr id="48186" name="Straight Connector 57">
              <a:extLst>
                <a:ext uri="{FF2B5EF4-FFF2-40B4-BE49-F238E27FC236}">
                  <a16:creationId xmlns:a16="http://schemas.microsoft.com/office/drawing/2014/main" id="{C5A5CFA3-3DBE-9C48-8825-AEAFDC2B7351}"/>
                </a:ext>
              </a:extLst>
            </p:cNvPr>
            <p:cNvCxnSpPr>
              <a:cxnSpLocks noChangeShapeType="1"/>
            </p:cNvCxnSpPr>
            <p:nvPr/>
          </p:nvCxnSpPr>
          <p:spPr bwMode="auto">
            <a:xfrm>
              <a:off x="649971" y="5130574"/>
              <a:ext cx="7915275" cy="0"/>
            </a:xfrm>
            <a:prstGeom prst="line">
              <a:avLst/>
            </a:prstGeom>
            <a:noFill/>
            <a:ln w="57150" algn="ctr">
              <a:solidFill>
                <a:srgbClr val="000000"/>
              </a:solidFill>
              <a:miter lim="800000"/>
              <a:headEnd/>
              <a:tailEnd/>
            </a:ln>
            <a:extLst>
              <a:ext uri="{909E8E84-426E-40DD-AFC4-6F175D3DCCD1}">
                <a14:hiddenFill xmlns:a14="http://schemas.microsoft.com/office/drawing/2010/main">
                  <a:noFill/>
                </a14:hiddenFill>
              </a:ext>
            </a:extLst>
          </p:spPr>
        </p:cxnSp>
        <p:sp>
          <p:nvSpPr>
            <p:cNvPr id="60" name="Text Box 28">
              <a:extLst>
                <a:ext uri="{FF2B5EF4-FFF2-40B4-BE49-F238E27FC236}">
                  <a16:creationId xmlns:a16="http://schemas.microsoft.com/office/drawing/2014/main" id="{6F98CCB4-05BF-E242-A38E-22D4BD3DCE14}"/>
                </a:ext>
              </a:extLst>
            </p:cNvPr>
            <p:cNvSpPr txBox="1">
              <a:spLocks noChangeArrowheads="1"/>
            </p:cNvSpPr>
            <p:nvPr/>
          </p:nvSpPr>
          <p:spPr bwMode="auto">
            <a:xfrm>
              <a:off x="7051912" y="4420826"/>
              <a:ext cx="780223" cy="198840"/>
            </a:xfrm>
            <a:prstGeom prst="rect">
              <a:avLst/>
            </a:prstGeom>
            <a:noFill/>
            <a:ln>
              <a:noFill/>
            </a:ln>
            <a:extLst>
              <a:ext uri="{909E8E84-426E-40dd-AFC4-6F175D3DCCD1}"/>
              <a:ext uri="{91240B29-F687-4f45-9708-019B960494DF}"/>
            </a:extLst>
          </p:spPr>
          <p:txBody>
            <a:bodyPr anchor="ct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algn="ctr">
                <a:spcBef>
                  <a:spcPct val="50000"/>
                </a:spcBef>
                <a:buClr>
                  <a:srgbClr val="2B85B8"/>
                </a:buClr>
                <a:buFont typeface="Arial" charset="0"/>
                <a:buNone/>
                <a:defRPr/>
              </a:pPr>
              <a:r>
                <a:rPr kumimoji="0" lang="en-US" altLang="zh-CN" sz="1200" kern="0">
                  <a:solidFill>
                    <a:srgbClr val="09003E"/>
                  </a:solidFill>
                  <a:latin typeface="Arial"/>
                  <a:ea typeface="微软雅黑"/>
                  <a:cs typeface="微软雅黑" charset="0"/>
                </a:rPr>
                <a:t>XX+</a:t>
              </a:r>
            </a:p>
          </p:txBody>
        </p:sp>
        <p:sp>
          <p:nvSpPr>
            <p:cNvPr id="61" name="Rectangle 17">
              <a:extLst>
                <a:ext uri="{FF2B5EF4-FFF2-40B4-BE49-F238E27FC236}">
                  <a16:creationId xmlns:a16="http://schemas.microsoft.com/office/drawing/2014/main" id="{1AC235D4-870C-7B46-ABCF-CAF0524C5E59}"/>
                </a:ext>
              </a:extLst>
            </p:cNvPr>
            <p:cNvSpPr>
              <a:spLocks noChangeArrowheads="1"/>
            </p:cNvSpPr>
            <p:nvPr/>
          </p:nvSpPr>
          <p:spPr bwMode="auto">
            <a:xfrm>
              <a:off x="6786293" y="5242982"/>
              <a:ext cx="364254" cy="191326"/>
            </a:xfrm>
            <a:prstGeom prst="rect">
              <a:avLst/>
            </a:prstGeom>
            <a:noFill/>
            <a:ln>
              <a:noFill/>
            </a:ln>
            <a:extLst>
              <a:ext uri="{909E8E84-426E-40dd-AFC4-6F175D3DCCD1}"/>
              <a:ext uri="{91240B29-F687-4f45-9708-019B960494DF}"/>
            </a:extLst>
          </p:spPr>
          <p:txBody>
            <a:bodyPr wrap="none" lIns="0" tIns="0" rIns="0" bIns="0">
              <a:spAutoFit/>
            </a:bodyPr>
            <a:lstStyle/>
            <a:p>
              <a:pPr algn="ctr">
                <a:spcBef>
                  <a:spcPct val="50000"/>
                </a:spcBef>
                <a:buClr>
                  <a:srgbClr val="2B85B8"/>
                </a:buClr>
                <a:buFont typeface="Arial" charset="0"/>
                <a:buNone/>
                <a:defRPr/>
              </a:pPr>
              <a:r>
                <a:rPr lang="en-US" altLang="zh-CN" sz="1050" kern="0">
                  <a:solidFill>
                    <a:srgbClr val="FFFFFF"/>
                  </a:solidFill>
                  <a:latin typeface="Arial"/>
                  <a:ea typeface="微软雅黑"/>
                  <a:cs typeface="微软雅黑" charset="0"/>
                </a:rPr>
                <a:t>2013</a:t>
              </a:r>
            </a:p>
          </p:txBody>
        </p:sp>
        <p:sp>
          <p:nvSpPr>
            <p:cNvPr id="62" name="Rectangle 43">
              <a:extLst>
                <a:ext uri="{FF2B5EF4-FFF2-40B4-BE49-F238E27FC236}">
                  <a16:creationId xmlns:a16="http://schemas.microsoft.com/office/drawing/2014/main" id="{BAFB5D3E-C3E4-7D43-9499-169944D3324B}"/>
                </a:ext>
              </a:extLst>
            </p:cNvPr>
            <p:cNvSpPr>
              <a:spLocks noChangeArrowheads="1"/>
            </p:cNvSpPr>
            <p:nvPr/>
          </p:nvSpPr>
          <p:spPr bwMode="auto">
            <a:xfrm>
              <a:off x="7123888" y="2280115"/>
              <a:ext cx="863716" cy="415458"/>
            </a:xfrm>
            <a:prstGeom prst="rect">
              <a:avLst/>
            </a:prstGeom>
            <a:solidFill>
              <a:srgbClr val="E7E6E6">
                <a:lumMod val="20000"/>
                <a:lumOff val="80000"/>
              </a:srgbClr>
            </a:solidFill>
            <a:ln w="9525">
              <a:noFill/>
              <a:miter lim="800000"/>
              <a:headEnd/>
              <a:tailEnd/>
            </a:ln>
          </p:spPr>
          <p:txBody>
            <a:bodyPr lIns="13720" tIns="13720" rIns="13720" bIns="13720">
              <a:spAutoFit/>
            </a:bodyPr>
            <a:lstStyle/>
            <a:p>
              <a:pPr algn="ctr">
                <a:spcBef>
                  <a:spcPct val="50000"/>
                </a:spcBef>
                <a:buClr>
                  <a:srgbClr val="2B85B8"/>
                </a:buClr>
                <a:buFont typeface="Arial" charset="0"/>
                <a:buNone/>
                <a:defRPr/>
              </a:pPr>
              <a:r>
                <a:rPr lang="zh-CN" altLang="en-US" sz="1050" kern="0" dirty="0">
                  <a:solidFill>
                    <a:srgbClr val="09003E">
                      <a:lumMod val="50000"/>
                    </a:srgbClr>
                  </a:solidFill>
                  <a:latin typeface="Arial"/>
                  <a:ea typeface="微软雅黑"/>
                  <a:cs typeface="宋体" charset="0"/>
                </a:rPr>
                <a:t>阿法替尼*</a:t>
              </a:r>
              <a:r>
                <a:rPr lang="en-US" altLang="zh-CN" sz="1050" kern="0" dirty="0">
                  <a:solidFill>
                    <a:srgbClr val="09003E">
                      <a:lumMod val="50000"/>
                    </a:srgbClr>
                  </a:solidFill>
                  <a:latin typeface="Arial"/>
                  <a:ea typeface="微软雅黑"/>
                  <a:cs typeface="宋体" charset="0"/>
                </a:rPr>
                <a:t>2013</a:t>
              </a:r>
            </a:p>
          </p:txBody>
        </p:sp>
        <p:sp>
          <p:nvSpPr>
            <p:cNvPr id="63" name="Rectangle 43">
              <a:extLst>
                <a:ext uri="{FF2B5EF4-FFF2-40B4-BE49-F238E27FC236}">
                  <a16:creationId xmlns:a16="http://schemas.microsoft.com/office/drawing/2014/main" id="{B13825DC-47F0-6B4A-8CEC-733CD836F0ED}"/>
                </a:ext>
              </a:extLst>
            </p:cNvPr>
            <p:cNvSpPr>
              <a:spLocks noChangeArrowheads="1"/>
            </p:cNvSpPr>
            <p:nvPr/>
          </p:nvSpPr>
          <p:spPr bwMode="auto">
            <a:xfrm>
              <a:off x="6692031" y="3071246"/>
              <a:ext cx="863716" cy="415458"/>
            </a:xfrm>
            <a:prstGeom prst="rect">
              <a:avLst/>
            </a:prstGeom>
            <a:solidFill>
              <a:srgbClr val="E7E6E6">
                <a:lumMod val="20000"/>
                <a:lumOff val="80000"/>
              </a:srgbClr>
            </a:solidFill>
            <a:ln w="9525">
              <a:noFill/>
              <a:miter lim="800000"/>
              <a:headEnd/>
              <a:tailEnd/>
            </a:ln>
          </p:spPr>
          <p:txBody>
            <a:bodyPr lIns="13720" tIns="13720" rIns="13720" bIns="13720">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50000"/>
                </a:spcBef>
                <a:buClr>
                  <a:srgbClr val="2B85B8"/>
                </a:buClr>
                <a:buFont typeface="Arial" panose="020B0604020202020204" pitchFamily="34" charset="0"/>
                <a:buNone/>
              </a:pPr>
              <a:r>
                <a:rPr lang="zh-CN" altLang="en-US" sz="1050">
                  <a:solidFill>
                    <a:srgbClr val="05001F"/>
                  </a:solidFill>
                  <a:ea typeface="微软雅黑" panose="020B0503020204020204" pitchFamily="34" charset="-122"/>
                </a:rPr>
                <a:t>克唑替尼*</a:t>
              </a:r>
              <a:r>
                <a:rPr lang="en-US" altLang="zh-CN" sz="1050">
                  <a:solidFill>
                    <a:srgbClr val="05001F"/>
                  </a:solidFill>
                  <a:ea typeface="微软雅黑" panose="020B0503020204020204" pitchFamily="34" charset="-122"/>
                </a:rPr>
                <a:t>2012</a:t>
              </a:r>
            </a:p>
          </p:txBody>
        </p:sp>
        <p:sp>
          <p:nvSpPr>
            <p:cNvPr id="64" name="Rectangle 64">
              <a:extLst>
                <a:ext uri="{FF2B5EF4-FFF2-40B4-BE49-F238E27FC236}">
                  <a16:creationId xmlns:a16="http://schemas.microsoft.com/office/drawing/2014/main" id="{9DC06FB4-A23A-6449-A151-2C157B979A69}"/>
                </a:ext>
              </a:extLst>
            </p:cNvPr>
            <p:cNvSpPr>
              <a:spLocks noChangeArrowheads="1"/>
            </p:cNvSpPr>
            <p:nvPr/>
          </p:nvSpPr>
          <p:spPr bwMode="auto">
            <a:xfrm>
              <a:off x="2115655" y="1226681"/>
              <a:ext cx="548704" cy="300654"/>
            </a:xfrm>
            <a:prstGeom prst="rect">
              <a:avLst/>
            </a:prstGeom>
            <a:noFill/>
            <a:ln>
              <a:noFill/>
            </a:ln>
            <a:extLst>
              <a:ext uri="{909E8E84-426E-40dd-AFC4-6F175D3DCCD1}"/>
              <a:ext uri="{91240B29-F687-4f45-9708-019B960494DF}"/>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50000"/>
                </a:spcBef>
                <a:buClr>
                  <a:srgbClr val="2B85B8"/>
                </a:buClr>
                <a:buFont typeface="Arial" panose="020B0604020202020204" pitchFamily="34" charset="0"/>
                <a:buNone/>
              </a:pPr>
              <a:r>
                <a:rPr lang="zh-CN" altLang="en-US" sz="1050">
                  <a:solidFill>
                    <a:srgbClr val="000000"/>
                  </a:solidFill>
                  <a:ea typeface="微软雅黑" panose="020B0503020204020204" pitchFamily="34" charset="-122"/>
                </a:rPr>
                <a:t>化疗</a:t>
              </a:r>
            </a:p>
          </p:txBody>
        </p:sp>
        <p:sp>
          <p:nvSpPr>
            <p:cNvPr id="65" name="Rectangle 66">
              <a:extLst>
                <a:ext uri="{FF2B5EF4-FFF2-40B4-BE49-F238E27FC236}">
                  <a16:creationId xmlns:a16="http://schemas.microsoft.com/office/drawing/2014/main" id="{EA96BD6A-5B58-1B4E-96A0-59407343E77D}"/>
                </a:ext>
              </a:extLst>
            </p:cNvPr>
            <p:cNvSpPr>
              <a:spLocks noChangeArrowheads="1"/>
            </p:cNvSpPr>
            <p:nvPr/>
          </p:nvSpPr>
          <p:spPr bwMode="auto">
            <a:xfrm>
              <a:off x="4911599" y="1226681"/>
              <a:ext cx="3284476" cy="300654"/>
            </a:xfrm>
            <a:prstGeom prst="rect">
              <a:avLst/>
            </a:prstGeom>
            <a:noFill/>
            <a:ln>
              <a:noFill/>
            </a:ln>
            <a:extLst>
              <a:ext uri="{909E8E84-426E-40dd-AFC4-6F175D3DCCD1}"/>
              <a:ext uri="{91240B29-F687-4f45-9708-019B960494DF}"/>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50000"/>
                </a:spcBef>
                <a:buClr>
                  <a:srgbClr val="2B85B8"/>
                </a:buClr>
                <a:buFont typeface="Arial" panose="020B0604020202020204" pitchFamily="34" charset="0"/>
                <a:buNone/>
              </a:pPr>
              <a:r>
                <a:rPr lang="zh-CN" altLang="en-US" sz="1050">
                  <a:solidFill>
                    <a:srgbClr val="000000"/>
                  </a:solidFill>
                  <a:ea typeface="微软雅黑" panose="020B0503020204020204" pitchFamily="34" charset="-122"/>
                </a:rPr>
                <a:t>靶向治疗</a:t>
              </a:r>
              <a:r>
                <a:rPr lang="en-US" altLang="zh-CN" sz="1050">
                  <a:solidFill>
                    <a:srgbClr val="000000"/>
                  </a:solidFill>
                  <a:ea typeface="微软雅黑" panose="020B0503020204020204" pitchFamily="34" charset="-122"/>
                </a:rPr>
                <a:t> 			    </a:t>
              </a:r>
              <a:r>
                <a:rPr lang="zh-CN" altLang="en-US" sz="1050">
                  <a:solidFill>
                    <a:srgbClr val="000000"/>
                  </a:solidFill>
                  <a:ea typeface="微软雅黑" panose="020B0503020204020204" pitchFamily="34" charset="-122"/>
                </a:rPr>
                <a:t>免疫治疗</a:t>
              </a:r>
            </a:p>
          </p:txBody>
        </p:sp>
        <p:sp>
          <p:nvSpPr>
            <p:cNvPr id="66" name="Rectangle 17">
              <a:extLst>
                <a:ext uri="{FF2B5EF4-FFF2-40B4-BE49-F238E27FC236}">
                  <a16:creationId xmlns:a16="http://schemas.microsoft.com/office/drawing/2014/main" id="{E124CC8E-C65F-0A43-9C58-EDB82CF3AE2C}"/>
                </a:ext>
              </a:extLst>
            </p:cNvPr>
            <p:cNvSpPr>
              <a:spLocks noChangeArrowheads="1"/>
            </p:cNvSpPr>
            <p:nvPr/>
          </p:nvSpPr>
          <p:spPr bwMode="auto">
            <a:xfrm>
              <a:off x="7624097" y="5242982"/>
              <a:ext cx="364254" cy="191326"/>
            </a:xfrm>
            <a:prstGeom prst="rect">
              <a:avLst/>
            </a:prstGeom>
            <a:noFill/>
            <a:ln>
              <a:noFill/>
            </a:ln>
            <a:extLst>
              <a:ext uri="{909E8E84-426E-40dd-AFC4-6F175D3DCCD1}"/>
              <a:ext uri="{91240B29-F687-4f45-9708-019B960494DF}"/>
            </a:extLst>
          </p:spPr>
          <p:txBody>
            <a:bodyPr wrap="none" lIns="0" tIns="0" rIns="0" bIns="0">
              <a:spAutoFit/>
            </a:bodyPr>
            <a:lstStyle/>
            <a:p>
              <a:pPr algn="ctr">
                <a:spcBef>
                  <a:spcPct val="50000"/>
                </a:spcBef>
                <a:buClr>
                  <a:srgbClr val="2B85B8"/>
                </a:buClr>
                <a:buFont typeface="Arial" charset="0"/>
                <a:buNone/>
                <a:defRPr/>
              </a:pPr>
              <a:r>
                <a:rPr lang="en-US" altLang="zh-CN" sz="1050" kern="0">
                  <a:solidFill>
                    <a:srgbClr val="FFFFFF"/>
                  </a:solidFill>
                  <a:latin typeface="Arial"/>
                  <a:ea typeface="微软雅黑"/>
                  <a:cs typeface="微软雅黑" charset="0"/>
                </a:rPr>
                <a:t>2014</a:t>
              </a:r>
            </a:p>
          </p:txBody>
        </p:sp>
        <p:cxnSp>
          <p:nvCxnSpPr>
            <p:cNvPr id="48194" name="Shape 63">
              <a:extLst>
                <a:ext uri="{FF2B5EF4-FFF2-40B4-BE49-F238E27FC236}">
                  <a16:creationId xmlns:a16="http://schemas.microsoft.com/office/drawing/2014/main" id="{C695D096-0D07-1D48-92DD-1188FD55FF78}"/>
                </a:ext>
              </a:extLst>
            </p:cNvPr>
            <p:cNvCxnSpPr>
              <a:cxnSpLocks noChangeShapeType="1"/>
            </p:cNvCxnSpPr>
            <p:nvPr/>
          </p:nvCxnSpPr>
          <p:spPr bwMode="auto">
            <a:xfrm rot="5400000" flipH="1" flipV="1">
              <a:off x="6267384" y="3327923"/>
              <a:ext cx="3240000" cy="365125"/>
            </a:xfrm>
            <a:prstGeom prst="bentConnector3">
              <a:avLst>
                <a:gd name="adj1" fmla="val 99718"/>
              </a:avLst>
            </a:prstGeom>
            <a:noFill/>
            <a:ln w="38100" algn="ctr">
              <a:solidFill>
                <a:srgbClr val="FFFFFF"/>
              </a:solidFill>
              <a:miter lim="800000"/>
              <a:headEnd/>
              <a:tailEnd/>
            </a:ln>
            <a:extLst>
              <a:ext uri="{909E8E84-426E-40DD-AFC4-6F175D3DCCD1}">
                <a14:hiddenFill xmlns:a14="http://schemas.microsoft.com/office/drawing/2010/main">
                  <a:noFill/>
                </a14:hiddenFill>
              </a:ext>
            </a:extLst>
          </p:spPr>
        </p:cxnSp>
        <p:sp>
          <p:nvSpPr>
            <p:cNvPr id="68" name="TextBox 72">
              <a:extLst>
                <a:ext uri="{FF2B5EF4-FFF2-40B4-BE49-F238E27FC236}">
                  <a16:creationId xmlns:a16="http://schemas.microsoft.com/office/drawing/2014/main" id="{98081776-67C9-C44D-BB30-4C61F7845C72}"/>
                </a:ext>
              </a:extLst>
            </p:cNvPr>
            <p:cNvSpPr txBox="1">
              <a:spLocks noChangeArrowheads="1"/>
            </p:cNvSpPr>
            <p:nvPr/>
          </p:nvSpPr>
          <p:spPr bwMode="auto">
            <a:xfrm>
              <a:off x="7308148" y="1510135"/>
              <a:ext cx="914100" cy="491979"/>
            </a:xfrm>
            <a:prstGeom prst="rect">
              <a:avLst/>
            </a:prstGeom>
            <a:solidFill>
              <a:srgbClr val="FFC000">
                <a:lumMod val="40000"/>
                <a:lumOff val="60000"/>
              </a:srgbClr>
            </a:solidFill>
            <a:ln>
              <a:noFill/>
            </a:ln>
            <a:extLst>
              <a:ext uri="{91240B29-F687-4f45-9708-019B960494DF}"/>
            </a:extLst>
          </p:spPr>
          <p:txBody>
            <a:bodyPr>
              <a:spAutoFit/>
            </a:bodyPr>
            <a:lstStyle>
              <a:lvl1pPr defTabSz="457200">
                <a:defRPr sz="2800">
                  <a:solidFill>
                    <a:schemeClr val="tx1"/>
                  </a:solidFill>
                  <a:latin typeface="Arial" panose="020B0604020202020204" pitchFamily="34" charset="0"/>
                </a:defRPr>
              </a:lvl1pPr>
              <a:lvl2pPr marL="742950" indent="-285750" defTabSz="457200">
                <a:defRPr sz="2800">
                  <a:solidFill>
                    <a:schemeClr val="tx1"/>
                  </a:solidFill>
                  <a:latin typeface="Arial" panose="020B0604020202020204" pitchFamily="34" charset="0"/>
                </a:defRPr>
              </a:lvl2pPr>
              <a:lvl3pPr marL="1143000" indent="-228600" defTabSz="457200">
                <a:defRPr sz="2800">
                  <a:solidFill>
                    <a:schemeClr val="tx1"/>
                  </a:solidFill>
                  <a:latin typeface="Arial" panose="020B0604020202020204" pitchFamily="34" charset="0"/>
                </a:defRPr>
              </a:lvl3pPr>
              <a:lvl4pPr marL="1600200" indent="-228600" defTabSz="457200">
                <a:defRPr sz="2800">
                  <a:solidFill>
                    <a:schemeClr val="tx1"/>
                  </a:solidFill>
                  <a:latin typeface="Arial" panose="020B0604020202020204" pitchFamily="34" charset="0"/>
                </a:defRPr>
              </a:lvl4pPr>
              <a:lvl5pPr marL="2057400" indent="-228600" defTabSz="457200">
                <a:defRPr sz="28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pPr>
              <a:r>
                <a:rPr lang="zh-CN" altLang="en-US" sz="1050">
                  <a:solidFill>
                    <a:srgbClr val="09003E"/>
                  </a:solidFill>
                  <a:ea typeface="微软雅黑" panose="020B0503020204020204" pitchFamily="34" charset="-122"/>
                  <a:cs typeface="黑体" panose="02010609060101010101" pitchFamily="49" charset="-122"/>
                </a:rPr>
                <a:t>阿帕替尼</a:t>
              </a:r>
              <a:endParaRPr lang="en-US" altLang="zh-CN" sz="1050">
                <a:solidFill>
                  <a:srgbClr val="09003E"/>
                </a:solidFill>
                <a:ea typeface="微软雅黑" panose="020B0503020204020204" pitchFamily="34" charset="-122"/>
                <a:cs typeface="Arial" panose="020B0604020202020204" pitchFamily="34" charset="0"/>
              </a:endParaRPr>
            </a:p>
            <a:p>
              <a:pPr algn="ctr">
                <a:spcBef>
                  <a:spcPct val="0"/>
                </a:spcBef>
              </a:pPr>
              <a:r>
                <a:rPr lang="en-US" altLang="zh-CN" sz="1050">
                  <a:solidFill>
                    <a:srgbClr val="09003E"/>
                  </a:solidFill>
                  <a:ea typeface="微软雅黑" panose="020B0503020204020204" pitchFamily="34" charset="-122"/>
                  <a:cs typeface="Arial" panose="020B0604020202020204" pitchFamily="34" charset="0"/>
                </a:rPr>
                <a:t>2014</a:t>
              </a:r>
              <a:endParaRPr lang="zh-CN" altLang="en-US" sz="1050">
                <a:solidFill>
                  <a:srgbClr val="09003E"/>
                </a:solidFill>
                <a:ea typeface="微软雅黑" panose="020B0503020204020204" pitchFamily="34" charset="-122"/>
                <a:cs typeface="黑体" panose="02010609060101010101" pitchFamily="49" charset="-122"/>
              </a:endParaRPr>
            </a:p>
          </p:txBody>
        </p:sp>
        <p:cxnSp>
          <p:nvCxnSpPr>
            <p:cNvPr id="48196" name="Shape 63">
              <a:extLst>
                <a:ext uri="{FF2B5EF4-FFF2-40B4-BE49-F238E27FC236}">
                  <a16:creationId xmlns:a16="http://schemas.microsoft.com/office/drawing/2014/main" id="{8A1A5171-B1F8-F24C-A286-9A5C408F6EFF}"/>
                </a:ext>
              </a:extLst>
            </p:cNvPr>
            <p:cNvCxnSpPr>
              <a:cxnSpLocks noChangeShapeType="1"/>
            </p:cNvCxnSpPr>
            <p:nvPr/>
          </p:nvCxnSpPr>
          <p:spPr bwMode="auto">
            <a:xfrm rot="5400000" flipH="1" flipV="1">
              <a:off x="7290546" y="4117686"/>
              <a:ext cx="2016000" cy="0"/>
            </a:xfrm>
            <a:prstGeom prst="bentConnector3">
              <a:avLst>
                <a:gd name="adj1" fmla="val 50000"/>
              </a:avLst>
            </a:prstGeom>
            <a:noFill/>
            <a:ln w="38100" algn="ctr">
              <a:solidFill>
                <a:srgbClr val="FFFFFF"/>
              </a:solidFill>
              <a:miter lim="800000"/>
              <a:headEnd/>
              <a:tailEnd/>
            </a:ln>
            <a:extLst>
              <a:ext uri="{909E8E84-426E-40DD-AFC4-6F175D3DCCD1}">
                <a14:hiddenFill xmlns:a14="http://schemas.microsoft.com/office/drawing/2010/main">
                  <a:noFill/>
                </a14:hiddenFill>
              </a:ext>
            </a:extLst>
          </p:spPr>
        </p:cxnSp>
        <p:sp>
          <p:nvSpPr>
            <p:cNvPr id="70" name="TextBox 76">
              <a:extLst>
                <a:ext uri="{FF2B5EF4-FFF2-40B4-BE49-F238E27FC236}">
                  <a16:creationId xmlns:a16="http://schemas.microsoft.com/office/drawing/2014/main" id="{D4EB2F25-32E4-0E4D-959E-78FC0A1B6313}"/>
                </a:ext>
              </a:extLst>
            </p:cNvPr>
            <p:cNvSpPr txBox="1">
              <a:spLocks noChangeArrowheads="1"/>
            </p:cNvSpPr>
            <p:nvPr/>
          </p:nvSpPr>
          <p:spPr bwMode="auto">
            <a:xfrm>
              <a:off x="7689624" y="2500108"/>
              <a:ext cx="1036460" cy="573975"/>
            </a:xfrm>
            <a:prstGeom prst="rect">
              <a:avLst/>
            </a:prstGeom>
            <a:solidFill>
              <a:srgbClr val="FFC000">
                <a:lumMod val="40000"/>
                <a:lumOff val="60000"/>
              </a:srgbClr>
            </a:solidFill>
            <a:ln>
              <a:noFill/>
            </a:ln>
            <a:extLst>
              <a:ext uri="{91240B29-F687-4f45-9708-019B960494DF}"/>
            </a:extLst>
          </p:spPr>
          <p:txBody>
            <a:bodyPr>
              <a:spAutoFit/>
            </a:bodyPr>
            <a:lstStyle>
              <a:lvl1pPr defTabSz="457200">
                <a:defRPr kumimoji="1" sz="2400">
                  <a:solidFill>
                    <a:schemeClr val="tx1"/>
                  </a:solidFill>
                  <a:latin typeface="Arial" charset="0"/>
                  <a:ea typeface="宋体" charset="0"/>
                  <a:cs typeface="宋体" charset="0"/>
                </a:defRPr>
              </a:lvl1pPr>
              <a:lvl2pPr marL="742950" indent="-285750" defTabSz="457200">
                <a:defRPr kumimoji="1" sz="2400">
                  <a:solidFill>
                    <a:schemeClr val="tx1"/>
                  </a:solidFill>
                  <a:latin typeface="Arial" charset="0"/>
                  <a:ea typeface="宋体" charset="0"/>
                </a:defRPr>
              </a:lvl2pPr>
              <a:lvl3pPr marL="1143000" indent="-228600" defTabSz="457200">
                <a:defRPr kumimoji="1" sz="2400">
                  <a:solidFill>
                    <a:schemeClr val="tx1"/>
                  </a:solidFill>
                  <a:latin typeface="Arial" charset="0"/>
                  <a:ea typeface="宋体" charset="0"/>
                </a:defRPr>
              </a:lvl3pPr>
              <a:lvl4pPr marL="1600200" indent="-228600" defTabSz="457200">
                <a:defRPr kumimoji="1" sz="2400">
                  <a:solidFill>
                    <a:schemeClr val="tx1"/>
                  </a:solidFill>
                  <a:latin typeface="Arial" charset="0"/>
                  <a:ea typeface="宋体" charset="0"/>
                </a:defRPr>
              </a:lvl4pPr>
              <a:lvl5pPr marL="2057400" indent="-228600" defTabSz="4572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algn="ctr">
                <a:spcBef>
                  <a:spcPct val="0"/>
                </a:spcBef>
                <a:defRPr/>
              </a:pPr>
              <a:r>
                <a:rPr kumimoji="0" lang="zh-CN" altLang="en-US" sz="1200" kern="0" dirty="0">
                  <a:solidFill>
                    <a:srgbClr val="FF0000"/>
                  </a:solidFill>
                  <a:latin typeface="Arial"/>
                  <a:ea typeface="微软雅黑"/>
                  <a:cs typeface="Arial" charset="0"/>
                </a:rPr>
                <a:t>奥希替尼</a:t>
              </a:r>
              <a:r>
                <a:rPr kumimoji="0" lang="en-US" altLang="zh-CN" sz="1350" kern="0" dirty="0">
                  <a:solidFill>
                    <a:srgbClr val="FF0000"/>
                  </a:solidFill>
                  <a:latin typeface="Arial"/>
                  <a:ea typeface="微软雅黑"/>
                  <a:cs typeface="Arial" charset="0"/>
                </a:rPr>
                <a:t>2017</a:t>
              </a:r>
              <a:endParaRPr kumimoji="0" lang="zh-CN" altLang="en-US" sz="1350" kern="0" dirty="0">
                <a:solidFill>
                  <a:srgbClr val="FF0000"/>
                </a:solidFill>
                <a:latin typeface="Arial"/>
                <a:ea typeface="微软雅黑"/>
                <a:cs typeface="黑体" charset="0"/>
              </a:endParaRPr>
            </a:p>
          </p:txBody>
        </p:sp>
        <p:sp>
          <p:nvSpPr>
            <p:cNvPr id="71" name="Rectangle 17">
              <a:extLst>
                <a:ext uri="{FF2B5EF4-FFF2-40B4-BE49-F238E27FC236}">
                  <a16:creationId xmlns:a16="http://schemas.microsoft.com/office/drawing/2014/main" id="{21B31029-BDB7-5E49-8E86-9A9AA9C28CCC}"/>
                </a:ext>
              </a:extLst>
            </p:cNvPr>
            <p:cNvSpPr>
              <a:spLocks noChangeArrowheads="1"/>
            </p:cNvSpPr>
            <p:nvPr/>
          </p:nvSpPr>
          <p:spPr bwMode="auto">
            <a:xfrm>
              <a:off x="8089064" y="5242982"/>
              <a:ext cx="364254" cy="191326"/>
            </a:xfrm>
            <a:prstGeom prst="rect">
              <a:avLst/>
            </a:prstGeom>
            <a:noFill/>
            <a:ln>
              <a:noFill/>
            </a:ln>
            <a:extLst>
              <a:ext uri="{909E8E84-426E-40dd-AFC4-6F175D3DCCD1}"/>
              <a:ext uri="{91240B29-F687-4f45-9708-019B960494DF}"/>
            </a:extLst>
          </p:spPr>
          <p:txBody>
            <a:bodyPr wrap="none" lIns="0" tIns="0" rIns="0" bIns="0">
              <a:spAutoFit/>
            </a:bodyPr>
            <a:lstStyle/>
            <a:p>
              <a:pPr algn="ctr">
                <a:spcBef>
                  <a:spcPct val="50000"/>
                </a:spcBef>
                <a:buClr>
                  <a:srgbClr val="2B85B8"/>
                </a:buClr>
                <a:buFont typeface="Arial" charset="0"/>
                <a:buNone/>
                <a:defRPr/>
              </a:pPr>
              <a:r>
                <a:rPr lang="en-US" altLang="zh-CN" sz="1050" kern="0" dirty="0">
                  <a:solidFill>
                    <a:srgbClr val="FFFFFF"/>
                  </a:solidFill>
                  <a:latin typeface="Arial"/>
                  <a:ea typeface="微软雅黑"/>
                  <a:cs typeface="微软雅黑" charset="0"/>
                </a:rPr>
                <a:t>2015</a:t>
              </a:r>
            </a:p>
          </p:txBody>
        </p:sp>
        <p:sp>
          <p:nvSpPr>
            <p:cNvPr id="72" name="AutoShape 35">
              <a:extLst>
                <a:ext uri="{FF2B5EF4-FFF2-40B4-BE49-F238E27FC236}">
                  <a16:creationId xmlns:a16="http://schemas.microsoft.com/office/drawing/2014/main" id="{6029E41D-E2F5-E34D-BE3E-498A9C0A6F6B}"/>
                </a:ext>
              </a:extLst>
            </p:cNvPr>
            <p:cNvSpPr>
              <a:spLocks noChangeArrowheads="1"/>
            </p:cNvSpPr>
            <p:nvPr/>
          </p:nvSpPr>
          <p:spPr bwMode="auto">
            <a:xfrm>
              <a:off x="7231854" y="5238752"/>
              <a:ext cx="1511503" cy="1098560"/>
            </a:xfrm>
            <a:prstGeom prst="rightArrow">
              <a:avLst>
                <a:gd name="adj1" fmla="val 50000"/>
                <a:gd name="adj2" fmla="val 83951"/>
              </a:avLst>
            </a:prstGeom>
            <a:gradFill rotWithShape="1">
              <a:gsLst>
                <a:gs pos="0">
                  <a:srgbClr val="FFFFFF"/>
                </a:gs>
                <a:gs pos="100000">
                  <a:srgbClr val="FFCC66"/>
                </a:gs>
              </a:gsLst>
              <a:lin ang="0" scaled="1"/>
            </a:gradFill>
            <a:ln>
              <a:noFill/>
            </a:ln>
            <a:effectLst>
              <a:outerShdw dist="107763" dir="2700000" algn="ctr" rotWithShape="0">
                <a:sysClr val="window" lastClr="FFFFFF">
                  <a:alpha val="50000"/>
                </a:sysClr>
              </a:outerShdw>
            </a:effectLst>
            <a:extLst>
              <a:ext uri="{91240B29-F687-4f45-9708-019B960494DF}"/>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50000"/>
                </a:spcBef>
                <a:buClr>
                  <a:srgbClr val="2B85B8"/>
                </a:buClr>
                <a:buFont typeface="Arial" panose="020B0604020202020204" pitchFamily="34" charset="0"/>
                <a:buNone/>
              </a:pPr>
              <a:r>
                <a:rPr lang="en-US" altLang="zh-CN" sz="1200">
                  <a:solidFill>
                    <a:srgbClr val="161616"/>
                  </a:solidFill>
                  <a:ea typeface="微软雅黑" panose="020B0503020204020204" pitchFamily="34" charset="-122"/>
                </a:rPr>
                <a:t>   </a:t>
              </a:r>
              <a:r>
                <a:rPr lang="zh-CN" altLang="en-US" sz="1200">
                  <a:solidFill>
                    <a:srgbClr val="161616"/>
                  </a:solidFill>
                  <a:ea typeface="微软雅黑" panose="020B0503020204020204" pitchFamily="34" charset="-122"/>
                </a:rPr>
                <a:t>免疫治疗</a:t>
              </a:r>
              <a:r>
                <a:rPr lang="en-US" altLang="zh-CN" sz="1200">
                  <a:solidFill>
                    <a:srgbClr val="161616"/>
                  </a:solidFill>
                  <a:ea typeface="微软雅黑" panose="020B0503020204020204" pitchFamily="34" charset="-122"/>
                </a:rPr>
                <a:t> </a:t>
              </a:r>
              <a:endParaRPr lang="zh-CN" altLang="en-US" sz="1200">
                <a:solidFill>
                  <a:srgbClr val="161616"/>
                </a:solidFill>
                <a:ea typeface="微软雅黑" panose="020B0503020204020204" pitchFamily="34" charset="-122"/>
              </a:endParaRPr>
            </a:p>
          </p:txBody>
        </p:sp>
      </p:grpSp>
      <p:sp>
        <p:nvSpPr>
          <p:cNvPr id="73" name="圆角矩形 72">
            <a:extLst>
              <a:ext uri="{FF2B5EF4-FFF2-40B4-BE49-F238E27FC236}">
                <a16:creationId xmlns:a16="http://schemas.microsoft.com/office/drawing/2014/main" id="{8DF6BEEC-65B0-3B47-BFB3-A27A8D2FE40D}"/>
              </a:ext>
            </a:extLst>
          </p:cNvPr>
          <p:cNvSpPr/>
          <p:nvPr/>
        </p:nvSpPr>
        <p:spPr>
          <a:xfrm>
            <a:off x="450034" y="88984"/>
            <a:ext cx="2814256"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48130" name="标题 1">
            <a:extLst>
              <a:ext uri="{FF2B5EF4-FFF2-40B4-BE49-F238E27FC236}">
                <a16:creationId xmlns:a16="http://schemas.microsoft.com/office/drawing/2014/main" id="{9716F148-E944-2A49-94BB-0871E485E3ED}"/>
              </a:ext>
            </a:extLst>
          </p:cNvPr>
          <p:cNvSpPr>
            <a:spLocks noGrp="1"/>
          </p:cNvSpPr>
          <p:nvPr>
            <p:ph type="title"/>
          </p:nvPr>
        </p:nvSpPr>
        <p:spPr>
          <a:xfrm>
            <a:off x="-1007539" y="-93305"/>
            <a:ext cx="5831099" cy="857515"/>
          </a:xfrm>
        </p:spPr>
        <p:txBody>
          <a:bodyPr>
            <a:normAutofit/>
          </a:bodyPr>
          <a:lstStyle/>
          <a:p>
            <a:r>
              <a:rPr lang="zh-CN" altLang="en-US" sz="2000" dirty="0">
                <a:solidFill>
                  <a:schemeClr val="bg1"/>
                </a:solidFill>
                <a:latin typeface="Microsoft YaHei" panose="020B0503020204020204" pitchFamily="34" charset="-122"/>
                <a:ea typeface="Microsoft YaHei" panose="020B0503020204020204" pitchFamily="34" charset="-122"/>
              </a:rPr>
              <a:t>肺癌靶向治疗药物发展</a:t>
            </a:r>
          </a:p>
        </p:txBody>
      </p:sp>
    </p:spTree>
    <p:extLst>
      <p:ext uri="{BB962C8B-B14F-4D97-AF65-F5344CB8AC3E}">
        <p14:creationId xmlns:p14="http://schemas.microsoft.com/office/powerpoint/2010/main" val="3357656045"/>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圆角矩形 72">
            <a:extLst>
              <a:ext uri="{FF2B5EF4-FFF2-40B4-BE49-F238E27FC236}">
                <a16:creationId xmlns:a16="http://schemas.microsoft.com/office/drawing/2014/main" id="{8DF6BEEC-65B0-3B47-BFB3-A27A8D2FE40D}"/>
              </a:ext>
            </a:extLst>
          </p:cNvPr>
          <p:cNvSpPr/>
          <p:nvPr/>
        </p:nvSpPr>
        <p:spPr>
          <a:xfrm>
            <a:off x="450034" y="88984"/>
            <a:ext cx="2814256"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48130" name="标题 1">
            <a:extLst>
              <a:ext uri="{FF2B5EF4-FFF2-40B4-BE49-F238E27FC236}">
                <a16:creationId xmlns:a16="http://schemas.microsoft.com/office/drawing/2014/main" id="{9716F148-E944-2A49-94BB-0871E485E3ED}"/>
              </a:ext>
            </a:extLst>
          </p:cNvPr>
          <p:cNvSpPr>
            <a:spLocks noGrp="1"/>
          </p:cNvSpPr>
          <p:nvPr>
            <p:ph type="title"/>
          </p:nvPr>
        </p:nvSpPr>
        <p:spPr>
          <a:xfrm>
            <a:off x="-1007539" y="-93305"/>
            <a:ext cx="5831099" cy="857515"/>
          </a:xfrm>
        </p:spPr>
        <p:txBody>
          <a:bodyPr>
            <a:normAutofit/>
          </a:bodyPr>
          <a:lstStyle/>
          <a:p>
            <a:r>
              <a:rPr lang="en-US" altLang="zh-CN" sz="2000" dirty="0">
                <a:solidFill>
                  <a:schemeClr val="bg1"/>
                </a:solidFill>
                <a:latin typeface="Microsoft YaHei" panose="020B0503020204020204" pitchFamily="34" charset="-122"/>
                <a:ea typeface="Microsoft YaHei" panose="020B0503020204020204" pitchFamily="34" charset="-122"/>
              </a:rPr>
              <a:t>EGFR</a:t>
            </a:r>
            <a:r>
              <a:rPr lang="zh-CN" altLang="en-US" sz="2000" dirty="0">
                <a:solidFill>
                  <a:schemeClr val="bg1"/>
                </a:solidFill>
                <a:latin typeface="Microsoft YaHei" panose="020B0503020204020204" pitchFamily="34" charset="-122"/>
                <a:ea typeface="Microsoft YaHei" panose="020B0503020204020204" pitchFamily="34" charset="-122"/>
              </a:rPr>
              <a:t>通路抑制剂</a:t>
            </a:r>
          </a:p>
        </p:txBody>
      </p:sp>
      <p:graphicFrame>
        <p:nvGraphicFramePr>
          <p:cNvPr id="5" name="表格 4">
            <a:extLst>
              <a:ext uri="{FF2B5EF4-FFF2-40B4-BE49-F238E27FC236}">
                <a16:creationId xmlns:a16="http://schemas.microsoft.com/office/drawing/2014/main" id="{9A823343-433E-774D-B0AD-6A889B4A6B83}"/>
              </a:ext>
            </a:extLst>
          </p:cNvPr>
          <p:cNvGraphicFramePr>
            <a:graphicFrameLocks noGrp="1"/>
          </p:cNvGraphicFramePr>
          <p:nvPr>
            <p:extLst>
              <p:ext uri="{D42A27DB-BD31-4B8C-83A1-F6EECF244321}">
                <p14:modId xmlns:p14="http://schemas.microsoft.com/office/powerpoint/2010/main" val="1613972061"/>
              </p:ext>
            </p:extLst>
          </p:nvPr>
        </p:nvGraphicFramePr>
        <p:xfrm>
          <a:off x="1007135" y="1312404"/>
          <a:ext cx="7632849" cy="2785668"/>
        </p:xfrm>
        <a:graphic>
          <a:graphicData uri="http://schemas.openxmlformats.org/drawingml/2006/table">
            <a:tbl>
              <a:tblPr firstRow="1" bandRow="1">
                <a:tableStyleId>{7DF18680-E054-41AD-8BC1-D1AEF772440D}</a:tableStyleId>
              </a:tblPr>
              <a:tblGrid>
                <a:gridCol w="1512165">
                  <a:extLst>
                    <a:ext uri="{9D8B030D-6E8A-4147-A177-3AD203B41FA5}">
                      <a16:colId xmlns:a16="http://schemas.microsoft.com/office/drawing/2014/main" val="20000"/>
                    </a:ext>
                  </a:extLst>
                </a:gridCol>
                <a:gridCol w="2880320">
                  <a:extLst>
                    <a:ext uri="{9D8B030D-6E8A-4147-A177-3AD203B41FA5}">
                      <a16:colId xmlns:a16="http://schemas.microsoft.com/office/drawing/2014/main" val="20001"/>
                    </a:ext>
                  </a:extLst>
                </a:gridCol>
                <a:gridCol w="3240364">
                  <a:extLst>
                    <a:ext uri="{9D8B030D-6E8A-4147-A177-3AD203B41FA5}">
                      <a16:colId xmlns:a16="http://schemas.microsoft.com/office/drawing/2014/main" val="20002"/>
                    </a:ext>
                  </a:extLst>
                </a:gridCol>
              </a:tblGrid>
              <a:tr h="694876">
                <a:tc>
                  <a:txBody>
                    <a:bodyPr/>
                    <a:lstStyle/>
                    <a:p>
                      <a:endParaRPr lang="zh-CN" altLang="en-US" sz="2000" b="1" dirty="0">
                        <a:latin typeface="Microsoft YaHei" panose="020B0503020204020204" pitchFamily="34" charset="-122"/>
                        <a:ea typeface="Microsoft YaHei" panose="020B0503020204020204" pitchFamily="34" charset="-122"/>
                        <a:cs typeface="Arial" panose="020B0604020202020204" pitchFamily="34" charset="0"/>
                      </a:endParaRPr>
                    </a:p>
                  </a:txBody>
                  <a:tcPr anchor="ctr"/>
                </a:tc>
                <a:tc>
                  <a:txBody>
                    <a:bodyPr/>
                    <a:lstStyle/>
                    <a:p>
                      <a:r>
                        <a:rPr lang="zh-CN" altLang="en-US" sz="2000" dirty="0">
                          <a:latin typeface="Microsoft YaHei" panose="020B0503020204020204" pitchFamily="34" charset="-122"/>
                          <a:ea typeface="Microsoft YaHei" panose="020B0503020204020204" pitchFamily="34" charset="-122"/>
                        </a:rPr>
                        <a:t>代表</a:t>
                      </a:r>
                      <a:endParaRPr lang="zh-CN" altLang="en-US" sz="2000" b="1" dirty="0">
                        <a:latin typeface="Microsoft YaHei" panose="020B0503020204020204" pitchFamily="34" charset="-122"/>
                        <a:ea typeface="Microsoft YaHei" panose="020B0503020204020204" pitchFamily="34" charset="-122"/>
                        <a:cs typeface="Arial" panose="020B0604020202020204" pitchFamily="34" charset="0"/>
                      </a:endParaRPr>
                    </a:p>
                  </a:txBody>
                  <a:tcPr anchor="ctr"/>
                </a:tc>
                <a:tc>
                  <a:txBody>
                    <a:bodyPr/>
                    <a:lstStyle/>
                    <a:p>
                      <a:r>
                        <a:rPr lang="zh-CN" altLang="en-US" sz="2000" dirty="0">
                          <a:latin typeface="Microsoft YaHei" panose="020B0503020204020204" pitchFamily="34" charset="-122"/>
                          <a:ea typeface="Microsoft YaHei" panose="020B0503020204020204" pitchFamily="34" charset="-122"/>
                        </a:rPr>
                        <a:t>其他</a:t>
                      </a:r>
                      <a:endParaRPr lang="zh-CN" altLang="en-US" sz="2000" b="1" dirty="0">
                        <a:latin typeface="Microsoft YaHei" panose="020B0503020204020204" pitchFamily="34" charset="-122"/>
                        <a:ea typeface="Microsoft YaHei" panose="020B0503020204020204" pitchFamily="34" charset="-122"/>
                        <a:cs typeface="Arial" panose="020B0604020202020204" pitchFamily="34" charset="0"/>
                      </a:endParaRPr>
                    </a:p>
                  </a:txBody>
                  <a:tcPr anchor="ctr"/>
                </a:tc>
                <a:extLst>
                  <a:ext uri="{0D108BD9-81ED-4DB2-BD59-A6C34878D82A}">
                    <a16:rowId xmlns:a16="http://schemas.microsoft.com/office/drawing/2014/main" val="10000"/>
                  </a:ext>
                </a:extLst>
              </a:tr>
              <a:tr h="694876">
                <a:tc>
                  <a:txBody>
                    <a:bodyPr/>
                    <a:lstStyle/>
                    <a:p>
                      <a:r>
                        <a:rPr lang="zh-CN" altLang="en-US" sz="2000" dirty="0">
                          <a:latin typeface="Microsoft YaHei" panose="020B0503020204020204" pitchFamily="34" charset="-122"/>
                          <a:ea typeface="Microsoft YaHei" panose="020B0503020204020204" pitchFamily="34" charset="-122"/>
                        </a:rPr>
                        <a:t>一代</a:t>
                      </a:r>
                      <a:r>
                        <a:rPr lang="en-US" altLang="zh-CN" sz="2000" dirty="0">
                          <a:latin typeface="Microsoft YaHei" panose="020B0503020204020204" pitchFamily="34" charset="-122"/>
                          <a:ea typeface="Microsoft YaHei" panose="020B0503020204020204" pitchFamily="34" charset="-122"/>
                        </a:rPr>
                        <a:t>TKI</a:t>
                      </a:r>
                      <a:endParaRPr lang="zh-CN" altLang="en-US" sz="2000" b="1" dirty="0">
                        <a:latin typeface="Microsoft YaHei" panose="020B0503020204020204" pitchFamily="34" charset="-122"/>
                        <a:ea typeface="Microsoft YaHei" panose="020B0503020204020204" pitchFamily="34" charset="-122"/>
                        <a:cs typeface="Arial" panose="020B0604020202020204" pitchFamily="34" charset="0"/>
                      </a:endParaRPr>
                    </a:p>
                  </a:txBody>
                  <a:tcPr anchor="ctr"/>
                </a:tc>
                <a:tc>
                  <a:txBody>
                    <a:bodyPr/>
                    <a:lstStyle/>
                    <a:p>
                      <a:r>
                        <a:rPr lang="en-US" altLang="zh-CN" sz="2000" dirty="0" err="1">
                          <a:latin typeface="Microsoft YaHei" panose="020B0503020204020204" pitchFamily="34" charset="-122"/>
                          <a:ea typeface="Microsoft YaHei" panose="020B0503020204020204" pitchFamily="34" charset="-122"/>
                        </a:rPr>
                        <a:t>Gefitinib</a:t>
                      </a:r>
                      <a:r>
                        <a:rPr lang="zh-CN" altLang="en-US" sz="2000" dirty="0">
                          <a:latin typeface="Microsoft YaHei" panose="020B0503020204020204" pitchFamily="34" charset="-122"/>
                          <a:ea typeface="Microsoft YaHei" panose="020B0503020204020204" pitchFamily="34" charset="-122"/>
                        </a:rPr>
                        <a:t>、</a:t>
                      </a:r>
                      <a:r>
                        <a:rPr lang="en-US" altLang="zh-CN" sz="2000" dirty="0" err="1">
                          <a:latin typeface="Microsoft YaHei" panose="020B0503020204020204" pitchFamily="34" charset="-122"/>
                          <a:ea typeface="Microsoft YaHei" panose="020B0503020204020204" pitchFamily="34" charset="-122"/>
                        </a:rPr>
                        <a:t>Erlotinib</a:t>
                      </a:r>
                      <a:endParaRPr lang="zh-CN" altLang="en-US" sz="2000" b="1" dirty="0">
                        <a:latin typeface="Microsoft YaHei" panose="020B0503020204020204" pitchFamily="34" charset="-122"/>
                        <a:ea typeface="Microsoft YaHei" panose="020B0503020204020204" pitchFamily="34" charset="-122"/>
                        <a:cs typeface="Arial" panose="020B0604020202020204" pitchFamily="34" charset="0"/>
                      </a:endParaRPr>
                    </a:p>
                  </a:txBody>
                  <a:tcPr anchor="ctr"/>
                </a:tc>
                <a:tc>
                  <a:txBody>
                    <a:bodyPr/>
                    <a:lstStyle/>
                    <a:p>
                      <a:r>
                        <a:rPr lang="en-US" altLang="zh-CN" sz="2000" dirty="0" err="1">
                          <a:latin typeface="Microsoft YaHei" panose="020B0503020204020204" pitchFamily="34" charset="-122"/>
                          <a:ea typeface="Microsoft YaHei" panose="020B0503020204020204" pitchFamily="34" charset="-122"/>
                        </a:rPr>
                        <a:t>Icotinib</a:t>
                      </a:r>
                      <a:endParaRPr lang="zh-CN" altLang="en-US" sz="2000" b="1" dirty="0">
                        <a:latin typeface="Microsoft YaHei" panose="020B0503020204020204" pitchFamily="34" charset="-122"/>
                        <a:ea typeface="Microsoft YaHei" panose="020B0503020204020204" pitchFamily="34" charset="-122"/>
                        <a:cs typeface="Arial" panose="020B0604020202020204" pitchFamily="34" charset="0"/>
                      </a:endParaRPr>
                    </a:p>
                  </a:txBody>
                  <a:tcPr anchor="ctr"/>
                </a:tc>
                <a:extLst>
                  <a:ext uri="{0D108BD9-81ED-4DB2-BD59-A6C34878D82A}">
                    <a16:rowId xmlns:a16="http://schemas.microsoft.com/office/drawing/2014/main" val="10001"/>
                  </a:ext>
                </a:extLst>
              </a:tr>
              <a:tr h="694876">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dirty="0">
                          <a:latin typeface="Microsoft YaHei" panose="020B0503020204020204" pitchFamily="34" charset="-122"/>
                          <a:ea typeface="Microsoft YaHei" panose="020B0503020204020204" pitchFamily="34" charset="-122"/>
                        </a:rPr>
                        <a:t>二代</a:t>
                      </a:r>
                      <a:r>
                        <a:rPr lang="en-US" altLang="zh-CN" sz="2000" dirty="0">
                          <a:latin typeface="Microsoft YaHei" panose="020B0503020204020204" pitchFamily="34" charset="-122"/>
                          <a:ea typeface="Microsoft YaHei" panose="020B0503020204020204" pitchFamily="34" charset="-122"/>
                        </a:rPr>
                        <a:t>TKI</a:t>
                      </a:r>
                      <a:endParaRPr lang="en-US" altLang="zh-CN" sz="2000" b="1" dirty="0">
                        <a:latin typeface="Microsoft YaHei" panose="020B0503020204020204" pitchFamily="34" charset="-122"/>
                        <a:ea typeface="Microsoft YaHei" panose="020B0503020204020204" pitchFamily="34" charset="-122"/>
                        <a:cs typeface="Arial" panose="020B0604020202020204" pitchFamily="34" charset="0"/>
                      </a:endParaRPr>
                    </a:p>
                  </a:txBody>
                  <a:tcPr anchor="ctr"/>
                </a:tc>
                <a:tc>
                  <a:txBody>
                    <a:bodyPr/>
                    <a:lstStyle/>
                    <a:p>
                      <a:r>
                        <a:rPr lang="en-US" altLang="zh-CN" sz="2000" dirty="0" err="1">
                          <a:latin typeface="Microsoft YaHei" panose="020B0503020204020204" pitchFamily="34" charset="-122"/>
                          <a:ea typeface="Microsoft YaHei" panose="020B0503020204020204" pitchFamily="34" charset="-122"/>
                        </a:rPr>
                        <a:t>Afatinib</a:t>
                      </a:r>
                      <a:endParaRPr lang="zh-CN" altLang="en-US" sz="2000" b="1" dirty="0">
                        <a:latin typeface="Microsoft YaHei" panose="020B0503020204020204" pitchFamily="34" charset="-122"/>
                        <a:ea typeface="Microsoft YaHei" panose="020B0503020204020204" pitchFamily="34" charset="-122"/>
                        <a:cs typeface="Arial" panose="020B0604020202020204" pitchFamily="34" charset="0"/>
                      </a:endParaRPr>
                    </a:p>
                  </a:txBody>
                  <a:tcPr anchor="ctr"/>
                </a:tc>
                <a:tc>
                  <a:txBody>
                    <a:bodyPr/>
                    <a:lstStyle/>
                    <a:p>
                      <a:r>
                        <a:rPr lang="en-US" altLang="zh-CN" sz="2000" dirty="0" err="1">
                          <a:latin typeface="Microsoft YaHei" panose="020B0503020204020204" pitchFamily="34" charset="-122"/>
                          <a:ea typeface="Microsoft YaHei" panose="020B0503020204020204" pitchFamily="34" charset="-122"/>
                        </a:rPr>
                        <a:t>Dacomitinib</a:t>
                      </a:r>
                      <a:endParaRPr lang="zh-CN" altLang="en-US" sz="2000" b="1" dirty="0">
                        <a:latin typeface="Microsoft YaHei" panose="020B0503020204020204" pitchFamily="34" charset="-122"/>
                        <a:ea typeface="Microsoft YaHei" panose="020B0503020204020204" pitchFamily="34" charset="-122"/>
                        <a:cs typeface="Arial" panose="020B0604020202020204" pitchFamily="34" charset="0"/>
                      </a:endParaRPr>
                    </a:p>
                  </a:txBody>
                  <a:tcPr anchor="ctr"/>
                </a:tc>
                <a:extLst>
                  <a:ext uri="{0D108BD9-81ED-4DB2-BD59-A6C34878D82A}">
                    <a16:rowId xmlns:a16="http://schemas.microsoft.com/office/drawing/2014/main" val="10002"/>
                  </a:ext>
                </a:extLst>
              </a:tr>
              <a:tr h="694876">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dirty="0">
                          <a:latin typeface="Microsoft YaHei" panose="020B0503020204020204" pitchFamily="34" charset="-122"/>
                          <a:ea typeface="Microsoft YaHei" panose="020B0503020204020204" pitchFamily="34" charset="-122"/>
                        </a:rPr>
                        <a:t>三代</a:t>
                      </a:r>
                      <a:r>
                        <a:rPr lang="en-US" altLang="zh-CN" sz="2000" dirty="0">
                          <a:latin typeface="Microsoft YaHei" panose="020B0503020204020204" pitchFamily="34" charset="-122"/>
                          <a:ea typeface="Microsoft YaHei" panose="020B0503020204020204" pitchFamily="34" charset="-122"/>
                        </a:rPr>
                        <a:t>TKI</a:t>
                      </a:r>
                      <a:endParaRPr lang="en-US" altLang="zh-CN" sz="2000" b="1" dirty="0">
                        <a:latin typeface="Microsoft YaHei" panose="020B0503020204020204" pitchFamily="34" charset="-122"/>
                        <a:ea typeface="Microsoft YaHei" panose="020B0503020204020204" pitchFamily="34" charset="-122"/>
                        <a:cs typeface="Arial" panose="020B0604020202020204" pitchFamily="34" charset="0"/>
                      </a:endParaRPr>
                    </a:p>
                  </a:txBody>
                  <a:tcPr anchor="ctr"/>
                </a:tc>
                <a:tc>
                  <a:txBody>
                    <a:bodyPr/>
                    <a:lstStyle/>
                    <a:p>
                      <a:r>
                        <a:rPr lang="zh-CN" altLang="en-US" sz="2000" b="0" dirty="0" smtClean="0">
                          <a:latin typeface="Microsoft YaHei" panose="020B0503020204020204" pitchFamily="34" charset="-122"/>
                          <a:ea typeface="Microsoft YaHei" panose="020B0503020204020204" pitchFamily="34" charset="-122"/>
                          <a:cs typeface="Arial" panose="020B0604020202020204" pitchFamily="34" charset="0"/>
                        </a:rPr>
                        <a:t>奥希替尼</a:t>
                      </a:r>
                      <a:endParaRPr lang="zh-CN" altLang="en-US" sz="2000" b="0" dirty="0">
                        <a:latin typeface="Microsoft YaHei" panose="020B0503020204020204" pitchFamily="34" charset="-122"/>
                        <a:ea typeface="Microsoft YaHei" panose="020B0503020204020204" pitchFamily="34" charset="-122"/>
                        <a:cs typeface="Arial" panose="020B0604020202020204" pitchFamily="34" charset="0"/>
                      </a:endParaRPr>
                    </a:p>
                  </a:txBody>
                  <a:tcPr anchor="ctr"/>
                </a:tc>
                <a:tc>
                  <a:txBody>
                    <a:bodyPr/>
                    <a:lstStyle/>
                    <a:p>
                      <a:r>
                        <a:rPr lang="zh-CN" altLang="en-US" sz="2000" dirty="0" smtClean="0">
                          <a:latin typeface="Microsoft YaHei" panose="020B0503020204020204" pitchFamily="34" charset="-122"/>
                          <a:ea typeface="Microsoft YaHei" panose="020B0503020204020204" pitchFamily="34" charset="-122"/>
                        </a:rPr>
                        <a:t>阿美替尼、伏美替尼</a:t>
                      </a:r>
                      <a:r>
                        <a:rPr lang="en-US" altLang="zh-CN" sz="2000" dirty="0" smtClean="0">
                          <a:latin typeface="Microsoft YaHei" panose="020B0503020204020204" pitchFamily="34" charset="-122"/>
                          <a:ea typeface="Microsoft YaHei" panose="020B0503020204020204" pitchFamily="34" charset="-122"/>
                        </a:rPr>
                        <a:t>CO1686</a:t>
                      </a:r>
                      <a:r>
                        <a:rPr lang="zh-CN" altLang="en-US" sz="2000" dirty="0">
                          <a:latin typeface="Microsoft YaHei" panose="020B0503020204020204" pitchFamily="34" charset="-122"/>
                          <a:ea typeface="Microsoft YaHei" panose="020B0503020204020204" pitchFamily="34" charset="-122"/>
                        </a:rPr>
                        <a:t>、</a:t>
                      </a:r>
                      <a:r>
                        <a:rPr lang="en-US" altLang="zh-CN" sz="2000" dirty="0">
                          <a:latin typeface="Microsoft YaHei" panose="020B0503020204020204" pitchFamily="34" charset="-122"/>
                          <a:ea typeface="Microsoft YaHei" panose="020B0503020204020204" pitchFamily="34" charset="-122"/>
                        </a:rPr>
                        <a:t>HM61713</a:t>
                      </a:r>
                      <a:r>
                        <a:rPr lang="zh-CN" altLang="en-US" sz="2000" dirty="0">
                          <a:latin typeface="Microsoft YaHei" panose="020B0503020204020204" pitchFamily="34" charset="-122"/>
                          <a:ea typeface="Microsoft YaHei" panose="020B0503020204020204" pitchFamily="34" charset="-122"/>
                        </a:rPr>
                        <a:t>等</a:t>
                      </a:r>
                      <a:endParaRPr lang="zh-CN" altLang="en-US" sz="2000" b="1" dirty="0">
                        <a:latin typeface="Microsoft YaHei" panose="020B0503020204020204" pitchFamily="34" charset="-122"/>
                        <a:ea typeface="Microsoft YaHei" panose="020B0503020204020204" pitchFamily="34" charset="-122"/>
                        <a:cs typeface="Arial" panose="020B0604020202020204" pitchFamily="34" charset="0"/>
                      </a:endParaRP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80349292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圆角矩形 72">
            <a:extLst>
              <a:ext uri="{FF2B5EF4-FFF2-40B4-BE49-F238E27FC236}">
                <a16:creationId xmlns:a16="http://schemas.microsoft.com/office/drawing/2014/main" id="{8DF6BEEC-65B0-3B47-BFB3-A27A8D2FE40D}"/>
              </a:ext>
            </a:extLst>
          </p:cNvPr>
          <p:cNvSpPr/>
          <p:nvPr/>
        </p:nvSpPr>
        <p:spPr>
          <a:xfrm>
            <a:off x="450034" y="88984"/>
            <a:ext cx="2814256"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48130" name="标题 1">
            <a:extLst>
              <a:ext uri="{FF2B5EF4-FFF2-40B4-BE49-F238E27FC236}">
                <a16:creationId xmlns:a16="http://schemas.microsoft.com/office/drawing/2014/main" id="{9716F148-E944-2A49-94BB-0871E485E3ED}"/>
              </a:ext>
            </a:extLst>
          </p:cNvPr>
          <p:cNvSpPr>
            <a:spLocks noGrp="1"/>
          </p:cNvSpPr>
          <p:nvPr>
            <p:ph type="title"/>
          </p:nvPr>
        </p:nvSpPr>
        <p:spPr>
          <a:xfrm>
            <a:off x="-1007539" y="-93305"/>
            <a:ext cx="5831099" cy="857515"/>
          </a:xfrm>
        </p:spPr>
        <p:txBody>
          <a:bodyPr>
            <a:normAutofit/>
          </a:bodyPr>
          <a:lstStyle/>
          <a:p>
            <a:r>
              <a:rPr lang="en-US" altLang="zh-CN" sz="2000" dirty="0">
                <a:solidFill>
                  <a:schemeClr val="bg1"/>
                </a:solidFill>
                <a:latin typeface="Microsoft YaHei" panose="020B0503020204020204" pitchFamily="34" charset="-122"/>
                <a:ea typeface="Microsoft YaHei" panose="020B0503020204020204" pitchFamily="34" charset="-122"/>
              </a:rPr>
              <a:t>EGFR</a:t>
            </a:r>
            <a:r>
              <a:rPr lang="zh-CN" altLang="en-US" sz="2000" dirty="0">
                <a:solidFill>
                  <a:schemeClr val="bg1"/>
                </a:solidFill>
                <a:latin typeface="Microsoft YaHei" panose="020B0503020204020204" pitchFamily="34" charset="-122"/>
                <a:ea typeface="Microsoft YaHei" panose="020B0503020204020204" pitchFamily="34" charset="-122"/>
              </a:rPr>
              <a:t>地位的确立</a:t>
            </a:r>
          </a:p>
        </p:txBody>
      </p:sp>
      <p:sp>
        <p:nvSpPr>
          <p:cNvPr id="6" name="标题 1">
            <a:extLst>
              <a:ext uri="{FF2B5EF4-FFF2-40B4-BE49-F238E27FC236}">
                <a16:creationId xmlns:a16="http://schemas.microsoft.com/office/drawing/2014/main" id="{6E4E3DD2-6F82-B846-AD39-6537C4D5EAD5}"/>
              </a:ext>
            </a:extLst>
          </p:cNvPr>
          <p:cNvSpPr txBox="1">
            <a:spLocks/>
          </p:cNvSpPr>
          <p:nvPr/>
        </p:nvSpPr>
        <p:spPr>
          <a:xfrm>
            <a:off x="3257039" y="-98066"/>
            <a:ext cx="5328589" cy="88832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a:latin typeface="Microsoft YaHei" panose="020B0503020204020204" pitchFamily="34" charset="-122"/>
                <a:ea typeface="Microsoft YaHei" panose="020B0503020204020204" pitchFamily="34" charset="-122"/>
              </a:rPr>
              <a:t>奠定</a:t>
            </a:r>
            <a:r>
              <a:rPr lang="en-US" altLang="zh-CN" sz="2000" dirty="0">
                <a:latin typeface="Microsoft YaHei" panose="020B0503020204020204" pitchFamily="34" charset="-122"/>
                <a:ea typeface="Microsoft YaHei" panose="020B0503020204020204" pitchFamily="34" charset="-122"/>
              </a:rPr>
              <a:t>EGFR</a:t>
            </a:r>
            <a:r>
              <a:rPr lang="zh-CN" altLang="en-US" sz="2000" dirty="0">
                <a:latin typeface="Microsoft YaHei" panose="020B0503020204020204" pitchFamily="34" charset="-122"/>
                <a:ea typeface="Microsoft YaHei" panose="020B0503020204020204" pitchFamily="34" charset="-122"/>
              </a:rPr>
              <a:t>突变地位的里程碑：</a:t>
            </a:r>
            <a:r>
              <a:rPr lang="en-US" altLang="zh-CN" sz="2000" dirty="0">
                <a:latin typeface="Microsoft YaHei" panose="020B0503020204020204" pitchFamily="34" charset="-122"/>
                <a:ea typeface="Microsoft YaHei" panose="020B0503020204020204" pitchFamily="34" charset="-122"/>
              </a:rPr>
              <a:t>IPASS</a:t>
            </a:r>
            <a:endParaRPr lang="zh-CN" altLang="en-US" sz="2000" dirty="0">
              <a:latin typeface="Microsoft YaHei" panose="020B0503020204020204" pitchFamily="34" charset="-122"/>
              <a:ea typeface="Microsoft YaHei" panose="020B0503020204020204" pitchFamily="34" charset="-122"/>
            </a:endParaRPr>
          </a:p>
        </p:txBody>
      </p:sp>
      <p:grpSp>
        <p:nvGrpSpPr>
          <p:cNvPr id="7" name="组合 6">
            <a:extLst>
              <a:ext uri="{FF2B5EF4-FFF2-40B4-BE49-F238E27FC236}">
                <a16:creationId xmlns:a16="http://schemas.microsoft.com/office/drawing/2014/main" id="{73D3D2E7-818F-614A-B255-23EA831D302E}"/>
              </a:ext>
            </a:extLst>
          </p:cNvPr>
          <p:cNvGrpSpPr/>
          <p:nvPr/>
        </p:nvGrpSpPr>
        <p:grpSpPr>
          <a:xfrm>
            <a:off x="226423" y="982784"/>
            <a:ext cx="5288873" cy="1936074"/>
            <a:chOff x="486114" y="2284643"/>
            <a:chExt cx="6664684" cy="1356257"/>
          </a:xfrm>
        </p:grpSpPr>
        <p:sp>
          <p:nvSpPr>
            <p:cNvPr id="8" name="AutoShape 11">
              <a:extLst>
                <a:ext uri="{FF2B5EF4-FFF2-40B4-BE49-F238E27FC236}">
                  <a16:creationId xmlns:a16="http://schemas.microsoft.com/office/drawing/2014/main" id="{8A3BC0A8-81BB-7B4A-A206-9515CCF27DD9}"/>
                </a:ext>
              </a:extLst>
            </p:cNvPr>
            <p:cNvSpPr>
              <a:spLocks noChangeArrowheads="1"/>
            </p:cNvSpPr>
            <p:nvPr/>
          </p:nvSpPr>
          <p:spPr bwMode="auto">
            <a:xfrm>
              <a:off x="4590590" y="2323066"/>
              <a:ext cx="2560208" cy="593970"/>
            </a:xfrm>
            <a:prstGeom prst="roundRect">
              <a:avLst>
                <a:gd name="adj" fmla="val 16667"/>
              </a:avLst>
            </a:prstGeom>
          </p:spPr>
          <p:style>
            <a:lnRef idx="1">
              <a:schemeClr val="accent1"/>
            </a:lnRef>
            <a:fillRef idx="2">
              <a:schemeClr val="accent1"/>
            </a:fillRef>
            <a:effectRef idx="1">
              <a:schemeClr val="accent1"/>
            </a:effectRef>
            <a:fontRef idx="minor">
              <a:schemeClr val="dk1"/>
            </a:fontRef>
          </p:style>
          <p:txBody>
            <a:bodyPr lIns="90488" tIns="44450" rIns="90488" bIns="44450" anchor="ctr" anchorCtr="1"/>
            <a:lstStyle/>
            <a:p>
              <a:pPr algn="ctr">
                <a:spcBef>
                  <a:spcPct val="0"/>
                </a:spcBef>
              </a:pPr>
              <a:r>
                <a:rPr kumimoji="1" lang="zh-CN" altLang="en-US" sz="1400" dirty="0">
                  <a:solidFill>
                    <a:srgbClr val="000000"/>
                  </a:solidFill>
                  <a:latin typeface="微软雅黑" panose="020B0503020204020204" pitchFamily="34" charset="-122"/>
                  <a:ea typeface="微软雅黑" panose="020B0503020204020204" pitchFamily="34" charset="-122"/>
                </a:rPr>
                <a:t>吉非替尼</a:t>
              </a:r>
            </a:p>
            <a:p>
              <a:pPr algn="ctr">
                <a:spcBef>
                  <a:spcPct val="0"/>
                </a:spcBef>
              </a:pPr>
              <a:r>
                <a:rPr kumimoji="1" lang="en-US" altLang="ja-JP" sz="1400" dirty="0">
                  <a:solidFill>
                    <a:srgbClr val="000000"/>
                  </a:solidFill>
                  <a:latin typeface="微软雅黑" panose="020B0503020204020204" pitchFamily="34" charset="-122"/>
                  <a:ea typeface="微软雅黑" panose="020B0503020204020204" pitchFamily="34" charset="-122"/>
                </a:rPr>
                <a:t>250 mg/d</a:t>
              </a:r>
            </a:p>
            <a:p>
              <a:pPr algn="ctr">
                <a:spcBef>
                  <a:spcPct val="0"/>
                </a:spcBef>
              </a:pPr>
              <a:r>
                <a:rPr kumimoji="1" lang="en-US" altLang="zh-CN" sz="1400" dirty="0">
                  <a:solidFill>
                    <a:srgbClr val="000000"/>
                  </a:solidFill>
                  <a:latin typeface="微软雅黑" panose="020B0503020204020204" pitchFamily="34" charset="-122"/>
                  <a:ea typeface="微软雅黑" panose="020B0503020204020204" pitchFamily="34" charset="-122"/>
                </a:rPr>
                <a:t>n=609</a:t>
              </a:r>
              <a:endParaRPr kumimoji="1" lang="en-US" altLang="ja-JP" sz="1400" dirty="0">
                <a:solidFill>
                  <a:srgbClr val="000000"/>
                </a:solidFill>
                <a:latin typeface="微软雅黑" panose="020B0503020204020204" pitchFamily="34" charset="-122"/>
                <a:ea typeface="微软雅黑" panose="020B0503020204020204" pitchFamily="34" charset="-122"/>
              </a:endParaRPr>
            </a:p>
          </p:txBody>
        </p:sp>
        <p:sp>
          <p:nvSpPr>
            <p:cNvPr id="9" name="AutoShape 10">
              <a:extLst>
                <a:ext uri="{FF2B5EF4-FFF2-40B4-BE49-F238E27FC236}">
                  <a16:creationId xmlns:a16="http://schemas.microsoft.com/office/drawing/2014/main" id="{FCB992AC-0F5F-9F4E-8C67-D93C7F3BF2DD}"/>
                </a:ext>
              </a:extLst>
            </p:cNvPr>
            <p:cNvSpPr>
              <a:spLocks noChangeArrowheads="1"/>
            </p:cNvSpPr>
            <p:nvPr/>
          </p:nvSpPr>
          <p:spPr bwMode="auto">
            <a:xfrm>
              <a:off x="4614202" y="2958585"/>
              <a:ext cx="2534351" cy="651953"/>
            </a:xfrm>
            <a:prstGeom prst="roundRect">
              <a:avLst>
                <a:gd name="adj" fmla="val 16667"/>
              </a:avLst>
            </a:prstGeom>
          </p:spPr>
          <p:style>
            <a:lnRef idx="1">
              <a:schemeClr val="dk1"/>
            </a:lnRef>
            <a:fillRef idx="2">
              <a:schemeClr val="dk1"/>
            </a:fillRef>
            <a:effectRef idx="1">
              <a:schemeClr val="dk1"/>
            </a:effectRef>
            <a:fontRef idx="minor">
              <a:schemeClr val="dk1"/>
            </a:fontRef>
          </p:style>
          <p:txBody>
            <a:bodyPr lIns="90488" tIns="44450" rIns="90488" bIns="44450" anchor="ctr" anchorCtr="1"/>
            <a:lstStyle/>
            <a:p>
              <a:pPr algn="ctr">
                <a:spcBef>
                  <a:spcPct val="0"/>
                </a:spcBef>
              </a:pPr>
              <a:r>
                <a:rPr kumimoji="1" lang="zh-CN" altLang="en-US" sz="1400" dirty="0">
                  <a:solidFill>
                    <a:srgbClr val="000000"/>
                  </a:solidFill>
                  <a:latin typeface="微软雅黑" panose="020B0503020204020204" pitchFamily="34" charset="-122"/>
                  <a:ea typeface="微软雅黑" panose="020B0503020204020204" pitchFamily="34" charset="-122"/>
                </a:rPr>
                <a:t>卡铂</a:t>
              </a:r>
              <a:r>
                <a:rPr kumimoji="1" lang="en-US" altLang="zh-CN" sz="1400" dirty="0">
                  <a:solidFill>
                    <a:srgbClr val="000000"/>
                  </a:solidFill>
                  <a:latin typeface="微软雅黑" panose="020B0503020204020204" pitchFamily="34" charset="-122"/>
                  <a:ea typeface="微软雅黑" panose="020B0503020204020204" pitchFamily="34" charset="-122"/>
                </a:rPr>
                <a:t>(AUC5</a:t>
              </a:r>
              <a:r>
                <a:rPr kumimoji="1" lang="zh-CN" altLang="en-US" sz="1400" dirty="0">
                  <a:solidFill>
                    <a:srgbClr val="000000"/>
                  </a:solidFill>
                  <a:latin typeface="微软雅黑" panose="020B0503020204020204" pitchFamily="34" charset="-122"/>
                  <a:ea typeface="微软雅黑" panose="020B0503020204020204" pitchFamily="34" charset="-122"/>
                </a:rPr>
                <a:t>或</a:t>
              </a:r>
              <a:r>
                <a:rPr kumimoji="1" lang="en-US" altLang="zh-CN" sz="1400" dirty="0">
                  <a:solidFill>
                    <a:srgbClr val="000000"/>
                  </a:solidFill>
                  <a:latin typeface="微软雅黑" panose="020B0503020204020204" pitchFamily="34" charset="-122"/>
                  <a:ea typeface="微软雅黑" panose="020B0503020204020204" pitchFamily="34" charset="-122"/>
                </a:rPr>
                <a:t>6)</a:t>
              </a:r>
            </a:p>
            <a:p>
              <a:pPr algn="ctr">
                <a:spcBef>
                  <a:spcPct val="0"/>
                </a:spcBef>
              </a:pPr>
              <a:r>
                <a:rPr kumimoji="1" lang="zh-CN" altLang="en-US" sz="1400" dirty="0">
                  <a:solidFill>
                    <a:srgbClr val="000000"/>
                  </a:solidFill>
                  <a:latin typeface="微软雅黑" panose="020B0503020204020204" pitchFamily="34" charset="-122"/>
                  <a:ea typeface="微软雅黑" panose="020B0503020204020204" pitchFamily="34" charset="-122"/>
                </a:rPr>
                <a:t>紫杉醇</a:t>
              </a:r>
              <a:r>
                <a:rPr kumimoji="1" lang="en-US" altLang="zh-CN" sz="1400" dirty="0">
                  <a:solidFill>
                    <a:srgbClr val="000000"/>
                  </a:solidFill>
                  <a:latin typeface="微软雅黑" panose="020B0503020204020204" pitchFamily="34" charset="-122"/>
                  <a:ea typeface="微软雅黑" panose="020B0503020204020204" pitchFamily="34" charset="-122"/>
                </a:rPr>
                <a:t>200</a:t>
              </a:r>
              <a:r>
                <a:rPr kumimoji="1" lang="en-US" altLang="ja-JP" sz="1400" dirty="0">
                  <a:solidFill>
                    <a:srgbClr val="000000"/>
                  </a:solidFill>
                  <a:latin typeface="微软雅黑" panose="020B0503020204020204" pitchFamily="34" charset="-122"/>
                  <a:ea typeface="微软雅黑" panose="020B0503020204020204" pitchFamily="34" charset="-122"/>
                </a:rPr>
                <a:t>mg/m</a:t>
              </a:r>
              <a:r>
                <a:rPr kumimoji="1" lang="en-US" altLang="ja-JP" sz="1400" baseline="30000" dirty="0">
                  <a:solidFill>
                    <a:srgbClr val="000000"/>
                  </a:solidFill>
                  <a:latin typeface="微软雅黑" panose="020B0503020204020204" pitchFamily="34" charset="-122"/>
                  <a:ea typeface="微软雅黑" panose="020B0503020204020204" pitchFamily="34" charset="-122"/>
                </a:rPr>
                <a:t>2</a:t>
              </a:r>
              <a:endParaRPr kumimoji="1" lang="en-US" altLang="ja-JP" sz="1400" dirty="0">
                <a:solidFill>
                  <a:srgbClr val="000000"/>
                </a:solidFill>
                <a:latin typeface="微软雅黑" panose="020B0503020204020204" pitchFamily="34" charset="-122"/>
                <a:ea typeface="微软雅黑" panose="020B0503020204020204" pitchFamily="34" charset="-122"/>
              </a:endParaRPr>
            </a:p>
            <a:p>
              <a:pPr algn="ctr">
                <a:spcBef>
                  <a:spcPct val="0"/>
                </a:spcBef>
              </a:pPr>
              <a:r>
                <a:rPr kumimoji="1" lang="zh-CN" altLang="en-US" sz="1400" dirty="0">
                  <a:solidFill>
                    <a:srgbClr val="000000"/>
                  </a:solidFill>
                  <a:latin typeface="微软雅黑" panose="020B0503020204020204" pitchFamily="34" charset="-122"/>
                  <a:ea typeface="微软雅黑" panose="020B0503020204020204" pitchFamily="34" charset="-122"/>
                </a:rPr>
                <a:t>每</a:t>
              </a:r>
              <a:r>
                <a:rPr kumimoji="1" lang="en-US" altLang="ja-JP" sz="1400" dirty="0">
                  <a:solidFill>
                    <a:srgbClr val="000000"/>
                  </a:solidFill>
                  <a:latin typeface="微软雅黑" panose="020B0503020204020204" pitchFamily="34" charset="-122"/>
                  <a:ea typeface="微软雅黑" panose="020B0503020204020204" pitchFamily="34" charset="-122"/>
                </a:rPr>
                <a:t>3</a:t>
              </a:r>
              <a:r>
                <a:rPr kumimoji="1" lang="zh-CN" altLang="en-US" sz="1400" dirty="0">
                  <a:solidFill>
                    <a:srgbClr val="000000"/>
                  </a:solidFill>
                  <a:latin typeface="微软雅黑" panose="020B0503020204020204" pitchFamily="34" charset="-122"/>
                  <a:ea typeface="微软雅黑" panose="020B0503020204020204" pitchFamily="34" charset="-122"/>
                </a:rPr>
                <a:t>周方案**</a:t>
              </a:r>
              <a:r>
                <a:rPr kumimoji="1" lang="ja-JP" altLang="en-US" sz="1400" dirty="0">
                  <a:solidFill>
                    <a:srgbClr val="000000"/>
                  </a:solidFill>
                  <a:latin typeface="微软雅黑" panose="020B0503020204020204" pitchFamily="34" charset="-122"/>
                  <a:ea typeface="微软雅黑" panose="020B0503020204020204" pitchFamily="34" charset="-122"/>
                </a:rPr>
                <a:t> </a:t>
              </a:r>
              <a:endParaRPr kumimoji="1" lang="en-US" altLang="ja-JP" sz="1400" dirty="0">
                <a:solidFill>
                  <a:srgbClr val="000000"/>
                </a:solidFill>
                <a:latin typeface="微软雅黑" panose="020B0503020204020204" pitchFamily="34" charset="-122"/>
                <a:ea typeface="微软雅黑" panose="020B0503020204020204" pitchFamily="34" charset="-122"/>
              </a:endParaRPr>
            </a:p>
            <a:p>
              <a:pPr algn="ctr">
                <a:spcBef>
                  <a:spcPct val="0"/>
                </a:spcBef>
              </a:pPr>
              <a:r>
                <a:rPr kumimoji="1" lang="en-US" altLang="zh-CN" sz="1400" dirty="0">
                  <a:solidFill>
                    <a:srgbClr val="000000"/>
                  </a:solidFill>
                  <a:latin typeface="微软雅黑" panose="020B0503020204020204" pitchFamily="34" charset="-122"/>
                  <a:ea typeface="微软雅黑" panose="020B0503020204020204" pitchFamily="34" charset="-122"/>
                </a:rPr>
                <a:t>N=608</a:t>
              </a:r>
              <a:endParaRPr kumimoji="1" lang="ja-JP" altLang="en-US" sz="1400" dirty="0">
                <a:solidFill>
                  <a:srgbClr val="000000"/>
                </a:solidFill>
                <a:latin typeface="微软雅黑" panose="020B0503020204020204" pitchFamily="34" charset="-122"/>
                <a:ea typeface="微软雅黑" panose="020B0503020204020204" pitchFamily="34" charset="-122"/>
              </a:endParaRPr>
            </a:p>
          </p:txBody>
        </p:sp>
        <p:sp>
          <p:nvSpPr>
            <p:cNvPr id="10" name="AutoShape 7">
              <a:extLst>
                <a:ext uri="{FF2B5EF4-FFF2-40B4-BE49-F238E27FC236}">
                  <a16:creationId xmlns:a16="http://schemas.microsoft.com/office/drawing/2014/main" id="{9F8C13F3-92D9-1F46-A586-E0D006B50E31}"/>
                </a:ext>
              </a:extLst>
            </p:cNvPr>
            <p:cNvSpPr>
              <a:spLocks noChangeArrowheads="1"/>
            </p:cNvSpPr>
            <p:nvPr/>
          </p:nvSpPr>
          <p:spPr bwMode="auto">
            <a:xfrm>
              <a:off x="486114" y="2284643"/>
              <a:ext cx="2525713" cy="1356257"/>
            </a:xfrm>
            <a:prstGeom prst="roundRect">
              <a:avLst>
                <a:gd name="adj" fmla="val 11306"/>
              </a:avLst>
            </a:prstGeom>
            <a:solidFill>
              <a:srgbClr val="FFFFFF"/>
            </a:solidFill>
            <a:ln w="9525" algn="ctr">
              <a:solidFill>
                <a:srgbClr val="000000"/>
              </a:solidFill>
              <a:round/>
            </a:ln>
          </p:spPr>
          <p:txBody>
            <a:bodyPr lIns="90488" tIns="44450" rIns="90488" bIns="44450" anchor="ctr">
              <a:spAutoFit/>
            </a:bodyPr>
            <a:lstStyle/>
            <a:p>
              <a:pPr>
                <a:spcBef>
                  <a:spcPct val="0"/>
                </a:spcBef>
                <a:buFont typeface="Wingdings" panose="05000000000000000000" pitchFamily="2" charset="2"/>
                <a:buChar char="l"/>
              </a:pPr>
              <a:r>
                <a:rPr lang="en-US" altLang="zh-CN" sz="14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IIIB/IV</a:t>
              </a:r>
              <a:r>
                <a:rPr lang="zh-CN" altLang="en-US" sz="14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期</a:t>
              </a:r>
              <a:r>
                <a:rPr lang="en-US" altLang="zh-CN" sz="14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NSCLC</a:t>
              </a:r>
            </a:p>
            <a:p>
              <a:pPr>
                <a:spcBef>
                  <a:spcPct val="0"/>
                </a:spcBef>
                <a:buFont typeface="Wingdings" panose="05000000000000000000" pitchFamily="2" charset="2"/>
                <a:buChar char="l"/>
              </a:pPr>
              <a:r>
                <a:rPr lang="zh-CN" altLang="en-US" sz="14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具有可测量病灶</a:t>
              </a:r>
            </a:p>
            <a:p>
              <a:pPr>
                <a:spcBef>
                  <a:spcPct val="0"/>
                </a:spcBef>
                <a:buFont typeface="Wingdings" panose="05000000000000000000" pitchFamily="2" charset="2"/>
                <a:buChar char="l"/>
              </a:pPr>
              <a:r>
                <a:rPr lang="zh-CN" altLang="en-US" sz="1400" dirty="0">
                  <a:solidFill>
                    <a:srgbClr val="22070A"/>
                  </a:solidFill>
                  <a:latin typeface="微软雅黑" panose="020B0503020204020204" pitchFamily="34" charset="-122"/>
                  <a:ea typeface="微软雅黑" panose="020B0503020204020204" pitchFamily="34" charset="-122"/>
                  <a:cs typeface="Arial" panose="020B0604020202020204" pitchFamily="34" charset="0"/>
                </a:rPr>
                <a:t>既往未接受化疗</a:t>
              </a:r>
            </a:p>
            <a:p>
              <a:pPr>
                <a:spcBef>
                  <a:spcPct val="0"/>
                </a:spcBef>
                <a:buFont typeface="Wingdings" panose="05000000000000000000" pitchFamily="2" charset="2"/>
                <a:buChar char="l"/>
              </a:pPr>
              <a:r>
                <a:rPr lang="zh-CN" altLang="en-US" sz="14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年龄≥</a:t>
              </a:r>
              <a:r>
                <a:rPr lang="en-US" altLang="zh-CN" sz="14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18</a:t>
              </a:r>
              <a:r>
                <a:rPr lang="zh-CN" altLang="en-US" sz="14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岁</a:t>
              </a:r>
            </a:p>
            <a:p>
              <a:pPr>
                <a:spcBef>
                  <a:spcPct val="0"/>
                </a:spcBef>
                <a:buFont typeface="Wingdings" panose="05000000000000000000" pitchFamily="2" charset="2"/>
                <a:buChar char="l"/>
              </a:pPr>
              <a:r>
                <a:rPr lang="zh-CN" altLang="en-US" sz="14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腺癌</a:t>
              </a:r>
            </a:p>
            <a:p>
              <a:pPr>
                <a:spcBef>
                  <a:spcPct val="0"/>
                </a:spcBef>
                <a:buFont typeface="Wingdings" panose="05000000000000000000" pitchFamily="2" charset="2"/>
                <a:buChar char="l"/>
              </a:pPr>
              <a:r>
                <a:rPr lang="zh-CN" altLang="en-US" sz="14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不吸烟或少吸烟*</a:t>
              </a:r>
            </a:p>
            <a:p>
              <a:pPr>
                <a:spcBef>
                  <a:spcPct val="0"/>
                </a:spcBef>
                <a:buFont typeface="Wingdings" panose="05000000000000000000" pitchFamily="2" charset="2"/>
                <a:buChar char="l"/>
              </a:pPr>
              <a:r>
                <a:rPr lang="zh-CN" altLang="en-US" sz="14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生存预期≥</a:t>
              </a:r>
              <a:r>
                <a:rPr lang="en-US" altLang="zh-CN" sz="14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12</a:t>
              </a:r>
              <a:r>
                <a:rPr lang="zh-CN" altLang="en-US" sz="14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周</a:t>
              </a:r>
            </a:p>
            <a:p>
              <a:pPr>
                <a:spcBef>
                  <a:spcPct val="0"/>
                </a:spcBef>
                <a:buFont typeface="Wingdings" panose="05000000000000000000" pitchFamily="2" charset="2"/>
                <a:buChar char="l"/>
              </a:pPr>
              <a:r>
                <a:rPr lang="en-US" altLang="zh-CN" sz="14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PS 0-2</a:t>
              </a:r>
            </a:p>
          </p:txBody>
        </p:sp>
        <p:sp>
          <p:nvSpPr>
            <p:cNvPr id="11" name="Oval 19">
              <a:extLst>
                <a:ext uri="{FF2B5EF4-FFF2-40B4-BE49-F238E27FC236}">
                  <a16:creationId xmlns:a16="http://schemas.microsoft.com/office/drawing/2014/main" id="{B2D0A9A9-E837-0843-A04C-227FDAB0DB2B}"/>
                </a:ext>
              </a:extLst>
            </p:cNvPr>
            <p:cNvSpPr>
              <a:spLocks noChangeArrowheads="1"/>
            </p:cNvSpPr>
            <p:nvPr/>
          </p:nvSpPr>
          <p:spPr bwMode="auto">
            <a:xfrm>
              <a:off x="3516923" y="2740521"/>
              <a:ext cx="697278" cy="444500"/>
            </a:xfrm>
            <a:prstGeom prst="ellipse">
              <a:avLst/>
            </a:prstGeom>
            <a:noFill/>
            <a:ln w="28575">
              <a:solidFill>
                <a:sysClr val="windowText" lastClr="000000"/>
              </a:solidFill>
              <a:round/>
            </a:ln>
            <a:extLst>
              <a:ext uri="{909E8E84-426E-40DD-AFC4-6F175D3DCCD1}">
                <a14:hiddenFill xmlns:a14="http://schemas.microsoft.com/office/drawing/2010/main">
                  <a:solidFill>
                    <a:srgbClr val="FFFFFF"/>
                  </a:solidFill>
                </a14:hiddenFill>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GB" altLang="zh-CN" sz="1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R</a:t>
              </a:r>
            </a:p>
            <a:p>
              <a:pPr marL="0" marR="0" lvl="0" indent="0" algn="ctr" defTabSz="914400" eaLnBrk="1" fontAlgn="auto" latinLnBrk="0" hangingPunct="1">
                <a:lnSpc>
                  <a:spcPct val="100000"/>
                </a:lnSpc>
                <a:spcBef>
                  <a:spcPts val="0"/>
                </a:spcBef>
                <a:spcAft>
                  <a:spcPts val="0"/>
                </a:spcAft>
                <a:buClrTx/>
                <a:buSzTx/>
                <a:buFontTx/>
                <a:buNone/>
                <a:defRPr/>
              </a:pPr>
              <a:r>
                <a:rPr kumimoji="0" lang="en-GB" altLang="zh-CN" sz="1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2</a:t>
              </a:r>
              <a:r>
                <a:rPr kumimoji="0" lang="en-US" altLang="zh-CN" sz="1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:1</a:t>
              </a:r>
              <a:endParaRPr kumimoji="0" lang="en-GB" altLang="zh-CN" sz="12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12" name="AutoShape 20">
              <a:extLst>
                <a:ext uri="{FF2B5EF4-FFF2-40B4-BE49-F238E27FC236}">
                  <a16:creationId xmlns:a16="http://schemas.microsoft.com/office/drawing/2014/main" id="{D482EFFB-10E4-4B4F-ACC1-A9B9E3BC3BE1}"/>
                </a:ext>
              </a:extLst>
            </p:cNvPr>
            <p:cNvCxnSpPr>
              <a:cxnSpLocks noChangeShapeType="1"/>
            </p:cNvCxnSpPr>
            <p:nvPr/>
          </p:nvCxnSpPr>
          <p:spPr bwMode="auto">
            <a:xfrm rot="5400000" flipH="1" flipV="1">
              <a:off x="4122127" y="2341840"/>
              <a:ext cx="91795" cy="690814"/>
            </a:xfrm>
            <a:prstGeom prst="bentConnector2">
              <a:avLst/>
            </a:prstGeom>
            <a:noFill/>
            <a:ln w="28575">
              <a:solidFill>
                <a:sysClr val="windowText" lastClr="000000"/>
              </a:solidFill>
              <a:miter lim="800000"/>
              <a:tailEnd type="triangle" w="lg" len="med"/>
            </a:ln>
            <a:extLst>
              <a:ext uri="{909E8E84-426E-40DD-AFC4-6F175D3DCCD1}">
                <a14:hiddenFill xmlns:a14="http://schemas.microsoft.com/office/drawing/2010/main">
                  <a:noFill/>
                </a14:hiddenFill>
              </a:ext>
            </a:extLst>
          </p:spPr>
        </p:cxnSp>
        <p:cxnSp>
          <p:nvCxnSpPr>
            <p:cNvPr id="13" name="AutoShape 21">
              <a:extLst>
                <a:ext uri="{FF2B5EF4-FFF2-40B4-BE49-F238E27FC236}">
                  <a16:creationId xmlns:a16="http://schemas.microsoft.com/office/drawing/2014/main" id="{CF81619E-34CF-E64B-A821-734EA624B2F9}"/>
                </a:ext>
              </a:extLst>
            </p:cNvPr>
            <p:cNvCxnSpPr>
              <a:cxnSpLocks noChangeShapeType="1"/>
            </p:cNvCxnSpPr>
            <p:nvPr/>
          </p:nvCxnSpPr>
          <p:spPr bwMode="auto">
            <a:xfrm rot="16200000" flipH="1">
              <a:off x="4181462" y="2896956"/>
              <a:ext cx="84393" cy="690814"/>
            </a:xfrm>
            <a:prstGeom prst="bentConnector2">
              <a:avLst/>
            </a:prstGeom>
            <a:noFill/>
            <a:ln w="28575">
              <a:solidFill>
                <a:sysClr val="windowText" lastClr="000000"/>
              </a:solidFill>
              <a:miter lim="800000"/>
              <a:tailEnd type="triangle" w="lg" len="med"/>
            </a:ln>
            <a:extLst>
              <a:ext uri="{909E8E84-426E-40DD-AFC4-6F175D3DCCD1}">
                <a14:hiddenFill xmlns:a14="http://schemas.microsoft.com/office/drawing/2010/main">
                  <a:noFill/>
                </a14:hiddenFill>
              </a:ext>
            </a:extLst>
          </p:spPr>
        </p:cxnSp>
        <p:cxnSp>
          <p:nvCxnSpPr>
            <p:cNvPr id="14" name="AutoShape 24">
              <a:extLst>
                <a:ext uri="{FF2B5EF4-FFF2-40B4-BE49-F238E27FC236}">
                  <a16:creationId xmlns:a16="http://schemas.microsoft.com/office/drawing/2014/main" id="{D7A6C69D-F10E-BB43-B4E2-686006224673}"/>
                </a:ext>
              </a:extLst>
            </p:cNvPr>
            <p:cNvCxnSpPr>
              <a:cxnSpLocks noChangeShapeType="1"/>
              <a:stCxn id="10" idx="3"/>
              <a:endCxn id="11" idx="2"/>
            </p:cNvCxnSpPr>
            <p:nvPr/>
          </p:nvCxnSpPr>
          <p:spPr bwMode="auto">
            <a:xfrm>
              <a:off x="3011827" y="2962772"/>
              <a:ext cx="505097" cy="0"/>
            </a:xfrm>
            <a:prstGeom prst="straightConnector1">
              <a:avLst/>
            </a:prstGeom>
            <a:noFill/>
            <a:ln w="28575">
              <a:solidFill>
                <a:sysClr val="windowText" lastClr="000000"/>
              </a:solidFill>
              <a:round/>
              <a:tailEnd type="triangle" w="lg" len="med"/>
            </a:ln>
            <a:extLst>
              <a:ext uri="{909E8E84-426E-40DD-AFC4-6F175D3DCCD1}">
                <a14:hiddenFill xmlns:a14="http://schemas.microsoft.com/office/drawing/2010/main">
                  <a:noFill/>
                </a14:hiddenFill>
              </a:ext>
            </a:extLst>
          </p:spPr>
        </p:cxnSp>
      </p:grpSp>
      <p:sp>
        <p:nvSpPr>
          <p:cNvPr id="15" name="Rectangle 29">
            <a:extLst>
              <a:ext uri="{FF2B5EF4-FFF2-40B4-BE49-F238E27FC236}">
                <a16:creationId xmlns:a16="http://schemas.microsoft.com/office/drawing/2014/main" id="{AEE2F880-2370-6442-8B44-A8837784570E}"/>
              </a:ext>
            </a:extLst>
          </p:cNvPr>
          <p:cNvSpPr>
            <a:spLocks noChangeArrowheads="1"/>
          </p:cNvSpPr>
          <p:nvPr/>
        </p:nvSpPr>
        <p:spPr bwMode="auto">
          <a:xfrm>
            <a:off x="5555012" y="758622"/>
            <a:ext cx="3491880" cy="2131476"/>
          </a:xfrm>
          <a:prstGeom prst="rect">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wrap="square" lIns="94610" tIns="47305" rIns="94610" bIns="47305" anchor="ctr">
            <a:spAutoFit/>
          </a:bodyPr>
          <a:lstStyle/>
          <a:p>
            <a:pPr marL="182880" indent="-182880" defTabSz="946150" eaLnBrk="0" hangingPunct="0">
              <a:lnSpc>
                <a:spcPct val="105000"/>
              </a:lnSpc>
              <a:buFont typeface="Wingdings" panose="05000000000000000000" pitchFamily="2" charset="2"/>
              <a:buChar char="l"/>
              <a:defRPr/>
            </a:pPr>
            <a:r>
              <a:rPr lang="zh-CN" altLang="en-US" sz="1400" dirty="0">
                <a:solidFill>
                  <a:srgbClr val="AAB8B7">
                    <a:lumMod val="10000"/>
                  </a:srgbClr>
                </a:solidFill>
                <a:latin typeface="微软雅黑" panose="020B0503020204020204" pitchFamily="34" charset="-122"/>
                <a:ea typeface="微软雅黑" panose="020B0503020204020204" pitchFamily="34" charset="-122"/>
                <a:cs typeface="Arial" panose="020B0604020202020204" pitchFamily="34" charset="0"/>
              </a:rPr>
              <a:t>主要终点：</a:t>
            </a:r>
            <a:r>
              <a:rPr lang="en-US" altLang="zh-CN" sz="1400" dirty="0">
                <a:solidFill>
                  <a:srgbClr val="AAB8B7">
                    <a:lumMod val="10000"/>
                  </a:srgbClr>
                </a:solidFill>
                <a:latin typeface="微软雅黑" panose="020B0503020204020204" pitchFamily="34" charset="-122"/>
                <a:ea typeface="微软雅黑" panose="020B0503020204020204" pitchFamily="34" charset="-122"/>
                <a:cs typeface="Arial" panose="020B0604020202020204" pitchFamily="34" charset="0"/>
              </a:rPr>
              <a:t>PFS(</a:t>
            </a:r>
            <a:r>
              <a:rPr lang="zh-CN" altLang="en-US" sz="1400" dirty="0">
                <a:solidFill>
                  <a:srgbClr val="AAB8B7">
                    <a:lumMod val="10000"/>
                  </a:srgbClr>
                </a:solidFill>
                <a:latin typeface="微软雅黑" panose="020B0503020204020204" pitchFamily="34" charset="-122"/>
                <a:ea typeface="微软雅黑" panose="020B0503020204020204" pitchFamily="34" charset="-122"/>
                <a:cs typeface="Arial" panose="020B0604020202020204" pitchFamily="34" charset="0"/>
              </a:rPr>
              <a:t>非劣效性</a:t>
            </a:r>
            <a:r>
              <a:rPr lang="en-US" altLang="zh-CN" sz="1400" dirty="0">
                <a:solidFill>
                  <a:srgbClr val="AAB8B7">
                    <a:lumMod val="10000"/>
                  </a:srgbClr>
                </a:solidFill>
                <a:latin typeface="微软雅黑" panose="020B0503020204020204" pitchFamily="34" charset="-122"/>
                <a:ea typeface="微软雅黑" panose="020B0503020204020204" pitchFamily="34" charset="-122"/>
                <a:cs typeface="Arial" panose="020B0604020202020204" pitchFamily="34" charset="0"/>
              </a:rPr>
              <a:t>)</a:t>
            </a:r>
          </a:p>
          <a:p>
            <a:pPr marL="182880" indent="-182880" defTabSz="946150" eaLnBrk="0" hangingPunct="0">
              <a:lnSpc>
                <a:spcPct val="105000"/>
              </a:lnSpc>
              <a:buFont typeface="Wingdings" panose="05000000000000000000" pitchFamily="2" charset="2"/>
              <a:buChar char="l"/>
              <a:defRPr/>
            </a:pPr>
            <a:r>
              <a:rPr lang="zh-CN" altLang="en-US" sz="1400" dirty="0">
                <a:solidFill>
                  <a:srgbClr val="AAB8B7">
                    <a:lumMod val="10000"/>
                  </a:srgbClr>
                </a:solidFill>
                <a:latin typeface="微软雅黑" panose="020B0503020204020204" pitchFamily="34" charset="-122"/>
                <a:ea typeface="微软雅黑" panose="020B0503020204020204" pitchFamily="34" charset="-122"/>
                <a:cs typeface="Arial" panose="020B0604020202020204" pitchFamily="34" charset="0"/>
              </a:rPr>
              <a:t>次要终点</a:t>
            </a:r>
          </a:p>
          <a:p>
            <a:pPr marL="631825" lvl="1" indent="-186055" defTabSz="946150" eaLnBrk="0" hangingPunct="0">
              <a:lnSpc>
                <a:spcPct val="105000"/>
              </a:lnSpc>
              <a:buFont typeface="Times New Roman" panose="02020603050405020304" pitchFamily="18" charset="0"/>
              <a:buChar char="-"/>
              <a:defRPr/>
            </a:pPr>
            <a:r>
              <a:rPr lang="zh-CN" altLang="en-US" sz="1400" dirty="0">
                <a:solidFill>
                  <a:srgbClr val="AAB8B7">
                    <a:lumMod val="10000"/>
                  </a:srgbClr>
                </a:solidFill>
                <a:latin typeface="微软雅黑" panose="020B0503020204020204" pitchFamily="34" charset="-122"/>
                <a:ea typeface="微软雅黑" panose="020B0503020204020204" pitchFamily="34" charset="-122"/>
                <a:cs typeface="Arial" panose="020B0604020202020204" pitchFamily="34" charset="0"/>
              </a:rPr>
              <a:t>缓解率</a:t>
            </a:r>
          </a:p>
          <a:p>
            <a:pPr marL="631825" lvl="1" indent="-186055" defTabSz="946150" eaLnBrk="0" hangingPunct="0">
              <a:lnSpc>
                <a:spcPct val="105000"/>
              </a:lnSpc>
              <a:buFont typeface="Times New Roman" panose="02020603050405020304" pitchFamily="18" charset="0"/>
              <a:buChar char="-"/>
              <a:defRPr/>
            </a:pPr>
            <a:r>
              <a:rPr lang="zh-CN" altLang="en-US" sz="1400" dirty="0">
                <a:solidFill>
                  <a:srgbClr val="AAB8B7">
                    <a:lumMod val="10000"/>
                  </a:srgbClr>
                </a:solidFill>
                <a:latin typeface="微软雅黑" panose="020B0503020204020204" pitchFamily="34" charset="-122"/>
                <a:ea typeface="微软雅黑" panose="020B0503020204020204" pitchFamily="34" charset="-122"/>
                <a:cs typeface="Arial" panose="020B0604020202020204" pitchFamily="34" charset="0"/>
              </a:rPr>
              <a:t>总生存</a:t>
            </a:r>
          </a:p>
          <a:p>
            <a:pPr marL="631825" lvl="1" indent="-186055" defTabSz="946150" eaLnBrk="0" hangingPunct="0">
              <a:lnSpc>
                <a:spcPct val="105000"/>
              </a:lnSpc>
              <a:buFont typeface="Times New Roman" panose="02020603050405020304" pitchFamily="18" charset="0"/>
              <a:buChar char="-"/>
              <a:defRPr/>
            </a:pPr>
            <a:r>
              <a:rPr lang="zh-CN" altLang="en-US" sz="1400" dirty="0">
                <a:solidFill>
                  <a:srgbClr val="AAB8B7">
                    <a:lumMod val="10000"/>
                  </a:srgbClr>
                </a:solidFill>
                <a:latin typeface="微软雅黑" panose="020B0503020204020204" pitchFamily="34" charset="-122"/>
                <a:ea typeface="微软雅黑" panose="020B0503020204020204" pitchFamily="34" charset="-122"/>
                <a:cs typeface="Arial" panose="020B0604020202020204" pitchFamily="34" charset="0"/>
              </a:rPr>
              <a:t>生活质量</a:t>
            </a:r>
          </a:p>
          <a:p>
            <a:pPr marL="631825" lvl="1" indent="-186055" defTabSz="946150" eaLnBrk="0" hangingPunct="0">
              <a:lnSpc>
                <a:spcPct val="105000"/>
              </a:lnSpc>
              <a:buFont typeface="Times New Roman" panose="02020603050405020304" pitchFamily="18" charset="0"/>
              <a:buChar char="-"/>
              <a:defRPr/>
            </a:pPr>
            <a:r>
              <a:rPr lang="zh-CN" altLang="en-US" sz="1400" dirty="0">
                <a:solidFill>
                  <a:srgbClr val="AAB8B7">
                    <a:lumMod val="10000"/>
                  </a:srgbClr>
                </a:solidFill>
                <a:latin typeface="微软雅黑" panose="020B0503020204020204" pitchFamily="34" charset="-122"/>
                <a:ea typeface="微软雅黑" panose="020B0503020204020204" pitchFamily="34" charset="-122"/>
                <a:cs typeface="Arial" panose="020B0604020202020204" pitchFamily="34" charset="0"/>
              </a:rPr>
              <a:t>疾病相关症状</a:t>
            </a:r>
          </a:p>
          <a:p>
            <a:pPr marL="631825" lvl="1" indent="-186055" defTabSz="946150" eaLnBrk="0" hangingPunct="0">
              <a:lnSpc>
                <a:spcPct val="105000"/>
              </a:lnSpc>
              <a:buFont typeface="Times New Roman" panose="02020603050405020304" pitchFamily="18" charset="0"/>
              <a:buChar char="-"/>
              <a:defRPr/>
            </a:pPr>
            <a:r>
              <a:rPr lang="zh-CN" altLang="en-US" sz="1400" dirty="0">
                <a:solidFill>
                  <a:srgbClr val="AAB8B7">
                    <a:lumMod val="10000"/>
                  </a:srgbClr>
                </a:solidFill>
                <a:latin typeface="微软雅黑" panose="020B0503020204020204" pitchFamily="34" charset="-122"/>
                <a:ea typeface="微软雅黑" panose="020B0503020204020204" pitchFamily="34" charset="-122"/>
                <a:cs typeface="Arial" panose="020B0604020202020204" pitchFamily="34" charset="0"/>
              </a:rPr>
              <a:t>安全性和耐受性</a:t>
            </a:r>
          </a:p>
          <a:p>
            <a:pPr marL="182880" indent="-182880" defTabSz="946150" eaLnBrk="0" hangingPunct="0">
              <a:lnSpc>
                <a:spcPct val="105000"/>
              </a:lnSpc>
              <a:buFont typeface="Wingdings" panose="05000000000000000000" pitchFamily="2" charset="2"/>
              <a:buChar char="l"/>
              <a:defRPr/>
            </a:pPr>
            <a:r>
              <a:rPr lang="zh-CN" altLang="en-US" sz="1400" dirty="0">
                <a:solidFill>
                  <a:srgbClr val="AAB8B7">
                    <a:lumMod val="10000"/>
                  </a:srgbClr>
                </a:solidFill>
                <a:latin typeface="微软雅黑" panose="020B0503020204020204" pitchFamily="34" charset="-122"/>
                <a:ea typeface="微软雅黑" panose="020B0503020204020204" pitchFamily="34" charset="-122"/>
                <a:cs typeface="Arial" panose="020B0604020202020204" pitchFamily="34" charset="0"/>
              </a:rPr>
              <a:t>探索性终点</a:t>
            </a:r>
          </a:p>
          <a:p>
            <a:pPr marL="631825" lvl="1" indent="-186055" defTabSz="946150" eaLnBrk="0" hangingPunct="0">
              <a:lnSpc>
                <a:spcPct val="105000"/>
              </a:lnSpc>
              <a:buFont typeface="Times New Roman" panose="02020603050405020304" pitchFamily="18" charset="0"/>
              <a:buChar char="-"/>
              <a:defRPr/>
            </a:pPr>
            <a:r>
              <a:rPr lang="zh-CN" altLang="en-US" sz="1400" dirty="0">
                <a:solidFill>
                  <a:srgbClr val="AAB8B7">
                    <a:lumMod val="10000"/>
                  </a:srgbClr>
                </a:solidFill>
                <a:latin typeface="微软雅黑" panose="020B0503020204020204" pitchFamily="34" charset="-122"/>
                <a:ea typeface="微软雅黑" panose="020B0503020204020204" pitchFamily="34" charset="-122"/>
                <a:cs typeface="Arial" panose="020B0604020202020204" pitchFamily="34" charset="0"/>
              </a:rPr>
              <a:t>生物标记物</a:t>
            </a:r>
            <a:r>
              <a:rPr lang="en-US" altLang="zh-CN" sz="1400" dirty="0">
                <a:solidFill>
                  <a:srgbClr val="AAB8B7">
                    <a:lumMod val="10000"/>
                  </a:srgb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400" dirty="0">
                <a:solidFill>
                  <a:srgbClr val="AAB8B7">
                    <a:lumMod val="10000"/>
                  </a:srgbClr>
                </a:solidFill>
                <a:latin typeface="微软雅黑" panose="020B0503020204020204" pitchFamily="34" charset="-122"/>
                <a:ea typeface="微软雅黑" panose="020B0503020204020204" pitchFamily="34" charset="-122"/>
                <a:cs typeface="Arial" panose="020B0604020202020204" pitchFamily="34" charset="0"/>
              </a:rPr>
              <a:t>优先</a:t>
            </a:r>
            <a:r>
              <a:rPr lang="en-US" altLang="zh-CN" sz="1400" dirty="0">
                <a:solidFill>
                  <a:srgbClr val="AAB8B7">
                    <a:lumMod val="10000"/>
                  </a:srgbClr>
                </a:solidFill>
                <a:latin typeface="微软雅黑" panose="020B0503020204020204" pitchFamily="34" charset="-122"/>
                <a:ea typeface="微软雅黑" panose="020B0503020204020204" pitchFamily="34" charset="-122"/>
                <a:cs typeface="Arial" panose="020B0604020202020204" pitchFamily="34" charset="0"/>
              </a:rPr>
              <a:t>EGFR</a:t>
            </a:r>
            <a:r>
              <a:rPr lang="zh-CN" altLang="en-US" sz="1400" dirty="0">
                <a:solidFill>
                  <a:srgbClr val="AAB8B7">
                    <a:lumMod val="10000"/>
                  </a:srgbClr>
                </a:solidFill>
                <a:latin typeface="微软雅黑" panose="020B0503020204020204" pitchFamily="34" charset="-122"/>
                <a:ea typeface="微软雅黑" panose="020B0503020204020204" pitchFamily="34" charset="-122"/>
                <a:cs typeface="Arial" panose="020B0604020202020204" pitchFamily="34" charset="0"/>
              </a:rPr>
              <a:t>突变状态</a:t>
            </a:r>
            <a:r>
              <a:rPr lang="en-US" altLang="zh-CN" sz="1400" dirty="0">
                <a:solidFill>
                  <a:srgbClr val="AAB8B7">
                    <a:lumMod val="10000"/>
                  </a:srgbClr>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1400" dirty="0">
              <a:solidFill>
                <a:srgbClr val="AAB8B7">
                  <a:lumMod val="10000"/>
                </a:srgbClr>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6" name="组合 15">
            <a:extLst>
              <a:ext uri="{FF2B5EF4-FFF2-40B4-BE49-F238E27FC236}">
                <a16:creationId xmlns:a16="http://schemas.microsoft.com/office/drawing/2014/main" id="{977571E8-0C64-7243-AF44-E862D6448899}"/>
              </a:ext>
            </a:extLst>
          </p:cNvPr>
          <p:cNvGrpSpPr/>
          <p:nvPr/>
        </p:nvGrpSpPr>
        <p:grpSpPr>
          <a:xfrm>
            <a:off x="513867" y="3023647"/>
            <a:ext cx="3638269" cy="1922301"/>
            <a:chOff x="-108520" y="2190569"/>
            <a:chExt cx="4708900" cy="3398672"/>
          </a:xfrm>
        </p:grpSpPr>
        <p:pic>
          <p:nvPicPr>
            <p:cNvPr id="17" name="Picture 3">
              <a:extLst>
                <a:ext uri="{FF2B5EF4-FFF2-40B4-BE49-F238E27FC236}">
                  <a16:creationId xmlns:a16="http://schemas.microsoft.com/office/drawing/2014/main" id="{7A20E798-4429-6C4A-91C6-DC0925F10D5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9867" y="2190569"/>
              <a:ext cx="4480513" cy="3398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8" name="直接连接符 14">
              <a:extLst>
                <a:ext uri="{FF2B5EF4-FFF2-40B4-BE49-F238E27FC236}">
                  <a16:creationId xmlns:a16="http://schemas.microsoft.com/office/drawing/2014/main" id="{92AF14AA-5D65-DE4A-AC2E-A80CF5053F70}"/>
                </a:ext>
              </a:extLst>
            </p:cNvPr>
            <p:cNvCxnSpPr/>
            <p:nvPr/>
          </p:nvCxnSpPr>
          <p:spPr>
            <a:xfrm>
              <a:off x="539552" y="3736707"/>
              <a:ext cx="93610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直接连接符 15">
              <a:extLst>
                <a:ext uri="{FF2B5EF4-FFF2-40B4-BE49-F238E27FC236}">
                  <a16:creationId xmlns:a16="http://schemas.microsoft.com/office/drawing/2014/main" id="{87980375-9340-5F48-828F-D7A8DF2184A8}"/>
                </a:ext>
              </a:extLst>
            </p:cNvPr>
            <p:cNvCxnSpPr/>
            <p:nvPr/>
          </p:nvCxnSpPr>
          <p:spPr>
            <a:xfrm rot="16200000">
              <a:off x="780672" y="4318191"/>
              <a:ext cx="1245954"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直接连接符 16">
              <a:extLst>
                <a:ext uri="{FF2B5EF4-FFF2-40B4-BE49-F238E27FC236}">
                  <a16:creationId xmlns:a16="http://schemas.microsoft.com/office/drawing/2014/main" id="{37BA8196-80CC-374E-A2DD-6B5697C467A5}"/>
                </a:ext>
              </a:extLst>
            </p:cNvPr>
            <p:cNvCxnSpPr/>
            <p:nvPr/>
          </p:nvCxnSpPr>
          <p:spPr>
            <a:xfrm rot="16200000">
              <a:off x="849391" y="4340009"/>
              <a:ext cx="1245954" cy="0"/>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1" name="TextBox 17">
              <a:extLst>
                <a:ext uri="{FF2B5EF4-FFF2-40B4-BE49-F238E27FC236}">
                  <a16:creationId xmlns:a16="http://schemas.microsoft.com/office/drawing/2014/main" id="{3D42A272-2DD0-B14D-AC4C-D69583A427A9}"/>
                </a:ext>
              </a:extLst>
            </p:cNvPr>
            <p:cNvSpPr txBox="1"/>
            <p:nvPr/>
          </p:nvSpPr>
          <p:spPr>
            <a:xfrm>
              <a:off x="1403649" y="4594827"/>
              <a:ext cx="821790" cy="462532"/>
            </a:xfrm>
            <a:prstGeom prst="rect">
              <a:avLst/>
            </a:prstGeom>
            <a:noFill/>
          </p:spPr>
          <p:txBody>
            <a:bodyPr wrap="square" rtlCol="0">
              <a:spAutoFit/>
            </a:bodyPr>
            <a:lstStyle/>
            <a:p>
              <a:r>
                <a:rPr lang="en-US" altLang="zh-CN" sz="1100" b="1" dirty="0">
                  <a:latin typeface="微软雅黑" panose="020B0503020204020204" pitchFamily="34" charset="-122"/>
                  <a:ea typeface="微软雅黑" panose="020B0503020204020204" pitchFamily="34" charset="-122"/>
                </a:rPr>
                <a:t>5.8</a:t>
              </a:r>
              <a:endParaRPr lang="zh-CN" altLang="en-US" sz="1100" b="1" dirty="0">
                <a:latin typeface="微软雅黑" panose="020B0503020204020204" pitchFamily="34" charset="-122"/>
                <a:ea typeface="微软雅黑" panose="020B0503020204020204" pitchFamily="34" charset="-122"/>
              </a:endParaRPr>
            </a:p>
          </p:txBody>
        </p:sp>
        <p:sp>
          <p:nvSpPr>
            <p:cNvPr id="22" name="TextBox 18">
              <a:extLst>
                <a:ext uri="{FF2B5EF4-FFF2-40B4-BE49-F238E27FC236}">
                  <a16:creationId xmlns:a16="http://schemas.microsoft.com/office/drawing/2014/main" id="{FE70D358-0412-AF48-A82E-7E8424518D1E}"/>
                </a:ext>
              </a:extLst>
            </p:cNvPr>
            <p:cNvSpPr txBox="1"/>
            <p:nvPr/>
          </p:nvSpPr>
          <p:spPr>
            <a:xfrm>
              <a:off x="928830" y="4615888"/>
              <a:ext cx="821790" cy="462532"/>
            </a:xfrm>
            <a:prstGeom prst="rect">
              <a:avLst/>
            </a:prstGeom>
            <a:noFill/>
          </p:spPr>
          <p:txBody>
            <a:bodyPr wrap="square" rtlCol="0">
              <a:spAutoFit/>
            </a:bodyPr>
            <a:lstStyle/>
            <a:p>
              <a:r>
                <a:rPr lang="en-US" altLang="zh-CN" sz="1100" b="1" dirty="0">
                  <a:latin typeface="微软雅黑" panose="020B0503020204020204" pitchFamily="34" charset="-122"/>
                  <a:ea typeface="微软雅黑" panose="020B0503020204020204" pitchFamily="34" charset="-122"/>
                </a:rPr>
                <a:t>5.7</a:t>
              </a:r>
              <a:endParaRPr lang="zh-CN" altLang="en-US" sz="1100" b="1" dirty="0">
                <a:latin typeface="微软雅黑" panose="020B0503020204020204" pitchFamily="34" charset="-122"/>
                <a:ea typeface="微软雅黑" panose="020B0503020204020204" pitchFamily="34" charset="-122"/>
              </a:endParaRPr>
            </a:p>
          </p:txBody>
        </p:sp>
        <p:sp>
          <p:nvSpPr>
            <p:cNvPr id="23" name="TextBox 19">
              <a:extLst>
                <a:ext uri="{FF2B5EF4-FFF2-40B4-BE49-F238E27FC236}">
                  <a16:creationId xmlns:a16="http://schemas.microsoft.com/office/drawing/2014/main" id="{FE1712F7-88E9-3D47-B9FC-BE704467EA28}"/>
                </a:ext>
              </a:extLst>
            </p:cNvPr>
            <p:cNvSpPr txBox="1"/>
            <p:nvPr/>
          </p:nvSpPr>
          <p:spPr>
            <a:xfrm>
              <a:off x="-108520" y="3297758"/>
              <a:ext cx="478015" cy="923330"/>
            </a:xfrm>
            <a:prstGeom prst="rect">
              <a:avLst/>
            </a:prstGeom>
            <a:noFill/>
          </p:spPr>
          <p:txBody>
            <a:bodyPr vert="vert270" wrap="square" rtlCol="0">
              <a:spAutoFit/>
            </a:bodyPr>
            <a:lstStyle/>
            <a:p>
              <a:pPr algn="ctr"/>
              <a:r>
                <a:rPr lang="en-US" altLang="zh-CN" sz="1200" b="1" dirty="0">
                  <a:latin typeface="微软雅黑" panose="020B0503020204020204" pitchFamily="34" charset="-122"/>
                  <a:ea typeface="微软雅黑" panose="020B0503020204020204" pitchFamily="34" charset="-122"/>
                </a:rPr>
                <a:t>PFS</a:t>
              </a:r>
              <a:endParaRPr lang="zh-CN" altLang="en-US" sz="1200" b="1" dirty="0">
                <a:latin typeface="微软雅黑" panose="020B0503020204020204" pitchFamily="34" charset="-122"/>
                <a:ea typeface="微软雅黑" panose="020B0503020204020204" pitchFamily="34" charset="-122"/>
              </a:endParaRPr>
            </a:p>
          </p:txBody>
        </p:sp>
      </p:grpSp>
      <p:grpSp>
        <p:nvGrpSpPr>
          <p:cNvPr id="24" name="组合 23">
            <a:extLst>
              <a:ext uri="{FF2B5EF4-FFF2-40B4-BE49-F238E27FC236}">
                <a16:creationId xmlns:a16="http://schemas.microsoft.com/office/drawing/2014/main" id="{9B755D4E-4719-E743-BF3B-1E9DB202BF8B}"/>
              </a:ext>
            </a:extLst>
          </p:cNvPr>
          <p:cNvGrpSpPr/>
          <p:nvPr/>
        </p:nvGrpSpPr>
        <p:grpSpPr>
          <a:xfrm>
            <a:off x="5150441" y="3006395"/>
            <a:ext cx="3136406" cy="1936074"/>
            <a:chOff x="4470375" y="2215020"/>
            <a:chExt cx="4665337" cy="3346535"/>
          </a:xfrm>
        </p:grpSpPr>
        <p:grpSp>
          <p:nvGrpSpPr>
            <p:cNvPr id="25" name="组合 24">
              <a:extLst>
                <a:ext uri="{FF2B5EF4-FFF2-40B4-BE49-F238E27FC236}">
                  <a16:creationId xmlns:a16="http://schemas.microsoft.com/office/drawing/2014/main" id="{C02EC37D-8147-C941-8FDC-CFBFA4A01F19}"/>
                </a:ext>
              </a:extLst>
            </p:cNvPr>
            <p:cNvGrpSpPr/>
            <p:nvPr/>
          </p:nvGrpSpPr>
          <p:grpSpPr>
            <a:xfrm>
              <a:off x="4470375" y="2215020"/>
              <a:ext cx="4665337" cy="3346535"/>
              <a:chOff x="4470375" y="2215020"/>
              <a:chExt cx="4665337" cy="3346535"/>
            </a:xfrm>
          </p:grpSpPr>
          <p:pic>
            <p:nvPicPr>
              <p:cNvPr id="28" name="Picture 4">
                <a:extLst>
                  <a:ext uri="{FF2B5EF4-FFF2-40B4-BE49-F238E27FC236}">
                    <a16:creationId xmlns:a16="http://schemas.microsoft.com/office/drawing/2014/main" id="{BEEC96FC-0D97-1342-A70E-921C94777B0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3406" y="2215020"/>
                <a:ext cx="4402306" cy="33465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9" name="直接连接符 25">
                <a:extLst>
                  <a:ext uri="{FF2B5EF4-FFF2-40B4-BE49-F238E27FC236}">
                    <a16:creationId xmlns:a16="http://schemas.microsoft.com/office/drawing/2014/main" id="{B337AC56-AD42-004F-8091-ED2D81880074}"/>
                  </a:ext>
                </a:extLst>
              </p:cNvPr>
              <p:cNvCxnSpPr/>
              <p:nvPr/>
            </p:nvCxnSpPr>
            <p:spPr>
              <a:xfrm>
                <a:off x="5146866" y="3714889"/>
                <a:ext cx="1370549"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6">
                <a:extLst>
                  <a:ext uri="{FF2B5EF4-FFF2-40B4-BE49-F238E27FC236}">
                    <a16:creationId xmlns:a16="http://schemas.microsoft.com/office/drawing/2014/main" id="{666C87EF-52A4-B845-A484-CEEFB7B608D3}"/>
                  </a:ext>
                </a:extLst>
              </p:cNvPr>
              <p:cNvCxnSpPr/>
              <p:nvPr/>
            </p:nvCxnSpPr>
            <p:spPr>
              <a:xfrm rot="16200000">
                <a:off x="5893239" y="4318191"/>
                <a:ext cx="1245954"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27">
                <a:extLst>
                  <a:ext uri="{FF2B5EF4-FFF2-40B4-BE49-F238E27FC236}">
                    <a16:creationId xmlns:a16="http://schemas.microsoft.com/office/drawing/2014/main" id="{A27AEF9A-E3B7-A844-8A80-EC30E96F19C6}"/>
                  </a:ext>
                </a:extLst>
              </p:cNvPr>
              <p:cNvCxnSpPr/>
              <p:nvPr/>
            </p:nvCxnSpPr>
            <p:spPr>
              <a:xfrm rot="16200000">
                <a:off x="5406060" y="4333413"/>
                <a:ext cx="1245954" cy="0"/>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2" name="TextBox 28">
                <a:extLst>
                  <a:ext uri="{FF2B5EF4-FFF2-40B4-BE49-F238E27FC236}">
                    <a16:creationId xmlns:a16="http://schemas.microsoft.com/office/drawing/2014/main" id="{5E098552-E09E-E74D-B96D-AA952E64E487}"/>
                  </a:ext>
                </a:extLst>
              </p:cNvPr>
              <p:cNvSpPr txBox="1"/>
              <p:nvPr/>
            </p:nvSpPr>
            <p:spPr>
              <a:xfrm>
                <a:off x="5622418" y="4705399"/>
                <a:ext cx="821790" cy="452197"/>
              </a:xfrm>
              <a:prstGeom prst="rect">
                <a:avLst/>
              </a:prstGeom>
              <a:noFill/>
            </p:spPr>
            <p:txBody>
              <a:bodyPr wrap="square" rtlCol="0">
                <a:spAutoFit/>
              </a:bodyPr>
              <a:lstStyle/>
              <a:p>
                <a:r>
                  <a:rPr lang="en-US" altLang="zh-CN" sz="1100" b="1" dirty="0">
                    <a:solidFill>
                      <a:srgbClr val="FF0000"/>
                    </a:solidFill>
                    <a:latin typeface="微软雅黑" panose="020B0503020204020204" pitchFamily="34" charset="-122"/>
                    <a:ea typeface="微软雅黑" panose="020B0503020204020204" pitchFamily="34" charset="-122"/>
                  </a:rPr>
                  <a:t>6.3</a:t>
                </a:r>
                <a:endParaRPr lang="zh-CN" altLang="en-US" sz="1100" b="1" dirty="0">
                  <a:solidFill>
                    <a:srgbClr val="FF0000"/>
                  </a:solidFill>
                  <a:latin typeface="微软雅黑" panose="020B0503020204020204" pitchFamily="34" charset="-122"/>
                  <a:ea typeface="微软雅黑" panose="020B0503020204020204" pitchFamily="34" charset="-122"/>
                </a:endParaRPr>
              </a:p>
            </p:txBody>
          </p:sp>
          <p:sp>
            <p:nvSpPr>
              <p:cNvPr id="33" name="TextBox 29">
                <a:extLst>
                  <a:ext uri="{FF2B5EF4-FFF2-40B4-BE49-F238E27FC236}">
                    <a16:creationId xmlns:a16="http://schemas.microsoft.com/office/drawing/2014/main" id="{9D1076A1-338E-B542-AA47-E7DF77A6503D}"/>
                  </a:ext>
                </a:extLst>
              </p:cNvPr>
              <p:cNvSpPr txBox="1"/>
              <p:nvPr/>
            </p:nvSpPr>
            <p:spPr>
              <a:xfrm>
                <a:off x="6444209" y="4705399"/>
                <a:ext cx="821790" cy="452197"/>
              </a:xfrm>
              <a:prstGeom prst="rect">
                <a:avLst/>
              </a:prstGeom>
              <a:noFill/>
            </p:spPr>
            <p:txBody>
              <a:bodyPr wrap="square" rtlCol="0">
                <a:spAutoFit/>
              </a:bodyPr>
              <a:lstStyle/>
              <a:p>
                <a:r>
                  <a:rPr lang="en-US" altLang="zh-CN" sz="1100" b="1" dirty="0">
                    <a:solidFill>
                      <a:srgbClr val="FF0000"/>
                    </a:solidFill>
                    <a:latin typeface="微软雅黑" panose="020B0503020204020204" pitchFamily="34" charset="-122"/>
                    <a:ea typeface="微软雅黑" panose="020B0503020204020204" pitchFamily="34" charset="-122"/>
                  </a:rPr>
                  <a:t>9.5</a:t>
                </a:r>
                <a:endParaRPr lang="zh-CN" altLang="en-US" sz="1100" b="1" dirty="0">
                  <a:solidFill>
                    <a:srgbClr val="FF0000"/>
                  </a:solidFill>
                  <a:latin typeface="微软雅黑" panose="020B0503020204020204" pitchFamily="34" charset="-122"/>
                  <a:ea typeface="微软雅黑" panose="020B0503020204020204" pitchFamily="34" charset="-122"/>
                </a:endParaRPr>
              </a:p>
            </p:txBody>
          </p:sp>
          <p:sp>
            <p:nvSpPr>
              <p:cNvPr id="34" name="TextBox 30">
                <a:extLst>
                  <a:ext uri="{FF2B5EF4-FFF2-40B4-BE49-F238E27FC236}">
                    <a16:creationId xmlns:a16="http://schemas.microsoft.com/office/drawing/2014/main" id="{E8634930-69FD-0042-B2CA-CBA43FBB30CD}"/>
                  </a:ext>
                </a:extLst>
              </p:cNvPr>
              <p:cNvSpPr txBox="1"/>
              <p:nvPr/>
            </p:nvSpPr>
            <p:spPr>
              <a:xfrm>
                <a:off x="4470375" y="3297758"/>
                <a:ext cx="558615" cy="923330"/>
              </a:xfrm>
              <a:prstGeom prst="rect">
                <a:avLst/>
              </a:prstGeom>
              <a:noFill/>
            </p:spPr>
            <p:txBody>
              <a:bodyPr vert="vert270" wrap="square" rtlCol="0">
                <a:spAutoFit/>
              </a:bodyPr>
              <a:lstStyle/>
              <a:p>
                <a:pPr algn="ctr"/>
                <a:r>
                  <a:rPr lang="en-US" altLang="zh-CN" sz="1200" b="1" dirty="0">
                    <a:latin typeface="微软雅黑" panose="020B0503020204020204" pitchFamily="34" charset="-122"/>
                    <a:ea typeface="微软雅黑" panose="020B0503020204020204" pitchFamily="34" charset="-122"/>
                  </a:rPr>
                  <a:t>PFS</a:t>
                </a:r>
                <a:endParaRPr lang="zh-CN" altLang="en-US" sz="1200" b="1" dirty="0">
                  <a:latin typeface="微软雅黑" panose="020B0503020204020204" pitchFamily="34" charset="-122"/>
                  <a:ea typeface="微软雅黑" panose="020B0503020204020204" pitchFamily="34" charset="-122"/>
                </a:endParaRPr>
              </a:p>
            </p:txBody>
          </p:sp>
        </p:grpSp>
        <p:sp>
          <p:nvSpPr>
            <p:cNvPr id="26" name="TextBox 22">
              <a:extLst>
                <a:ext uri="{FF2B5EF4-FFF2-40B4-BE49-F238E27FC236}">
                  <a16:creationId xmlns:a16="http://schemas.microsoft.com/office/drawing/2014/main" id="{D4D8B5C1-BEC9-4D45-9461-7AD9A627E128}"/>
                </a:ext>
              </a:extLst>
            </p:cNvPr>
            <p:cNvSpPr txBox="1"/>
            <p:nvPr/>
          </p:nvSpPr>
          <p:spPr>
            <a:xfrm>
              <a:off x="7929606" y="4149081"/>
              <a:ext cx="1206000" cy="372398"/>
            </a:xfrm>
            <a:prstGeom prst="rect">
              <a:avLst/>
            </a:prstGeom>
            <a:noFill/>
          </p:spPr>
          <p:txBody>
            <a:bodyPr wrap="square" rtlCol="0">
              <a:spAutoFit/>
            </a:bodyPr>
            <a:lstStyle/>
            <a:p>
              <a:r>
                <a:rPr lang="en-US" altLang="zh-CN" sz="800" dirty="0">
                  <a:latin typeface="微软雅黑" panose="020B0503020204020204" pitchFamily="34" charset="-122"/>
                  <a:ea typeface="微软雅黑" panose="020B0503020204020204" pitchFamily="34" charset="-122"/>
                </a:rPr>
                <a:t>( N=132)</a:t>
              </a:r>
              <a:endParaRPr lang="zh-CN" altLang="en-US" sz="800" dirty="0">
                <a:latin typeface="微软雅黑" panose="020B0503020204020204" pitchFamily="34" charset="-122"/>
                <a:ea typeface="微软雅黑" panose="020B0503020204020204" pitchFamily="34" charset="-122"/>
              </a:endParaRPr>
            </a:p>
          </p:txBody>
        </p:sp>
        <p:sp>
          <p:nvSpPr>
            <p:cNvPr id="27" name="TextBox 23">
              <a:extLst>
                <a:ext uri="{FF2B5EF4-FFF2-40B4-BE49-F238E27FC236}">
                  <a16:creationId xmlns:a16="http://schemas.microsoft.com/office/drawing/2014/main" id="{0532EFA7-15E8-9E4E-A4AC-BD94BB412036}"/>
                </a:ext>
              </a:extLst>
            </p:cNvPr>
            <p:cNvSpPr txBox="1"/>
            <p:nvPr/>
          </p:nvSpPr>
          <p:spPr>
            <a:xfrm>
              <a:off x="5337318" y="3944722"/>
              <a:ext cx="1008725" cy="372398"/>
            </a:xfrm>
            <a:prstGeom prst="rect">
              <a:avLst/>
            </a:prstGeom>
            <a:noFill/>
          </p:spPr>
          <p:txBody>
            <a:bodyPr wrap="square" rtlCol="0">
              <a:spAutoFit/>
            </a:bodyPr>
            <a:lstStyle/>
            <a:p>
              <a:r>
                <a:rPr lang="en-US" altLang="zh-CN" sz="800" dirty="0">
                  <a:latin typeface="微软雅黑" panose="020B0503020204020204" pitchFamily="34" charset="-122"/>
                  <a:ea typeface="微软雅黑" panose="020B0503020204020204" pitchFamily="34" charset="-122"/>
                </a:rPr>
                <a:t>( N=129)</a:t>
              </a:r>
              <a:endParaRPr lang="zh-CN" altLang="en-US" sz="800" dirty="0">
                <a:latin typeface="微软雅黑" panose="020B0503020204020204" pitchFamily="34" charset="-122"/>
                <a:ea typeface="微软雅黑" panose="020B0503020204020204" pitchFamily="34" charset="-122"/>
              </a:endParaRPr>
            </a:p>
          </p:txBody>
        </p:sp>
      </p:grpSp>
      <p:sp>
        <p:nvSpPr>
          <p:cNvPr id="35" name="Rectangle 88">
            <a:extLst>
              <a:ext uri="{FF2B5EF4-FFF2-40B4-BE49-F238E27FC236}">
                <a16:creationId xmlns:a16="http://schemas.microsoft.com/office/drawing/2014/main" id="{3644038D-C842-D34A-8B6A-F2DC65C6216B}"/>
              </a:ext>
            </a:extLst>
          </p:cNvPr>
          <p:cNvSpPr>
            <a:spLocks noChangeArrowheads="1"/>
          </p:cNvSpPr>
          <p:nvPr/>
        </p:nvSpPr>
        <p:spPr bwMode="auto">
          <a:xfrm>
            <a:off x="6864377" y="4949810"/>
            <a:ext cx="2316660" cy="230832"/>
          </a:xfrm>
          <a:prstGeom prst="rect">
            <a:avLst/>
          </a:prstGeom>
          <a:noFill/>
          <a:ln>
            <a:noFill/>
          </a:ln>
          <a:effectLst>
            <a:prstShdw prst="shdw17" dist="17961" dir="2700000">
              <a:srgbClr val="007A5C"/>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s-ES" altLang="zh-CN" sz="900" dirty="0" err="1">
                <a:latin typeface="微软雅黑" panose="020B0503020204020204" pitchFamily="34" charset="-122"/>
                <a:ea typeface="微软雅黑" panose="020B0503020204020204" pitchFamily="34" charset="-122"/>
              </a:rPr>
              <a:t>Mok</a:t>
            </a:r>
            <a:r>
              <a:rPr lang="es-ES" altLang="zh-CN" sz="900" dirty="0">
                <a:latin typeface="微软雅黑" panose="020B0503020204020204" pitchFamily="34" charset="-122"/>
                <a:ea typeface="微软雅黑" panose="020B0503020204020204" pitchFamily="34" charset="-122"/>
              </a:rPr>
              <a:t> TS, et al. NEJM 2009;361:947-957.</a:t>
            </a:r>
          </a:p>
        </p:txBody>
      </p:sp>
      <p:sp>
        <p:nvSpPr>
          <p:cNvPr id="37" name="TextBox 2">
            <a:extLst>
              <a:ext uri="{FF2B5EF4-FFF2-40B4-BE49-F238E27FC236}">
                <a16:creationId xmlns:a16="http://schemas.microsoft.com/office/drawing/2014/main" id="{2A2916D6-4900-B84B-99ED-7686F58DA1FF}"/>
              </a:ext>
            </a:extLst>
          </p:cNvPr>
          <p:cNvSpPr txBox="1"/>
          <p:nvPr/>
        </p:nvSpPr>
        <p:spPr>
          <a:xfrm>
            <a:off x="226423" y="644231"/>
            <a:ext cx="2991104" cy="338554"/>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入组期：</a:t>
            </a:r>
            <a:r>
              <a:rPr lang="en-US" altLang="zh-CN" sz="1600" dirty="0">
                <a:latin typeface="微软雅黑" panose="020B0503020204020204" pitchFamily="34" charset="-122"/>
                <a:ea typeface="微软雅黑" panose="020B0503020204020204" pitchFamily="34" charset="-122"/>
              </a:rPr>
              <a:t>2006.3~2007.10</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38167039"/>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1">
            <a:extLst>
              <a:ext uri="{FF2B5EF4-FFF2-40B4-BE49-F238E27FC236}">
                <a16:creationId xmlns:a16="http://schemas.microsoft.com/office/drawing/2014/main" id="{9716F148-E944-2A49-94BB-0871E485E3ED}"/>
              </a:ext>
            </a:extLst>
          </p:cNvPr>
          <p:cNvSpPr>
            <a:spLocks noGrp="1"/>
          </p:cNvSpPr>
          <p:nvPr>
            <p:ph type="title"/>
          </p:nvPr>
        </p:nvSpPr>
        <p:spPr>
          <a:xfrm>
            <a:off x="-1007539" y="-93305"/>
            <a:ext cx="5831099" cy="857515"/>
          </a:xfrm>
        </p:spPr>
        <p:txBody>
          <a:bodyPr>
            <a:normAutofit/>
          </a:bodyPr>
          <a:lstStyle/>
          <a:p>
            <a:r>
              <a:rPr lang="en-US" altLang="zh-CN" sz="2000" dirty="0">
                <a:solidFill>
                  <a:schemeClr val="bg1"/>
                </a:solidFill>
                <a:latin typeface="Microsoft YaHei" panose="020B0503020204020204" pitchFamily="34" charset="-122"/>
                <a:ea typeface="Microsoft YaHei" panose="020B0503020204020204" pitchFamily="34" charset="-122"/>
              </a:rPr>
              <a:t>EGFR</a:t>
            </a:r>
            <a:r>
              <a:rPr lang="zh-CN" altLang="en-US" sz="2000" dirty="0">
                <a:solidFill>
                  <a:schemeClr val="bg1"/>
                </a:solidFill>
                <a:latin typeface="Microsoft YaHei" panose="020B0503020204020204" pitchFamily="34" charset="-122"/>
                <a:ea typeface="Microsoft YaHei" panose="020B0503020204020204" pitchFamily="34" charset="-122"/>
              </a:rPr>
              <a:t>地位的确立</a:t>
            </a:r>
          </a:p>
        </p:txBody>
      </p:sp>
      <p:sp>
        <p:nvSpPr>
          <p:cNvPr id="7" name="标题 1">
            <a:extLst>
              <a:ext uri="{FF2B5EF4-FFF2-40B4-BE49-F238E27FC236}">
                <a16:creationId xmlns:a16="http://schemas.microsoft.com/office/drawing/2014/main" id="{0781145F-9251-434B-8161-9A7D5B4A0984}"/>
              </a:ext>
            </a:extLst>
          </p:cNvPr>
          <p:cNvSpPr txBox="1">
            <a:spLocks/>
          </p:cNvSpPr>
          <p:nvPr/>
        </p:nvSpPr>
        <p:spPr>
          <a:xfrm>
            <a:off x="233106" y="-108713"/>
            <a:ext cx="8696612" cy="88832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a:latin typeface="Microsoft YaHei" panose="020B0503020204020204" pitchFamily="34" charset="-122"/>
                <a:ea typeface="Microsoft YaHei" panose="020B0503020204020204" pitchFamily="34" charset="-122"/>
              </a:rPr>
              <a:t>东西方肺腺癌突变差异及亚组突变比例</a:t>
            </a:r>
          </a:p>
        </p:txBody>
      </p:sp>
      <p:graphicFrame>
        <p:nvGraphicFramePr>
          <p:cNvPr id="8" name="图表 7">
            <a:extLst>
              <a:ext uri="{FF2B5EF4-FFF2-40B4-BE49-F238E27FC236}">
                <a16:creationId xmlns:a16="http://schemas.microsoft.com/office/drawing/2014/main" id="{8E725E1E-FC38-7C46-A609-F76A1C72AAE2}"/>
              </a:ext>
            </a:extLst>
          </p:cNvPr>
          <p:cNvGraphicFramePr/>
          <p:nvPr>
            <p:extLst>
              <p:ext uri="{D42A27DB-BD31-4B8C-83A1-F6EECF244321}">
                <p14:modId xmlns:p14="http://schemas.microsoft.com/office/powerpoint/2010/main" val="3227480257"/>
              </p:ext>
            </p:extLst>
          </p:nvPr>
        </p:nvGraphicFramePr>
        <p:xfrm>
          <a:off x="536050" y="2567995"/>
          <a:ext cx="3468998" cy="2421321"/>
        </p:xfrm>
        <a:graphic>
          <a:graphicData uri="http://schemas.openxmlformats.org/drawingml/2006/chart">
            <c:chart xmlns:c="http://schemas.openxmlformats.org/drawingml/2006/chart" xmlns:r="http://schemas.openxmlformats.org/officeDocument/2006/relationships" r:id="rId2"/>
          </a:graphicData>
        </a:graphic>
      </p:graphicFrame>
      <p:sp>
        <p:nvSpPr>
          <p:cNvPr id="11" name="矩形 10">
            <a:extLst>
              <a:ext uri="{FF2B5EF4-FFF2-40B4-BE49-F238E27FC236}">
                <a16:creationId xmlns:a16="http://schemas.microsoft.com/office/drawing/2014/main" id="{12773449-0A9B-1040-B9E9-8E33AF860B6C}"/>
              </a:ext>
            </a:extLst>
          </p:cNvPr>
          <p:cNvSpPr/>
          <p:nvPr/>
        </p:nvSpPr>
        <p:spPr>
          <a:xfrm>
            <a:off x="5317510" y="6423770"/>
            <a:ext cx="3790994" cy="461665"/>
          </a:xfrm>
          <a:prstGeom prst="rect">
            <a:avLst/>
          </a:prstGeom>
        </p:spPr>
        <p:txBody>
          <a:bodyPr wrap="square">
            <a:spAutoFit/>
          </a:bodyPr>
          <a:lstStyle/>
          <a:p>
            <a:pPr algn="r">
              <a:buFont typeface="Wingdings" panose="05000000000000000000" pitchFamily="2" charset="2"/>
              <a:buNone/>
            </a:pPr>
            <a:r>
              <a:rPr lang="en-US" altLang="zh-CN" sz="1200" dirty="0"/>
              <a:t>J </a:t>
            </a:r>
            <a:r>
              <a:rPr lang="en-US" altLang="zh-CN" sz="1200" dirty="0" err="1"/>
              <a:t>Thorac</a:t>
            </a:r>
            <a:r>
              <a:rPr lang="en-US" altLang="zh-CN" sz="1200" dirty="0"/>
              <a:t> Oncol.2014;9: 154–162.</a:t>
            </a:r>
          </a:p>
          <a:p>
            <a:pPr algn="r"/>
            <a:r>
              <a:rPr lang="en-US" altLang="zh-CN" sz="1200" dirty="0" err="1"/>
              <a:t>Mitsudomi</a:t>
            </a:r>
            <a:r>
              <a:rPr lang="en-US" altLang="zh-CN" sz="1200" dirty="0"/>
              <a:t> T, et al. Nat. Rev. </a:t>
            </a:r>
            <a:r>
              <a:rPr lang="en-US" altLang="zh-CN" sz="1200" dirty="0" err="1"/>
              <a:t>Clin</a:t>
            </a:r>
            <a:r>
              <a:rPr lang="en-US" altLang="zh-CN" sz="1200" dirty="0"/>
              <a:t>. </a:t>
            </a:r>
            <a:r>
              <a:rPr lang="en-US" altLang="zh-CN" sz="1200" dirty="0" err="1"/>
              <a:t>Oncol</a:t>
            </a:r>
            <a:r>
              <a:rPr lang="en-US" altLang="zh-CN" sz="1200" dirty="0"/>
              <a:t> 2013.</a:t>
            </a:r>
          </a:p>
        </p:txBody>
      </p:sp>
      <p:grpSp>
        <p:nvGrpSpPr>
          <p:cNvPr id="12" name="组合 11">
            <a:extLst>
              <a:ext uri="{FF2B5EF4-FFF2-40B4-BE49-F238E27FC236}">
                <a16:creationId xmlns:a16="http://schemas.microsoft.com/office/drawing/2014/main" id="{6C0B09FA-97D6-7348-A97D-64C67F12AF83}"/>
              </a:ext>
            </a:extLst>
          </p:cNvPr>
          <p:cNvGrpSpPr/>
          <p:nvPr/>
        </p:nvGrpSpPr>
        <p:grpSpPr>
          <a:xfrm>
            <a:off x="3701508" y="764210"/>
            <a:ext cx="4964952" cy="4304380"/>
            <a:chOff x="4139952" y="1988840"/>
            <a:chExt cx="4964952" cy="4304380"/>
          </a:xfrm>
        </p:grpSpPr>
        <p:grpSp>
          <p:nvGrpSpPr>
            <p:cNvPr id="13" name="组合 12">
              <a:extLst>
                <a:ext uri="{FF2B5EF4-FFF2-40B4-BE49-F238E27FC236}">
                  <a16:creationId xmlns:a16="http://schemas.microsoft.com/office/drawing/2014/main" id="{A3443BA4-C54A-EA47-B42C-D83369A9CBAA}"/>
                </a:ext>
              </a:extLst>
            </p:cNvPr>
            <p:cNvGrpSpPr/>
            <p:nvPr/>
          </p:nvGrpSpPr>
          <p:grpSpPr>
            <a:xfrm>
              <a:off x="4749958" y="2564904"/>
              <a:ext cx="4070514" cy="3728316"/>
              <a:chOff x="179512" y="2057400"/>
              <a:chExt cx="8640960" cy="3247573"/>
            </a:xfrm>
          </p:grpSpPr>
          <p:graphicFrame>
            <p:nvGraphicFramePr>
              <p:cNvPr id="16" name="图表 15">
                <a:extLst>
                  <a:ext uri="{FF2B5EF4-FFF2-40B4-BE49-F238E27FC236}">
                    <a16:creationId xmlns:a16="http://schemas.microsoft.com/office/drawing/2014/main" id="{82BA8220-84AD-3A4E-BC74-3084D071E83F}"/>
                  </a:ext>
                </a:extLst>
              </p:cNvPr>
              <p:cNvGraphicFramePr/>
              <p:nvPr/>
            </p:nvGraphicFramePr>
            <p:xfrm>
              <a:off x="179512" y="2057400"/>
              <a:ext cx="864096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2">
                <a:extLst>
                  <a:ext uri="{FF2B5EF4-FFF2-40B4-BE49-F238E27FC236}">
                    <a16:creationId xmlns:a16="http://schemas.microsoft.com/office/drawing/2014/main" id="{CD74BE51-5BB9-6E4D-8EB4-DBEF9514455D}"/>
                  </a:ext>
                </a:extLst>
              </p:cNvPr>
              <p:cNvSpPr txBox="1"/>
              <p:nvPr/>
            </p:nvSpPr>
            <p:spPr>
              <a:xfrm>
                <a:off x="942058" y="4581128"/>
                <a:ext cx="936105" cy="723845"/>
              </a:xfrm>
              <a:prstGeom prst="rect">
                <a:avLst/>
              </a:prstGeom>
              <a:noFill/>
            </p:spPr>
            <p:txBody>
              <a:bodyPr wrap="square" rtlCol="0">
                <a:spAutoFit/>
              </a:bodyPr>
              <a:lstStyle/>
              <a:p>
                <a:r>
                  <a:rPr lang="zh-CN" altLang="en-US" sz="1200" b="1" dirty="0">
                    <a:latin typeface="微软雅黑" panose="020B0503020204020204" pitchFamily="34" charset="-122"/>
                    <a:ea typeface="微软雅黑" panose="020B0503020204020204" pitchFamily="34" charset="-122"/>
                  </a:rPr>
                  <a:t>腺癌总体</a:t>
                </a:r>
              </a:p>
            </p:txBody>
          </p:sp>
          <p:sp>
            <p:nvSpPr>
              <p:cNvPr id="18" name="TextBox 4">
                <a:extLst>
                  <a:ext uri="{FF2B5EF4-FFF2-40B4-BE49-F238E27FC236}">
                    <a16:creationId xmlns:a16="http://schemas.microsoft.com/office/drawing/2014/main" id="{B93EF811-32A9-2741-9E6C-59625352D6D5}"/>
                  </a:ext>
                </a:extLst>
              </p:cNvPr>
              <p:cNvSpPr txBox="1"/>
              <p:nvPr/>
            </p:nvSpPr>
            <p:spPr>
              <a:xfrm>
                <a:off x="2339753" y="4581129"/>
                <a:ext cx="936105" cy="402136"/>
              </a:xfrm>
              <a:prstGeom prst="rect">
                <a:avLst/>
              </a:prstGeom>
              <a:noFill/>
            </p:spPr>
            <p:txBody>
              <a:bodyPr wrap="square" rtlCol="0">
                <a:spAutoFit/>
              </a:bodyPr>
              <a:lstStyle/>
              <a:p>
                <a:pPr algn="ctr"/>
                <a:r>
                  <a:rPr lang="zh-CN" altLang="en-US" sz="1200" b="1" dirty="0">
                    <a:latin typeface="微软雅黑" panose="020B0503020204020204" pitchFamily="34" charset="-122"/>
                    <a:ea typeface="微软雅黑" panose="020B0503020204020204" pitchFamily="34" charset="-122"/>
                  </a:rPr>
                  <a:t>女性</a:t>
                </a:r>
              </a:p>
            </p:txBody>
          </p:sp>
          <p:sp>
            <p:nvSpPr>
              <p:cNvPr id="19" name="TextBox 5">
                <a:extLst>
                  <a:ext uri="{FF2B5EF4-FFF2-40B4-BE49-F238E27FC236}">
                    <a16:creationId xmlns:a16="http://schemas.microsoft.com/office/drawing/2014/main" id="{802ACDEF-B0A4-754D-ADFD-AFC63EA93D2C}"/>
                  </a:ext>
                </a:extLst>
              </p:cNvPr>
              <p:cNvSpPr txBox="1"/>
              <p:nvPr/>
            </p:nvSpPr>
            <p:spPr>
              <a:xfrm>
                <a:off x="3203846" y="4581129"/>
                <a:ext cx="936105" cy="402136"/>
              </a:xfrm>
              <a:prstGeom prst="rect">
                <a:avLst/>
              </a:prstGeom>
              <a:noFill/>
            </p:spPr>
            <p:txBody>
              <a:bodyPr wrap="square" rtlCol="0">
                <a:spAutoFit/>
              </a:bodyPr>
              <a:lstStyle/>
              <a:p>
                <a:pPr algn="ctr"/>
                <a:r>
                  <a:rPr lang="zh-CN" altLang="en-US" sz="1200" b="1" dirty="0">
                    <a:latin typeface="微软雅黑" panose="020B0503020204020204" pitchFamily="34" charset="-122"/>
                    <a:ea typeface="微软雅黑" panose="020B0503020204020204" pitchFamily="34" charset="-122"/>
                  </a:rPr>
                  <a:t>男性</a:t>
                </a:r>
              </a:p>
            </p:txBody>
          </p:sp>
          <p:sp>
            <p:nvSpPr>
              <p:cNvPr id="20" name="TextBox 6">
                <a:extLst>
                  <a:ext uri="{FF2B5EF4-FFF2-40B4-BE49-F238E27FC236}">
                    <a16:creationId xmlns:a16="http://schemas.microsoft.com/office/drawing/2014/main" id="{643D75DB-C444-5D40-9553-C7F99F3D5C52}"/>
                  </a:ext>
                </a:extLst>
              </p:cNvPr>
              <p:cNvSpPr txBox="1"/>
              <p:nvPr/>
            </p:nvSpPr>
            <p:spPr>
              <a:xfrm>
                <a:off x="4860033" y="4581129"/>
                <a:ext cx="936105" cy="562991"/>
              </a:xfrm>
              <a:prstGeom prst="rect">
                <a:avLst/>
              </a:prstGeom>
              <a:noFill/>
            </p:spPr>
            <p:txBody>
              <a:bodyPr wrap="square" rtlCol="0">
                <a:spAutoFit/>
              </a:bodyPr>
              <a:lstStyle/>
              <a:p>
                <a:pPr algn="ctr"/>
                <a:r>
                  <a:rPr lang="zh-CN" altLang="en-US" sz="1200" b="1" dirty="0">
                    <a:latin typeface="微软雅黑" panose="020B0503020204020204" pitchFamily="34" charset="-122"/>
                    <a:ea typeface="微软雅黑" panose="020B0503020204020204" pitchFamily="34" charset="-122"/>
                  </a:rPr>
                  <a:t>不吸烟</a:t>
                </a:r>
              </a:p>
            </p:txBody>
          </p:sp>
          <p:sp>
            <p:nvSpPr>
              <p:cNvPr id="21" name="TextBox 7">
                <a:extLst>
                  <a:ext uri="{FF2B5EF4-FFF2-40B4-BE49-F238E27FC236}">
                    <a16:creationId xmlns:a16="http://schemas.microsoft.com/office/drawing/2014/main" id="{B235603E-D123-1B4A-8952-2CC0A7B8FA9B}"/>
                  </a:ext>
                </a:extLst>
              </p:cNvPr>
              <p:cNvSpPr txBox="1"/>
              <p:nvPr/>
            </p:nvSpPr>
            <p:spPr>
              <a:xfrm>
                <a:off x="5652120" y="4581129"/>
                <a:ext cx="936105" cy="562991"/>
              </a:xfrm>
              <a:prstGeom prst="rect">
                <a:avLst/>
              </a:prstGeom>
              <a:noFill/>
            </p:spPr>
            <p:txBody>
              <a:bodyPr wrap="square" rtlCol="0">
                <a:spAutoFit/>
              </a:bodyPr>
              <a:lstStyle/>
              <a:p>
                <a:pPr algn="ctr"/>
                <a:r>
                  <a:rPr lang="zh-CN" altLang="en-US" sz="1200" b="1" dirty="0">
                    <a:latin typeface="微软雅黑" panose="020B0503020204020204" pitchFamily="34" charset="-122"/>
                    <a:ea typeface="微软雅黑" panose="020B0503020204020204" pitchFamily="34" charset="-122"/>
                  </a:rPr>
                  <a:t>曾吸烟</a:t>
                </a:r>
              </a:p>
            </p:txBody>
          </p:sp>
          <p:sp>
            <p:nvSpPr>
              <p:cNvPr id="22" name="TextBox 8">
                <a:extLst>
                  <a:ext uri="{FF2B5EF4-FFF2-40B4-BE49-F238E27FC236}">
                    <a16:creationId xmlns:a16="http://schemas.microsoft.com/office/drawing/2014/main" id="{7BDD7A07-4734-BE40-A0A5-8D42FD5737B5}"/>
                  </a:ext>
                </a:extLst>
              </p:cNvPr>
              <p:cNvSpPr txBox="1"/>
              <p:nvPr/>
            </p:nvSpPr>
            <p:spPr>
              <a:xfrm>
                <a:off x="6588225" y="4581129"/>
                <a:ext cx="936105" cy="562991"/>
              </a:xfrm>
              <a:prstGeom prst="rect">
                <a:avLst/>
              </a:prstGeom>
              <a:noFill/>
            </p:spPr>
            <p:txBody>
              <a:bodyPr wrap="square" rtlCol="0">
                <a:spAutoFit/>
              </a:bodyPr>
              <a:lstStyle/>
              <a:p>
                <a:pPr algn="ctr"/>
                <a:r>
                  <a:rPr lang="zh-CN" altLang="en-US" sz="1200" b="1" dirty="0">
                    <a:latin typeface="微软雅黑" panose="020B0503020204020204" pitchFamily="34" charset="-122"/>
                    <a:ea typeface="微软雅黑" panose="020B0503020204020204" pitchFamily="34" charset="-122"/>
                  </a:rPr>
                  <a:t>偶吸烟</a:t>
                </a:r>
              </a:p>
            </p:txBody>
          </p:sp>
          <p:sp>
            <p:nvSpPr>
              <p:cNvPr id="23" name="TextBox 9">
                <a:extLst>
                  <a:ext uri="{FF2B5EF4-FFF2-40B4-BE49-F238E27FC236}">
                    <a16:creationId xmlns:a16="http://schemas.microsoft.com/office/drawing/2014/main" id="{D7D0DBAD-E349-844A-966D-56E13143AF41}"/>
                  </a:ext>
                </a:extLst>
              </p:cNvPr>
              <p:cNvSpPr txBox="1"/>
              <p:nvPr/>
            </p:nvSpPr>
            <p:spPr>
              <a:xfrm>
                <a:off x="7380312" y="4581129"/>
                <a:ext cx="936105" cy="562991"/>
              </a:xfrm>
              <a:prstGeom prst="rect">
                <a:avLst/>
              </a:prstGeom>
              <a:noFill/>
            </p:spPr>
            <p:txBody>
              <a:bodyPr wrap="square" rtlCol="0">
                <a:spAutoFit/>
              </a:bodyPr>
              <a:lstStyle/>
              <a:p>
                <a:pPr algn="ctr"/>
                <a:r>
                  <a:rPr lang="zh-CN" altLang="en-US" sz="1200" b="1" dirty="0">
                    <a:latin typeface="微软雅黑" panose="020B0503020204020204" pitchFamily="34" charset="-122"/>
                    <a:ea typeface="微软雅黑" panose="020B0503020204020204" pitchFamily="34" charset="-122"/>
                  </a:rPr>
                  <a:t>常吸烟</a:t>
                </a:r>
              </a:p>
            </p:txBody>
          </p:sp>
        </p:grpSp>
        <p:sp>
          <p:nvSpPr>
            <p:cNvPr id="14" name="TextBox 14">
              <a:extLst>
                <a:ext uri="{FF2B5EF4-FFF2-40B4-BE49-F238E27FC236}">
                  <a16:creationId xmlns:a16="http://schemas.microsoft.com/office/drawing/2014/main" id="{A690AAEF-21F6-1947-8E89-A45A36F51BD1}"/>
                </a:ext>
              </a:extLst>
            </p:cNvPr>
            <p:cNvSpPr txBox="1"/>
            <p:nvPr/>
          </p:nvSpPr>
          <p:spPr>
            <a:xfrm>
              <a:off x="4431585" y="1988840"/>
              <a:ext cx="4673319" cy="369332"/>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PIONEER</a:t>
              </a:r>
              <a:r>
                <a:rPr lang="zh-CN" altLang="en-US" dirty="0">
                  <a:latin typeface="微软雅黑" panose="020B0503020204020204" pitchFamily="34" charset="-122"/>
                  <a:ea typeface="微软雅黑" panose="020B0503020204020204" pitchFamily="34" charset="-122"/>
                </a:rPr>
                <a:t>：性别以及吸烟状态与</a:t>
              </a:r>
              <a:r>
                <a:rPr lang="en-US" altLang="zh-CN" dirty="0">
                  <a:latin typeface="微软雅黑" panose="020B0503020204020204" pitchFamily="34" charset="-122"/>
                  <a:ea typeface="微软雅黑" panose="020B0503020204020204" pitchFamily="34" charset="-122"/>
                </a:rPr>
                <a:t>EGFR</a:t>
              </a:r>
              <a:r>
                <a:rPr lang="zh-CN" altLang="en-US" dirty="0">
                  <a:latin typeface="微软雅黑" panose="020B0503020204020204" pitchFamily="34" charset="-122"/>
                  <a:ea typeface="微软雅黑" panose="020B0503020204020204" pitchFamily="34" charset="-122"/>
                </a:rPr>
                <a:t>突变</a:t>
              </a:r>
            </a:p>
          </p:txBody>
        </p:sp>
        <p:sp>
          <p:nvSpPr>
            <p:cNvPr id="15" name="右箭头 14">
              <a:extLst>
                <a:ext uri="{FF2B5EF4-FFF2-40B4-BE49-F238E27FC236}">
                  <a16:creationId xmlns:a16="http://schemas.microsoft.com/office/drawing/2014/main" id="{392838DE-E137-9F45-94F4-915382B5551C}"/>
                </a:ext>
              </a:extLst>
            </p:cNvPr>
            <p:cNvSpPr/>
            <p:nvPr/>
          </p:nvSpPr>
          <p:spPr>
            <a:xfrm rot="19820767">
              <a:off x="4139952" y="4653136"/>
              <a:ext cx="864096" cy="360040"/>
            </a:xfrm>
            <a:prstGeom prst="rightArrow">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24" name="图表 23">
            <a:extLst>
              <a:ext uri="{FF2B5EF4-FFF2-40B4-BE49-F238E27FC236}">
                <a16:creationId xmlns:a16="http://schemas.microsoft.com/office/drawing/2014/main" id="{B52410DC-32A6-F740-884F-A42EB667A4A1}"/>
              </a:ext>
            </a:extLst>
          </p:cNvPr>
          <p:cNvGraphicFramePr/>
          <p:nvPr>
            <p:extLst>
              <p:ext uri="{D42A27DB-BD31-4B8C-83A1-F6EECF244321}">
                <p14:modId xmlns:p14="http://schemas.microsoft.com/office/powerpoint/2010/main" val="1233060039"/>
              </p:ext>
            </p:extLst>
          </p:nvPr>
        </p:nvGraphicFramePr>
        <p:xfrm>
          <a:off x="170982" y="359312"/>
          <a:ext cx="3939359" cy="242132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2138108"/>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1">
            <a:extLst>
              <a:ext uri="{FF2B5EF4-FFF2-40B4-BE49-F238E27FC236}">
                <a16:creationId xmlns:a16="http://schemas.microsoft.com/office/drawing/2014/main" id="{9716F148-E944-2A49-94BB-0871E485E3ED}"/>
              </a:ext>
            </a:extLst>
          </p:cNvPr>
          <p:cNvSpPr>
            <a:spLocks noGrp="1"/>
          </p:cNvSpPr>
          <p:nvPr>
            <p:ph type="title"/>
          </p:nvPr>
        </p:nvSpPr>
        <p:spPr>
          <a:xfrm>
            <a:off x="-1007539" y="-93305"/>
            <a:ext cx="5831099" cy="857515"/>
          </a:xfrm>
        </p:spPr>
        <p:txBody>
          <a:bodyPr>
            <a:normAutofit/>
          </a:bodyPr>
          <a:lstStyle/>
          <a:p>
            <a:r>
              <a:rPr lang="en-US" altLang="zh-CN" sz="2000" dirty="0">
                <a:solidFill>
                  <a:schemeClr val="bg1"/>
                </a:solidFill>
                <a:latin typeface="Microsoft YaHei" panose="020B0503020204020204" pitchFamily="34" charset="-122"/>
                <a:ea typeface="Microsoft YaHei" panose="020B0503020204020204" pitchFamily="34" charset="-122"/>
              </a:rPr>
              <a:t>EGFR</a:t>
            </a:r>
            <a:r>
              <a:rPr lang="zh-CN" altLang="en-US" sz="2000" dirty="0">
                <a:solidFill>
                  <a:schemeClr val="bg1"/>
                </a:solidFill>
                <a:latin typeface="Microsoft YaHei" panose="020B0503020204020204" pitchFamily="34" charset="-122"/>
                <a:ea typeface="Microsoft YaHei" panose="020B0503020204020204" pitchFamily="34" charset="-122"/>
              </a:rPr>
              <a:t>地位的确立</a:t>
            </a:r>
          </a:p>
        </p:txBody>
      </p:sp>
      <p:sp>
        <p:nvSpPr>
          <p:cNvPr id="30" name="标题 1">
            <a:extLst>
              <a:ext uri="{FF2B5EF4-FFF2-40B4-BE49-F238E27FC236}">
                <a16:creationId xmlns:a16="http://schemas.microsoft.com/office/drawing/2014/main" id="{F5FFA27A-EBE8-3448-A1B8-21B9FEEB9C73}"/>
              </a:ext>
            </a:extLst>
          </p:cNvPr>
          <p:cNvSpPr txBox="1">
            <a:spLocks/>
          </p:cNvSpPr>
          <p:nvPr/>
        </p:nvSpPr>
        <p:spPr>
          <a:xfrm>
            <a:off x="500034" y="71955"/>
            <a:ext cx="8229600" cy="85751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altLang="zh-CN" sz="2000" dirty="0">
                <a:latin typeface="Microsoft YaHei" panose="020B0503020204020204" pitchFamily="34" charset="-122"/>
                <a:ea typeface="Microsoft YaHei" panose="020B0503020204020204" pitchFamily="34" charset="-122"/>
              </a:rPr>
              <a:t>EGFR </a:t>
            </a:r>
            <a:r>
              <a:rPr lang="zh-CN" altLang="en-US" sz="2000" dirty="0">
                <a:latin typeface="Microsoft YaHei" panose="020B0503020204020204" pitchFamily="34" charset="-122"/>
                <a:ea typeface="Microsoft YaHei" panose="020B0503020204020204" pitchFamily="34" charset="-122"/>
              </a:rPr>
              <a:t>突变</a:t>
            </a:r>
            <a:r>
              <a:rPr lang="zh-CN" altLang="en-US" sz="2000" dirty="0" smtClean="0">
                <a:latin typeface="Microsoft YaHei" panose="020B0503020204020204" pitchFamily="34" charset="-122"/>
                <a:ea typeface="Microsoft YaHei" panose="020B0503020204020204" pitchFamily="34" charset="-122"/>
              </a:rPr>
              <a:t>阳性晚期</a:t>
            </a:r>
            <a:r>
              <a:rPr lang="en-US" altLang="zh-CN" sz="2000" dirty="0" smtClean="0">
                <a:latin typeface="Microsoft YaHei" panose="020B0503020204020204" pitchFamily="34" charset="-122"/>
                <a:ea typeface="Microsoft YaHei" panose="020B0503020204020204" pitchFamily="34" charset="-122"/>
              </a:rPr>
              <a:t>NSCLC</a:t>
            </a:r>
            <a:r>
              <a:rPr lang="zh-CN" altLang="en-US" sz="2000" dirty="0" smtClean="0">
                <a:latin typeface="Microsoft YaHei" panose="020B0503020204020204" pitchFamily="34" charset="-122"/>
                <a:ea typeface="Microsoft YaHei" panose="020B0503020204020204" pitchFamily="34" charset="-122"/>
              </a:rPr>
              <a:t>一线 </a:t>
            </a:r>
            <a:r>
              <a:rPr lang="en-US" altLang="zh-CN" sz="2000" dirty="0">
                <a:latin typeface="Microsoft YaHei" panose="020B0503020204020204" pitchFamily="34" charset="-122"/>
                <a:ea typeface="Microsoft YaHei" panose="020B0503020204020204" pitchFamily="34" charset="-122"/>
              </a:rPr>
              <a:t>III</a:t>
            </a:r>
            <a:r>
              <a:rPr lang="zh-CN" altLang="en-US" sz="2000" dirty="0">
                <a:latin typeface="Microsoft YaHei" panose="020B0503020204020204" pitchFamily="34" charset="-122"/>
                <a:ea typeface="Microsoft YaHei" panose="020B0503020204020204" pitchFamily="34" charset="-122"/>
              </a:rPr>
              <a:t>期研究 </a:t>
            </a:r>
          </a:p>
        </p:txBody>
      </p:sp>
      <p:graphicFrame>
        <p:nvGraphicFramePr>
          <p:cNvPr id="31" name="图表 30">
            <a:extLst>
              <a:ext uri="{FF2B5EF4-FFF2-40B4-BE49-F238E27FC236}">
                <a16:creationId xmlns:a16="http://schemas.microsoft.com/office/drawing/2014/main" id="{E05710FD-0F3E-BC4D-9ED3-4695F2EFD1CB}"/>
              </a:ext>
            </a:extLst>
          </p:cNvPr>
          <p:cNvGraphicFramePr/>
          <p:nvPr>
            <p:extLst>
              <p:ext uri="{D42A27DB-BD31-4B8C-83A1-F6EECF244321}">
                <p14:modId xmlns:p14="http://schemas.microsoft.com/office/powerpoint/2010/main" val="2318252817"/>
              </p:ext>
            </p:extLst>
          </p:nvPr>
        </p:nvGraphicFramePr>
        <p:xfrm>
          <a:off x="1492708" y="1168388"/>
          <a:ext cx="6158584" cy="2624259"/>
        </p:xfrm>
        <a:graphic>
          <a:graphicData uri="http://schemas.openxmlformats.org/drawingml/2006/chart">
            <c:chart xmlns:c="http://schemas.openxmlformats.org/drawingml/2006/chart" xmlns:r="http://schemas.openxmlformats.org/officeDocument/2006/relationships" r:id="rId2"/>
          </a:graphicData>
        </a:graphic>
      </p:graphicFrame>
      <p:sp>
        <p:nvSpPr>
          <p:cNvPr id="32" name="矩形 31">
            <a:extLst>
              <a:ext uri="{FF2B5EF4-FFF2-40B4-BE49-F238E27FC236}">
                <a16:creationId xmlns:a16="http://schemas.microsoft.com/office/drawing/2014/main" id="{05870F19-7224-D04F-ADC8-6CEC6FBDB5C1}"/>
              </a:ext>
            </a:extLst>
          </p:cNvPr>
          <p:cNvSpPr>
            <a:spLocks noChangeArrowheads="1"/>
          </p:cNvSpPr>
          <p:nvPr/>
        </p:nvSpPr>
        <p:spPr bwMode="auto">
          <a:xfrm>
            <a:off x="1191176" y="4345870"/>
            <a:ext cx="6606795" cy="473206"/>
          </a:xfrm>
          <a:prstGeom prst="rect">
            <a:avLst/>
          </a:prstGeom>
          <a:noFill/>
          <a:ln w="9525">
            <a:noFill/>
            <a:miter lim="800000"/>
          </a:ln>
        </p:spPr>
        <p:txBody>
          <a:bodyPr wrap="square" anchor="b">
            <a:spAutoFit/>
          </a:bodyPr>
          <a:lstStyle/>
          <a:p>
            <a:pPr eaLnBrk="0" hangingPunct="0"/>
            <a:r>
              <a:rPr lang="en-US" altLang="zh-CN" sz="825" dirty="0">
                <a:solidFill>
                  <a:prstClr val="black"/>
                </a:solidFill>
                <a:latin typeface="微软雅黑" panose="020B0503020204020204" pitchFamily="34" charset="-122"/>
                <a:ea typeface="微软雅黑" panose="020B0503020204020204" pitchFamily="34" charset="-122"/>
              </a:rPr>
              <a:t>1.N </a:t>
            </a:r>
            <a:r>
              <a:rPr lang="en-US" altLang="zh-CN" sz="825" dirty="0" err="1">
                <a:solidFill>
                  <a:prstClr val="black"/>
                </a:solidFill>
                <a:latin typeface="微软雅黑" panose="020B0503020204020204" pitchFamily="34" charset="-122"/>
                <a:ea typeface="微软雅黑" panose="020B0503020204020204" pitchFamily="34" charset="-122"/>
              </a:rPr>
              <a:t>Engl</a:t>
            </a:r>
            <a:r>
              <a:rPr lang="en-US" altLang="zh-CN" sz="825" dirty="0">
                <a:solidFill>
                  <a:prstClr val="black"/>
                </a:solidFill>
                <a:latin typeface="微软雅黑" panose="020B0503020204020204" pitchFamily="34" charset="-122"/>
                <a:ea typeface="微软雅黑" panose="020B0503020204020204" pitchFamily="34" charset="-122"/>
              </a:rPr>
              <a:t> J Med 2009;361	                       2. J </a:t>
            </a:r>
            <a:r>
              <a:rPr lang="en-US" altLang="zh-CN" sz="825" dirty="0" err="1">
                <a:solidFill>
                  <a:prstClr val="black"/>
                </a:solidFill>
                <a:latin typeface="微软雅黑" panose="020B0503020204020204" pitchFamily="34" charset="-122"/>
                <a:ea typeface="微软雅黑" panose="020B0503020204020204" pitchFamily="34" charset="-122"/>
              </a:rPr>
              <a:t>Clin</a:t>
            </a:r>
            <a:r>
              <a:rPr lang="en-US" altLang="zh-CN" sz="825" dirty="0">
                <a:solidFill>
                  <a:prstClr val="black"/>
                </a:solidFill>
                <a:latin typeface="微软雅黑" panose="020B0503020204020204" pitchFamily="34" charset="-122"/>
                <a:ea typeface="微软雅黑" panose="020B0503020204020204" pitchFamily="34" charset="-122"/>
              </a:rPr>
              <a:t> </a:t>
            </a:r>
            <a:r>
              <a:rPr lang="en-US" altLang="zh-CN" sz="825" dirty="0" err="1">
                <a:solidFill>
                  <a:prstClr val="black"/>
                </a:solidFill>
                <a:latin typeface="微软雅黑" panose="020B0503020204020204" pitchFamily="34" charset="-122"/>
                <a:ea typeface="微软雅黑" panose="020B0503020204020204" pitchFamily="34" charset="-122"/>
              </a:rPr>
              <a:t>Oncol</a:t>
            </a:r>
            <a:r>
              <a:rPr lang="en-US" altLang="zh-CN" sz="825" dirty="0">
                <a:solidFill>
                  <a:prstClr val="black"/>
                </a:solidFill>
                <a:latin typeface="微软雅黑" panose="020B0503020204020204" pitchFamily="34" charset="-122"/>
                <a:ea typeface="微软雅黑" panose="020B0503020204020204" pitchFamily="34" charset="-122"/>
              </a:rPr>
              <a:t> 2012:1122-1128	3.N </a:t>
            </a:r>
            <a:r>
              <a:rPr lang="en-US" altLang="zh-CN" sz="825" dirty="0" err="1">
                <a:solidFill>
                  <a:prstClr val="black"/>
                </a:solidFill>
                <a:latin typeface="微软雅黑" panose="020B0503020204020204" pitchFamily="34" charset="-122"/>
                <a:ea typeface="微软雅黑" panose="020B0503020204020204" pitchFamily="34" charset="-122"/>
              </a:rPr>
              <a:t>Engl</a:t>
            </a:r>
            <a:r>
              <a:rPr lang="en-US" altLang="zh-CN" sz="825" dirty="0">
                <a:solidFill>
                  <a:prstClr val="black"/>
                </a:solidFill>
                <a:latin typeface="微软雅黑" panose="020B0503020204020204" pitchFamily="34" charset="-122"/>
                <a:ea typeface="微软雅黑" panose="020B0503020204020204" pitchFamily="34" charset="-122"/>
              </a:rPr>
              <a:t> J Med 2010;362:2380-8</a:t>
            </a:r>
          </a:p>
          <a:p>
            <a:pPr eaLnBrk="0" hangingPunct="0"/>
            <a:r>
              <a:rPr lang="fr-FR" altLang="zh-CN" sz="825" dirty="0">
                <a:solidFill>
                  <a:prstClr val="black"/>
                </a:solidFill>
                <a:latin typeface="微软雅黑" panose="020B0503020204020204" pitchFamily="34" charset="-122"/>
                <a:ea typeface="微软雅黑" panose="020B0503020204020204" pitchFamily="34" charset="-122"/>
              </a:rPr>
              <a:t>4.Lancet </a:t>
            </a:r>
            <a:r>
              <a:rPr lang="fr-FR" altLang="zh-CN" sz="825" dirty="0" err="1">
                <a:solidFill>
                  <a:prstClr val="black"/>
                </a:solidFill>
                <a:latin typeface="微软雅黑" panose="020B0503020204020204" pitchFamily="34" charset="-122"/>
                <a:ea typeface="微软雅黑" panose="020B0503020204020204" pitchFamily="34" charset="-122"/>
              </a:rPr>
              <a:t>Oncol</a:t>
            </a:r>
            <a:r>
              <a:rPr lang="fr-FR" altLang="zh-CN" sz="825" dirty="0">
                <a:solidFill>
                  <a:prstClr val="black"/>
                </a:solidFill>
                <a:latin typeface="微软雅黑" panose="020B0503020204020204" pitchFamily="34" charset="-122"/>
                <a:ea typeface="微软雅黑" panose="020B0503020204020204" pitchFamily="34" charset="-122"/>
              </a:rPr>
              <a:t> 2010; 11: 121–28	</a:t>
            </a:r>
            <a:r>
              <a:rPr lang="it-IT" altLang="zh-CN" sz="825" dirty="0">
                <a:solidFill>
                  <a:prstClr val="black"/>
                </a:solidFill>
                <a:latin typeface="微软雅黑" panose="020B0503020204020204" pitchFamily="34" charset="-122"/>
                <a:ea typeface="微软雅黑" panose="020B0503020204020204" pitchFamily="34" charset="-122"/>
              </a:rPr>
              <a:t>5.J Clin Oncol. 2013;31(27):3327-34	</a:t>
            </a:r>
            <a:r>
              <a:rPr lang="fr-FR" altLang="zh-CN" sz="825" dirty="0">
                <a:solidFill>
                  <a:prstClr val="black"/>
                </a:solidFill>
                <a:latin typeface="微软雅黑" panose="020B0503020204020204" pitchFamily="34" charset="-122"/>
                <a:ea typeface="微软雅黑" panose="020B0503020204020204" pitchFamily="34" charset="-122"/>
              </a:rPr>
              <a:t>6.Lancet </a:t>
            </a:r>
            <a:r>
              <a:rPr lang="fr-FR" altLang="zh-CN" sz="825" dirty="0" err="1">
                <a:solidFill>
                  <a:prstClr val="black"/>
                </a:solidFill>
                <a:latin typeface="微软雅黑" panose="020B0503020204020204" pitchFamily="34" charset="-122"/>
                <a:ea typeface="微软雅黑" panose="020B0503020204020204" pitchFamily="34" charset="-122"/>
              </a:rPr>
              <a:t>Oncol</a:t>
            </a:r>
            <a:r>
              <a:rPr lang="fr-FR" altLang="zh-CN" sz="825" dirty="0">
                <a:solidFill>
                  <a:prstClr val="black"/>
                </a:solidFill>
                <a:latin typeface="微软雅黑" panose="020B0503020204020204" pitchFamily="34" charset="-122"/>
                <a:ea typeface="微软雅黑" panose="020B0503020204020204" pitchFamily="34" charset="-122"/>
              </a:rPr>
              <a:t> 2014; 15: 213–22</a:t>
            </a:r>
          </a:p>
          <a:p>
            <a:pPr eaLnBrk="0" hangingPunct="0"/>
            <a:r>
              <a:rPr lang="fr-FR" altLang="zh-CN" sz="825" dirty="0">
                <a:solidFill>
                  <a:prstClr val="black"/>
                </a:solidFill>
                <a:latin typeface="微软雅黑" panose="020B0503020204020204" pitchFamily="34" charset="-122"/>
                <a:ea typeface="微软雅黑" panose="020B0503020204020204" pitchFamily="34" charset="-122"/>
              </a:rPr>
              <a:t>7.Lancet </a:t>
            </a:r>
            <a:r>
              <a:rPr lang="fr-FR" altLang="zh-CN" sz="825" dirty="0" err="1">
                <a:solidFill>
                  <a:prstClr val="black"/>
                </a:solidFill>
                <a:latin typeface="微软雅黑" panose="020B0503020204020204" pitchFamily="34" charset="-122"/>
                <a:ea typeface="微软雅黑" panose="020B0503020204020204" pitchFamily="34" charset="-122"/>
              </a:rPr>
              <a:t>Oncol</a:t>
            </a:r>
            <a:r>
              <a:rPr lang="fr-FR" altLang="zh-CN" sz="825" dirty="0">
                <a:solidFill>
                  <a:prstClr val="black"/>
                </a:solidFill>
                <a:latin typeface="微软雅黑" panose="020B0503020204020204" pitchFamily="34" charset="-122"/>
                <a:ea typeface="微软雅黑" panose="020B0503020204020204" pitchFamily="34" charset="-122"/>
              </a:rPr>
              <a:t> 2012; 13: 239–46	</a:t>
            </a:r>
            <a:r>
              <a:rPr lang="en-US" altLang="zh-CN" sz="825" dirty="0">
                <a:solidFill>
                  <a:prstClr val="black"/>
                </a:solidFill>
                <a:latin typeface="微软雅黑" panose="020B0503020204020204" pitchFamily="34" charset="-122"/>
                <a:ea typeface="微软雅黑" panose="020B0503020204020204" pitchFamily="34" charset="-122"/>
              </a:rPr>
              <a:t>8.Lancet Oncol.2011;12(8):735-42	</a:t>
            </a:r>
            <a:r>
              <a:rPr lang="it-IT" altLang="zh-CN" sz="825" dirty="0">
                <a:solidFill>
                  <a:prstClr val="black"/>
                </a:solidFill>
                <a:latin typeface="微软雅黑" panose="020B0503020204020204" pitchFamily="34" charset="-122"/>
                <a:ea typeface="微软雅黑" panose="020B0503020204020204" pitchFamily="34" charset="-122"/>
              </a:rPr>
              <a:t>9.Ann Oncol. 2015 Jun 23</a:t>
            </a:r>
            <a:endParaRPr lang="en-US" altLang="zh-CN" sz="825" dirty="0">
              <a:solidFill>
                <a:prstClr val="black"/>
              </a:solidFill>
              <a:latin typeface="微软雅黑" panose="020B0503020204020204" pitchFamily="34" charset="-122"/>
              <a:ea typeface="微软雅黑" panose="020B0503020204020204" pitchFamily="34" charset="-122"/>
            </a:endParaRPr>
          </a:p>
        </p:txBody>
      </p:sp>
      <p:sp>
        <p:nvSpPr>
          <p:cNvPr id="33" name="Text Box 29">
            <a:extLst>
              <a:ext uri="{FF2B5EF4-FFF2-40B4-BE49-F238E27FC236}">
                <a16:creationId xmlns:a16="http://schemas.microsoft.com/office/drawing/2014/main" id="{3293F281-9A72-4F49-8840-FCE06BF485DB}"/>
              </a:ext>
            </a:extLst>
          </p:cNvPr>
          <p:cNvSpPr txBox="1">
            <a:spLocks noChangeArrowheads="1"/>
          </p:cNvSpPr>
          <p:nvPr/>
        </p:nvSpPr>
        <p:spPr bwMode="auto">
          <a:xfrm>
            <a:off x="5589292" y="3824736"/>
            <a:ext cx="992580" cy="253916"/>
          </a:xfrm>
          <a:prstGeom prst="rect">
            <a:avLst/>
          </a:prstGeom>
          <a:noFill/>
          <a:ln w="9525">
            <a:noFill/>
            <a:miter lim="800000"/>
          </a:ln>
        </p:spPr>
        <p:txBody>
          <a:bodyPr wrap="none">
            <a:spAutoFit/>
          </a:bodyPr>
          <a:lstStyle/>
          <a:p>
            <a:pPr algn="ctr"/>
            <a:r>
              <a:rPr lang="zh-CN" altLang="en-US" sz="1050" b="1" dirty="0">
                <a:solidFill>
                  <a:prstClr val="black"/>
                </a:solidFill>
                <a:latin typeface="微软雅黑" panose="020B0503020204020204" pitchFamily="34" charset="-122"/>
                <a:ea typeface="微软雅黑" panose="020B0503020204020204" pitchFamily="34" charset="-122"/>
              </a:rPr>
              <a:t>含铂两药化疗</a:t>
            </a:r>
            <a:endParaRPr lang="en-GB" sz="1050" b="1" dirty="0">
              <a:solidFill>
                <a:prstClr val="black"/>
              </a:solidFill>
              <a:latin typeface="微软雅黑" panose="020B0503020204020204" pitchFamily="34" charset="-122"/>
              <a:ea typeface="微软雅黑" panose="020B0503020204020204" pitchFamily="34" charset="-122"/>
            </a:endParaRPr>
          </a:p>
        </p:txBody>
      </p:sp>
      <p:sp>
        <p:nvSpPr>
          <p:cNvPr id="34" name="AutoShape 27">
            <a:extLst>
              <a:ext uri="{FF2B5EF4-FFF2-40B4-BE49-F238E27FC236}">
                <a16:creationId xmlns:a16="http://schemas.microsoft.com/office/drawing/2014/main" id="{D6509BB2-D23E-8146-9683-E7557A2CA63D}"/>
              </a:ext>
            </a:extLst>
          </p:cNvPr>
          <p:cNvSpPr/>
          <p:nvPr/>
        </p:nvSpPr>
        <p:spPr bwMode="auto">
          <a:xfrm rot="16200000">
            <a:off x="6095699" y="2384277"/>
            <a:ext cx="106002" cy="2789133"/>
          </a:xfrm>
          <a:prstGeom prst="leftBrace">
            <a:avLst>
              <a:gd name="adj1" fmla="val 177585"/>
              <a:gd name="adj2" fmla="val 50000"/>
            </a:avLst>
          </a:prstGeom>
          <a:noFill/>
          <a:ln w="25400">
            <a:solidFill>
              <a:schemeClr val="tx1"/>
            </a:solidFill>
            <a:round/>
          </a:ln>
        </p:spPr>
        <p:txBody>
          <a:bodyPr vert="eaVert" wrap="none" anchor="ctr"/>
          <a:lstStyle/>
          <a:p>
            <a:pPr eaLnBrk="0" hangingPunct="0"/>
            <a:endParaRPr lang="en-GB" sz="1200" b="1">
              <a:solidFill>
                <a:prstClr val="black"/>
              </a:solidFill>
              <a:latin typeface="Candara" panose="020E0502030303020204" pitchFamily="34" charset="0"/>
            </a:endParaRPr>
          </a:p>
        </p:txBody>
      </p:sp>
      <p:sp>
        <p:nvSpPr>
          <p:cNvPr id="35" name="Text Box 6">
            <a:extLst>
              <a:ext uri="{FF2B5EF4-FFF2-40B4-BE49-F238E27FC236}">
                <a16:creationId xmlns:a16="http://schemas.microsoft.com/office/drawing/2014/main" id="{ABDFE8AA-F3D4-AF4F-9024-E8B235343164}"/>
              </a:ext>
            </a:extLst>
          </p:cNvPr>
          <p:cNvSpPr txBox="1">
            <a:spLocks noChangeArrowheads="1"/>
          </p:cNvSpPr>
          <p:nvPr/>
        </p:nvSpPr>
        <p:spPr bwMode="auto">
          <a:xfrm>
            <a:off x="1997570" y="3824736"/>
            <a:ext cx="723276" cy="253916"/>
          </a:xfrm>
          <a:prstGeom prst="rect">
            <a:avLst/>
          </a:prstGeom>
          <a:noFill/>
          <a:ln w="9525">
            <a:noFill/>
            <a:miter lim="800000"/>
          </a:ln>
        </p:spPr>
        <p:txBody>
          <a:bodyPr wrap="none">
            <a:spAutoFit/>
          </a:bodyPr>
          <a:lstStyle/>
          <a:p>
            <a:pPr algn="ctr"/>
            <a:r>
              <a:rPr lang="zh-CN" altLang="en-US" sz="1050" b="1" dirty="0">
                <a:solidFill>
                  <a:prstClr val="black"/>
                </a:solidFill>
                <a:latin typeface="微软雅黑" panose="020B0503020204020204" pitchFamily="34" charset="-122"/>
                <a:ea typeface="微软雅黑" panose="020B0503020204020204" pitchFamily="34" charset="-122"/>
              </a:rPr>
              <a:t>吉非替尼</a:t>
            </a:r>
            <a:endParaRPr lang="en-GB" sz="1050" b="1" dirty="0">
              <a:solidFill>
                <a:prstClr val="black"/>
              </a:solidFill>
              <a:latin typeface="微软雅黑" panose="020B0503020204020204" pitchFamily="34" charset="-122"/>
              <a:ea typeface="微软雅黑" panose="020B0503020204020204" pitchFamily="34" charset="-122"/>
            </a:endParaRPr>
          </a:p>
        </p:txBody>
      </p:sp>
      <p:sp>
        <p:nvSpPr>
          <p:cNvPr id="36" name="AutoShape 27">
            <a:extLst>
              <a:ext uri="{FF2B5EF4-FFF2-40B4-BE49-F238E27FC236}">
                <a16:creationId xmlns:a16="http://schemas.microsoft.com/office/drawing/2014/main" id="{27CC0657-8490-7A43-B3F3-CC4BC2CD7E5C}"/>
              </a:ext>
            </a:extLst>
          </p:cNvPr>
          <p:cNvSpPr/>
          <p:nvPr/>
        </p:nvSpPr>
        <p:spPr bwMode="auto">
          <a:xfrm rot="16200000">
            <a:off x="2274160" y="3182724"/>
            <a:ext cx="100047" cy="1186358"/>
          </a:xfrm>
          <a:prstGeom prst="leftBrace">
            <a:avLst>
              <a:gd name="adj1" fmla="val 113532"/>
              <a:gd name="adj2" fmla="val 50000"/>
            </a:avLst>
          </a:prstGeom>
          <a:noFill/>
          <a:ln w="25400">
            <a:solidFill>
              <a:schemeClr val="tx1"/>
            </a:solidFill>
            <a:round/>
          </a:ln>
        </p:spPr>
        <p:txBody>
          <a:bodyPr vert="eaVert" wrap="none" anchor="ctr"/>
          <a:lstStyle/>
          <a:p>
            <a:pPr eaLnBrk="0" hangingPunct="0"/>
            <a:endParaRPr lang="en-GB" sz="1200" b="1">
              <a:solidFill>
                <a:prstClr val="black"/>
              </a:solidFill>
              <a:latin typeface="Candara" panose="020E0502030303020204" pitchFamily="34" charset="0"/>
            </a:endParaRPr>
          </a:p>
        </p:txBody>
      </p:sp>
      <p:sp>
        <p:nvSpPr>
          <p:cNvPr id="37" name="AutoShape 3">
            <a:extLst>
              <a:ext uri="{FF2B5EF4-FFF2-40B4-BE49-F238E27FC236}">
                <a16:creationId xmlns:a16="http://schemas.microsoft.com/office/drawing/2014/main" id="{09AF4581-C545-4A4F-B0E4-2350521CB26F}"/>
              </a:ext>
            </a:extLst>
          </p:cNvPr>
          <p:cNvSpPr/>
          <p:nvPr/>
        </p:nvSpPr>
        <p:spPr bwMode="auto">
          <a:xfrm rot="16200000">
            <a:off x="4328347" y="3465657"/>
            <a:ext cx="100047" cy="620460"/>
          </a:xfrm>
          <a:prstGeom prst="leftBrace">
            <a:avLst>
              <a:gd name="adj1" fmla="val 152475"/>
              <a:gd name="adj2" fmla="val 50000"/>
            </a:avLst>
          </a:prstGeom>
          <a:noFill/>
          <a:ln w="25400">
            <a:solidFill>
              <a:schemeClr val="tx1"/>
            </a:solidFill>
            <a:round/>
          </a:ln>
        </p:spPr>
        <p:txBody>
          <a:bodyPr vert="eaVert" wrap="none" anchor="ctr"/>
          <a:lstStyle/>
          <a:p>
            <a:pPr eaLnBrk="0" hangingPunct="0"/>
            <a:endParaRPr lang="en-GB" sz="1200" b="1">
              <a:solidFill>
                <a:prstClr val="black"/>
              </a:solidFill>
              <a:latin typeface="Candara" panose="020E0502030303020204" pitchFamily="34" charset="0"/>
            </a:endParaRPr>
          </a:p>
        </p:txBody>
      </p:sp>
      <p:sp>
        <p:nvSpPr>
          <p:cNvPr id="38" name="Text Box 6">
            <a:extLst>
              <a:ext uri="{FF2B5EF4-FFF2-40B4-BE49-F238E27FC236}">
                <a16:creationId xmlns:a16="http://schemas.microsoft.com/office/drawing/2014/main" id="{69F7D67D-753F-D14F-88FD-6A7C097A7113}"/>
              </a:ext>
            </a:extLst>
          </p:cNvPr>
          <p:cNvSpPr txBox="1">
            <a:spLocks noChangeArrowheads="1"/>
          </p:cNvSpPr>
          <p:nvPr/>
        </p:nvSpPr>
        <p:spPr bwMode="auto">
          <a:xfrm>
            <a:off x="4028837" y="3831884"/>
            <a:ext cx="723276" cy="253916"/>
          </a:xfrm>
          <a:prstGeom prst="rect">
            <a:avLst/>
          </a:prstGeom>
          <a:noFill/>
          <a:ln w="9525">
            <a:noFill/>
            <a:miter lim="800000"/>
          </a:ln>
        </p:spPr>
        <p:txBody>
          <a:bodyPr wrap="none">
            <a:spAutoFit/>
          </a:bodyPr>
          <a:lstStyle/>
          <a:p>
            <a:pPr algn="ctr"/>
            <a:r>
              <a:rPr lang="zh-CN" altLang="en-US" sz="1050" b="1" dirty="0">
                <a:solidFill>
                  <a:prstClr val="black"/>
                </a:solidFill>
                <a:latin typeface="微软雅黑" panose="020B0503020204020204" pitchFamily="34" charset="-122"/>
                <a:ea typeface="微软雅黑" panose="020B0503020204020204" pitchFamily="34" charset="-122"/>
              </a:rPr>
              <a:t>阿法替尼</a:t>
            </a:r>
            <a:endParaRPr lang="en-GB" sz="1050" b="1" dirty="0">
              <a:solidFill>
                <a:prstClr val="black"/>
              </a:solidFill>
              <a:latin typeface="微软雅黑" panose="020B0503020204020204" pitchFamily="34" charset="-122"/>
              <a:ea typeface="微软雅黑" panose="020B0503020204020204" pitchFamily="34" charset="-122"/>
            </a:endParaRPr>
          </a:p>
        </p:txBody>
      </p:sp>
      <p:sp>
        <p:nvSpPr>
          <p:cNvPr id="39" name="AutoShape 3">
            <a:extLst>
              <a:ext uri="{FF2B5EF4-FFF2-40B4-BE49-F238E27FC236}">
                <a16:creationId xmlns:a16="http://schemas.microsoft.com/office/drawing/2014/main" id="{D1828624-423D-304F-9C94-B4D8616B5F1D}"/>
              </a:ext>
            </a:extLst>
          </p:cNvPr>
          <p:cNvSpPr/>
          <p:nvPr/>
        </p:nvSpPr>
        <p:spPr bwMode="auto">
          <a:xfrm rot="16200000">
            <a:off x="3443918" y="3323649"/>
            <a:ext cx="97666" cy="902084"/>
          </a:xfrm>
          <a:prstGeom prst="leftBrace">
            <a:avLst>
              <a:gd name="adj1" fmla="val 152475"/>
              <a:gd name="adj2" fmla="val 50000"/>
            </a:avLst>
          </a:prstGeom>
          <a:noFill/>
          <a:ln w="25400">
            <a:solidFill>
              <a:schemeClr val="tx1"/>
            </a:solidFill>
            <a:round/>
          </a:ln>
        </p:spPr>
        <p:txBody>
          <a:bodyPr vert="eaVert" wrap="none" anchor="ctr"/>
          <a:lstStyle/>
          <a:p>
            <a:pPr eaLnBrk="0" hangingPunct="0"/>
            <a:endParaRPr lang="en-GB" sz="1200" b="1">
              <a:solidFill>
                <a:prstClr val="black"/>
              </a:solidFill>
              <a:latin typeface="Candara" panose="020E0502030303020204" pitchFamily="34" charset="0"/>
            </a:endParaRPr>
          </a:p>
        </p:txBody>
      </p:sp>
      <p:sp>
        <p:nvSpPr>
          <p:cNvPr id="40" name="Text Box 6">
            <a:extLst>
              <a:ext uri="{FF2B5EF4-FFF2-40B4-BE49-F238E27FC236}">
                <a16:creationId xmlns:a16="http://schemas.microsoft.com/office/drawing/2014/main" id="{73DAFDD9-B6BD-6E4E-B89C-C2D91589C46F}"/>
              </a:ext>
            </a:extLst>
          </p:cNvPr>
          <p:cNvSpPr txBox="1">
            <a:spLocks noChangeArrowheads="1"/>
          </p:cNvSpPr>
          <p:nvPr/>
        </p:nvSpPr>
        <p:spPr bwMode="auto">
          <a:xfrm>
            <a:off x="3164500" y="3829501"/>
            <a:ext cx="723276" cy="253916"/>
          </a:xfrm>
          <a:prstGeom prst="rect">
            <a:avLst/>
          </a:prstGeom>
          <a:noFill/>
          <a:ln w="9525">
            <a:noFill/>
            <a:miter lim="800000"/>
          </a:ln>
        </p:spPr>
        <p:txBody>
          <a:bodyPr wrap="none">
            <a:spAutoFit/>
          </a:bodyPr>
          <a:lstStyle/>
          <a:p>
            <a:pPr algn="ctr"/>
            <a:r>
              <a:rPr lang="zh-CN" altLang="en-US" sz="1050" b="1" dirty="0">
                <a:solidFill>
                  <a:prstClr val="black"/>
                </a:solidFill>
                <a:latin typeface="微软雅黑" panose="020B0503020204020204" pitchFamily="34" charset="-122"/>
                <a:ea typeface="微软雅黑" panose="020B0503020204020204" pitchFamily="34" charset="-122"/>
              </a:rPr>
              <a:t>厄洛替尼</a:t>
            </a:r>
            <a:endParaRPr lang="en-GB" sz="1050" b="1" dirty="0">
              <a:solidFill>
                <a:prstClr val="black"/>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8499491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1">
            <a:extLst>
              <a:ext uri="{FF2B5EF4-FFF2-40B4-BE49-F238E27FC236}">
                <a16:creationId xmlns:a16="http://schemas.microsoft.com/office/drawing/2014/main" id="{9716F148-E944-2A49-94BB-0871E485E3ED}"/>
              </a:ext>
            </a:extLst>
          </p:cNvPr>
          <p:cNvSpPr>
            <a:spLocks noGrp="1"/>
          </p:cNvSpPr>
          <p:nvPr>
            <p:ph type="title"/>
          </p:nvPr>
        </p:nvSpPr>
        <p:spPr>
          <a:xfrm>
            <a:off x="-1007539" y="-93305"/>
            <a:ext cx="5831099" cy="857515"/>
          </a:xfrm>
        </p:spPr>
        <p:txBody>
          <a:bodyPr>
            <a:normAutofit/>
          </a:bodyPr>
          <a:lstStyle/>
          <a:p>
            <a:r>
              <a:rPr lang="en-US" altLang="zh-CN" sz="2000" dirty="0">
                <a:solidFill>
                  <a:schemeClr val="bg1"/>
                </a:solidFill>
                <a:latin typeface="Microsoft YaHei" panose="020B0503020204020204" pitchFamily="34" charset="-122"/>
                <a:ea typeface="Microsoft YaHei" panose="020B0503020204020204" pitchFamily="34" charset="-122"/>
              </a:rPr>
              <a:t>EGFR</a:t>
            </a:r>
            <a:r>
              <a:rPr lang="zh-CN" altLang="en-US" sz="2000" dirty="0">
                <a:solidFill>
                  <a:schemeClr val="bg1"/>
                </a:solidFill>
                <a:latin typeface="Microsoft YaHei" panose="020B0503020204020204" pitchFamily="34" charset="-122"/>
                <a:ea typeface="Microsoft YaHei" panose="020B0503020204020204" pitchFamily="34" charset="-122"/>
              </a:rPr>
              <a:t>地位的确立</a:t>
            </a:r>
          </a:p>
        </p:txBody>
      </p:sp>
      <p:sp>
        <p:nvSpPr>
          <p:cNvPr id="11" name="矩形 10">
            <a:extLst>
              <a:ext uri="{FF2B5EF4-FFF2-40B4-BE49-F238E27FC236}">
                <a16:creationId xmlns:a16="http://schemas.microsoft.com/office/drawing/2014/main" id="{12773449-0A9B-1040-B9E9-8E33AF860B6C}"/>
              </a:ext>
            </a:extLst>
          </p:cNvPr>
          <p:cNvSpPr/>
          <p:nvPr/>
        </p:nvSpPr>
        <p:spPr>
          <a:xfrm>
            <a:off x="5317510" y="6423770"/>
            <a:ext cx="3790994" cy="461665"/>
          </a:xfrm>
          <a:prstGeom prst="rect">
            <a:avLst/>
          </a:prstGeom>
        </p:spPr>
        <p:txBody>
          <a:bodyPr wrap="square">
            <a:spAutoFit/>
          </a:bodyPr>
          <a:lstStyle/>
          <a:p>
            <a:pPr algn="r">
              <a:buFont typeface="Wingdings" panose="05000000000000000000" pitchFamily="2" charset="2"/>
              <a:buNone/>
            </a:pPr>
            <a:r>
              <a:rPr lang="en-US" altLang="zh-CN" sz="1200" dirty="0"/>
              <a:t>J </a:t>
            </a:r>
            <a:r>
              <a:rPr lang="en-US" altLang="zh-CN" sz="1200" dirty="0" err="1"/>
              <a:t>Thorac</a:t>
            </a:r>
            <a:r>
              <a:rPr lang="en-US" altLang="zh-CN" sz="1200" dirty="0"/>
              <a:t> Oncol.2014;9: 154–162.</a:t>
            </a:r>
          </a:p>
          <a:p>
            <a:pPr algn="r"/>
            <a:r>
              <a:rPr lang="en-US" altLang="zh-CN" sz="1200" dirty="0" err="1"/>
              <a:t>Mitsudomi</a:t>
            </a:r>
            <a:r>
              <a:rPr lang="en-US" altLang="zh-CN" sz="1200" dirty="0"/>
              <a:t> T, et al. Nat. Rev. </a:t>
            </a:r>
            <a:r>
              <a:rPr lang="en-US" altLang="zh-CN" sz="1200" dirty="0" err="1"/>
              <a:t>Clin</a:t>
            </a:r>
            <a:r>
              <a:rPr lang="en-US" altLang="zh-CN" sz="1200" dirty="0"/>
              <a:t>. </a:t>
            </a:r>
            <a:r>
              <a:rPr lang="en-US" altLang="zh-CN" sz="1200" dirty="0" err="1"/>
              <a:t>Oncol</a:t>
            </a:r>
            <a:r>
              <a:rPr lang="en-US" altLang="zh-CN" sz="1200" dirty="0"/>
              <a:t> 2013.</a:t>
            </a:r>
          </a:p>
        </p:txBody>
      </p:sp>
      <p:sp>
        <p:nvSpPr>
          <p:cNvPr id="25" name="标题 1">
            <a:extLst>
              <a:ext uri="{FF2B5EF4-FFF2-40B4-BE49-F238E27FC236}">
                <a16:creationId xmlns:a16="http://schemas.microsoft.com/office/drawing/2014/main" id="{B26E576C-E32F-D34C-8C68-5D7CFA18281A}"/>
              </a:ext>
            </a:extLst>
          </p:cNvPr>
          <p:cNvSpPr txBox="1">
            <a:spLocks/>
          </p:cNvSpPr>
          <p:nvPr/>
        </p:nvSpPr>
        <p:spPr>
          <a:xfrm>
            <a:off x="428596" y="-55545"/>
            <a:ext cx="7366000" cy="88832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dirty="0">
                <a:latin typeface="Microsoft YaHei" panose="020B0503020204020204" pitchFamily="34" charset="-122"/>
                <a:ea typeface="Microsoft YaHei" panose="020B0503020204020204" pitchFamily="34" charset="-122"/>
              </a:rPr>
              <a:t>难以避免的宿命：耐药</a:t>
            </a:r>
          </a:p>
        </p:txBody>
      </p:sp>
      <p:sp>
        <p:nvSpPr>
          <p:cNvPr id="26" name="右箭头 36">
            <a:extLst>
              <a:ext uri="{FF2B5EF4-FFF2-40B4-BE49-F238E27FC236}">
                <a16:creationId xmlns:a16="http://schemas.microsoft.com/office/drawing/2014/main" id="{24FC1BB7-BA3A-EA40-BC6E-F3E37C35A766}"/>
              </a:ext>
            </a:extLst>
          </p:cNvPr>
          <p:cNvSpPr>
            <a:spLocks noChangeArrowheads="1"/>
          </p:cNvSpPr>
          <p:nvPr/>
        </p:nvSpPr>
        <p:spPr bwMode="auto">
          <a:xfrm>
            <a:off x="2396357" y="3035352"/>
            <a:ext cx="245474" cy="733663"/>
          </a:xfrm>
          <a:prstGeom prst="rightArrow">
            <a:avLst>
              <a:gd name="adj1" fmla="val 50000"/>
              <a:gd name="adj2" fmla="val 5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endParaRPr lang="zh-CN" altLang="en-US">
              <a:solidFill>
                <a:prstClr val="black"/>
              </a:solidFill>
            </a:endParaRPr>
          </a:p>
        </p:txBody>
      </p:sp>
      <p:pic>
        <p:nvPicPr>
          <p:cNvPr id="27" name="Picture 6">
            <a:extLst>
              <a:ext uri="{FF2B5EF4-FFF2-40B4-BE49-F238E27FC236}">
                <a16:creationId xmlns:a16="http://schemas.microsoft.com/office/drawing/2014/main" id="{2598CD69-317C-1A4C-B241-73DD016F9A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3413" y="1514719"/>
            <a:ext cx="2102588" cy="152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7">
            <a:extLst>
              <a:ext uri="{FF2B5EF4-FFF2-40B4-BE49-F238E27FC236}">
                <a16:creationId xmlns:a16="http://schemas.microsoft.com/office/drawing/2014/main" id="{B71AA02B-2C05-A549-BD5C-035D8AC552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6688" y="3406860"/>
            <a:ext cx="2119313" cy="160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a:extLst>
              <a:ext uri="{FF2B5EF4-FFF2-40B4-BE49-F238E27FC236}">
                <a16:creationId xmlns:a16="http://schemas.microsoft.com/office/drawing/2014/main" id="{BF7BC069-4176-F445-B7BA-F1F668250D93}"/>
              </a:ext>
            </a:extLst>
          </p:cNvPr>
          <p:cNvSpPr/>
          <p:nvPr/>
        </p:nvSpPr>
        <p:spPr>
          <a:xfrm>
            <a:off x="539011" y="1986281"/>
            <a:ext cx="928688" cy="50006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zh-CN" altLang="en-US" sz="2000" b="1" dirty="0">
                <a:solidFill>
                  <a:schemeClr val="bg1"/>
                </a:solidFill>
                <a:ea typeface="微软雅黑" panose="020B0503020204020204" pitchFamily="34" charset="-122"/>
              </a:rPr>
              <a:t>取材</a:t>
            </a:r>
          </a:p>
        </p:txBody>
      </p:sp>
      <p:sp>
        <p:nvSpPr>
          <p:cNvPr id="30" name="矩形 29">
            <a:extLst>
              <a:ext uri="{FF2B5EF4-FFF2-40B4-BE49-F238E27FC236}">
                <a16:creationId xmlns:a16="http://schemas.microsoft.com/office/drawing/2014/main" id="{9A75F630-A6AD-594D-B799-A12CB1AEF250}"/>
              </a:ext>
            </a:extLst>
          </p:cNvPr>
          <p:cNvSpPr/>
          <p:nvPr/>
        </p:nvSpPr>
        <p:spPr>
          <a:xfrm>
            <a:off x="546537" y="3988888"/>
            <a:ext cx="928687" cy="50006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zh-CN" altLang="en-US" sz="2000" b="1" dirty="0">
                <a:solidFill>
                  <a:schemeClr val="bg1"/>
                </a:solidFill>
                <a:ea typeface="微软雅黑" panose="020B0503020204020204" pitchFamily="34" charset="-122"/>
              </a:rPr>
              <a:t>测序</a:t>
            </a:r>
          </a:p>
        </p:txBody>
      </p:sp>
      <p:sp>
        <p:nvSpPr>
          <p:cNvPr id="31" name="下箭头 27">
            <a:extLst>
              <a:ext uri="{FF2B5EF4-FFF2-40B4-BE49-F238E27FC236}">
                <a16:creationId xmlns:a16="http://schemas.microsoft.com/office/drawing/2014/main" id="{446C61B9-1073-434C-BD4F-C4BC595F95C6}"/>
              </a:ext>
            </a:extLst>
          </p:cNvPr>
          <p:cNvSpPr>
            <a:spLocks noChangeArrowheads="1"/>
          </p:cNvSpPr>
          <p:nvPr/>
        </p:nvSpPr>
        <p:spPr bwMode="auto">
          <a:xfrm>
            <a:off x="814457" y="3074386"/>
            <a:ext cx="366960" cy="458629"/>
          </a:xfrm>
          <a:prstGeom prst="downArrow">
            <a:avLst>
              <a:gd name="adj1" fmla="val 50000"/>
              <a:gd name="adj2" fmla="val 50005"/>
            </a:avLst>
          </a:prstGeom>
        </p:spPr>
        <p:style>
          <a:lnRef idx="1">
            <a:schemeClr val="accent1"/>
          </a:lnRef>
          <a:fillRef idx="3">
            <a:schemeClr val="accent1"/>
          </a:fillRef>
          <a:effectRef idx="2">
            <a:schemeClr val="accent1"/>
          </a:effectRef>
          <a:fontRef idx="minor">
            <a:schemeClr val="lt1"/>
          </a:fontRef>
        </p:style>
        <p:txBody>
          <a:bodyPr wrap="none">
            <a:spAutoFit/>
          </a:bodyPr>
          <a:lstStyle/>
          <a:p>
            <a:pPr fontAlgn="base">
              <a:spcBef>
                <a:spcPct val="0"/>
              </a:spcBef>
              <a:spcAft>
                <a:spcPct val="0"/>
              </a:spcAft>
            </a:pPr>
            <a:endParaRPr lang="zh-CN" altLang="en-US">
              <a:solidFill>
                <a:schemeClr val="bg1"/>
              </a:solidFill>
            </a:endParaRPr>
          </a:p>
        </p:txBody>
      </p:sp>
      <p:sp>
        <p:nvSpPr>
          <p:cNvPr id="32" name="Rectangle 2">
            <a:extLst>
              <a:ext uri="{FF2B5EF4-FFF2-40B4-BE49-F238E27FC236}">
                <a16:creationId xmlns:a16="http://schemas.microsoft.com/office/drawing/2014/main" id="{B9619095-593E-7248-A6F4-3566875AD9DC}"/>
              </a:ext>
            </a:extLst>
          </p:cNvPr>
          <p:cNvSpPr txBox="1">
            <a:spLocks noChangeArrowheads="1"/>
          </p:cNvSpPr>
          <p:nvPr/>
        </p:nvSpPr>
        <p:spPr bwMode="auto">
          <a:xfrm>
            <a:off x="-65152" y="699156"/>
            <a:ext cx="4680520" cy="714375"/>
          </a:xfrm>
          <a:prstGeom prst="rect">
            <a:avLst/>
          </a:prstGeom>
          <a:noFill/>
          <a:ln w="9525">
            <a:noFill/>
            <a:miter lim="800000"/>
          </a:ln>
        </p:spPr>
        <p:txBody>
          <a:bodyPr lIns="92075" tIns="46038" rIns="92075" bIns="46038" anchor="ctr" anchorCtr="1"/>
          <a:lstStyle/>
          <a:p>
            <a:pPr marL="342900" indent="-342900" fontAlgn="base">
              <a:spcBef>
                <a:spcPct val="0"/>
              </a:spcBef>
              <a:spcAft>
                <a:spcPct val="0"/>
              </a:spcAft>
              <a:buFont typeface="Wingdings" panose="05000000000000000000" pitchFamily="2" charset="2"/>
              <a:buChar char="l"/>
              <a:defRPr/>
            </a:pPr>
            <a:r>
              <a:rPr lang="zh-CN" altLang="en-US" sz="2000" kern="0" dirty="0">
                <a:solidFill>
                  <a:prstClr val="black"/>
                </a:solidFill>
                <a:latin typeface="微软雅黑" panose="020B0503020204020204" pitchFamily="34" charset="-122"/>
                <a:ea typeface="微软雅黑" panose="020B0503020204020204" pitchFamily="34" charset="-122"/>
              </a:rPr>
              <a:t> </a:t>
            </a:r>
            <a:r>
              <a:rPr lang="en-US" altLang="zh-CN" dirty="0">
                <a:solidFill>
                  <a:prstClr val="black"/>
                </a:solidFill>
                <a:latin typeface="微软雅黑" panose="020B0503020204020204" pitchFamily="34" charset="-122"/>
                <a:ea typeface="微软雅黑" panose="020B0503020204020204" pitchFamily="34" charset="-122"/>
              </a:rPr>
              <a:t>T790M</a:t>
            </a:r>
            <a:r>
              <a:rPr lang="zh-CN" altLang="en-US" dirty="0">
                <a:solidFill>
                  <a:prstClr val="black"/>
                </a:solidFill>
                <a:latin typeface="微软雅黑" panose="020B0503020204020204" pitchFamily="34" charset="-122"/>
                <a:ea typeface="微软雅黑" panose="020B0503020204020204" pitchFamily="34" charset="-122"/>
              </a:rPr>
              <a:t>的首次发现：</a:t>
            </a:r>
            <a:endParaRPr lang="en-US" altLang="zh-CN" dirty="0">
              <a:solidFill>
                <a:prstClr val="black"/>
              </a:solidFill>
              <a:latin typeface="微软雅黑" panose="020B0503020204020204" pitchFamily="34" charset="-122"/>
              <a:ea typeface="微软雅黑" panose="020B0503020204020204" pitchFamily="34" charset="-122"/>
            </a:endParaRPr>
          </a:p>
          <a:p>
            <a:pPr marL="742950" lvl="1" indent="-285750" fontAlgn="base">
              <a:spcBef>
                <a:spcPct val="0"/>
              </a:spcBef>
              <a:spcAft>
                <a:spcPct val="0"/>
              </a:spcAft>
              <a:buFont typeface="Calibri" panose="020F0502020204030204" pitchFamily="34" charset="0"/>
              <a:buChar char="–"/>
              <a:defRPr/>
            </a:pPr>
            <a:r>
              <a:rPr lang="en-US" altLang="zh-CN" dirty="0">
                <a:solidFill>
                  <a:prstClr val="black"/>
                </a:solidFill>
                <a:latin typeface="微软雅黑" panose="020B0503020204020204" pitchFamily="34" charset="-122"/>
                <a:ea typeface="微软雅黑" panose="020B0503020204020204" pitchFamily="34" charset="-122"/>
              </a:rPr>
              <a:t>TKI</a:t>
            </a:r>
            <a:r>
              <a:rPr lang="zh-CN" altLang="en-US" dirty="0">
                <a:solidFill>
                  <a:prstClr val="black"/>
                </a:solidFill>
                <a:latin typeface="微软雅黑" panose="020B0503020204020204" pitchFamily="34" charset="-122"/>
                <a:ea typeface="微软雅黑" panose="020B0503020204020204" pitchFamily="34" charset="-122"/>
              </a:rPr>
              <a:t>耐药患者再活检中发现</a:t>
            </a:r>
            <a:endParaRPr lang="en-US" altLang="zh-CN" dirty="0">
              <a:solidFill>
                <a:prstClr val="black"/>
              </a:solidFill>
              <a:latin typeface="微软雅黑" panose="020B0503020204020204" pitchFamily="34" charset="-122"/>
              <a:ea typeface="微软雅黑" panose="020B0503020204020204" pitchFamily="34" charset="-122"/>
            </a:endParaRPr>
          </a:p>
        </p:txBody>
      </p:sp>
      <p:sp>
        <p:nvSpPr>
          <p:cNvPr id="33" name="矩形 14">
            <a:extLst>
              <a:ext uri="{FF2B5EF4-FFF2-40B4-BE49-F238E27FC236}">
                <a16:creationId xmlns:a16="http://schemas.microsoft.com/office/drawing/2014/main" id="{DB7D3039-0B6B-7148-BAC8-E360DCC81CEA}"/>
              </a:ext>
            </a:extLst>
          </p:cNvPr>
          <p:cNvSpPr>
            <a:spLocks noChangeArrowheads="1"/>
          </p:cNvSpPr>
          <p:nvPr/>
        </p:nvSpPr>
        <p:spPr bwMode="auto">
          <a:xfrm>
            <a:off x="107527" y="6608435"/>
            <a:ext cx="21675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just" eaLnBrk="0" fontAlgn="base" hangingPunct="0">
              <a:spcBef>
                <a:spcPct val="0"/>
              </a:spcBef>
              <a:spcAft>
                <a:spcPct val="0"/>
              </a:spcAft>
              <a:buClr>
                <a:srgbClr val="FF0000"/>
              </a:buClr>
              <a:buSzPct val="90000"/>
            </a:pPr>
            <a:r>
              <a:rPr lang="en-US" altLang="zh-CN" sz="1200" dirty="0">
                <a:solidFill>
                  <a:prstClr val="black"/>
                </a:solidFill>
                <a:latin typeface="微软雅黑" panose="020B0503020204020204" pitchFamily="34" charset="-122"/>
                <a:ea typeface="微软雅黑" panose="020B0503020204020204" pitchFamily="34" charset="-122"/>
              </a:rPr>
              <a:t>N </a:t>
            </a:r>
            <a:r>
              <a:rPr lang="en-US" altLang="zh-CN" sz="1200" dirty="0" err="1">
                <a:solidFill>
                  <a:prstClr val="black"/>
                </a:solidFill>
                <a:latin typeface="微软雅黑" panose="020B0503020204020204" pitchFamily="34" charset="-122"/>
                <a:ea typeface="微软雅黑" panose="020B0503020204020204" pitchFamily="34" charset="-122"/>
              </a:rPr>
              <a:t>Engl</a:t>
            </a:r>
            <a:r>
              <a:rPr lang="en-US" altLang="zh-CN" sz="1200" dirty="0">
                <a:solidFill>
                  <a:prstClr val="black"/>
                </a:solidFill>
                <a:latin typeface="微软雅黑" panose="020B0503020204020204" pitchFamily="34" charset="-122"/>
                <a:ea typeface="微软雅黑" panose="020B0503020204020204" pitchFamily="34" charset="-122"/>
              </a:rPr>
              <a:t> J Med,2005,352:786</a:t>
            </a:r>
          </a:p>
        </p:txBody>
      </p:sp>
      <p:pic>
        <p:nvPicPr>
          <p:cNvPr id="34" name="Picture 2">
            <a:extLst>
              <a:ext uri="{FF2B5EF4-FFF2-40B4-BE49-F238E27FC236}">
                <a16:creationId xmlns:a16="http://schemas.microsoft.com/office/drawing/2014/main" id="{834DB94E-788A-5343-9600-20CA1DE50CA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40380" y="1432830"/>
            <a:ext cx="1872205" cy="16025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3">
            <a:extLst>
              <a:ext uri="{FF2B5EF4-FFF2-40B4-BE49-F238E27FC236}">
                <a16:creationId xmlns:a16="http://schemas.microsoft.com/office/drawing/2014/main" id="{90B1BB62-0CB6-7441-8A5A-7DEF921A482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56531" y="3279030"/>
            <a:ext cx="1776913" cy="1676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 name="矩形 35">
            <a:extLst>
              <a:ext uri="{FF2B5EF4-FFF2-40B4-BE49-F238E27FC236}">
                <a16:creationId xmlns:a16="http://schemas.microsoft.com/office/drawing/2014/main" id="{32600F2F-B6AF-C746-8682-3B5D7FDA8712}"/>
              </a:ext>
            </a:extLst>
          </p:cNvPr>
          <p:cNvSpPr/>
          <p:nvPr/>
        </p:nvSpPr>
        <p:spPr>
          <a:xfrm>
            <a:off x="4365021" y="715156"/>
            <a:ext cx="4572000" cy="646331"/>
          </a:xfrm>
          <a:prstGeom prst="rect">
            <a:avLst/>
          </a:prstGeom>
        </p:spPr>
        <p:txBody>
          <a:bodyPr>
            <a:spAutoFit/>
          </a:bodyPr>
          <a:lstStyle/>
          <a:p>
            <a:pPr marL="285750" indent="-285750" fontAlgn="base">
              <a:spcBef>
                <a:spcPct val="0"/>
              </a:spcBef>
              <a:spcAft>
                <a:spcPct val="0"/>
              </a:spcAft>
              <a:buFont typeface="Wingdings" panose="05000000000000000000" pitchFamily="2" charset="2"/>
              <a:buChar char="l"/>
              <a:defRPr/>
            </a:pPr>
            <a:r>
              <a:rPr lang="zh-CN" altLang="en-US" kern="0" dirty="0">
                <a:solidFill>
                  <a:prstClr val="black"/>
                </a:solidFill>
                <a:latin typeface="微软雅黑" panose="020B0503020204020204" pitchFamily="34" charset="-122"/>
                <a:ea typeface="微软雅黑" panose="020B0503020204020204" pitchFamily="34" charset="-122"/>
              </a:rPr>
              <a:t>随后研究发现：</a:t>
            </a:r>
            <a:endParaRPr lang="en-US" altLang="zh-CN" kern="0" dirty="0">
              <a:solidFill>
                <a:prstClr val="black"/>
              </a:solidFill>
              <a:latin typeface="微软雅黑" panose="020B0503020204020204" pitchFamily="34" charset="-122"/>
              <a:ea typeface="微软雅黑" panose="020B0503020204020204" pitchFamily="34" charset="-122"/>
            </a:endParaRPr>
          </a:p>
          <a:p>
            <a:pPr marL="742950" lvl="1" indent="-285750" fontAlgn="base">
              <a:spcBef>
                <a:spcPct val="0"/>
              </a:spcBef>
              <a:spcAft>
                <a:spcPct val="0"/>
              </a:spcAft>
              <a:buFont typeface="微软雅黑" panose="020B0503020204020204" pitchFamily="34" charset="-122"/>
              <a:buChar char="–"/>
              <a:defRPr/>
            </a:pPr>
            <a:r>
              <a:rPr lang="zh-CN" altLang="en-US" kern="0" dirty="0">
                <a:solidFill>
                  <a:prstClr val="black"/>
                </a:solidFill>
                <a:latin typeface="微软雅黑" panose="020B0503020204020204" pitchFamily="34" charset="-122"/>
                <a:ea typeface="微软雅黑" panose="020B0503020204020204" pitchFamily="34" charset="-122"/>
              </a:rPr>
              <a:t>在耐药患者中突变频率超过</a:t>
            </a:r>
            <a:r>
              <a:rPr lang="en-US" altLang="zh-CN" kern="0" dirty="0">
                <a:solidFill>
                  <a:prstClr val="black"/>
                </a:solidFill>
                <a:latin typeface="微软雅黑" panose="020B0503020204020204" pitchFamily="34" charset="-122"/>
                <a:ea typeface="微软雅黑" panose="020B0503020204020204" pitchFamily="34" charset="-122"/>
              </a:rPr>
              <a:t>50%</a:t>
            </a:r>
            <a:endParaRPr lang="en-GB" altLang="zh-CN" kern="0" dirty="0">
              <a:solidFill>
                <a:prstClr val="black"/>
              </a:solidFill>
              <a:latin typeface="微软雅黑" panose="020B0503020204020204" pitchFamily="34" charset="-122"/>
              <a:ea typeface="微软雅黑" panose="020B0503020204020204" pitchFamily="34" charset="-122"/>
            </a:endParaRPr>
          </a:p>
        </p:txBody>
      </p:sp>
      <p:sp>
        <p:nvSpPr>
          <p:cNvPr id="37" name="矩形 36">
            <a:extLst>
              <a:ext uri="{FF2B5EF4-FFF2-40B4-BE49-F238E27FC236}">
                <a16:creationId xmlns:a16="http://schemas.microsoft.com/office/drawing/2014/main" id="{CD5C0714-4210-1044-8E65-0D08DA2E6E7F}"/>
              </a:ext>
            </a:extLst>
          </p:cNvPr>
          <p:cNvSpPr/>
          <p:nvPr/>
        </p:nvSpPr>
        <p:spPr>
          <a:xfrm>
            <a:off x="6839820" y="6423770"/>
            <a:ext cx="2284856" cy="461665"/>
          </a:xfrm>
          <a:prstGeom prst="rect">
            <a:avLst/>
          </a:prstGeom>
        </p:spPr>
        <p:txBody>
          <a:bodyPr wrap="none">
            <a:spAutoFit/>
          </a:bodyPr>
          <a:lstStyle/>
          <a:p>
            <a:pPr algn="r"/>
            <a:r>
              <a:rPr lang="en-GB" altLang="zh-CN" sz="1200" dirty="0" err="1">
                <a:solidFill>
                  <a:prstClr val="black"/>
                </a:solidFill>
                <a:cs typeface="Arial" panose="020B0604020202020204" pitchFamily="34" charset="0"/>
              </a:rPr>
              <a:t>Sci</a:t>
            </a:r>
            <a:r>
              <a:rPr lang="en-GB" altLang="zh-CN" sz="1200" dirty="0">
                <a:solidFill>
                  <a:prstClr val="black"/>
                </a:solidFill>
                <a:cs typeface="Arial" panose="020B0604020202020204" pitchFamily="34" charset="0"/>
              </a:rPr>
              <a:t> </a:t>
            </a:r>
            <a:r>
              <a:rPr lang="en-GB" altLang="zh-CN" sz="1200" dirty="0" err="1">
                <a:solidFill>
                  <a:prstClr val="black"/>
                </a:solidFill>
                <a:cs typeface="Arial" panose="020B0604020202020204" pitchFamily="34" charset="0"/>
              </a:rPr>
              <a:t>Transl</a:t>
            </a:r>
            <a:r>
              <a:rPr lang="en-GB" altLang="zh-CN" sz="1200" dirty="0">
                <a:solidFill>
                  <a:prstClr val="black"/>
                </a:solidFill>
                <a:cs typeface="Arial" panose="020B0604020202020204" pitchFamily="34" charset="0"/>
              </a:rPr>
              <a:t> Med 2011: 75ra26</a:t>
            </a:r>
          </a:p>
          <a:p>
            <a:pPr algn="r"/>
            <a:r>
              <a:rPr lang="fr-FR" altLang="zh-CN" sz="1200" dirty="0" err="1">
                <a:solidFill>
                  <a:prstClr val="black"/>
                </a:solidFill>
              </a:rPr>
              <a:t>Eur</a:t>
            </a:r>
            <a:r>
              <a:rPr lang="fr-FR" altLang="zh-CN" sz="1200" dirty="0">
                <a:solidFill>
                  <a:prstClr val="black"/>
                </a:solidFill>
              </a:rPr>
              <a:t> </a:t>
            </a:r>
            <a:r>
              <a:rPr lang="fr-FR" altLang="zh-CN" sz="1200" dirty="0" err="1">
                <a:solidFill>
                  <a:prstClr val="black"/>
                </a:solidFill>
              </a:rPr>
              <a:t>Respir</a:t>
            </a:r>
            <a:r>
              <a:rPr lang="fr-FR" altLang="zh-CN" sz="1200" dirty="0">
                <a:solidFill>
                  <a:prstClr val="black"/>
                </a:solidFill>
              </a:rPr>
              <a:t> </a:t>
            </a:r>
            <a:r>
              <a:rPr lang="fr-FR" altLang="zh-CN" sz="1200" dirty="0" err="1">
                <a:solidFill>
                  <a:prstClr val="black"/>
                </a:solidFill>
              </a:rPr>
              <a:t>Rev</a:t>
            </a:r>
            <a:r>
              <a:rPr lang="fr-FR" altLang="zh-CN" sz="1200" dirty="0">
                <a:solidFill>
                  <a:prstClr val="black"/>
                </a:solidFill>
              </a:rPr>
              <a:t> 2014; 23: 356–366</a:t>
            </a:r>
          </a:p>
        </p:txBody>
      </p:sp>
    </p:spTree>
    <p:extLst>
      <p:ext uri="{BB962C8B-B14F-4D97-AF65-F5344CB8AC3E}">
        <p14:creationId xmlns:p14="http://schemas.microsoft.com/office/powerpoint/2010/main" val="3954730839"/>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1">
            <a:extLst>
              <a:ext uri="{FF2B5EF4-FFF2-40B4-BE49-F238E27FC236}">
                <a16:creationId xmlns:a16="http://schemas.microsoft.com/office/drawing/2014/main" id="{9716F148-E944-2A49-94BB-0871E485E3ED}"/>
              </a:ext>
            </a:extLst>
          </p:cNvPr>
          <p:cNvSpPr>
            <a:spLocks noGrp="1"/>
          </p:cNvSpPr>
          <p:nvPr>
            <p:ph type="title"/>
          </p:nvPr>
        </p:nvSpPr>
        <p:spPr>
          <a:xfrm>
            <a:off x="-1058388" y="-85624"/>
            <a:ext cx="5831099" cy="857515"/>
          </a:xfrm>
        </p:spPr>
        <p:txBody>
          <a:bodyPr>
            <a:normAutofit/>
          </a:bodyPr>
          <a:lstStyle/>
          <a:p>
            <a:r>
              <a:rPr lang="en-US" altLang="zh-CN" sz="2000" dirty="0">
                <a:solidFill>
                  <a:schemeClr val="bg1"/>
                </a:solidFill>
                <a:latin typeface="Microsoft YaHei" panose="020B0503020204020204" pitchFamily="34" charset="-122"/>
                <a:ea typeface="Microsoft YaHei" panose="020B0503020204020204" pitchFamily="34" charset="-122"/>
              </a:rPr>
              <a:t>EGFR</a:t>
            </a:r>
            <a:r>
              <a:rPr lang="zh-CN" altLang="en-US" sz="2000" dirty="0">
                <a:solidFill>
                  <a:schemeClr val="bg1"/>
                </a:solidFill>
                <a:latin typeface="Microsoft YaHei" panose="020B0503020204020204" pitchFamily="34" charset="-122"/>
                <a:ea typeface="Microsoft YaHei" panose="020B0503020204020204" pitchFamily="34" charset="-122"/>
              </a:rPr>
              <a:t>地位的确立</a:t>
            </a:r>
          </a:p>
        </p:txBody>
      </p:sp>
      <p:sp>
        <p:nvSpPr>
          <p:cNvPr id="30" name="标题 1">
            <a:extLst>
              <a:ext uri="{FF2B5EF4-FFF2-40B4-BE49-F238E27FC236}">
                <a16:creationId xmlns:a16="http://schemas.microsoft.com/office/drawing/2014/main" id="{845FF365-DC92-4B4F-A832-90DBBE52AEF6}"/>
              </a:ext>
            </a:extLst>
          </p:cNvPr>
          <p:cNvSpPr txBox="1">
            <a:spLocks/>
          </p:cNvSpPr>
          <p:nvPr/>
        </p:nvSpPr>
        <p:spPr>
          <a:xfrm>
            <a:off x="-14262" y="517"/>
            <a:ext cx="8229600" cy="85751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a:latin typeface="Microsoft YaHei" panose="020B0503020204020204" pitchFamily="34" charset="-122"/>
                <a:ea typeface="Microsoft YaHei" panose="020B0503020204020204" pitchFamily="34" charset="-122"/>
              </a:rPr>
              <a:t>第三代</a:t>
            </a:r>
            <a:r>
              <a:rPr lang="en-US" altLang="zh-CN" sz="2000" dirty="0">
                <a:latin typeface="Microsoft YaHei" panose="020B0503020204020204" pitchFamily="34" charset="-122"/>
                <a:ea typeface="Microsoft YaHei" panose="020B0503020204020204" pitchFamily="34" charset="-122"/>
              </a:rPr>
              <a:t>EGFR-TKI—CO-1686</a:t>
            </a:r>
            <a:r>
              <a:rPr lang="zh-CN" altLang="en-US" sz="2000" dirty="0">
                <a:latin typeface="Microsoft YaHei" panose="020B0503020204020204" pitchFamily="34" charset="-122"/>
                <a:ea typeface="Microsoft YaHei" panose="020B0503020204020204" pitchFamily="34" charset="-122"/>
              </a:rPr>
              <a:t>、</a:t>
            </a:r>
            <a:r>
              <a:rPr lang="en-US" altLang="zh-CN" sz="2000" dirty="0">
                <a:latin typeface="Microsoft YaHei" panose="020B0503020204020204" pitchFamily="34" charset="-122"/>
                <a:ea typeface="Microsoft YaHei" panose="020B0503020204020204" pitchFamily="34" charset="-122"/>
              </a:rPr>
              <a:t>AZD9291 </a:t>
            </a:r>
            <a:endParaRPr lang="zh-CN" altLang="en-US" sz="2000" dirty="0">
              <a:latin typeface="Microsoft YaHei" panose="020B0503020204020204" pitchFamily="34" charset="-122"/>
              <a:ea typeface="Microsoft YaHei" panose="020B0503020204020204" pitchFamily="34" charset="-122"/>
            </a:endParaRPr>
          </a:p>
        </p:txBody>
      </p:sp>
      <p:pic>
        <p:nvPicPr>
          <p:cNvPr id="31" name="Picture 2">
            <a:extLst>
              <a:ext uri="{FF2B5EF4-FFF2-40B4-BE49-F238E27FC236}">
                <a16:creationId xmlns:a16="http://schemas.microsoft.com/office/drawing/2014/main" id="{32319C92-A0A5-E34E-ABE7-3640FDB3B3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6209" y="769762"/>
            <a:ext cx="3241360" cy="185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TextBox 4">
            <a:extLst>
              <a:ext uri="{FF2B5EF4-FFF2-40B4-BE49-F238E27FC236}">
                <a16:creationId xmlns:a16="http://schemas.microsoft.com/office/drawing/2014/main" id="{686D74E0-D1F1-B24A-BE3E-BC9F542C8C1D}"/>
              </a:ext>
            </a:extLst>
          </p:cNvPr>
          <p:cNvSpPr txBox="1"/>
          <p:nvPr/>
        </p:nvSpPr>
        <p:spPr>
          <a:xfrm>
            <a:off x="1367644" y="1287706"/>
            <a:ext cx="2268952" cy="2215991"/>
          </a:xfrm>
          <a:prstGeom prst="rect">
            <a:avLst/>
          </a:prstGeom>
          <a:noFill/>
        </p:spPr>
        <p:txBody>
          <a:bodyPr wrap="square" rtlCol="0">
            <a:spAutoFit/>
          </a:bodyPr>
          <a:lstStyle/>
          <a:p>
            <a:pPr>
              <a:lnSpc>
                <a:spcPct val="150000"/>
              </a:lnSpc>
            </a:pPr>
            <a:r>
              <a:rPr lang="en-US" altLang="zh-CN" sz="1200" b="1" dirty="0">
                <a:latin typeface="微软雅黑" panose="020B0503020204020204" pitchFamily="34" charset="-122"/>
                <a:ea typeface="微软雅黑" panose="020B0503020204020204" pitchFamily="34" charset="-122"/>
              </a:rPr>
              <a:t>CO-1686(</a:t>
            </a:r>
            <a:r>
              <a:rPr lang="en-US" altLang="zh-CN" sz="1200" b="1" dirty="0" err="1">
                <a:latin typeface="微软雅黑" panose="020B0503020204020204" pitchFamily="34" charset="-122"/>
                <a:ea typeface="微软雅黑" panose="020B0503020204020204" pitchFamily="34" charset="-122"/>
              </a:rPr>
              <a:t>Rociletinib</a:t>
            </a:r>
            <a:r>
              <a:rPr lang="en-US" altLang="zh-CN" sz="1200" b="1" dirty="0">
                <a:latin typeface="微软雅黑" panose="020B0503020204020204" pitchFamily="34" charset="-122"/>
                <a:ea typeface="微软雅黑" panose="020B0503020204020204" pitchFamily="34" charset="-122"/>
              </a:rPr>
              <a:t>) AZD9291</a:t>
            </a:r>
          </a:p>
          <a:p>
            <a:pPr marL="214370" indent="-214370">
              <a:lnSpc>
                <a:spcPct val="150000"/>
              </a:lnSpc>
              <a:buFont typeface="Wingdings" panose="05000000000000000000" pitchFamily="2" charset="2"/>
              <a:buChar char="l"/>
            </a:pPr>
            <a:endParaRPr lang="en-US" altLang="zh-CN" sz="1200" b="1" dirty="0">
              <a:latin typeface="微软雅黑" panose="020B0503020204020204" pitchFamily="34" charset="-122"/>
              <a:ea typeface="微软雅黑" panose="020B0503020204020204" pitchFamily="34" charset="-122"/>
            </a:endParaRPr>
          </a:p>
          <a:p>
            <a:pPr marL="214370" indent="-214370">
              <a:lnSpc>
                <a:spcPct val="150000"/>
              </a:lnSpc>
              <a:buFont typeface="Wingdings" panose="05000000000000000000" pitchFamily="2" charset="2"/>
              <a:buChar char="l"/>
            </a:pPr>
            <a:r>
              <a:rPr lang="zh-CN" altLang="en-US" sz="1200" b="1" dirty="0">
                <a:latin typeface="微软雅黑" panose="020B0503020204020204" pitchFamily="34" charset="-122"/>
                <a:ea typeface="微软雅黑" panose="020B0503020204020204" pitchFamily="34" charset="-122"/>
              </a:rPr>
              <a:t>不可逆</a:t>
            </a:r>
          </a:p>
          <a:p>
            <a:pPr marL="214370" indent="-214370">
              <a:lnSpc>
                <a:spcPct val="150000"/>
              </a:lnSpc>
              <a:buFont typeface="Wingdings" panose="05000000000000000000" pitchFamily="2" charset="2"/>
              <a:buChar char="l"/>
            </a:pPr>
            <a:r>
              <a:rPr lang="en-US" altLang="zh-CN" sz="1200" b="1" dirty="0">
                <a:latin typeface="微软雅黑" panose="020B0503020204020204" pitchFamily="34" charset="-122"/>
                <a:ea typeface="微软雅黑" panose="020B0503020204020204" pitchFamily="34" charset="-122"/>
              </a:rPr>
              <a:t>EGFR</a:t>
            </a:r>
            <a:r>
              <a:rPr lang="zh-CN" altLang="en-US" sz="1200" b="1" dirty="0">
                <a:latin typeface="微软雅黑" panose="020B0503020204020204" pitchFamily="34" charset="-122"/>
                <a:ea typeface="微软雅黑" panose="020B0503020204020204" pitchFamily="34" charset="-122"/>
              </a:rPr>
              <a:t>及</a:t>
            </a:r>
            <a:r>
              <a:rPr lang="en-US" altLang="zh-CN" sz="1200" b="1" dirty="0">
                <a:latin typeface="微软雅黑" panose="020B0503020204020204" pitchFamily="34" charset="-122"/>
                <a:ea typeface="微软雅黑" panose="020B0503020204020204" pitchFamily="34" charset="-122"/>
              </a:rPr>
              <a:t>T790M</a:t>
            </a:r>
            <a:r>
              <a:rPr lang="zh-CN" altLang="en-US" sz="1200" b="1" dirty="0">
                <a:latin typeface="微软雅黑" panose="020B0503020204020204" pitchFamily="34" charset="-122"/>
                <a:ea typeface="微软雅黑" panose="020B0503020204020204" pitchFamily="34" charset="-122"/>
              </a:rPr>
              <a:t>双相抑制剂</a:t>
            </a:r>
            <a:endParaRPr lang="en-US" altLang="zh-CN" sz="1200" b="1" dirty="0">
              <a:latin typeface="微软雅黑" panose="020B0503020204020204" pitchFamily="34" charset="-122"/>
              <a:ea typeface="微软雅黑" panose="020B0503020204020204" pitchFamily="34" charset="-122"/>
            </a:endParaRPr>
          </a:p>
          <a:p>
            <a:pPr marL="214370" indent="-214370">
              <a:lnSpc>
                <a:spcPct val="150000"/>
              </a:lnSpc>
              <a:buFont typeface="Wingdings" panose="05000000000000000000" pitchFamily="2" charset="2"/>
              <a:buChar char="l"/>
            </a:pPr>
            <a:r>
              <a:rPr lang="zh-CN" altLang="en-US" sz="1200" b="1" dirty="0">
                <a:latin typeface="微软雅黑" panose="020B0503020204020204" pitchFamily="34" charset="-122"/>
                <a:ea typeface="微软雅黑" panose="020B0503020204020204" pitchFamily="34" charset="-122"/>
              </a:rPr>
              <a:t>对</a:t>
            </a:r>
            <a:r>
              <a:rPr lang="en-US" altLang="zh-CN" sz="1200" b="1" dirty="0">
                <a:latin typeface="微软雅黑" panose="020B0503020204020204" pitchFamily="34" charset="-122"/>
                <a:ea typeface="微软雅黑" panose="020B0503020204020204" pitchFamily="34" charset="-122"/>
              </a:rPr>
              <a:t>EGFR</a:t>
            </a:r>
            <a:r>
              <a:rPr lang="zh-CN" altLang="en-US" sz="1200" b="1" dirty="0">
                <a:latin typeface="微软雅黑" panose="020B0503020204020204" pitchFamily="34" charset="-122"/>
                <a:ea typeface="微软雅黑" panose="020B0503020204020204" pitchFamily="34" charset="-122"/>
              </a:rPr>
              <a:t>野生型抑制作用微弱，皮疹副反应少</a:t>
            </a:r>
            <a:endParaRPr lang="en-US" altLang="zh-CN" sz="1200" b="1" dirty="0">
              <a:latin typeface="微软雅黑" panose="020B0503020204020204" pitchFamily="34" charset="-122"/>
              <a:ea typeface="微软雅黑" panose="020B0503020204020204" pitchFamily="34" charset="-122"/>
            </a:endParaRPr>
          </a:p>
          <a:p>
            <a:endParaRPr lang="zh-CN" altLang="en-US" sz="1200" dirty="0">
              <a:latin typeface="微软雅黑" panose="020B0503020204020204" pitchFamily="34" charset="-122"/>
              <a:ea typeface="微软雅黑" panose="020B0503020204020204" pitchFamily="34" charset="-122"/>
            </a:endParaRPr>
          </a:p>
        </p:txBody>
      </p:sp>
      <p:sp>
        <p:nvSpPr>
          <p:cNvPr id="33" name="TextBox 5">
            <a:extLst>
              <a:ext uri="{FF2B5EF4-FFF2-40B4-BE49-F238E27FC236}">
                <a16:creationId xmlns:a16="http://schemas.microsoft.com/office/drawing/2014/main" id="{BF78638F-C636-C643-A562-DAB1CCEF7B30}"/>
              </a:ext>
            </a:extLst>
          </p:cNvPr>
          <p:cNvSpPr txBox="1"/>
          <p:nvPr/>
        </p:nvSpPr>
        <p:spPr>
          <a:xfrm>
            <a:off x="6337002" y="4777115"/>
            <a:ext cx="2701133" cy="323165"/>
          </a:xfrm>
          <a:prstGeom prst="rect">
            <a:avLst/>
          </a:prstGeom>
          <a:noFill/>
        </p:spPr>
        <p:txBody>
          <a:bodyPr wrap="square" rtlCol="0">
            <a:spAutoFit/>
          </a:bodyPr>
          <a:lstStyle/>
          <a:p>
            <a:pPr algn="r"/>
            <a:r>
              <a:rPr lang="en-US" altLang="zh-CN" sz="750" dirty="0">
                <a:latin typeface="微软雅黑" panose="020B0503020204020204" pitchFamily="34" charset="-122"/>
                <a:ea typeface="微软雅黑" panose="020B0503020204020204" pitchFamily="34" charset="-122"/>
              </a:rPr>
              <a:t>Walter </a:t>
            </a:r>
            <a:r>
              <a:rPr lang="en-US" altLang="zh-CN" sz="750" dirty="0" err="1">
                <a:latin typeface="微软雅黑" panose="020B0503020204020204" pitchFamily="34" charset="-122"/>
                <a:ea typeface="微软雅黑" panose="020B0503020204020204" pitchFamily="34" charset="-122"/>
              </a:rPr>
              <a:t>AO,et</a:t>
            </a:r>
            <a:r>
              <a:rPr lang="en-US" altLang="zh-CN" sz="750" dirty="0">
                <a:latin typeface="微软雅黑" panose="020B0503020204020204" pitchFamily="34" charset="-122"/>
                <a:ea typeface="微软雅黑" panose="020B0503020204020204" pitchFamily="34" charset="-122"/>
              </a:rPr>
              <a:t> al. Cancer </a:t>
            </a:r>
            <a:r>
              <a:rPr lang="en-US" altLang="zh-CN" sz="750" dirty="0" err="1">
                <a:latin typeface="微软雅黑" panose="020B0503020204020204" pitchFamily="34" charset="-122"/>
                <a:ea typeface="微软雅黑" panose="020B0503020204020204" pitchFamily="34" charset="-122"/>
              </a:rPr>
              <a:t>Discov</a:t>
            </a:r>
            <a:r>
              <a:rPr lang="en-US" altLang="zh-CN" sz="750" dirty="0">
                <a:latin typeface="微软雅黑" panose="020B0503020204020204" pitchFamily="34" charset="-122"/>
                <a:ea typeface="微软雅黑" panose="020B0503020204020204" pitchFamily="34" charset="-122"/>
              </a:rPr>
              <a:t>. 2013 Nov 21.</a:t>
            </a:r>
          </a:p>
          <a:p>
            <a:pPr algn="r"/>
            <a:r>
              <a:rPr lang="en-US" altLang="zh-CN" sz="750" dirty="0">
                <a:latin typeface="微软雅黑" panose="020B0503020204020204" pitchFamily="34" charset="-122"/>
                <a:ea typeface="微软雅黑" panose="020B0503020204020204" pitchFamily="34" charset="-122"/>
              </a:rPr>
              <a:t>Darren A.E, et al. Cancer </a:t>
            </a:r>
            <a:r>
              <a:rPr lang="en-US" altLang="zh-CN" sz="750" dirty="0" err="1">
                <a:latin typeface="微软雅黑" panose="020B0503020204020204" pitchFamily="34" charset="-122"/>
                <a:ea typeface="微软雅黑" panose="020B0503020204020204" pitchFamily="34" charset="-122"/>
              </a:rPr>
              <a:t>Discov</a:t>
            </a:r>
            <a:r>
              <a:rPr lang="en-US" altLang="zh-CN" sz="750" dirty="0">
                <a:latin typeface="微软雅黑" panose="020B0503020204020204" pitchFamily="34" charset="-122"/>
                <a:ea typeface="微软雅黑" panose="020B0503020204020204" pitchFamily="34" charset="-122"/>
              </a:rPr>
              <a:t>; 4(9); 1046–61. </a:t>
            </a:r>
            <a:endParaRPr lang="zh-CN" altLang="en-US" sz="750" dirty="0">
              <a:latin typeface="微软雅黑" panose="020B0503020204020204" pitchFamily="34" charset="-122"/>
              <a:ea typeface="微软雅黑" panose="020B0503020204020204" pitchFamily="34" charset="-122"/>
            </a:endParaRPr>
          </a:p>
        </p:txBody>
      </p:sp>
      <p:pic>
        <p:nvPicPr>
          <p:cNvPr id="34" name="Picture 2">
            <a:extLst>
              <a:ext uri="{FF2B5EF4-FFF2-40B4-BE49-F238E27FC236}">
                <a16:creationId xmlns:a16="http://schemas.microsoft.com/office/drawing/2014/main" id="{AE3D0362-824A-C448-A8D1-ACC3825F150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2659" y="2927117"/>
            <a:ext cx="2239208" cy="1508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3">
            <a:extLst>
              <a:ext uri="{FF2B5EF4-FFF2-40B4-BE49-F238E27FC236}">
                <a16:creationId xmlns:a16="http://schemas.microsoft.com/office/drawing/2014/main" id="{5D5845E3-4BC9-B94A-A419-A9C2C6276B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1865" y="2926200"/>
            <a:ext cx="1134476" cy="1508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TextBox 8">
            <a:extLst>
              <a:ext uri="{FF2B5EF4-FFF2-40B4-BE49-F238E27FC236}">
                <a16:creationId xmlns:a16="http://schemas.microsoft.com/office/drawing/2014/main" id="{D41735B3-E9B2-874E-8EE2-9429D8E06932}"/>
              </a:ext>
            </a:extLst>
          </p:cNvPr>
          <p:cNvSpPr txBox="1"/>
          <p:nvPr/>
        </p:nvSpPr>
        <p:spPr>
          <a:xfrm>
            <a:off x="4438630" y="2623255"/>
            <a:ext cx="917658" cy="300082"/>
          </a:xfrm>
          <a:prstGeom prst="rect">
            <a:avLst/>
          </a:prstGeom>
          <a:noFill/>
        </p:spPr>
        <p:txBody>
          <a:bodyPr wrap="square" rtlCol="0">
            <a:spAutoFit/>
          </a:bodyPr>
          <a:lstStyle/>
          <a:p>
            <a:r>
              <a:rPr lang="en-US" altLang="zh-CN" sz="1350" dirty="0">
                <a:latin typeface="微软雅黑" panose="020B0503020204020204" pitchFamily="34" charset="-122"/>
                <a:ea typeface="微软雅黑" panose="020B0503020204020204" pitchFamily="34" charset="-122"/>
              </a:rPr>
              <a:t>CO-1686</a:t>
            </a:r>
            <a:endParaRPr lang="zh-CN" altLang="en-US" sz="1350" dirty="0">
              <a:latin typeface="微软雅黑" panose="020B0503020204020204" pitchFamily="34" charset="-122"/>
              <a:ea typeface="微软雅黑" panose="020B0503020204020204" pitchFamily="34" charset="-122"/>
            </a:endParaRPr>
          </a:p>
        </p:txBody>
      </p:sp>
      <p:sp>
        <p:nvSpPr>
          <p:cNvPr id="37" name="TextBox 9">
            <a:extLst>
              <a:ext uri="{FF2B5EF4-FFF2-40B4-BE49-F238E27FC236}">
                <a16:creationId xmlns:a16="http://schemas.microsoft.com/office/drawing/2014/main" id="{BFF940D0-4A6F-AA46-8A97-38C7697001AD}"/>
              </a:ext>
            </a:extLst>
          </p:cNvPr>
          <p:cNvSpPr txBox="1"/>
          <p:nvPr/>
        </p:nvSpPr>
        <p:spPr>
          <a:xfrm>
            <a:off x="4446209" y="4435372"/>
            <a:ext cx="1056174" cy="300082"/>
          </a:xfrm>
          <a:prstGeom prst="rect">
            <a:avLst/>
          </a:prstGeom>
          <a:noFill/>
        </p:spPr>
        <p:txBody>
          <a:bodyPr wrap="square" rtlCol="0">
            <a:spAutoFit/>
          </a:bodyPr>
          <a:lstStyle/>
          <a:p>
            <a:r>
              <a:rPr lang="en-US" altLang="zh-CN" sz="1350" dirty="0">
                <a:latin typeface="微软雅黑" panose="020B0503020204020204" pitchFamily="34" charset="-122"/>
                <a:ea typeface="微软雅黑" panose="020B0503020204020204" pitchFamily="34" charset="-122"/>
              </a:rPr>
              <a:t>AZD9291</a:t>
            </a:r>
            <a:endParaRPr lang="zh-CN" altLang="en-US" sz="135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39383680"/>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1">
            <a:extLst>
              <a:ext uri="{FF2B5EF4-FFF2-40B4-BE49-F238E27FC236}">
                <a16:creationId xmlns:a16="http://schemas.microsoft.com/office/drawing/2014/main" id="{9716F148-E944-2A49-94BB-0871E485E3ED}"/>
              </a:ext>
            </a:extLst>
          </p:cNvPr>
          <p:cNvSpPr>
            <a:spLocks noGrp="1"/>
          </p:cNvSpPr>
          <p:nvPr>
            <p:ph type="title"/>
          </p:nvPr>
        </p:nvSpPr>
        <p:spPr>
          <a:xfrm>
            <a:off x="-1058388" y="-85624"/>
            <a:ext cx="5831099" cy="857515"/>
          </a:xfrm>
        </p:spPr>
        <p:txBody>
          <a:bodyPr>
            <a:normAutofit/>
          </a:bodyPr>
          <a:lstStyle/>
          <a:p>
            <a:r>
              <a:rPr lang="en-US" altLang="zh-CN" sz="2000" dirty="0">
                <a:solidFill>
                  <a:schemeClr val="bg1"/>
                </a:solidFill>
                <a:latin typeface="Microsoft YaHei" panose="020B0503020204020204" pitchFamily="34" charset="-122"/>
                <a:ea typeface="Microsoft YaHei" panose="020B0503020204020204" pitchFamily="34" charset="-122"/>
              </a:rPr>
              <a:t>EGFR</a:t>
            </a:r>
            <a:r>
              <a:rPr lang="zh-CN" altLang="en-US" sz="2000" dirty="0">
                <a:solidFill>
                  <a:schemeClr val="bg1"/>
                </a:solidFill>
                <a:latin typeface="Microsoft YaHei" panose="020B0503020204020204" pitchFamily="34" charset="-122"/>
                <a:ea typeface="Microsoft YaHei" panose="020B0503020204020204" pitchFamily="34" charset="-122"/>
              </a:rPr>
              <a:t>地位的确立</a:t>
            </a:r>
          </a:p>
        </p:txBody>
      </p:sp>
      <p:sp>
        <p:nvSpPr>
          <p:cNvPr id="12" name="标题 1">
            <a:extLst>
              <a:ext uri="{FF2B5EF4-FFF2-40B4-BE49-F238E27FC236}">
                <a16:creationId xmlns:a16="http://schemas.microsoft.com/office/drawing/2014/main" id="{F2C94B6A-500E-C941-85E9-B6AA4E6DC11C}"/>
              </a:ext>
            </a:extLst>
          </p:cNvPr>
          <p:cNvSpPr txBox="1">
            <a:spLocks/>
          </p:cNvSpPr>
          <p:nvPr/>
        </p:nvSpPr>
        <p:spPr>
          <a:xfrm>
            <a:off x="285720" y="-80725"/>
            <a:ext cx="8229600" cy="85751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a:latin typeface="Microsoft YaHei" panose="020B0503020204020204" pitchFamily="34" charset="-122"/>
                <a:ea typeface="Microsoft YaHei" panose="020B0503020204020204" pitchFamily="34" charset="-122"/>
              </a:rPr>
              <a:t>三代</a:t>
            </a:r>
            <a:r>
              <a:rPr lang="en-US" altLang="zh-CN" sz="2000" dirty="0">
                <a:latin typeface="Microsoft YaHei" panose="020B0503020204020204" pitchFamily="34" charset="-122"/>
                <a:ea typeface="Microsoft YaHei" panose="020B0503020204020204" pitchFamily="34" charset="-122"/>
              </a:rPr>
              <a:t>TKI</a:t>
            </a:r>
            <a:r>
              <a:rPr lang="zh-CN" altLang="en-US" sz="2000" dirty="0">
                <a:latin typeface="Microsoft YaHei" panose="020B0503020204020204" pitchFamily="34" charset="-122"/>
                <a:ea typeface="Microsoft YaHei" panose="020B0503020204020204" pitchFamily="34" charset="-122"/>
              </a:rPr>
              <a:t>：真正克服耐药的希望</a:t>
            </a:r>
          </a:p>
        </p:txBody>
      </p:sp>
      <p:graphicFrame>
        <p:nvGraphicFramePr>
          <p:cNvPr id="13" name="Table 4">
            <a:extLst>
              <a:ext uri="{FF2B5EF4-FFF2-40B4-BE49-F238E27FC236}">
                <a16:creationId xmlns:a16="http://schemas.microsoft.com/office/drawing/2014/main" id="{02EC27D1-7ECE-924C-87DA-388142F5C1C8}"/>
              </a:ext>
            </a:extLst>
          </p:cNvPr>
          <p:cNvGraphicFramePr>
            <a:graphicFrameLocks noGrp="1"/>
          </p:cNvGraphicFramePr>
          <p:nvPr>
            <p:extLst>
              <p:ext uri="{D42A27DB-BD31-4B8C-83A1-F6EECF244321}">
                <p14:modId xmlns:p14="http://schemas.microsoft.com/office/powerpoint/2010/main" val="3948142051"/>
              </p:ext>
            </p:extLst>
          </p:nvPr>
        </p:nvGraphicFramePr>
        <p:xfrm>
          <a:off x="1668703" y="3091464"/>
          <a:ext cx="5806593" cy="1153771"/>
        </p:xfrm>
        <a:graphic>
          <a:graphicData uri="http://schemas.openxmlformats.org/drawingml/2006/table">
            <a:tbl>
              <a:tblPr firstRow="1" bandRow="1">
                <a:tableStyleId>{5C22544A-7EE6-4342-B048-85BDC9FD1C3A}</a:tableStyleId>
              </a:tblPr>
              <a:tblGrid>
                <a:gridCol w="1306484">
                  <a:extLst>
                    <a:ext uri="{9D8B030D-6E8A-4147-A177-3AD203B41FA5}">
                      <a16:colId xmlns:a16="http://schemas.microsoft.com/office/drawing/2014/main" val="20000"/>
                    </a:ext>
                  </a:extLst>
                </a:gridCol>
                <a:gridCol w="2225361">
                  <a:extLst>
                    <a:ext uri="{9D8B030D-6E8A-4147-A177-3AD203B41FA5}">
                      <a16:colId xmlns:a16="http://schemas.microsoft.com/office/drawing/2014/main" val="20001"/>
                    </a:ext>
                  </a:extLst>
                </a:gridCol>
                <a:gridCol w="2274748">
                  <a:extLst>
                    <a:ext uri="{9D8B030D-6E8A-4147-A177-3AD203B41FA5}">
                      <a16:colId xmlns:a16="http://schemas.microsoft.com/office/drawing/2014/main" val="20002"/>
                    </a:ext>
                  </a:extLst>
                </a:gridCol>
              </a:tblGrid>
              <a:tr h="315742">
                <a:tc>
                  <a:txBody>
                    <a:bodyPr/>
                    <a:lstStyle/>
                    <a:p>
                      <a:endParaRPr lang="zh-CN" altLang="en-US" sz="1100" dirty="0">
                        <a:latin typeface="微软雅黑" panose="020B0503020204020204" pitchFamily="34" charset="-122"/>
                        <a:ea typeface="微软雅黑" panose="020B0503020204020204" pitchFamily="34" charset="-122"/>
                      </a:endParaRPr>
                    </a:p>
                  </a:txBody>
                  <a:tcPr marL="68601" marR="68601" marT="34301" marB="34301"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100" u="none" strike="noStrike" cap="none" normalizeH="0" baseline="0" noProof="0" dirty="0">
                          <a:ln>
                            <a:noFill/>
                          </a:ln>
                          <a:effectLst/>
                          <a:latin typeface="微软雅黑" panose="020B0503020204020204" pitchFamily="34" charset="-122"/>
                          <a:ea typeface="微软雅黑" panose="020B0503020204020204" pitchFamily="34" charset="-122"/>
                        </a:rPr>
                        <a:t>AURA </a:t>
                      </a:r>
                      <a:r>
                        <a:rPr lang="en-GB" altLang="zh-CN" sz="1100" dirty="0">
                          <a:latin typeface="微软雅黑" panose="020B0503020204020204" pitchFamily="34" charset="-122"/>
                          <a:ea typeface="微软雅黑" panose="020B0503020204020204" pitchFamily="34" charset="-122"/>
                        </a:rPr>
                        <a:t>Ⅰ</a:t>
                      </a:r>
                      <a:r>
                        <a:rPr lang="zh-CN" altLang="en-US" sz="1100" dirty="0">
                          <a:latin typeface="微软雅黑" panose="020B0503020204020204" pitchFamily="34" charset="-122"/>
                          <a:ea typeface="微软雅黑" panose="020B0503020204020204" pitchFamily="34" charset="-122"/>
                        </a:rPr>
                        <a:t>期数据 </a:t>
                      </a:r>
                      <a:r>
                        <a:rPr lang="en-US" altLang="zh-CN" sz="1100" dirty="0">
                          <a:latin typeface="微软雅黑" panose="020B0503020204020204" pitchFamily="34" charset="-122"/>
                          <a:ea typeface="微软雅黑" panose="020B0503020204020204" pitchFamily="34" charset="-122"/>
                        </a:rPr>
                        <a:t>N=63</a:t>
                      </a:r>
                    </a:p>
                  </a:txBody>
                  <a:tcPr marL="68601" marR="68601" marT="34301" marB="34301"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en-US" sz="1100" u="none" strike="noStrike" cap="none" normalizeH="0" baseline="0" noProof="0" dirty="0">
                          <a:ln>
                            <a:noFill/>
                          </a:ln>
                          <a:effectLst/>
                          <a:latin typeface="微软雅黑" panose="020B0503020204020204" pitchFamily="34" charset="-122"/>
                          <a:ea typeface="微软雅黑" panose="020B0503020204020204" pitchFamily="34" charset="-122"/>
                        </a:rPr>
                        <a:t>AURA  </a:t>
                      </a:r>
                      <a:r>
                        <a:rPr lang="en-GB" altLang="zh-CN" sz="1100" dirty="0">
                          <a:latin typeface="微软雅黑" panose="020B0503020204020204" pitchFamily="34" charset="-122"/>
                          <a:ea typeface="微软雅黑" panose="020B0503020204020204" pitchFamily="34" charset="-122"/>
                        </a:rPr>
                        <a:t>II</a:t>
                      </a:r>
                      <a:r>
                        <a:rPr lang="zh-CN" altLang="en-US" sz="1100" dirty="0">
                          <a:latin typeface="微软雅黑" panose="020B0503020204020204" pitchFamily="34" charset="-122"/>
                          <a:ea typeface="微软雅黑" panose="020B0503020204020204" pitchFamily="34" charset="-122"/>
                        </a:rPr>
                        <a:t>期合并数据 </a:t>
                      </a:r>
                      <a:r>
                        <a:rPr lang="en-US" altLang="zh-CN" sz="1100" dirty="0">
                          <a:latin typeface="微软雅黑" panose="020B0503020204020204" pitchFamily="34" charset="-122"/>
                          <a:ea typeface="微软雅黑" panose="020B0503020204020204" pitchFamily="34" charset="-122"/>
                        </a:rPr>
                        <a:t>N=411</a:t>
                      </a:r>
                    </a:p>
                  </a:txBody>
                  <a:tcPr marL="68601" marR="68601" marT="34301" marB="34301" anchor="ctr"/>
                </a:tc>
                <a:extLst>
                  <a:ext uri="{0D108BD9-81ED-4DB2-BD59-A6C34878D82A}">
                    <a16:rowId xmlns:a16="http://schemas.microsoft.com/office/drawing/2014/main" val="10000"/>
                  </a:ext>
                </a:extLst>
              </a:tr>
              <a:tr h="279343">
                <a:tc>
                  <a:txBody>
                    <a:bodyPr/>
                    <a:lstStyle/>
                    <a:p>
                      <a:r>
                        <a:rPr lang="en-US" altLang="zh-CN" sz="1100" dirty="0">
                          <a:latin typeface="微软雅黑" panose="020B0503020204020204" pitchFamily="34" charset="-122"/>
                          <a:ea typeface="微软雅黑" panose="020B0503020204020204" pitchFamily="34" charset="-122"/>
                        </a:rPr>
                        <a:t>ORR</a:t>
                      </a:r>
                      <a:endParaRPr lang="zh-CN" altLang="en-US" sz="1100" b="1" dirty="0">
                        <a:solidFill>
                          <a:srgbClr val="002060"/>
                        </a:solidFill>
                        <a:latin typeface="微软雅黑" panose="020B0503020204020204" pitchFamily="34" charset="-122"/>
                        <a:ea typeface="微软雅黑" panose="020B0503020204020204" pitchFamily="34" charset="-122"/>
                      </a:endParaRPr>
                    </a:p>
                  </a:txBody>
                  <a:tcPr marL="68601" marR="68601" marT="34301" marB="34301" anchor="ctr"/>
                </a:tc>
                <a:tc>
                  <a:txBody>
                    <a:bodyPr/>
                    <a:lstStyle/>
                    <a:p>
                      <a:pPr algn="ctr"/>
                      <a:r>
                        <a:rPr lang="en-US" altLang="zh-CN" sz="1100" dirty="0">
                          <a:latin typeface="微软雅黑" panose="020B0503020204020204" pitchFamily="34" charset="-122"/>
                          <a:ea typeface="微软雅黑" panose="020B0503020204020204" pitchFamily="34" charset="-122"/>
                        </a:rPr>
                        <a:t>71%</a:t>
                      </a:r>
                      <a:endParaRPr lang="zh-CN" altLang="en-US" sz="1100" b="1" dirty="0">
                        <a:solidFill>
                          <a:srgbClr val="002060"/>
                        </a:solidFill>
                        <a:latin typeface="微软雅黑" panose="020B0503020204020204" pitchFamily="34" charset="-122"/>
                        <a:ea typeface="微软雅黑" panose="020B0503020204020204" pitchFamily="34" charset="-122"/>
                      </a:endParaRPr>
                    </a:p>
                  </a:txBody>
                  <a:tcPr marL="68601" marR="68601" marT="34301" marB="34301" anchor="ctr"/>
                </a:tc>
                <a:tc>
                  <a:txBody>
                    <a:bodyPr/>
                    <a:lstStyle/>
                    <a:p>
                      <a:pPr algn="ctr"/>
                      <a:r>
                        <a:rPr lang="en-US" altLang="zh-CN" sz="1100" dirty="0">
                          <a:latin typeface="微软雅黑" panose="020B0503020204020204" pitchFamily="34" charset="-122"/>
                          <a:ea typeface="微软雅黑" panose="020B0503020204020204" pitchFamily="34" charset="-122"/>
                        </a:rPr>
                        <a:t>66%</a:t>
                      </a:r>
                      <a:endParaRPr lang="zh-CN" altLang="en-US" sz="1100" b="1" dirty="0">
                        <a:solidFill>
                          <a:srgbClr val="002060"/>
                        </a:solidFill>
                        <a:latin typeface="微软雅黑" panose="020B0503020204020204" pitchFamily="34" charset="-122"/>
                        <a:ea typeface="微软雅黑" panose="020B0503020204020204" pitchFamily="34" charset="-122"/>
                      </a:endParaRPr>
                    </a:p>
                  </a:txBody>
                  <a:tcPr marL="68601" marR="68601" marT="34301" marB="34301" anchor="ctr"/>
                </a:tc>
                <a:extLst>
                  <a:ext uri="{0D108BD9-81ED-4DB2-BD59-A6C34878D82A}">
                    <a16:rowId xmlns:a16="http://schemas.microsoft.com/office/drawing/2014/main" val="10001"/>
                  </a:ext>
                </a:extLst>
              </a:tr>
              <a:tr h="279343">
                <a:tc>
                  <a:txBody>
                    <a:bodyPr/>
                    <a:lstStyle/>
                    <a:p>
                      <a:r>
                        <a:rPr lang="zh-CN" altLang="en-US" sz="1100" dirty="0">
                          <a:latin typeface="微软雅黑" panose="020B0503020204020204" pitchFamily="34" charset="-122"/>
                          <a:ea typeface="微软雅黑" panose="020B0503020204020204" pitchFamily="34" charset="-122"/>
                        </a:rPr>
                        <a:t>中位</a:t>
                      </a:r>
                      <a:r>
                        <a:rPr lang="en-US" altLang="zh-CN" sz="1100" dirty="0">
                          <a:latin typeface="微软雅黑" panose="020B0503020204020204" pitchFamily="34" charset="-122"/>
                          <a:ea typeface="微软雅黑" panose="020B0503020204020204" pitchFamily="34" charset="-122"/>
                        </a:rPr>
                        <a:t>PFS</a:t>
                      </a:r>
                      <a:endParaRPr lang="zh-CN" altLang="en-US" sz="1100" b="1" dirty="0">
                        <a:solidFill>
                          <a:srgbClr val="002060"/>
                        </a:solidFill>
                        <a:latin typeface="微软雅黑" panose="020B0503020204020204" pitchFamily="34" charset="-122"/>
                        <a:ea typeface="微软雅黑" panose="020B0503020204020204" pitchFamily="34" charset="-122"/>
                      </a:endParaRPr>
                    </a:p>
                  </a:txBody>
                  <a:tcPr marL="68601" marR="68601" marT="34301" marB="34301" anchor="ctr"/>
                </a:tc>
                <a:tc>
                  <a:txBody>
                    <a:bodyPr/>
                    <a:lstStyle/>
                    <a:p>
                      <a:pPr algn="ctr"/>
                      <a:r>
                        <a:rPr lang="en-US" altLang="zh-CN" sz="1100" dirty="0">
                          <a:latin typeface="微软雅黑" panose="020B0503020204020204" pitchFamily="34" charset="-122"/>
                          <a:ea typeface="微软雅黑" panose="020B0503020204020204" pitchFamily="34" charset="-122"/>
                        </a:rPr>
                        <a:t>9.7 </a:t>
                      </a:r>
                      <a:r>
                        <a:rPr lang="zh-CN" altLang="zh-CN" sz="1100" dirty="0">
                          <a:latin typeface="微软雅黑" panose="020B0503020204020204" pitchFamily="34" charset="-122"/>
                          <a:ea typeface="微软雅黑" panose="020B0503020204020204" pitchFamily="34" charset="-122"/>
                        </a:rPr>
                        <a:t>月</a:t>
                      </a:r>
                      <a:endParaRPr lang="zh-CN" altLang="en-US" sz="1100" b="1" dirty="0">
                        <a:solidFill>
                          <a:srgbClr val="002060"/>
                        </a:solidFill>
                        <a:latin typeface="微软雅黑" panose="020B0503020204020204" pitchFamily="34" charset="-122"/>
                        <a:ea typeface="微软雅黑" panose="020B0503020204020204" pitchFamily="34" charset="-122"/>
                      </a:endParaRPr>
                    </a:p>
                  </a:txBody>
                  <a:tcPr marL="68601" marR="68601" marT="34301" marB="34301" anchor="ctr"/>
                </a:tc>
                <a:tc>
                  <a:txBody>
                    <a:bodyPr/>
                    <a:lstStyle/>
                    <a:p>
                      <a:pPr algn="ctr"/>
                      <a:r>
                        <a:rPr lang="en-US" altLang="zh-CN" sz="1100" dirty="0">
                          <a:latin typeface="微软雅黑" panose="020B0503020204020204" pitchFamily="34" charset="-122"/>
                          <a:ea typeface="微软雅黑" panose="020B0503020204020204" pitchFamily="34" charset="-122"/>
                        </a:rPr>
                        <a:t>11.0 </a:t>
                      </a:r>
                      <a:r>
                        <a:rPr lang="zh-CN" altLang="zh-CN" sz="1100" dirty="0">
                          <a:latin typeface="微软雅黑" panose="020B0503020204020204" pitchFamily="34" charset="-122"/>
                          <a:ea typeface="微软雅黑" panose="020B0503020204020204" pitchFamily="34" charset="-122"/>
                        </a:rPr>
                        <a:t>月</a:t>
                      </a:r>
                      <a:endParaRPr lang="zh-CN" altLang="en-US" sz="1100" b="1" dirty="0">
                        <a:solidFill>
                          <a:srgbClr val="002060"/>
                        </a:solidFill>
                        <a:latin typeface="微软雅黑" panose="020B0503020204020204" pitchFamily="34" charset="-122"/>
                        <a:ea typeface="微软雅黑" panose="020B0503020204020204" pitchFamily="34" charset="-122"/>
                      </a:endParaRPr>
                    </a:p>
                  </a:txBody>
                  <a:tcPr marL="68601" marR="68601" marT="34301" marB="34301" anchor="ctr"/>
                </a:tc>
                <a:extLst>
                  <a:ext uri="{0D108BD9-81ED-4DB2-BD59-A6C34878D82A}">
                    <a16:rowId xmlns:a16="http://schemas.microsoft.com/office/drawing/2014/main" val="10002"/>
                  </a:ext>
                </a:extLst>
              </a:tr>
              <a:tr h="279343">
                <a:tc>
                  <a:txBody>
                    <a:bodyPr/>
                    <a:lstStyle/>
                    <a:p>
                      <a:r>
                        <a:rPr lang="zh-CN" altLang="en-US" sz="1100" dirty="0">
                          <a:latin typeface="微软雅黑" panose="020B0503020204020204" pitchFamily="34" charset="-122"/>
                          <a:ea typeface="微软雅黑" panose="020B0503020204020204" pitchFamily="34" charset="-122"/>
                        </a:rPr>
                        <a:t>中位</a:t>
                      </a:r>
                      <a:r>
                        <a:rPr lang="en-US" altLang="zh-CN" sz="1100" dirty="0">
                          <a:latin typeface="微软雅黑" panose="020B0503020204020204" pitchFamily="34" charset="-122"/>
                          <a:ea typeface="微软雅黑" panose="020B0503020204020204" pitchFamily="34" charset="-122"/>
                        </a:rPr>
                        <a:t>DOR</a:t>
                      </a:r>
                      <a:endParaRPr lang="zh-CN" altLang="en-US" sz="1100" b="1" dirty="0">
                        <a:solidFill>
                          <a:srgbClr val="002060"/>
                        </a:solidFill>
                        <a:latin typeface="微软雅黑" panose="020B0503020204020204" pitchFamily="34" charset="-122"/>
                        <a:ea typeface="微软雅黑" panose="020B0503020204020204" pitchFamily="34" charset="-122"/>
                      </a:endParaRPr>
                    </a:p>
                  </a:txBody>
                  <a:tcPr marL="68601" marR="68601" marT="34301" marB="34301" anchor="ctr"/>
                </a:tc>
                <a:tc>
                  <a:txBody>
                    <a:bodyPr/>
                    <a:lstStyle/>
                    <a:p>
                      <a:pPr algn="ctr"/>
                      <a:r>
                        <a:rPr lang="en-US" altLang="zh-CN" sz="1100" dirty="0">
                          <a:latin typeface="微软雅黑" panose="020B0503020204020204" pitchFamily="34" charset="-122"/>
                          <a:ea typeface="微软雅黑" panose="020B0503020204020204" pitchFamily="34" charset="-122"/>
                        </a:rPr>
                        <a:t>9.6 </a:t>
                      </a:r>
                      <a:r>
                        <a:rPr lang="zh-CN" altLang="zh-CN" sz="1100" dirty="0">
                          <a:latin typeface="微软雅黑" panose="020B0503020204020204" pitchFamily="34" charset="-122"/>
                          <a:ea typeface="微软雅黑" panose="020B0503020204020204" pitchFamily="34" charset="-122"/>
                        </a:rPr>
                        <a:t>月</a:t>
                      </a:r>
                      <a:endParaRPr lang="zh-CN" altLang="en-US" sz="1100" b="1" dirty="0">
                        <a:solidFill>
                          <a:srgbClr val="002060"/>
                        </a:solidFill>
                        <a:latin typeface="微软雅黑" panose="020B0503020204020204" pitchFamily="34" charset="-122"/>
                        <a:ea typeface="微软雅黑" panose="020B0503020204020204" pitchFamily="34" charset="-122"/>
                      </a:endParaRPr>
                    </a:p>
                  </a:txBody>
                  <a:tcPr marL="68601" marR="68601" marT="34301" marB="34301" anchor="ctr"/>
                </a:tc>
                <a:tc>
                  <a:txBody>
                    <a:bodyPr/>
                    <a:lstStyle/>
                    <a:p>
                      <a:pPr algn="ctr"/>
                      <a:r>
                        <a:rPr lang="en-US" altLang="zh-CN" sz="1100" dirty="0">
                          <a:latin typeface="微软雅黑" panose="020B0503020204020204" pitchFamily="34" charset="-122"/>
                          <a:ea typeface="微软雅黑" panose="020B0503020204020204" pitchFamily="34" charset="-122"/>
                        </a:rPr>
                        <a:t>12.5 </a:t>
                      </a:r>
                      <a:r>
                        <a:rPr lang="zh-CN" altLang="zh-CN" sz="1100" dirty="0">
                          <a:latin typeface="微软雅黑" panose="020B0503020204020204" pitchFamily="34" charset="-122"/>
                          <a:ea typeface="微软雅黑" panose="020B0503020204020204" pitchFamily="34" charset="-122"/>
                        </a:rPr>
                        <a:t>月</a:t>
                      </a:r>
                      <a:endParaRPr lang="zh-CN" altLang="en-US" sz="1100" b="1" dirty="0">
                        <a:solidFill>
                          <a:srgbClr val="002060"/>
                        </a:solidFill>
                        <a:latin typeface="微软雅黑" panose="020B0503020204020204" pitchFamily="34" charset="-122"/>
                        <a:ea typeface="微软雅黑" panose="020B0503020204020204" pitchFamily="34" charset="-122"/>
                      </a:endParaRPr>
                    </a:p>
                  </a:txBody>
                  <a:tcPr marL="68601" marR="68601" marT="34301" marB="34301" anchor="ctr"/>
                </a:tc>
                <a:extLst>
                  <a:ext uri="{0D108BD9-81ED-4DB2-BD59-A6C34878D82A}">
                    <a16:rowId xmlns:a16="http://schemas.microsoft.com/office/drawing/2014/main" val="10003"/>
                  </a:ext>
                </a:extLst>
              </a:tr>
            </a:tbl>
          </a:graphicData>
        </a:graphic>
      </p:graphicFrame>
      <p:pic>
        <p:nvPicPr>
          <p:cNvPr id="14" name="Picture 2">
            <a:extLst>
              <a:ext uri="{FF2B5EF4-FFF2-40B4-BE49-F238E27FC236}">
                <a16:creationId xmlns:a16="http://schemas.microsoft.com/office/drawing/2014/main" id="{64B7BFBC-EA3B-DD42-9877-6E4F0DCF1C0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1039" y="1308867"/>
            <a:ext cx="5854251" cy="1355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4">
            <a:extLst>
              <a:ext uri="{FF2B5EF4-FFF2-40B4-BE49-F238E27FC236}">
                <a16:creationId xmlns:a16="http://schemas.microsoft.com/office/drawing/2014/main" id="{41603A34-D225-6B4C-8C3B-8E8181F9C971}"/>
              </a:ext>
            </a:extLst>
          </p:cNvPr>
          <p:cNvSpPr txBox="1"/>
          <p:nvPr/>
        </p:nvSpPr>
        <p:spPr>
          <a:xfrm>
            <a:off x="1729082" y="2767304"/>
            <a:ext cx="2160907" cy="300082"/>
          </a:xfrm>
          <a:prstGeom prst="rect">
            <a:avLst/>
          </a:prstGeom>
          <a:noFill/>
        </p:spPr>
        <p:txBody>
          <a:bodyPr wrap="square" rtlCol="0">
            <a:spAutoFit/>
          </a:bodyPr>
          <a:lstStyle/>
          <a:p>
            <a:pPr marL="214370" indent="-214370">
              <a:buFont typeface="Arial" panose="020B0604020202020204" pitchFamily="34" charset="0"/>
              <a:buChar char="•"/>
            </a:pPr>
            <a:r>
              <a:rPr lang="zh-CN" altLang="en-US" sz="1350" b="1" dirty="0">
                <a:latin typeface="微软雅黑" panose="020B0503020204020204" pitchFamily="34" charset="-122"/>
                <a:ea typeface="微软雅黑" panose="020B0503020204020204" pitchFamily="34" charset="-122"/>
              </a:rPr>
              <a:t>汇总数据更新</a:t>
            </a:r>
          </a:p>
        </p:txBody>
      </p:sp>
      <p:sp>
        <p:nvSpPr>
          <p:cNvPr id="16" name="TextBox 6">
            <a:extLst>
              <a:ext uri="{FF2B5EF4-FFF2-40B4-BE49-F238E27FC236}">
                <a16:creationId xmlns:a16="http://schemas.microsoft.com/office/drawing/2014/main" id="{BD21E1CC-A927-B544-B2F6-5DCC2C41132F}"/>
              </a:ext>
            </a:extLst>
          </p:cNvPr>
          <p:cNvSpPr txBox="1"/>
          <p:nvPr/>
        </p:nvSpPr>
        <p:spPr>
          <a:xfrm>
            <a:off x="6134249" y="4821923"/>
            <a:ext cx="2818000" cy="323165"/>
          </a:xfrm>
          <a:prstGeom prst="rect">
            <a:avLst/>
          </a:prstGeom>
          <a:noFill/>
        </p:spPr>
        <p:txBody>
          <a:bodyPr wrap="square" rtlCol="0">
            <a:spAutoFit/>
          </a:bodyPr>
          <a:lstStyle/>
          <a:p>
            <a:pPr algn="r">
              <a:defRPr/>
            </a:pPr>
            <a:r>
              <a:rPr lang="en-GB" altLang="en-US" sz="750" dirty="0" err="1"/>
              <a:t>Osimertinib</a:t>
            </a:r>
            <a:r>
              <a:rPr lang="en-GB" altLang="en-US" sz="750" dirty="0"/>
              <a:t> package insert 20151113</a:t>
            </a:r>
          </a:p>
          <a:p>
            <a:pPr algn="r">
              <a:defRPr/>
            </a:pPr>
            <a:r>
              <a:rPr lang="en-GB" altLang="en-US" sz="750" dirty="0"/>
              <a:t>Yang JCH, et al. ELCC 2016; Abstract LBA2_PR</a:t>
            </a:r>
            <a:endParaRPr lang="en-GB" sz="750" dirty="0"/>
          </a:p>
        </p:txBody>
      </p:sp>
      <p:sp>
        <p:nvSpPr>
          <p:cNvPr id="17" name="矩形 16">
            <a:extLst>
              <a:ext uri="{FF2B5EF4-FFF2-40B4-BE49-F238E27FC236}">
                <a16:creationId xmlns:a16="http://schemas.microsoft.com/office/drawing/2014/main" id="{EC811FE5-44B7-EC4C-A31F-FB259D4548A6}"/>
              </a:ext>
            </a:extLst>
          </p:cNvPr>
          <p:cNvSpPr/>
          <p:nvPr/>
        </p:nvSpPr>
        <p:spPr>
          <a:xfrm>
            <a:off x="1621038" y="822493"/>
            <a:ext cx="5942494" cy="507831"/>
          </a:xfrm>
          <a:prstGeom prst="rect">
            <a:avLst/>
          </a:prstGeom>
        </p:spPr>
        <p:txBody>
          <a:bodyPr wrap="square">
            <a:spAutoFit/>
          </a:bodyPr>
          <a:lstStyle/>
          <a:p>
            <a:pPr marL="214370" indent="-214370">
              <a:buFont typeface="Arial" panose="020B0604020202020204" pitchFamily="34" charset="0"/>
              <a:buChar char="•"/>
            </a:pPr>
            <a:r>
              <a:rPr lang="zh-CN" altLang="en-US" sz="1350" b="1" dirty="0">
                <a:latin typeface="微软雅黑" panose="020B0503020204020204" pitchFamily="34" charset="-122"/>
                <a:ea typeface="微软雅黑" panose="020B0503020204020204" pitchFamily="34" charset="-122"/>
              </a:rPr>
              <a:t>基于</a:t>
            </a:r>
            <a:r>
              <a:rPr lang="en-US" altLang="zh-CN" sz="1350" b="1" dirty="0">
                <a:latin typeface="微软雅黑" panose="020B0503020204020204" pitchFamily="34" charset="-122"/>
                <a:ea typeface="微软雅黑" panose="020B0503020204020204" pitchFamily="34" charset="-122"/>
              </a:rPr>
              <a:t>AURA/AURA2</a:t>
            </a:r>
            <a:r>
              <a:rPr lang="zh-CN" altLang="en-US" sz="1350" b="1" dirty="0">
                <a:latin typeface="微软雅黑" panose="020B0503020204020204" pitchFamily="34" charset="-122"/>
                <a:ea typeface="微软雅黑" panose="020B0503020204020204" pitchFamily="34" charset="-122"/>
              </a:rPr>
              <a:t>研究，</a:t>
            </a:r>
            <a:r>
              <a:rPr lang="en-US" altLang="zh-CN" sz="1350" b="1" dirty="0">
                <a:latin typeface="微软雅黑" panose="020B0503020204020204" pitchFamily="34" charset="-122"/>
                <a:ea typeface="微软雅黑" panose="020B0503020204020204" pitchFamily="34" charset="-122"/>
              </a:rPr>
              <a:t>2015</a:t>
            </a:r>
            <a:r>
              <a:rPr lang="zh-CN" altLang="en-US" sz="1350" b="1" dirty="0">
                <a:latin typeface="微软雅黑" panose="020B0503020204020204" pitchFamily="34" charset="-122"/>
                <a:ea typeface="微软雅黑" panose="020B0503020204020204" pitchFamily="34" charset="-122"/>
              </a:rPr>
              <a:t>年</a:t>
            </a:r>
            <a:r>
              <a:rPr lang="en-US" altLang="zh-CN" sz="1350" b="1" dirty="0">
                <a:latin typeface="微软雅黑" panose="020B0503020204020204" pitchFamily="34" charset="-122"/>
                <a:ea typeface="微软雅黑" panose="020B0503020204020204" pitchFamily="34" charset="-122"/>
              </a:rPr>
              <a:t>FDA</a:t>
            </a:r>
            <a:r>
              <a:rPr lang="zh-CN" altLang="en-US" sz="1350" b="1" dirty="0">
                <a:latin typeface="微软雅黑" panose="020B0503020204020204" pitchFamily="34" charset="-122"/>
                <a:ea typeface="微软雅黑" panose="020B0503020204020204" pitchFamily="34" charset="-122"/>
              </a:rPr>
              <a:t>批准</a:t>
            </a:r>
            <a:r>
              <a:rPr lang="en-US" altLang="zh-CN" sz="1350" b="1" dirty="0">
                <a:latin typeface="微软雅黑" panose="020B0503020204020204" pitchFamily="34" charset="-122"/>
                <a:ea typeface="微软雅黑" panose="020B0503020204020204" pitchFamily="34" charset="-122"/>
              </a:rPr>
              <a:t>AZD9291</a:t>
            </a:r>
            <a:r>
              <a:rPr lang="zh-CN" altLang="en-US" sz="1350" b="1" dirty="0">
                <a:latin typeface="微软雅黑" panose="020B0503020204020204" pitchFamily="34" charset="-122"/>
                <a:ea typeface="微软雅黑" panose="020B0503020204020204" pitchFamily="34" charset="-122"/>
              </a:rPr>
              <a:t>用于</a:t>
            </a:r>
            <a:r>
              <a:rPr lang="en-US" altLang="zh-CN" sz="1350" b="1" dirty="0">
                <a:latin typeface="微软雅黑" panose="020B0503020204020204" pitchFamily="34" charset="-122"/>
                <a:ea typeface="微软雅黑" panose="020B0503020204020204" pitchFamily="34" charset="-122"/>
              </a:rPr>
              <a:t>TKI</a:t>
            </a:r>
            <a:r>
              <a:rPr lang="zh-CN" altLang="en-US" sz="1350" b="1" dirty="0">
                <a:latin typeface="微软雅黑" panose="020B0503020204020204" pitchFamily="34" charset="-122"/>
                <a:ea typeface="微软雅黑" panose="020B0503020204020204" pitchFamily="34" charset="-122"/>
              </a:rPr>
              <a:t>耐药伴</a:t>
            </a:r>
            <a:r>
              <a:rPr lang="en-US" altLang="zh-CN" sz="1350" b="1" dirty="0">
                <a:latin typeface="微软雅黑" panose="020B0503020204020204" pitchFamily="34" charset="-122"/>
                <a:ea typeface="微软雅黑" panose="020B0503020204020204" pitchFamily="34" charset="-122"/>
              </a:rPr>
              <a:t>T790M</a:t>
            </a:r>
            <a:r>
              <a:rPr lang="zh-CN" altLang="en-US" sz="1350" b="1" dirty="0">
                <a:latin typeface="微软雅黑" panose="020B0503020204020204" pitchFamily="34" charset="-122"/>
                <a:ea typeface="微软雅黑" panose="020B0503020204020204" pitchFamily="34" charset="-122"/>
              </a:rPr>
              <a:t>突变患者</a:t>
            </a:r>
          </a:p>
        </p:txBody>
      </p:sp>
    </p:spTree>
    <p:extLst>
      <p:ext uri="{BB962C8B-B14F-4D97-AF65-F5344CB8AC3E}">
        <p14:creationId xmlns:p14="http://schemas.microsoft.com/office/powerpoint/2010/main" val="3909985775"/>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2" name="Picture 4"/>
          <p:cNvPicPr>
            <a:picLocks noChangeAspect="1" noChangeArrowheads="1"/>
          </p:cNvPicPr>
          <p:nvPr/>
        </p:nvPicPr>
        <p:blipFill>
          <a:blip r:embed="rId2"/>
          <a:srcRect/>
          <a:stretch>
            <a:fillRect/>
          </a:stretch>
        </p:blipFill>
        <p:spPr bwMode="auto">
          <a:xfrm>
            <a:off x="857224" y="786594"/>
            <a:ext cx="7643866" cy="4255055"/>
          </a:xfrm>
          <a:prstGeom prst="rect">
            <a:avLst/>
          </a:prstGeom>
          <a:noFill/>
          <a:ln w="9525">
            <a:noFill/>
            <a:miter lim="800000"/>
            <a:headEnd/>
            <a:tailEnd/>
          </a:ln>
          <a:effectLst/>
        </p:spPr>
      </p:pic>
      <p:sp>
        <p:nvSpPr>
          <p:cNvPr id="5" name="标题 1">
            <a:extLst>
              <a:ext uri="{FF2B5EF4-FFF2-40B4-BE49-F238E27FC236}">
                <a16:creationId xmlns:a16="http://schemas.microsoft.com/office/drawing/2014/main" id="{F2C94B6A-500E-C941-85E9-B6AA4E6DC11C}"/>
              </a:ext>
            </a:extLst>
          </p:cNvPr>
          <p:cNvSpPr txBox="1">
            <a:spLocks/>
          </p:cNvSpPr>
          <p:nvPr/>
        </p:nvSpPr>
        <p:spPr>
          <a:xfrm>
            <a:off x="285720" y="-80725"/>
            <a:ext cx="8229600" cy="85751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a:latin typeface="Microsoft YaHei" panose="020B0503020204020204" pitchFamily="34" charset="-122"/>
                <a:ea typeface="Microsoft YaHei" panose="020B0503020204020204" pitchFamily="34" charset="-122"/>
              </a:rPr>
              <a:t>三代</a:t>
            </a:r>
            <a:r>
              <a:rPr lang="en-US" altLang="zh-CN" sz="2000" dirty="0">
                <a:latin typeface="Microsoft YaHei" panose="020B0503020204020204" pitchFamily="34" charset="-122"/>
                <a:ea typeface="Microsoft YaHei" panose="020B0503020204020204" pitchFamily="34" charset="-122"/>
              </a:rPr>
              <a:t>TKI</a:t>
            </a:r>
            <a:r>
              <a:rPr lang="zh-CN" altLang="en-US" sz="2000" dirty="0">
                <a:latin typeface="Microsoft YaHei" panose="020B0503020204020204" pitchFamily="34" charset="-122"/>
                <a:ea typeface="Microsoft YaHei" panose="020B0503020204020204" pitchFamily="34" charset="-122"/>
              </a:rPr>
              <a:t>：</a:t>
            </a:r>
            <a:r>
              <a:rPr lang="zh-CN" altLang="en-US" sz="2000" dirty="0" smtClean="0">
                <a:latin typeface="Microsoft YaHei" panose="020B0503020204020204" pitchFamily="34" charset="-122"/>
                <a:ea typeface="Microsoft YaHei" panose="020B0503020204020204" pitchFamily="34" charset="-122"/>
              </a:rPr>
              <a:t>真正带来</a:t>
            </a:r>
            <a:r>
              <a:rPr lang="en-US" altLang="zh-CN" sz="2000" dirty="0" smtClean="0">
                <a:latin typeface="Microsoft YaHei" panose="020B0503020204020204" pitchFamily="34" charset="-122"/>
                <a:ea typeface="Microsoft YaHei" panose="020B0503020204020204" pitchFamily="34" charset="-122"/>
              </a:rPr>
              <a:t>OS</a:t>
            </a:r>
            <a:r>
              <a:rPr lang="zh-CN" altLang="en-US" sz="2000" dirty="0" smtClean="0">
                <a:latin typeface="Microsoft YaHei" panose="020B0503020204020204" pitchFamily="34" charset="-122"/>
                <a:ea typeface="Microsoft YaHei" panose="020B0503020204020204" pitchFamily="34" charset="-122"/>
              </a:rPr>
              <a:t>延长的</a:t>
            </a:r>
            <a:r>
              <a:rPr lang="zh-CN" altLang="en-US" sz="2000" dirty="0">
                <a:latin typeface="Microsoft YaHei" panose="020B0503020204020204" pitchFamily="34" charset="-122"/>
                <a:ea typeface="Microsoft YaHei" panose="020B0503020204020204" pitchFamily="34" charset="-122"/>
              </a:rPr>
              <a:t>希望</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p:cNvPicPr>
            <a:picLocks noChangeAspect="1" noChangeArrowheads="1"/>
          </p:cNvPicPr>
          <p:nvPr/>
        </p:nvPicPr>
        <p:blipFill>
          <a:blip r:embed="rId2"/>
          <a:srcRect/>
          <a:stretch>
            <a:fillRect/>
          </a:stretch>
        </p:blipFill>
        <p:spPr bwMode="auto">
          <a:xfrm>
            <a:off x="714348" y="786594"/>
            <a:ext cx="7858180" cy="4203584"/>
          </a:xfrm>
          <a:prstGeom prst="rect">
            <a:avLst/>
          </a:prstGeom>
          <a:noFill/>
          <a:ln w="9525">
            <a:noFill/>
            <a:miter lim="800000"/>
            <a:headEnd/>
            <a:tailEnd/>
          </a:ln>
          <a:effectLst/>
        </p:spPr>
      </p:pic>
      <p:sp>
        <p:nvSpPr>
          <p:cNvPr id="4" name="标题 1">
            <a:extLst>
              <a:ext uri="{FF2B5EF4-FFF2-40B4-BE49-F238E27FC236}">
                <a16:creationId xmlns:a16="http://schemas.microsoft.com/office/drawing/2014/main" id="{F2C94B6A-500E-C941-85E9-B6AA4E6DC11C}"/>
              </a:ext>
            </a:extLst>
          </p:cNvPr>
          <p:cNvSpPr txBox="1">
            <a:spLocks noGrp="1"/>
          </p:cNvSpPr>
          <p:nvPr>
            <p:ph type="title"/>
          </p:nvPr>
        </p:nvSpPr>
        <p:spPr>
          <a:xfrm>
            <a:off x="457200" y="776"/>
            <a:ext cx="8229600" cy="85751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a:latin typeface="Microsoft YaHei" panose="020B0503020204020204" pitchFamily="34" charset="-122"/>
                <a:ea typeface="Microsoft YaHei" panose="020B0503020204020204" pitchFamily="34" charset="-122"/>
              </a:rPr>
              <a:t>三代</a:t>
            </a:r>
            <a:r>
              <a:rPr lang="en-US" altLang="zh-CN" sz="2000" dirty="0">
                <a:latin typeface="Microsoft YaHei" panose="020B0503020204020204" pitchFamily="34" charset="-122"/>
                <a:ea typeface="Microsoft YaHei" panose="020B0503020204020204" pitchFamily="34" charset="-122"/>
              </a:rPr>
              <a:t>TKI</a:t>
            </a:r>
            <a:r>
              <a:rPr lang="zh-CN" altLang="en-US" sz="2000" dirty="0">
                <a:latin typeface="Microsoft YaHei" panose="020B0503020204020204" pitchFamily="34" charset="-122"/>
                <a:ea typeface="Microsoft YaHei" panose="020B0503020204020204" pitchFamily="34" charset="-122"/>
              </a:rPr>
              <a:t>：</a:t>
            </a:r>
            <a:r>
              <a:rPr lang="zh-CN" altLang="en-US" sz="2000" dirty="0" smtClean="0">
                <a:latin typeface="Microsoft YaHei" panose="020B0503020204020204" pitchFamily="34" charset="-122"/>
                <a:ea typeface="Microsoft YaHei" panose="020B0503020204020204" pitchFamily="34" charset="-122"/>
              </a:rPr>
              <a:t>真正带来</a:t>
            </a:r>
            <a:r>
              <a:rPr lang="en-US" altLang="zh-CN" sz="2000" dirty="0" smtClean="0">
                <a:latin typeface="Microsoft YaHei" panose="020B0503020204020204" pitchFamily="34" charset="-122"/>
                <a:ea typeface="Microsoft YaHei" panose="020B0503020204020204" pitchFamily="34" charset="-122"/>
              </a:rPr>
              <a:t>OS</a:t>
            </a:r>
            <a:r>
              <a:rPr lang="zh-CN" altLang="en-US" sz="2000" dirty="0" smtClean="0">
                <a:latin typeface="Microsoft YaHei" panose="020B0503020204020204" pitchFamily="34" charset="-122"/>
                <a:ea typeface="Microsoft YaHei" panose="020B0503020204020204" pitchFamily="34" charset="-122"/>
              </a:rPr>
              <a:t>延长的</a:t>
            </a:r>
            <a:r>
              <a:rPr lang="zh-CN" altLang="en-US" sz="2000" dirty="0">
                <a:latin typeface="Microsoft YaHei" panose="020B0503020204020204" pitchFamily="34" charset="-122"/>
                <a:ea typeface="Microsoft YaHei" panose="020B0503020204020204" pitchFamily="34" charset="-122"/>
              </a:rPr>
              <a:t>希望</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p:cNvPicPr>
            <a:picLocks noChangeAspect="1" noChangeArrowheads="1"/>
          </p:cNvPicPr>
          <p:nvPr/>
        </p:nvPicPr>
        <p:blipFill>
          <a:blip r:embed="rId2"/>
          <a:srcRect/>
          <a:stretch>
            <a:fillRect/>
          </a:stretch>
        </p:blipFill>
        <p:spPr bwMode="auto">
          <a:xfrm>
            <a:off x="500034" y="929470"/>
            <a:ext cx="8143932" cy="3918879"/>
          </a:xfrm>
          <a:prstGeom prst="rect">
            <a:avLst/>
          </a:prstGeom>
          <a:noFill/>
          <a:ln w="9525">
            <a:noFill/>
            <a:miter lim="800000"/>
            <a:headEnd/>
            <a:tailEnd/>
          </a:ln>
          <a:effectLst/>
        </p:spPr>
      </p:pic>
      <p:sp>
        <p:nvSpPr>
          <p:cNvPr id="3" name="矩形 2"/>
          <p:cNvSpPr/>
          <p:nvPr/>
        </p:nvSpPr>
        <p:spPr>
          <a:xfrm>
            <a:off x="642910" y="1072346"/>
            <a:ext cx="571504" cy="500066"/>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358082" y="1143784"/>
            <a:ext cx="1000132" cy="285752"/>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1">
            <a:extLst>
              <a:ext uri="{FF2B5EF4-FFF2-40B4-BE49-F238E27FC236}">
                <a16:creationId xmlns:a16="http://schemas.microsoft.com/office/drawing/2014/main" id="{F2C94B6A-500E-C941-85E9-B6AA4E6DC11C}"/>
              </a:ext>
            </a:extLst>
          </p:cNvPr>
          <p:cNvSpPr txBox="1">
            <a:spLocks/>
          </p:cNvSpPr>
          <p:nvPr/>
        </p:nvSpPr>
        <p:spPr>
          <a:xfrm>
            <a:off x="457200" y="776"/>
            <a:ext cx="8229600" cy="85751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2000" b="0" i="0" u="none" strike="noStrike" kern="1200" cap="none" spc="0" normalizeH="0" baseline="0" noProof="0" smtClean="0">
                <a:ln>
                  <a:noFill/>
                </a:ln>
                <a:solidFill>
                  <a:schemeClr val="tx1"/>
                </a:solidFill>
                <a:effectLst/>
                <a:uLnTx/>
                <a:uFillTx/>
                <a:latin typeface="Microsoft YaHei" panose="020B0503020204020204" pitchFamily="34" charset="-122"/>
                <a:ea typeface="Microsoft YaHei" panose="020B0503020204020204" pitchFamily="34" charset="-122"/>
                <a:cs typeface="+mj-cs"/>
              </a:rPr>
              <a:t>三代</a:t>
            </a:r>
            <a:r>
              <a:rPr kumimoji="0" lang="en-US" altLang="zh-CN" sz="2000" b="0" i="0" u="none" strike="noStrike" kern="1200" cap="none" spc="0" normalizeH="0" baseline="0" noProof="0" smtClean="0">
                <a:ln>
                  <a:noFill/>
                </a:ln>
                <a:solidFill>
                  <a:schemeClr val="tx1"/>
                </a:solidFill>
                <a:effectLst/>
                <a:uLnTx/>
                <a:uFillTx/>
                <a:latin typeface="Microsoft YaHei" panose="020B0503020204020204" pitchFamily="34" charset="-122"/>
                <a:ea typeface="Microsoft YaHei" panose="020B0503020204020204" pitchFamily="34" charset="-122"/>
                <a:cs typeface="+mj-cs"/>
              </a:rPr>
              <a:t>TKI</a:t>
            </a:r>
            <a:r>
              <a:rPr kumimoji="0" lang="zh-CN" altLang="en-US" sz="2000" b="0" i="0" u="none" strike="noStrike" kern="1200" cap="none" spc="0" normalizeH="0" baseline="0" noProof="0" smtClean="0">
                <a:ln>
                  <a:noFill/>
                </a:ln>
                <a:solidFill>
                  <a:schemeClr val="tx1"/>
                </a:solidFill>
                <a:effectLst/>
                <a:uLnTx/>
                <a:uFillTx/>
                <a:latin typeface="Microsoft YaHei" panose="020B0503020204020204" pitchFamily="34" charset="-122"/>
                <a:ea typeface="Microsoft YaHei" panose="020B0503020204020204" pitchFamily="34" charset="-122"/>
                <a:cs typeface="+mj-cs"/>
              </a:rPr>
              <a:t>：真正带来</a:t>
            </a:r>
            <a:r>
              <a:rPr kumimoji="0" lang="en-US" altLang="zh-CN" sz="2000" b="0" i="0" u="none" strike="noStrike" kern="1200" cap="none" spc="0" normalizeH="0" baseline="0" noProof="0" smtClean="0">
                <a:ln>
                  <a:noFill/>
                </a:ln>
                <a:solidFill>
                  <a:schemeClr val="tx1"/>
                </a:solidFill>
                <a:effectLst/>
                <a:uLnTx/>
                <a:uFillTx/>
                <a:latin typeface="Microsoft YaHei" panose="020B0503020204020204" pitchFamily="34" charset="-122"/>
                <a:ea typeface="Microsoft YaHei" panose="020B0503020204020204" pitchFamily="34" charset="-122"/>
                <a:cs typeface="+mj-cs"/>
              </a:rPr>
              <a:t>OS</a:t>
            </a:r>
            <a:r>
              <a:rPr kumimoji="0" lang="zh-CN" altLang="en-US" sz="2000" b="0" i="0" u="none" strike="noStrike" kern="1200" cap="none" spc="0" normalizeH="0" baseline="0" noProof="0" smtClean="0">
                <a:ln>
                  <a:noFill/>
                </a:ln>
                <a:solidFill>
                  <a:schemeClr val="tx1"/>
                </a:solidFill>
                <a:effectLst/>
                <a:uLnTx/>
                <a:uFillTx/>
                <a:latin typeface="Microsoft YaHei" panose="020B0503020204020204" pitchFamily="34" charset="-122"/>
                <a:ea typeface="Microsoft YaHei" panose="020B0503020204020204" pitchFamily="34" charset="-122"/>
                <a:cs typeface="+mj-cs"/>
              </a:rPr>
              <a:t>延长的希望</a:t>
            </a:r>
            <a:endParaRPr kumimoji="0" lang="zh-CN" altLang="en-US" sz="2000" b="0" i="0" u="none" strike="noStrike" kern="1200" cap="none" spc="0" normalizeH="0" baseline="0" noProof="0" dirty="0">
              <a:ln>
                <a:noFill/>
              </a:ln>
              <a:solidFill>
                <a:schemeClr val="tx1"/>
              </a:solidFill>
              <a:effectLst/>
              <a:uLnTx/>
              <a:uFillTx/>
              <a:latin typeface="Microsoft YaHei" panose="020B0503020204020204" pitchFamily="34" charset="-122"/>
              <a:ea typeface="Microsoft YaHei" panose="020B0503020204020204" pitchFamily="34" charset="-122"/>
              <a:cs typeface="+mj-cs"/>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1">
            <a:extLst>
              <a:ext uri="{FF2B5EF4-FFF2-40B4-BE49-F238E27FC236}">
                <a16:creationId xmlns:a16="http://schemas.microsoft.com/office/drawing/2014/main" id="{9716F148-E944-2A49-94BB-0871E485E3ED}"/>
              </a:ext>
            </a:extLst>
          </p:cNvPr>
          <p:cNvSpPr>
            <a:spLocks noGrp="1"/>
          </p:cNvSpPr>
          <p:nvPr>
            <p:ph type="title"/>
          </p:nvPr>
        </p:nvSpPr>
        <p:spPr>
          <a:xfrm>
            <a:off x="-1058388" y="-85624"/>
            <a:ext cx="5831099" cy="857515"/>
          </a:xfrm>
        </p:spPr>
        <p:txBody>
          <a:bodyPr>
            <a:normAutofit/>
          </a:bodyPr>
          <a:lstStyle/>
          <a:p>
            <a:r>
              <a:rPr lang="en-US" altLang="zh-CN" sz="2000" dirty="0">
                <a:solidFill>
                  <a:schemeClr val="bg1"/>
                </a:solidFill>
                <a:latin typeface="Microsoft YaHei" panose="020B0503020204020204" pitchFamily="34" charset="-122"/>
                <a:ea typeface="Microsoft YaHei" panose="020B0503020204020204" pitchFamily="34" charset="-122"/>
              </a:rPr>
              <a:t>EGFR</a:t>
            </a:r>
            <a:r>
              <a:rPr lang="zh-CN" altLang="en-US" sz="2000" dirty="0">
                <a:solidFill>
                  <a:schemeClr val="bg1"/>
                </a:solidFill>
                <a:latin typeface="Microsoft YaHei" panose="020B0503020204020204" pitchFamily="34" charset="-122"/>
                <a:ea typeface="Microsoft YaHei" panose="020B0503020204020204" pitchFamily="34" charset="-122"/>
              </a:rPr>
              <a:t>地位的确立</a:t>
            </a:r>
          </a:p>
        </p:txBody>
      </p:sp>
      <p:sp>
        <p:nvSpPr>
          <p:cNvPr id="187" name="标题 1">
            <a:extLst>
              <a:ext uri="{FF2B5EF4-FFF2-40B4-BE49-F238E27FC236}">
                <a16:creationId xmlns:a16="http://schemas.microsoft.com/office/drawing/2014/main" id="{C7198B4A-F741-5543-B5D5-6D41B820113A}"/>
              </a:ext>
            </a:extLst>
          </p:cNvPr>
          <p:cNvSpPr txBox="1">
            <a:spLocks/>
          </p:cNvSpPr>
          <p:nvPr/>
        </p:nvSpPr>
        <p:spPr>
          <a:xfrm>
            <a:off x="357158" y="71955"/>
            <a:ext cx="8229600" cy="85751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a:latin typeface="Microsoft YaHei" panose="020B0503020204020204" pitchFamily="34" charset="-122"/>
                <a:ea typeface="Microsoft YaHei" panose="020B0503020204020204" pitchFamily="34" charset="-122"/>
              </a:rPr>
              <a:t>三代</a:t>
            </a:r>
            <a:r>
              <a:rPr lang="en-US" altLang="zh-CN" sz="2000" dirty="0">
                <a:latin typeface="Microsoft YaHei" panose="020B0503020204020204" pitchFamily="34" charset="-122"/>
                <a:ea typeface="Microsoft YaHei" panose="020B0503020204020204" pitchFamily="34" charset="-122"/>
              </a:rPr>
              <a:t>EGFR TKI</a:t>
            </a:r>
            <a:r>
              <a:rPr lang="zh-CN" altLang="en-US" sz="2000" dirty="0">
                <a:latin typeface="Microsoft YaHei" panose="020B0503020204020204" pitchFamily="34" charset="-122"/>
                <a:ea typeface="Microsoft YaHei" panose="020B0503020204020204" pitchFamily="34" charset="-122"/>
              </a:rPr>
              <a:t>耐药机制更为复杂</a:t>
            </a:r>
          </a:p>
        </p:txBody>
      </p:sp>
      <p:sp>
        <p:nvSpPr>
          <p:cNvPr id="188" name="矩形 187">
            <a:extLst>
              <a:ext uri="{FF2B5EF4-FFF2-40B4-BE49-F238E27FC236}">
                <a16:creationId xmlns:a16="http://schemas.microsoft.com/office/drawing/2014/main" id="{D5166FA3-8E89-044D-8FF7-5BE585A53D6A}"/>
              </a:ext>
            </a:extLst>
          </p:cNvPr>
          <p:cNvSpPr/>
          <p:nvPr/>
        </p:nvSpPr>
        <p:spPr>
          <a:xfrm>
            <a:off x="2720136" y="4895790"/>
            <a:ext cx="6428698" cy="2495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750" dirty="0" err="1">
                <a:solidFill>
                  <a:prstClr val="black"/>
                </a:solidFill>
                <a:latin typeface="微软雅黑" panose="020B0503020204020204" pitchFamily="34" charset="-122"/>
                <a:ea typeface="微软雅黑" panose="020B0503020204020204" pitchFamily="34" charset="-122"/>
              </a:rPr>
              <a:t>Chabon</a:t>
            </a:r>
            <a:r>
              <a:rPr lang="en-US" altLang="zh-CN" sz="750" dirty="0">
                <a:solidFill>
                  <a:prstClr val="black"/>
                </a:solidFill>
                <a:latin typeface="微软雅黑" panose="020B0503020204020204" pitchFamily="34" charset="-122"/>
                <a:ea typeface="微软雅黑" panose="020B0503020204020204" pitchFamily="34" charset="-122"/>
              </a:rPr>
              <a:t>, et al. </a:t>
            </a:r>
            <a:r>
              <a:rPr lang="fr-FR" altLang="zh-CN" sz="750" dirty="0">
                <a:solidFill>
                  <a:prstClr val="black"/>
                </a:solidFill>
                <a:latin typeface="微软雅黑" panose="020B0503020204020204" pitchFamily="34" charset="-122"/>
                <a:ea typeface="微软雅黑" panose="020B0503020204020204" pitchFamily="34" charset="-122"/>
              </a:rPr>
              <a:t>Nat Commun. 2016;7:11815.</a:t>
            </a:r>
            <a:endParaRPr lang="zh-CN" altLang="en-US" sz="750" dirty="0">
              <a:solidFill>
                <a:prstClr val="black"/>
              </a:solidFill>
              <a:latin typeface="微软雅黑" panose="020B0503020204020204" pitchFamily="34" charset="-122"/>
              <a:ea typeface="微软雅黑" panose="020B0503020204020204" pitchFamily="34" charset="-122"/>
            </a:endParaRPr>
          </a:p>
        </p:txBody>
      </p:sp>
      <p:grpSp>
        <p:nvGrpSpPr>
          <p:cNvPr id="189" name="组合 188">
            <a:extLst>
              <a:ext uri="{FF2B5EF4-FFF2-40B4-BE49-F238E27FC236}">
                <a16:creationId xmlns:a16="http://schemas.microsoft.com/office/drawing/2014/main" id="{42D09A09-062B-5949-8CF1-A8128C3066EE}"/>
              </a:ext>
            </a:extLst>
          </p:cNvPr>
          <p:cNvGrpSpPr/>
          <p:nvPr/>
        </p:nvGrpSpPr>
        <p:grpSpPr>
          <a:xfrm>
            <a:off x="2069289" y="946499"/>
            <a:ext cx="4842972" cy="2807650"/>
            <a:chOff x="530716" y="1484784"/>
            <a:chExt cx="7857708" cy="4590858"/>
          </a:xfrm>
        </p:grpSpPr>
        <p:pic>
          <p:nvPicPr>
            <p:cNvPr id="190" name="Picture 2">
              <a:extLst>
                <a:ext uri="{FF2B5EF4-FFF2-40B4-BE49-F238E27FC236}">
                  <a16:creationId xmlns:a16="http://schemas.microsoft.com/office/drawing/2014/main" id="{CFDC3DA1-46BB-1247-A111-2B69443CEF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716" y="1484784"/>
              <a:ext cx="5769475" cy="45908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1" name="TextBox 7">
              <a:extLst>
                <a:ext uri="{FF2B5EF4-FFF2-40B4-BE49-F238E27FC236}">
                  <a16:creationId xmlns:a16="http://schemas.microsoft.com/office/drawing/2014/main" id="{F418CFAB-7EBB-5F42-A828-0E52686CD7B2}"/>
                </a:ext>
              </a:extLst>
            </p:cNvPr>
            <p:cNvSpPr txBox="1"/>
            <p:nvPr/>
          </p:nvSpPr>
          <p:spPr>
            <a:xfrm>
              <a:off x="6156176" y="2204864"/>
              <a:ext cx="2232248" cy="399986"/>
            </a:xfrm>
            <a:prstGeom prst="rect">
              <a:avLst/>
            </a:prstGeom>
            <a:noFill/>
          </p:spPr>
          <p:txBody>
            <a:bodyPr wrap="square" rtlCol="0">
              <a:spAutoFit/>
            </a:bodyPr>
            <a:lstStyle/>
            <a:p>
              <a:r>
                <a:rPr lang="en-US" altLang="zh-CN" sz="1350" dirty="0">
                  <a:latin typeface="微软雅黑" panose="020B0503020204020204" pitchFamily="34" charset="-122"/>
                  <a:ea typeface="微软雅黑" panose="020B0503020204020204" pitchFamily="34" charset="-122"/>
                </a:rPr>
                <a:t>CO-1686</a:t>
              </a:r>
              <a:endParaRPr lang="zh-CN" altLang="en-US" sz="1350" dirty="0">
                <a:latin typeface="微软雅黑" panose="020B0503020204020204" pitchFamily="34" charset="-122"/>
                <a:ea typeface="微软雅黑" panose="020B0503020204020204" pitchFamily="34" charset="-122"/>
              </a:endParaRPr>
            </a:p>
          </p:txBody>
        </p:sp>
        <p:sp>
          <p:nvSpPr>
            <p:cNvPr id="192" name="TextBox 10">
              <a:extLst>
                <a:ext uri="{FF2B5EF4-FFF2-40B4-BE49-F238E27FC236}">
                  <a16:creationId xmlns:a16="http://schemas.microsoft.com/office/drawing/2014/main" id="{AA252A09-306B-6745-B6A2-CFEFC087952B}"/>
                </a:ext>
              </a:extLst>
            </p:cNvPr>
            <p:cNvSpPr txBox="1"/>
            <p:nvPr/>
          </p:nvSpPr>
          <p:spPr>
            <a:xfrm>
              <a:off x="6156176" y="4499827"/>
              <a:ext cx="2232248" cy="399986"/>
            </a:xfrm>
            <a:prstGeom prst="rect">
              <a:avLst/>
            </a:prstGeom>
            <a:noFill/>
          </p:spPr>
          <p:txBody>
            <a:bodyPr wrap="square" rtlCol="0">
              <a:spAutoFit/>
            </a:bodyPr>
            <a:lstStyle/>
            <a:p>
              <a:r>
                <a:rPr lang="en-US" altLang="zh-CN" sz="1350" dirty="0">
                  <a:latin typeface="微软雅黑" panose="020B0503020204020204" pitchFamily="34" charset="-122"/>
                  <a:ea typeface="微软雅黑" panose="020B0503020204020204" pitchFamily="34" charset="-122"/>
                </a:rPr>
                <a:t>AZD9291</a:t>
              </a:r>
              <a:endParaRPr lang="zh-CN" altLang="en-US" sz="1350" dirty="0">
                <a:latin typeface="微软雅黑" panose="020B0503020204020204" pitchFamily="34" charset="-122"/>
                <a:ea typeface="微软雅黑" panose="020B0503020204020204" pitchFamily="34" charset="-122"/>
              </a:endParaRPr>
            </a:p>
          </p:txBody>
        </p:sp>
      </p:grpSp>
      <p:sp>
        <p:nvSpPr>
          <p:cNvPr id="193" name="矩形 192">
            <a:extLst>
              <a:ext uri="{FF2B5EF4-FFF2-40B4-BE49-F238E27FC236}">
                <a16:creationId xmlns:a16="http://schemas.microsoft.com/office/drawing/2014/main" id="{4EFC0B97-B402-9043-9F41-1AB3431B7F1F}"/>
              </a:ext>
            </a:extLst>
          </p:cNvPr>
          <p:cNvSpPr/>
          <p:nvPr/>
        </p:nvSpPr>
        <p:spPr>
          <a:xfrm>
            <a:off x="1762821" y="3834757"/>
            <a:ext cx="5888471" cy="974113"/>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244" indent="-257244">
              <a:buFont typeface="Wingdings" panose="05000000000000000000" pitchFamily="2" charset="2"/>
              <a:buChar char="l"/>
            </a:pPr>
            <a:r>
              <a:rPr lang="zh-CN" altLang="en-US" b="1" dirty="0">
                <a:solidFill>
                  <a:prstClr val="white"/>
                </a:solidFill>
                <a:latin typeface="微软雅黑" panose="020B0503020204020204" pitchFamily="34" charset="-122"/>
                <a:ea typeface="微软雅黑" panose="020B0503020204020204" pitchFamily="34" charset="-122"/>
              </a:rPr>
              <a:t>在</a:t>
            </a:r>
            <a:r>
              <a:rPr lang="en-US" altLang="zh-CN" b="1" dirty="0">
                <a:solidFill>
                  <a:prstClr val="white"/>
                </a:solidFill>
                <a:latin typeface="微软雅黑" panose="020B0503020204020204" pitchFamily="34" charset="-122"/>
                <a:ea typeface="微软雅黑" panose="020B0503020204020204" pitchFamily="34" charset="-122"/>
              </a:rPr>
              <a:t>65%</a:t>
            </a:r>
            <a:r>
              <a:rPr lang="zh-CN" altLang="en-US" b="1" dirty="0">
                <a:solidFill>
                  <a:prstClr val="white"/>
                </a:solidFill>
                <a:latin typeface="微软雅黑" panose="020B0503020204020204" pitchFamily="34" charset="-122"/>
                <a:ea typeface="微软雅黑" panose="020B0503020204020204" pitchFamily="34" charset="-122"/>
              </a:rPr>
              <a:t>的患者中发现耐药，耐药机制涉及</a:t>
            </a:r>
            <a:r>
              <a:rPr lang="en-US" altLang="zh-CN" b="1" dirty="0">
                <a:solidFill>
                  <a:prstClr val="white"/>
                </a:solidFill>
                <a:latin typeface="微软雅黑" panose="020B0503020204020204" pitchFamily="34" charset="-122"/>
                <a:ea typeface="微软雅黑" panose="020B0503020204020204" pitchFamily="34" charset="-122"/>
              </a:rPr>
              <a:t>9</a:t>
            </a:r>
            <a:r>
              <a:rPr lang="zh-CN" altLang="en-US" b="1" dirty="0">
                <a:solidFill>
                  <a:prstClr val="white"/>
                </a:solidFill>
                <a:latin typeface="微软雅黑" panose="020B0503020204020204" pitchFamily="34" charset="-122"/>
                <a:ea typeface="微软雅黑" panose="020B0503020204020204" pitchFamily="34" charset="-122"/>
              </a:rPr>
              <a:t>个基因；</a:t>
            </a:r>
            <a:endParaRPr lang="en-US" altLang="zh-CN" b="1" dirty="0">
              <a:solidFill>
                <a:prstClr val="white"/>
              </a:solidFill>
              <a:latin typeface="微软雅黑" panose="020B0503020204020204" pitchFamily="34" charset="-122"/>
              <a:ea typeface="微软雅黑" panose="020B0503020204020204" pitchFamily="34" charset="-122"/>
            </a:endParaRPr>
          </a:p>
          <a:p>
            <a:pPr marL="257244" indent="-257244">
              <a:buFont typeface="Wingdings" panose="05000000000000000000" pitchFamily="2" charset="2"/>
              <a:buChar char="l"/>
            </a:pPr>
            <a:r>
              <a:rPr lang="en-US" altLang="zh-CN" b="1" dirty="0">
                <a:solidFill>
                  <a:prstClr val="white"/>
                </a:solidFill>
                <a:latin typeface="微软雅黑" panose="020B0503020204020204" pitchFamily="34" charset="-122"/>
                <a:ea typeface="微软雅黑" panose="020B0503020204020204" pitchFamily="34" charset="-122"/>
              </a:rPr>
              <a:t>21%</a:t>
            </a:r>
            <a:r>
              <a:rPr lang="zh-CN" altLang="en-US" b="1" dirty="0">
                <a:solidFill>
                  <a:prstClr val="white"/>
                </a:solidFill>
                <a:latin typeface="微软雅黑" panose="020B0503020204020204" pitchFamily="34" charset="-122"/>
                <a:ea typeface="微软雅黑" panose="020B0503020204020204" pitchFamily="34" charset="-122"/>
              </a:rPr>
              <a:t>患者存在多种耐药机制。</a:t>
            </a:r>
          </a:p>
        </p:txBody>
      </p:sp>
    </p:spTree>
    <p:extLst>
      <p:ext uri="{BB962C8B-B14F-4D97-AF65-F5344CB8AC3E}">
        <p14:creationId xmlns:p14="http://schemas.microsoft.com/office/powerpoint/2010/main" val="2335569244"/>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1">
            <a:extLst>
              <a:ext uri="{FF2B5EF4-FFF2-40B4-BE49-F238E27FC236}">
                <a16:creationId xmlns:a16="http://schemas.microsoft.com/office/drawing/2014/main" id="{9716F148-E944-2A49-94BB-0871E485E3ED}"/>
              </a:ext>
            </a:extLst>
          </p:cNvPr>
          <p:cNvSpPr>
            <a:spLocks noGrp="1"/>
          </p:cNvSpPr>
          <p:nvPr>
            <p:ph type="title"/>
          </p:nvPr>
        </p:nvSpPr>
        <p:spPr>
          <a:xfrm>
            <a:off x="-1058388" y="-85624"/>
            <a:ext cx="5831099" cy="857515"/>
          </a:xfrm>
        </p:spPr>
        <p:txBody>
          <a:bodyPr>
            <a:normAutofit/>
          </a:bodyPr>
          <a:lstStyle/>
          <a:p>
            <a:r>
              <a:rPr lang="en-US" altLang="zh-CN" sz="2000" dirty="0">
                <a:solidFill>
                  <a:schemeClr val="bg1"/>
                </a:solidFill>
                <a:latin typeface="Microsoft YaHei" panose="020B0503020204020204" pitchFamily="34" charset="-122"/>
                <a:ea typeface="Microsoft YaHei" panose="020B0503020204020204" pitchFamily="34" charset="-122"/>
              </a:rPr>
              <a:t>EGFR</a:t>
            </a:r>
            <a:r>
              <a:rPr lang="zh-CN" altLang="en-US" sz="2000" dirty="0">
                <a:solidFill>
                  <a:schemeClr val="bg1"/>
                </a:solidFill>
                <a:latin typeface="Microsoft YaHei" panose="020B0503020204020204" pitchFamily="34" charset="-122"/>
                <a:ea typeface="Microsoft YaHei" panose="020B0503020204020204" pitchFamily="34" charset="-122"/>
              </a:rPr>
              <a:t>地位的确立</a:t>
            </a:r>
          </a:p>
        </p:txBody>
      </p:sp>
      <p:sp>
        <p:nvSpPr>
          <p:cNvPr id="11" name="标题 1">
            <a:extLst>
              <a:ext uri="{FF2B5EF4-FFF2-40B4-BE49-F238E27FC236}">
                <a16:creationId xmlns:a16="http://schemas.microsoft.com/office/drawing/2014/main" id="{A1B477DF-E49F-564C-8605-BBCBFEDFCED0}"/>
              </a:ext>
            </a:extLst>
          </p:cNvPr>
          <p:cNvSpPr txBox="1">
            <a:spLocks/>
          </p:cNvSpPr>
          <p:nvPr/>
        </p:nvSpPr>
        <p:spPr>
          <a:xfrm>
            <a:off x="285720" y="214831"/>
            <a:ext cx="8229600" cy="85751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a:latin typeface="Microsoft YaHei" panose="020B0503020204020204" pitchFamily="34" charset="-122"/>
                <a:ea typeface="Microsoft YaHei" panose="020B0503020204020204" pitchFamily="34" charset="-122"/>
              </a:rPr>
              <a:t>针对三代</a:t>
            </a:r>
            <a:r>
              <a:rPr lang="en-US" altLang="zh-CN" sz="2000" dirty="0">
                <a:latin typeface="Microsoft YaHei" panose="020B0503020204020204" pitchFamily="34" charset="-122"/>
                <a:ea typeface="Microsoft YaHei" panose="020B0503020204020204" pitchFamily="34" charset="-122"/>
              </a:rPr>
              <a:t>TKIs</a:t>
            </a:r>
            <a:r>
              <a:rPr lang="zh-CN" altLang="en-US" sz="2000" dirty="0">
                <a:latin typeface="Microsoft YaHei" panose="020B0503020204020204" pitchFamily="34" charset="-122"/>
                <a:ea typeface="Microsoft YaHei" panose="020B0503020204020204" pitchFamily="34" charset="-122"/>
              </a:rPr>
              <a:t>耐药突变</a:t>
            </a:r>
            <a:r>
              <a:rPr lang="en-US" altLang="zh-CN" sz="2000" dirty="0">
                <a:latin typeface="Microsoft YaHei" panose="020B0503020204020204" pitchFamily="34" charset="-122"/>
                <a:ea typeface="Microsoft YaHei" panose="020B0503020204020204" pitchFamily="34" charset="-122"/>
              </a:rPr>
              <a:t>EGFR C797S</a:t>
            </a:r>
            <a:r>
              <a:rPr lang="zh-CN" altLang="en-US" sz="2000" dirty="0">
                <a:latin typeface="Microsoft YaHei" panose="020B0503020204020204" pitchFamily="34" charset="-122"/>
                <a:ea typeface="Microsoft YaHei" panose="020B0503020204020204" pitchFamily="34" charset="-122"/>
              </a:rPr>
              <a:t>的药物</a:t>
            </a:r>
            <a:endParaRPr lang="en-US" altLang="zh-CN" sz="2000" dirty="0">
              <a:latin typeface="Microsoft YaHei" panose="020B0503020204020204" pitchFamily="34" charset="-122"/>
              <a:ea typeface="Microsoft YaHei" panose="020B0503020204020204" pitchFamily="34" charset="-122"/>
            </a:endParaRPr>
          </a:p>
          <a:p>
            <a:r>
              <a:rPr lang="en-US" altLang="zh-CN" sz="2000" dirty="0">
                <a:latin typeface="Microsoft YaHei" panose="020B0503020204020204" pitchFamily="34" charset="-122"/>
                <a:ea typeface="Microsoft YaHei" panose="020B0503020204020204" pitchFamily="34" charset="-122"/>
              </a:rPr>
              <a:t>EAI045</a:t>
            </a:r>
            <a:r>
              <a:rPr lang="zh-CN" altLang="en-US" sz="2000" dirty="0">
                <a:latin typeface="Microsoft YaHei" panose="020B0503020204020204" pitchFamily="34" charset="-122"/>
                <a:ea typeface="Microsoft YaHei" panose="020B0503020204020204" pitchFamily="34" charset="-122"/>
              </a:rPr>
              <a:t>已经出现</a:t>
            </a:r>
          </a:p>
        </p:txBody>
      </p:sp>
      <p:pic>
        <p:nvPicPr>
          <p:cNvPr id="12" name="Picture 2">
            <a:extLst>
              <a:ext uri="{FF2B5EF4-FFF2-40B4-BE49-F238E27FC236}">
                <a16:creationId xmlns:a16="http://schemas.microsoft.com/office/drawing/2014/main" id="{82602F82-9271-9A40-BAD5-20EC933731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9837" y="1118667"/>
            <a:ext cx="5624329" cy="3398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4">
            <a:extLst>
              <a:ext uri="{FF2B5EF4-FFF2-40B4-BE49-F238E27FC236}">
                <a16:creationId xmlns:a16="http://schemas.microsoft.com/office/drawing/2014/main" id="{DBBF5807-7B13-D241-BFC1-10B2AB77BE14}"/>
              </a:ext>
            </a:extLst>
          </p:cNvPr>
          <p:cNvSpPr txBox="1"/>
          <p:nvPr/>
        </p:nvSpPr>
        <p:spPr>
          <a:xfrm>
            <a:off x="4734068" y="2464499"/>
            <a:ext cx="2650097" cy="300082"/>
          </a:xfrm>
          <a:prstGeom prst="rect">
            <a:avLst/>
          </a:prstGeom>
          <a:noFill/>
        </p:spPr>
        <p:txBody>
          <a:bodyPr wrap="square" rtlCol="0">
            <a:spAutoFit/>
          </a:bodyPr>
          <a:lstStyle/>
          <a:p>
            <a:r>
              <a:rPr lang="en-US" altLang="zh-CN" sz="1350" dirty="0"/>
              <a:t>EGFR  L858R/T790M/C797S</a:t>
            </a:r>
            <a:endParaRPr lang="zh-CN" altLang="en-US" sz="1350" dirty="0"/>
          </a:p>
        </p:txBody>
      </p:sp>
      <p:sp>
        <p:nvSpPr>
          <p:cNvPr id="14" name="TextBox 7">
            <a:extLst>
              <a:ext uri="{FF2B5EF4-FFF2-40B4-BE49-F238E27FC236}">
                <a16:creationId xmlns:a16="http://schemas.microsoft.com/office/drawing/2014/main" id="{6B50AB14-8480-E04F-B9FD-1E971B9E1070}"/>
              </a:ext>
            </a:extLst>
          </p:cNvPr>
          <p:cNvSpPr txBox="1"/>
          <p:nvPr/>
        </p:nvSpPr>
        <p:spPr>
          <a:xfrm>
            <a:off x="7164288" y="4880466"/>
            <a:ext cx="1836771" cy="207749"/>
          </a:xfrm>
          <a:prstGeom prst="rect">
            <a:avLst/>
          </a:prstGeom>
          <a:noFill/>
        </p:spPr>
        <p:txBody>
          <a:bodyPr wrap="square" rtlCol="0">
            <a:spAutoFit/>
          </a:bodyPr>
          <a:lstStyle/>
          <a:p>
            <a:pPr algn="r"/>
            <a:r>
              <a:rPr lang="en-US" altLang="zh-CN" sz="750" dirty="0" err="1">
                <a:solidFill>
                  <a:prstClr val="black"/>
                </a:solidFill>
              </a:rPr>
              <a:t>Jia</a:t>
            </a:r>
            <a:r>
              <a:rPr lang="en-US" altLang="zh-CN" sz="750" dirty="0">
                <a:solidFill>
                  <a:prstClr val="black"/>
                </a:solidFill>
              </a:rPr>
              <a:t>, et al. Nature 2016</a:t>
            </a:r>
            <a:endParaRPr lang="zh-CN" altLang="en-US" sz="750" dirty="0">
              <a:solidFill>
                <a:prstClr val="black"/>
              </a:solidFill>
            </a:endParaRPr>
          </a:p>
        </p:txBody>
      </p:sp>
    </p:spTree>
    <p:extLst>
      <p:ext uri="{BB962C8B-B14F-4D97-AF65-F5344CB8AC3E}">
        <p14:creationId xmlns:p14="http://schemas.microsoft.com/office/powerpoint/2010/main" val="2649122238"/>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5" name="图片 715"/>
          <p:cNvPicPr>
            <a:picLocks noChangeAspect="1"/>
          </p:cNvPicPr>
          <p:nvPr/>
        </p:nvPicPr>
        <p:blipFill>
          <a:blip r:embed="rId3"/>
          <a:stretch>
            <a:fillRect/>
          </a:stretch>
        </p:blipFill>
        <p:spPr>
          <a:xfrm>
            <a:off x="4995416" y="1405363"/>
            <a:ext cx="1840795" cy="1672770"/>
          </a:xfrm>
          <a:prstGeom prst="rect">
            <a:avLst/>
          </a:prstGeom>
        </p:spPr>
      </p:pic>
      <p:sp>
        <p:nvSpPr>
          <p:cNvPr id="1048782" name="Rectangle 97"/>
          <p:cNvSpPr>
            <a:spLocks noChangeArrowheads="1"/>
          </p:cNvSpPr>
          <p:nvPr/>
        </p:nvSpPr>
        <p:spPr bwMode="auto">
          <a:xfrm>
            <a:off x="5552009" y="1389228"/>
            <a:ext cx="1566180" cy="450195"/>
          </a:xfrm>
          <a:prstGeom prst="rect">
            <a:avLst/>
          </a:prstGeom>
          <a:solidFill>
            <a:schemeClr val="bg1"/>
          </a:solidFill>
          <a:ln>
            <a:noFill/>
          </a:ln>
        </p:spPr>
        <p:txBody>
          <a:bodyPr wrap="square" lIns="30375" tIns="15188" rIns="30375" bIns="15188" anchor="ctr">
            <a:no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defRPr>
                <a:solidFill>
                  <a:schemeClr val="tx1"/>
                </a:solidFill>
                <a:latin typeface="Arial" charset="0"/>
                <a:ea typeface="宋体" charset="-122"/>
              </a:defRPr>
            </a:lvl6pPr>
            <a:lvl7pPr marL="2971800" indent="-228600" algn="ctr" eaLnBrk="0" fontAlgn="base" hangingPunct="0">
              <a:spcBef>
                <a:spcPct val="0"/>
              </a:spcBef>
              <a:spcAft>
                <a:spcPct val="0"/>
              </a:spcAft>
              <a:defRPr>
                <a:solidFill>
                  <a:schemeClr val="tx1"/>
                </a:solidFill>
                <a:latin typeface="Arial" charset="0"/>
                <a:ea typeface="宋体" charset="-122"/>
              </a:defRPr>
            </a:lvl7pPr>
            <a:lvl8pPr marL="3429000" indent="-228600" algn="ctr" eaLnBrk="0" fontAlgn="base" hangingPunct="0">
              <a:spcBef>
                <a:spcPct val="0"/>
              </a:spcBef>
              <a:spcAft>
                <a:spcPct val="0"/>
              </a:spcAft>
              <a:defRPr>
                <a:solidFill>
                  <a:schemeClr val="tx1"/>
                </a:solidFill>
                <a:latin typeface="Arial" charset="0"/>
                <a:ea typeface="宋体" charset="-122"/>
              </a:defRPr>
            </a:lvl8pPr>
            <a:lvl9pPr marL="3886200" indent="-228600" algn="ctr" eaLnBrk="0" fontAlgn="base" hangingPunct="0">
              <a:spcBef>
                <a:spcPct val="0"/>
              </a:spcBef>
              <a:spcAft>
                <a:spcPct val="0"/>
              </a:spcAft>
              <a:defRPr>
                <a:solidFill>
                  <a:schemeClr val="tx1"/>
                </a:solidFill>
                <a:latin typeface="Arial" charset="0"/>
                <a:ea typeface="宋体" charset="-122"/>
              </a:defRPr>
            </a:lvl9pPr>
          </a:lstStyle>
          <a:p>
            <a:pPr defTabSz="385763" fontAlgn="base">
              <a:spcAft>
                <a:spcPct val="0"/>
              </a:spcAft>
            </a:pPr>
            <a:endParaRPr lang="en-GB" altLang="zh-CN" sz="700" b="1" dirty="0">
              <a:solidFill>
                <a:srgbClr val="C00000"/>
              </a:solidFill>
              <a:latin typeface="微软雅黑" pitchFamily="34" charset="-122"/>
              <a:ea typeface="微软雅黑" pitchFamily="34" charset="-122"/>
              <a:cs typeface="Arial" charset="0"/>
            </a:endParaRPr>
          </a:p>
        </p:txBody>
      </p:sp>
      <p:sp>
        <p:nvSpPr>
          <p:cNvPr id="1048783" name="Rectangle 97"/>
          <p:cNvSpPr>
            <a:spLocks noChangeArrowheads="1"/>
          </p:cNvSpPr>
          <p:nvPr/>
        </p:nvSpPr>
        <p:spPr bwMode="auto">
          <a:xfrm>
            <a:off x="5954019" y="1495784"/>
            <a:ext cx="1425194" cy="231732"/>
          </a:xfrm>
          <a:prstGeom prst="rect">
            <a:avLst/>
          </a:prstGeom>
          <a:solidFill>
            <a:schemeClr val="bg1"/>
          </a:solidFill>
          <a:ln>
            <a:noFill/>
          </a:ln>
        </p:spPr>
        <p:txBody>
          <a:bodyPr wrap="square" lIns="30375" tIns="15188" rIns="30375" bIns="15188" anchor="ctr">
            <a:no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defRPr>
                <a:solidFill>
                  <a:schemeClr val="tx1"/>
                </a:solidFill>
                <a:latin typeface="Arial" charset="0"/>
                <a:ea typeface="宋体" charset="-122"/>
              </a:defRPr>
            </a:lvl6pPr>
            <a:lvl7pPr marL="2971800" indent="-228600" algn="ctr" eaLnBrk="0" fontAlgn="base" hangingPunct="0">
              <a:spcBef>
                <a:spcPct val="0"/>
              </a:spcBef>
              <a:spcAft>
                <a:spcPct val="0"/>
              </a:spcAft>
              <a:defRPr>
                <a:solidFill>
                  <a:schemeClr val="tx1"/>
                </a:solidFill>
                <a:latin typeface="Arial" charset="0"/>
                <a:ea typeface="宋体" charset="-122"/>
              </a:defRPr>
            </a:lvl7pPr>
            <a:lvl8pPr marL="3429000" indent="-228600" algn="ctr" eaLnBrk="0" fontAlgn="base" hangingPunct="0">
              <a:spcBef>
                <a:spcPct val="0"/>
              </a:spcBef>
              <a:spcAft>
                <a:spcPct val="0"/>
              </a:spcAft>
              <a:defRPr>
                <a:solidFill>
                  <a:schemeClr val="tx1"/>
                </a:solidFill>
                <a:latin typeface="Arial" charset="0"/>
                <a:ea typeface="宋体" charset="-122"/>
              </a:defRPr>
            </a:lvl8pPr>
            <a:lvl9pPr marL="3886200" indent="-228600" algn="ctr" eaLnBrk="0" fontAlgn="base" hangingPunct="0">
              <a:spcBef>
                <a:spcPct val="0"/>
              </a:spcBef>
              <a:spcAft>
                <a:spcPct val="0"/>
              </a:spcAft>
              <a:defRPr>
                <a:solidFill>
                  <a:schemeClr val="tx1"/>
                </a:solidFill>
                <a:latin typeface="Arial" charset="0"/>
                <a:ea typeface="宋体" charset="-122"/>
              </a:defRPr>
            </a:lvl9pPr>
          </a:lstStyle>
          <a:p>
            <a:pPr defTabSz="385763" fontAlgn="base">
              <a:spcAft>
                <a:spcPct val="0"/>
              </a:spcAft>
            </a:pPr>
            <a:r>
              <a:rPr lang="zh-CN" altLang="en-US" sz="800" b="1" dirty="0">
                <a:solidFill>
                  <a:srgbClr val="C00000"/>
                </a:solidFill>
                <a:latin typeface="微软雅黑" pitchFamily="34" charset="-122"/>
                <a:ea typeface="微软雅黑" pitchFamily="34" charset="-122"/>
                <a:cs typeface="Arial" charset="0"/>
              </a:rPr>
              <a:t>中位</a:t>
            </a:r>
            <a:r>
              <a:rPr lang="en-US" altLang="zh-CN" sz="800" b="1" dirty="0">
                <a:solidFill>
                  <a:srgbClr val="C00000"/>
                </a:solidFill>
                <a:latin typeface="微软雅黑" pitchFamily="34" charset="-122"/>
                <a:ea typeface="微软雅黑" pitchFamily="34" charset="-122"/>
                <a:cs typeface="Arial" charset="0"/>
              </a:rPr>
              <a:t>OS</a:t>
            </a:r>
            <a:r>
              <a:rPr lang="zh-CN" altLang="en-US" sz="800" b="1" dirty="0">
                <a:solidFill>
                  <a:srgbClr val="C00000"/>
                </a:solidFill>
                <a:latin typeface="微软雅黑" pitchFamily="34" charset="-122"/>
                <a:ea typeface="微软雅黑" pitchFamily="34" charset="-122"/>
                <a:cs typeface="Arial" charset="0"/>
              </a:rPr>
              <a:t>：</a:t>
            </a:r>
            <a:r>
              <a:rPr lang="en-US" altLang="zh-CN" sz="800" b="1" dirty="0">
                <a:solidFill>
                  <a:srgbClr val="C00000"/>
                </a:solidFill>
                <a:latin typeface="微软雅黑" pitchFamily="34" charset="-122"/>
                <a:ea typeface="微软雅黑" pitchFamily="34" charset="-122"/>
                <a:cs typeface="Arial" charset="0"/>
              </a:rPr>
              <a:t>34.1</a:t>
            </a:r>
            <a:r>
              <a:rPr lang="zh-CN" altLang="en-US" sz="800" b="1" dirty="0">
                <a:solidFill>
                  <a:srgbClr val="C00000"/>
                </a:solidFill>
                <a:latin typeface="微软雅黑" pitchFamily="34" charset="-122"/>
                <a:ea typeface="微软雅黑" pitchFamily="34" charset="-122"/>
                <a:cs typeface="Arial" charset="0"/>
              </a:rPr>
              <a:t> </a:t>
            </a:r>
            <a:r>
              <a:rPr lang="en-US" altLang="zh-CN" sz="800" b="1" dirty="0">
                <a:solidFill>
                  <a:prstClr val="black"/>
                </a:solidFill>
                <a:latin typeface="微软雅黑" pitchFamily="34" charset="-122"/>
                <a:ea typeface="微软雅黑" pitchFamily="34" charset="-122"/>
                <a:cs typeface="Arial" charset="0"/>
              </a:rPr>
              <a:t>v 27</a:t>
            </a:r>
            <a:r>
              <a:rPr lang="zh-CN" altLang="en-US" sz="800" b="1" dirty="0">
                <a:solidFill>
                  <a:prstClr val="black"/>
                </a:solidFill>
                <a:latin typeface="微软雅黑" pitchFamily="34" charset="-122"/>
                <a:ea typeface="微软雅黑" pitchFamily="34" charset="-122"/>
                <a:cs typeface="Arial" charset="0"/>
              </a:rPr>
              <a:t>个月</a:t>
            </a:r>
            <a:endParaRPr lang="en-US" altLang="zh-CN" sz="800" b="1" dirty="0">
              <a:solidFill>
                <a:prstClr val="black"/>
              </a:solidFill>
              <a:latin typeface="微软雅黑" pitchFamily="34" charset="-122"/>
              <a:ea typeface="微软雅黑" pitchFamily="34" charset="-122"/>
              <a:cs typeface="Arial" charset="0"/>
            </a:endParaRPr>
          </a:p>
          <a:p>
            <a:pPr defTabSz="385763" fontAlgn="base">
              <a:spcAft>
                <a:spcPct val="0"/>
              </a:spcAft>
            </a:pPr>
            <a:r>
              <a:rPr lang="el-GR" altLang="zh-CN" sz="800" dirty="0">
                <a:solidFill>
                  <a:prstClr val="black"/>
                </a:solidFill>
              </a:rPr>
              <a:t>Δ</a:t>
            </a:r>
            <a:r>
              <a:rPr lang="en-US" altLang="zh-CN" sz="800" dirty="0">
                <a:solidFill>
                  <a:prstClr val="black"/>
                </a:solidFill>
              </a:rPr>
              <a:t> </a:t>
            </a:r>
            <a:r>
              <a:rPr lang="en-US" altLang="zh-CN" sz="800" b="1" dirty="0">
                <a:solidFill>
                  <a:prstClr val="black"/>
                </a:solidFill>
                <a:latin typeface="微软雅黑" pitchFamily="34" charset="-122"/>
                <a:ea typeface="微软雅黑" pitchFamily="34" charset="-122"/>
                <a:cs typeface="Arial" charset="0"/>
              </a:rPr>
              <a:t>OS</a:t>
            </a:r>
            <a:r>
              <a:rPr lang="zh-CN" altLang="en-US" sz="800" b="1" dirty="0">
                <a:solidFill>
                  <a:prstClr val="black"/>
                </a:solidFill>
                <a:latin typeface="微软雅黑" pitchFamily="34" charset="-122"/>
                <a:ea typeface="微软雅黑" pitchFamily="34" charset="-122"/>
                <a:cs typeface="Arial" charset="0"/>
              </a:rPr>
              <a:t>：</a:t>
            </a:r>
            <a:r>
              <a:rPr lang="en-US" altLang="zh-CN" sz="800" b="1" dirty="0">
                <a:solidFill>
                  <a:prstClr val="black"/>
                </a:solidFill>
                <a:latin typeface="微软雅黑" pitchFamily="34" charset="-122"/>
                <a:ea typeface="微软雅黑" pitchFamily="34" charset="-122"/>
                <a:cs typeface="Arial" charset="0"/>
              </a:rPr>
              <a:t>7.1</a:t>
            </a:r>
            <a:r>
              <a:rPr lang="zh-CN" altLang="en-US" sz="800" b="1" dirty="0">
                <a:solidFill>
                  <a:prstClr val="black"/>
                </a:solidFill>
                <a:latin typeface="微软雅黑" pitchFamily="34" charset="-122"/>
                <a:ea typeface="微软雅黑" pitchFamily="34" charset="-122"/>
                <a:cs typeface="Arial" charset="0"/>
              </a:rPr>
              <a:t>个月</a:t>
            </a:r>
            <a:endParaRPr lang="en-US" altLang="zh-CN" sz="800" b="1" dirty="0">
              <a:solidFill>
                <a:prstClr val="black"/>
              </a:solidFill>
              <a:latin typeface="微软雅黑" pitchFamily="34" charset="-122"/>
              <a:ea typeface="微软雅黑" pitchFamily="34" charset="-122"/>
              <a:cs typeface="Arial" charset="0"/>
            </a:endParaRPr>
          </a:p>
          <a:p>
            <a:pPr defTabSz="385763" fontAlgn="base">
              <a:spcAft>
                <a:spcPct val="0"/>
              </a:spcAft>
            </a:pPr>
            <a:r>
              <a:rPr lang="en-US" altLang="zh-CN" sz="800" b="1" dirty="0">
                <a:solidFill>
                  <a:srgbClr val="C00000"/>
                </a:solidFill>
                <a:latin typeface="微软雅黑" pitchFamily="34" charset="-122"/>
                <a:ea typeface="微软雅黑" pitchFamily="34" charset="-122"/>
                <a:cs typeface="Arial" charset="0"/>
              </a:rPr>
              <a:t>P=0.0155</a:t>
            </a:r>
            <a:endParaRPr lang="en-GB" altLang="zh-CN" sz="800" b="1" dirty="0">
              <a:solidFill>
                <a:srgbClr val="C00000"/>
              </a:solidFill>
              <a:latin typeface="微软雅黑" pitchFamily="34" charset="-122"/>
              <a:ea typeface="微软雅黑" pitchFamily="34" charset="-122"/>
              <a:cs typeface="Arial" charset="0"/>
            </a:endParaRPr>
          </a:p>
        </p:txBody>
      </p:sp>
      <p:sp>
        <p:nvSpPr>
          <p:cNvPr id="1048784" name="圆角矩形 792"/>
          <p:cNvSpPr/>
          <p:nvPr/>
        </p:nvSpPr>
        <p:spPr>
          <a:xfrm>
            <a:off x="7587846" y="1371994"/>
            <a:ext cx="1422904" cy="3185487"/>
          </a:xfrm>
          <a:prstGeom prst="roundRect">
            <a:avLst>
              <a:gd name="adj" fmla="val 0"/>
            </a:avLst>
          </a:prstGeom>
          <a:ln w="9525" cmpd="sng">
            <a:solidFill>
              <a:schemeClr val="accent1">
                <a:shade val="50000"/>
              </a:schemeClr>
            </a:solidFill>
            <a:prstDash val="sysDash"/>
          </a:ln>
        </p:spPr>
        <p:txBody>
          <a:bodyPr wrap="square" lIns="68580" tIns="34290" rIns="68580" bIns="34290">
            <a:spAutoFit/>
          </a:bodyPr>
          <a:lstStyle/>
          <a:p>
            <a:pPr>
              <a:lnSpc>
                <a:spcPct val="150000"/>
              </a:lnSpc>
            </a:pPr>
            <a:r>
              <a:rPr lang="en-US" altLang="zh-CN" sz="1100" dirty="0">
                <a:solidFill>
                  <a:prstClr val="black"/>
                </a:solidFill>
                <a:latin typeface="微软雅黑" pitchFamily="34" charset="-122"/>
                <a:ea typeface="微软雅黑" pitchFamily="34" charset="-122"/>
              </a:rPr>
              <a:t>TKI</a:t>
            </a:r>
            <a:r>
              <a:rPr lang="zh-CN" altLang="en-US" sz="1100" dirty="0">
                <a:solidFill>
                  <a:prstClr val="black"/>
                </a:solidFill>
                <a:latin typeface="微软雅黑" pitchFamily="34" charset="-122"/>
                <a:ea typeface="微软雅黑" pitchFamily="34" charset="-122"/>
              </a:rPr>
              <a:t>在不断研发，未来将有更多新药物应用于</a:t>
            </a:r>
            <a:r>
              <a:rPr lang="en-US" altLang="zh-CN" sz="1100" dirty="0">
                <a:solidFill>
                  <a:prstClr val="black"/>
                </a:solidFill>
                <a:latin typeface="微软雅黑" pitchFamily="34" charset="-122"/>
                <a:ea typeface="微软雅黑" pitchFamily="34" charset="-122"/>
              </a:rPr>
              <a:t>EGFR</a:t>
            </a:r>
            <a:r>
              <a:rPr lang="zh-CN" altLang="en-US" sz="1100" dirty="0">
                <a:solidFill>
                  <a:prstClr val="black"/>
                </a:solidFill>
                <a:latin typeface="微软雅黑" pitchFamily="34" charset="-122"/>
                <a:ea typeface="微软雅黑" pitchFamily="34" charset="-122"/>
              </a:rPr>
              <a:t>突变阳性</a:t>
            </a:r>
            <a:r>
              <a:rPr lang="en-US" altLang="zh-CN" sz="1100" dirty="0">
                <a:solidFill>
                  <a:prstClr val="black"/>
                </a:solidFill>
                <a:latin typeface="微软雅黑" pitchFamily="34" charset="-122"/>
                <a:ea typeface="微软雅黑" pitchFamily="34" charset="-122"/>
              </a:rPr>
              <a:t>NSCLC</a:t>
            </a:r>
            <a:r>
              <a:rPr lang="en-US" altLang="zh-CN" sz="1100" baseline="30000" dirty="0">
                <a:solidFill>
                  <a:prstClr val="black"/>
                </a:solidFill>
                <a:latin typeface="微软雅黑" pitchFamily="34" charset="-122"/>
                <a:ea typeface="微软雅黑" pitchFamily="34" charset="-122"/>
              </a:rPr>
              <a:t>5-10</a:t>
            </a:r>
            <a:r>
              <a:rPr lang="zh-CN" altLang="en-US" sz="1100" dirty="0">
                <a:solidFill>
                  <a:prstClr val="black"/>
                </a:solidFill>
                <a:latin typeface="微软雅黑" pitchFamily="34" charset="-122"/>
                <a:ea typeface="微软雅黑" pitchFamily="34" charset="-122"/>
              </a:rPr>
              <a:t>：</a:t>
            </a:r>
            <a:r>
              <a:rPr lang="en-US" altLang="zh-CN" sz="1100" dirty="0">
                <a:solidFill>
                  <a:prstClr val="black"/>
                </a:solidFill>
                <a:latin typeface="微软雅黑" pitchFamily="34" charset="-122"/>
                <a:ea typeface="微软雅黑" pitchFamily="34" charset="-122"/>
                <a:cs typeface="Times New Roman" pitchFamily="18" charset="0"/>
              </a:rPr>
              <a:t> </a:t>
            </a:r>
          </a:p>
          <a:p>
            <a:pPr marL="214313" indent="-214313">
              <a:lnSpc>
                <a:spcPct val="150000"/>
              </a:lnSpc>
              <a:buFont typeface="Arial" charset="0"/>
              <a:buChar char="•"/>
            </a:pPr>
            <a:r>
              <a:rPr lang="en-US" altLang="zh-CN" sz="1100" dirty="0" err="1">
                <a:solidFill>
                  <a:prstClr val="black"/>
                </a:solidFill>
                <a:latin typeface="微软雅黑" pitchFamily="34" charset="-122"/>
                <a:ea typeface="微软雅黑" pitchFamily="34" charset="-122"/>
                <a:cs typeface="Times New Roman" pitchFamily="18" charset="0"/>
              </a:rPr>
              <a:t>Almonertinib</a:t>
            </a:r>
            <a:endParaRPr lang="en-US" altLang="zh-CN" sz="1100" dirty="0">
              <a:solidFill>
                <a:prstClr val="black"/>
              </a:solidFill>
              <a:latin typeface="微软雅黑" pitchFamily="34" charset="-122"/>
              <a:ea typeface="微软雅黑" pitchFamily="34" charset="-122"/>
              <a:cs typeface="Times New Roman" pitchFamily="18" charset="0"/>
            </a:endParaRPr>
          </a:p>
          <a:p>
            <a:pPr marL="214313" indent="-214313">
              <a:lnSpc>
                <a:spcPct val="150000"/>
              </a:lnSpc>
              <a:buFont typeface="Arial" charset="0"/>
              <a:buChar char="•"/>
            </a:pPr>
            <a:r>
              <a:rPr lang="en-US" altLang="zh-CN" sz="1100" dirty="0" err="1">
                <a:solidFill>
                  <a:prstClr val="black"/>
                </a:solidFill>
                <a:latin typeface="微软雅黑" pitchFamily="34" charset="-122"/>
                <a:ea typeface="微软雅黑" pitchFamily="34" charset="-122"/>
                <a:cs typeface="Times New Roman" pitchFamily="18" charset="0"/>
              </a:rPr>
              <a:t>Lazertinib</a:t>
            </a:r>
            <a:endParaRPr lang="en-US" altLang="zh-CN" sz="1100" dirty="0">
              <a:solidFill>
                <a:prstClr val="black"/>
              </a:solidFill>
              <a:latin typeface="微软雅黑" pitchFamily="34" charset="-122"/>
              <a:ea typeface="微软雅黑" pitchFamily="34" charset="-122"/>
              <a:cs typeface="Times New Roman" pitchFamily="18" charset="0"/>
            </a:endParaRPr>
          </a:p>
          <a:p>
            <a:pPr marL="214313" indent="-214313">
              <a:lnSpc>
                <a:spcPct val="150000"/>
              </a:lnSpc>
              <a:buFont typeface="Arial" charset="0"/>
              <a:buChar char="•"/>
            </a:pPr>
            <a:r>
              <a:rPr lang="en-US" altLang="zh-CN" sz="1100" dirty="0" err="1">
                <a:solidFill>
                  <a:prstClr val="black"/>
                </a:solidFill>
                <a:latin typeface="微软雅黑" pitchFamily="34" charset="-122"/>
                <a:ea typeface="微软雅黑" pitchFamily="34" charset="-122"/>
                <a:cs typeface="Times New Roman" pitchFamily="18" charset="0"/>
              </a:rPr>
              <a:t>Nazartinib</a:t>
            </a:r>
            <a:endParaRPr lang="en-US" altLang="zh-CN" sz="1100" dirty="0">
              <a:solidFill>
                <a:prstClr val="black"/>
              </a:solidFill>
              <a:latin typeface="微软雅黑" pitchFamily="34" charset="-122"/>
              <a:ea typeface="微软雅黑" pitchFamily="34" charset="-122"/>
              <a:cs typeface="Times New Roman" pitchFamily="18" charset="0"/>
            </a:endParaRPr>
          </a:p>
          <a:p>
            <a:pPr marL="214313" indent="-214313">
              <a:lnSpc>
                <a:spcPct val="150000"/>
              </a:lnSpc>
              <a:buFont typeface="Arial" charset="0"/>
              <a:buChar char="•"/>
            </a:pPr>
            <a:r>
              <a:rPr lang="en-US" altLang="zh-CN" sz="1100" dirty="0" err="1">
                <a:solidFill>
                  <a:prstClr val="black"/>
                </a:solidFill>
                <a:latin typeface="微软雅黑" pitchFamily="34" charset="-122"/>
                <a:ea typeface="微软雅黑" pitchFamily="34" charset="-122"/>
                <a:cs typeface="Times New Roman" pitchFamily="18" charset="0"/>
              </a:rPr>
              <a:t>Alflutinib</a:t>
            </a:r>
            <a:endParaRPr lang="en-US" altLang="zh-CN" sz="1100" dirty="0">
              <a:solidFill>
                <a:prstClr val="black"/>
              </a:solidFill>
              <a:latin typeface="微软雅黑" pitchFamily="34" charset="-122"/>
              <a:ea typeface="微软雅黑" pitchFamily="34" charset="-122"/>
              <a:cs typeface="Times New Roman" pitchFamily="18" charset="0"/>
            </a:endParaRPr>
          </a:p>
          <a:p>
            <a:pPr marL="214313" indent="-214313">
              <a:lnSpc>
                <a:spcPct val="150000"/>
              </a:lnSpc>
              <a:buFont typeface="Arial" charset="0"/>
              <a:buChar char="•"/>
            </a:pPr>
            <a:r>
              <a:rPr lang="en-US" altLang="zh-CN" sz="1100" dirty="0" err="1">
                <a:solidFill>
                  <a:prstClr val="black">
                    <a:lumMod val="95000"/>
                    <a:lumOff val="5000"/>
                  </a:prstClr>
                </a:solidFill>
                <a:latin typeface="微软雅黑" pitchFamily="34" charset="-122"/>
                <a:ea typeface="微软雅黑" pitchFamily="34" charset="-122"/>
              </a:rPr>
              <a:t>Amivantamab</a:t>
            </a:r>
            <a:endParaRPr lang="en-US" altLang="zh-CN" sz="1100" dirty="0">
              <a:solidFill>
                <a:prstClr val="black">
                  <a:lumMod val="95000"/>
                  <a:lumOff val="5000"/>
                </a:prstClr>
              </a:solidFill>
              <a:latin typeface="微软雅黑" pitchFamily="34" charset="-122"/>
              <a:ea typeface="微软雅黑" pitchFamily="34" charset="-122"/>
            </a:endParaRPr>
          </a:p>
          <a:p>
            <a:pPr marL="214313" indent="-214313">
              <a:lnSpc>
                <a:spcPct val="150000"/>
              </a:lnSpc>
              <a:buFont typeface="Arial" charset="0"/>
              <a:buChar char="•"/>
            </a:pPr>
            <a:r>
              <a:rPr lang="en-US" altLang="zh-CN" sz="1100" dirty="0" err="1"/>
              <a:t>Mefatinib</a:t>
            </a:r>
            <a:endParaRPr lang="en-US" altLang="zh-CN" sz="1100" dirty="0">
              <a:solidFill>
                <a:prstClr val="black">
                  <a:lumMod val="95000"/>
                  <a:lumOff val="5000"/>
                </a:prstClr>
              </a:solidFill>
              <a:latin typeface="微软雅黑" pitchFamily="34" charset="-122"/>
              <a:ea typeface="微软雅黑" pitchFamily="34" charset="-122"/>
            </a:endParaRPr>
          </a:p>
          <a:p>
            <a:pPr marL="214313" indent="-214313">
              <a:lnSpc>
                <a:spcPct val="150000"/>
              </a:lnSpc>
              <a:buFont typeface="Arial" charset="0"/>
              <a:buChar char="•"/>
            </a:pPr>
            <a:r>
              <a:rPr lang="en-US" altLang="zh-CN" sz="1100" dirty="0">
                <a:solidFill>
                  <a:prstClr val="black">
                    <a:lumMod val="95000"/>
                    <a:lumOff val="5000"/>
                  </a:prstClr>
                </a:solidFill>
                <a:latin typeface="微软雅黑" pitchFamily="34" charset="-122"/>
                <a:ea typeface="微软雅黑" pitchFamily="34" charset="-122"/>
              </a:rPr>
              <a:t>EAI001</a:t>
            </a:r>
          </a:p>
          <a:p>
            <a:pPr marL="214313" indent="-214313">
              <a:lnSpc>
                <a:spcPct val="150000"/>
              </a:lnSpc>
              <a:buFont typeface="Arial" charset="0"/>
              <a:buChar char="•"/>
            </a:pPr>
            <a:r>
              <a:rPr lang="en-US" altLang="zh-CN" sz="1100" dirty="0">
                <a:solidFill>
                  <a:prstClr val="black">
                    <a:lumMod val="95000"/>
                    <a:lumOff val="5000"/>
                  </a:prstClr>
                </a:solidFill>
                <a:latin typeface="微软雅黑" pitchFamily="34" charset="-122"/>
                <a:ea typeface="微软雅黑" pitchFamily="34" charset="-122"/>
              </a:rPr>
              <a:t>EAI045</a:t>
            </a:r>
            <a:endParaRPr lang="zh-CN" altLang="en-US" sz="1100" dirty="0">
              <a:solidFill>
                <a:prstClr val="black">
                  <a:lumMod val="95000"/>
                  <a:lumOff val="5000"/>
                </a:prstClr>
              </a:solidFill>
              <a:latin typeface="微软雅黑" pitchFamily="34" charset="-122"/>
              <a:ea typeface="微软雅黑" pitchFamily="34" charset="-122"/>
            </a:endParaRPr>
          </a:p>
        </p:txBody>
      </p:sp>
      <p:sp>
        <p:nvSpPr>
          <p:cNvPr id="1048785" name="右箭头 797"/>
          <p:cNvSpPr/>
          <p:nvPr/>
        </p:nvSpPr>
        <p:spPr>
          <a:xfrm>
            <a:off x="4422170" y="1079075"/>
            <a:ext cx="270000" cy="17483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latin typeface="微软雅黑" pitchFamily="34" charset="-122"/>
              <a:ea typeface="微软雅黑" pitchFamily="34" charset="-122"/>
            </a:endParaRPr>
          </a:p>
        </p:txBody>
      </p:sp>
      <p:sp>
        <p:nvSpPr>
          <p:cNvPr id="1048786" name="矩形 798"/>
          <p:cNvSpPr/>
          <p:nvPr/>
        </p:nvSpPr>
        <p:spPr>
          <a:xfrm>
            <a:off x="4640241" y="1043945"/>
            <a:ext cx="2706510" cy="253916"/>
          </a:xfrm>
          <a:prstGeom prst="rect">
            <a:avLst/>
          </a:prstGeom>
        </p:spPr>
        <p:txBody>
          <a:bodyPr wrap="none" lIns="68580" tIns="34290" rIns="68580" bIns="34290">
            <a:spAutoFit/>
          </a:bodyPr>
          <a:lstStyle/>
          <a:p>
            <a:r>
              <a:rPr lang="zh-CN" altLang="en-US" sz="1200" b="1" dirty="0">
                <a:solidFill>
                  <a:srgbClr val="FF0000"/>
                </a:solidFill>
                <a:latin typeface="微软雅黑" pitchFamily="34" charset="-122"/>
                <a:ea typeface="微软雅黑" pitchFamily="34" charset="-122"/>
              </a:rPr>
              <a:t>仅达可替尼</a:t>
            </a:r>
            <a:r>
              <a:rPr lang="zh-CN" altLang="en-US" sz="1200" b="1" dirty="0">
                <a:solidFill>
                  <a:srgbClr val="203864"/>
                </a:solidFill>
                <a:latin typeface="微软雅黑" pitchFamily="34" charset="-122"/>
                <a:ea typeface="微软雅黑" pitchFamily="34" charset="-122"/>
              </a:rPr>
              <a:t>和</a:t>
            </a:r>
            <a:r>
              <a:rPr lang="zh-CN" altLang="en-US" sz="1200" b="1" dirty="0">
                <a:solidFill>
                  <a:srgbClr val="FF0000"/>
                </a:solidFill>
                <a:latin typeface="微软雅黑" pitchFamily="34" charset="-122"/>
                <a:ea typeface="微软雅黑" pitchFamily="34" charset="-122"/>
              </a:rPr>
              <a:t>奥希替尼</a:t>
            </a:r>
            <a:r>
              <a:rPr lang="zh-CN" altLang="en-US" sz="1200" b="1" dirty="0">
                <a:solidFill>
                  <a:srgbClr val="203864"/>
                </a:solidFill>
                <a:latin typeface="微软雅黑" pitchFamily="34" charset="-122"/>
                <a:ea typeface="微软雅黑" pitchFamily="34" charset="-122"/>
              </a:rPr>
              <a:t>带来</a:t>
            </a:r>
            <a:r>
              <a:rPr lang="en-US" altLang="zh-CN" sz="1200" b="1" dirty="0">
                <a:solidFill>
                  <a:srgbClr val="FF0000"/>
                </a:solidFill>
                <a:latin typeface="微软雅黑" pitchFamily="34" charset="-122"/>
                <a:ea typeface="微软雅黑" pitchFamily="34" charset="-122"/>
              </a:rPr>
              <a:t>OS</a:t>
            </a:r>
            <a:r>
              <a:rPr lang="zh-CN" altLang="en-US" sz="1200" b="1" dirty="0">
                <a:solidFill>
                  <a:srgbClr val="203864"/>
                </a:solidFill>
                <a:latin typeface="微软雅黑" pitchFamily="34" charset="-122"/>
                <a:ea typeface="微软雅黑" pitchFamily="34" charset="-122"/>
              </a:rPr>
              <a:t>获益</a:t>
            </a:r>
            <a:r>
              <a:rPr lang="en-US" altLang="zh-CN" sz="1200" baseline="30000" dirty="0">
                <a:solidFill>
                  <a:prstClr val="black"/>
                </a:solidFill>
                <a:latin typeface="微软雅黑" pitchFamily="34" charset="-122"/>
                <a:ea typeface="微软雅黑" pitchFamily="34" charset="-122"/>
              </a:rPr>
              <a:t>3,4</a:t>
            </a:r>
            <a:endParaRPr lang="zh-CN" altLang="en-US" sz="1200" baseline="30000" dirty="0">
              <a:solidFill>
                <a:prstClr val="black"/>
              </a:solidFill>
              <a:latin typeface="微软雅黑" pitchFamily="34" charset="-122"/>
              <a:ea typeface="微软雅黑" pitchFamily="34" charset="-122"/>
            </a:endParaRPr>
          </a:p>
        </p:txBody>
      </p:sp>
      <p:sp>
        <p:nvSpPr>
          <p:cNvPr id="1048787" name="右箭头 799"/>
          <p:cNvSpPr/>
          <p:nvPr/>
        </p:nvSpPr>
        <p:spPr>
          <a:xfrm>
            <a:off x="7260407" y="1070248"/>
            <a:ext cx="270000" cy="17483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latin typeface="微软雅黑" pitchFamily="34" charset="-122"/>
              <a:ea typeface="微软雅黑" pitchFamily="34" charset="-122"/>
            </a:endParaRPr>
          </a:p>
        </p:txBody>
      </p:sp>
      <p:sp>
        <p:nvSpPr>
          <p:cNvPr id="1048788" name="矩形 800"/>
          <p:cNvSpPr/>
          <p:nvPr/>
        </p:nvSpPr>
        <p:spPr>
          <a:xfrm>
            <a:off x="7580357" y="1030668"/>
            <a:ext cx="1162819" cy="253916"/>
          </a:xfrm>
          <a:prstGeom prst="rect">
            <a:avLst/>
          </a:prstGeom>
        </p:spPr>
        <p:txBody>
          <a:bodyPr wrap="none" lIns="68580" tIns="34290" rIns="68580" bIns="34290">
            <a:spAutoFit/>
          </a:bodyPr>
          <a:lstStyle/>
          <a:p>
            <a:r>
              <a:rPr lang="zh-CN" altLang="en-US" sz="1200" b="1" dirty="0">
                <a:solidFill>
                  <a:srgbClr val="203864"/>
                </a:solidFill>
                <a:latin typeface="微软雅黑" pitchFamily="34" charset="-122"/>
                <a:ea typeface="微软雅黑" pitchFamily="34" charset="-122"/>
              </a:rPr>
              <a:t>新的</a:t>
            </a:r>
            <a:r>
              <a:rPr lang="en-US" altLang="zh-CN" sz="1200" b="1" dirty="0">
                <a:solidFill>
                  <a:srgbClr val="203864"/>
                </a:solidFill>
                <a:latin typeface="微软雅黑" pitchFamily="34" charset="-122"/>
                <a:ea typeface="微软雅黑" pitchFamily="34" charset="-122"/>
              </a:rPr>
              <a:t>TKI</a:t>
            </a:r>
            <a:r>
              <a:rPr lang="zh-CN" altLang="en-US" sz="1200" b="1" dirty="0">
                <a:solidFill>
                  <a:srgbClr val="203864"/>
                </a:solidFill>
                <a:latin typeface="微软雅黑" pitchFamily="34" charset="-122"/>
                <a:ea typeface="微软雅黑" pitchFamily="34" charset="-122"/>
              </a:rPr>
              <a:t>研发中</a:t>
            </a:r>
          </a:p>
        </p:txBody>
      </p:sp>
      <p:sp>
        <p:nvSpPr>
          <p:cNvPr id="1048789" name="矩形 48"/>
          <p:cNvSpPr/>
          <p:nvPr/>
        </p:nvSpPr>
        <p:spPr>
          <a:xfrm>
            <a:off x="581553" y="1043314"/>
            <a:ext cx="3600794" cy="438582"/>
          </a:xfrm>
          <a:prstGeom prst="rect">
            <a:avLst/>
          </a:prstGeom>
        </p:spPr>
        <p:txBody>
          <a:bodyPr wrap="none" lIns="68580" tIns="34290" rIns="68580" bIns="34290">
            <a:spAutoFit/>
          </a:bodyPr>
          <a:lstStyle/>
          <a:p>
            <a:pPr algn="ctr"/>
            <a:r>
              <a:rPr lang="zh-CN" altLang="en-US" sz="1200" b="1" dirty="0">
                <a:solidFill>
                  <a:srgbClr val="203864"/>
                </a:solidFill>
                <a:latin typeface="微软雅黑" pitchFamily="34" charset="-122"/>
                <a:ea typeface="微软雅黑" pitchFamily="34" charset="-122"/>
              </a:rPr>
              <a:t>九项临床研究显示，</a:t>
            </a:r>
            <a:r>
              <a:rPr lang="en-US" altLang="zh-CN" sz="1200" b="1" dirty="0">
                <a:solidFill>
                  <a:srgbClr val="203864"/>
                </a:solidFill>
                <a:latin typeface="微软雅黑" pitchFamily="34" charset="-122"/>
                <a:ea typeface="微软雅黑" pitchFamily="34" charset="-122"/>
              </a:rPr>
              <a:t>EGFR-TKI</a:t>
            </a:r>
            <a:r>
              <a:rPr lang="zh-CN" altLang="en-US" sz="1200" b="1" dirty="0">
                <a:solidFill>
                  <a:srgbClr val="203864"/>
                </a:solidFill>
                <a:latin typeface="微软雅黑" pitchFamily="34" charset="-122"/>
                <a:ea typeface="微软雅黑" pitchFamily="34" charset="-122"/>
              </a:rPr>
              <a:t>带来</a:t>
            </a:r>
            <a:r>
              <a:rPr lang="en-US" altLang="zh-CN" sz="1200" b="1" dirty="0">
                <a:solidFill>
                  <a:srgbClr val="FF0000"/>
                </a:solidFill>
                <a:latin typeface="微软雅黑" pitchFamily="34" charset="-122"/>
                <a:ea typeface="微软雅黑" pitchFamily="34" charset="-122"/>
              </a:rPr>
              <a:t>PFS</a:t>
            </a:r>
            <a:r>
              <a:rPr lang="zh-CN" altLang="en-US" sz="1200" b="1" dirty="0">
                <a:solidFill>
                  <a:srgbClr val="FF0000"/>
                </a:solidFill>
                <a:latin typeface="微软雅黑" pitchFamily="34" charset="-122"/>
                <a:ea typeface="微软雅黑" pitchFamily="34" charset="-122"/>
              </a:rPr>
              <a:t>显著获益</a:t>
            </a:r>
            <a:r>
              <a:rPr lang="zh-CN" altLang="en-US" sz="1200" b="1" dirty="0">
                <a:solidFill>
                  <a:srgbClr val="203864"/>
                </a:solidFill>
                <a:latin typeface="微软雅黑" pitchFamily="34" charset="-122"/>
                <a:ea typeface="微软雅黑" pitchFamily="34" charset="-122"/>
              </a:rPr>
              <a:t>，</a:t>
            </a:r>
            <a:endParaRPr lang="en-US" altLang="zh-CN" sz="1200" b="1" dirty="0">
              <a:solidFill>
                <a:srgbClr val="203864"/>
              </a:solidFill>
              <a:latin typeface="微软雅黑" pitchFamily="34" charset="-122"/>
              <a:ea typeface="微软雅黑" pitchFamily="34" charset="-122"/>
            </a:endParaRPr>
          </a:p>
          <a:p>
            <a:pPr algn="ctr"/>
            <a:r>
              <a:rPr lang="zh-CN" altLang="en-US" sz="1200" b="1" dirty="0">
                <a:solidFill>
                  <a:srgbClr val="203864"/>
                </a:solidFill>
                <a:latin typeface="微软雅黑" pitchFamily="34" charset="-122"/>
                <a:ea typeface="微软雅黑" pitchFamily="34" charset="-122"/>
              </a:rPr>
              <a:t>但</a:t>
            </a:r>
            <a:r>
              <a:rPr lang="en-US" altLang="zh-CN" sz="1200" b="1" dirty="0">
                <a:solidFill>
                  <a:srgbClr val="FF0000"/>
                </a:solidFill>
                <a:latin typeface="微软雅黑" pitchFamily="34" charset="-122"/>
                <a:ea typeface="微软雅黑" pitchFamily="34" charset="-122"/>
              </a:rPr>
              <a:t>OS</a:t>
            </a:r>
            <a:r>
              <a:rPr lang="zh-CN" altLang="en-US" sz="1200" b="1" dirty="0">
                <a:solidFill>
                  <a:srgbClr val="FF0000"/>
                </a:solidFill>
                <a:latin typeface="微软雅黑" pitchFamily="34" charset="-122"/>
                <a:ea typeface="微软雅黑" pitchFamily="34" charset="-122"/>
              </a:rPr>
              <a:t>未见获益</a:t>
            </a:r>
            <a:r>
              <a:rPr lang="en-US" altLang="zh-CN" sz="1200" baseline="30000" dirty="0">
                <a:solidFill>
                  <a:prstClr val="black"/>
                </a:solidFill>
                <a:latin typeface="微软雅黑" pitchFamily="34" charset="-122"/>
                <a:ea typeface="微软雅黑" pitchFamily="34" charset="-122"/>
              </a:rPr>
              <a:t>1,2</a:t>
            </a:r>
            <a:endParaRPr lang="zh-CN" altLang="en-US" sz="1200" baseline="30000" dirty="0">
              <a:solidFill>
                <a:prstClr val="black"/>
              </a:solidFill>
              <a:latin typeface="微软雅黑" pitchFamily="34" charset="-122"/>
              <a:ea typeface="微软雅黑" pitchFamily="34" charset="-122"/>
            </a:endParaRPr>
          </a:p>
        </p:txBody>
      </p:sp>
      <p:cxnSp>
        <p:nvCxnSpPr>
          <p:cNvPr id="3145744" name="直接连接符 51"/>
          <p:cNvCxnSpPr/>
          <p:nvPr/>
        </p:nvCxnSpPr>
        <p:spPr>
          <a:xfrm flipV="1">
            <a:off x="4572000" y="1435620"/>
            <a:ext cx="0" cy="3105959"/>
          </a:xfrm>
          <a:prstGeom prst="line">
            <a:avLst/>
          </a:prstGeom>
          <a:ln w="6350">
            <a:solidFill>
              <a:schemeClr val="accent1"/>
            </a:solidFill>
            <a:prstDash val="sysDot"/>
          </a:ln>
        </p:spPr>
        <p:style>
          <a:lnRef idx="2">
            <a:schemeClr val="accent1"/>
          </a:lnRef>
          <a:fillRef idx="0">
            <a:schemeClr val="accent1"/>
          </a:fillRef>
          <a:effectRef idx="1">
            <a:schemeClr val="accent1"/>
          </a:effectRef>
          <a:fontRef idx="minor">
            <a:schemeClr val="tx1"/>
          </a:fontRef>
        </p:style>
      </p:cxnSp>
      <p:cxnSp>
        <p:nvCxnSpPr>
          <p:cNvPr id="3145745" name="直接连接符 52"/>
          <p:cNvCxnSpPr/>
          <p:nvPr/>
        </p:nvCxnSpPr>
        <p:spPr>
          <a:xfrm flipV="1">
            <a:off x="7424197" y="1435620"/>
            <a:ext cx="0" cy="3105959"/>
          </a:xfrm>
          <a:prstGeom prst="line">
            <a:avLst/>
          </a:prstGeom>
          <a:ln>
            <a:solidFill>
              <a:schemeClr val="accent1"/>
            </a:solidFill>
            <a:prstDash val="sysDot"/>
          </a:ln>
        </p:spPr>
        <p:style>
          <a:lnRef idx="2">
            <a:schemeClr val="accent1"/>
          </a:lnRef>
          <a:fillRef idx="0">
            <a:schemeClr val="accent1"/>
          </a:fillRef>
          <a:effectRef idx="1">
            <a:schemeClr val="accent1"/>
          </a:effectRef>
          <a:fontRef idx="minor">
            <a:schemeClr val="tx1"/>
          </a:fontRef>
        </p:style>
      </p:cxnSp>
      <p:pic>
        <p:nvPicPr>
          <p:cNvPr id="2097166" name="Picture 2"/>
          <p:cNvPicPr>
            <a:picLocks noChangeAspect="1" noChangeArrowheads="1"/>
          </p:cNvPicPr>
          <p:nvPr/>
        </p:nvPicPr>
        <p:blipFill>
          <a:blip r:embed="rId4" cstate="print"/>
          <a:srcRect/>
          <a:stretch>
            <a:fillRect/>
          </a:stretch>
        </p:blipFill>
        <p:spPr bwMode="auto">
          <a:xfrm>
            <a:off x="4983944" y="3314626"/>
            <a:ext cx="1863738" cy="1166715"/>
          </a:xfrm>
          <a:prstGeom prst="rect">
            <a:avLst/>
          </a:prstGeom>
          <a:noFill/>
          <a:ln>
            <a:noFill/>
          </a:ln>
        </p:spPr>
      </p:pic>
      <p:sp>
        <p:nvSpPr>
          <p:cNvPr id="1048790" name="矩形 54"/>
          <p:cNvSpPr/>
          <p:nvPr/>
        </p:nvSpPr>
        <p:spPr>
          <a:xfrm>
            <a:off x="4788024" y="1468891"/>
            <a:ext cx="1058623" cy="192360"/>
          </a:xfrm>
          <a:prstGeom prst="rect">
            <a:avLst/>
          </a:prstGeom>
        </p:spPr>
        <p:txBody>
          <a:bodyPr wrap="none" lIns="68580" tIns="34290" rIns="68580" bIns="34290">
            <a:spAutoFit/>
          </a:bodyPr>
          <a:lstStyle/>
          <a:p>
            <a:pPr algn="ctr">
              <a:spcBef>
                <a:spcPct val="0"/>
              </a:spcBef>
            </a:pPr>
            <a:r>
              <a:rPr lang="en-US" altLang="zh-CN" sz="800" b="1" dirty="0">
                <a:solidFill>
                  <a:prstClr val="black"/>
                </a:solidFill>
                <a:latin typeface="微软雅黑" pitchFamily="34" charset="-122"/>
                <a:ea typeface="微软雅黑" pitchFamily="34" charset="-122"/>
              </a:rPr>
              <a:t>ARCHER 1050</a:t>
            </a:r>
            <a:r>
              <a:rPr lang="zh-CN" altLang="en-US" sz="800" b="1" dirty="0">
                <a:solidFill>
                  <a:prstClr val="black"/>
                </a:solidFill>
                <a:latin typeface="微软雅黑" pitchFamily="34" charset="-122"/>
                <a:ea typeface="微软雅黑" pitchFamily="34" charset="-122"/>
              </a:rPr>
              <a:t>研究</a:t>
            </a:r>
            <a:endParaRPr lang="en-US" altLang="zh-CN" sz="800" dirty="0">
              <a:solidFill>
                <a:prstClr val="black"/>
              </a:solidFill>
              <a:latin typeface="微软雅黑" pitchFamily="34" charset="-122"/>
              <a:ea typeface="微软雅黑" pitchFamily="34" charset="-122"/>
            </a:endParaRPr>
          </a:p>
        </p:txBody>
      </p:sp>
      <p:sp>
        <p:nvSpPr>
          <p:cNvPr id="1048791" name="矩形 55"/>
          <p:cNvSpPr/>
          <p:nvPr/>
        </p:nvSpPr>
        <p:spPr>
          <a:xfrm>
            <a:off x="4819110" y="3138834"/>
            <a:ext cx="763671" cy="192360"/>
          </a:xfrm>
          <a:prstGeom prst="rect">
            <a:avLst/>
          </a:prstGeom>
        </p:spPr>
        <p:txBody>
          <a:bodyPr wrap="none" lIns="68580" tIns="34290" rIns="68580" bIns="34290">
            <a:spAutoFit/>
          </a:bodyPr>
          <a:lstStyle/>
          <a:p>
            <a:r>
              <a:rPr lang="en-US" altLang="zh-CN" sz="800" b="1" dirty="0">
                <a:solidFill>
                  <a:prstClr val="black"/>
                </a:solidFill>
                <a:latin typeface="微软雅黑" pitchFamily="34" charset="-122"/>
                <a:ea typeface="微软雅黑" pitchFamily="34" charset="-122"/>
              </a:rPr>
              <a:t>FLAURA</a:t>
            </a:r>
            <a:r>
              <a:rPr lang="zh-CN" altLang="en-US" sz="800" b="1" dirty="0">
                <a:solidFill>
                  <a:prstClr val="black"/>
                </a:solidFill>
                <a:latin typeface="微软雅黑" pitchFamily="34" charset="-122"/>
                <a:ea typeface="微软雅黑" pitchFamily="34" charset="-122"/>
              </a:rPr>
              <a:t>研究</a:t>
            </a:r>
          </a:p>
        </p:txBody>
      </p:sp>
      <p:sp>
        <p:nvSpPr>
          <p:cNvPr id="1048792" name="Rectangle 97"/>
          <p:cNvSpPr>
            <a:spLocks noChangeArrowheads="1"/>
          </p:cNvSpPr>
          <p:nvPr/>
        </p:nvSpPr>
        <p:spPr bwMode="auto">
          <a:xfrm>
            <a:off x="6141036" y="3171040"/>
            <a:ext cx="1238177" cy="450195"/>
          </a:xfrm>
          <a:prstGeom prst="rect">
            <a:avLst/>
          </a:prstGeom>
          <a:solidFill>
            <a:schemeClr val="bg1"/>
          </a:solidFill>
          <a:ln>
            <a:noFill/>
          </a:ln>
        </p:spPr>
        <p:txBody>
          <a:bodyPr wrap="square" lIns="30375" tIns="15188" rIns="30375" bIns="15188" anchor="ctr">
            <a:no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defRPr>
                <a:solidFill>
                  <a:schemeClr val="tx1"/>
                </a:solidFill>
                <a:latin typeface="Arial" charset="0"/>
                <a:ea typeface="宋体" charset="-122"/>
              </a:defRPr>
            </a:lvl6pPr>
            <a:lvl7pPr marL="2971800" indent="-228600" algn="ctr" eaLnBrk="0" fontAlgn="base" hangingPunct="0">
              <a:spcBef>
                <a:spcPct val="0"/>
              </a:spcBef>
              <a:spcAft>
                <a:spcPct val="0"/>
              </a:spcAft>
              <a:defRPr>
                <a:solidFill>
                  <a:schemeClr val="tx1"/>
                </a:solidFill>
                <a:latin typeface="Arial" charset="0"/>
                <a:ea typeface="宋体" charset="-122"/>
              </a:defRPr>
            </a:lvl7pPr>
            <a:lvl8pPr marL="3429000" indent="-228600" algn="ctr" eaLnBrk="0" fontAlgn="base" hangingPunct="0">
              <a:spcBef>
                <a:spcPct val="0"/>
              </a:spcBef>
              <a:spcAft>
                <a:spcPct val="0"/>
              </a:spcAft>
              <a:defRPr>
                <a:solidFill>
                  <a:schemeClr val="tx1"/>
                </a:solidFill>
                <a:latin typeface="Arial" charset="0"/>
                <a:ea typeface="宋体" charset="-122"/>
              </a:defRPr>
            </a:lvl8pPr>
            <a:lvl9pPr marL="3886200" indent="-228600" algn="ctr" eaLnBrk="0" fontAlgn="base" hangingPunct="0">
              <a:spcBef>
                <a:spcPct val="0"/>
              </a:spcBef>
              <a:spcAft>
                <a:spcPct val="0"/>
              </a:spcAft>
              <a:defRPr>
                <a:solidFill>
                  <a:schemeClr val="tx1"/>
                </a:solidFill>
                <a:latin typeface="Arial" charset="0"/>
                <a:ea typeface="宋体" charset="-122"/>
              </a:defRPr>
            </a:lvl9pPr>
          </a:lstStyle>
          <a:p>
            <a:pPr defTabSz="385763" fontAlgn="base">
              <a:spcAft>
                <a:spcPct val="0"/>
              </a:spcAft>
            </a:pPr>
            <a:endParaRPr lang="en-GB" altLang="zh-CN" sz="700" b="1" dirty="0">
              <a:solidFill>
                <a:srgbClr val="C00000"/>
              </a:solidFill>
              <a:latin typeface="微软雅黑" pitchFamily="34" charset="-122"/>
              <a:ea typeface="微软雅黑" pitchFamily="34" charset="-122"/>
              <a:cs typeface="Arial" charset="0"/>
            </a:endParaRPr>
          </a:p>
        </p:txBody>
      </p:sp>
      <p:sp>
        <p:nvSpPr>
          <p:cNvPr id="1048793" name="Rectangle 97"/>
          <p:cNvSpPr>
            <a:spLocks noChangeArrowheads="1"/>
          </p:cNvSpPr>
          <p:nvPr/>
        </p:nvSpPr>
        <p:spPr bwMode="auto">
          <a:xfrm>
            <a:off x="6093842" y="3285253"/>
            <a:ext cx="1330355" cy="257022"/>
          </a:xfrm>
          <a:prstGeom prst="rect">
            <a:avLst/>
          </a:prstGeom>
          <a:solidFill>
            <a:schemeClr val="bg1"/>
          </a:solidFill>
          <a:ln>
            <a:noFill/>
          </a:ln>
        </p:spPr>
        <p:txBody>
          <a:bodyPr wrap="square" lIns="30375" tIns="15188" rIns="30375" bIns="15188" anchor="ctr">
            <a:no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defRPr>
                <a:solidFill>
                  <a:schemeClr val="tx1"/>
                </a:solidFill>
                <a:latin typeface="Arial" charset="0"/>
                <a:ea typeface="宋体" charset="-122"/>
              </a:defRPr>
            </a:lvl6pPr>
            <a:lvl7pPr marL="2971800" indent="-228600" algn="ctr" eaLnBrk="0" fontAlgn="base" hangingPunct="0">
              <a:spcBef>
                <a:spcPct val="0"/>
              </a:spcBef>
              <a:spcAft>
                <a:spcPct val="0"/>
              </a:spcAft>
              <a:defRPr>
                <a:solidFill>
                  <a:schemeClr val="tx1"/>
                </a:solidFill>
                <a:latin typeface="Arial" charset="0"/>
                <a:ea typeface="宋体" charset="-122"/>
              </a:defRPr>
            </a:lvl7pPr>
            <a:lvl8pPr marL="3429000" indent="-228600" algn="ctr" eaLnBrk="0" fontAlgn="base" hangingPunct="0">
              <a:spcBef>
                <a:spcPct val="0"/>
              </a:spcBef>
              <a:spcAft>
                <a:spcPct val="0"/>
              </a:spcAft>
              <a:defRPr>
                <a:solidFill>
                  <a:schemeClr val="tx1"/>
                </a:solidFill>
                <a:latin typeface="Arial" charset="0"/>
                <a:ea typeface="宋体" charset="-122"/>
              </a:defRPr>
            </a:lvl8pPr>
            <a:lvl9pPr marL="3886200" indent="-228600" algn="ctr" eaLnBrk="0" fontAlgn="base" hangingPunct="0">
              <a:spcBef>
                <a:spcPct val="0"/>
              </a:spcBef>
              <a:spcAft>
                <a:spcPct val="0"/>
              </a:spcAft>
              <a:defRPr>
                <a:solidFill>
                  <a:schemeClr val="tx1"/>
                </a:solidFill>
                <a:latin typeface="Arial" charset="0"/>
                <a:ea typeface="宋体" charset="-122"/>
              </a:defRPr>
            </a:lvl9pPr>
          </a:lstStyle>
          <a:p>
            <a:pPr defTabSz="385763" fontAlgn="base">
              <a:spcAft>
                <a:spcPct val="0"/>
              </a:spcAft>
            </a:pPr>
            <a:r>
              <a:rPr lang="zh-CN" altLang="en-US" sz="800" b="1" dirty="0">
                <a:solidFill>
                  <a:srgbClr val="C00000"/>
                </a:solidFill>
                <a:latin typeface="微软雅黑" pitchFamily="34" charset="-122"/>
                <a:ea typeface="微软雅黑" pitchFamily="34" charset="-122"/>
                <a:cs typeface="Arial" charset="0"/>
              </a:rPr>
              <a:t>中位</a:t>
            </a:r>
            <a:r>
              <a:rPr lang="en-US" altLang="zh-CN" sz="800" b="1" dirty="0">
                <a:solidFill>
                  <a:srgbClr val="C00000"/>
                </a:solidFill>
                <a:latin typeface="微软雅黑" pitchFamily="34" charset="-122"/>
                <a:ea typeface="微软雅黑" pitchFamily="34" charset="-122"/>
                <a:cs typeface="Arial" charset="0"/>
              </a:rPr>
              <a:t>OS</a:t>
            </a:r>
            <a:r>
              <a:rPr lang="zh-CN" altLang="en-US" sz="800" b="1" dirty="0">
                <a:solidFill>
                  <a:srgbClr val="C00000"/>
                </a:solidFill>
                <a:latin typeface="微软雅黑" pitchFamily="34" charset="-122"/>
                <a:ea typeface="微软雅黑" pitchFamily="34" charset="-122"/>
                <a:cs typeface="Arial" charset="0"/>
              </a:rPr>
              <a:t>：</a:t>
            </a:r>
            <a:r>
              <a:rPr lang="en-US" altLang="zh-CN" sz="800" b="1" dirty="0">
                <a:solidFill>
                  <a:srgbClr val="C00000"/>
                </a:solidFill>
                <a:latin typeface="微软雅黑" pitchFamily="34" charset="-122"/>
                <a:ea typeface="微软雅黑" pitchFamily="34" charset="-122"/>
                <a:cs typeface="Arial" charset="0"/>
              </a:rPr>
              <a:t>38.6</a:t>
            </a:r>
            <a:r>
              <a:rPr lang="zh-CN" altLang="en-US" sz="800" b="1" dirty="0">
                <a:solidFill>
                  <a:srgbClr val="C00000"/>
                </a:solidFill>
                <a:latin typeface="微软雅黑" pitchFamily="34" charset="-122"/>
                <a:ea typeface="微软雅黑" pitchFamily="34" charset="-122"/>
                <a:cs typeface="Arial" charset="0"/>
              </a:rPr>
              <a:t> </a:t>
            </a:r>
            <a:r>
              <a:rPr lang="en-US" altLang="zh-CN" sz="800" b="1" dirty="0">
                <a:solidFill>
                  <a:prstClr val="black"/>
                </a:solidFill>
                <a:latin typeface="微软雅黑" pitchFamily="34" charset="-122"/>
                <a:ea typeface="微软雅黑" pitchFamily="34" charset="-122"/>
                <a:cs typeface="Arial" charset="0"/>
              </a:rPr>
              <a:t>v 31.8</a:t>
            </a:r>
            <a:r>
              <a:rPr lang="zh-CN" altLang="en-US" sz="800" b="1" dirty="0">
                <a:solidFill>
                  <a:prstClr val="black"/>
                </a:solidFill>
                <a:latin typeface="微软雅黑" pitchFamily="34" charset="-122"/>
                <a:ea typeface="微软雅黑" pitchFamily="34" charset="-122"/>
                <a:cs typeface="Arial" charset="0"/>
              </a:rPr>
              <a:t>个月</a:t>
            </a:r>
            <a:endParaRPr lang="en-US" altLang="zh-CN" sz="800" b="1" dirty="0">
              <a:solidFill>
                <a:prstClr val="black"/>
              </a:solidFill>
              <a:latin typeface="微软雅黑" pitchFamily="34" charset="-122"/>
              <a:ea typeface="微软雅黑" pitchFamily="34" charset="-122"/>
              <a:cs typeface="Arial" charset="0"/>
            </a:endParaRPr>
          </a:p>
          <a:p>
            <a:pPr defTabSz="385763" fontAlgn="base">
              <a:spcAft>
                <a:spcPct val="0"/>
              </a:spcAft>
            </a:pPr>
            <a:r>
              <a:rPr lang="el-GR" altLang="zh-CN" sz="800" dirty="0">
                <a:solidFill>
                  <a:prstClr val="black"/>
                </a:solidFill>
              </a:rPr>
              <a:t>Δ</a:t>
            </a:r>
            <a:r>
              <a:rPr lang="en-US" altLang="zh-CN" sz="800" dirty="0">
                <a:solidFill>
                  <a:prstClr val="black"/>
                </a:solidFill>
              </a:rPr>
              <a:t> </a:t>
            </a:r>
            <a:r>
              <a:rPr lang="en-US" altLang="zh-CN" sz="800" b="1" dirty="0">
                <a:solidFill>
                  <a:prstClr val="black"/>
                </a:solidFill>
                <a:latin typeface="微软雅黑" pitchFamily="34" charset="-122"/>
                <a:ea typeface="微软雅黑" pitchFamily="34" charset="-122"/>
                <a:cs typeface="Arial" charset="0"/>
              </a:rPr>
              <a:t>OS</a:t>
            </a:r>
            <a:r>
              <a:rPr lang="zh-CN" altLang="en-US" sz="800" b="1" dirty="0">
                <a:solidFill>
                  <a:prstClr val="black"/>
                </a:solidFill>
                <a:latin typeface="微软雅黑" pitchFamily="34" charset="-122"/>
                <a:ea typeface="微软雅黑" pitchFamily="34" charset="-122"/>
                <a:cs typeface="Arial" charset="0"/>
              </a:rPr>
              <a:t>：</a:t>
            </a:r>
            <a:r>
              <a:rPr lang="en-US" altLang="zh-CN" sz="800" b="1" dirty="0">
                <a:solidFill>
                  <a:prstClr val="black"/>
                </a:solidFill>
                <a:latin typeface="微软雅黑" pitchFamily="34" charset="-122"/>
                <a:ea typeface="微软雅黑" pitchFamily="34" charset="-122"/>
                <a:cs typeface="Arial" charset="0"/>
              </a:rPr>
              <a:t>6.8</a:t>
            </a:r>
            <a:r>
              <a:rPr lang="zh-CN" altLang="en-US" sz="800" b="1" dirty="0">
                <a:solidFill>
                  <a:prstClr val="black"/>
                </a:solidFill>
                <a:latin typeface="微软雅黑" pitchFamily="34" charset="-122"/>
                <a:ea typeface="微软雅黑" pitchFamily="34" charset="-122"/>
                <a:cs typeface="Arial" charset="0"/>
              </a:rPr>
              <a:t>个月</a:t>
            </a:r>
            <a:endParaRPr lang="en-US" altLang="zh-CN" sz="800" b="1" dirty="0">
              <a:solidFill>
                <a:prstClr val="black"/>
              </a:solidFill>
              <a:latin typeface="微软雅黑" pitchFamily="34" charset="-122"/>
              <a:ea typeface="微软雅黑" pitchFamily="34" charset="-122"/>
              <a:cs typeface="Arial" charset="0"/>
            </a:endParaRPr>
          </a:p>
          <a:p>
            <a:pPr defTabSz="385763" fontAlgn="base">
              <a:spcAft>
                <a:spcPct val="0"/>
              </a:spcAft>
            </a:pPr>
            <a:r>
              <a:rPr lang="en-US" altLang="zh-CN" sz="800" b="1" dirty="0">
                <a:solidFill>
                  <a:srgbClr val="C00000"/>
                </a:solidFill>
                <a:latin typeface="微软雅黑" pitchFamily="34" charset="-122"/>
                <a:ea typeface="微软雅黑" pitchFamily="34" charset="-122"/>
                <a:cs typeface="Arial" charset="0"/>
              </a:rPr>
              <a:t>P=0.0462</a:t>
            </a:r>
            <a:endParaRPr lang="en-GB" altLang="zh-CN" sz="800" b="1" dirty="0">
              <a:solidFill>
                <a:srgbClr val="C00000"/>
              </a:solidFill>
              <a:latin typeface="微软雅黑" pitchFamily="34" charset="-122"/>
              <a:ea typeface="微软雅黑" pitchFamily="34" charset="-122"/>
              <a:cs typeface="Arial" charset="0"/>
            </a:endParaRPr>
          </a:p>
        </p:txBody>
      </p:sp>
      <p:sp>
        <p:nvSpPr>
          <p:cNvPr id="1048794" name="标题 1"/>
          <p:cNvSpPr txBox="1"/>
          <p:nvPr/>
        </p:nvSpPr>
        <p:spPr>
          <a:xfrm>
            <a:off x="357158" y="69443"/>
            <a:ext cx="8215473" cy="728220"/>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2800" b="1" kern="1200">
                <a:solidFill>
                  <a:schemeClr val="tx1"/>
                </a:solidFill>
                <a:latin typeface="微软雅黑" pitchFamily="34" charset="-122"/>
                <a:ea typeface="微软雅黑" pitchFamily="34" charset="-122"/>
                <a:cs typeface="+mj-cs"/>
              </a:defRPr>
            </a:lvl1pPr>
          </a:lstStyle>
          <a:p>
            <a:pPr algn="ctr">
              <a:lnSpc>
                <a:spcPct val="100000"/>
              </a:lnSpc>
            </a:pPr>
            <a:r>
              <a:rPr lang="zh-CN" altLang="en-US" sz="2000" b="0" dirty="0" smtClean="0">
                <a:solidFill>
                  <a:schemeClr val="tx1"/>
                </a:solidFill>
              </a:rPr>
              <a:t>晚期</a:t>
            </a:r>
            <a:r>
              <a:rPr lang="en-US" altLang="zh-CN" sz="2000" b="0" dirty="0" smtClean="0">
                <a:solidFill>
                  <a:schemeClr val="tx1"/>
                </a:solidFill>
              </a:rPr>
              <a:t>EGFR M</a:t>
            </a:r>
            <a:r>
              <a:rPr lang="zh-CN" altLang="en-US" sz="2000" b="0" dirty="0" smtClean="0">
                <a:solidFill>
                  <a:schemeClr val="tx1"/>
                </a:solidFill>
              </a:rPr>
              <a:t>（</a:t>
            </a:r>
            <a:r>
              <a:rPr lang="en-US" altLang="zh-CN" sz="2000" b="0" dirty="0" smtClean="0">
                <a:solidFill>
                  <a:schemeClr val="tx1"/>
                </a:solidFill>
              </a:rPr>
              <a:t>+</a:t>
            </a:r>
            <a:r>
              <a:rPr lang="zh-CN" altLang="en-US" sz="2000" b="0" dirty="0" smtClean="0">
                <a:solidFill>
                  <a:schemeClr val="tx1"/>
                </a:solidFill>
              </a:rPr>
              <a:t>）肺癌生存获益汇总</a:t>
            </a:r>
            <a:endParaRPr lang="zh-CN" altLang="en-US" sz="2000" b="0" dirty="0">
              <a:solidFill>
                <a:schemeClr val="tx1"/>
              </a:solidFill>
            </a:endParaRPr>
          </a:p>
        </p:txBody>
      </p:sp>
      <p:graphicFrame>
        <p:nvGraphicFramePr>
          <p:cNvPr id="4194313" name="图表 64"/>
          <p:cNvGraphicFramePr/>
          <p:nvPr/>
        </p:nvGraphicFramePr>
        <p:xfrm>
          <a:off x="839347" y="1289457"/>
          <a:ext cx="2708120" cy="3366918"/>
        </p:xfrm>
        <a:graphic>
          <a:graphicData uri="http://schemas.openxmlformats.org/drawingml/2006/chart">
            <c:chart xmlns:c="http://schemas.openxmlformats.org/drawingml/2006/chart" xmlns:r="http://schemas.openxmlformats.org/officeDocument/2006/relationships" r:id="rId5"/>
          </a:graphicData>
        </a:graphic>
      </p:graphicFrame>
      <p:sp>
        <p:nvSpPr>
          <p:cNvPr id="1048795" name="TextBox 4"/>
          <p:cNvSpPr txBox="1"/>
          <p:nvPr/>
        </p:nvSpPr>
        <p:spPr>
          <a:xfrm>
            <a:off x="718768" y="1444719"/>
            <a:ext cx="4000500" cy="273357"/>
          </a:xfrm>
          <a:prstGeom prst="rect">
            <a:avLst/>
          </a:prstGeom>
          <a:noFill/>
        </p:spPr>
        <p:txBody>
          <a:bodyPr vert="horz" wrap="square" lIns="68580" tIns="34290" rIns="68580" bIns="34290" rtlCol="0" anchor="ctr">
            <a:noAutofit/>
          </a:bodyPr>
          <a:lstStyle/>
          <a:p>
            <a:pPr algn="ctr" defTabSz="342900"/>
            <a:r>
              <a:rPr lang="zh-CN" altLang="en-US" sz="900" b="1" dirty="0">
                <a:solidFill>
                  <a:srgbClr val="275776"/>
                </a:solidFill>
                <a:latin typeface="微软雅黑" pitchFamily="34" charset="-122"/>
                <a:ea typeface="微软雅黑" pitchFamily="34" charset="-122"/>
              </a:rPr>
              <a:t>中位</a:t>
            </a:r>
            <a:r>
              <a:rPr lang="en-US" altLang="zh-CN" sz="900" b="1" dirty="0">
                <a:solidFill>
                  <a:srgbClr val="275776"/>
                </a:solidFill>
                <a:latin typeface="微软雅黑" pitchFamily="34" charset="-122"/>
                <a:ea typeface="微软雅黑" pitchFamily="34" charset="-122"/>
              </a:rPr>
              <a:t>PFS</a:t>
            </a:r>
            <a:r>
              <a:rPr lang="zh-CN" altLang="en-US" sz="900" b="1" dirty="0">
                <a:solidFill>
                  <a:srgbClr val="275776"/>
                </a:solidFill>
                <a:latin typeface="微软雅黑" pitchFamily="34" charset="-122"/>
                <a:ea typeface="微软雅黑" pitchFamily="34" charset="-122"/>
              </a:rPr>
              <a:t>（月）</a:t>
            </a:r>
          </a:p>
        </p:txBody>
      </p:sp>
      <p:graphicFrame>
        <p:nvGraphicFramePr>
          <p:cNvPr id="4194314" name="表格 66"/>
          <p:cNvGraphicFramePr>
            <a:graphicFrameLocks noGrp="1"/>
          </p:cNvGraphicFramePr>
          <p:nvPr/>
        </p:nvGraphicFramePr>
        <p:xfrm>
          <a:off x="3257404" y="1464247"/>
          <a:ext cx="1166530" cy="3017782"/>
        </p:xfrm>
        <a:graphic>
          <a:graphicData uri="http://schemas.openxmlformats.org/drawingml/2006/table">
            <a:tbl>
              <a:tblPr firstRow="1" bandRow="1"/>
              <a:tblGrid>
                <a:gridCol w="1166530">
                  <a:extLst>
                    <a:ext uri="{9D8B030D-6E8A-4147-A177-3AD203B41FA5}">
                      <a16:colId xmlns:a16="http://schemas.microsoft.com/office/drawing/2014/main" val="20000"/>
                    </a:ext>
                  </a:extLst>
                </a:gridCol>
              </a:tblGrid>
              <a:tr h="205804">
                <a:tc>
                  <a:txBody>
                    <a:bodyPr/>
                    <a:lstStyle>
                      <a:lvl1pPr marL="0" algn="l" defTabSz="914400" rtl="0" eaLnBrk="1" latinLnBrk="0" hangingPunct="1">
                        <a:defRPr sz="1800" b="1" kern="1200">
                          <a:solidFill>
                            <a:schemeClr val="tx1"/>
                          </a:solidFill>
                          <a:latin typeface="Arial" charset="0"/>
                          <a:ea typeface="微软雅黑" pitchFamily="34" charset="-122"/>
                        </a:defRPr>
                      </a:lvl1pPr>
                      <a:lvl2pPr marL="457200" algn="l" defTabSz="914400" rtl="0" eaLnBrk="1" latinLnBrk="0" hangingPunct="1">
                        <a:defRPr sz="1800" b="1" kern="1200">
                          <a:solidFill>
                            <a:schemeClr val="tx1"/>
                          </a:solidFill>
                          <a:latin typeface="Arial" charset="0"/>
                          <a:ea typeface="微软雅黑" pitchFamily="34" charset="-122"/>
                        </a:defRPr>
                      </a:lvl2pPr>
                      <a:lvl3pPr marL="914400" algn="l" defTabSz="914400" rtl="0" eaLnBrk="1" latinLnBrk="0" hangingPunct="1">
                        <a:defRPr sz="1800" b="1" kern="1200">
                          <a:solidFill>
                            <a:schemeClr val="tx1"/>
                          </a:solidFill>
                          <a:latin typeface="Arial" charset="0"/>
                          <a:ea typeface="微软雅黑" pitchFamily="34" charset="-122"/>
                        </a:defRPr>
                      </a:lvl3pPr>
                      <a:lvl4pPr marL="1371600" algn="l" defTabSz="914400" rtl="0" eaLnBrk="1" latinLnBrk="0" hangingPunct="1">
                        <a:defRPr sz="1800" b="1" kern="1200">
                          <a:solidFill>
                            <a:schemeClr val="tx1"/>
                          </a:solidFill>
                          <a:latin typeface="Arial" charset="0"/>
                          <a:ea typeface="微软雅黑" pitchFamily="34" charset="-122"/>
                        </a:defRPr>
                      </a:lvl4pPr>
                      <a:lvl5pPr marL="1828800" algn="l" defTabSz="914400" rtl="0" eaLnBrk="1" latinLnBrk="0" hangingPunct="1">
                        <a:defRPr sz="1800" b="1" kern="1200">
                          <a:solidFill>
                            <a:schemeClr val="tx1"/>
                          </a:solidFill>
                          <a:latin typeface="Arial" charset="0"/>
                          <a:ea typeface="微软雅黑" pitchFamily="34" charset="-122"/>
                        </a:defRPr>
                      </a:lvl5pPr>
                      <a:lvl6pPr marL="2286000" algn="l" defTabSz="914400" rtl="0" eaLnBrk="1" latinLnBrk="0" hangingPunct="1">
                        <a:defRPr sz="1800" b="1" kern="1200">
                          <a:solidFill>
                            <a:schemeClr val="tx1"/>
                          </a:solidFill>
                          <a:latin typeface="Arial" charset="0"/>
                          <a:ea typeface="微软雅黑" pitchFamily="34" charset="-122"/>
                        </a:defRPr>
                      </a:lvl6pPr>
                      <a:lvl7pPr marL="2743200" algn="l" defTabSz="914400" rtl="0" eaLnBrk="1" latinLnBrk="0" hangingPunct="1">
                        <a:defRPr sz="1800" b="1" kern="1200">
                          <a:solidFill>
                            <a:schemeClr val="tx1"/>
                          </a:solidFill>
                          <a:latin typeface="Arial" charset="0"/>
                          <a:ea typeface="微软雅黑" pitchFamily="34" charset="-122"/>
                        </a:defRPr>
                      </a:lvl7pPr>
                      <a:lvl8pPr marL="3200400" algn="l" defTabSz="914400" rtl="0" eaLnBrk="1" latinLnBrk="0" hangingPunct="1">
                        <a:defRPr sz="1800" b="1" kern="1200">
                          <a:solidFill>
                            <a:schemeClr val="tx1"/>
                          </a:solidFill>
                          <a:latin typeface="Arial" charset="0"/>
                          <a:ea typeface="微软雅黑" pitchFamily="34" charset="-122"/>
                        </a:defRPr>
                      </a:lvl8pPr>
                      <a:lvl9pPr marL="3657600" algn="l" defTabSz="914400" rtl="0" eaLnBrk="1" latinLnBrk="0" hangingPunct="1">
                        <a:defRPr sz="1800" b="1" kern="1200">
                          <a:solidFill>
                            <a:schemeClr val="tx1"/>
                          </a:solidFill>
                          <a:latin typeface="Arial" charset="0"/>
                          <a:ea typeface="微软雅黑" pitchFamily="34" charset="-122"/>
                        </a:defRPr>
                      </a:lvl9pPr>
                    </a:lstStyle>
                    <a:p>
                      <a:pPr marL="0" marR="0" indent="0" algn="ctr" defTabSz="914400" rtl="0" eaLnBrk="1" fontAlgn="auto" latinLnBrk="0" hangingPunct="1">
                        <a:lnSpc>
                          <a:spcPct val="100000"/>
                        </a:lnSpc>
                        <a:spcBef>
                          <a:spcPts val="0"/>
                        </a:spcBef>
                        <a:spcAft>
                          <a:spcPts val="0"/>
                        </a:spcAft>
                        <a:buClrTx/>
                        <a:buSzTx/>
                        <a:buFontTx/>
                        <a:buNone/>
                      </a:pPr>
                      <a:r>
                        <a:rPr lang="zh-CN" altLang="en-US" sz="900" dirty="0"/>
                        <a:t>中位</a:t>
                      </a:r>
                      <a:r>
                        <a:rPr lang="en-US" altLang="zh-CN" sz="900" dirty="0"/>
                        <a:t>OS(</a:t>
                      </a:r>
                      <a:r>
                        <a:rPr lang="zh-CN" altLang="en-US" sz="900" dirty="0"/>
                        <a:t>月</a:t>
                      </a:r>
                      <a:r>
                        <a:rPr lang="en-US" altLang="zh-CN" sz="900" dirty="0"/>
                        <a:t>)</a:t>
                      </a:r>
                      <a:endParaRPr lang="zh-CN" altLang="en-US" sz="900" dirty="0">
                        <a:latin typeface="微软雅黑" pitchFamily="34" charset="-122"/>
                        <a:ea typeface="微软雅黑" pitchFamily="34" charset="-122"/>
                      </a:endParaRPr>
                    </a:p>
                  </a:txBody>
                  <a:tcPr marL="68580" marR="68580" marT="34301" marB="34301" anchor="ctr">
                    <a:lnL>
                      <a:noFill/>
                    </a:lnL>
                    <a:lnR>
                      <a:noFill/>
                    </a:lnR>
                    <a:lnT w="12700" cmpd="sng">
                      <a:solidFill>
                        <a:srgbClr val="275776"/>
                      </a:solidFill>
                    </a:lnT>
                    <a:lnB w="12700" cmpd="sng">
                      <a:solidFill>
                        <a:srgbClr val="275776"/>
                      </a:solid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08705">
                <a:tc>
                  <a:txBody>
                    <a:bodyPr/>
                    <a:lstStyle>
                      <a:lvl1pPr marL="0" algn="l" defTabSz="914400" rtl="0" eaLnBrk="1" latinLnBrk="0" hangingPunct="1">
                        <a:defRPr sz="1800" kern="1200">
                          <a:solidFill>
                            <a:schemeClr val="tx1"/>
                          </a:solidFill>
                          <a:latin typeface="Arial" charset="0"/>
                          <a:ea typeface="微软雅黑" pitchFamily="34" charset="-122"/>
                        </a:defRPr>
                      </a:lvl1pPr>
                      <a:lvl2pPr marL="457200" algn="l" defTabSz="914400" rtl="0" eaLnBrk="1" latinLnBrk="0" hangingPunct="1">
                        <a:defRPr sz="1800" kern="1200">
                          <a:solidFill>
                            <a:schemeClr val="tx1"/>
                          </a:solidFill>
                          <a:latin typeface="Arial" charset="0"/>
                          <a:ea typeface="微软雅黑" pitchFamily="34" charset="-122"/>
                        </a:defRPr>
                      </a:lvl2pPr>
                      <a:lvl3pPr marL="914400" algn="l" defTabSz="914400" rtl="0" eaLnBrk="1" latinLnBrk="0" hangingPunct="1">
                        <a:defRPr sz="1800" kern="1200">
                          <a:solidFill>
                            <a:schemeClr val="tx1"/>
                          </a:solidFill>
                          <a:latin typeface="Arial" charset="0"/>
                          <a:ea typeface="微软雅黑" pitchFamily="34" charset="-122"/>
                        </a:defRPr>
                      </a:lvl3pPr>
                      <a:lvl4pPr marL="1371600" algn="l" defTabSz="914400" rtl="0" eaLnBrk="1" latinLnBrk="0" hangingPunct="1">
                        <a:defRPr sz="1800" kern="1200">
                          <a:solidFill>
                            <a:schemeClr val="tx1"/>
                          </a:solidFill>
                          <a:latin typeface="Arial" charset="0"/>
                          <a:ea typeface="微软雅黑" pitchFamily="34" charset="-122"/>
                        </a:defRPr>
                      </a:lvl4pPr>
                      <a:lvl5pPr marL="1828800" algn="l" defTabSz="914400" rtl="0" eaLnBrk="1" latinLnBrk="0" hangingPunct="1">
                        <a:defRPr sz="1800" kern="1200">
                          <a:solidFill>
                            <a:schemeClr val="tx1"/>
                          </a:solidFill>
                          <a:latin typeface="Arial" charset="0"/>
                          <a:ea typeface="微软雅黑" pitchFamily="34" charset="-122"/>
                        </a:defRPr>
                      </a:lvl5pPr>
                      <a:lvl6pPr marL="2286000" algn="l" defTabSz="914400" rtl="0" eaLnBrk="1" latinLnBrk="0" hangingPunct="1">
                        <a:defRPr sz="1800" kern="1200">
                          <a:solidFill>
                            <a:schemeClr val="tx1"/>
                          </a:solidFill>
                          <a:latin typeface="Arial" charset="0"/>
                          <a:ea typeface="微软雅黑" pitchFamily="34" charset="-122"/>
                        </a:defRPr>
                      </a:lvl6pPr>
                      <a:lvl7pPr marL="2743200" algn="l" defTabSz="914400" rtl="0" eaLnBrk="1" latinLnBrk="0" hangingPunct="1">
                        <a:defRPr sz="1800" kern="1200">
                          <a:solidFill>
                            <a:schemeClr val="tx1"/>
                          </a:solidFill>
                          <a:latin typeface="Arial" charset="0"/>
                          <a:ea typeface="微软雅黑" pitchFamily="34" charset="-122"/>
                        </a:defRPr>
                      </a:lvl7pPr>
                      <a:lvl8pPr marL="3200400" algn="l" defTabSz="914400" rtl="0" eaLnBrk="1" latinLnBrk="0" hangingPunct="1">
                        <a:defRPr sz="1800" kern="1200">
                          <a:solidFill>
                            <a:schemeClr val="tx1"/>
                          </a:solidFill>
                          <a:latin typeface="Arial" charset="0"/>
                          <a:ea typeface="微软雅黑" pitchFamily="34" charset="-122"/>
                        </a:defRPr>
                      </a:lvl8pPr>
                      <a:lvl9pPr marL="3657600" algn="l" defTabSz="914400" rtl="0" eaLnBrk="1" latinLnBrk="0" hangingPunct="1">
                        <a:defRPr sz="1800" kern="1200">
                          <a:solidFill>
                            <a:schemeClr val="tx1"/>
                          </a:solidFill>
                          <a:latin typeface="Arial" charset="0"/>
                          <a:ea typeface="微软雅黑" pitchFamily="34" charset="-122"/>
                        </a:defRPr>
                      </a:lvl9pPr>
                    </a:lstStyle>
                    <a:p>
                      <a:pPr algn="ctr"/>
                      <a:r>
                        <a:rPr lang="en-US" altLang="zh-CN" sz="800" dirty="0"/>
                        <a:t>21.6 vs 21.9</a:t>
                      </a:r>
                    </a:p>
                    <a:p>
                      <a:pPr algn="ctr"/>
                      <a:r>
                        <a:rPr lang="en-US" altLang="zh-CN" sz="800" dirty="0"/>
                        <a:t>P=0.990</a:t>
                      </a:r>
                    </a:p>
                  </a:txBody>
                  <a:tcPr marL="68580" marR="68580" marT="34301" marB="34301" anchor="ctr">
                    <a:lnL>
                      <a:noFill/>
                    </a:lnL>
                    <a:lnR>
                      <a:noFill/>
                    </a:lnR>
                    <a:lnT w="12700" cmpd="sng">
                      <a:solidFill>
                        <a:srgbClr val="275776"/>
                      </a:solidFill>
                    </a:lnT>
                    <a:lnB>
                      <a:noFill/>
                    </a:lnB>
                    <a:lnTlToBr w="12700" cmpd="sng">
                      <a:noFill/>
                      <a:prstDash val="solid"/>
                    </a:lnTlToBr>
                    <a:lnBlToTr w="12700" cmpd="sng">
                      <a:noFill/>
                      <a:prstDash val="solid"/>
                    </a:lnBlToTr>
                    <a:solidFill>
                      <a:srgbClr val="275776">
                        <a:alpha val="20000"/>
                      </a:srgbClr>
                    </a:solidFill>
                  </a:tcPr>
                </a:tc>
                <a:extLst>
                  <a:ext uri="{0D108BD9-81ED-4DB2-BD59-A6C34878D82A}">
                    <a16:rowId xmlns:a16="http://schemas.microsoft.com/office/drawing/2014/main" val="10001"/>
                  </a:ext>
                </a:extLst>
              </a:tr>
              <a:tr h="308705">
                <a:tc>
                  <a:txBody>
                    <a:bodyPr/>
                    <a:lstStyle>
                      <a:lvl1pPr marL="0" algn="l" defTabSz="914400" rtl="0" eaLnBrk="1" latinLnBrk="0" hangingPunct="1">
                        <a:defRPr sz="1800" kern="1200">
                          <a:solidFill>
                            <a:schemeClr val="tx1"/>
                          </a:solidFill>
                          <a:latin typeface="Arial" charset="0"/>
                          <a:ea typeface="微软雅黑" pitchFamily="34" charset="-122"/>
                        </a:defRPr>
                      </a:lvl1pPr>
                      <a:lvl2pPr marL="457200" algn="l" defTabSz="914400" rtl="0" eaLnBrk="1" latinLnBrk="0" hangingPunct="1">
                        <a:defRPr sz="1800" kern="1200">
                          <a:solidFill>
                            <a:schemeClr val="tx1"/>
                          </a:solidFill>
                          <a:latin typeface="Arial" charset="0"/>
                          <a:ea typeface="微软雅黑" pitchFamily="34" charset="-122"/>
                        </a:defRPr>
                      </a:lvl2pPr>
                      <a:lvl3pPr marL="914400" algn="l" defTabSz="914400" rtl="0" eaLnBrk="1" latinLnBrk="0" hangingPunct="1">
                        <a:defRPr sz="1800" kern="1200">
                          <a:solidFill>
                            <a:schemeClr val="tx1"/>
                          </a:solidFill>
                          <a:latin typeface="Arial" charset="0"/>
                          <a:ea typeface="微软雅黑" pitchFamily="34" charset="-122"/>
                        </a:defRPr>
                      </a:lvl3pPr>
                      <a:lvl4pPr marL="1371600" algn="l" defTabSz="914400" rtl="0" eaLnBrk="1" latinLnBrk="0" hangingPunct="1">
                        <a:defRPr sz="1800" kern="1200">
                          <a:solidFill>
                            <a:schemeClr val="tx1"/>
                          </a:solidFill>
                          <a:latin typeface="Arial" charset="0"/>
                          <a:ea typeface="微软雅黑" pitchFamily="34" charset="-122"/>
                        </a:defRPr>
                      </a:lvl4pPr>
                      <a:lvl5pPr marL="1828800" algn="l" defTabSz="914400" rtl="0" eaLnBrk="1" latinLnBrk="0" hangingPunct="1">
                        <a:defRPr sz="1800" kern="1200">
                          <a:solidFill>
                            <a:schemeClr val="tx1"/>
                          </a:solidFill>
                          <a:latin typeface="Arial" charset="0"/>
                          <a:ea typeface="微软雅黑" pitchFamily="34" charset="-122"/>
                        </a:defRPr>
                      </a:lvl5pPr>
                      <a:lvl6pPr marL="2286000" algn="l" defTabSz="914400" rtl="0" eaLnBrk="1" latinLnBrk="0" hangingPunct="1">
                        <a:defRPr sz="1800" kern="1200">
                          <a:solidFill>
                            <a:schemeClr val="tx1"/>
                          </a:solidFill>
                          <a:latin typeface="Arial" charset="0"/>
                          <a:ea typeface="微软雅黑" pitchFamily="34" charset="-122"/>
                        </a:defRPr>
                      </a:lvl6pPr>
                      <a:lvl7pPr marL="2743200" algn="l" defTabSz="914400" rtl="0" eaLnBrk="1" latinLnBrk="0" hangingPunct="1">
                        <a:defRPr sz="1800" kern="1200">
                          <a:solidFill>
                            <a:schemeClr val="tx1"/>
                          </a:solidFill>
                          <a:latin typeface="Arial" charset="0"/>
                          <a:ea typeface="微软雅黑" pitchFamily="34" charset="-122"/>
                        </a:defRPr>
                      </a:lvl7pPr>
                      <a:lvl8pPr marL="3200400" algn="l" defTabSz="914400" rtl="0" eaLnBrk="1" latinLnBrk="0" hangingPunct="1">
                        <a:defRPr sz="1800" kern="1200">
                          <a:solidFill>
                            <a:schemeClr val="tx1"/>
                          </a:solidFill>
                          <a:latin typeface="Arial" charset="0"/>
                          <a:ea typeface="微软雅黑" pitchFamily="34" charset="-122"/>
                        </a:defRPr>
                      </a:lvl8pPr>
                      <a:lvl9pPr marL="3657600" algn="l" defTabSz="914400" rtl="0" eaLnBrk="1" latinLnBrk="0" hangingPunct="1">
                        <a:defRPr sz="1800" kern="1200">
                          <a:solidFill>
                            <a:schemeClr val="tx1"/>
                          </a:solidFill>
                          <a:latin typeface="Arial" charset="0"/>
                          <a:ea typeface="微软雅黑" pitchFamily="34" charset="-122"/>
                        </a:defRPr>
                      </a:lvl9pPr>
                    </a:lstStyle>
                    <a:p>
                      <a:pPr algn="ctr"/>
                      <a:r>
                        <a:rPr lang="en-US" altLang="zh-CN" sz="800" dirty="0"/>
                        <a:t>34.8 vs 37.3</a:t>
                      </a:r>
                    </a:p>
                    <a:p>
                      <a:pPr algn="ctr"/>
                      <a:r>
                        <a:rPr lang="en-US" altLang="zh-CN" sz="800" dirty="0"/>
                        <a:t>P= 0.153</a:t>
                      </a:r>
                      <a:endParaRPr lang="zh-CN" altLang="en-US" sz="800" dirty="0">
                        <a:latin typeface="微软雅黑" pitchFamily="34" charset="-122"/>
                        <a:ea typeface="微软雅黑" pitchFamily="34" charset="-122"/>
                      </a:endParaRPr>
                    </a:p>
                  </a:txBody>
                  <a:tcPr marL="68580" marR="68580" marT="34301" marB="34301"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08705">
                <a:tc>
                  <a:txBody>
                    <a:bodyPr/>
                    <a:lstStyle>
                      <a:lvl1pPr marL="0" algn="l" defTabSz="914400" rtl="0" eaLnBrk="1" latinLnBrk="0" hangingPunct="1">
                        <a:defRPr sz="1800" kern="1200">
                          <a:solidFill>
                            <a:schemeClr val="tx1"/>
                          </a:solidFill>
                          <a:latin typeface="Arial" charset="0"/>
                          <a:ea typeface="微软雅黑" pitchFamily="34" charset="-122"/>
                        </a:defRPr>
                      </a:lvl1pPr>
                      <a:lvl2pPr marL="457200" algn="l" defTabSz="914400" rtl="0" eaLnBrk="1" latinLnBrk="0" hangingPunct="1">
                        <a:defRPr sz="1800" kern="1200">
                          <a:solidFill>
                            <a:schemeClr val="tx1"/>
                          </a:solidFill>
                          <a:latin typeface="Arial" charset="0"/>
                          <a:ea typeface="微软雅黑" pitchFamily="34" charset="-122"/>
                        </a:defRPr>
                      </a:lvl2pPr>
                      <a:lvl3pPr marL="914400" algn="l" defTabSz="914400" rtl="0" eaLnBrk="1" latinLnBrk="0" hangingPunct="1">
                        <a:defRPr sz="1800" kern="1200">
                          <a:solidFill>
                            <a:schemeClr val="tx1"/>
                          </a:solidFill>
                          <a:latin typeface="Arial" charset="0"/>
                          <a:ea typeface="微软雅黑" pitchFamily="34" charset="-122"/>
                        </a:defRPr>
                      </a:lvl3pPr>
                      <a:lvl4pPr marL="1371600" algn="l" defTabSz="914400" rtl="0" eaLnBrk="1" latinLnBrk="0" hangingPunct="1">
                        <a:defRPr sz="1800" kern="1200">
                          <a:solidFill>
                            <a:schemeClr val="tx1"/>
                          </a:solidFill>
                          <a:latin typeface="Arial" charset="0"/>
                          <a:ea typeface="微软雅黑" pitchFamily="34" charset="-122"/>
                        </a:defRPr>
                      </a:lvl4pPr>
                      <a:lvl5pPr marL="1828800" algn="l" defTabSz="914400" rtl="0" eaLnBrk="1" latinLnBrk="0" hangingPunct="1">
                        <a:defRPr sz="1800" kern="1200">
                          <a:solidFill>
                            <a:schemeClr val="tx1"/>
                          </a:solidFill>
                          <a:latin typeface="Arial" charset="0"/>
                          <a:ea typeface="微软雅黑" pitchFamily="34" charset="-122"/>
                        </a:defRPr>
                      </a:lvl5pPr>
                      <a:lvl6pPr marL="2286000" algn="l" defTabSz="914400" rtl="0" eaLnBrk="1" latinLnBrk="0" hangingPunct="1">
                        <a:defRPr sz="1800" kern="1200">
                          <a:solidFill>
                            <a:schemeClr val="tx1"/>
                          </a:solidFill>
                          <a:latin typeface="Arial" charset="0"/>
                          <a:ea typeface="微软雅黑" pitchFamily="34" charset="-122"/>
                        </a:defRPr>
                      </a:lvl6pPr>
                      <a:lvl7pPr marL="2743200" algn="l" defTabSz="914400" rtl="0" eaLnBrk="1" latinLnBrk="0" hangingPunct="1">
                        <a:defRPr sz="1800" kern="1200">
                          <a:solidFill>
                            <a:schemeClr val="tx1"/>
                          </a:solidFill>
                          <a:latin typeface="Arial" charset="0"/>
                          <a:ea typeface="微软雅黑" pitchFamily="34" charset="-122"/>
                        </a:defRPr>
                      </a:lvl7pPr>
                      <a:lvl8pPr marL="3200400" algn="l" defTabSz="914400" rtl="0" eaLnBrk="1" latinLnBrk="0" hangingPunct="1">
                        <a:defRPr sz="1800" kern="1200">
                          <a:solidFill>
                            <a:schemeClr val="tx1"/>
                          </a:solidFill>
                          <a:latin typeface="Arial" charset="0"/>
                          <a:ea typeface="微软雅黑" pitchFamily="34" charset="-122"/>
                        </a:defRPr>
                      </a:lvl8pPr>
                      <a:lvl9pPr marL="3657600" algn="l" defTabSz="914400" rtl="0" eaLnBrk="1" latinLnBrk="0" hangingPunct="1">
                        <a:defRPr sz="1800" kern="1200">
                          <a:solidFill>
                            <a:schemeClr val="tx1"/>
                          </a:solidFill>
                          <a:latin typeface="Arial" charset="0"/>
                          <a:ea typeface="微软雅黑" pitchFamily="34" charset="-122"/>
                        </a:defRPr>
                      </a:lvl9pPr>
                    </a:lstStyle>
                    <a:p>
                      <a:pPr algn="ctr"/>
                      <a:r>
                        <a:rPr lang="en-US" altLang="zh-CN" sz="800" dirty="0"/>
                        <a:t>27.7 vs 26.6</a:t>
                      </a:r>
                    </a:p>
                    <a:p>
                      <a:pPr algn="ctr"/>
                      <a:r>
                        <a:rPr lang="en-US" altLang="zh-CN" sz="800" dirty="0"/>
                        <a:t>P=0.483</a:t>
                      </a:r>
                      <a:endParaRPr lang="zh-CN" altLang="en-US" sz="800" dirty="0">
                        <a:latin typeface="微软雅黑" pitchFamily="34" charset="-122"/>
                        <a:ea typeface="微软雅黑" pitchFamily="34" charset="-122"/>
                      </a:endParaRPr>
                    </a:p>
                  </a:txBody>
                  <a:tcPr marL="68580" marR="68580" marT="34301" marB="34301" anchor="ctr">
                    <a:lnL>
                      <a:noFill/>
                    </a:lnL>
                    <a:lnR>
                      <a:noFill/>
                    </a:lnR>
                    <a:lnT>
                      <a:noFill/>
                    </a:lnT>
                    <a:lnB>
                      <a:noFill/>
                    </a:lnB>
                    <a:lnTlToBr w="12700" cmpd="sng">
                      <a:noFill/>
                      <a:prstDash val="solid"/>
                    </a:lnTlToBr>
                    <a:lnBlToTr w="12700" cmpd="sng">
                      <a:noFill/>
                      <a:prstDash val="solid"/>
                    </a:lnBlToTr>
                    <a:solidFill>
                      <a:srgbClr val="275776">
                        <a:alpha val="20000"/>
                      </a:srgbClr>
                    </a:solidFill>
                  </a:tcPr>
                </a:tc>
                <a:extLst>
                  <a:ext uri="{0D108BD9-81ED-4DB2-BD59-A6C34878D82A}">
                    <a16:rowId xmlns:a16="http://schemas.microsoft.com/office/drawing/2014/main" val="10003"/>
                  </a:ext>
                </a:extLst>
              </a:tr>
              <a:tr h="308705">
                <a:tc>
                  <a:txBody>
                    <a:bodyPr/>
                    <a:lstStyle>
                      <a:lvl1pPr marL="0" algn="l" defTabSz="914400" rtl="0" eaLnBrk="1" latinLnBrk="0" hangingPunct="1">
                        <a:defRPr sz="1800" kern="1200">
                          <a:solidFill>
                            <a:schemeClr val="tx1"/>
                          </a:solidFill>
                          <a:latin typeface="Arial" charset="0"/>
                          <a:ea typeface="微软雅黑" pitchFamily="34" charset="-122"/>
                        </a:defRPr>
                      </a:lvl1pPr>
                      <a:lvl2pPr marL="457200" algn="l" defTabSz="914400" rtl="0" eaLnBrk="1" latinLnBrk="0" hangingPunct="1">
                        <a:defRPr sz="1800" kern="1200">
                          <a:solidFill>
                            <a:schemeClr val="tx1"/>
                          </a:solidFill>
                          <a:latin typeface="Arial" charset="0"/>
                          <a:ea typeface="微软雅黑" pitchFamily="34" charset="-122"/>
                        </a:defRPr>
                      </a:lvl2pPr>
                      <a:lvl3pPr marL="914400" algn="l" defTabSz="914400" rtl="0" eaLnBrk="1" latinLnBrk="0" hangingPunct="1">
                        <a:defRPr sz="1800" kern="1200">
                          <a:solidFill>
                            <a:schemeClr val="tx1"/>
                          </a:solidFill>
                          <a:latin typeface="Arial" charset="0"/>
                          <a:ea typeface="微软雅黑" pitchFamily="34" charset="-122"/>
                        </a:defRPr>
                      </a:lvl3pPr>
                      <a:lvl4pPr marL="1371600" algn="l" defTabSz="914400" rtl="0" eaLnBrk="1" latinLnBrk="0" hangingPunct="1">
                        <a:defRPr sz="1800" kern="1200">
                          <a:solidFill>
                            <a:schemeClr val="tx1"/>
                          </a:solidFill>
                          <a:latin typeface="Arial" charset="0"/>
                          <a:ea typeface="微软雅黑" pitchFamily="34" charset="-122"/>
                        </a:defRPr>
                      </a:lvl4pPr>
                      <a:lvl5pPr marL="1828800" algn="l" defTabSz="914400" rtl="0" eaLnBrk="1" latinLnBrk="0" hangingPunct="1">
                        <a:defRPr sz="1800" kern="1200">
                          <a:solidFill>
                            <a:schemeClr val="tx1"/>
                          </a:solidFill>
                          <a:latin typeface="Arial" charset="0"/>
                          <a:ea typeface="微软雅黑" pitchFamily="34" charset="-122"/>
                        </a:defRPr>
                      </a:lvl5pPr>
                      <a:lvl6pPr marL="2286000" algn="l" defTabSz="914400" rtl="0" eaLnBrk="1" latinLnBrk="0" hangingPunct="1">
                        <a:defRPr sz="1800" kern="1200">
                          <a:solidFill>
                            <a:schemeClr val="tx1"/>
                          </a:solidFill>
                          <a:latin typeface="Arial" charset="0"/>
                          <a:ea typeface="微软雅黑" pitchFamily="34" charset="-122"/>
                        </a:defRPr>
                      </a:lvl6pPr>
                      <a:lvl7pPr marL="2743200" algn="l" defTabSz="914400" rtl="0" eaLnBrk="1" latinLnBrk="0" hangingPunct="1">
                        <a:defRPr sz="1800" kern="1200">
                          <a:solidFill>
                            <a:schemeClr val="tx1"/>
                          </a:solidFill>
                          <a:latin typeface="Arial" charset="0"/>
                          <a:ea typeface="微软雅黑" pitchFamily="34" charset="-122"/>
                        </a:defRPr>
                      </a:lvl7pPr>
                      <a:lvl8pPr marL="3200400" algn="l" defTabSz="914400" rtl="0" eaLnBrk="1" latinLnBrk="0" hangingPunct="1">
                        <a:defRPr sz="1800" kern="1200">
                          <a:solidFill>
                            <a:schemeClr val="tx1"/>
                          </a:solidFill>
                          <a:latin typeface="Arial" charset="0"/>
                          <a:ea typeface="微软雅黑" pitchFamily="34" charset="-122"/>
                        </a:defRPr>
                      </a:lvl8pPr>
                      <a:lvl9pPr marL="3657600" algn="l" defTabSz="914400" rtl="0" eaLnBrk="1" latinLnBrk="0" hangingPunct="1">
                        <a:defRPr sz="1800" kern="1200">
                          <a:solidFill>
                            <a:schemeClr val="tx1"/>
                          </a:solidFill>
                          <a:latin typeface="Arial" charset="0"/>
                          <a:ea typeface="微软雅黑" pitchFamily="34" charset="-122"/>
                        </a:defRPr>
                      </a:lvl9pPr>
                    </a:lstStyle>
                    <a:p>
                      <a:pPr algn="ctr"/>
                      <a:r>
                        <a:rPr lang="en-US" altLang="zh-CN" sz="800" dirty="0"/>
                        <a:t>22.8 vs 27.2</a:t>
                      </a:r>
                    </a:p>
                    <a:p>
                      <a:pPr algn="ctr"/>
                      <a:r>
                        <a:rPr lang="en-US" altLang="zh-CN" sz="800" dirty="0"/>
                        <a:t>P= 0.266</a:t>
                      </a:r>
                      <a:endParaRPr lang="zh-CN" altLang="en-US" sz="800" dirty="0">
                        <a:latin typeface="微软雅黑" pitchFamily="34" charset="-122"/>
                        <a:ea typeface="微软雅黑" pitchFamily="34" charset="-122"/>
                      </a:endParaRPr>
                    </a:p>
                  </a:txBody>
                  <a:tcPr marL="68580" marR="68580" marT="34301" marB="34301"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08705">
                <a:tc>
                  <a:txBody>
                    <a:bodyPr/>
                    <a:lstStyle>
                      <a:lvl1pPr marL="0" algn="l" defTabSz="914400" rtl="0" eaLnBrk="1" latinLnBrk="0" hangingPunct="1">
                        <a:defRPr sz="1800" kern="1200">
                          <a:solidFill>
                            <a:schemeClr val="tx1"/>
                          </a:solidFill>
                          <a:latin typeface="Arial" charset="0"/>
                          <a:ea typeface="微软雅黑" pitchFamily="34" charset="-122"/>
                        </a:defRPr>
                      </a:lvl1pPr>
                      <a:lvl2pPr marL="457200" algn="l" defTabSz="914400" rtl="0" eaLnBrk="1" latinLnBrk="0" hangingPunct="1">
                        <a:defRPr sz="1800" kern="1200">
                          <a:solidFill>
                            <a:schemeClr val="tx1"/>
                          </a:solidFill>
                          <a:latin typeface="Arial" charset="0"/>
                          <a:ea typeface="微软雅黑" pitchFamily="34" charset="-122"/>
                        </a:defRPr>
                      </a:lvl2pPr>
                      <a:lvl3pPr marL="914400" algn="l" defTabSz="914400" rtl="0" eaLnBrk="1" latinLnBrk="0" hangingPunct="1">
                        <a:defRPr sz="1800" kern="1200">
                          <a:solidFill>
                            <a:schemeClr val="tx1"/>
                          </a:solidFill>
                          <a:latin typeface="Arial" charset="0"/>
                          <a:ea typeface="微软雅黑" pitchFamily="34" charset="-122"/>
                        </a:defRPr>
                      </a:lvl3pPr>
                      <a:lvl4pPr marL="1371600" algn="l" defTabSz="914400" rtl="0" eaLnBrk="1" latinLnBrk="0" hangingPunct="1">
                        <a:defRPr sz="1800" kern="1200">
                          <a:solidFill>
                            <a:schemeClr val="tx1"/>
                          </a:solidFill>
                          <a:latin typeface="Arial" charset="0"/>
                          <a:ea typeface="微软雅黑" pitchFamily="34" charset="-122"/>
                        </a:defRPr>
                      </a:lvl4pPr>
                      <a:lvl5pPr marL="1828800" algn="l" defTabSz="914400" rtl="0" eaLnBrk="1" latinLnBrk="0" hangingPunct="1">
                        <a:defRPr sz="1800" kern="1200">
                          <a:solidFill>
                            <a:schemeClr val="tx1"/>
                          </a:solidFill>
                          <a:latin typeface="Arial" charset="0"/>
                          <a:ea typeface="微软雅黑" pitchFamily="34" charset="-122"/>
                        </a:defRPr>
                      </a:lvl5pPr>
                      <a:lvl6pPr marL="2286000" algn="l" defTabSz="914400" rtl="0" eaLnBrk="1" latinLnBrk="0" hangingPunct="1">
                        <a:defRPr sz="1800" kern="1200">
                          <a:solidFill>
                            <a:schemeClr val="tx1"/>
                          </a:solidFill>
                          <a:latin typeface="Arial" charset="0"/>
                          <a:ea typeface="微软雅黑" pitchFamily="34" charset="-122"/>
                        </a:defRPr>
                      </a:lvl6pPr>
                      <a:lvl7pPr marL="2743200" algn="l" defTabSz="914400" rtl="0" eaLnBrk="1" latinLnBrk="0" hangingPunct="1">
                        <a:defRPr sz="1800" kern="1200">
                          <a:solidFill>
                            <a:schemeClr val="tx1"/>
                          </a:solidFill>
                          <a:latin typeface="Arial" charset="0"/>
                          <a:ea typeface="微软雅黑" pitchFamily="34" charset="-122"/>
                        </a:defRPr>
                      </a:lvl7pPr>
                      <a:lvl8pPr marL="3200400" algn="l" defTabSz="914400" rtl="0" eaLnBrk="1" latinLnBrk="0" hangingPunct="1">
                        <a:defRPr sz="1800" kern="1200">
                          <a:solidFill>
                            <a:schemeClr val="tx1"/>
                          </a:solidFill>
                          <a:latin typeface="Arial" charset="0"/>
                          <a:ea typeface="微软雅黑" pitchFamily="34" charset="-122"/>
                        </a:defRPr>
                      </a:lvl8pPr>
                      <a:lvl9pPr marL="3657600" algn="l" defTabSz="914400" rtl="0" eaLnBrk="1" latinLnBrk="0" hangingPunct="1">
                        <a:defRPr sz="1800" kern="1200">
                          <a:solidFill>
                            <a:schemeClr val="tx1"/>
                          </a:solidFill>
                          <a:latin typeface="Arial" charset="0"/>
                          <a:ea typeface="微软雅黑" pitchFamily="34" charset="-122"/>
                        </a:defRPr>
                      </a:lvl9pPr>
                    </a:lstStyle>
                    <a:p>
                      <a:pPr algn="ctr"/>
                      <a:r>
                        <a:rPr lang="en-US" altLang="zh-CN" sz="800" dirty="0"/>
                        <a:t>19.3 vs 19.5</a:t>
                      </a:r>
                    </a:p>
                    <a:p>
                      <a:pPr algn="ctr"/>
                      <a:r>
                        <a:rPr lang="en-US" altLang="zh-CN" sz="800" dirty="0"/>
                        <a:t>P= 0.87</a:t>
                      </a:r>
                      <a:endParaRPr lang="zh-CN" altLang="en-US" sz="800" dirty="0">
                        <a:latin typeface="微软雅黑" pitchFamily="34" charset="-122"/>
                        <a:ea typeface="微软雅黑" pitchFamily="34" charset="-122"/>
                      </a:endParaRPr>
                    </a:p>
                  </a:txBody>
                  <a:tcPr marL="68580" marR="68580" marT="34301" marB="34301" anchor="ctr">
                    <a:lnL>
                      <a:noFill/>
                    </a:lnL>
                    <a:lnR>
                      <a:noFill/>
                    </a:lnR>
                    <a:lnT>
                      <a:noFill/>
                    </a:lnT>
                    <a:lnB>
                      <a:noFill/>
                    </a:lnB>
                    <a:lnTlToBr w="12700" cmpd="sng">
                      <a:noFill/>
                      <a:prstDash val="solid"/>
                    </a:lnTlToBr>
                    <a:lnBlToTr w="12700" cmpd="sng">
                      <a:noFill/>
                      <a:prstDash val="solid"/>
                    </a:lnBlToTr>
                    <a:solidFill>
                      <a:srgbClr val="275776">
                        <a:alpha val="20000"/>
                      </a:srgbClr>
                    </a:solidFill>
                  </a:tcPr>
                </a:tc>
                <a:extLst>
                  <a:ext uri="{0D108BD9-81ED-4DB2-BD59-A6C34878D82A}">
                    <a16:rowId xmlns:a16="http://schemas.microsoft.com/office/drawing/2014/main" val="10005"/>
                  </a:ext>
                </a:extLst>
              </a:tr>
              <a:tr h="308705">
                <a:tc>
                  <a:txBody>
                    <a:bodyPr/>
                    <a:lstStyle>
                      <a:lvl1pPr marL="0" algn="l" defTabSz="914400" rtl="0" eaLnBrk="1" latinLnBrk="0" hangingPunct="1">
                        <a:defRPr sz="1800" kern="1200">
                          <a:solidFill>
                            <a:schemeClr val="tx1"/>
                          </a:solidFill>
                          <a:latin typeface="Arial" charset="0"/>
                          <a:ea typeface="微软雅黑" pitchFamily="34" charset="-122"/>
                        </a:defRPr>
                      </a:lvl1pPr>
                      <a:lvl2pPr marL="457200" algn="l" defTabSz="914400" rtl="0" eaLnBrk="1" latinLnBrk="0" hangingPunct="1">
                        <a:defRPr sz="1800" kern="1200">
                          <a:solidFill>
                            <a:schemeClr val="tx1"/>
                          </a:solidFill>
                          <a:latin typeface="Arial" charset="0"/>
                          <a:ea typeface="微软雅黑" pitchFamily="34" charset="-122"/>
                        </a:defRPr>
                      </a:lvl2pPr>
                      <a:lvl3pPr marL="914400" algn="l" defTabSz="914400" rtl="0" eaLnBrk="1" latinLnBrk="0" hangingPunct="1">
                        <a:defRPr sz="1800" kern="1200">
                          <a:solidFill>
                            <a:schemeClr val="tx1"/>
                          </a:solidFill>
                          <a:latin typeface="Arial" charset="0"/>
                          <a:ea typeface="微软雅黑" pitchFamily="34" charset="-122"/>
                        </a:defRPr>
                      </a:lvl3pPr>
                      <a:lvl4pPr marL="1371600" algn="l" defTabSz="914400" rtl="0" eaLnBrk="1" latinLnBrk="0" hangingPunct="1">
                        <a:defRPr sz="1800" kern="1200">
                          <a:solidFill>
                            <a:schemeClr val="tx1"/>
                          </a:solidFill>
                          <a:latin typeface="Arial" charset="0"/>
                          <a:ea typeface="微软雅黑" pitchFamily="34" charset="-122"/>
                        </a:defRPr>
                      </a:lvl4pPr>
                      <a:lvl5pPr marL="1828800" algn="l" defTabSz="914400" rtl="0" eaLnBrk="1" latinLnBrk="0" hangingPunct="1">
                        <a:defRPr sz="1800" kern="1200">
                          <a:solidFill>
                            <a:schemeClr val="tx1"/>
                          </a:solidFill>
                          <a:latin typeface="Arial" charset="0"/>
                          <a:ea typeface="微软雅黑" pitchFamily="34" charset="-122"/>
                        </a:defRPr>
                      </a:lvl5pPr>
                      <a:lvl6pPr marL="2286000" algn="l" defTabSz="914400" rtl="0" eaLnBrk="1" latinLnBrk="0" hangingPunct="1">
                        <a:defRPr sz="1800" kern="1200">
                          <a:solidFill>
                            <a:schemeClr val="tx1"/>
                          </a:solidFill>
                          <a:latin typeface="Arial" charset="0"/>
                          <a:ea typeface="微软雅黑" pitchFamily="34" charset="-122"/>
                        </a:defRPr>
                      </a:lvl6pPr>
                      <a:lvl7pPr marL="2743200" algn="l" defTabSz="914400" rtl="0" eaLnBrk="1" latinLnBrk="0" hangingPunct="1">
                        <a:defRPr sz="1800" kern="1200">
                          <a:solidFill>
                            <a:schemeClr val="tx1"/>
                          </a:solidFill>
                          <a:latin typeface="Arial" charset="0"/>
                          <a:ea typeface="微软雅黑" pitchFamily="34" charset="-122"/>
                        </a:defRPr>
                      </a:lvl7pPr>
                      <a:lvl8pPr marL="3200400" algn="l" defTabSz="914400" rtl="0" eaLnBrk="1" latinLnBrk="0" hangingPunct="1">
                        <a:defRPr sz="1800" kern="1200">
                          <a:solidFill>
                            <a:schemeClr val="tx1"/>
                          </a:solidFill>
                          <a:latin typeface="Arial" charset="0"/>
                          <a:ea typeface="微软雅黑" pitchFamily="34" charset="-122"/>
                        </a:defRPr>
                      </a:lvl8pPr>
                      <a:lvl9pPr marL="3657600" algn="l" defTabSz="914400" rtl="0" eaLnBrk="1" latinLnBrk="0" hangingPunct="1">
                        <a:defRPr sz="1800" kern="1200">
                          <a:solidFill>
                            <a:schemeClr val="tx1"/>
                          </a:solidFill>
                          <a:latin typeface="Arial" charset="0"/>
                          <a:ea typeface="微软雅黑" pitchFamily="34" charset="-122"/>
                        </a:defRPr>
                      </a:lvl9pPr>
                    </a:lstStyle>
                    <a:p>
                      <a:pPr algn="ctr"/>
                      <a:r>
                        <a:rPr lang="en-US" altLang="zh-CN" sz="800" dirty="0"/>
                        <a:t>26.3 vs 25.5</a:t>
                      </a:r>
                    </a:p>
                    <a:p>
                      <a:pPr algn="ctr"/>
                      <a:r>
                        <a:rPr lang="en-US" altLang="zh-CN" sz="800" dirty="0"/>
                        <a:t>P=0.607</a:t>
                      </a:r>
                      <a:endParaRPr lang="zh-CN" altLang="en-US" sz="800" dirty="0">
                        <a:latin typeface="微软雅黑" pitchFamily="34" charset="-122"/>
                        <a:ea typeface="微软雅黑" pitchFamily="34" charset="-122"/>
                      </a:endParaRPr>
                    </a:p>
                  </a:txBody>
                  <a:tcPr marL="68580" marR="68580" marT="34301" marB="34301"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08705">
                <a:tc>
                  <a:txBody>
                    <a:bodyPr/>
                    <a:lstStyle>
                      <a:lvl1pPr marL="0" algn="l" defTabSz="914400" rtl="0" eaLnBrk="1" latinLnBrk="0" hangingPunct="1">
                        <a:defRPr sz="1800" kern="1200">
                          <a:solidFill>
                            <a:schemeClr val="tx1"/>
                          </a:solidFill>
                          <a:latin typeface="Arial" charset="0"/>
                          <a:ea typeface="微软雅黑" pitchFamily="34" charset="-122"/>
                        </a:defRPr>
                      </a:lvl1pPr>
                      <a:lvl2pPr marL="457200" algn="l" defTabSz="914400" rtl="0" eaLnBrk="1" latinLnBrk="0" hangingPunct="1">
                        <a:defRPr sz="1800" kern="1200">
                          <a:solidFill>
                            <a:schemeClr val="tx1"/>
                          </a:solidFill>
                          <a:latin typeface="Arial" charset="0"/>
                          <a:ea typeface="微软雅黑" pitchFamily="34" charset="-122"/>
                        </a:defRPr>
                      </a:lvl2pPr>
                      <a:lvl3pPr marL="914400" algn="l" defTabSz="914400" rtl="0" eaLnBrk="1" latinLnBrk="0" hangingPunct="1">
                        <a:defRPr sz="1800" kern="1200">
                          <a:solidFill>
                            <a:schemeClr val="tx1"/>
                          </a:solidFill>
                          <a:latin typeface="Arial" charset="0"/>
                          <a:ea typeface="微软雅黑" pitchFamily="34" charset="-122"/>
                        </a:defRPr>
                      </a:lvl3pPr>
                      <a:lvl4pPr marL="1371600" algn="l" defTabSz="914400" rtl="0" eaLnBrk="1" latinLnBrk="0" hangingPunct="1">
                        <a:defRPr sz="1800" kern="1200">
                          <a:solidFill>
                            <a:schemeClr val="tx1"/>
                          </a:solidFill>
                          <a:latin typeface="Arial" charset="0"/>
                          <a:ea typeface="微软雅黑" pitchFamily="34" charset="-122"/>
                        </a:defRPr>
                      </a:lvl4pPr>
                      <a:lvl5pPr marL="1828800" algn="l" defTabSz="914400" rtl="0" eaLnBrk="1" latinLnBrk="0" hangingPunct="1">
                        <a:defRPr sz="1800" kern="1200">
                          <a:solidFill>
                            <a:schemeClr val="tx1"/>
                          </a:solidFill>
                          <a:latin typeface="Arial" charset="0"/>
                          <a:ea typeface="微软雅黑" pitchFamily="34" charset="-122"/>
                        </a:defRPr>
                      </a:lvl5pPr>
                      <a:lvl6pPr marL="2286000" algn="l" defTabSz="914400" rtl="0" eaLnBrk="1" latinLnBrk="0" hangingPunct="1">
                        <a:defRPr sz="1800" kern="1200">
                          <a:solidFill>
                            <a:schemeClr val="tx1"/>
                          </a:solidFill>
                          <a:latin typeface="Arial" charset="0"/>
                          <a:ea typeface="微软雅黑" pitchFamily="34" charset="-122"/>
                        </a:defRPr>
                      </a:lvl6pPr>
                      <a:lvl7pPr marL="2743200" algn="l" defTabSz="914400" rtl="0" eaLnBrk="1" latinLnBrk="0" hangingPunct="1">
                        <a:defRPr sz="1800" kern="1200">
                          <a:solidFill>
                            <a:schemeClr val="tx1"/>
                          </a:solidFill>
                          <a:latin typeface="Arial" charset="0"/>
                          <a:ea typeface="微软雅黑" pitchFamily="34" charset="-122"/>
                        </a:defRPr>
                      </a:lvl7pPr>
                      <a:lvl8pPr marL="3200400" algn="l" defTabSz="914400" rtl="0" eaLnBrk="1" latinLnBrk="0" hangingPunct="1">
                        <a:defRPr sz="1800" kern="1200">
                          <a:solidFill>
                            <a:schemeClr val="tx1"/>
                          </a:solidFill>
                          <a:latin typeface="Arial" charset="0"/>
                          <a:ea typeface="微软雅黑" pitchFamily="34" charset="-122"/>
                        </a:defRPr>
                      </a:lvl8pPr>
                      <a:lvl9pPr marL="3657600" algn="l" defTabSz="914400" rtl="0" eaLnBrk="1" latinLnBrk="0" hangingPunct="1">
                        <a:defRPr sz="1800" kern="1200">
                          <a:solidFill>
                            <a:schemeClr val="tx1"/>
                          </a:solidFill>
                          <a:latin typeface="Arial" charset="0"/>
                          <a:ea typeface="微软雅黑" pitchFamily="34" charset="-122"/>
                        </a:defRPr>
                      </a:lvl9pPr>
                    </a:lstStyle>
                    <a:p>
                      <a:pPr marL="0" marR="0" indent="0" algn="ctr" defTabSz="914400" rtl="0" eaLnBrk="1" fontAlgn="auto" latinLnBrk="0" hangingPunct="1">
                        <a:lnSpc>
                          <a:spcPct val="100000"/>
                        </a:lnSpc>
                        <a:spcBef>
                          <a:spcPts val="0"/>
                        </a:spcBef>
                        <a:spcAft>
                          <a:spcPts val="0"/>
                        </a:spcAft>
                        <a:buClrTx/>
                        <a:buSzTx/>
                        <a:buFontTx/>
                        <a:buNone/>
                      </a:pPr>
                      <a:r>
                        <a:rPr lang="en-US" altLang="zh-CN" sz="800" dirty="0"/>
                        <a:t>30.5 vs 32.1</a:t>
                      </a:r>
                    </a:p>
                    <a:p>
                      <a:pPr marL="0" marR="0" indent="0" algn="ctr" defTabSz="914400" rtl="0" eaLnBrk="1" fontAlgn="auto" latinLnBrk="0" hangingPunct="1">
                        <a:lnSpc>
                          <a:spcPct val="100000"/>
                        </a:lnSpc>
                        <a:spcBef>
                          <a:spcPts val="0"/>
                        </a:spcBef>
                        <a:spcAft>
                          <a:spcPts val="0"/>
                        </a:spcAft>
                        <a:buClrTx/>
                        <a:buSzTx/>
                        <a:buFontTx/>
                        <a:buNone/>
                      </a:pPr>
                      <a:r>
                        <a:rPr lang="en-US" altLang="zh-CN" sz="800" dirty="0"/>
                        <a:t>P=0.8854</a:t>
                      </a:r>
                      <a:endParaRPr lang="en-US" altLang="zh-CN" sz="800" dirty="0">
                        <a:latin typeface="微软雅黑" pitchFamily="34" charset="-122"/>
                        <a:ea typeface="微软雅黑" pitchFamily="34" charset="-122"/>
                      </a:endParaRPr>
                    </a:p>
                  </a:txBody>
                  <a:tcPr marL="68580" marR="68580" marT="34301" marB="34301" anchor="ctr">
                    <a:lnL>
                      <a:noFill/>
                    </a:lnL>
                    <a:lnR>
                      <a:noFill/>
                    </a:lnR>
                    <a:lnT>
                      <a:noFill/>
                    </a:lnT>
                    <a:lnB>
                      <a:noFill/>
                    </a:lnB>
                    <a:lnTlToBr w="12700" cmpd="sng">
                      <a:noFill/>
                      <a:prstDash val="solid"/>
                    </a:lnTlToBr>
                    <a:lnBlToTr w="12700" cmpd="sng">
                      <a:noFill/>
                      <a:prstDash val="solid"/>
                    </a:lnBlToTr>
                    <a:solidFill>
                      <a:srgbClr val="275776">
                        <a:alpha val="20000"/>
                      </a:srgbClr>
                    </a:solidFill>
                  </a:tcPr>
                </a:tc>
                <a:extLst>
                  <a:ext uri="{0D108BD9-81ED-4DB2-BD59-A6C34878D82A}">
                    <a16:rowId xmlns:a16="http://schemas.microsoft.com/office/drawing/2014/main" val="10007"/>
                  </a:ext>
                </a:extLst>
              </a:tr>
              <a:tr h="308705">
                <a:tc>
                  <a:txBody>
                    <a:bodyPr/>
                    <a:lstStyle>
                      <a:lvl1pPr marL="0" algn="l" defTabSz="914400" rtl="0" eaLnBrk="1" latinLnBrk="0" hangingPunct="1">
                        <a:defRPr sz="1800" kern="1200">
                          <a:solidFill>
                            <a:schemeClr val="tx1"/>
                          </a:solidFill>
                          <a:latin typeface="Arial" charset="0"/>
                          <a:ea typeface="微软雅黑" pitchFamily="34" charset="-122"/>
                        </a:defRPr>
                      </a:lvl1pPr>
                      <a:lvl2pPr marL="457200" algn="l" defTabSz="914400" rtl="0" eaLnBrk="1" latinLnBrk="0" hangingPunct="1">
                        <a:defRPr sz="1800" kern="1200">
                          <a:solidFill>
                            <a:schemeClr val="tx1"/>
                          </a:solidFill>
                          <a:latin typeface="Arial" charset="0"/>
                          <a:ea typeface="微软雅黑" pitchFamily="34" charset="-122"/>
                        </a:defRPr>
                      </a:lvl2pPr>
                      <a:lvl3pPr marL="914400" algn="l" defTabSz="914400" rtl="0" eaLnBrk="1" latinLnBrk="0" hangingPunct="1">
                        <a:defRPr sz="1800" kern="1200">
                          <a:solidFill>
                            <a:schemeClr val="tx1"/>
                          </a:solidFill>
                          <a:latin typeface="Arial" charset="0"/>
                          <a:ea typeface="微软雅黑" pitchFamily="34" charset="-122"/>
                        </a:defRPr>
                      </a:lvl3pPr>
                      <a:lvl4pPr marL="1371600" algn="l" defTabSz="914400" rtl="0" eaLnBrk="1" latinLnBrk="0" hangingPunct="1">
                        <a:defRPr sz="1800" kern="1200">
                          <a:solidFill>
                            <a:schemeClr val="tx1"/>
                          </a:solidFill>
                          <a:latin typeface="Arial" charset="0"/>
                          <a:ea typeface="微软雅黑" pitchFamily="34" charset="-122"/>
                        </a:defRPr>
                      </a:lvl4pPr>
                      <a:lvl5pPr marL="1828800" algn="l" defTabSz="914400" rtl="0" eaLnBrk="1" latinLnBrk="0" hangingPunct="1">
                        <a:defRPr sz="1800" kern="1200">
                          <a:solidFill>
                            <a:schemeClr val="tx1"/>
                          </a:solidFill>
                          <a:latin typeface="Arial" charset="0"/>
                          <a:ea typeface="微软雅黑" pitchFamily="34" charset="-122"/>
                        </a:defRPr>
                      </a:lvl5pPr>
                      <a:lvl6pPr marL="2286000" algn="l" defTabSz="914400" rtl="0" eaLnBrk="1" latinLnBrk="0" hangingPunct="1">
                        <a:defRPr sz="1800" kern="1200">
                          <a:solidFill>
                            <a:schemeClr val="tx1"/>
                          </a:solidFill>
                          <a:latin typeface="Arial" charset="0"/>
                          <a:ea typeface="微软雅黑" pitchFamily="34" charset="-122"/>
                        </a:defRPr>
                      </a:lvl6pPr>
                      <a:lvl7pPr marL="2743200" algn="l" defTabSz="914400" rtl="0" eaLnBrk="1" latinLnBrk="0" hangingPunct="1">
                        <a:defRPr sz="1800" kern="1200">
                          <a:solidFill>
                            <a:schemeClr val="tx1"/>
                          </a:solidFill>
                          <a:latin typeface="Arial" charset="0"/>
                          <a:ea typeface="微软雅黑" pitchFamily="34" charset="-122"/>
                        </a:defRPr>
                      </a:lvl7pPr>
                      <a:lvl8pPr marL="3200400" algn="l" defTabSz="914400" rtl="0" eaLnBrk="1" latinLnBrk="0" hangingPunct="1">
                        <a:defRPr sz="1800" kern="1200">
                          <a:solidFill>
                            <a:schemeClr val="tx1"/>
                          </a:solidFill>
                          <a:latin typeface="Arial" charset="0"/>
                          <a:ea typeface="微软雅黑" pitchFamily="34" charset="-122"/>
                        </a:defRPr>
                      </a:lvl8pPr>
                      <a:lvl9pPr marL="3657600" algn="l" defTabSz="914400" rtl="0" eaLnBrk="1" latinLnBrk="0" hangingPunct="1">
                        <a:defRPr sz="1800" kern="1200">
                          <a:solidFill>
                            <a:schemeClr val="tx1"/>
                          </a:solidFill>
                          <a:latin typeface="Arial" charset="0"/>
                          <a:ea typeface="微软雅黑" pitchFamily="34" charset="-122"/>
                        </a:defRPr>
                      </a:lvl9pPr>
                    </a:lstStyle>
                    <a:p>
                      <a:pPr algn="ctr"/>
                      <a:r>
                        <a:rPr lang="en-US" altLang="zh-CN" sz="800" dirty="0"/>
                        <a:t>28.2 vs 28.2</a:t>
                      </a:r>
                    </a:p>
                    <a:p>
                      <a:pPr algn="ctr"/>
                      <a:r>
                        <a:rPr lang="en-US" altLang="zh-CN" sz="800" dirty="0"/>
                        <a:t>P= 0.39</a:t>
                      </a:r>
                      <a:endParaRPr lang="zh-CN" altLang="en-US" sz="800" dirty="0">
                        <a:latin typeface="微软雅黑" pitchFamily="34" charset="-122"/>
                        <a:ea typeface="微软雅黑" pitchFamily="34" charset="-122"/>
                      </a:endParaRPr>
                    </a:p>
                  </a:txBody>
                  <a:tcPr marL="68580" marR="68580" marT="34301" marB="34301"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08705">
                <a:tc>
                  <a:txBody>
                    <a:bodyPr/>
                    <a:lstStyle>
                      <a:lvl1pPr marL="0" algn="l" defTabSz="914400" rtl="0" eaLnBrk="1" latinLnBrk="0" hangingPunct="1">
                        <a:defRPr sz="1800" kern="1200">
                          <a:solidFill>
                            <a:schemeClr val="tx1"/>
                          </a:solidFill>
                          <a:latin typeface="Arial" charset="0"/>
                          <a:ea typeface="微软雅黑" pitchFamily="34" charset="-122"/>
                        </a:defRPr>
                      </a:lvl1pPr>
                      <a:lvl2pPr marL="457200" algn="l" defTabSz="914400" rtl="0" eaLnBrk="1" latinLnBrk="0" hangingPunct="1">
                        <a:defRPr sz="1800" kern="1200">
                          <a:solidFill>
                            <a:schemeClr val="tx1"/>
                          </a:solidFill>
                          <a:latin typeface="Arial" charset="0"/>
                          <a:ea typeface="微软雅黑" pitchFamily="34" charset="-122"/>
                        </a:defRPr>
                      </a:lvl2pPr>
                      <a:lvl3pPr marL="914400" algn="l" defTabSz="914400" rtl="0" eaLnBrk="1" latinLnBrk="0" hangingPunct="1">
                        <a:defRPr sz="1800" kern="1200">
                          <a:solidFill>
                            <a:schemeClr val="tx1"/>
                          </a:solidFill>
                          <a:latin typeface="Arial" charset="0"/>
                          <a:ea typeface="微软雅黑" pitchFamily="34" charset="-122"/>
                        </a:defRPr>
                      </a:lvl3pPr>
                      <a:lvl4pPr marL="1371600" algn="l" defTabSz="914400" rtl="0" eaLnBrk="1" latinLnBrk="0" hangingPunct="1">
                        <a:defRPr sz="1800" kern="1200">
                          <a:solidFill>
                            <a:schemeClr val="tx1"/>
                          </a:solidFill>
                          <a:latin typeface="Arial" charset="0"/>
                          <a:ea typeface="微软雅黑" pitchFamily="34" charset="-122"/>
                        </a:defRPr>
                      </a:lvl4pPr>
                      <a:lvl5pPr marL="1828800" algn="l" defTabSz="914400" rtl="0" eaLnBrk="1" latinLnBrk="0" hangingPunct="1">
                        <a:defRPr sz="1800" kern="1200">
                          <a:solidFill>
                            <a:schemeClr val="tx1"/>
                          </a:solidFill>
                          <a:latin typeface="Arial" charset="0"/>
                          <a:ea typeface="微软雅黑" pitchFamily="34" charset="-122"/>
                        </a:defRPr>
                      </a:lvl5pPr>
                      <a:lvl6pPr marL="2286000" algn="l" defTabSz="914400" rtl="0" eaLnBrk="1" latinLnBrk="0" hangingPunct="1">
                        <a:defRPr sz="1800" kern="1200">
                          <a:solidFill>
                            <a:schemeClr val="tx1"/>
                          </a:solidFill>
                          <a:latin typeface="Arial" charset="0"/>
                          <a:ea typeface="微软雅黑" pitchFamily="34" charset="-122"/>
                        </a:defRPr>
                      </a:lvl6pPr>
                      <a:lvl7pPr marL="2743200" algn="l" defTabSz="914400" rtl="0" eaLnBrk="1" latinLnBrk="0" hangingPunct="1">
                        <a:defRPr sz="1800" kern="1200">
                          <a:solidFill>
                            <a:schemeClr val="tx1"/>
                          </a:solidFill>
                          <a:latin typeface="Arial" charset="0"/>
                          <a:ea typeface="微软雅黑" pitchFamily="34" charset="-122"/>
                        </a:defRPr>
                      </a:lvl7pPr>
                      <a:lvl8pPr marL="3200400" algn="l" defTabSz="914400" rtl="0" eaLnBrk="1" latinLnBrk="0" hangingPunct="1">
                        <a:defRPr sz="1800" kern="1200">
                          <a:solidFill>
                            <a:schemeClr val="tx1"/>
                          </a:solidFill>
                          <a:latin typeface="Arial" charset="0"/>
                          <a:ea typeface="微软雅黑" pitchFamily="34" charset="-122"/>
                        </a:defRPr>
                      </a:lvl8pPr>
                      <a:lvl9pPr marL="3657600" algn="l" defTabSz="914400" rtl="0" eaLnBrk="1" latinLnBrk="0" hangingPunct="1">
                        <a:defRPr sz="1800" kern="1200">
                          <a:solidFill>
                            <a:schemeClr val="tx1"/>
                          </a:solidFill>
                          <a:latin typeface="Arial" charset="0"/>
                          <a:ea typeface="微软雅黑" pitchFamily="34" charset="-122"/>
                        </a:defRPr>
                      </a:lvl9pPr>
                    </a:lstStyle>
                    <a:p>
                      <a:pPr algn="ctr"/>
                      <a:r>
                        <a:rPr lang="en-US" altLang="zh-CN" sz="800" dirty="0"/>
                        <a:t>23.1 vs 23.5</a:t>
                      </a:r>
                    </a:p>
                    <a:p>
                      <a:pPr algn="ctr"/>
                      <a:r>
                        <a:rPr lang="en-US" altLang="zh-CN" sz="800" dirty="0"/>
                        <a:t>P= 0.61</a:t>
                      </a:r>
                      <a:endParaRPr lang="zh-CN" altLang="en-US" sz="800" dirty="0">
                        <a:latin typeface="微软雅黑" pitchFamily="34" charset="-122"/>
                        <a:ea typeface="微软雅黑" pitchFamily="34" charset="-122"/>
                      </a:endParaRPr>
                    </a:p>
                  </a:txBody>
                  <a:tcPr marL="68580" marR="68580" marT="34301" marB="34301" anchor="ctr">
                    <a:lnL>
                      <a:noFill/>
                    </a:lnL>
                    <a:lnR>
                      <a:noFill/>
                    </a:lnR>
                    <a:lnT>
                      <a:noFill/>
                    </a:lnT>
                    <a:lnB w="12700" cmpd="sng">
                      <a:solidFill>
                        <a:srgbClr val="275776"/>
                      </a:solidFill>
                    </a:lnB>
                    <a:lnTlToBr w="12700" cmpd="sng">
                      <a:noFill/>
                      <a:prstDash val="solid"/>
                    </a:lnTlToBr>
                    <a:lnBlToTr w="12700" cmpd="sng">
                      <a:noFill/>
                      <a:prstDash val="solid"/>
                    </a:lnBlToTr>
                    <a:solidFill>
                      <a:srgbClr val="275776">
                        <a:alpha val="20000"/>
                      </a:srgbClr>
                    </a:solidFill>
                  </a:tcPr>
                </a:tc>
                <a:extLst>
                  <a:ext uri="{0D108BD9-81ED-4DB2-BD59-A6C34878D82A}">
                    <a16:rowId xmlns:a16="http://schemas.microsoft.com/office/drawing/2014/main" val="10009"/>
                  </a:ext>
                </a:extLst>
              </a:tr>
            </a:tbl>
          </a:graphicData>
        </a:graphic>
      </p:graphicFrame>
      <p:sp>
        <p:nvSpPr>
          <p:cNvPr id="1048796" name="矩形 67"/>
          <p:cNvSpPr/>
          <p:nvPr/>
        </p:nvSpPr>
        <p:spPr>
          <a:xfrm>
            <a:off x="397886" y="1730109"/>
            <a:ext cx="405000" cy="756233"/>
          </a:xfrm>
          <a:prstGeom prst="rect">
            <a:avLst/>
          </a:prstGeom>
          <a:solidFill>
            <a:srgbClr val="0D4C5B"/>
          </a:solidFill>
          <a:ln w="9525" cap="flat" cmpd="sng" algn="ctr">
            <a:solidFill>
              <a:srgbClr val="275776">
                <a:lumMod val="60000"/>
                <a:lumOff val="40000"/>
              </a:srgbClr>
            </a:solidFill>
            <a:prstDash val="solid"/>
          </a:ln>
          <a:effectLst>
            <a:outerShdw blurRad="40000" dist="23000" dir="5400000" rotWithShape="0">
              <a:srgbClr val="000000">
                <a:alpha val="35000"/>
              </a:srgbClr>
            </a:outerShdw>
          </a:effectLst>
        </p:spPr>
        <p:txBody>
          <a:bodyPr lIns="68580" tIns="34290" rIns="68580" bIns="34290" rtlCol="0" anchor="ctr"/>
          <a:lstStyle/>
          <a:p>
            <a:pPr algn="ctr" defTabSz="342900"/>
            <a:r>
              <a:rPr lang="zh-CN" altLang="en-US" sz="800" b="1" kern="0" dirty="0">
                <a:solidFill>
                  <a:prstClr val="white"/>
                </a:solidFill>
                <a:latin typeface="Arial" charset="0"/>
                <a:ea typeface="微软雅黑" pitchFamily="34" charset="-122"/>
                <a:cs typeface="Arial" charset="0"/>
              </a:rPr>
              <a:t>吉非替尼</a:t>
            </a:r>
          </a:p>
        </p:txBody>
      </p:sp>
      <p:sp>
        <p:nvSpPr>
          <p:cNvPr id="1048797" name="矩形 68"/>
          <p:cNvSpPr/>
          <p:nvPr/>
        </p:nvSpPr>
        <p:spPr>
          <a:xfrm>
            <a:off x="397886" y="2667782"/>
            <a:ext cx="405000" cy="756233"/>
          </a:xfrm>
          <a:prstGeom prst="rect">
            <a:avLst/>
          </a:prstGeom>
          <a:solidFill>
            <a:srgbClr val="0D4C5B"/>
          </a:solidFill>
          <a:ln w="9525" cap="flat" cmpd="sng" algn="ctr">
            <a:noFill/>
            <a:prstDash val="solid"/>
          </a:ln>
          <a:effectLst>
            <a:outerShdw blurRad="40000" dist="23000" dir="5400000" rotWithShape="0">
              <a:srgbClr val="000000">
                <a:alpha val="35000"/>
              </a:srgbClr>
            </a:outerShdw>
          </a:effectLst>
        </p:spPr>
        <p:txBody>
          <a:bodyPr lIns="68580" tIns="34290" rIns="68580" bIns="34290" rtlCol="0" anchor="ctr"/>
          <a:lstStyle/>
          <a:p>
            <a:pPr algn="ctr" defTabSz="342900"/>
            <a:r>
              <a:rPr lang="zh-CN" altLang="en-US" sz="800" b="1" kern="0" dirty="0">
                <a:solidFill>
                  <a:prstClr val="white"/>
                </a:solidFill>
                <a:latin typeface="Arial" charset="0"/>
                <a:ea typeface="微软雅黑" pitchFamily="34" charset="-122"/>
                <a:cs typeface="Arial" charset="0"/>
              </a:rPr>
              <a:t>厄洛替尼</a:t>
            </a:r>
          </a:p>
        </p:txBody>
      </p:sp>
      <p:sp>
        <p:nvSpPr>
          <p:cNvPr id="1048798" name="矩形 69"/>
          <p:cNvSpPr/>
          <p:nvPr/>
        </p:nvSpPr>
        <p:spPr>
          <a:xfrm>
            <a:off x="397886" y="3540222"/>
            <a:ext cx="405000" cy="258290"/>
          </a:xfrm>
          <a:prstGeom prst="rect">
            <a:avLst/>
          </a:prstGeom>
          <a:solidFill>
            <a:srgbClr val="0D4C5B"/>
          </a:solidFill>
          <a:ln w="9525" cap="flat" cmpd="sng" algn="ctr">
            <a:noFill/>
            <a:prstDash val="solid"/>
          </a:ln>
          <a:effectLst>
            <a:outerShdw blurRad="40000" dist="23000" dir="5400000" rotWithShape="0">
              <a:srgbClr val="000000">
                <a:alpha val="35000"/>
              </a:srgbClr>
            </a:outerShdw>
          </a:effectLst>
        </p:spPr>
        <p:txBody>
          <a:bodyPr lIns="68580" tIns="34290" rIns="68580" bIns="34290" rtlCol="0" anchor="ctr"/>
          <a:lstStyle/>
          <a:p>
            <a:pPr algn="ctr" defTabSz="342900"/>
            <a:r>
              <a:rPr lang="zh-CN" altLang="en-US" sz="800" b="1" kern="0" dirty="0">
                <a:solidFill>
                  <a:prstClr val="white"/>
                </a:solidFill>
                <a:latin typeface="Arial" charset="0"/>
                <a:ea typeface="微软雅黑" pitchFamily="34" charset="-122"/>
                <a:cs typeface="Arial" charset="0"/>
              </a:rPr>
              <a:t>埃克替尼</a:t>
            </a:r>
          </a:p>
        </p:txBody>
      </p:sp>
      <p:sp>
        <p:nvSpPr>
          <p:cNvPr id="1048799" name="矩形 70"/>
          <p:cNvSpPr/>
          <p:nvPr/>
        </p:nvSpPr>
        <p:spPr>
          <a:xfrm>
            <a:off x="397886" y="3866220"/>
            <a:ext cx="405000" cy="486150"/>
          </a:xfrm>
          <a:prstGeom prst="rect">
            <a:avLst/>
          </a:prstGeom>
          <a:solidFill>
            <a:srgbClr val="0D4C5B"/>
          </a:solidFill>
          <a:ln w="9525" cap="flat" cmpd="sng" algn="ctr">
            <a:noFill/>
            <a:prstDash val="solid"/>
          </a:ln>
          <a:effectLst>
            <a:outerShdw blurRad="40000" dist="23000" dir="5400000" rotWithShape="0">
              <a:srgbClr val="000000">
                <a:alpha val="35000"/>
              </a:srgbClr>
            </a:outerShdw>
          </a:effectLst>
        </p:spPr>
        <p:txBody>
          <a:bodyPr lIns="68580" tIns="34290" rIns="68580" bIns="34290" rtlCol="0" anchor="ctr"/>
          <a:lstStyle/>
          <a:p>
            <a:pPr algn="ctr" defTabSz="342900"/>
            <a:r>
              <a:rPr lang="zh-CN" altLang="en-US" sz="800" b="1" kern="0" dirty="0">
                <a:solidFill>
                  <a:prstClr val="white"/>
                </a:solidFill>
                <a:latin typeface="Arial" charset="0"/>
                <a:ea typeface="微软雅黑" pitchFamily="34" charset="-122"/>
                <a:cs typeface="Arial" charset="0"/>
              </a:rPr>
              <a:t>阿法替尼</a:t>
            </a:r>
          </a:p>
        </p:txBody>
      </p:sp>
      <p:cxnSp>
        <p:nvCxnSpPr>
          <p:cNvPr id="3145746" name="直接连接符 71"/>
          <p:cNvCxnSpPr/>
          <p:nvPr/>
        </p:nvCxnSpPr>
        <p:spPr>
          <a:xfrm>
            <a:off x="261817" y="2580173"/>
            <a:ext cx="4162117" cy="0"/>
          </a:xfrm>
          <a:prstGeom prst="line">
            <a:avLst/>
          </a:prstGeom>
          <a:noFill/>
          <a:ln w="6350" cap="flat" cmpd="sng" algn="ctr">
            <a:solidFill>
              <a:sysClr val="window" lastClr="FFFFFF">
                <a:lumMod val="65000"/>
              </a:sysClr>
            </a:solidFill>
            <a:prstDash val="sysDot"/>
          </a:ln>
          <a:effectLst/>
        </p:spPr>
      </p:cxnSp>
      <p:cxnSp>
        <p:nvCxnSpPr>
          <p:cNvPr id="3145747" name="直接连接符 72"/>
          <p:cNvCxnSpPr/>
          <p:nvPr/>
        </p:nvCxnSpPr>
        <p:spPr>
          <a:xfrm>
            <a:off x="261817" y="3512673"/>
            <a:ext cx="4162117" cy="0"/>
          </a:xfrm>
          <a:prstGeom prst="line">
            <a:avLst/>
          </a:prstGeom>
          <a:noFill/>
          <a:ln w="6350" cap="flat" cmpd="sng" algn="ctr">
            <a:solidFill>
              <a:sysClr val="window" lastClr="FFFFFF">
                <a:lumMod val="65000"/>
              </a:sysClr>
            </a:solidFill>
            <a:prstDash val="sysDot"/>
          </a:ln>
          <a:effectLst/>
        </p:spPr>
      </p:cxnSp>
      <p:cxnSp>
        <p:nvCxnSpPr>
          <p:cNvPr id="3145748" name="直接连接符 73"/>
          <p:cNvCxnSpPr/>
          <p:nvPr/>
        </p:nvCxnSpPr>
        <p:spPr>
          <a:xfrm>
            <a:off x="261817" y="3820043"/>
            <a:ext cx="4162117" cy="0"/>
          </a:xfrm>
          <a:prstGeom prst="line">
            <a:avLst/>
          </a:prstGeom>
          <a:noFill/>
          <a:ln w="6350" cap="flat" cmpd="sng" algn="ctr">
            <a:solidFill>
              <a:sysClr val="window" lastClr="FFFFFF">
                <a:lumMod val="65000"/>
              </a:sysClr>
            </a:solidFill>
            <a:prstDash val="sysDot"/>
          </a:ln>
          <a:effectLst/>
        </p:spPr>
      </p:cxnSp>
      <p:cxnSp>
        <p:nvCxnSpPr>
          <p:cNvPr id="3145749" name="直接连接符 74"/>
          <p:cNvCxnSpPr/>
          <p:nvPr/>
        </p:nvCxnSpPr>
        <p:spPr>
          <a:xfrm>
            <a:off x="261817" y="1656582"/>
            <a:ext cx="4162117" cy="0"/>
          </a:xfrm>
          <a:prstGeom prst="line">
            <a:avLst/>
          </a:prstGeom>
          <a:noFill/>
          <a:ln w="6350" cap="flat" cmpd="sng" algn="ctr">
            <a:solidFill>
              <a:sysClr val="window" lastClr="FFFFFF">
                <a:lumMod val="65000"/>
              </a:sysClr>
            </a:solidFill>
            <a:prstDash val="sysDot"/>
          </a:ln>
          <a:effectLst/>
        </p:spPr>
      </p:cxnSp>
      <p:sp>
        <p:nvSpPr>
          <p:cNvPr id="1048800" name="矩形 8"/>
          <p:cNvSpPr/>
          <p:nvPr/>
        </p:nvSpPr>
        <p:spPr>
          <a:xfrm>
            <a:off x="455819" y="4456348"/>
            <a:ext cx="1754327" cy="161633"/>
          </a:xfrm>
          <a:prstGeom prst="rect">
            <a:avLst/>
          </a:prstGeom>
        </p:spPr>
        <p:txBody>
          <a:bodyPr wrap="none" lIns="68580" tIns="34290" rIns="68580" bIns="34290">
            <a:spAutoFit/>
          </a:bodyPr>
          <a:lstStyle/>
          <a:p>
            <a:r>
              <a:rPr lang="zh-CN" altLang="en-US" sz="600" dirty="0">
                <a:solidFill>
                  <a:prstClr val="black"/>
                </a:solidFill>
                <a:latin typeface="Arial" charset="0"/>
                <a:ea typeface="微软雅黑" pitchFamily="34" charset="-122"/>
                <a:cs typeface="Arial" charset="0"/>
              </a:rPr>
              <a:t>灰色柱子代表化疗，彩色柱子代表靶向药物治疗</a:t>
            </a:r>
          </a:p>
        </p:txBody>
      </p:sp>
      <p:sp>
        <p:nvSpPr>
          <p:cNvPr id="1048801" name="矩形 9"/>
          <p:cNvSpPr/>
          <p:nvPr/>
        </p:nvSpPr>
        <p:spPr>
          <a:xfrm>
            <a:off x="10954" y="4794460"/>
            <a:ext cx="8904447" cy="392415"/>
          </a:xfrm>
          <a:prstGeom prst="rect">
            <a:avLst/>
          </a:prstGeom>
        </p:spPr>
        <p:txBody>
          <a:bodyPr wrap="square" lIns="68580" tIns="34290" rIns="68580" bIns="34290">
            <a:spAutoFit/>
          </a:bodyPr>
          <a:lstStyle/>
          <a:p>
            <a:pPr algn="l"/>
            <a:r>
              <a:rPr lang="zh-CN" altLang="en-US" sz="700" dirty="0">
                <a:latin typeface="Arial" charset="0"/>
                <a:ea typeface="微软雅黑" pitchFamily="34" charset="-122"/>
                <a:cs typeface="Arial" charset="0"/>
              </a:rPr>
              <a:t>1.Lee DH. Pharmacol Ther 2017;174:1-21.;2.Shi YK, et al. Ann Oncol 2017;28(10):2443-2450.;3. Mok TS, et al. 2019 ESMO Asia LBA 19.;4. Ramalingam  SS, et al . 2019 ESMO LBA5_PR.;5. Sang-We Kim, et al. 2020 ASCO Abstract 9571. 6. Ki Hyeong Lee, et al. 2020 ASCO Abstract 9572. 7. Daniel Shao-Weng Tan, et al. 2020 ASCO Abstract 9574. 8. Yuankai Shi, et al. 2020 ASCO Abstract 9602</a:t>
            </a:r>
            <a:r>
              <a:rPr lang="en-US" altLang="zh-CN" sz="700" dirty="0">
                <a:latin typeface="Arial" charset="0"/>
                <a:ea typeface="微软雅黑" pitchFamily="34" charset="-122"/>
                <a:cs typeface="Arial" charset="0"/>
              </a:rPr>
              <a:t>. </a:t>
            </a:r>
            <a:r>
              <a:rPr lang="zh-CN" altLang="en-US" sz="700" dirty="0">
                <a:latin typeface="Arial" charset="0"/>
                <a:ea typeface="微软雅黑" pitchFamily="34" charset="-122"/>
                <a:cs typeface="Arial" charset="0"/>
              </a:rPr>
              <a:t> 9.Li Q, et al. ACS Med Chem Lett. 2019;10(6):869-873.  </a:t>
            </a:r>
            <a:r>
              <a:rPr lang="en-US" altLang="zh-CN" sz="700" dirty="0">
                <a:latin typeface="Arial" charset="0"/>
                <a:ea typeface="微软雅黑" pitchFamily="34" charset="-122"/>
                <a:cs typeface="Arial" charset="0"/>
              </a:rPr>
              <a:t>10. Wang PL, et al. presented at WCLC 2020.P76.28</a:t>
            </a:r>
            <a:endParaRPr lang="zh-CN" altLang="en-US" sz="700" dirty="0">
              <a:latin typeface="Arial" charset="0"/>
              <a:ea typeface="微软雅黑" pitchFamily="34" charset="-122"/>
              <a:cs typeface="Arial" charset="0"/>
            </a:endParaRPr>
          </a:p>
        </p:txBody>
      </p:sp>
      <p:sp>
        <p:nvSpPr>
          <p:cNvPr id="1048802" name="右箭头 31"/>
          <p:cNvSpPr/>
          <p:nvPr/>
        </p:nvSpPr>
        <p:spPr>
          <a:xfrm>
            <a:off x="139324" y="798199"/>
            <a:ext cx="8905078" cy="297585"/>
          </a:xfrm>
          <a:prstGeom prst="rightArrow">
            <a:avLst/>
          </a:prstGeom>
          <a:solidFill>
            <a:srgbClr val="0D4C5B"/>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zh-CN" altLang="en-US" sz="900" b="1" dirty="0">
              <a:solidFill>
                <a:prstClr val="white"/>
              </a:solidFill>
            </a:endParaRPr>
          </a:p>
        </p:txBody>
      </p:sp>
      <p:sp>
        <p:nvSpPr>
          <p:cNvPr id="1048803" name="矩形 33"/>
          <p:cNvSpPr/>
          <p:nvPr/>
        </p:nvSpPr>
        <p:spPr>
          <a:xfrm>
            <a:off x="2064968" y="835537"/>
            <a:ext cx="758862" cy="238527"/>
          </a:xfrm>
          <a:prstGeom prst="rect">
            <a:avLst/>
          </a:prstGeom>
        </p:spPr>
        <p:txBody>
          <a:bodyPr wrap="none" lIns="68580" tIns="34290" rIns="68580" bIns="34290">
            <a:spAutoFit/>
          </a:bodyPr>
          <a:lstStyle/>
          <a:p>
            <a:r>
              <a:rPr lang="en-US" altLang="zh-CN" sz="1100" b="1" dirty="0">
                <a:solidFill>
                  <a:schemeClr val="bg1"/>
                </a:solidFill>
              </a:rPr>
              <a:t>2009-2017</a:t>
            </a:r>
            <a:endParaRPr lang="zh-CN" altLang="en-US" sz="1100" b="1" dirty="0">
              <a:solidFill>
                <a:schemeClr val="bg1"/>
              </a:solidFill>
            </a:endParaRPr>
          </a:p>
        </p:txBody>
      </p:sp>
      <p:sp>
        <p:nvSpPr>
          <p:cNvPr id="1048804" name="矩形 35"/>
          <p:cNvSpPr/>
          <p:nvPr/>
        </p:nvSpPr>
        <p:spPr>
          <a:xfrm>
            <a:off x="5737449" y="833700"/>
            <a:ext cx="758862" cy="238527"/>
          </a:xfrm>
          <a:prstGeom prst="rect">
            <a:avLst/>
          </a:prstGeom>
        </p:spPr>
        <p:txBody>
          <a:bodyPr wrap="none" lIns="68580" tIns="34290" rIns="68580" bIns="34290">
            <a:spAutoFit/>
          </a:bodyPr>
          <a:lstStyle/>
          <a:p>
            <a:r>
              <a:rPr lang="en-US" altLang="zh-CN" sz="1100" b="1" dirty="0">
                <a:solidFill>
                  <a:schemeClr val="bg1"/>
                </a:solidFill>
              </a:rPr>
              <a:t>2017-2019</a:t>
            </a:r>
            <a:endParaRPr lang="zh-CN" altLang="en-US" sz="1100" b="1" dirty="0">
              <a:solidFill>
                <a:schemeClr val="bg1"/>
              </a:solidFill>
            </a:endParaRPr>
          </a:p>
        </p:txBody>
      </p:sp>
      <p:sp>
        <p:nvSpPr>
          <p:cNvPr id="1048805" name="矩形 36"/>
          <p:cNvSpPr/>
          <p:nvPr/>
        </p:nvSpPr>
        <p:spPr>
          <a:xfrm>
            <a:off x="7832372" y="833700"/>
            <a:ext cx="758862" cy="238527"/>
          </a:xfrm>
          <a:prstGeom prst="rect">
            <a:avLst/>
          </a:prstGeom>
        </p:spPr>
        <p:txBody>
          <a:bodyPr wrap="none" lIns="68580" tIns="34290" rIns="68580" bIns="34290">
            <a:spAutoFit/>
          </a:bodyPr>
          <a:lstStyle/>
          <a:p>
            <a:r>
              <a:rPr lang="en-US" altLang="zh-CN" sz="1100" b="1" dirty="0">
                <a:solidFill>
                  <a:schemeClr val="bg1"/>
                </a:solidFill>
              </a:rPr>
              <a:t>2020-2021</a:t>
            </a:r>
            <a:endParaRPr lang="zh-CN" altLang="en-US" sz="1100" b="1" dirty="0">
              <a:solidFill>
                <a:schemeClr val="bg1"/>
              </a:solidFill>
            </a:endParaRPr>
          </a:p>
        </p:txBody>
      </p:sp>
      <p:sp>
        <p:nvSpPr>
          <p:cNvPr id="1048806" name="下箭头 1"/>
          <p:cNvSpPr/>
          <p:nvPr/>
        </p:nvSpPr>
        <p:spPr>
          <a:xfrm>
            <a:off x="6836210" y="2221520"/>
            <a:ext cx="531531" cy="649906"/>
          </a:xfrm>
          <a:prstGeom prst="downArrow">
            <a:avLst>
              <a:gd name="adj1" fmla="val 72636"/>
              <a:gd name="adj2" fmla="val 50000"/>
            </a:avLst>
          </a:prstGeom>
          <a:solidFill>
            <a:srgbClr val="0D4C5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048807" name="文本框 2"/>
          <p:cNvSpPr txBox="1"/>
          <p:nvPr/>
        </p:nvSpPr>
        <p:spPr>
          <a:xfrm>
            <a:off x="6852967" y="2207935"/>
            <a:ext cx="498018" cy="346356"/>
          </a:xfrm>
          <a:prstGeom prst="rect">
            <a:avLst/>
          </a:prstGeom>
          <a:noFill/>
        </p:spPr>
        <p:txBody>
          <a:bodyPr wrap="square" lIns="68580" tIns="34290" rIns="68580" bIns="34290" rtlCol="0">
            <a:spAutoFit/>
          </a:bodyPr>
          <a:lstStyle/>
          <a:p>
            <a:r>
              <a:rPr lang="zh-CN" altLang="en-US" sz="900" dirty="0">
                <a:solidFill>
                  <a:prstClr val="white"/>
                </a:solidFill>
                <a:latin typeface="微软雅黑" pitchFamily="34" charset="-122"/>
                <a:ea typeface="微软雅黑" pitchFamily="34" charset="-122"/>
              </a:rPr>
              <a:t>死亡风险下降</a:t>
            </a:r>
          </a:p>
        </p:txBody>
      </p:sp>
      <p:sp>
        <p:nvSpPr>
          <p:cNvPr id="1048808" name="文本框 39"/>
          <p:cNvSpPr txBox="1"/>
          <p:nvPr/>
        </p:nvSpPr>
        <p:spPr>
          <a:xfrm>
            <a:off x="6870761" y="2520373"/>
            <a:ext cx="666721" cy="207813"/>
          </a:xfrm>
          <a:prstGeom prst="rect">
            <a:avLst/>
          </a:prstGeom>
          <a:noFill/>
        </p:spPr>
        <p:txBody>
          <a:bodyPr wrap="square" lIns="68580" tIns="34290" rIns="68580" bIns="34290" rtlCol="0">
            <a:spAutoFit/>
          </a:bodyPr>
          <a:lstStyle/>
          <a:p>
            <a:r>
              <a:rPr lang="en-US" altLang="zh-CN" sz="900" b="1" dirty="0">
                <a:solidFill>
                  <a:srgbClr val="FFFF00"/>
                </a:solidFill>
                <a:latin typeface="微软雅黑" pitchFamily="34" charset="-122"/>
                <a:ea typeface="微软雅黑" pitchFamily="34" charset="-122"/>
              </a:rPr>
              <a:t>25.2%</a:t>
            </a:r>
            <a:endParaRPr lang="zh-CN" altLang="en-US" sz="900" b="1" dirty="0">
              <a:solidFill>
                <a:srgbClr val="FFFF00"/>
              </a:solidFill>
              <a:latin typeface="微软雅黑" pitchFamily="34" charset="-122"/>
              <a:ea typeface="微软雅黑" pitchFamily="34" charset="-122"/>
            </a:endParaRPr>
          </a:p>
        </p:txBody>
      </p:sp>
      <p:sp>
        <p:nvSpPr>
          <p:cNvPr id="1048809" name="下箭头 40"/>
          <p:cNvSpPr/>
          <p:nvPr/>
        </p:nvSpPr>
        <p:spPr>
          <a:xfrm>
            <a:off x="6854004" y="3708763"/>
            <a:ext cx="531531" cy="649906"/>
          </a:xfrm>
          <a:prstGeom prst="downArrow">
            <a:avLst>
              <a:gd name="adj1" fmla="val 72636"/>
              <a:gd name="adj2" fmla="val 50000"/>
            </a:avLst>
          </a:prstGeom>
          <a:solidFill>
            <a:srgbClr val="0D4C5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048810" name="文本框 41"/>
          <p:cNvSpPr txBox="1"/>
          <p:nvPr/>
        </p:nvSpPr>
        <p:spPr>
          <a:xfrm>
            <a:off x="6870761" y="3695177"/>
            <a:ext cx="498018" cy="346356"/>
          </a:xfrm>
          <a:prstGeom prst="rect">
            <a:avLst/>
          </a:prstGeom>
          <a:noFill/>
        </p:spPr>
        <p:txBody>
          <a:bodyPr wrap="square" lIns="68580" tIns="34290" rIns="68580" bIns="34290" rtlCol="0">
            <a:spAutoFit/>
          </a:bodyPr>
          <a:lstStyle/>
          <a:p>
            <a:r>
              <a:rPr lang="zh-CN" altLang="en-US" sz="900" dirty="0">
                <a:solidFill>
                  <a:prstClr val="white"/>
                </a:solidFill>
                <a:latin typeface="微软雅黑" pitchFamily="34" charset="-122"/>
                <a:ea typeface="微软雅黑" pitchFamily="34" charset="-122"/>
              </a:rPr>
              <a:t>死亡风险下降</a:t>
            </a:r>
          </a:p>
        </p:txBody>
      </p:sp>
      <p:sp>
        <p:nvSpPr>
          <p:cNvPr id="1048811" name="文本框 42"/>
          <p:cNvSpPr txBox="1"/>
          <p:nvPr/>
        </p:nvSpPr>
        <p:spPr>
          <a:xfrm>
            <a:off x="6881195" y="4011568"/>
            <a:ext cx="498018" cy="207813"/>
          </a:xfrm>
          <a:prstGeom prst="rect">
            <a:avLst/>
          </a:prstGeom>
          <a:noFill/>
        </p:spPr>
        <p:txBody>
          <a:bodyPr wrap="square" lIns="68580" tIns="34290" rIns="68580" bIns="34290" rtlCol="0">
            <a:spAutoFit/>
          </a:bodyPr>
          <a:lstStyle/>
          <a:p>
            <a:r>
              <a:rPr lang="en-US" altLang="zh-CN" sz="900" b="1" dirty="0">
                <a:solidFill>
                  <a:srgbClr val="FFFF00"/>
                </a:solidFill>
                <a:latin typeface="微软雅黑" pitchFamily="34" charset="-122"/>
                <a:ea typeface="微软雅黑" pitchFamily="34" charset="-122"/>
              </a:rPr>
              <a:t>20.1%</a:t>
            </a:r>
            <a:endParaRPr lang="zh-CN" altLang="en-US" sz="900" b="1" dirty="0">
              <a:solidFill>
                <a:srgbClr val="FFFF00"/>
              </a:solidFill>
              <a:latin typeface="微软雅黑" pitchFamily="34" charset="-122"/>
              <a:ea typeface="微软雅黑" pitchFamily="34" charset="-122"/>
            </a:endParaRPr>
          </a:p>
        </p:txBody>
      </p:sp>
      <p:sp>
        <p:nvSpPr>
          <p:cNvPr id="1048812" name="矩形 5"/>
          <p:cNvSpPr/>
          <p:nvPr/>
        </p:nvSpPr>
        <p:spPr>
          <a:xfrm>
            <a:off x="5366784" y="2506216"/>
            <a:ext cx="853262" cy="2160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101" dirty="0">
                <a:latin typeface="微软雅黑" pitchFamily="34" charset="-122"/>
                <a:ea typeface="微软雅黑" pitchFamily="34" charset="-122"/>
              </a:rPr>
              <a:t>EGFR</a:t>
            </a:r>
            <a:r>
              <a:rPr lang="zh-CN" altLang="en-US" sz="2101" dirty="0">
                <a:latin typeface="微软雅黑" pitchFamily="34" charset="-122"/>
                <a:ea typeface="微软雅黑" pitchFamily="34" charset="-122"/>
              </a:rPr>
              <a:t>靶向治疗为患者带来的改变</a:t>
            </a:r>
            <a:r>
              <a:rPr lang="en-US" altLang="zh-CN" sz="2101" dirty="0">
                <a:latin typeface="微软雅黑" pitchFamily="34" charset="-122"/>
                <a:ea typeface="微软雅黑" pitchFamily="34" charset="-122"/>
              </a:rPr>
              <a:t>——</a:t>
            </a:r>
            <a:br>
              <a:rPr lang="en-US" altLang="zh-CN" sz="2101" dirty="0">
                <a:latin typeface="微软雅黑" pitchFamily="34" charset="-122"/>
                <a:ea typeface="微软雅黑" pitchFamily="34" charset="-122"/>
              </a:rPr>
            </a:br>
            <a:r>
              <a:rPr lang="zh-CN" altLang="en-US" sz="2101" dirty="0">
                <a:latin typeface="微软雅黑" pitchFamily="34" charset="-122"/>
                <a:ea typeface="微软雅黑" pitchFamily="34" charset="-122"/>
              </a:rPr>
              <a:t>驱动</a:t>
            </a:r>
            <a:r>
              <a:rPr lang="zh-CN" altLang="en-US" sz="2101" dirty="0" smtClean="0">
                <a:latin typeface="微软雅黑" pitchFamily="34" charset="-122"/>
                <a:ea typeface="微软雅黑" pitchFamily="34" charset="-122"/>
              </a:rPr>
              <a:t>基因突变</a:t>
            </a:r>
            <a:r>
              <a:rPr lang="zh-CN" altLang="en-US" sz="2101" dirty="0" smtClean="0">
                <a:solidFill>
                  <a:srgbClr val="FF0000"/>
                </a:solidFill>
                <a:latin typeface="微软雅黑" pitchFamily="34" charset="-122"/>
                <a:ea typeface="微软雅黑" pitchFamily="34" charset="-122"/>
              </a:rPr>
              <a:t>晚期</a:t>
            </a:r>
            <a:r>
              <a:rPr lang="zh-CN" altLang="en-US" sz="2101" dirty="0" smtClean="0">
                <a:latin typeface="微软雅黑" pitchFamily="34" charset="-122"/>
                <a:ea typeface="微软雅黑" pitchFamily="34" charset="-122"/>
              </a:rPr>
              <a:t>肺癌</a:t>
            </a:r>
            <a:r>
              <a:rPr lang="zh-CN" altLang="en-US" sz="2101" dirty="0">
                <a:latin typeface="微软雅黑" pitchFamily="34" charset="-122"/>
                <a:ea typeface="微软雅黑" pitchFamily="34" charset="-122"/>
              </a:rPr>
              <a:t>逐渐成为临床可控的</a:t>
            </a:r>
            <a:r>
              <a:rPr lang="zh-CN" altLang="en-US" sz="2101" dirty="0">
                <a:solidFill>
                  <a:srgbClr val="FF0000"/>
                </a:solidFill>
                <a:latin typeface="微软雅黑" pitchFamily="34" charset="-122"/>
                <a:ea typeface="微软雅黑" pitchFamily="34" charset="-122"/>
              </a:rPr>
              <a:t>慢性</a:t>
            </a:r>
            <a:r>
              <a:rPr lang="zh-CN" altLang="en-US" sz="2101" dirty="0">
                <a:latin typeface="微软雅黑" pitchFamily="34" charset="-122"/>
                <a:ea typeface="微软雅黑" pitchFamily="34" charset="-122"/>
              </a:rPr>
              <a:t>疾病</a:t>
            </a:r>
          </a:p>
        </p:txBody>
      </p:sp>
      <p:grpSp>
        <p:nvGrpSpPr>
          <p:cNvPr id="30" name="组合 29"/>
          <p:cNvGrpSpPr/>
          <p:nvPr/>
        </p:nvGrpSpPr>
        <p:grpSpPr>
          <a:xfrm>
            <a:off x="1469630" y="1311286"/>
            <a:ext cx="6532430" cy="3546199"/>
            <a:chOff x="1677818" y="1747842"/>
            <a:chExt cx="5942185" cy="4726806"/>
          </a:xfrm>
        </p:grpSpPr>
        <p:cxnSp>
          <p:nvCxnSpPr>
            <p:cNvPr id="31" name="直接连接符 49"/>
            <p:cNvCxnSpPr>
              <a:cxnSpLocks noChangeShapeType="1"/>
            </p:cNvCxnSpPr>
            <p:nvPr/>
          </p:nvCxnSpPr>
          <p:spPr bwMode="auto">
            <a:xfrm flipV="1">
              <a:off x="2175272" y="2317780"/>
              <a:ext cx="4186238" cy="6351"/>
            </a:xfrm>
            <a:prstGeom prst="line">
              <a:avLst/>
            </a:prstGeom>
            <a:noFill/>
            <a:ln w="38100" algn="ctr">
              <a:solidFill>
                <a:schemeClr val="tx2">
                  <a:lumMod val="75000"/>
                </a:schemeClr>
              </a:solidFill>
              <a:prstDash val="sysDash"/>
              <a:round/>
            </a:ln>
            <a:extLst>
              <a:ext uri="{909E8E84-426E-40DD-AFC4-6F175D3DCCD1}">
                <a14:hiddenFill xmlns:a14="http://schemas.microsoft.com/office/drawing/2010/main">
                  <a:noFill/>
                </a14:hiddenFill>
              </a:ext>
            </a:extLst>
          </p:spPr>
        </p:cxnSp>
        <p:cxnSp>
          <p:nvCxnSpPr>
            <p:cNvPr id="32" name="直接连接符 51"/>
            <p:cNvCxnSpPr>
              <a:cxnSpLocks noChangeShapeType="1"/>
            </p:cNvCxnSpPr>
            <p:nvPr/>
          </p:nvCxnSpPr>
          <p:spPr bwMode="auto">
            <a:xfrm>
              <a:off x="6516291" y="2317757"/>
              <a:ext cx="0" cy="3462339"/>
            </a:xfrm>
            <a:prstGeom prst="line">
              <a:avLst/>
            </a:prstGeom>
            <a:noFill/>
            <a:ln w="38100" algn="ctr">
              <a:solidFill>
                <a:schemeClr val="tx2">
                  <a:lumMod val="75000"/>
                </a:schemeClr>
              </a:solidFill>
              <a:prstDash val="sysDash"/>
              <a:round/>
            </a:ln>
            <a:extLst>
              <a:ext uri="{909E8E84-426E-40DD-AFC4-6F175D3DCCD1}">
                <a14:hiddenFill xmlns:a14="http://schemas.microsoft.com/office/drawing/2010/main">
                  <a:noFill/>
                </a14:hiddenFill>
              </a:ext>
            </a:extLst>
          </p:spPr>
        </p:cxnSp>
        <p:cxnSp>
          <p:nvCxnSpPr>
            <p:cNvPr id="33" name="直接连接符 40"/>
            <p:cNvCxnSpPr>
              <a:cxnSpLocks noChangeShapeType="1"/>
            </p:cNvCxnSpPr>
            <p:nvPr/>
          </p:nvCxnSpPr>
          <p:spPr bwMode="auto">
            <a:xfrm flipV="1">
              <a:off x="2175273" y="2466975"/>
              <a:ext cx="3294460" cy="0"/>
            </a:xfrm>
            <a:prstGeom prst="line">
              <a:avLst/>
            </a:prstGeom>
            <a:noFill/>
            <a:ln w="38100" algn="ctr">
              <a:solidFill>
                <a:srgbClr val="0070C0"/>
              </a:solidFill>
              <a:prstDash val="sysDash"/>
              <a:round/>
            </a:ln>
            <a:extLst>
              <a:ext uri="{909E8E84-426E-40DD-AFC4-6F175D3DCCD1}">
                <a14:hiddenFill xmlns:a14="http://schemas.microsoft.com/office/drawing/2010/main">
                  <a:noFill/>
                </a14:hiddenFill>
              </a:ext>
            </a:extLst>
          </p:spPr>
        </p:cxnSp>
        <p:cxnSp>
          <p:nvCxnSpPr>
            <p:cNvPr id="34" name="直接连接符 41"/>
            <p:cNvCxnSpPr>
              <a:cxnSpLocks noChangeShapeType="1"/>
            </p:cNvCxnSpPr>
            <p:nvPr/>
          </p:nvCxnSpPr>
          <p:spPr bwMode="auto">
            <a:xfrm>
              <a:off x="5512595" y="2508252"/>
              <a:ext cx="0" cy="3271839"/>
            </a:xfrm>
            <a:prstGeom prst="line">
              <a:avLst/>
            </a:prstGeom>
            <a:noFill/>
            <a:ln w="38100" algn="ctr">
              <a:solidFill>
                <a:srgbClr val="0070C0"/>
              </a:solidFill>
              <a:prstDash val="sysDash"/>
              <a:round/>
            </a:ln>
            <a:extLst>
              <a:ext uri="{909E8E84-426E-40DD-AFC4-6F175D3DCCD1}">
                <a14:hiddenFill xmlns:a14="http://schemas.microsoft.com/office/drawing/2010/main">
                  <a:noFill/>
                </a14:hiddenFill>
              </a:ext>
            </a:extLst>
          </p:spPr>
        </p:cxnSp>
        <p:cxnSp>
          <p:nvCxnSpPr>
            <p:cNvPr id="35" name="直接连接符 36"/>
            <p:cNvCxnSpPr>
              <a:cxnSpLocks noChangeShapeType="1"/>
            </p:cNvCxnSpPr>
            <p:nvPr/>
          </p:nvCxnSpPr>
          <p:spPr bwMode="auto">
            <a:xfrm flipV="1">
              <a:off x="2180037" y="2755900"/>
              <a:ext cx="2369344" cy="0"/>
            </a:xfrm>
            <a:prstGeom prst="line">
              <a:avLst/>
            </a:prstGeom>
            <a:noFill/>
            <a:ln w="38100" algn="ctr">
              <a:solidFill>
                <a:srgbClr val="99CCFF"/>
              </a:solidFill>
              <a:prstDash val="sysDash"/>
              <a:round/>
            </a:ln>
          </p:spPr>
        </p:cxnSp>
        <p:cxnSp>
          <p:nvCxnSpPr>
            <p:cNvPr id="36" name="直接连接符 37"/>
            <p:cNvCxnSpPr>
              <a:cxnSpLocks noChangeShapeType="1"/>
            </p:cNvCxnSpPr>
            <p:nvPr/>
          </p:nvCxnSpPr>
          <p:spPr bwMode="auto">
            <a:xfrm flipH="1">
              <a:off x="4549379" y="2755901"/>
              <a:ext cx="0" cy="3024188"/>
            </a:xfrm>
            <a:prstGeom prst="line">
              <a:avLst/>
            </a:prstGeom>
            <a:noFill/>
            <a:ln w="38100" algn="ctr">
              <a:solidFill>
                <a:srgbClr val="99CCFF"/>
              </a:solidFill>
              <a:prstDash val="sysDash"/>
              <a:round/>
            </a:ln>
          </p:spPr>
        </p:cxnSp>
        <p:cxnSp>
          <p:nvCxnSpPr>
            <p:cNvPr id="38" name="直接连接符 29"/>
            <p:cNvCxnSpPr>
              <a:cxnSpLocks noChangeShapeType="1"/>
            </p:cNvCxnSpPr>
            <p:nvPr/>
          </p:nvCxnSpPr>
          <p:spPr bwMode="auto">
            <a:xfrm flipH="1">
              <a:off x="3264694" y="4425979"/>
              <a:ext cx="0" cy="1354139"/>
            </a:xfrm>
            <a:prstGeom prst="line">
              <a:avLst/>
            </a:prstGeom>
            <a:noFill/>
            <a:ln w="38100" algn="ctr">
              <a:solidFill>
                <a:schemeClr val="bg1">
                  <a:lumMod val="75000"/>
                </a:schemeClr>
              </a:solidFill>
              <a:prstDash val="sysDash"/>
              <a:round/>
            </a:ln>
            <a:extLst>
              <a:ext uri="{909E8E84-426E-40DD-AFC4-6F175D3DCCD1}">
                <a14:hiddenFill xmlns:a14="http://schemas.microsoft.com/office/drawing/2010/main">
                  <a:noFill/>
                </a14:hiddenFill>
              </a:ext>
            </a:extLst>
          </p:spPr>
        </p:cxnSp>
        <p:cxnSp>
          <p:nvCxnSpPr>
            <p:cNvPr id="39" name="直接连接符 38"/>
            <p:cNvCxnSpPr/>
            <p:nvPr/>
          </p:nvCxnSpPr>
          <p:spPr bwMode="auto">
            <a:xfrm flipV="1">
              <a:off x="2175275" y="4641851"/>
              <a:ext cx="1076325" cy="0"/>
            </a:xfrm>
            <a:prstGeom prst="line">
              <a:avLst/>
            </a:prstGeom>
            <a:solidFill>
              <a:schemeClr val="accent1"/>
            </a:solidFill>
            <a:ln w="38100" cap="flat" cmpd="sng" algn="ctr">
              <a:solidFill>
                <a:schemeClr val="bg1">
                  <a:lumMod val="50000"/>
                </a:schemeClr>
              </a:solidFill>
              <a:prstDash val="sysDash"/>
              <a:round/>
              <a:headEnd type="none" w="med" len="med"/>
              <a:tailEnd type="none" w="med" len="med"/>
            </a:ln>
            <a:effectLst/>
          </p:spPr>
        </p:cxnSp>
        <p:cxnSp>
          <p:nvCxnSpPr>
            <p:cNvPr id="37" name="直接连接符 28"/>
            <p:cNvCxnSpPr>
              <a:cxnSpLocks noChangeShapeType="1"/>
            </p:cNvCxnSpPr>
            <p:nvPr/>
          </p:nvCxnSpPr>
          <p:spPr bwMode="auto">
            <a:xfrm flipV="1">
              <a:off x="2180035" y="4425951"/>
              <a:ext cx="1257300" cy="0"/>
            </a:xfrm>
            <a:prstGeom prst="line">
              <a:avLst/>
            </a:prstGeom>
            <a:noFill/>
            <a:ln w="38100" algn="ctr">
              <a:solidFill>
                <a:schemeClr val="bg1">
                  <a:lumMod val="75000"/>
                </a:schemeClr>
              </a:solidFill>
              <a:prstDash val="sysDash"/>
              <a:round/>
            </a:ln>
            <a:extLst>
              <a:ext uri="{909E8E84-426E-40DD-AFC4-6F175D3DCCD1}">
                <a14:hiddenFill xmlns:a14="http://schemas.microsoft.com/office/drawing/2010/main">
                  <a:noFill/>
                </a14:hiddenFill>
              </a:ext>
            </a:extLst>
          </p:spPr>
        </p:cxnSp>
        <p:cxnSp>
          <p:nvCxnSpPr>
            <p:cNvPr id="40" name="直接连接符 39"/>
            <p:cNvCxnSpPr/>
            <p:nvPr/>
          </p:nvCxnSpPr>
          <p:spPr bwMode="auto">
            <a:xfrm>
              <a:off x="3126582" y="4641880"/>
              <a:ext cx="0" cy="1138239"/>
            </a:xfrm>
            <a:prstGeom prst="line">
              <a:avLst/>
            </a:prstGeom>
            <a:solidFill>
              <a:schemeClr val="accent1"/>
            </a:solidFill>
            <a:ln w="38100" cap="flat" cmpd="sng" algn="ctr">
              <a:solidFill>
                <a:schemeClr val="bg1">
                  <a:lumMod val="50000"/>
                </a:schemeClr>
              </a:solidFill>
              <a:prstDash val="sysDash"/>
              <a:round/>
              <a:headEnd type="none" w="med" len="med"/>
              <a:tailEnd type="none" w="med" len="med"/>
            </a:ln>
            <a:effectLst/>
          </p:spPr>
        </p:cxnSp>
        <p:grpSp>
          <p:nvGrpSpPr>
            <p:cNvPr id="41" name="组合 40"/>
            <p:cNvGrpSpPr/>
            <p:nvPr/>
          </p:nvGrpSpPr>
          <p:grpSpPr bwMode="auto">
            <a:xfrm>
              <a:off x="1677818" y="1747842"/>
              <a:ext cx="5640597" cy="4726806"/>
              <a:chOff x="763582" y="1772816"/>
              <a:chExt cx="7521081" cy="4726235"/>
            </a:xfrm>
          </p:grpSpPr>
          <p:cxnSp>
            <p:nvCxnSpPr>
              <p:cNvPr id="62" name="直接连接符 61"/>
              <p:cNvCxnSpPr/>
              <p:nvPr/>
            </p:nvCxnSpPr>
            <p:spPr bwMode="auto">
              <a:xfrm>
                <a:off x="1330042" y="5799818"/>
                <a:ext cx="71440"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cxnSp>
            <p:nvCxnSpPr>
              <p:cNvPr id="63" name="直接连接符 62"/>
              <p:cNvCxnSpPr/>
              <p:nvPr/>
            </p:nvCxnSpPr>
            <p:spPr bwMode="auto">
              <a:xfrm>
                <a:off x="1407832" y="5804581"/>
                <a:ext cx="0" cy="73016"/>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sp>
            <p:nvSpPr>
              <p:cNvPr id="64" name="矩形 63"/>
              <p:cNvSpPr/>
              <p:nvPr/>
            </p:nvSpPr>
            <p:spPr bwMode="auto">
              <a:xfrm>
                <a:off x="1077619" y="5723628"/>
                <a:ext cx="277824" cy="153969"/>
              </a:xfrm>
              <a:prstGeom prst="rect">
                <a:avLst/>
              </a:prstGeom>
              <a:noFill/>
              <a:ln w="9525" cap="flat" cmpd="sng" algn="ctr">
                <a:noFill/>
                <a:prstDash val="solid"/>
                <a:round/>
                <a:headEnd type="none" w="med" len="med"/>
                <a:tailEnd type="none" w="med" len="med"/>
              </a:ln>
              <a:effectLst/>
            </p:spPr>
            <p:txBody>
              <a:bodyPr wrap="none" anchor="ctr"/>
              <a:lstStyle/>
              <a:p>
                <a:pPr algn="r">
                  <a:defRPr/>
                </a:pPr>
                <a:r>
                  <a:rPr lang="en-US" altLang="zh-CN" sz="825" dirty="0">
                    <a:latin typeface="微软雅黑" panose="020B0503020204020204" pitchFamily="34" charset="-122"/>
                    <a:ea typeface="微软雅黑" panose="020B0503020204020204" pitchFamily="34" charset="-122"/>
                  </a:rPr>
                  <a:t>0</a:t>
                </a:r>
                <a:endParaRPr lang="zh-CN" altLang="en-US" sz="825" dirty="0">
                  <a:latin typeface="微软雅黑" panose="020B0503020204020204" pitchFamily="34" charset="-122"/>
                  <a:ea typeface="微软雅黑" panose="020B0503020204020204" pitchFamily="34" charset="-122"/>
                </a:endParaRPr>
              </a:p>
            </p:txBody>
          </p:sp>
          <p:grpSp>
            <p:nvGrpSpPr>
              <p:cNvPr id="65" name="组合 7"/>
              <p:cNvGrpSpPr/>
              <p:nvPr/>
            </p:nvGrpSpPr>
            <p:grpSpPr bwMode="auto">
              <a:xfrm>
                <a:off x="763582" y="1772816"/>
                <a:ext cx="7521081" cy="4726235"/>
                <a:chOff x="763582" y="1772816"/>
                <a:chExt cx="7521081" cy="4726235"/>
              </a:xfrm>
            </p:grpSpPr>
            <p:cxnSp>
              <p:nvCxnSpPr>
                <p:cNvPr id="66" name="直接箭头连接符 65"/>
                <p:cNvCxnSpPr/>
                <p:nvPr/>
              </p:nvCxnSpPr>
              <p:spPr bwMode="auto">
                <a:xfrm flipV="1">
                  <a:off x="1412595" y="1772816"/>
                  <a:ext cx="0" cy="4031765"/>
                </a:xfrm>
                <a:prstGeom prst="straightConnector1">
                  <a:avLst/>
                </a:prstGeom>
                <a:solidFill>
                  <a:schemeClr val="accent1"/>
                </a:solidFill>
                <a:ln w="19050" cap="flat" cmpd="sng" algn="ctr">
                  <a:solidFill>
                    <a:schemeClr val="bg1">
                      <a:lumMod val="50000"/>
                    </a:schemeClr>
                  </a:solidFill>
                  <a:prstDash val="solid"/>
                  <a:round/>
                  <a:headEnd type="none" w="med" len="med"/>
                  <a:tailEnd type="triangle"/>
                </a:ln>
                <a:effectLst/>
              </p:spPr>
            </p:cxnSp>
            <p:cxnSp>
              <p:nvCxnSpPr>
                <p:cNvPr id="67" name="直接箭头连接符 66"/>
                <p:cNvCxnSpPr/>
                <p:nvPr/>
              </p:nvCxnSpPr>
              <p:spPr bwMode="auto">
                <a:xfrm>
                  <a:off x="1412595" y="5804581"/>
                  <a:ext cx="6423269" cy="0"/>
                </a:xfrm>
                <a:prstGeom prst="straightConnector1">
                  <a:avLst/>
                </a:prstGeom>
                <a:solidFill>
                  <a:schemeClr val="accent1"/>
                </a:solidFill>
                <a:ln w="19050" cap="flat" cmpd="sng" algn="ctr">
                  <a:solidFill>
                    <a:schemeClr val="bg1">
                      <a:lumMod val="50000"/>
                    </a:schemeClr>
                  </a:solidFill>
                  <a:prstDash val="solid"/>
                  <a:round/>
                  <a:headEnd type="none" w="med" len="med"/>
                  <a:tailEnd type="triangle"/>
                </a:ln>
                <a:effectLst/>
              </p:spPr>
            </p:cxnSp>
            <p:cxnSp>
              <p:nvCxnSpPr>
                <p:cNvPr id="68" name="直接连接符 67"/>
                <p:cNvCxnSpPr/>
                <p:nvPr/>
              </p:nvCxnSpPr>
              <p:spPr bwMode="auto">
                <a:xfrm>
                  <a:off x="1296703" y="2285516"/>
                  <a:ext cx="104779"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cxnSp>
              <p:nvCxnSpPr>
                <p:cNvPr id="69" name="直接连接符 68"/>
                <p:cNvCxnSpPr/>
                <p:nvPr/>
              </p:nvCxnSpPr>
              <p:spPr bwMode="auto">
                <a:xfrm>
                  <a:off x="1330042" y="3163299"/>
                  <a:ext cx="71440"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cxnSp>
              <p:nvCxnSpPr>
                <p:cNvPr id="70" name="直接连接符 69"/>
                <p:cNvCxnSpPr/>
                <p:nvPr/>
              </p:nvCxnSpPr>
              <p:spPr bwMode="auto">
                <a:xfrm>
                  <a:off x="1330042" y="4042668"/>
                  <a:ext cx="71440"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cxnSp>
              <p:nvCxnSpPr>
                <p:cNvPr id="71" name="直接连接符 70"/>
                <p:cNvCxnSpPr/>
                <p:nvPr/>
              </p:nvCxnSpPr>
              <p:spPr bwMode="auto">
                <a:xfrm>
                  <a:off x="1330042" y="4922037"/>
                  <a:ext cx="71440"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cxnSp>
              <p:nvCxnSpPr>
                <p:cNvPr id="72" name="直接连接符 71"/>
                <p:cNvCxnSpPr/>
                <p:nvPr/>
              </p:nvCxnSpPr>
              <p:spPr bwMode="auto">
                <a:xfrm>
                  <a:off x="2871562" y="5804581"/>
                  <a:ext cx="0" cy="73016"/>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cxnSp>
              <p:nvCxnSpPr>
                <p:cNvPr id="73" name="直接连接符 72"/>
                <p:cNvCxnSpPr/>
                <p:nvPr/>
              </p:nvCxnSpPr>
              <p:spPr bwMode="auto">
                <a:xfrm>
                  <a:off x="4333706" y="5823628"/>
                  <a:ext cx="0" cy="71428"/>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cxnSp>
              <p:nvCxnSpPr>
                <p:cNvPr id="74" name="直接连接符 73"/>
                <p:cNvCxnSpPr/>
                <p:nvPr/>
              </p:nvCxnSpPr>
              <p:spPr bwMode="auto">
                <a:xfrm>
                  <a:off x="5797436" y="5818866"/>
                  <a:ext cx="0" cy="71429"/>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cxnSp>
              <p:nvCxnSpPr>
                <p:cNvPr id="75" name="直接连接符 74"/>
                <p:cNvCxnSpPr/>
                <p:nvPr/>
              </p:nvCxnSpPr>
              <p:spPr bwMode="auto">
                <a:xfrm>
                  <a:off x="7259579" y="5804581"/>
                  <a:ext cx="0" cy="73016"/>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sp>
              <p:nvSpPr>
                <p:cNvPr id="76" name="矩形 75"/>
                <p:cNvSpPr/>
                <p:nvPr/>
              </p:nvSpPr>
              <p:spPr bwMode="auto">
                <a:xfrm>
                  <a:off x="1077619" y="2198215"/>
                  <a:ext cx="277824" cy="153968"/>
                </a:xfrm>
                <a:prstGeom prst="rect">
                  <a:avLst/>
                </a:prstGeom>
                <a:noFill/>
                <a:ln w="9525" cap="flat" cmpd="sng" algn="ctr">
                  <a:noFill/>
                  <a:prstDash val="solid"/>
                  <a:round/>
                  <a:headEnd type="none" w="med" len="med"/>
                  <a:tailEnd type="none" w="med" len="med"/>
                </a:ln>
                <a:effectLst/>
              </p:spPr>
              <p:txBody>
                <a:bodyPr wrap="none" anchor="ctr"/>
                <a:lstStyle/>
                <a:p>
                  <a:pPr algn="r">
                    <a:defRPr/>
                  </a:pPr>
                  <a:r>
                    <a:rPr lang="en-US" altLang="zh-CN" sz="825" dirty="0">
                      <a:latin typeface="微软雅黑" panose="020B0503020204020204" pitchFamily="34" charset="-122"/>
                      <a:ea typeface="微软雅黑" panose="020B0503020204020204" pitchFamily="34" charset="-122"/>
                    </a:rPr>
                    <a:t>80</a:t>
                  </a:r>
                  <a:endParaRPr lang="zh-CN" altLang="en-US" sz="825" dirty="0">
                    <a:latin typeface="微软雅黑" panose="020B0503020204020204" pitchFamily="34" charset="-122"/>
                    <a:ea typeface="微软雅黑" panose="020B0503020204020204" pitchFamily="34" charset="-122"/>
                  </a:endParaRPr>
                </a:p>
              </p:txBody>
            </p:sp>
            <p:sp>
              <p:nvSpPr>
                <p:cNvPr id="77" name="矩形 76"/>
                <p:cNvSpPr/>
                <p:nvPr/>
              </p:nvSpPr>
              <p:spPr bwMode="auto">
                <a:xfrm>
                  <a:off x="1077619" y="3079171"/>
                  <a:ext cx="277824" cy="153969"/>
                </a:xfrm>
                <a:prstGeom prst="rect">
                  <a:avLst/>
                </a:prstGeom>
                <a:noFill/>
                <a:ln w="9525" cap="flat" cmpd="sng" algn="ctr">
                  <a:noFill/>
                  <a:prstDash val="solid"/>
                  <a:round/>
                  <a:headEnd type="none" w="med" len="med"/>
                  <a:tailEnd type="none" w="med" len="med"/>
                </a:ln>
                <a:effectLst/>
              </p:spPr>
              <p:txBody>
                <a:bodyPr wrap="none" anchor="ctr"/>
                <a:lstStyle/>
                <a:p>
                  <a:pPr algn="r">
                    <a:defRPr/>
                  </a:pPr>
                  <a:r>
                    <a:rPr lang="en-US" altLang="zh-CN" sz="825" dirty="0">
                      <a:latin typeface="微软雅黑" panose="020B0503020204020204" pitchFamily="34" charset="-122"/>
                      <a:ea typeface="微软雅黑" panose="020B0503020204020204" pitchFamily="34" charset="-122"/>
                    </a:rPr>
                    <a:t>60</a:t>
                  </a:r>
                  <a:endParaRPr lang="zh-CN" altLang="en-US" sz="825" dirty="0">
                    <a:latin typeface="微软雅黑" panose="020B0503020204020204" pitchFamily="34" charset="-122"/>
                    <a:ea typeface="微软雅黑" panose="020B0503020204020204" pitchFamily="34" charset="-122"/>
                  </a:endParaRPr>
                </a:p>
              </p:txBody>
            </p:sp>
            <p:sp>
              <p:nvSpPr>
                <p:cNvPr id="78" name="矩形 77"/>
                <p:cNvSpPr/>
                <p:nvPr/>
              </p:nvSpPr>
              <p:spPr bwMode="auto">
                <a:xfrm>
                  <a:off x="1077619" y="3960128"/>
                  <a:ext cx="277824" cy="153968"/>
                </a:xfrm>
                <a:prstGeom prst="rect">
                  <a:avLst/>
                </a:prstGeom>
                <a:noFill/>
                <a:ln w="9525" cap="flat" cmpd="sng" algn="ctr">
                  <a:noFill/>
                  <a:prstDash val="solid"/>
                  <a:round/>
                  <a:headEnd type="none" w="med" len="med"/>
                  <a:tailEnd type="none" w="med" len="med"/>
                </a:ln>
                <a:effectLst/>
              </p:spPr>
              <p:txBody>
                <a:bodyPr wrap="none" anchor="ctr"/>
                <a:lstStyle/>
                <a:p>
                  <a:pPr algn="r">
                    <a:defRPr/>
                  </a:pPr>
                  <a:r>
                    <a:rPr lang="en-US" altLang="zh-CN" sz="825" dirty="0">
                      <a:latin typeface="微软雅黑" panose="020B0503020204020204" pitchFamily="34" charset="-122"/>
                      <a:ea typeface="微软雅黑" panose="020B0503020204020204" pitchFamily="34" charset="-122"/>
                    </a:rPr>
                    <a:t>40</a:t>
                  </a:r>
                  <a:endParaRPr lang="zh-CN" altLang="en-US" sz="825" dirty="0">
                    <a:latin typeface="微软雅黑" panose="020B0503020204020204" pitchFamily="34" charset="-122"/>
                    <a:ea typeface="微软雅黑" panose="020B0503020204020204" pitchFamily="34" charset="-122"/>
                  </a:endParaRPr>
                </a:p>
              </p:txBody>
            </p:sp>
            <p:sp>
              <p:nvSpPr>
                <p:cNvPr id="79" name="矩形 78"/>
                <p:cNvSpPr/>
                <p:nvPr/>
              </p:nvSpPr>
              <p:spPr bwMode="auto">
                <a:xfrm>
                  <a:off x="1077619" y="4841084"/>
                  <a:ext cx="277824" cy="155556"/>
                </a:xfrm>
                <a:prstGeom prst="rect">
                  <a:avLst/>
                </a:prstGeom>
                <a:noFill/>
                <a:ln w="9525" cap="flat" cmpd="sng" algn="ctr">
                  <a:noFill/>
                  <a:prstDash val="solid"/>
                  <a:round/>
                  <a:headEnd type="none" w="med" len="med"/>
                  <a:tailEnd type="none" w="med" len="med"/>
                </a:ln>
                <a:effectLst/>
              </p:spPr>
              <p:txBody>
                <a:bodyPr wrap="none" anchor="ctr"/>
                <a:lstStyle/>
                <a:p>
                  <a:pPr algn="r">
                    <a:defRPr/>
                  </a:pPr>
                  <a:r>
                    <a:rPr lang="en-US" altLang="zh-CN" sz="825" dirty="0">
                      <a:latin typeface="微软雅黑" panose="020B0503020204020204" pitchFamily="34" charset="-122"/>
                      <a:ea typeface="微软雅黑" panose="020B0503020204020204" pitchFamily="34" charset="-122"/>
                    </a:rPr>
                    <a:t>20</a:t>
                  </a:r>
                  <a:endParaRPr lang="zh-CN" altLang="en-US" sz="825" dirty="0">
                    <a:latin typeface="微软雅黑" panose="020B0503020204020204" pitchFamily="34" charset="-122"/>
                    <a:ea typeface="微软雅黑" panose="020B0503020204020204" pitchFamily="34" charset="-122"/>
                  </a:endParaRPr>
                </a:p>
              </p:txBody>
            </p:sp>
            <p:sp>
              <p:nvSpPr>
                <p:cNvPr id="80" name="矩形 79"/>
                <p:cNvSpPr/>
                <p:nvPr/>
              </p:nvSpPr>
              <p:spPr bwMode="auto">
                <a:xfrm>
                  <a:off x="1282415" y="5880772"/>
                  <a:ext cx="277823" cy="155556"/>
                </a:xfrm>
                <a:prstGeom prst="rect">
                  <a:avLst/>
                </a:prstGeom>
                <a:noFill/>
                <a:ln w="9525" cap="flat" cmpd="sng" algn="ctr">
                  <a:noFill/>
                  <a:prstDash val="solid"/>
                  <a:round/>
                  <a:headEnd type="none" w="med" len="med"/>
                  <a:tailEnd type="none" w="med" len="med"/>
                </a:ln>
                <a:effectLst/>
              </p:spPr>
              <p:txBody>
                <a:bodyPr wrap="none" anchor="ctr"/>
                <a:lstStyle/>
                <a:p>
                  <a:pPr algn="ctr">
                    <a:defRPr/>
                  </a:pPr>
                  <a:r>
                    <a:rPr lang="en-US" altLang="zh-CN" sz="825" dirty="0">
                      <a:latin typeface="微软雅黑" panose="020B0503020204020204" pitchFamily="34" charset="-122"/>
                      <a:ea typeface="微软雅黑" panose="020B0503020204020204" pitchFamily="34" charset="-122"/>
                    </a:rPr>
                    <a:t>0</a:t>
                  </a:r>
                  <a:endParaRPr lang="zh-CN" altLang="en-US" sz="825" dirty="0">
                    <a:latin typeface="微软雅黑" panose="020B0503020204020204" pitchFamily="34" charset="-122"/>
                    <a:ea typeface="微软雅黑" panose="020B0503020204020204" pitchFamily="34" charset="-122"/>
                  </a:endParaRPr>
                </a:p>
              </p:txBody>
            </p:sp>
            <p:sp>
              <p:nvSpPr>
                <p:cNvPr id="81" name="矩形 80"/>
                <p:cNvSpPr/>
                <p:nvPr/>
              </p:nvSpPr>
              <p:spPr bwMode="auto">
                <a:xfrm>
                  <a:off x="2744558" y="5880772"/>
                  <a:ext cx="276235" cy="155556"/>
                </a:xfrm>
                <a:prstGeom prst="rect">
                  <a:avLst/>
                </a:prstGeom>
                <a:noFill/>
                <a:ln w="9525" cap="flat" cmpd="sng" algn="ctr">
                  <a:noFill/>
                  <a:prstDash val="solid"/>
                  <a:round/>
                  <a:headEnd type="none" w="med" len="med"/>
                  <a:tailEnd type="none" w="med" len="med"/>
                </a:ln>
                <a:effectLst/>
              </p:spPr>
              <p:txBody>
                <a:bodyPr wrap="none" anchor="ctr"/>
                <a:lstStyle/>
                <a:p>
                  <a:pPr algn="ctr">
                    <a:defRPr/>
                  </a:pPr>
                  <a:r>
                    <a:rPr lang="en-US" altLang="zh-CN" sz="825" dirty="0">
                      <a:latin typeface="微软雅黑" panose="020B0503020204020204" pitchFamily="34" charset="-122"/>
                      <a:ea typeface="微软雅黑" panose="020B0503020204020204" pitchFamily="34" charset="-122"/>
                    </a:rPr>
                    <a:t>10</a:t>
                  </a:r>
                  <a:endParaRPr lang="zh-CN" altLang="en-US" sz="825" dirty="0">
                    <a:latin typeface="微软雅黑" panose="020B0503020204020204" pitchFamily="34" charset="-122"/>
                    <a:ea typeface="微软雅黑" panose="020B0503020204020204" pitchFamily="34" charset="-122"/>
                  </a:endParaRPr>
                </a:p>
              </p:txBody>
            </p:sp>
            <p:sp>
              <p:nvSpPr>
                <p:cNvPr id="82" name="矩形 81"/>
                <p:cNvSpPr/>
                <p:nvPr/>
              </p:nvSpPr>
              <p:spPr bwMode="auto">
                <a:xfrm>
                  <a:off x="4205113" y="5899819"/>
                  <a:ext cx="276235" cy="153968"/>
                </a:xfrm>
                <a:prstGeom prst="rect">
                  <a:avLst/>
                </a:prstGeom>
                <a:noFill/>
                <a:ln w="9525" cap="flat" cmpd="sng" algn="ctr">
                  <a:noFill/>
                  <a:prstDash val="solid"/>
                  <a:round/>
                  <a:headEnd type="none" w="med" len="med"/>
                  <a:tailEnd type="none" w="med" len="med"/>
                </a:ln>
                <a:effectLst/>
              </p:spPr>
              <p:txBody>
                <a:bodyPr wrap="none" anchor="ctr"/>
                <a:lstStyle/>
                <a:p>
                  <a:pPr algn="ctr">
                    <a:defRPr/>
                  </a:pPr>
                  <a:r>
                    <a:rPr lang="en-US" altLang="zh-CN" sz="825" dirty="0">
                      <a:latin typeface="微软雅黑" panose="020B0503020204020204" pitchFamily="34" charset="-122"/>
                      <a:ea typeface="微软雅黑" panose="020B0503020204020204" pitchFamily="34" charset="-122"/>
                    </a:rPr>
                    <a:t>20</a:t>
                  </a:r>
                  <a:endParaRPr lang="zh-CN" altLang="en-US" sz="825" dirty="0">
                    <a:latin typeface="微软雅黑" panose="020B0503020204020204" pitchFamily="34" charset="-122"/>
                    <a:ea typeface="微软雅黑" panose="020B0503020204020204" pitchFamily="34" charset="-122"/>
                  </a:endParaRPr>
                </a:p>
              </p:txBody>
            </p:sp>
            <p:sp>
              <p:nvSpPr>
                <p:cNvPr id="83" name="矩形 82"/>
                <p:cNvSpPr/>
                <p:nvPr/>
              </p:nvSpPr>
              <p:spPr bwMode="auto">
                <a:xfrm>
                  <a:off x="5665668" y="5895057"/>
                  <a:ext cx="277824" cy="153969"/>
                </a:xfrm>
                <a:prstGeom prst="rect">
                  <a:avLst/>
                </a:prstGeom>
                <a:noFill/>
                <a:ln w="9525" cap="flat" cmpd="sng" algn="ctr">
                  <a:noFill/>
                  <a:prstDash val="solid"/>
                  <a:round/>
                  <a:headEnd type="none" w="med" len="med"/>
                  <a:tailEnd type="none" w="med" len="med"/>
                </a:ln>
                <a:effectLst/>
              </p:spPr>
              <p:txBody>
                <a:bodyPr wrap="none" anchor="ctr"/>
                <a:lstStyle/>
                <a:p>
                  <a:pPr algn="ctr">
                    <a:defRPr/>
                  </a:pPr>
                  <a:r>
                    <a:rPr lang="en-US" altLang="zh-CN" sz="825" dirty="0">
                      <a:latin typeface="微软雅黑" panose="020B0503020204020204" pitchFamily="34" charset="-122"/>
                      <a:ea typeface="微软雅黑" panose="020B0503020204020204" pitchFamily="34" charset="-122"/>
                    </a:rPr>
                    <a:t>30</a:t>
                  </a:r>
                  <a:endParaRPr lang="zh-CN" altLang="en-US" sz="825" dirty="0">
                    <a:latin typeface="微软雅黑" panose="020B0503020204020204" pitchFamily="34" charset="-122"/>
                    <a:ea typeface="微软雅黑" panose="020B0503020204020204" pitchFamily="34" charset="-122"/>
                  </a:endParaRPr>
                </a:p>
              </p:txBody>
            </p:sp>
            <p:sp>
              <p:nvSpPr>
                <p:cNvPr id="84" name="矩形 83"/>
                <p:cNvSpPr/>
                <p:nvPr/>
              </p:nvSpPr>
              <p:spPr bwMode="auto">
                <a:xfrm>
                  <a:off x="7126224" y="5880772"/>
                  <a:ext cx="277824" cy="155556"/>
                </a:xfrm>
                <a:prstGeom prst="rect">
                  <a:avLst/>
                </a:prstGeom>
                <a:noFill/>
                <a:ln w="9525" cap="flat" cmpd="sng" algn="ctr">
                  <a:noFill/>
                  <a:prstDash val="solid"/>
                  <a:round/>
                  <a:headEnd type="none" w="med" len="med"/>
                  <a:tailEnd type="none" w="med" len="med"/>
                </a:ln>
                <a:effectLst/>
              </p:spPr>
              <p:txBody>
                <a:bodyPr wrap="none" anchor="ctr"/>
                <a:lstStyle/>
                <a:p>
                  <a:pPr algn="ctr">
                    <a:defRPr/>
                  </a:pPr>
                  <a:r>
                    <a:rPr lang="en-US" altLang="zh-CN" sz="825" dirty="0">
                      <a:latin typeface="微软雅黑" panose="020B0503020204020204" pitchFamily="34" charset="-122"/>
                      <a:ea typeface="微软雅黑" panose="020B0503020204020204" pitchFamily="34" charset="-122"/>
                    </a:rPr>
                    <a:t>40</a:t>
                  </a:r>
                  <a:endParaRPr lang="zh-CN" altLang="en-US" sz="825" dirty="0">
                    <a:latin typeface="微软雅黑" panose="020B0503020204020204" pitchFamily="34" charset="-122"/>
                    <a:ea typeface="微软雅黑" panose="020B0503020204020204" pitchFamily="34" charset="-122"/>
                  </a:endParaRPr>
                </a:p>
              </p:txBody>
            </p:sp>
            <p:sp>
              <p:nvSpPr>
                <p:cNvPr id="85" name="矩形 84"/>
                <p:cNvSpPr/>
                <p:nvPr/>
              </p:nvSpPr>
              <p:spPr bwMode="auto">
                <a:xfrm>
                  <a:off x="6722504" y="6068891"/>
                  <a:ext cx="1562159" cy="430160"/>
                </a:xfrm>
                <a:prstGeom prst="rect">
                  <a:avLst/>
                </a:prstGeom>
                <a:noFill/>
                <a:ln w="9525" cap="flat" cmpd="sng" algn="ctr">
                  <a:noFill/>
                  <a:prstDash val="solid"/>
                  <a:round/>
                  <a:headEnd type="none" w="med" len="med"/>
                  <a:tailEnd type="none" w="med" len="med"/>
                </a:ln>
                <a:effectLst/>
              </p:spPr>
              <p:txBody>
                <a:bodyPr wrap="none" anchor="ctr"/>
                <a:lstStyle/>
                <a:p>
                  <a:pPr>
                    <a:defRPr/>
                  </a:pPr>
                  <a:r>
                    <a:rPr lang="zh-CN" altLang="en-US" sz="1050" b="1" dirty="0">
                      <a:latin typeface="微软雅黑" panose="020B0503020204020204" pitchFamily="34" charset="-122"/>
                      <a:ea typeface="微软雅黑" panose="020B0503020204020204" pitchFamily="34" charset="-122"/>
                    </a:rPr>
                    <a:t>总生存时间（月）</a:t>
                  </a:r>
                </a:p>
              </p:txBody>
            </p:sp>
            <p:sp>
              <p:nvSpPr>
                <p:cNvPr id="86" name="矩形 85"/>
                <p:cNvSpPr/>
                <p:nvPr/>
              </p:nvSpPr>
              <p:spPr bwMode="auto">
                <a:xfrm>
                  <a:off x="763582" y="1797787"/>
                  <a:ext cx="355613" cy="725400"/>
                </a:xfrm>
                <a:prstGeom prst="rect">
                  <a:avLst/>
                </a:prstGeom>
                <a:noFill/>
                <a:ln w="9525" cap="flat" cmpd="sng" algn="ctr">
                  <a:noFill/>
                  <a:prstDash val="solid"/>
                  <a:round/>
                  <a:headEnd type="none" w="med" len="med"/>
                  <a:tailEnd type="none" w="med" len="med"/>
                </a:ln>
                <a:effectLst/>
              </p:spPr>
              <p:txBody>
                <a:bodyPr wrap="none" anchor="ctr"/>
                <a:lstStyle/>
                <a:p>
                  <a:pPr>
                    <a:defRPr/>
                  </a:pPr>
                  <a:r>
                    <a:rPr lang="zh-CN" altLang="en-US" sz="1050" b="1" dirty="0">
                      <a:latin typeface="微软雅黑" panose="020B0503020204020204" pitchFamily="34" charset="-122"/>
                      <a:ea typeface="微软雅黑" panose="020B0503020204020204" pitchFamily="34" charset="-122"/>
                    </a:rPr>
                    <a:t>有</a:t>
                  </a:r>
                  <a:endParaRPr lang="en-US" altLang="zh-CN" sz="1050" b="1" dirty="0">
                    <a:latin typeface="微软雅黑" panose="020B0503020204020204" pitchFamily="34" charset="-122"/>
                    <a:ea typeface="微软雅黑" panose="020B0503020204020204" pitchFamily="34" charset="-122"/>
                  </a:endParaRPr>
                </a:p>
                <a:p>
                  <a:pPr>
                    <a:defRPr/>
                  </a:pPr>
                  <a:r>
                    <a:rPr lang="zh-CN" altLang="en-US" sz="1050" b="1" dirty="0">
                      <a:latin typeface="微软雅黑" panose="020B0503020204020204" pitchFamily="34" charset="-122"/>
                      <a:ea typeface="微软雅黑" panose="020B0503020204020204" pitchFamily="34" charset="-122"/>
                    </a:rPr>
                    <a:t>效</a:t>
                  </a:r>
                  <a:endParaRPr lang="en-US" altLang="zh-CN" sz="1050" b="1" dirty="0">
                    <a:latin typeface="微软雅黑" panose="020B0503020204020204" pitchFamily="34" charset="-122"/>
                    <a:ea typeface="微软雅黑" panose="020B0503020204020204" pitchFamily="34" charset="-122"/>
                  </a:endParaRPr>
                </a:p>
                <a:p>
                  <a:pPr>
                    <a:defRPr/>
                  </a:pPr>
                  <a:r>
                    <a:rPr lang="zh-CN" altLang="en-US" sz="1050" b="1" dirty="0">
                      <a:latin typeface="微软雅黑" panose="020B0503020204020204" pitchFamily="34" charset="-122"/>
                      <a:ea typeface="微软雅黑" panose="020B0503020204020204" pitchFamily="34" charset="-122"/>
                    </a:rPr>
                    <a:t>率</a:t>
                  </a:r>
                  <a:endParaRPr lang="en-US" altLang="zh-CN" sz="1050" b="1" dirty="0">
                    <a:latin typeface="微软雅黑" panose="020B0503020204020204" pitchFamily="34" charset="-122"/>
                    <a:ea typeface="微软雅黑" panose="020B0503020204020204" pitchFamily="34" charset="-122"/>
                  </a:endParaRPr>
                </a:p>
                <a:p>
                  <a:pPr>
                    <a:defRPr/>
                  </a:pPr>
                  <a:r>
                    <a:rPr lang="en-US" altLang="zh-CN" sz="1050" b="1" dirty="0">
                      <a:latin typeface="微软雅黑" panose="020B0503020204020204" pitchFamily="34" charset="-122"/>
                      <a:ea typeface="微软雅黑" panose="020B0503020204020204" pitchFamily="34" charset="-122"/>
                    </a:rPr>
                    <a:t>(%)</a:t>
                  </a:r>
                  <a:endParaRPr lang="zh-CN" altLang="en-US" sz="1050" b="1" dirty="0">
                    <a:latin typeface="微软雅黑" panose="020B0503020204020204" pitchFamily="34" charset="-122"/>
                    <a:ea typeface="微软雅黑" panose="020B0503020204020204" pitchFamily="34" charset="-122"/>
                  </a:endParaRPr>
                </a:p>
              </p:txBody>
            </p:sp>
          </p:grpSp>
        </p:grpSp>
        <p:sp>
          <p:nvSpPr>
            <p:cNvPr id="42" name="TextBox 41"/>
            <p:cNvSpPr txBox="1"/>
            <p:nvPr/>
          </p:nvSpPr>
          <p:spPr>
            <a:xfrm>
              <a:off x="3299224" y="5124468"/>
              <a:ext cx="1241822" cy="399986"/>
            </a:xfrm>
            <a:prstGeom prst="rect">
              <a:avLst/>
            </a:prstGeom>
            <a:noFill/>
          </p:spPr>
          <p:txBody>
            <a:bodyPr>
              <a:spAutoFit/>
            </a:bodyPr>
            <a:lstStyle/>
            <a:p>
              <a:pPr>
                <a:defRPr/>
              </a:pPr>
              <a:r>
                <a:rPr lang="zh-CN" altLang="en-US" sz="1350" b="1" dirty="0">
                  <a:latin typeface="微软雅黑" panose="020B0503020204020204" pitchFamily="34" charset="-122"/>
                  <a:ea typeface="微软雅黑" panose="020B0503020204020204" pitchFamily="34" charset="-122"/>
                </a:rPr>
                <a:t>传统化疗时代</a:t>
              </a:r>
            </a:p>
          </p:txBody>
        </p:sp>
        <p:sp>
          <p:nvSpPr>
            <p:cNvPr id="43" name="椭圆 7"/>
            <p:cNvSpPr>
              <a:spLocks noChangeArrowheads="1"/>
            </p:cNvSpPr>
            <p:nvPr/>
          </p:nvSpPr>
          <p:spPr bwMode="auto">
            <a:xfrm>
              <a:off x="2765825" y="4195799"/>
              <a:ext cx="657225" cy="892175"/>
            </a:xfrm>
            <a:prstGeom prst="ellipse">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sz="1350">
                <a:latin typeface="微软雅黑" panose="020B0503020204020204" pitchFamily="34" charset="-122"/>
                <a:ea typeface="微软雅黑" panose="020B0503020204020204" pitchFamily="34" charset="-122"/>
              </a:endParaRPr>
            </a:p>
          </p:txBody>
        </p:sp>
        <p:sp>
          <p:nvSpPr>
            <p:cNvPr id="44" name="TextBox 10"/>
            <p:cNvSpPr txBox="1">
              <a:spLocks noChangeArrowheads="1"/>
            </p:cNvSpPr>
            <p:nvPr/>
          </p:nvSpPr>
          <p:spPr bwMode="auto">
            <a:xfrm>
              <a:off x="2431258" y="5210693"/>
              <a:ext cx="594370" cy="399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1350" b="1" dirty="0">
                  <a:latin typeface="微软雅黑" panose="020B0503020204020204" pitchFamily="34" charset="-122"/>
                  <a:ea typeface="微软雅黑" panose="020B0503020204020204" pitchFamily="34" charset="-122"/>
                </a:rPr>
                <a:t>1980’</a:t>
              </a:r>
              <a:endParaRPr lang="zh-CN" altLang="en-US" sz="1350" b="1" dirty="0">
                <a:latin typeface="微软雅黑" panose="020B0503020204020204" pitchFamily="34" charset="-122"/>
                <a:ea typeface="微软雅黑" panose="020B0503020204020204" pitchFamily="34" charset="-122"/>
              </a:endParaRPr>
            </a:p>
          </p:txBody>
        </p:sp>
        <p:sp>
          <p:nvSpPr>
            <p:cNvPr id="45" name="TextBox 11"/>
            <p:cNvSpPr txBox="1">
              <a:spLocks noChangeArrowheads="1"/>
            </p:cNvSpPr>
            <p:nvPr/>
          </p:nvSpPr>
          <p:spPr bwMode="auto">
            <a:xfrm>
              <a:off x="3700463" y="4257692"/>
              <a:ext cx="704850" cy="399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1350" b="1" dirty="0">
                  <a:latin typeface="微软雅黑" panose="020B0503020204020204" pitchFamily="34" charset="-122"/>
                  <a:ea typeface="微软雅黑" panose="020B0503020204020204" pitchFamily="34" charset="-122"/>
                </a:rPr>
                <a:t>2002</a:t>
              </a:r>
              <a:endParaRPr lang="zh-CN" altLang="en-US" sz="1350" b="1" dirty="0">
                <a:latin typeface="微软雅黑" panose="020B0503020204020204" pitchFamily="34" charset="-122"/>
                <a:ea typeface="微软雅黑" panose="020B0503020204020204" pitchFamily="34" charset="-122"/>
              </a:endParaRPr>
            </a:p>
          </p:txBody>
        </p:sp>
        <p:sp>
          <p:nvSpPr>
            <p:cNvPr id="46" name="椭圆 13"/>
            <p:cNvSpPr>
              <a:spLocks noChangeArrowheads="1"/>
            </p:cNvSpPr>
            <p:nvPr/>
          </p:nvSpPr>
          <p:spPr bwMode="auto">
            <a:xfrm>
              <a:off x="4332704" y="2467011"/>
              <a:ext cx="432197" cy="576263"/>
            </a:xfrm>
            <a:prstGeom prst="ellipse">
              <a:avLst/>
            </a:prstGeom>
            <a:solidFill>
              <a:schemeClr val="tx2">
                <a:lumMod val="40000"/>
                <a:lumOff val="60000"/>
              </a:schemeClr>
            </a:solidFill>
            <a:ln w="28575" algn="ctr">
              <a:noFill/>
              <a:rou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sz="1350">
                <a:latin typeface="微软雅黑" panose="020B0503020204020204" pitchFamily="34" charset="-122"/>
                <a:ea typeface="微软雅黑" panose="020B0503020204020204" pitchFamily="34" charset="-122"/>
              </a:endParaRPr>
            </a:p>
          </p:txBody>
        </p:sp>
        <p:sp>
          <p:nvSpPr>
            <p:cNvPr id="47" name="TextBox 14"/>
            <p:cNvSpPr txBox="1">
              <a:spLocks noChangeArrowheads="1"/>
            </p:cNvSpPr>
            <p:nvPr/>
          </p:nvSpPr>
          <p:spPr bwMode="auto">
            <a:xfrm>
              <a:off x="4533901" y="3108327"/>
              <a:ext cx="704850" cy="399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1350" b="1" dirty="0">
                  <a:latin typeface="微软雅黑" panose="020B0503020204020204" pitchFamily="34" charset="-122"/>
                  <a:ea typeface="微软雅黑" panose="020B0503020204020204" pitchFamily="34" charset="-122"/>
                </a:rPr>
                <a:t>2009~</a:t>
              </a:r>
              <a:endParaRPr lang="zh-CN" altLang="en-US" sz="1350" b="1" dirty="0">
                <a:latin typeface="微软雅黑" panose="020B0503020204020204" pitchFamily="34" charset="-122"/>
                <a:ea typeface="微软雅黑" panose="020B0503020204020204" pitchFamily="34" charset="-122"/>
              </a:endParaRPr>
            </a:p>
          </p:txBody>
        </p:sp>
        <p:sp>
          <p:nvSpPr>
            <p:cNvPr id="48" name="椭圆 15"/>
            <p:cNvSpPr>
              <a:spLocks noChangeArrowheads="1"/>
            </p:cNvSpPr>
            <p:nvPr/>
          </p:nvSpPr>
          <p:spPr bwMode="auto">
            <a:xfrm>
              <a:off x="5275670" y="2190786"/>
              <a:ext cx="378619" cy="504825"/>
            </a:xfrm>
            <a:prstGeom prst="ellipse">
              <a:avLst/>
            </a:prstGeom>
            <a:solidFill>
              <a:srgbClr val="0070C0"/>
            </a:solidFill>
            <a:ln w="28575" algn="ctr">
              <a:noFill/>
              <a:rou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sz="1350">
                <a:latin typeface="微软雅黑" panose="020B0503020204020204" pitchFamily="34" charset="-122"/>
                <a:ea typeface="微软雅黑" panose="020B0503020204020204" pitchFamily="34" charset="-122"/>
              </a:endParaRPr>
            </a:p>
          </p:txBody>
        </p:sp>
        <p:sp>
          <p:nvSpPr>
            <p:cNvPr id="50" name="TextBox 17"/>
            <p:cNvSpPr txBox="1">
              <a:spLocks noChangeArrowheads="1"/>
            </p:cNvSpPr>
            <p:nvPr/>
          </p:nvSpPr>
          <p:spPr bwMode="auto">
            <a:xfrm>
              <a:off x="5472113" y="2755917"/>
              <a:ext cx="704850" cy="399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1350" b="1" dirty="0">
                  <a:latin typeface="微软雅黑" panose="020B0503020204020204" pitchFamily="34" charset="-122"/>
                  <a:ea typeface="微软雅黑" panose="020B0503020204020204" pitchFamily="34" charset="-122"/>
                </a:rPr>
                <a:t>2012~</a:t>
              </a:r>
              <a:endParaRPr lang="zh-CN" altLang="en-US" sz="1350" b="1" dirty="0">
                <a:latin typeface="微软雅黑" panose="020B0503020204020204" pitchFamily="34" charset="-122"/>
                <a:ea typeface="微软雅黑" panose="020B0503020204020204" pitchFamily="34" charset="-122"/>
              </a:endParaRPr>
            </a:p>
          </p:txBody>
        </p:sp>
        <p:sp>
          <p:nvSpPr>
            <p:cNvPr id="51" name="TextBox 18"/>
            <p:cNvSpPr txBox="1">
              <a:spLocks noChangeArrowheads="1"/>
            </p:cNvSpPr>
            <p:nvPr/>
          </p:nvSpPr>
          <p:spPr bwMode="auto">
            <a:xfrm>
              <a:off x="6369845" y="2430482"/>
              <a:ext cx="704850" cy="399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1350" b="1" dirty="0">
                  <a:latin typeface="微软雅黑" panose="020B0503020204020204" pitchFamily="34" charset="-122"/>
                  <a:ea typeface="微软雅黑" panose="020B0503020204020204" pitchFamily="34" charset="-122"/>
                </a:rPr>
                <a:t>2014~</a:t>
              </a:r>
              <a:endParaRPr lang="zh-CN" altLang="en-US" sz="1350" b="1" dirty="0">
                <a:latin typeface="微软雅黑" panose="020B0503020204020204" pitchFamily="34" charset="-122"/>
                <a:ea typeface="微软雅黑" panose="020B0503020204020204" pitchFamily="34" charset="-122"/>
              </a:endParaRPr>
            </a:p>
          </p:txBody>
        </p:sp>
        <p:sp>
          <p:nvSpPr>
            <p:cNvPr id="52" name="TextBox 51"/>
            <p:cNvSpPr txBox="1"/>
            <p:nvPr/>
          </p:nvSpPr>
          <p:spPr>
            <a:xfrm>
              <a:off x="4536283" y="3465516"/>
              <a:ext cx="1241822" cy="399986"/>
            </a:xfrm>
            <a:prstGeom prst="rect">
              <a:avLst/>
            </a:prstGeom>
            <a:noFill/>
          </p:spPr>
          <p:txBody>
            <a:bodyPr>
              <a:spAutoFit/>
            </a:bodyPr>
            <a:lstStyle/>
            <a:p>
              <a:pPr>
                <a:defRPr/>
              </a:pPr>
              <a:r>
                <a:rPr lang="en-US" altLang="zh-CN" sz="1350" b="1" dirty="0">
                  <a:latin typeface="微软雅黑" panose="020B0503020204020204" pitchFamily="34" charset="-122"/>
                  <a:ea typeface="微软雅黑" panose="020B0503020204020204" pitchFamily="34" charset="-122"/>
                </a:rPr>
                <a:t>EGFR</a:t>
              </a:r>
              <a:r>
                <a:rPr lang="zh-CN" altLang="en-US" sz="1350" b="1" dirty="0">
                  <a:latin typeface="微软雅黑" panose="020B0503020204020204" pitchFamily="34" charset="-122"/>
                  <a:ea typeface="微软雅黑" panose="020B0503020204020204" pitchFamily="34" charset="-122"/>
                </a:rPr>
                <a:t>靶向</a:t>
              </a:r>
            </a:p>
          </p:txBody>
        </p:sp>
        <p:sp>
          <p:nvSpPr>
            <p:cNvPr id="53" name="TextBox 52"/>
            <p:cNvSpPr txBox="1"/>
            <p:nvPr/>
          </p:nvSpPr>
          <p:spPr>
            <a:xfrm>
              <a:off x="5451874" y="3155951"/>
              <a:ext cx="1241822" cy="399986"/>
            </a:xfrm>
            <a:prstGeom prst="rect">
              <a:avLst/>
            </a:prstGeom>
            <a:noFill/>
          </p:spPr>
          <p:txBody>
            <a:bodyPr>
              <a:spAutoFit/>
            </a:bodyPr>
            <a:lstStyle/>
            <a:p>
              <a:pPr>
                <a:defRPr/>
              </a:pPr>
              <a:r>
                <a:rPr lang="zh-CN" altLang="en-US" sz="1350" b="1" dirty="0">
                  <a:latin typeface="微软雅黑" panose="020B0503020204020204" pitchFamily="34" charset="-122"/>
                  <a:ea typeface="微软雅黑" panose="020B0503020204020204" pitchFamily="34" charset="-122"/>
                </a:rPr>
                <a:t>精准优化</a:t>
              </a:r>
            </a:p>
          </p:txBody>
        </p:sp>
        <p:sp>
          <p:nvSpPr>
            <p:cNvPr id="54" name="TextBox 53"/>
            <p:cNvSpPr txBox="1">
              <a:spLocks noChangeArrowheads="1"/>
            </p:cNvSpPr>
            <p:nvPr/>
          </p:nvSpPr>
          <p:spPr bwMode="auto">
            <a:xfrm>
              <a:off x="6378181" y="2830513"/>
              <a:ext cx="1241822" cy="399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50" b="1" dirty="0">
                  <a:latin typeface="微软雅黑" panose="020B0503020204020204" pitchFamily="34" charset="-122"/>
                  <a:ea typeface="微软雅黑" panose="020B0503020204020204" pitchFamily="34" charset="-122"/>
                </a:rPr>
                <a:t>克服耐药</a:t>
              </a:r>
            </a:p>
          </p:txBody>
        </p:sp>
        <p:sp>
          <p:nvSpPr>
            <p:cNvPr id="55" name="椭圆 8"/>
            <p:cNvSpPr>
              <a:spLocks noChangeArrowheads="1"/>
            </p:cNvSpPr>
            <p:nvPr/>
          </p:nvSpPr>
          <p:spPr bwMode="auto">
            <a:xfrm>
              <a:off x="2893222" y="4037019"/>
              <a:ext cx="716756" cy="928687"/>
            </a:xfrm>
            <a:prstGeom prst="ellipse">
              <a:avLst/>
            </a:prstGeom>
            <a:solidFill>
              <a:schemeClr val="bg1">
                <a:lumMod val="85000"/>
              </a:schemeClr>
            </a:solidFill>
            <a:ln>
              <a:solidFill>
                <a:schemeClr val="bg1">
                  <a:lumMod val="75000"/>
                </a:schemeClr>
              </a:solidFill>
            </a:ln>
          </p:spPr>
          <p:style>
            <a:lnRef idx="1">
              <a:schemeClr val="accent4"/>
            </a:lnRef>
            <a:fillRef idx="3">
              <a:schemeClr val="accent4"/>
            </a:fillRef>
            <a:effectRef idx="2">
              <a:schemeClr val="accent4"/>
            </a:effectRef>
            <a:fontRef idx="minor">
              <a:schemeClr val="lt1"/>
            </a:fontRef>
          </p:style>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1200" b="1" dirty="0">
                  <a:latin typeface="微软雅黑" panose="020B0503020204020204" pitchFamily="34" charset="-122"/>
                  <a:ea typeface="微软雅黑" panose="020B0503020204020204" pitchFamily="34" charset="-122"/>
                </a:rPr>
                <a:t>10</a:t>
              </a:r>
              <a:r>
                <a:rPr lang="zh-CN" altLang="en-US" sz="1200" b="1" dirty="0">
                  <a:latin typeface="微软雅黑" panose="020B0503020204020204" pitchFamily="34" charset="-122"/>
                  <a:ea typeface="微软雅黑" panose="020B0503020204020204" pitchFamily="34" charset="-122"/>
                </a:rPr>
                <a:t>月</a:t>
              </a:r>
            </a:p>
          </p:txBody>
        </p:sp>
        <p:sp>
          <p:nvSpPr>
            <p:cNvPr id="56" name="TextBox 55"/>
            <p:cNvSpPr txBox="1">
              <a:spLocks noChangeArrowheads="1"/>
            </p:cNvSpPr>
            <p:nvPr/>
          </p:nvSpPr>
          <p:spPr bwMode="auto">
            <a:xfrm>
              <a:off x="2908704" y="5435931"/>
              <a:ext cx="472679" cy="399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1350" b="1" dirty="0">
                  <a:solidFill>
                    <a:srgbClr val="FF0000"/>
                  </a:solidFill>
                  <a:latin typeface="微软雅黑" panose="020B0503020204020204" pitchFamily="34" charset="-122"/>
                  <a:ea typeface="微软雅黑" panose="020B0503020204020204" pitchFamily="34" charset="-122"/>
                </a:rPr>
                <a:t>8</a:t>
              </a:r>
              <a:endParaRPr lang="zh-CN" altLang="en-US" sz="1350" b="1" dirty="0">
                <a:solidFill>
                  <a:srgbClr val="FF0000"/>
                </a:solidFill>
                <a:latin typeface="微软雅黑" panose="020B0503020204020204" pitchFamily="34" charset="-122"/>
                <a:ea typeface="微软雅黑" panose="020B0503020204020204" pitchFamily="34" charset="-122"/>
              </a:endParaRPr>
            </a:p>
          </p:txBody>
        </p:sp>
        <p:sp>
          <p:nvSpPr>
            <p:cNvPr id="57" name="TextBox 56"/>
            <p:cNvSpPr txBox="1">
              <a:spLocks noChangeArrowheads="1"/>
            </p:cNvSpPr>
            <p:nvPr/>
          </p:nvSpPr>
          <p:spPr bwMode="auto">
            <a:xfrm>
              <a:off x="4537473" y="5413376"/>
              <a:ext cx="472679" cy="399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1350" b="1" dirty="0">
                  <a:solidFill>
                    <a:srgbClr val="FF0000"/>
                  </a:solidFill>
                  <a:latin typeface="微软雅黑" panose="020B0503020204020204" pitchFamily="34" charset="-122"/>
                  <a:ea typeface="微软雅黑" panose="020B0503020204020204" pitchFamily="34" charset="-122"/>
                </a:rPr>
                <a:t>23</a:t>
              </a:r>
              <a:endParaRPr lang="zh-CN" altLang="en-US" sz="1350" b="1" dirty="0">
                <a:solidFill>
                  <a:srgbClr val="FF0000"/>
                </a:solidFill>
                <a:latin typeface="微软雅黑" panose="020B0503020204020204" pitchFamily="34" charset="-122"/>
                <a:ea typeface="微软雅黑" panose="020B0503020204020204" pitchFamily="34" charset="-122"/>
              </a:endParaRPr>
            </a:p>
          </p:txBody>
        </p:sp>
        <p:sp>
          <p:nvSpPr>
            <p:cNvPr id="58" name="TextBox 57"/>
            <p:cNvSpPr txBox="1">
              <a:spLocks noChangeArrowheads="1"/>
            </p:cNvSpPr>
            <p:nvPr/>
          </p:nvSpPr>
          <p:spPr bwMode="auto">
            <a:xfrm>
              <a:off x="5457828" y="5440369"/>
              <a:ext cx="472678" cy="399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1350" b="1" dirty="0">
                  <a:solidFill>
                    <a:srgbClr val="FF0000"/>
                  </a:solidFill>
                  <a:latin typeface="微软雅黑" panose="020B0503020204020204" pitchFamily="34" charset="-122"/>
                  <a:ea typeface="微软雅黑" panose="020B0503020204020204" pitchFamily="34" charset="-122"/>
                </a:rPr>
                <a:t>31</a:t>
              </a:r>
              <a:endParaRPr lang="zh-CN" altLang="en-US" sz="1350" b="1" dirty="0">
                <a:solidFill>
                  <a:srgbClr val="FF0000"/>
                </a:solidFill>
                <a:latin typeface="微软雅黑" panose="020B0503020204020204" pitchFamily="34" charset="-122"/>
                <a:ea typeface="微软雅黑" panose="020B0503020204020204" pitchFamily="34" charset="-122"/>
              </a:endParaRPr>
            </a:p>
          </p:txBody>
        </p:sp>
        <p:sp>
          <p:nvSpPr>
            <p:cNvPr id="59" name="TextBox 58"/>
            <p:cNvSpPr txBox="1">
              <a:spLocks noChangeArrowheads="1"/>
            </p:cNvSpPr>
            <p:nvPr/>
          </p:nvSpPr>
          <p:spPr bwMode="auto">
            <a:xfrm>
              <a:off x="6456778" y="5435599"/>
              <a:ext cx="472679" cy="399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1350" b="1" dirty="0">
                  <a:solidFill>
                    <a:srgbClr val="FF0000"/>
                  </a:solidFill>
                  <a:latin typeface="微软雅黑" panose="020B0503020204020204" pitchFamily="34" charset="-122"/>
                  <a:ea typeface="微软雅黑" panose="020B0503020204020204" pitchFamily="34" charset="-122"/>
                </a:rPr>
                <a:t>39</a:t>
              </a:r>
              <a:endParaRPr lang="zh-CN" altLang="en-US" sz="1350" b="1" dirty="0">
                <a:solidFill>
                  <a:srgbClr val="FF0000"/>
                </a:solidFill>
                <a:latin typeface="微软雅黑" panose="020B0503020204020204" pitchFamily="34" charset="-122"/>
                <a:ea typeface="微软雅黑" panose="020B0503020204020204" pitchFamily="34" charset="-122"/>
              </a:endParaRPr>
            </a:p>
          </p:txBody>
        </p:sp>
        <p:sp>
          <p:nvSpPr>
            <p:cNvPr id="60" name="TextBox 59"/>
            <p:cNvSpPr txBox="1">
              <a:spLocks noChangeArrowheads="1"/>
            </p:cNvSpPr>
            <p:nvPr/>
          </p:nvSpPr>
          <p:spPr bwMode="auto">
            <a:xfrm>
              <a:off x="3246853" y="5414968"/>
              <a:ext cx="472679" cy="399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1350" b="1" dirty="0">
                  <a:solidFill>
                    <a:srgbClr val="FF0000"/>
                  </a:solidFill>
                  <a:latin typeface="微软雅黑" panose="020B0503020204020204" pitchFamily="34" charset="-122"/>
                  <a:ea typeface="微软雅黑" panose="020B0503020204020204" pitchFamily="34" charset="-122"/>
                </a:rPr>
                <a:t>10</a:t>
              </a:r>
              <a:endParaRPr lang="zh-CN" altLang="en-US" sz="1350" b="1" dirty="0">
                <a:solidFill>
                  <a:srgbClr val="FF0000"/>
                </a:solidFill>
                <a:latin typeface="微软雅黑" panose="020B0503020204020204" pitchFamily="34" charset="-122"/>
                <a:ea typeface="微软雅黑" panose="020B0503020204020204" pitchFamily="34" charset="-122"/>
              </a:endParaRPr>
            </a:p>
          </p:txBody>
        </p:sp>
        <p:sp>
          <p:nvSpPr>
            <p:cNvPr id="61" name="任意多边形 60"/>
            <p:cNvSpPr/>
            <p:nvPr/>
          </p:nvSpPr>
          <p:spPr bwMode="auto">
            <a:xfrm>
              <a:off x="3356926" y="2317757"/>
              <a:ext cx="3092692" cy="2078067"/>
            </a:xfrm>
            <a:custGeom>
              <a:avLst/>
              <a:gdLst>
                <a:gd name="connsiteX0" fmla="*/ 0 w 4165600"/>
                <a:gd name="connsiteY0" fmla="*/ 2336800 h 2336800"/>
                <a:gd name="connsiteX1" fmla="*/ 292100 w 4165600"/>
                <a:gd name="connsiteY1" fmla="*/ 2120900 h 2336800"/>
                <a:gd name="connsiteX2" fmla="*/ 1727200 w 4165600"/>
                <a:gd name="connsiteY2" fmla="*/ 457200 h 2336800"/>
                <a:gd name="connsiteX3" fmla="*/ 2971800 w 4165600"/>
                <a:gd name="connsiteY3" fmla="*/ 152400 h 2336800"/>
                <a:gd name="connsiteX4" fmla="*/ 4165600 w 4165600"/>
                <a:gd name="connsiteY4" fmla="*/ 0 h 2336800"/>
                <a:gd name="connsiteX0-1" fmla="*/ 0 w 4203700"/>
                <a:gd name="connsiteY0-2" fmla="*/ 2413000 h 2413000"/>
                <a:gd name="connsiteX1-3" fmla="*/ 292100 w 4203700"/>
                <a:gd name="connsiteY1-4" fmla="*/ 2197100 h 2413000"/>
                <a:gd name="connsiteX2-5" fmla="*/ 1727200 w 4203700"/>
                <a:gd name="connsiteY2-6" fmla="*/ 533400 h 2413000"/>
                <a:gd name="connsiteX3-7" fmla="*/ 2971800 w 4203700"/>
                <a:gd name="connsiteY3-8" fmla="*/ 228600 h 2413000"/>
                <a:gd name="connsiteX4-9" fmla="*/ 4203700 w 4203700"/>
                <a:gd name="connsiteY4-10" fmla="*/ 0 h 2413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03700" h="2413000">
                  <a:moveTo>
                    <a:pt x="0" y="2413000"/>
                  </a:moveTo>
                  <a:lnTo>
                    <a:pt x="292100" y="2197100"/>
                  </a:lnTo>
                  <a:lnTo>
                    <a:pt x="1727200" y="533400"/>
                  </a:lnTo>
                  <a:lnTo>
                    <a:pt x="2971800" y="228600"/>
                  </a:lnTo>
                  <a:lnTo>
                    <a:pt x="4203700" y="0"/>
                  </a:lnTo>
                </a:path>
              </a:pathLst>
            </a:custGeom>
            <a:ln w="38100">
              <a:solidFill>
                <a:srgbClr val="0070C0"/>
              </a:solidFill>
              <a:headEnd type="none" w="med" len="med"/>
              <a:tailEnd type="none" w="lg" len="lg"/>
            </a:ln>
          </p:spPr>
          <p:style>
            <a:lnRef idx="3">
              <a:schemeClr val="accent4"/>
            </a:lnRef>
            <a:fillRef idx="0">
              <a:schemeClr val="accent4"/>
            </a:fillRef>
            <a:effectRef idx="2">
              <a:schemeClr val="accent4"/>
            </a:effectRef>
            <a:fontRef idx="minor">
              <a:schemeClr val="tx1"/>
            </a:fontRef>
          </p:style>
          <p:txBody>
            <a:bodyPr wrap="none" anchor="ctr"/>
            <a:lstStyle/>
            <a:p>
              <a:pPr>
                <a:defRPr/>
              </a:pPr>
              <a:endParaRPr lang="zh-CN" altLang="en-US" sz="1350">
                <a:latin typeface="微软雅黑" panose="020B0503020204020204" pitchFamily="34" charset="-122"/>
                <a:ea typeface="微软雅黑" panose="020B0503020204020204" pitchFamily="34" charset="-122"/>
              </a:endParaRPr>
            </a:p>
          </p:txBody>
        </p:sp>
        <p:sp>
          <p:nvSpPr>
            <p:cNvPr id="49" name="椭圆 16"/>
            <p:cNvSpPr>
              <a:spLocks noChangeArrowheads="1"/>
            </p:cNvSpPr>
            <p:nvPr/>
          </p:nvSpPr>
          <p:spPr bwMode="auto">
            <a:xfrm>
              <a:off x="6337697" y="2063751"/>
              <a:ext cx="323850" cy="431800"/>
            </a:xfrm>
            <a:prstGeom prst="ellipse">
              <a:avLst/>
            </a:prstGeom>
            <a:solidFill>
              <a:schemeClr val="tx2">
                <a:lumMod val="75000"/>
              </a:schemeClr>
            </a:solidFill>
            <a:ln w="28575" algn="ctr">
              <a:noFill/>
              <a:rou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200" b="1" dirty="0">
                  <a:solidFill>
                    <a:schemeClr val="bg1"/>
                  </a:solidFill>
                  <a:latin typeface="微软雅黑" panose="020B0503020204020204" pitchFamily="34" charset="-122"/>
                  <a:ea typeface="微软雅黑" panose="020B0503020204020204" pitchFamily="34" charset="-122"/>
                </a:rPr>
                <a:t>39</a:t>
              </a:r>
              <a:r>
                <a:rPr lang="zh-CN" altLang="en-US" sz="1200" b="1" dirty="0">
                  <a:solidFill>
                    <a:schemeClr val="bg1"/>
                  </a:solidFill>
                  <a:latin typeface="微软雅黑" panose="020B0503020204020204" pitchFamily="34" charset="-122"/>
                  <a:ea typeface="微软雅黑" panose="020B0503020204020204" pitchFamily="34" charset="-122"/>
                </a:rPr>
                <a:t>月</a:t>
              </a:r>
            </a:p>
          </p:txBody>
        </p:sp>
      </p:grpSp>
    </p:spTree>
    <p:extLst>
      <p:ext uri="{BB962C8B-B14F-4D97-AF65-F5344CB8AC3E}">
        <p14:creationId xmlns:p14="http://schemas.microsoft.com/office/powerpoint/2010/main" val="401608087"/>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4" name="标题 1"/>
          <p:cNvSpPr>
            <a:spLocks noGrp="1"/>
          </p:cNvSpPr>
          <p:nvPr>
            <p:ph type="title"/>
          </p:nvPr>
        </p:nvSpPr>
        <p:spPr>
          <a:xfrm>
            <a:off x="457200" y="776"/>
            <a:ext cx="8229600" cy="857515"/>
          </a:xfrm>
        </p:spPr>
        <p:txBody>
          <a:bodyPr>
            <a:normAutofit/>
          </a:bodyPr>
          <a:lstStyle/>
          <a:p>
            <a:pPr algn="r"/>
            <a:r>
              <a:rPr lang="zh-CN" altLang="en-US" sz="2000" dirty="0">
                <a:latin typeface="微软雅黑" pitchFamily="34" charset="-122"/>
                <a:ea typeface="微软雅黑" pitchFamily="34" charset="-122"/>
              </a:rPr>
              <a:t>EGFR突变早期</a:t>
            </a:r>
            <a:r>
              <a:rPr lang="en-US" altLang="zh-CN" sz="2000" dirty="0">
                <a:latin typeface="微软雅黑" pitchFamily="34" charset="-122"/>
                <a:ea typeface="微软雅黑" pitchFamily="34" charset="-122"/>
              </a:rPr>
              <a:t>NSCLC</a:t>
            </a:r>
            <a:r>
              <a:rPr lang="zh-CN" altLang="en-US" sz="2000" dirty="0">
                <a:latin typeface="微软雅黑" pitchFamily="34" charset="-122"/>
                <a:ea typeface="微软雅黑" pitchFamily="34" charset="-122"/>
              </a:rPr>
              <a:t>术后复发率依然很高</a:t>
            </a:r>
          </a:p>
        </p:txBody>
      </p:sp>
      <p:grpSp>
        <p:nvGrpSpPr>
          <p:cNvPr id="2" name="组合 2"/>
          <p:cNvGrpSpPr/>
          <p:nvPr/>
        </p:nvGrpSpPr>
        <p:grpSpPr>
          <a:xfrm>
            <a:off x="3587499" y="914470"/>
            <a:ext cx="5267452" cy="3357770"/>
            <a:chOff x="4665772" y="1130360"/>
            <a:chExt cx="7023269" cy="4805093"/>
          </a:xfrm>
        </p:grpSpPr>
        <p:pic>
          <p:nvPicPr>
            <p:cNvPr id="2097152" name="Picture 1" descr="D:\87\素材图片\703a5417972410774c8648fa9b2a7690副本.png"/>
            <p:cNvPicPr>
              <a:picLocks noChangeAspect="1" noChangeArrowheads="1"/>
            </p:cNvPicPr>
            <p:nvPr/>
          </p:nvPicPr>
          <p:blipFill>
            <a:blip r:embed="rId2" cstate="print"/>
            <a:srcRect t="31714"/>
            <a:stretch>
              <a:fillRect/>
            </a:stretch>
          </p:blipFill>
          <p:spPr bwMode="auto">
            <a:xfrm>
              <a:off x="4665772" y="5073627"/>
              <a:ext cx="7023269" cy="861826"/>
            </a:xfrm>
            <a:prstGeom prst="rect">
              <a:avLst/>
            </a:prstGeom>
            <a:noFill/>
          </p:spPr>
        </p:pic>
        <p:sp>
          <p:nvSpPr>
            <p:cNvPr id="1048685" name="矩形: 圆角 19"/>
            <p:cNvSpPr/>
            <p:nvPr/>
          </p:nvSpPr>
          <p:spPr>
            <a:xfrm>
              <a:off x="4665773" y="1130360"/>
              <a:ext cx="7023267" cy="4696410"/>
            </a:xfrm>
            <a:prstGeom prst="roundRect">
              <a:avLst>
                <a:gd name="adj" fmla="val 2450"/>
              </a:avLst>
            </a:prstGeom>
            <a:solidFill>
              <a:schemeClr val="bg1"/>
            </a:solidFill>
            <a:ln w="9525">
              <a:solidFill>
                <a:schemeClr val="bg1">
                  <a:lumMod val="85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charset="0"/>
                <a:ea typeface="微软雅黑" pitchFamily="34" charset="-122"/>
                <a:cs typeface="Arial" charset="0"/>
              </a:endParaRPr>
            </a:p>
          </p:txBody>
        </p:sp>
      </p:grpSp>
      <p:sp>
        <p:nvSpPr>
          <p:cNvPr id="1048686" name="矩形 5"/>
          <p:cNvSpPr/>
          <p:nvPr/>
        </p:nvSpPr>
        <p:spPr>
          <a:xfrm>
            <a:off x="0" y="4960366"/>
            <a:ext cx="2222403" cy="176972"/>
          </a:xfrm>
          <a:prstGeom prst="rect">
            <a:avLst/>
          </a:prstGeom>
        </p:spPr>
        <p:txBody>
          <a:bodyPr wrap="none" lIns="68580" tIns="34290" rIns="68580" bIns="34290">
            <a:spAutoFit/>
          </a:bodyPr>
          <a:lstStyle/>
          <a:p>
            <a:r>
              <a:rPr lang="zh-CN" altLang="en-US" sz="700" dirty="0">
                <a:latin typeface="Arial" charset="0"/>
                <a:cs typeface="Arial" charset="0"/>
              </a:rPr>
              <a:t>Saw S.P.L.,et al.presented at WCLC 2020.OA06.05.</a:t>
            </a:r>
          </a:p>
        </p:txBody>
      </p:sp>
      <p:sp>
        <p:nvSpPr>
          <p:cNvPr id="1048687" name="矩形 6"/>
          <p:cNvSpPr/>
          <p:nvPr/>
        </p:nvSpPr>
        <p:spPr>
          <a:xfrm>
            <a:off x="409575" y="4238545"/>
            <a:ext cx="8191500" cy="438582"/>
          </a:xfrm>
          <a:prstGeom prst="rect">
            <a:avLst/>
          </a:prstGeom>
        </p:spPr>
        <p:txBody>
          <a:bodyPr wrap="square" lIns="68580" tIns="34290" rIns="68580" bIns="34290">
            <a:spAutoFit/>
          </a:bodyPr>
          <a:lstStyle/>
          <a:p>
            <a:pPr marL="214313" indent="-214313">
              <a:buFont typeface="Arial" charset="0"/>
              <a:buChar char="•"/>
            </a:pPr>
            <a:r>
              <a:rPr lang="zh-CN" altLang="en-US" sz="1200" dirty="0">
                <a:latin typeface="微软雅黑" pitchFamily="34" charset="-122"/>
                <a:ea typeface="微软雅黑" pitchFamily="34" charset="-122"/>
              </a:rPr>
              <a:t>纳入在新加坡国家癌症中心手术的396例IA-IIIA期EGFR突变NSCLC患者，分析复发相关的分子和临床特征。中位随访</a:t>
            </a:r>
            <a:r>
              <a:rPr lang="en-US" altLang="zh-CN" sz="1200" dirty="0">
                <a:latin typeface="微软雅黑" pitchFamily="34" charset="-122"/>
                <a:ea typeface="微软雅黑" pitchFamily="34" charset="-122"/>
              </a:rPr>
              <a:t>46</a:t>
            </a:r>
            <a:r>
              <a:rPr lang="zh-CN" altLang="en-US" sz="1200" dirty="0">
                <a:latin typeface="微软雅黑" pitchFamily="34" charset="-122"/>
                <a:ea typeface="微软雅黑" pitchFamily="34" charset="-122"/>
              </a:rPr>
              <a:t>个月，随访</a:t>
            </a:r>
            <a:r>
              <a:rPr lang="en-US" altLang="zh-CN" sz="1200" dirty="0">
                <a:latin typeface="微软雅黑" pitchFamily="34" charset="-122"/>
                <a:ea typeface="微软雅黑" pitchFamily="34" charset="-122"/>
              </a:rPr>
              <a:t>3</a:t>
            </a:r>
            <a:r>
              <a:rPr lang="zh-CN" altLang="en-US" sz="1200" dirty="0">
                <a:latin typeface="微软雅黑" pitchFamily="34" charset="-122"/>
                <a:ea typeface="微软雅黑" pitchFamily="34" charset="-122"/>
              </a:rPr>
              <a:t>年疾病复发近</a:t>
            </a:r>
            <a:r>
              <a:rPr lang="en-US" altLang="zh-CN" sz="1200" dirty="0">
                <a:latin typeface="微软雅黑" pitchFamily="34" charset="-122"/>
                <a:ea typeface="微软雅黑" pitchFamily="34" charset="-122"/>
              </a:rPr>
              <a:t>50%</a:t>
            </a:r>
            <a:r>
              <a:rPr lang="zh-CN" altLang="en-US" sz="1200" dirty="0">
                <a:latin typeface="微软雅黑" pitchFamily="34" charset="-122"/>
                <a:ea typeface="微软雅黑" pitchFamily="34" charset="-122"/>
              </a:rPr>
              <a:t>，即使</a:t>
            </a:r>
            <a:r>
              <a:rPr lang="en-US" altLang="zh-CN" sz="1200" dirty="0">
                <a:latin typeface="微软雅黑" pitchFamily="34" charset="-122"/>
                <a:ea typeface="微软雅黑" pitchFamily="34" charset="-122"/>
              </a:rPr>
              <a:t>I</a:t>
            </a:r>
            <a:r>
              <a:rPr lang="zh-CN" altLang="en-US" sz="1200" dirty="0">
                <a:latin typeface="微软雅黑" pitchFamily="34" charset="-122"/>
                <a:ea typeface="微软雅黑" pitchFamily="34" charset="-122"/>
              </a:rPr>
              <a:t>期病人复发率仍较高。</a:t>
            </a:r>
          </a:p>
        </p:txBody>
      </p:sp>
      <p:graphicFrame>
        <p:nvGraphicFramePr>
          <p:cNvPr id="4194304" name="表格 7"/>
          <p:cNvGraphicFramePr>
            <a:graphicFrameLocks noGrp="1"/>
          </p:cNvGraphicFramePr>
          <p:nvPr/>
        </p:nvGraphicFramePr>
        <p:xfrm>
          <a:off x="409575" y="917234"/>
          <a:ext cx="3019426" cy="3237426"/>
        </p:xfrm>
        <a:graphic>
          <a:graphicData uri="http://schemas.openxmlformats.org/drawingml/2006/table">
            <a:tbl>
              <a:tblPr firstRow="1" bandRow="1">
                <a:tableStyleId>{5C22544A-7EE6-4342-B048-85BDC9FD1C3A}</a:tableStyleId>
              </a:tblPr>
              <a:tblGrid>
                <a:gridCol w="1509713">
                  <a:extLst>
                    <a:ext uri="{9D8B030D-6E8A-4147-A177-3AD203B41FA5}">
                      <a16:colId xmlns:a16="http://schemas.microsoft.com/office/drawing/2014/main" val="20000"/>
                    </a:ext>
                  </a:extLst>
                </a:gridCol>
                <a:gridCol w="1509713">
                  <a:extLst>
                    <a:ext uri="{9D8B030D-6E8A-4147-A177-3AD203B41FA5}">
                      <a16:colId xmlns:a16="http://schemas.microsoft.com/office/drawing/2014/main" val="20001"/>
                    </a:ext>
                  </a:extLst>
                </a:gridCol>
              </a:tblGrid>
              <a:tr h="253767">
                <a:tc>
                  <a:txBody>
                    <a:bodyPr/>
                    <a:lstStyle/>
                    <a:p>
                      <a:pPr marL="0" marR="0" lvl="0" indent="0" algn="l" defTabSz="914400" rtl="0" eaLnBrk="1" fontAlgn="auto" latinLnBrk="0" hangingPunct="1">
                        <a:lnSpc>
                          <a:spcPct val="100000"/>
                        </a:lnSpc>
                        <a:spcBef>
                          <a:spcPts val="0"/>
                        </a:spcBef>
                        <a:spcAft>
                          <a:spcPts val="0"/>
                        </a:spcAft>
                        <a:buClrTx/>
                        <a:buSzTx/>
                        <a:buFontTx/>
                        <a:buNone/>
                      </a:pPr>
                      <a:r>
                        <a:rPr lang="zh-CN" altLang="en-US" sz="1100" dirty="0">
                          <a:latin typeface="微软雅黑" pitchFamily="34" charset="-122"/>
                          <a:ea typeface="微软雅黑" pitchFamily="34" charset="-122"/>
                        </a:rPr>
                        <a:t>基线特征</a:t>
                      </a: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D4C5B"/>
                    </a:solidFill>
                  </a:tcPr>
                </a:tc>
                <a:tc>
                  <a:txBody>
                    <a:bodyPr/>
                    <a:lstStyle/>
                    <a:p>
                      <a:pPr algn="ctr"/>
                      <a:r>
                        <a:rPr lang="zh-CN" altLang="en-US" sz="1100" dirty="0">
                          <a:latin typeface="微软雅黑" pitchFamily="34" charset="-122"/>
                          <a:ea typeface="微软雅黑" pitchFamily="34" charset="-122"/>
                          <a:cs typeface="Arial" charset="0"/>
                        </a:rPr>
                        <a:t>患者</a:t>
                      </a:r>
                      <a:r>
                        <a:rPr lang="en-US" altLang="zh-CN" sz="1100" dirty="0">
                          <a:latin typeface="微软雅黑" pitchFamily="34" charset="-122"/>
                          <a:ea typeface="微软雅黑" pitchFamily="34" charset="-122"/>
                          <a:cs typeface="Arial" charset="0"/>
                        </a:rPr>
                        <a:t>N=396</a:t>
                      </a:r>
                      <a:endParaRPr lang="zh-CN" altLang="en-US" sz="1100" dirty="0">
                        <a:latin typeface="微软雅黑" pitchFamily="34" charset="-122"/>
                        <a:ea typeface="微软雅黑" pitchFamily="34" charset="-122"/>
                        <a:cs typeface="Arial" charset="0"/>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D4C5B"/>
                    </a:solidFill>
                  </a:tcPr>
                </a:tc>
                <a:extLst>
                  <a:ext uri="{0D108BD9-81ED-4DB2-BD59-A6C34878D82A}">
                    <a16:rowId xmlns:a16="http://schemas.microsoft.com/office/drawing/2014/main" val="10000"/>
                  </a:ext>
                </a:extLst>
              </a:tr>
              <a:tr h="205804">
                <a:tc>
                  <a:txBody>
                    <a:bodyPr/>
                    <a:lstStyle/>
                    <a:p>
                      <a:r>
                        <a:rPr lang="zh-CN" altLang="en-US" sz="900" dirty="0">
                          <a:latin typeface="微软雅黑" pitchFamily="34" charset="-122"/>
                          <a:ea typeface="微软雅黑" pitchFamily="34" charset="-122"/>
                          <a:cs typeface="Arial" charset="0"/>
                        </a:rPr>
                        <a:t>中位年龄，岁</a:t>
                      </a: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lang="en-US" altLang="zh-CN" sz="900" dirty="0">
                          <a:latin typeface="微软雅黑" pitchFamily="34" charset="-122"/>
                          <a:ea typeface="微软雅黑" pitchFamily="34" charset="-122"/>
                          <a:cs typeface="Arial" charset="0"/>
                        </a:rPr>
                        <a:t>64</a:t>
                      </a:r>
                      <a:endParaRPr lang="zh-CN" altLang="en-US" sz="900" dirty="0">
                        <a:latin typeface="微软雅黑" pitchFamily="34" charset="-122"/>
                        <a:ea typeface="微软雅黑" pitchFamily="34" charset="-122"/>
                        <a:cs typeface="Arial" charset="0"/>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1"/>
                  </a:ext>
                </a:extLst>
              </a:tr>
              <a:tr h="486057">
                <a:tc>
                  <a:txBody>
                    <a:bodyPr/>
                    <a:lstStyle/>
                    <a:p>
                      <a:r>
                        <a:rPr lang="zh-CN" altLang="en-US" sz="900" dirty="0">
                          <a:latin typeface="微软雅黑" pitchFamily="34" charset="-122"/>
                          <a:ea typeface="微软雅黑" pitchFamily="34" charset="-122"/>
                          <a:cs typeface="Arial" charset="0"/>
                        </a:rPr>
                        <a:t>性别，</a:t>
                      </a:r>
                      <a:r>
                        <a:rPr lang="en-US" altLang="zh-CN" sz="900" dirty="0">
                          <a:latin typeface="微软雅黑" pitchFamily="34" charset="-122"/>
                          <a:ea typeface="微软雅黑" pitchFamily="34" charset="-122"/>
                          <a:cs typeface="Arial" charset="0"/>
                        </a:rPr>
                        <a:t>%</a:t>
                      </a:r>
                    </a:p>
                    <a:p>
                      <a:pPr marL="177800" indent="0"/>
                      <a:r>
                        <a:rPr lang="zh-CN" altLang="en-US" sz="900" dirty="0">
                          <a:latin typeface="微软雅黑" pitchFamily="34" charset="-122"/>
                          <a:ea typeface="微软雅黑" pitchFamily="34" charset="-122"/>
                          <a:cs typeface="Arial" charset="0"/>
                        </a:rPr>
                        <a:t>女性</a:t>
                      </a:r>
                      <a:endParaRPr lang="en-US" altLang="zh-CN" sz="900" dirty="0">
                        <a:latin typeface="微软雅黑" pitchFamily="34" charset="-122"/>
                        <a:ea typeface="微软雅黑" pitchFamily="34" charset="-122"/>
                        <a:cs typeface="Arial" charset="0"/>
                      </a:endParaRPr>
                    </a:p>
                    <a:p>
                      <a:pPr marL="177800" indent="0"/>
                      <a:r>
                        <a:rPr lang="zh-CN" altLang="en-US" sz="900" dirty="0">
                          <a:latin typeface="微软雅黑" pitchFamily="34" charset="-122"/>
                          <a:ea typeface="微软雅黑" pitchFamily="34" charset="-122"/>
                          <a:cs typeface="Arial" charset="0"/>
                        </a:rPr>
                        <a:t>男性</a:t>
                      </a: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endParaRPr lang="en-US" altLang="zh-CN" sz="900" dirty="0">
                        <a:latin typeface="微软雅黑" pitchFamily="34" charset="-122"/>
                        <a:ea typeface="微软雅黑" pitchFamily="34" charset="-122"/>
                        <a:cs typeface="Arial" charset="0"/>
                      </a:endParaRPr>
                    </a:p>
                    <a:p>
                      <a:pPr algn="ctr"/>
                      <a:r>
                        <a:rPr lang="en-US" altLang="zh-CN" sz="900" dirty="0">
                          <a:latin typeface="微软雅黑" pitchFamily="34" charset="-122"/>
                          <a:ea typeface="微软雅黑" pitchFamily="34" charset="-122"/>
                          <a:cs typeface="Arial" charset="0"/>
                        </a:rPr>
                        <a:t>63.6%</a:t>
                      </a:r>
                    </a:p>
                    <a:p>
                      <a:pPr algn="ctr"/>
                      <a:r>
                        <a:rPr lang="en-US" altLang="zh-CN" sz="900" dirty="0">
                          <a:latin typeface="微软雅黑" pitchFamily="34" charset="-122"/>
                          <a:ea typeface="微软雅黑" pitchFamily="34" charset="-122"/>
                          <a:cs typeface="Arial" charset="0"/>
                        </a:rPr>
                        <a:t>36.4%</a:t>
                      </a:r>
                      <a:endParaRPr lang="zh-CN" altLang="en-US" sz="900" dirty="0">
                        <a:latin typeface="微软雅黑" pitchFamily="34" charset="-122"/>
                        <a:ea typeface="微软雅黑" pitchFamily="34" charset="-122"/>
                        <a:cs typeface="Arial" charset="0"/>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2"/>
                  </a:ext>
                </a:extLst>
              </a:tr>
              <a:tr h="769590">
                <a:tc>
                  <a:txBody>
                    <a:bodyPr/>
                    <a:lstStyle/>
                    <a:p>
                      <a:r>
                        <a:rPr lang="zh-CN" altLang="en-US" sz="900" dirty="0">
                          <a:latin typeface="微软雅黑" pitchFamily="34" charset="-122"/>
                          <a:ea typeface="微软雅黑" pitchFamily="34" charset="-122"/>
                          <a:cs typeface="Arial" charset="0"/>
                        </a:rPr>
                        <a:t>临床分期，</a:t>
                      </a:r>
                      <a:r>
                        <a:rPr lang="en-US" altLang="zh-CN" sz="900" dirty="0">
                          <a:latin typeface="微软雅黑" pitchFamily="34" charset="-122"/>
                          <a:ea typeface="微软雅黑" pitchFamily="34" charset="-122"/>
                          <a:cs typeface="Arial" charset="0"/>
                        </a:rPr>
                        <a:t>%</a:t>
                      </a:r>
                    </a:p>
                    <a:p>
                      <a:pPr marL="177800" indent="0"/>
                      <a:r>
                        <a:rPr lang="en-US" altLang="zh-CN" sz="900" dirty="0">
                          <a:latin typeface="微软雅黑" pitchFamily="34" charset="-122"/>
                          <a:ea typeface="微软雅黑" pitchFamily="34" charset="-122"/>
                          <a:cs typeface="Arial" charset="0"/>
                        </a:rPr>
                        <a:t>IA</a:t>
                      </a:r>
                    </a:p>
                    <a:p>
                      <a:pPr marL="177800" indent="0"/>
                      <a:r>
                        <a:rPr lang="en-US" altLang="zh-CN" sz="900" dirty="0">
                          <a:latin typeface="微软雅黑" pitchFamily="34" charset="-122"/>
                          <a:ea typeface="微软雅黑" pitchFamily="34" charset="-122"/>
                          <a:cs typeface="Arial" charset="0"/>
                        </a:rPr>
                        <a:t>IB</a:t>
                      </a:r>
                    </a:p>
                    <a:p>
                      <a:pPr marL="177800" indent="0"/>
                      <a:r>
                        <a:rPr lang="en-US" altLang="zh-CN" sz="900" dirty="0">
                          <a:latin typeface="微软雅黑" pitchFamily="34" charset="-122"/>
                          <a:ea typeface="微软雅黑" pitchFamily="34" charset="-122"/>
                          <a:cs typeface="Arial" charset="0"/>
                        </a:rPr>
                        <a:t>II</a:t>
                      </a:r>
                    </a:p>
                    <a:p>
                      <a:pPr marL="177800" indent="0"/>
                      <a:r>
                        <a:rPr lang="en-US" altLang="zh-CN" sz="900" dirty="0">
                          <a:latin typeface="微软雅黑" pitchFamily="34" charset="-122"/>
                          <a:ea typeface="微软雅黑" pitchFamily="34" charset="-122"/>
                          <a:cs typeface="Arial" charset="0"/>
                        </a:rPr>
                        <a:t>IIIA</a:t>
                      </a:r>
                      <a:endParaRPr lang="zh-CN" altLang="en-US" sz="900" dirty="0">
                        <a:latin typeface="微软雅黑" pitchFamily="34" charset="-122"/>
                        <a:ea typeface="微软雅黑" pitchFamily="34" charset="-122"/>
                        <a:cs typeface="Arial" charset="0"/>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endParaRPr lang="en-US" altLang="zh-CN" sz="900" dirty="0">
                        <a:latin typeface="微软雅黑" pitchFamily="34" charset="-122"/>
                        <a:ea typeface="微软雅黑" pitchFamily="34" charset="-122"/>
                        <a:cs typeface="Arial" charset="0"/>
                      </a:endParaRPr>
                    </a:p>
                    <a:p>
                      <a:pPr algn="ctr"/>
                      <a:r>
                        <a:rPr lang="en-US" altLang="zh-CN" sz="900" dirty="0">
                          <a:latin typeface="微软雅黑" pitchFamily="34" charset="-122"/>
                          <a:ea typeface="微软雅黑" pitchFamily="34" charset="-122"/>
                          <a:cs typeface="Arial" charset="0"/>
                        </a:rPr>
                        <a:t>42.2%</a:t>
                      </a:r>
                    </a:p>
                    <a:p>
                      <a:pPr algn="ctr"/>
                      <a:r>
                        <a:rPr lang="en-US" altLang="zh-CN" sz="900" dirty="0">
                          <a:latin typeface="微软雅黑" pitchFamily="34" charset="-122"/>
                          <a:ea typeface="微软雅黑" pitchFamily="34" charset="-122"/>
                          <a:cs typeface="Arial" charset="0"/>
                        </a:rPr>
                        <a:t>23.2%</a:t>
                      </a:r>
                    </a:p>
                    <a:p>
                      <a:pPr algn="ctr"/>
                      <a:r>
                        <a:rPr lang="en-US" altLang="zh-CN" sz="900" dirty="0">
                          <a:latin typeface="微软雅黑" pitchFamily="34" charset="-122"/>
                          <a:ea typeface="微软雅黑" pitchFamily="34" charset="-122"/>
                          <a:cs typeface="Arial" charset="0"/>
                        </a:rPr>
                        <a:t>15.6%</a:t>
                      </a:r>
                    </a:p>
                    <a:p>
                      <a:pPr algn="ctr"/>
                      <a:r>
                        <a:rPr lang="en-US" altLang="zh-CN" sz="900" dirty="0">
                          <a:latin typeface="微软雅黑" pitchFamily="34" charset="-122"/>
                          <a:ea typeface="微软雅黑" pitchFamily="34" charset="-122"/>
                          <a:cs typeface="Arial" charset="0"/>
                        </a:rPr>
                        <a:t>18.7%</a:t>
                      </a:r>
                      <a:endParaRPr lang="zh-CN" altLang="en-US" sz="900" dirty="0">
                        <a:latin typeface="微软雅黑" pitchFamily="34" charset="-122"/>
                        <a:ea typeface="微软雅黑" pitchFamily="34" charset="-122"/>
                        <a:cs typeface="Arial" charset="0"/>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3"/>
                  </a:ext>
                </a:extLst>
              </a:tr>
              <a:tr h="486057">
                <a:tc>
                  <a:txBody>
                    <a:bodyPr/>
                    <a:lstStyle/>
                    <a:p>
                      <a:r>
                        <a:rPr lang="zh-CN" altLang="en-US" sz="900" dirty="0">
                          <a:latin typeface="微软雅黑" pitchFamily="34" charset="-122"/>
                          <a:ea typeface="微软雅黑" pitchFamily="34" charset="-122"/>
                          <a:cs typeface="Arial" charset="0"/>
                        </a:rPr>
                        <a:t>经典突变，</a:t>
                      </a:r>
                      <a:r>
                        <a:rPr lang="en-US" altLang="zh-CN" sz="900" dirty="0">
                          <a:latin typeface="微软雅黑" pitchFamily="34" charset="-122"/>
                          <a:ea typeface="微软雅黑" pitchFamily="34" charset="-122"/>
                          <a:cs typeface="Arial" charset="0"/>
                        </a:rPr>
                        <a:t>%</a:t>
                      </a:r>
                    </a:p>
                    <a:p>
                      <a:pPr marL="177800" indent="0"/>
                      <a:r>
                        <a:rPr lang="en-US" altLang="zh-CN" sz="900" dirty="0">
                          <a:latin typeface="微软雅黑" pitchFamily="34" charset="-122"/>
                          <a:ea typeface="微软雅黑" pitchFamily="34" charset="-122"/>
                          <a:cs typeface="Arial" charset="0"/>
                        </a:rPr>
                        <a:t>19del</a:t>
                      </a:r>
                    </a:p>
                    <a:p>
                      <a:pPr marL="177800" indent="0"/>
                      <a:r>
                        <a:rPr lang="en-US" altLang="zh-CN" sz="900" dirty="0">
                          <a:latin typeface="微软雅黑" pitchFamily="34" charset="-122"/>
                          <a:ea typeface="微软雅黑" pitchFamily="34" charset="-122"/>
                          <a:cs typeface="Arial" charset="0"/>
                        </a:rPr>
                        <a:t>21L858R</a:t>
                      </a:r>
                      <a:endParaRPr lang="zh-CN" altLang="en-US" sz="900" dirty="0">
                        <a:latin typeface="微软雅黑" pitchFamily="34" charset="-122"/>
                        <a:ea typeface="微软雅黑" pitchFamily="34" charset="-122"/>
                        <a:cs typeface="Arial" charset="0"/>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endParaRPr lang="en-US" altLang="zh-CN" sz="900" dirty="0">
                        <a:latin typeface="微软雅黑" pitchFamily="34" charset="-122"/>
                        <a:ea typeface="微软雅黑" pitchFamily="34" charset="-122"/>
                        <a:cs typeface="Arial" charset="0"/>
                      </a:endParaRPr>
                    </a:p>
                    <a:p>
                      <a:pPr algn="ctr"/>
                      <a:r>
                        <a:rPr lang="en-US" altLang="zh-CN" sz="900" dirty="0">
                          <a:latin typeface="微软雅黑" pitchFamily="34" charset="-122"/>
                          <a:ea typeface="微软雅黑" pitchFamily="34" charset="-122"/>
                          <a:cs typeface="Arial" charset="0"/>
                        </a:rPr>
                        <a:t>48.7%</a:t>
                      </a:r>
                    </a:p>
                    <a:p>
                      <a:pPr algn="ctr"/>
                      <a:r>
                        <a:rPr lang="en-US" altLang="zh-CN" sz="900" dirty="0">
                          <a:latin typeface="微软雅黑" pitchFamily="34" charset="-122"/>
                          <a:ea typeface="微软雅黑" pitchFamily="34" charset="-122"/>
                          <a:cs typeface="Arial" charset="0"/>
                        </a:rPr>
                        <a:t>37.9%</a:t>
                      </a:r>
                      <a:endParaRPr lang="zh-CN" altLang="en-US" sz="900" dirty="0">
                        <a:latin typeface="微软雅黑" pitchFamily="34" charset="-122"/>
                        <a:ea typeface="微软雅黑" pitchFamily="34" charset="-122"/>
                        <a:cs typeface="Arial" charset="0"/>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4"/>
                  </a:ext>
                </a:extLst>
              </a:tr>
              <a:tr h="344290">
                <a:tc>
                  <a:txBody>
                    <a:bodyPr/>
                    <a:lstStyle/>
                    <a:p>
                      <a:r>
                        <a:rPr lang="zh-CN" altLang="en-US" sz="900" dirty="0">
                          <a:latin typeface="微软雅黑" pitchFamily="34" charset="-122"/>
                          <a:ea typeface="微软雅黑" pitchFamily="34" charset="-122"/>
                          <a:cs typeface="Arial" charset="0"/>
                        </a:rPr>
                        <a:t>行肺叶切除术，</a:t>
                      </a:r>
                      <a:r>
                        <a:rPr lang="en-US" altLang="zh-CN" sz="900" dirty="0">
                          <a:latin typeface="微软雅黑" pitchFamily="34" charset="-122"/>
                          <a:ea typeface="微软雅黑" pitchFamily="34" charset="-122"/>
                          <a:cs typeface="Arial" charset="0"/>
                        </a:rPr>
                        <a:t>%</a:t>
                      </a:r>
                    </a:p>
                    <a:p>
                      <a:pPr marL="0" indent="177800"/>
                      <a:r>
                        <a:rPr lang="zh-CN" altLang="en-US" sz="900" dirty="0">
                          <a:latin typeface="微软雅黑" pitchFamily="34" charset="-122"/>
                          <a:ea typeface="微软雅黑" pitchFamily="34" charset="-122"/>
                          <a:cs typeface="Arial" charset="0"/>
                        </a:rPr>
                        <a:t>完全切除</a:t>
                      </a: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lang="en-US" altLang="zh-CN" sz="900" dirty="0">
                          <a:latin typeface="微软雅黑" pitchFamily="34" charset="-122"/>
                          <a:ea typeface="微软雅黑" pitchFamily="34" charset="-122"/>
                          <a:cs typeface="Arial" charset="0"/>
                        </a:rPr>
                        <a:t>94.9%</a:t>
                      </a:r>
                    </a:p>
                    <a:p>
                      <a:pPr algn="ctr"/>
                      <a:r>
                        <a:rPr lang="en-US" altLang="zh-CN" sz="900" dirty="0">
                          <a:latin typeface="微软雅黑" pitchFamily="34" charset="-122"/>
                          <a:ea typeface="微软雅黑" pitchFamily="34" charset="-122"/>
                          <a:cs typeface="Arial" charset="0"/>
                        </a:rPr>
                        <a:t>88.9%</a:t>
                      </a:r>
                      <a:endParaRPr lang="zh-CN" altLang="en-US" sz="900" dirty="0">
                        <a:latin typeface="微软雅黑" pitchFamily="34" charset="-122"/>
                        <a:ea typeface="微软雅黑" pitchFamily="34" charset="-122"/>
                        <a:cs typeface="Arial" charset="0"/>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5"/>
                  </a:ext>
                </a:extLst>
              </a:tr>
              <a:tr h="486057">
                <a:tc>
                  <a:txBody>
                    <a:bodyPr/>
                    <a:lstStyle/>
                    <a:p>
                      <a:r>
                        <a:rPr lang="zh-CN" altLang="en-US" sz="900" dirty="0">
                          <a:latin typeface="微软雅黑" pitchFamily="34" charset="-122"/>
                          <a:ea typeface="微软雅黑" pitchFamily="34" charset="-122"/>
                          <a:cs typeface="Arial" charset="0"/>
                        </a:rPr>
                        <a:t>辅助化疗，</a:t>
                      </a:r>
                      <a:r>
                        <a:rPr lang="en-US" altLang="zh-CN" sz="900" dirty="0">
                          <a:latin typeface="微软雅黑" pitchFamily="34" charset="-122"/>
                          <a:ea typeface="微软雅黑" pitchFamily="34" charset="-122"/>
                          <a:cs typeface="Arial" charset="0"/>
                        </a:rPr>
                        <a:t>%</a:t>
                      </a:r>
                    </a:p>
                    <a:p>
                      <a:pPr marL="0" indent="177800"/>
                      <a:r>
                        <a:rPr lang="en-US" altLang="zh-CN" sz="900" dirty="0">
                          <a:latin typeface="微软雅黑" pitchFamily="34" charset="-122"/>
                          <a:ea typeface="微软雅黑" pitchFamily="34" charset="-122"/>
                          <a:cs typeface="Arial" charset="0"/>
                        </a:rPr>
                        <a:t>II</a:t>
                      </a:r>
                      <a:r>
                        <a:rPr lang="zh-CN" altLang="en-US" sz="900" dirty="0">
                          <a:latin typeface="微软雅黑" pitchFamily="34" charset="-122"/>
                          <a:ea typeface="微软雅黑" pitchFamily="34" charset="-122"/>
                          <a:cs typeface="Arial" charset="0"/>
                        </a:rPr>
                        <a:t>期</a:t>
                      </a:r>
                      <a:endParaRPr lang="en-US" altLang="zh-CN" sz="900" dirty="0">
                        <a:latin typeface="微软雅黑" pitchFamily="34" charset="-122"/>
                        <a:ea typeface="微软雅黑" pitchFamily="34" charset="-122"/>
                        <a:cs typeface="Arial" charset="0"/>
                      </a:endParaRPr>
                    </a:p>
                    <a:p>
                      <a:pPr marL="0" indent="177800"/>
                      <a:r>
                        <a:rPr lang="en-US" altLang="zh-CN" sz="900" dirty="0">
                          <a:latin typeface="微软雅黑" pitchFamily="34" charset="-122"/>
                          <a:ea typeface="微软雅黑" pitchFamily="34" charset="-122"/>
                          <a:cs typeface="Arial" charset="0"/>
                        </a:rPr>
                        <a:t>III</a:t>
                      </a:r>
                      <a:r>
                        <a:rPr lang="zh-CN" altLang="en-US" sz="900" dirty="0">
                          <a:latin typeface="微软雅黑" pitchFamily="34" charset="-122"/>
                          <a:ea typeface="微软雅黑" pitchFamily="34" charset="-122"/>
                          <a:cs typeface="Arial" charset="0"/>
                        </a:rPr>
                        <a:t>期</a:t>
                      </a: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endParaRPr lang="en-US" altLang="zh-CN" sz="900" dirty="0">
                        <a:latin typeface="微软雅黑" pitchFamily="34" charset="-122"/>
                        <a:ea typeface="微软雅黑" pitchFamily="34" charset="-122"/>
                        <a:cs typeface="Arial" charset="0"/>
                      </a:endParaRPr>
                    </a:p>
                    <a:p>
                      <a:pPr algn="ctr"/>
                      <a:r>
                        <a:rPr lang="en-US" altLang="zh-CN" sz="900" dirty="0">
                          <a:latin typeface="微软雅黑" pitchFamily="34" charset="-122"/>
                          <a:ea typeface="微软雅黑" pitchFamily="34" charset="-122"/>
                          <a:cs typeface="Arial" charset="0"/>
                        </a:rPr>
                        <a:t>53.2%</a:t>
                      </a:r>
                    </a:p>
                    <a:p>
                      <a:pPr algn="ctr"/>
                      <a:r>
                        <a:rPr lang="en-US" altLang="zh-CN" sz="900" dirty="0">
                          <a:latin typeface="微软雅黑" pitchFamily="34" charset="-122"/>
                          <a:ea typeface="微软雅黑" pitchFamily="34" charset="-122"/>
                          <a:cs typeface="Arial" charset="0"/>
                        </a:rPr>
                        <a:t>73.0%</a:t>
                      </a:r>
                      <a:endParaRPr lang="zh-CN" altLang="en-US" sz="900" dirty="0">
                        <a:latin typeface="微软雅黑" pitchFamily="34" charset="-122"/>
                        <a:ea typeface="微软雅黑" pitchFamily="34" charset="-122"/>
                        <a:cs typeface="Arial" charset="0"/>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6"/>
                  </a:ext>
                </a:extLst>
              </a:tr>
              <a:tr h="205804">
                <a:tc>
                  <a:txBody>
                    <a:bodyPr/>
                    <a:lstStyle/>
                    <a:p>
                      <a:r>
                        <a:rPr lang="zh-CN" altLang="en-US" sz="900" dirty="0">
                          <a:latin typeface="微软雅黑" pitchFamily="34" charset="-122"/>
                          <a:ea typeface="微软雅黑" pitchFamily="34" charset="-122"/>
                          <a:cs typeface="Arial" charset="0"/>
                        </a:rPr>
                        <a:t>术后放疗，</a:t>
                      </a:r>
                      <a:r>
                        <a:rPr lang="en-US" altLang="zh-CN" sz="900" dirty="0">
                          <a:latin typeface="微软雅黑" pitchFamily="34" charset="-122"/>
                          <a:ea typeface="微软雅黑" pitchFamily="34" charset="-122"/>
                          <a:cs typeface="Arial" charset="0"/>
                        </a:rPr>
                        <a:t>%</a:t>
                      </a:r>
                      <a:endParaRPr lang="zh-CN" altLang="en-US" sz="900" dirty="0">
                        <a:latin typeface="微软雅黑" pitchFamily="34" charset="-122"/>
                        <a:ea typeface="微软雅黑" pitchFamily="34" charset="-122"/>
                        <a:cs typeface="Arial" charset="0"/>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lang="en-US" altLang="zh-CN" sz="900" dirty="0">
                          <a:latin typeface="微软雅黑" pitchFamily="34" charset="-122"/>
                          <a:ea typeface="微软雅黑" pitchFamily="34" charset="-122"/>
                          <a:cs typeface="Arial" charset="0"/>
                        </a:rPr>
                        <a:t>8.6%</a:t>
                      </a:r>
                      <a:endParaRPr lang="zh-CN" altLang="en-US" sz="900" dirty="0">
                        <a:latin typeface="微软雅黑" pitchFamily="34" charset="-122"/>
                        <a:ea typeface="微软雅黑" pitchFamily="34" charset="-122"/>
                        <a:cs typeface="Arial" charset="0"/>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graphicFrame>
        <p:nvGraphicFramePr>
          <p:cNvPr id="4194305" name="图表 8"/>
          <p:cNvGraphicFramePr/>
          <p:nvPr/>
        </p:nvGraphicFramePr>
        <p:xfrm>
          <a:off x="3709987" y="1180727"/>
          <a:ext cx="2481263" cy="1219541"/>
        </p:xfrm>
        <a:graphic>
          <a:graphicData uri="http://schemas.openxmlformats.org/drawingml/2006/chart">
            <c:chart xmlns:c="http://schemas.openxmlformats.org/drawingml/2006/chart" xmlns:r="http://schemas.openxmlformats.org/officeDocument/2006/relationships" r:id="rId3"/>
          </a:graphicData>
        </a:graphic>
      </p:graphicFrame>
      <p:sp>
        <p:nvSpPr>
          <p:cNvPr id="1048688" name="矩形 9"/>
          <p:cNvSpPr/>
          <p:nvPr/>
        </p:nvSpPr>
        <p:spPr>
          <a:xfrm>
            <a:off x="3808676" y="1010252"/>
            <a:ext cx="2360262" cy="238527"/>
          </a:xfrm>
          <a:prstGeom prst="rect">
            <a:avLst/>
          </a:prstGeom>
        </p:spPr>
        <p:txBody>
          <a:bodyPr wrap="none" lIns="68580" tIns="34290" rIns="68580" bIns="34290">
            <a:spAutoFit/>
          </a:bodyPr>
          <a:lstStyle/>
          <a:p>
            <a:r>
              <a:rPr lang="zh-CN" altLang="en-US" sz="1100" b="1" dirty="0"/>
              <a:t>中位随访46个月时疾病复发情况，</a:t>
            </a:r>
            <a:r>
              <a:rPr lang="en-US" altLang="zh-CN" sz="1100" b="1" dirty="0"/>
              <a:t>%</a:t>
            </a:r>
            <a:endParaRPr lang="zh-CN" altLang="en-US" sz="1100" b="1" dirty="0"/>
          </a:p>
        </p:txBody>
      </p:sp>
      <p:cxnSp>
        <p:nvCxnSpPr>
          <p:cNvPr id="3145732" name="直接连接符 10"/>
          <p:cNvCxnSpPr/>
          <p:nvPr/>
        </p:nvCxnSpPr>
        <p:spPr>
          <a:xfrm>
            <a:off x="4019550" y="2274995"/>
            <a:ext cx="20955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89" name="文本框 11"/>
          <p:cNvSpPr txBox="1"/>
          <p:nvPr/>
        </p:nvSpPr>
        <p:spPr>
          <a:xfrm>
            <a:off x="4019550" y="2284546"/>
            <a:ext cx="657225" cy="214370"/>
          </a:xfrm>
          <a:prstGeom prst="rect">
            <a:avLst/>
          </a:prstGeom>
          <a:noFill/>
        </p:spPr>
        <p:txBody>
          <a:bodyPr wrap="square" lIns="68580" tIns="34290" rIns="68580" bIns="34290" rtlCol="0">
            <a:spAutoFit/>
          </a:bodyPr>
          <a:lstStyle/>
          <a:p>
            <a:pPr algn="ctr"/>
            <a:r>
              <a:rPr lang="zh-CN" altLang="en-US" sz="900" dirty="0"/>
              <a:t>疾病复发</a:t>
            </a:r>
          </a:p>
        </p:txBody>
      </p:sp>
      <p:sp>
        <p:nvSpPr>
          <p:cNvPr id="1048690" name="文本框 12"/>
          <p:cNvSpPr txBox="1"/>
          <p:nvPr/>
        </p:nvSpPr>
        <p:spPr>
          <a:xfrm>
            <a:off x="4636294" y="2276849"/>
            <a:ext cx="834837" cy="207813"/>
          </a:xfrm>
          <a:prstGeom prst="rect">
            <a:avLst/>
          </a:prstGeom>
          <a:noFill/>
        </p:spPr>
        <p:txBody>
          <a:bodyPr wrap="square" lIns="68580" tIns="34290" rIns="68580" bIns="34290" rtlCol="0">
            <a:spAutoFit/>
          </a:bodyPr>
          <a:lstStyle/>
          <a:p>
            <a:pPr algn="ctr"/>
            <a:r>
              <a:rPr lang="zh-CN" altLang="en-US" sz="900" dirty="0"/>
              <a:t>辅助治疗</a:t>
            </a:r>
          </a:p>
        </p:txBody>
      </p:sp>
      <p:sp>
        <p:nvSpPr>
          <p:cNvPr id="1048691" name="文本框 13"/>
          <p:cNvSpPr txBox="1"/>
          <p:nvPr/>
        </p:nvSpPr>
        <p:spPr>
          <a:xfrm>
            <a:off x="5386388" y="2276849"/>
            <a:ext cx="834837" cy="207813"/>
          </a:xfrm>
          <a:prstGeom prst="rect">
            <a:avLst/>
          </a:prstGeom>
          <a:noFill/>
        </p:spPr>
        <p:txBody>
          <a:bodyPr wrap="square" lIns="68580" tIns="34290" rIns="68580" bIns="34290" rtlCol="0">
            <a:spAutoFit/>
          </a:bodyPr>
          <a:lstStyle/>
          <a:p>
            <a:pPr algn="ctr"/>
            <a:r>
              <a:rPr lang="zh-CN" altLang="en-US" sz="900" dirty="0"/>
              <a:t>新辅助治疗</a:t>
            </a:r>
          </a:p>
        </p:txBody>
      </p:sp>
      <p:graphicFrame>
        <p:nvGraphicFramePr>
          <p:cNvPr id="4194306" name="图表 14"/>
          <p:cNvGraphicFramePr/>
          <p:nvPr/>
        </p:nvGraphicFramePr>
        <p:xfrm>
          <a:off x="6266468" y="1180727"/>
          <a:ext cx="2481263" cy="1208556"/>
        </p:xfrm>
        <a:graphic>
          <a:graphicData uri="http://schemas.openxmlformats.org/drawingml/2006/chart">
            <c:chart xmlns:c="http://schemas.openxmlformats.org/drawingml/2006/chart" xmlns:r="http://schemas.openxmlformats.org/officeDocument/2006/relationships" r:id="rId4"/>
          </a:graphicData>
        </a:graphic>
      </p:graphicFrame>
      <p:sp>
        <p:nvSpPr>
          <p:cNvPr id="1048692" name="矩形 15"/>
          <p:cNvSpPr/>
          <p:nvPr/>
        </p:nvSpPr>
        <p:spPr>
          <a:xfrm>
            <a:off x="7157502" y="1010252"/>
            <a:ext cx="956031" cy="238527"/>
          </a:xfrm>
          <a:prstGeom prst="rect">
            <a:avLst/>
          </a:prstGeom>
        </p:spPr>
        <p:txBody>
          <a:bodyPr wrap="none" lIns="68580" tIns="34290" rIns="68580" bIns="34290">
            <a:spAutoFit/>
          </a:bodyPr>
          <a:lstStyle/>
          <a:p>
            <a:r>
              <a:rPr lang="en-US" altLang="zh-CN" sz="1100" b="1" dirty="0"/>
              <a:t>2</a:t>
            </a:r>
            <a:r>
              <a:rPr lang="zh-CN" altLang="en-US" sz="1100" b="1" dirty="0"/>
              <a:t>年</a:t>
            </a:r>
            <a:r>
              <a:rPr lang="en-US" altLang="zh-CN" sz="1100" b="1" dirty="0"/>
              <a:t>DFS</a:t>
            </a:r>
            <a:r>
              <a:rPr lang="zh-CN" altLang="en-US" sz="1100" b="1" dirty="0"/>
              <a:t>率，</a:t>
            </a:r>
            <a:r>
              <a:rPr lang="en-US" altLang="zh-CN" sz="1100" b="1" dirty="0"/>
              <a:t>%</a:t>
            </a:r>
            <a:endParaRPr lang="zh-CN" altLang="en-US" sz="1100" b="1" dirty="0"/>
          </a:p>
        </p:txBody>
      </p:sp>
      <p:cxnSp>
        <p:nvCxnSpPr>
          <p:cNvPr id="3145733" name="直接连接符 16"/>
          <p:cNvCxnSpPr/>
          <p:nvPr/>
        </p:nvCxnSpPr>
        <p:spPr>
          <a:xfrm>
            <a:off x="6576031" y="2274995"/>
            <a:ext cx="20955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93" name="文本框 17"/>
          <p:cNvSpPr txBox="1"/>
          <p:nvPr/>
        </p:nvSpPr>
        <p:spPr>
          <a:xfrm>
            <a:off x="6642706" y="2284546"/>
            <a:ext cx="657225" cy="207749"/>
          </a:xfrm>
          <a:prstGeom prst="rect">
            <a:avLst/>
          </a:prstGeom>
          <a:noFill/>
        </p:spPr>
        <p:txBody>
          <a:bodyPr wrap="square" lIns="68580" tIns="34290" rIns="68580" bIns="34290" rtlCol="0">
            <a:spAutoFit/>
          </a:bodyPr>
          <a:lstStyle/>
          <a:p>
            <a:pPr algn="ctr"/>
            <a:r>
              <a:rPr lang="en-US" altLang="zh-CN" sz="900" dirty="0"/>
              <a:t>I</a:t>
            </a:r>
            <a:r>
              <a:rPr lang="zh-CN" altLang="en-US" sz="900" dirty="0"/>
              <a:t>期患者</a:t>
            </a:r>
          </a:p>
        </p:txBody>
      </p:sp>
      <p:sp>
        <p:nvSpPr>
          <p:cNvPr id="1048694" name="文本框 18"/>
          <p:cNvSpPr txBox="1"/>
          <p:nvPr/>
        </p:nvSpPr>
        <p:spPr>
          <a:xfrm>
            <a:off x="7246144" y="2276849"/>
            <a:ext cx="834837" cy="207749"/>
          </a:xfrm>
          <a:prstGeom prst="rect">
            <a:avLst/>
          </a:prstGeom>
          <a:noFill/>
        </p:spPr>
        <p:txBody>
          <a:bodyPr wrap="square" lIns="68580" tIns="34290" rIns="68580" bIns="34290" rtlCol="0">
            <a:spAutoFit/>
          </a:bodyPr>
          <a:lstStyle/>
          <a:p>
            <a:pPr algn="ctr"/>
            <a:r>
              <a:rPr lang="en-US" altLang="zh-CN" sz="900" dirty="0"/>
              <a:t>II</a:t>
            </a:r>
            <a:r>
              <a:rPr lang="zh-CN" altLang="en-US" sz="900" dirty="0"/>
              <a:t>期患者</a:t>
            </a:r>
          </a:p>
        </p:txBody>
      </p:sp>
      <p:sp>
        <p:nvSpPr>
          <p:cNvPr id="1048695" name="文本框 19"/>
          <p:cNvSpPr txBox="1"/>
          <p:nvPr/>
        </p:nvSpPr>
        <p:spPr>
          <a:xfrm>
            <a:off x="7942868" y="2276849"/>
            <a:ext cx="834837" cy="207749"/>
          </a:xfrm>
          <a:prstGeom prst="rect">
            <a:avLst/>
          </a:prstGeom>
          <a:noFill/>
        </p:spPr>
        <p:txBody>
          <a:bodyPr wrap="square" lIns="68580" tIns="34290" rIns="68580" bIns="34290" rtlCol="0">
            <a:spAutoFit/>
          </a:bodyPr>
          <a:lstStyle/>
          <a:p>
            <a:pPr algn="ctr"/>
            <a:r>
              <a:rPr lang="en-US" altLang="zh-CN" sz="900" dirty="0"/>
              <a:t>III</a:t>
            </a:r>
            <a:r>
              <a:rPr lang="zh-CN" altLang="en-US" sz="900" dirty="0"/>
              <a:t>期患者</a:t>
            </a:r>
          </a:p>
        </p:txBody>
      </p:sp>
      <p:graphicFrame>
        <p:nvGraphicFramePr>
          <p:cNvPr id="4194307" name="图表 20"/>
          <p:cNvGraphicFramePr/>
          <p:nvPr/>
        </p:nvGraphicFramePr>
        <p:xfrm>
          <a:off x="3712368" y="2919308"/>
          <a:ext cx="2481263" cy="1171916"/>
        </p:xfrm>
        <a:graphic>
          <a:graphicData uri="http://schemas.openxmlformats.org/drawingml/2006/chart">
            <c:chart xmlns:c="http://schemas.openxmlformats.org/drawingml/2006/chart" xmlns:r="http://schemas.openxmlformats.org/officeDocument/2006/relationships" r:id="rId5"/>
          </a:graphicData>
        </a:graphic>
      </p:graphicFrame>
      <p:sp>
        <p:nvSpPr>
          <p:cNvPr id="1048696" name="矩形 21"/>
          <p:cNvSpPr/>
          <p:nvPr/>
        </p:nvSpPr>
        <p:spPr>
          <a:xfrm>
            <a:off x="4223282" y="2515738"/>
            <a:ext cx="1864934" cy="238527"/>
          </a:xfrm>
          <a:prstGeom prst="rect">
            <a:avLst/>
          </a:prstGeom>
        </p:spPr>
        <p:txBody>
          <a:bodyPr wrap="none" lIns="68580" tIns="34290" rIns="68580" bIns="34290">
            <a:spAutoFit/>
          </a:bodyPr>
          <a:lstStyle/>
          <a:p>
            <a:r>
              <a:rPr lang="zh-CN" altLang="en-US" sz="1100" b="1" dirty="0"/>
              <a:t>随访</a:t>
            </a:r>
            <a:r>
              <a:rPr lang="en-US" altLang="zh-CN" sz="1100" b="1" dirty="0"/>
              <a:t>3</a:t>
            </a:r>
            <a:r>
              <a:rPr lang="zh-CN" altLang="en-US" sz="1100" b="1" dirty="0"/>
              <a:t>年时疾病复发情况，</a:t>
            </a:r>
            <a:r>
              <a:rPr lang="en-US" altLang="zh-CN" sz="1100" b="1" dirty="0"/>
              <a:t>%</a:t>
            </a:r>
            <a:endParaRPr lang="zh-CN" altLang="en-US" sz="1100" b="1" dirty="0"/>
          </a:p>
        </p:txBody>
      </p:sp>
      <p:cxnSp>
        <p:nvCxnSpPr>
          <p:cNvPr id="3145734" name="直接连接符 22"/>
          <p:cNvCxnSpPr/>
          <p:nvPr/>
        </p:nvCxnSpPr>
        <p:spPr>
          <a:xfrm>
            <a:off x="4021931" y="3955439"/>
            <a:ext cx="20955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697" name="文本框 23"/>
          <p:cNvSpPr txBox="1"/>
          <p:nvPr/>
        </p:nvSpPr>
        <p:spPr>
          <a:xfrm>
            <a:off x="4461971" y="3943384"/>
            <a:ext cx="376238" cy="207749"/>
          </a:xfrm>
          <a:prstGeom prst="rect">
            <a:avLst/>
          </a:prstGeom>
          <a:noFill/>
        </p:spPr>
        <p:txBody>
          <a:bodyPr wrap="square" lIns="68580" tIns="34290" rIns="68580" bIns="34290" rtlCol="0">
            <a:spAutoFit/>
          </a:bodyPr>
          <a:lstStyle/>
          <a:p>
            <a:pPr algn="ctr"/>
            <a:r>
              <a:rPr lang="en-US" altLang="zh-CN" sz="900" dirty="0"/>
              <a:t>IA</a:t>
            </a:r>
            <a:r>
              <a:rPr lang="zh-CN" altLang="en-US" sz="900" dirty="0"/>
              <a:t>期</a:t>
            </a:r>
          </a:p>
        </p:txBody>
      </p:sp>
      <p:sp>
        <p:nvSpPr>
          <p:cNvPr id="1048698" name="文本框 24"/>
          <p:cNvSpPr txBox="1"/>
          <p:nvPr/>
        </p:nvSpPr>
        <p:spPr>
          <a:xfrm>
            <a:off x="5241841" y="3950265"/>
            <a:ext cx="472913" cy="207749"/>
          </a:xfrm>
          <a:prstGeom prst="rect">
            <a:avLst/>
          </a:prstGeom>
          <a:noFill/>
        </p:spPr>
        <p:txBody>
          <a:bodyPr wrap="square" lIns="68580" tIns="34290" rIns="68580" bIns="34290" rtlCol="0">
            <a:spAutoFit/>
          </a:bodyPr>
          <a:lstStyle/>
          <a:p>
            <a:pPr algn="ctr"/>
            <a:r>
              <a:rPr lang="en-US" altLang="zh-CN" sz="900" dirty="0"/>
              <a:t>II</a:t>
            </a:r>
            <a:r>
              <a:rPr lang="zh-CN" altLang="en-US" sz="900" dirty="0"/>
              <a:t>期</a:t>
            </a:r>
          </a:p>
        </p:txBody>
      </p:sp>
      <p:sp>
        <p:nvSpPr>
          <p:cNvPr id="1048699" name="文本框 25"/>
          <p:cNvSpPr txBox="1"/>
          <p:nvPr/>
        </p:nvSpPr>
        <p:spPr>
          <a:xfrm>
            <a:off x="5602894" y="3950265"/>
            <a:ext cx="543479" cy="207749"/>
          </a:xfrm>
          <a:prstGeom prst="rect">
            <a:avLst/>
          </a:prstGeom>
          <a:noFill/>
        </p:spPr>
        <p:txBody>
          <a:bodyPr wrap="square" lIns="68580" tIns="34290" rIns="68580" bIns="34290" rtlCol="0">
            <a:spAutoFit/>
          </a:bodyPr>
          <a:lstStyle/>
          <a:p>
            <a:pPr algn="ctr"/>
            <a:r>
              <a:rPr lang="en-US" altLang="zh-CN" sz="900" dirty="0"/>
              <a:t>IIIA</a:t>
            </a:r>
            <a:r>
              <a:rPr lang="zh-CN" altLang="en-US" sz="900" dirty="0"/>
              <a:t>期</a:t>
            </a:r>
          </a:p>
        </p:txBody>
      </p:sp>
      <p:sp>
        <p:nvSpPr>
          <p:cNvPr id="1048700" name="文本框 26"/>
          <p:cNvSpPr txBox="1"/>
          <p:nvPr/>
        </p:nvSpPr>
        <p:spPr>
          <a:xfrm>
            <a:off x="3880038" y="3946988"/>
            <a:ext cx="657225" cy="214370"/>
          </a:xfrm>
          <a:prstGeom prst="rect">
            <a:avLst/>
          </a:prstGeom>
          <a:noFill/>
        </p:spPr>
        <p:txBody>
          <a:bodyPr wrap="square" lIns="68580" tIns="34290" rIns="68580" bIns="34290" rtlCol="0">
            <a:spAutoFit/>
          </a:bodyPr>
          <a:lstStyle/>
          <a:p>
            <a:pPr algn="ctr"/>
            <a:r>
              <a:rPr lang="zh-CN" altLang="en-US" sz="900" dirty="0"/>
              <a:t>疾病复发</a:t>
            </a:r>
          </a:p>
        </p:txBody>
      </p:sp>
      <p:sp>
        <p:nvSpPr>
          <p:cNvPr id="1048701" name="文本框 27"/>
          <p:cNvSpPr txBox="1"/>
          <p:nvPr/>
        </p:nvSpPr>
        <p:spPr>
          <a:xfrm>
            <a:off x="4879181" y="3943384"/>
            <a:ext cx="376238" cy="207749"/>
          </a:xfrm>
          <a:prstGeom prst="rect">
            <a:avLst/>
          </a:prstGeom>
          <a:noFill/>
        </p:spPr>
        <p:txBody>
          <a:bodyPr wrap="square" lIns="68580" tIns="34290" rIns="68580" bIns="34290" rtlCol="0">
            <a:spAutoFit/>
          </a:bodyPr>
          <a:lstStyle/>
          <a:p>
            <a:pPr algn="ctr"/>
            <a:r>
              <a:rPr lang="en-US" altLang="zh-CN" sz="900" dirty="0"/>
              <a:t>IB</a:t>
            </a:r>
            <a:r>
              <a:rPr lang="zh-CN" altLang="en-US" sz="900" dirty="0"/>
              <a:t>期</a:t>
            </a:r>
          </a:p>
        </p:txBody>
      </p:sp>
      <p:graphicFrame>
        <p:nvGraphicFramePr>
          <p:cNvPr id="4194308" name="图表 28"/>
          <p:cNvGraphicFramePr/>
          <p:nvPr/>
        </p:nvGraphicFramePr>
        <p:xfrm>
          <a:off x="6301858" y="2905053"/>
          <a:ext cx="2481263" cy="1186171"/>
        </p:xfrm>
        <a:graphic>
          <a:graphicData uri="http://schemas.openxmlformats.org/drawingml/2006/chart">
            <c:chart xmlns:c="http://schemas.openxmlformats.org/drawingml/2006/chart" xmlns:r="http://schemas.openxmlformats.org/officeDocument/2006/relationships" r:id="rId6"/>
          </a:graphicData>
        </a:graphic>
      </p:graphicFrame>
      <p:sp>
        <p:nvSpPr>
          <p:cNvPr id="1048702" name="矩形 29"/>
          <p:cNvSpPr/>
          <p:nvPr/>
        </p:nvSpPr>
        <p:spPr>
          <a:xfrm>
            <a:off x="7001502" y="2511449"/>
            <a:ext cx="1228541" cy="238527"/>
          </a:xfrm>
          <a:prstGeom prst="rect">
            <a:avLst/>
          </a:prstGeom>
        </p:spPr>
        <p:txBody>
          <a:bodyPr wrap="none" lIns="68580" tIns="34290" rIns="68580" bIns="34290">
            <a:spAutoFit/>
          </a:bodyPr>
          <a:lstStyle/>
          <a:p>
            <a:r>
              <a:rPr lang="zh-CN" altLang="en-US" sz="1100" b="1" dirty="0"/>
              <a:t>疾病复发部位，</a:t>
            </a:r>
            <a:r>
              <a:rPr lang="en-US" altLang="zh-CN" sz="1100" b="1" dirty="0"/>
              <a:t>%</a:t>
            </a:r>
            <a:endParaRPr lang="zh-CN" altLang="en-US" sz="1100" b="1" dirty="0"/>
          </a:p>
        </p:txBody>
      </p:sp>
      <p:cxnSp>
        <p:nvCxnSpPr>
          <p:cNvPr id="3145735" name="直接连接符 30"/>
          <p:cNvCxnSpPr/>
          <p:nvPr/>
        </p:nvCxnSpPr>
        <p:spPr>
          <a:xfrm>
            <a:off x="6611420" y="3952812"/>
            <a:ext cx="20955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8703" name="文本框 31"/>
          <p:cNvSpPr txBox="1"/>
          <p:nvPr/>
        </p:nvSpPr>
        <p:spPr>
          <a:xfrm>
            <a:off x="6970944" y="3952812"/>
            <a:ext cx="644259" cy="207813"/>
          </a:xfrm>
          <a:prstGeom prst="rect">
            <a:avLst/>
          </a:prstGeom>
          <a:noFill/>
        </p:spPr>
        <p:txBody>
          <a:bodyPr wrap="square" lIns="68580" tIns="34290" rIns="68580" bIns="34290" rtlCol="0">
            <a:spAutoFit/>
          </a:bodyPr>
          <a:lstStyle/>
          <a:p>
            <a:pPr algn="ctr"/>
            <a:r>
              <a:rPr lang="zh-CN" altLang="en-US" sz="900" dirty="0"/>
              <a:t>颅内复发</a:t>
            </a:r>
          </a:p>
        </p:txBody>
      </p:sp>
      <p:sp>
        <p:nvSpPr>
          <p:cNvPr id="1048704" name="文本框 32"/>
          <p:cNvSpPr txBox="1"/>
          <p:nvPr/>
        </p:nvSpPr>
        <p:spPr>
          <a:xfrm>
            <a:off x="7831330" y="3947638"/>
            <a:ext cx="472913" cy="207813"/>
          </a:xfrm>
          <a:prstGeom prst="rect">
            <a:avLst/>
          </a:prstGeom>
          <a:noFill/>
        </p:spPr>
        <p:txBody>
          <a:bodyPr wrap="square" lIns="68580" tIns="34290" rIns="68580" bIns="34290" rtlCol="0">
            <a:spAutoFit/>
          </a:bodyPr>
          <a:lstStyle/>
          <a:p>
            <a:pPr algn="ctr"/>
            <a:r>
              <a:rPr lang="zh-CN" altLang="en-US" sz="900" dirty="0"/>
              <a:t>胸膜</a:t>
            </a:r>
          </a:p>
        </p:txBody>
      </p:sp>
      <p:sp>
        <p:nvSpPr>
          <p:cNvPr id="1048705" name="文本框 33"/>
          <p:cNvSpPr txBox="1"/>
          <p:nvPr/>
        </p:nvSpPr>
        <p:spPr>
          <a:xfrm>
            <a:off x="8192383" y="3947638"/>
            <a:ext cx="543479" cy="207813"/>
          </a:xfrm>
          <a:prstGeom prst="rect">
            <a:avLst/>
          </a:prstGeom>
          <a:noFill/>
        </p:spPr>
        <p:txBody>
          <a:bodyPr wrap="square" lIns="68580" tIns="34290" rIns="68580" bIns="34290" rtlCol="0">
            <a:spAutoFit/>
          </a:bodyPr>
          <a:lstStyle/>
          <a:p>
            <a:pPr algn="ctr"/>
            <a:r>
              <a:rPr lang="zh-CN" altLang="en-US" sz="900" dirty="0"/>
              <a:t>骨</a:t>
            </a:r>
          </a:p>
        </p:txBody>
      </p:sp>
      <p:sp>
        <p:nvSpPr>
          <p:cNvPr id="1048706" name="文本框 34"/>
          <p:cNvSpPr txBox="1"/>
          <p:nvPr/>
        </p:nvSpPr>
        <p:spPr>
          <a:xfrm>
            <a:off x="6462111" y="3952845"/>
            <a:ext cx="657225" cy="214370"/>
          </a:xfrm>
          <a:prstGeom prst="rect">
            <a:avLst/>
          </a:prstGeom>
          <a:noFill/>
        </p:spPr>
        <p:txBody>
          <a:bodyPr wrap="square" lIns="68580" tIns="34290" rIns="68580" bIns="34290" rtlCol="0">
            <a:spAutoFit/>
          </a:bodyPr>
          <a:lstStyle/>
          <a:p>
            <a:pPr algn="ctr"/>
            <a:r>
              <a:rPr lang="zh-CN" altLang="en-US" sz="900" dirty="0"/>
              <a:t>局部复发</a:t>
            </a:r>
          </a:p>
        </p:txBody>
      </p:sp>
      <p:sp>
        <p:nvSpPr>
          <p:cNvPr id="1048707" name="文本框 35"/>
          <p:cNvSpPr txBox="1"/>
          <p:nvPr/>
        </p:nvSpPr>
        <p:spPr>
          <a:xfrm>
            <a:off x="7468670" y="3940757"/>
            <a:ext cx="376238" cy="207344"/>
          </a:xfrm>
          <a:prstGeom prst="rect">
            <a:avLst/>
          </a:prstGeom>
          <a:noFill/>
        </p:spPr>
        <p:txBody>
          <a:bodyPr wrap="square" lIns="68580" tIns="34290" rIns="68580" bIns="34290" rtlCol="0">
            <a:spAutoFit/>
          </a:bodyPr>
          <a:lstStyle/>
          <a:p>
            <a:pPr algn="ctr"/>
            <a:r>
              <a:rPr lang="zh-CN" altLang="en-US" sz="900" dirty="0"/>
              <a:t>肺</a:t>
            </a:r>
          </a:p>
        </p:txBody>
      </p:sp>
      <p:sp>
        <p:nvSpPr>
          <p:cNvPr id="37" name="圆角矩形 36">
            <a:extLst>
              <a:ext uri="{FF2B5EF4-FFF2-40B4-BE49-F238E27FC236}">
                <a16:creationId xmlns:a16="http://schemas.microsoft.com/office/drawing/2014/main" id="{8DF6BEEC-65B0-3B47-BFB3-A27A8D2FE40D}"/>
              </a:ext>
            </a:extLst>
          </p:cNvPr>
          <p:cNvSpPr/>
          <p:nvPr/>
        </p:nvSpPr>
        <p:spPr>
          <a:xfrm>
            <a:off x="214282" y="143652"/>
            <a:ext cx="2814256"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dirty="0" smtClean="0">
                <a:solidFill>
                  <a:schemeClr val="bg1"/>
                </a:solidFill>
                <a:latin typeface="Microsoft YaHei" panose="020B0503020204020204" pitchFamily="34" charset="-122"/>
                <a:ea typeface="Microsoft YaHei" panose="020B0503020204020204" pitchFamily="34" charset="-122"/>
              </a:rPr>
              <a:t>EGFR-TKI</a:t>
            </a:r>
            <a:r>
              <a:rPr lang="zh-CN" altLang="en-US" dirty="0" smtClean="0">
                <a:solidFill>
                  <a:schemeClr val="bg1"/>
                </a:solidFill>
                <a:latin typeface="Microsoft YaHei" panose="020B0503020204020204" pitchFamily="34" charset="-122"/>
                <a:ea typeface="Microsoft YaHei" panose="020B0503020204020204" pitchFamily="34" charset="-122"/>
              </a:rPr>
              <a:t>辅助治疗</a:t>
            </a:r>
            <a:endParaRPr lang="zh-CN" altLang="en-US" dirty="0">
              <a:latin typeface="+mj-lt"/>
              <a:ea typeface="Arial Unicode MS" panose="020B0604020202020204" pitchFamily="34" charset="-122"/>
              <a:cs typeface="Arial Unicode MS" panose="020B0604020202020204" pitchFamily="3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8" name="标题 1"/>
          <p:cNvSpPr>
            <a:spLocks noGrp="1"/>
          </p:cNvSpPr>
          <p:nvPr>
            <p:ph type="title"/>
          </p:nvPr>
        </p:nvSpPr>
        <p:spPr>
          <a:xfrm>
            <a:off x="428596" y="776"/>
            <a:ext cx="8229600" cy="857515"/>
          </a:xfrm>
        </p:spPr>
        <p:txBody>
          <a:bodyPr>
            <a:normAutofit/>
          </a:bodyPr>
          <a:lstStyle/>
          <a:p>
            <a:r>
              <a:rPr lang="en-US" altLang="zh-CN" sz="2000" dirty="0" err="1">
                <a:latin typeface="微软雅黑" pitchFamily="34" charset="-122"/>
                <a:ea typeface="微软雅黑" pitchFamily="34" charset="-122"/>
              </a:rPr>
              <a:t>EGFR-TKI</a:t>
            </a:r>
            <a:r>
              <a:rPr lang="zh-CN" altLang="en-US" sz="2000" dirty="0">
                <a:latin typeface="微软雅黑" pitchFamily="34" charset="-122"/>
                <a:ea typeface="微软雅黑" pitchFamily="34" charset="-122"/>
              </a:rPr>
              <a:t>辅助治疗显著延长</a:t>
            </a:r>
            <a:r>
              <a:rPr lang="en-US" altLang="zh-CN" sz="2000" dirty="0">
                <a:latin typeface="微软雅黑" pitchFamily="34" charset="-122"/>
                <a:ea typeface="微软雅黑" pitchFamily="34" charset="-122"/>
              </a:rPr>
              <a:t>DFS</a:t>
            </a:r>
            <a:endParaRPr lang="zh-CN" altLang="en-US" sz="2000" dirty="0">
              <a:latin typeface="微软雅黑" pitchFamily="34" charset="-122"/>
              <a:ea typeface="微软雅黑" pitchFamily="34" charset="-122"/>
            </a:endParaRPr>
          </a:p>
        </p:txBody>
      </p:sp>
      <p:sp>
        <p:nvSpPr>
          <p:cNvPr id="1048709" name="矩形 3"/>
          <p:cNvSpPr/>
          <p:nvPr/>
        </p:nvSpPr>
        <p:spPr>
          <a:xfrm>
            <a:off x="25859" y="4630778"/>
            <a:ext cx="5731788" cy="500137"/>
          </a:xfrm>
          <a:prstGeom prst="rect">
            <a:avLst/>
          </a:prstGeom>
        </p:spPr>
        <p:txBody>
          <a:bodyPr wrap="square" lIns="68580" tIns="34290" rIns="68580" bIns="34290">
            <a:spAutoFit/>
          </a:bodyPr>
          <a:lstStyle/>
          <a:p>
            <a:pPr marL="171450" indent="-171450">
              <a:buFont typeface="+mj-lt"/>
              <a:buAutoNum type="arabicPeriod"/>
            </a:pPr>
            <a:r>
              <a:rPr lang="en-US" altLang="zh-CN" sz="700" dirty="0" err="1">
                <a:solidFill>
                  <a:prstClr val="black"/>
                </a:solidFill>
                <a:latin typeface="Arial" charset="0"/>
              </a:rPr>
              <a:t>Zhong</a:t>
            </a:r>
            <a:r>
              <a:rPr lang="en-US" altLang="zh-CN" sz="700" dirty="0">
                <a:solidFill>
                  <a:prstClr val="black"/>
                </a:solidFill>
                <a:latin typeface="Arial" charset="0"/>
              </a:rPr>
              <a:t> </a:t>
            </a:r>
            <a:r>
              <a:rPr lang="en-US" altLang="zh-CN" sz="700" dirty="0" err="1">
                <a:solidFill>
                  <a:prstClr val="black"/>
                </a:solidFill>
                <a:latin typeface="Arial" charset="0"/>
              </a:rPr>
              <a:t>WZ</a:t>
            </a:r>
            <a:r>
              <a:rPr lang="en-US" altLang="zh-CN" sz="700" dirty="0">
                <a:solidFill>
                  <a:prstClr val="black"/>
                </a:solidFill>
                <a:latin typeface="Arial" charset="0"/>
              </a:rPr>
              <a:t>, et al. Lancet </a:t>
            </a:r>
            <a:r>
              <a:rPr lang="en-US" altLang="zh-CN" sz="700" dirty="0" err="1">
                <a:solidFill>
                  <a:prstClr val="black"/>
                </a:solidFill>
                <a:latin typeface="Arial" charset="0"/>
              </a:rPr>
              <a:t>Oncol</a:t>
            </a:r>
            <a:r>
              <a:rPr lang="en-US" altLang="zh-CN" sz="700" dirty="0">
                <a:solidFill>
                  <a:prstClr val="black"/>
                </a:solidFill>
                <a:latin typeface="Arial" charset="0"/>
              </a:rPr>
              <a:t>. 2018 </a:t>
            </a:r>
            <a:r>
              <a:rPr lang="en-US" altLang="zh-CN" sz="700" dirty="0" err="1">
                <a:solidFill>
                  <a:prstClr val="black"/>
                </a:solidFill>
                <a:latin typeface="Arial" charset="0"/>
              </a:rPr>
              <a:t>Jan;19</a:t>
            </a:r>
            <a:r>
              <a:rPr lang="en-US" altLang="zh-CN" sz="700" dirty="0">
                <a:solidFill>
                  <a:prstClr val="black"/>
                </a:solidFill>
                <a:latin typeface="Arial" charset="0"/>
              </a:rPr>
              <a:t>(1):139-148. </a:t>
            </a:r>
          </a:p>
          <a:p>
            <a:pPr marL="171450" indent="-171450">
              <a:buFont typeface="+mj-lt"/>
              <a:buAutoNum type="arabicPeriod"/>
            </a:pPr>
            <a:r>
              <a:rPr lang="en-US" altLang="zh-CN" sz="700" dirty="0">
                <a:solidFill>
                  <a:prstClr val="black"/>
                </a:solidFill>
                <a:latin typeface="Arial" charset="0"/>
              </a:rPr>
              <a:t>Wu </a:t>
            </a:r>
            <a:r>
              <a:rPr lang="en-US" altLang="zh-CN" sz="700" dirty="0" err="1">
                <a:solidFill>
                  <a:prstClr val="black"/>
                </a:solidFill>
                <a:latin typeface="Arial" charset="0"/>
              </a:rPr>
              <a:t>YL</a:t>
            </a:r>
            <a:r>
              <a:rPr lang="en-US" altLang="zh-CN" sz="700" dirty="0">
                <a:solidFill>
                  <a:prstClr val="black"/>
                </a:solidFill>
                <a:latin typeface="Arial" charset="0"/>
              </a:rPr>
              <a:t>, et al. N </a:t>
            </a:r>
            <a:r>
              <a:rPr lang="en-US" altLang="zh-CN" sz="700" dirty="0" err="1">
                <a:solidFill>
                  <a:prstClr val="black"/>
                </a:solidFill>
                <a:latin typeface="Arial" charset="0"/>
              </a:rPr>
              <a:t>Engl</a:t>
            </a:r>
            <a:r>
              <a:rPr lang="en-US" altLang="zh-CN" sz="700" dirty="0">
                <a:solidFill>
                  <a:prstClr val="black"/>
                </a:solidFill>
                <a:latin typeface="Arial" charset="0"/>
              </a:rPr>
              <a:t> J Med. 2020 Oct 29;383(18):1711-1723.</a:t>
            </a:r>
          </a:p>
          <a:p>
            <a:pPr marL="171450" indent="-171450">
              <a:buFont typeface="+mj-lt"/>
              <a:buAutoNum type="arabicPeriod"/>
            </a:pPr>
            <a:r>
              <a:rPr lang="en-US" altLang="zh-CN" sz="700" dirty="0" err="1">
                <a:solidFill>
                  <a:prstClr val="black"/>
                </a:solidFill>
              </a:rPr>
              <a:t>Caicun</a:t>
            </a:r>
            <a:r>
              <a:rPr lang="en-US" altLang="zh-CN" sz="700" dirty="0">
                <a:solidFill>
                  <a:prstClr val="black"/>
                </a:solidFill>
              </a:rPr>
              <a:t> Zhou</a:t>
            </a:r>
            <a:r>
              <a:rPr lang="fr-FR" altLang="zh-CN" sz="700" dirty="0">
                <a:solidFill>
                  <a:prstClr val="black"/>
                </a:solidFill>
              </a:rPr>
              <a:t>. </a:t>
            </a:r>
            <a:r>
              <a:rPr lang="da-DK" altLang="zh-CN" sz="700" dirty="0">
                <a:solidFill>
                  <a:prstClr val="black"/>
                </a:solidFill>
                <a:cs typeface="Arial" charset="0"/>
              </a:rPr>
              <a:t>presented at </a:t>
            </a:r>
            <a:r>
              <a:rPr lang="fr-FR" altLang="zh-CN" sz="700" dirty="0">
                <a:solidFill>
                  <a:prstClr val="black"/>
                </a:solidFill>
              </a:rPr>
              <a:t>WCLC 2020. FP14.11 </a:t>
            </a:r>
            <a:r>
              <a:rPr lang="en-US" altLang="zh-CN" sz="700" dirty="0">
                <a:solidFill>
                  <a:prstClr val="black"/>
                </a:solidFill>
                <a:latin typeface="Arial" charset="0"/>
              </a:rPr>
              <a:t> </a:t>
            </a:r>
          </a:p>
          <a:p>
            <a:pPr marL="171450" indent="-171450">
              <a:buFont typeface="+mj-lt"/>
              <a:buAutoNum type="arabicPeriod"/>
            </a:pPr>
            <a:r>
              <a:rPr lang="en-US" altLang="zh-CN" sz="700" dirty="0" err="1">
                <a:solidFill>
                  <a:prstClr val="black"/>
                </a:solidFill>
                <a:latin typeface="Arial" charset="0"/>
              </a:rPr>
              <a:t>Zhong</a:t>
            </a:r>
            <a:r>
              <a:rPr lang="en-US" altLang="zh-CN" sz="700" dirty="0">
                <a:solidFill>
                  <a:prstClr val="black"/>
                </a:solidFill>
                <a:latin typeface="Arial" charset="0"/>
              </a:rPr>
              <a:t> </a:t>
            </a:r>
            <a:r>
              <a:rPr lang="en-US" altLang="zh-CN" sz="700" dirty="0" err="1">
                <a:solidFill>
                  <a:prstClr val="black"/>
                </a:solidFill>
                <a:latin typeface="Arial" charset="0"/>
              </a:rPr>
              <a:t>WZ</a:t>
            </a:r>
            <a:r>
              <a:rPr lang="en-US" altLang="zh-CN" sz="700" dirty="0">
                <a:solidFill>
                  <a:prstClr val="black"/>
                </a:solidFill>
                <a:latin typeface="Arial" charset="0"/>
              </a:rPr>
              <a:t>, et al J </a:t>
            </a:r>
            <a:r>
              <a:rPr lang="en-US" altLang="zh-CN" sz="700" dirty="0" err="1">
                <a:solidFill>
                  <a:prstClr val="black"/>
                </a:solidFill>
                <a:latin typeface="Arial" charset="0"/>
              </a:rPr>
              <a:t>Clin</a:t>
            </a:r>
            <a:r>
              <a:rPr lang="en-US" altLang="zh-CN" sz="700" dirty="0">
                <a:solidFill>
                  <a:prstClr val="black"/>
                </a:solidFill>
                <a:latin typeface="Arial" charset="0"/>
              </a:rPr>
              <a:t> </a:t>
            </a:r>
            <a:r>
              <a:rPr lang="en-US" altLang="zh-CN" sz="700" dirty="0" err="1">
                <a:solidFill>
                  <a:prstClr val="black"/>
                </a:solidFill>
                <a:latin typeface="Arial" charset="0"/>
              </a:rPr>
              <a:t>Oncol</a:t>
            </a:r>
            <a:r>
              <a:rPr lang="en-US" altLang="zh-CN" sz="700" dirty="0">
                <a:solidFill>
                  <a:prstClr val="black"/>
                </a:solidFill>
                <a:latin typeface="Arial" charset="0"/>
              </a:rPr>
              <a:t>. 2021 Mar 1;39(7):713-722. </a:t>
            </a:r>
          </a:p>
        </p:txBody>
      </p:sp>
      <p:grpSp>
        <p:nvGrpSpPr>
          <p:cNvPr id="2" name="组合 13"/>
          <p:cNvGrpSpPr/>
          <p:nvPr/>
        </p:nvGrpSpPr>
        <p:grpSpPr>
          <a:xfrm>
            <a:off x="205425" y="712272"/>
            <a:ext cx="8640000" cy="555489"/>
            <a:chOff x="972400" y="2834250"/>
            <a:chExt cx="11520000" cy="740424"/>
          </a:xfrm>
        </p:grpSpPr>
        <p:sp>
          <p:nvSpPr>
            <p:cNvPr id="1048710" name="任意多边形 53"/>
            <p:cNvSpPr/>
            <p:nvPr/>
          </p:nvSpPr>
          <p:spPr bwMode="auto">
            <a:xfrm>
              <a:off x="972400" y="3492124"/>
              <a:ext cx="11520000" cy="0"/>
            </a:xfrm>
            <a:custGeom>
              <a:avLst/>
              <a:gdLst>
                <a:gd name="T0" fmla="*/ 0 w 8374743"/>
                <a:gd name="T1" fmla="*/ 0 h 1349828"/>
                <a:gd name="T2" fmla="*/ 0 w 8374743"/>
                <a:gd name="T3" fmla="*/ 1349828 h 1349828"/>
                <a:gd name="T4" fmla="*/ 8374743 w 8374743"/>
                <a:gd name="T5" fmla="*/ 1349828 h 1349828"/>
              </a:gdLst>
              <a:ahLst/>
              <a:cxnLst>
                <a:cxn ang="0">
                  <a:pos x="T0" y="T1"/>
                </a:cxn>
                <a:cxn ang="0">
                  <a:pos x="T2" y="T3"/>
                </a:cxn>
                <a:cxn ang="0">
                  <a:pos x="T4" y="T5"/>
                </a:cxn>
              </a:cxnLst>
              <a:rect l="0" t="0" r="r" b="b"/>
              <a:pathLst>
                <a:path w="8374743" h="1349828">
                  <a:moveTo>
                    <a:pt x="0" y="0"/>
                  </a:moveTo>
                  <a:lnTo>
                    <a:pt x="0" y="1349828"/>
                  </a:lnTo>
                  <a:lnTo>
                    <a:pt x="8374743" y="1349828"/>
                  </a:lnTo>
                </a:path>
              </a:pathLst>
            </a:custGeom>
            <a:noFill/>
            <a:ln w="25400" cap="flat" cmpd="sng">
              <a:solidFill>
                <a:srgbClr val="09405E"/>
              </a:solidFill>
              <a:round/>
              <a:headEnd type="none" w="med" len="med"/>
              <a:tailEnd type="arrow" w="med" len="med"/>
            </a:ln>
          </p:spPr>
          <p:txBody>
            <a:bodyPr anchor="ctr"/>
            <a:lstStyle/>
            <a:p>
              <a:endParaRPr lang="zh-CN" altLang="en-US">
                <a:solidFill>
                  <a:prstClr val="black"/>
                </a:solidFill>
              </a:endParaRPr>
            </a:p>
          </p:txBody>
        </p:sp>
        <p:sp>
          <p:nvSpPr>
            <p:cNvPr id="1048711" name="椭圆 54"/>
            <p:cNvSpPr>
              <a:spLocks noChangeArrowheads="1"/>
            </p:cNvSpPr>
            <p:nvPr/>
          </p:nvSpPr>
          <p:spPr bwMode="auto">
            <a:xfrm>
              <a:off x="11124790" y="3396874"/>
              <a:ext cx="179387" cy="177800"/>
            </a:xfrm>
            <a:prstGeom prst="ellipse">
              <a:avLst/>
            </a:prstGeom>
            <a:solidFill>
              <a:schemeClr val="accent2"/>
            </a:solidFill>
            <a:ln w="25400" cmpd="sng">
              <a:solidFill>
                <a:srgbClr val="FFFFFF"/>
              </a:solidFill>
              <a:round/>
            </a:ln>
          </p:spPr>
          <p:txBody>
            <a:bodyPr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buFont typeface="Arial" charset="0"/>
                <a:defRPr>
                  <a:solidFill>
                    <a:schemeClr val="tx1"/>
                  </a:solidFill>
                  <a:latin typeface="Calibri" pitchFamily="34" charset="0"/>
                  <a:ea typeface="宋体" charset="-122"/>
                </a:defRPr>
              </a:lvl6pPr>
              <a:lvl7pPr marL="2971800" indent="-228600" fontAlgn="base">
                <a:spcBef>
                  <a:spcPct val="0"/>
                </a:spcBef>
                <a:spcAft>
                  <a:spcPct val="0"/>
                </a:spcAft>
                <a:buFont typeface="Arial" charset="0"/>
                <a:defRPr>
                  <a:solidFill>
                    <a:schemeClr val="tx1"/>
                  </a:solidFill>
                  <a:latin typeface="Calibri" pitchFamily="34" charset="0"/>
                  <a:ea typeface="宋体" charset="-122"/>
                </a:defRPr>
              </a:lvl7pPr>
              <a:lvl8pPr marL="3429000" indent="-228600" fontAlgn="base">
                <a:spcBef>
                  <a:spcPct val="0"/>
                </a:spcBef>
                <a:spcAft>
                  <a:spcPct val="0"/>
                </a:spcAft>
                <a:buFont typeface="Arial" charset="0"/>
                <a:defRPr>
                  <a:solidFill>
                    <a:schemeClr val="tx1"/>
                  </a:solidFill>
                  <a:latin typeface="Calibri" pitchFamily="34" charset="0"/>
                  <a:ea typeface="宋体" charset="-122"/>
                </a:defRPr>
              </a:lvl8pPr>
              <a:lvl9pPr marL="3886200" indent="-228600" fontAlgn="base">
                <a:spcBef>
                  <a:spcPct val="0"/>
                </a:spcBef>
                <a:spcAft>
                  <a:spcPct val="0"/>
                </a:spcAft>
                <a:buFont typeface="Arial" charset="0"/>
                <a:defRPr>
                  <a:solidFill>
                    <a:schemeClr val="tx1"/>
                  </a:solidFill>
                  <a:latin typeface="Calibri" pitchFamily="34" charset="0"/>
                  <a:ea typeface="宋体" charset="-122"/>
                </a:defRPr>
              </a:lvl9pPr>
            </a:lstStyle>
            <a:p>
              <a:pPr algn="ctr"/>
              <a:endParaRPr lang="en-US" altLang="zh-CN" sz="1000" dirty="0">
                <a:solidFill>
                  <a:srgbClr val="FFFFFF"/>
                </a:solidFill>
              </a:endParaRPr>
            </a:p>
          </p:txBody>
        </p:sp>
        <p:sp>
          <p:nvSpPr>
            <p:cNvPr id="1048712" name="椭圆形标注 55"/>
            <p:cNvSpPr>
              <a:spLocks noChangeArrowheads="1"/>
            </p:cNvSpPr>
            <p:nvPr/>
          </p:nvSpPr>
          <p:spPr bwMode="auto">
            <a:xfrm flipH="1">
              <a:off x="10571883" y="2834250"/>
              <a:ext cx="1285200" cy="493713"/>
            </a:xfrm>
            <a:prstGeom prst="rect">
              <a:avLst/>
            </a:prstGeom>
            <a:noFill/>
            <a:ln>
              <a:noFill/>
            </a:ln>
          </p:spPr>
          <p:txBody>
            <a:bodyPr lIns="0" tIns="0" rIns="0" bIns="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buFont typeface="Arial" charset="0"/>
                <a:defRPr>
                  <a:solidFill>
                    <a:schemeClr val="tx1"/>
                  </a:solidFill>
                  <a:latin typeface="Calibri" pitchFamily="34" charset="0"/>
                  <a:ea typeface="宋体" charset="-122"/>
                </a:defRPr>
              </a:lvl6pPr>
              <a:lvl7pPr marL="2971800" indent="-228600" fontAlgn="base">
                <a:spcBef>
                  <a:spcPct val="0"/>
                </a:spcBef>
                <a:spcAft>
                  <a:spcPct val="0"/>
                </a:spcAft>
                <a:buFont typeface="Arial" charset="0"/>
                <a:defRPr>
                  <a:solidFill>
                    <a:schemeClr val="tx1"/>
                  </a:solidFill>
                  <a:latin typeface="Calibri" pitchFamily="34" charset="0"/>
                  <a:ea typeface="宋体" charset="-122"/>
                </a:defRPr>
              </a:lvl7pPr>
              <a:lvl8pPr marL="3429000" indent="-228600" fontAlgn="base">
                <a:spcBef>
                  <a:spcPct val="0"/>
                </a:spcBef>
                <a:spcAft>
                  <a:spcPct val="0"/>
                </a:spcAft>
                <a:buFont typeface="Arial" charset="0"/>
                <a:defRPr>
                  <a:solidFill>
                    <a:schemeClr val="tx1"/>
                  </a:solidFill>
                  <a:latin typeface="Calibri" pitchFamily="34" charset="0"/>
                  <a:ea typeface="宋体" charset="-122"/>
                </a:defRPr>
              </a:lvl8pPr>
              <a:lvl9pPr marL="3886200" indent="-228600" fontAlgn="base">
                <a:spcBef>
                  <a:spcPct val="0"/>
                </a:spcBef>
                <a:spcAft>
                  <a:spcPct val="0"/>
                </a:spcAft>
                <a:buFont typeface="Arial" charset="0"/>
                <a:defRPr>
                  <a:solidFill>
                    <a:schemeClr val="tx1"/>
                  </a:solidFill>
                  <a:latin typeface="Calibri" pitchFamily="34" charset="0"/>
                  <a:ea typeface="宋体" charset="-122"/>
                </a:defRPr>
              </a:lvl9pPr>
            </a:lstStyle>
            <a:p>
              <a:pPr algn="ctr"/>
              <a:r>
                <a:rPr lang="en-US" altLang="zh-CN" sz="1500" b="1" dirty="0">
                  <a:solidFill>
                    <a:prstClr val="black"/>
                  </a:solidFill>
                  <a:latin typeface="微软雅黑" pitchFamily="34" charset="-122"/>
                  <a:ea typeface="微软雅黑" pitchFamily="34" charset="-122"/>
                </a:rPr>
                <a:t>2021</a:t>
              </a:r>
              <a:r>
                <a:rPr lang="zh-CN" altLang="en-US" sz="1500" b="1" dirty="0">
                  <a:solidFill>
                    <a:prstClr val="black"/>
                  </a:solidFill>
                  <a:latin typeface="微软雅黑" pitchFamily="34" charset="-122"/>
                  <a:ea typeface="微软雅黑" pitchFamily="34" charset="-122"/>
                </a:rPr>
                <a:t>年</a:t>
              </a:r>
              <a:endParaRPr lang="en-US" altLang="zh-CN" sz="1500" b="1" dirty="0">
                <a:solidFill>
                  <a:prstClr val="black"/>
                </a:solidFill>
                <a:latin typeface="微软雅黑" pitchFamily="34" charset="-122"/>
                <a:ea typeface="微软雅黑" pitchFamily="34" charset="-122"/>
              </a:endParaRPr>
            </a:p>
          </p:txBody>
        </p:sp>
        <p:sp>
          <p:nvSpPr>
            <p:cNvPr id="1048713" name="椭圆 56"/>
            <p:cNvSpPr>
              <a:spLocks noChangeArrowheads="1"/>
            </p:cNvSpPr>
            <p:nvPr/>
          </p:nvSpPr>
          <p:spPr bwMode="auto">
            <a:xfrm>
              <a:off x="2346934" y="3396874"/>
              <a:ext cx="179388" cy="177800"/>
            </a:xfrm>
            <a:prstGeom prst="ellipse">
              <a:avLst/>
            </a:prstGeom>
            <a:solidFill>
              <a:schemeClr val="accent2"/>
            </a:solidFill>
            <a:ln w="25400" cmpd="sng">
              <a:solidFill>
                <a:srgbClr val="FFFFFF"/>
              </a:solidFill>
              <a:round/>
            </a:ln>
          </p:spPr>
          <p:txBody>
            <a:bodyPr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buFont typeface="Arial" charset="0"/>
                <a:defRPr>
                  <a:solidFill>
                    <a:schemeClr val="tx1"/>
                  </a:solidFill>
                  <a:latin typeface="Calibri" pitchFamily="34" charset="0"/>
                  <a:ea typeface="宋体" charset="-122"/>
                </a:defRPr>
              </a:lvl6pPr>
              <a:lvl7pPr marL="2971800" indent="-228600" fontAlgn="base">
                <a:spcBef>
                  <a:spcPct val="0"/>
                </a:spcBef>
                <a:spcAft>
                  <a:spcPct val="0"/>
                </a:spcAft>
                <a:buFont typeface="Arial" charset="0"/>
                <a:defRPr>
                  <a:solidFill>
                    <a:schemeClr val="tx1"/>
                  </a:solidFill>
                  <a:latin typeface="Calibri" pitchFamily="34" charset="0"/>
                  <a:ea typeface="宋体" charset="-122"/>
                </a:defRPr>
              </a:lvl7pPr>
              <a:lvl8pPr marL="3429000" indent="-228600" fontAlgn="base">
                <a:spcBef>
                  <a:spcPct val="0"/>
                </a:spcBef>
                <a:spcAft>
                  <a:spcPct val="0"/>
                </a:spcAft>
                <a:buFont typeface="Arial" charset="0"/>
                <a:defRPr>
                  <a:solidFill>
                    <a:schemeClr val="tx1"/>
                  </a:solidFill>
                  <a:latin typeface="Calibri" pitchFamily="34" charset="0"/>
                  <a:ea typeface="宋体" charset="-122"/>
                </a:defRPr>
              </a:lvl8pPr>
              <a:lvl9pPr marL="3886200" indent="-228600" fontAlgn="base">
                <a:spcBef>
                  <a:spcPct val="0"/>
                </a:spcBef>
                <a:spcAft>
                  <a:spcPct val="0"/>
                </a:spcAft>
                <a:buFont typeface="Arial" charset="0"/>
                <a:defRPr>
                  <a:solidFill>
                    <a:schemeClr val="tx1"/>
                  </a:solidFill>
                  <a:latin typeface="Calibri" pitchFamily="34" charset="0"/>
                  <a:ea typeface="宋体" charset="-122"/>
                </a:defRPr>
              </a:lvl9pPr>
            </a:lstStyle>
            <a:p>
              <a:pPr algn="ctr"/>
              <a:endParaRPr lang="en-US" altLang="zh-CN" sz="1000" dirty="0">
                <a:solidFill>
                  <a:srgbClr val="FFFFFF"/>
                </a:solidFill>
              </a:endParaRPr>
            </a:p>
          </p:txBody>
        </p:sp>
        <p:sp>
          <p:nvSpPr>
            <p:cNvPr id="1048714" name="椭圆形标注 57"/>
            <p:cNvSpPr>
              <a:spLocks noChangeArrowheads="1"/>
            </p:cNvSpPr>
            <p:nvPr/>
          </p:nvSpPr>
          <p:spPr bwMode="auto">
            <a:xfrm flipH="1">
              <a:off x="1793435" y="2849182"/>
              <a:ext cx="1286385" cy="493713"/>
            </a:xfrm>
            <a:prstGeom prst="rect">
              <a:avLst/>
            </a:prstGeom>
            <a:noFill/>
            <a:ln>
              <a:noFill/>
            </a:ln>
          </p:spPr>
          <p:txBody>
            <a:bodyPr lIns="0" tIns="0" rIns="0" bIns="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buFont typeface="Arial" charset="0"/>
                <a:defRPr>
                  <a:solidFill>
                    <a:schemeClr val="tx1"/>
                  </a:solidFill>
                  <a:latin typeface="Calibri" pitchFamily="34" charset="0"/>
                  <a:ea typeface="宋体" charset="-122"/>
                </a:defRPr>
              </a:lvl6pPr>
              <a:lvl7pPr marL="2971800" indent="-228600" fontAlgn="base">
                <a:spcBef>
                  <a:spcPct val="0"/>
                </a:spcBef>
                <a:spcAft>
                  <a:spcPct val="0"/>
                </a:spcAft>
                <a:buFont typeface="Arial" charset="0"/>
                <a:defRPr>
                  <a:solidFill>
                    <a:schemeClr val="tx1"/>
                  </a:solidFill>
                  <a:latin typeface="Calibri" pitchFamily="34" charset="0"/>
                  <a:ea typeface="宋体" charset="-122"/>
                </a:defRPr>
              </a:lvl7pPr>
              <a:lvl8pPr marL="3429000" indent="-228600" fontAlgn="base">
                <a:spcBef>
                  <a:spcPct val="0"/>
                </a:spcBef>
                <a:spcAft>
                  <a:spcPct val="0"/>
                </a:spcAft>
                <a:buFont typeface="Arial" charset="0"/>
                <a:defRPr>
                  <a:solidFill>
                    <a:schemeClr val="tx1"/>
                  </a:solidFill>
                  <a:latin typeface="Calibri" pitchFamily="34" charset="0"/>
                  <a:ea typeface="宋体" charset="-122"/>
                </a:defRPr>
              </a:lvl8pPr>
              <a:lvl9pPr marL="3886200" indent="-228600" fontAlgn="base">
                <a:spcBef>
                  <a:spcPct val="0"/>
                </a:spcBef>
                <a:spcAft>
                  <a:spcPct val="0"/>
                </a:spcAft>
                <a:buFont typeface="Arial" charset="0"/>
                <a:defRPr>
                  <a:solidFill>
                    <a:schemeClr val="tx1"/>
                  </a:solidFill>
                  <a:latin typeface="Calibri" pitchFamily="34" charset="0"/>
                  <a:ea typeface="宋体" charset="-122"/>
                </a:defRPr>
              </a:lvl9pPr>
            </a:lstStyle>
            <a:p>
              <a:pPr algn="ctr"/>
              <a:r>
                <a:rPr lang="en-US" altLang="zh-CN" sz="1500" b="1" dirty="0">
                  <a:solidFill>
                    <a:prstClr val="black"/>
                  </a:solidFill>
                  <a:latin typeface="微软雅黑" pitchFamily="34" charset="-122"/>
                  <a:ea typeface="微软雅黑" pitchFamily="34" charset="-122"/>
                </a:rPr>
                <a:t>2018</a:t>
              </a:r>
              <a:r>
                <a:rPr lang="zh-CN" altLang="en-US" sz="1500" b="1" dirty="0">
                  <a:solidFill>
                    <a:prstClr val="black"/>
                  </a:solidFill>
                  <a:latin typeface="微软雅黑" pitchFamily="34" charset="-122"/>
                  <a:ea typeface="微软雅黑" pitchFamily="34" charset="-122"/>
                </a:rPr>
                <a:t>年</a:t>
              </a:r>
              <a:endParaRPr lang="en-US" altLang="zh-CN" sz="1500" b="1" dirty="0">
                <a:solidFill>
                  <a:prstClr val="black"/>
                </a:solidFill>
                <a:latin typeface="微软雅黑" pitchFamily="34" charset="-122"/>
                <a:ea typeface="微软雅黑" pitchFamily="34" charset="-122"/>
              </a:endParaRPr>
            </a:p>
          </p:txBody>
        </p:sp>
        <p:sp>
          <p:nvSpPr>
            <p:cNvPr id="1048715" name="椭圆 60"/>
            <p:cNvSpPr>
              <a:spLocks noChangeArrowheads="1"/>
            </p:cNvSpPr>
            <p:nvPr/>
          </p:nvSpPr>
          <p:spPr bwMode="auto">
            <a:xfrm>
              <a:off x="6743738" y="3396874"/>
              <a:ext cx="179387" cy="177800"/>
            </a:xfrm>
            <a:prstGeom prst="ellipse">
              <a:avLst/>
            </a:prstGeom>
            <a:solidFill>
              <a:schemeClr val="accent2"/>
            </a:solidFill>
            <a:ln w="25400" cmpd="sng">
              <a:solidFill>
                <a:srgbClr val="FFFFFF"/>
              </a:solidFill>
              <a:round/>
            </a:ln>
          </p:spPr>
          <p:txBody>
            <a:bodyPr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buFont typeface="Arial" charset="0"/>
                <a:defRPr>
                  <a:solidFill>
                    <a:schemeClr val="tx1"/>
                  </a:solidFill>
                  <a:latin typeface="Calibri" pitchFamily="34" charset="0"/>
                  <a:ea typeface="宋体" charset="-122"/>
                </a:defRPr>
              </a:lvl6pPr>
              <a:lvl7pPr marL="2971800" indent="-228600" fontAlgn="base">
                <a:spcBef>
                  <a:spcPct val="0"/>
                </a:spcBef>
                <a:spcAft>
                  <a:spcPct val="0"/>
                </a:spcAft>
                <a:buFont typeface="Arial" charset="0"/>
                <a:defRPr>
                  <a:solidFill>
                    <a:schemeClr val="tx1"/>
                  </a:solidFill>
                  <a:latin typeface="Calibri" pitchFamily="34" charset="0"/>
                  <a:ea typeface="宋体" charset="-122"/>
                </a:defRPr>
              </a:lvl7pPr>
              <a:lvl8pPr marL="3429000" indent="-228600" fontAlgn="base">
                <a:spcBef>
                  <a:spcPct val="0"/>
                </a:spcBef>
                <a:spcAft>
                  <a:spcPct val="0"/>
                </a:spcAft>
                <a:buFont typeface="Arial" charset="0"/>
                <a:defRPr>
                  <a:solidFill>
                    <a:schemeClr val="tx1"/>
                  </a:solidFill>
                  <a:latin typeface="Calibri" pitchFamily="34" charset="0"/>
                  <a:ea typeface="宋体" charset="-122"/>
                </a:defRPr>
              </a:lvl8pPr>
              <a:lvl9pPr marL="3886200" indent="-228600" fontAlgn="base">
                <a:spcBef>
                  <a:spcPct val="0"/>
                </a:spcBef>
                <a:spcAft>
                  <a:spcPct val="0"/>
                </a:spcAft>
                <a:buFont typeface="Arial" charset="0"/>
                <a:defRPr>
                  <a:solidFill>
                    <a:schemeClr val="tx1"/>
                  </a:solidFill>
                  <a:latin typeface="Calibri" pitchFamily="34" charset="0"/>
                  <a:ea typeface="宋体" charset="-122"/>
                </a:defRPr>
              </a:lvl9pPr>
            </a:lstStyle>
            <a:p>
              <a:pPr algn="ctr"/>
              <a:endParaRPr lang="en-US" altLang="zh-CN" sz="1000" dirty="0">
                <a:solidFill>
                  <a:srgbClr val="FFFFFF"/>
                </a:solidFill>
              </a:endParaRPr>
            </a:p>
          </p:txBody>
        </p:sp>
        <p:sp>
          <p:nvSpPr>
            <p:cNvPr id="1048716" name="椭圆形标注 61"/>
            <p:cNvSpPr>
              <a:spLocks noChangeArrowheads="1"/>
            </p:cNvSpPr>
            <p:nvPr/>
          </p:nvSpPr>
          <p:spPr bwMode="auto">
            <a:xfrm flipH="1">
              <a:off x="6135571" y="2849182"/>
              <a:ext cx="1285200" cy="493713"/>
            </a:xfrm>
            <a:prstGeom prst="rect">
              <a:avLst/>
            </a:prstGeom>
            <a:noFill/>
            <a:ln>
              <a:noFill/>
            </a:ln>
          </p:spPr>
          <p:txBody>
            <a:bodyPr lIns="0" tIns="0" rIns="0" bIns="0" anchor="ctr"/>
            <a:lstStyle/>
            <a:p>
              <a:pPr algn="ctr"/>
              <a:r>
                <a:rPr lang="en-US" altLang="zh-CN" sz="1500" b="1" dirty="0">
                  <a:solidFill>
                    <a:prstClr val="black"/>
                  </a:solidFill>
                </a:rPr>
                <a:t>2020</a:t>
              </a:r>
              <a:r>
                <a:rPr lang="zh-CN" altLang="en-US" sz="1500" b="1" dirty="0">
                  <a:solidFill>
                    <a:prstClr val="black"/>
                  </a:solidFill>
                </a:rPr>
                <a:t>年</a:t>
              </a:r>
              <a:endParaRPr lang="en-US" altLang="zh-CN" sz="1500" b="1" dirty="0">
                <a:solidFill>
                  <a:prstClr val="black"/>
                </a:solidFill>
              </a:endParaRPr>
            </a:p>
          </p:txBody>
        </p:sp>
      </p:grpSp>
      <p:sp>
        <p:nvSpPr>
          <p:cNvPr id="1048717" name="矩形 14"/>
          <p:cNvSpPr/>
          <p:nvPr/>
        </p:nvSpPr>
        <p:spPr>
          <a:xfrm>
            <a:off x="2506860" y="1356438"/>
            <a:ext cx="2025000" cy="297092"/>
          </a:xfrm>
          <a:prstGeom prst="rect">
            <a:avLst/>
          </a:prstGeom>
          <a:solidFill>
            <a:srgbClr val="094162"/>
          </a:solidFill>
          <a:ln>
            <a:noFill/>
          </a:ln>
        </p:spPr>
        <p:txBody>
          <a:bodyPr lIns="0" tIns="0" rIns="0" bIns="0" anchor="ctr"/>
          <a:lstStyle/>
          <a:p>
            <a:pPr algn="ctr"/>
            <a:r>
              <a:rPr lang="en-US" altLang="zh-CN" sz="1100" b="1" dirty="0" err="1">
                <a:solidFill>
                  <a:srgbClr val="FFFFFF"/>
                </a:solidFill>
              </a:rPr>
              <a:t>ADAURA</a:t>
            </a:r>
            <a:r>
              <a:rPr lang="zh-CN" altLang="en-US" sz="1100" b="1" dirty="0">
                <a:solidFill>
                  <a:srgbClr val="FFFFFF"/>
                </a:solidFill>
              </a:rPr>
              <a:t>研究</a:t>
            </a:r>
            <a:endParaRPr lang="en-US" altLang="zh-CN" sz="1100" b="1" dirty="0">
              <a:solidFill>
                <a:srgbClr val="FFFFFF"/>
              </a:solidFill>
            </a:endParaRPr>
          </a:p>
        </p:txBody>
      </p:sp>
      <p:sp>
        <p:nvSpPr>
          <p:cNvPr id="1048718" name="矩形 16"/>
          <p:cNvSpPr/>
          <p:nvPr/>
        </p:nvSpPr>
        <p:spPr>
          <a:xfrm>
            <a:off x="2455150" y="1706987"/>
            <a:ext cx="1971115" cy="484748"/>
          </a:xfrm>
          <a:prstGeom prst="rect">
            <a:avLst/>
          </a:prstGeom>
        </p:spPr>
        <p:txBody>
          <a:bodyPr wrap="square" lIns="68580" tIns="34290" rIns="68580" bIns="34290">
            <a:spAutoFit/>
          </a:bodyPr>
          <a:lstStyle/>
          <a:p>
            <a:r>
              <a:rPr lang="zh-CN" altLang="en-US" sz="900" b="1" dirty="0">
                <a:solidFill>
                  <a:srgbClr val="0D4C5B"/>
                </a:solidFill>
              </a:rPr>
              <a:t>奥希替尼 </a:t>
            </a:r>
            <a:r>
              <a:rPr lang="en-US" altLang="zh-CN" sz="900" b="1" dirty="0">
                <a:solidFill>
                  <a:srgbClr val="0D4C5B"/>
                </a:solidFill>
              </a:rPr>
              <a:t>vs </a:t>
            </a:r>
            <a:r>
              <a:rPr lang="zh-CN" altLang="en-US" sz="900" b="1" dirty="0">
                <a:solidFill>
                  <a:srgbClr val="0D4C5B"/>
                </a:solidFill>
              </a:rPr>
              <a:t>安慰剂</a:t>
            </a:r>
            <a:endParaRPr lang="en-US" altLang="zh-CN" sz="900" b="1" dirty="0">
              <a:solidFill>
                <a:srgbClr val="0D4C5B"/>
              </a:solidFill>
            </a:endParaRPr>
          </a:p>
          <a:p>
            <a:r>
              <a:rPr lang="zh-CN" altLang="en-US" sz="900" dirty="0">
                <a:solidFill>
                  <a:prstClr val="black"/>
                </a:solidFill>
              </a:rPr>
              <a:t>辅助治疗完全切除的</a:t>
            </a:r>
            <a:r>
              <a:rPr lang="en-US" altLang="zh-CN" sz="900" dirty="0" err="1">
                <a:solidFill>
                  <a:prstClr val="black"/>
                </a:solidFill>
              </a:rPr>
              <a:t>IB</a:t>
            </a:r>
            <a:r>
              <a:rPr lang="en-US" altLang="zh-CN" sz="900" dirty="0">
                <a:solidFill>
                  <a:prstClr val="black"/>
                </a:solidFill>
              </a:rPr>
              <a:t>/II/</a:t>
            </a:r>
            <a:r>
              <a:rPr lang="en-US" altLang="zh-CN" sz="900" dirty="0" err="1">
                <a:solidFill>
                  <a:prstClr val="black"/>
                </a:solidFill>
              </a:rPr>
              <a:t>IIIA</a:t>
            </a:r>
            <a:r>
              <a:rPr lang="zh-CN" altLang="en-US" sz="900" dirty="0">
                <a:solidFill>
                  <a:prstClr val="black"/>
                </a:solidFill>
              </a:rPr>
              <a:t>期</a:t>
            </a:r>
            <a:r>
              <a:rPr lang="en-US" altLang="zh-CN" sz="900" dirty="0" err="1">
                <a:solidFill>
                  <a:prstClr val="black"/>
                </a:solidFill>
              </a:rPr>
              <a:t>EGFR</a:t>
            </a:r>
            <a:r>
              <a:rPr lang="zh-CN" altLang="en-US" sz="900" dirty="0">
                <a:solidFill>
                  <a:prstClr val="black"/>
                </a:solidFill>
              </a:rPr>
              <a:t>突变</a:t>
            </a:r>
            <a:r>
              <a:rPr lang="en-US" altLang="zh-CN" sz="900" dirty="0" err="1">
                <a:solidFill>
                  <a:prstClr val="black"/>
                </a:solidFill>
              </a:rPr>
              <a:t>NSCLC</a:t>
            </a:r>
            <a:r>
              <a:rPr lang="zh-CN" altLang="en-US" sz="900" dirty="0">
                <a:solidFill>
                  <a:prstClr val="black"/>
                </a:solidFill>
              </a:rPr>
              <a:t>患者</a:t>
            </a:r>
            <a:endParaRPr lang="en-US" altLang="zh-CN" sz="900" dirty="0">
              <a:solidFill>
                <a:prstClr val="black"/>
              </a:solidFill>
            </a:endParaRPr>
          </a:p>
        </p:txBody>
      </p:sp>
      <p:graphicFrame>
        <p:nvGraphicFramePr>
          <p:cNvPr id="4194309" name="表格 20"/>
          <p:cNvGraphicFramePr>
            <a:graphicFrameLocks noGrp="1"/>
          </p:cNvGraphicFramePr>
          <p:nvPr>
            <p:custDataLst>
              <p:tags r:id="rId1"/>
            </p:custDataLst>
          </p:nvPr>
        </p:nvGraphicFramePr>
        <p:xfrm>
          <a:off x="2483537" y="2311966"/>
          <a:ext cx="2090731" cy="663144"/>
        </p:xfrm>
        <a:graphic>
          <a:graphicData uri="http://schemas.openxmlformats.org/drawingml/2006/table">
            <a:tbl>
              <a:tblPr firstRow="1" bandRow="1"/>
              <a:tblGrid>
                <a:gridCol w="458610">
                  <a:extLst>
                    <a:ext uri="{9D8B030D-6E8A-4147-A177-3AD203B41FA5}">
                      <a16:colId xmlns:a16="http://schemas.microsoft.com/office/drawing/2014/main" val="20000"/>
                    </a:ext>
                  </a:extLst>
                </a:gridCol>
                <a:gridCol w="467315">
                  <a:extLst>
                    <a:ext uri="{9D8B030D-6E8A-4147-A177-3AD203B41FA5}">
                      <a16:colId xmlns:a16="http://schemas.microsoft.com/office/drawing/2014/main" val="20001"/>
                    </a:ext>
                  </a:extLst>
                </a:gridCol>
                <a:gridCol w="666182">
                  <a:extLst>
                    <a:ext uri="{9D8B030D-6E8A-4147-A177-3AD203B41FA5}">
                      <a16:colId xmlns:a16="http://schemas.microsoft.com/office/drawing/2014/main" val="20002"/>
                    </a:ext>
                  </a:extLst>
                </a:gridCol>
                <a:gridCol w="498624">
                  <a:extLst>
                    <a:ext uri="{9D8B030D-6E8A-4147-A177-3AD203B41FA5}">
                      <a16:colId xmlns:a16="http://schemas.microsoft.com/office/drawing/2014/main" val="20003"/>
                    </a:ext>
                  </a:extLst>
                </a:gridCol>
              </a:tblGrid>
              <a:tr h="343006">
                <a:tc>
                  <a:txBody>
                    <a:bodyPr/>
                    <a:lstStyle>
                      <a:lvl1pPr marL="0" algn="l" defTabSz="914400" rtl="0" eaLnBrk="1" latinLnBrk="0" hangingPunct="1">
                        <a:defRPr sz="1800" b="1" kern="1200">
                          <a:solidFill>
                            <a:schemeClr val="bg1"/>
                          </a:solidFill>
                          <a:latin typeface="微软雅黑" pitchFamily="34" charset="-122"/>
                          <a:ea typeface="微软雅黑" pitchFamily="34" charset="-122"/>
                        </a:defRPr>
                      </a:lvl1pPr>
                      <a:lvl2pPr marL="457200" algn="l" defTabSz="914400" rtl="0" eaLnBrk="1" latinLnBrk="0" hangingPunct="1">
                        <a:defRPr sz="1800" b="1" kern="1200">
                          <a:solidFill>
                            <a:schemeClr val="bg1"/>
                          </a:solidFill>
                          <a:latin typeface="微软雅黑" pitchFamily="34" charset="-122"/>
                          <a:ea typeface="微软雅黑" pitchFamily="34" charset="-122"/>
                        </a:defRPr>
                      </a:lvl2pPr>
                      <a:lvl3pPr marL="914400" algn="l" defTabSz="914400" rtl="0" eaLnBrk="1" latinLnBrk="0" hangingPunct="1">
                        <a:defRPr sz="1800" b="1" kern="1200">
                          <a:solidFill>
                            <a:schemeClr val="bg1"/>
                          </a:solidFill>
                          <a:latin typeface="微软雅黑" pitchFamily="34" charset="-122"/>
                          <a:ea typeface="微软雅黑" pitchFamily="34" charset="-122"/>
                        </a:defRPr>
                      </a:lvl3pPr>
                      <a:lvl4pPr marL="1371600" algn="l" defTabSz="914400" rtl="0" eaLnBrk="1" latinLnBrk="0" hangingPunct="1">
                        <a:defRPr sz="1800" b="1" kern="1200">
                          <a:solidFill>
                            <a:schemeClr val="bg1"/>
                          </a:solidFill>
                          <a:latin typeface="微软雅黑" pitchFamily="34" charset="-122"/>
                          <a:ea typeface="微软雅黑" pitchFamily="34" charset="-122"/>
                        </a:defRPr>
                      </a:lvl4pPr>
                      <a:lvl5pPr marL="1828800" algn="l" defTabSz="914400" rtl="0" eaLnBrk="1" latinLnBrk="0" hangingPunct="1">
                        <a:defRPr sz="1800" b="1" kern="1200">
                          <a:solidFill>
                            <a:schemeClr val="bg1"/>
                          </a:solidFill>
                          <a:latin typeface="微软雅黑" pitchFamily="34" charset="-122"/>
                          <a:ea typeface="微软雅黑" pitchFamily="34" charset="-122"/>
                        </a:defRPr>
                      </a:lvl5pPr>
                      <a:lvl6pPr marL="2286000" algn="l" defTabSz="914400" rtl="0" eaLnBrk="1" latinLnBrk="0" hangingPunct="1">
                        <a:defRPr sz="1800" b="1" kern="1200">
                          <a:solidFill>
                            <a:schemeClr val="bg1"/>
                          </a:solidFill>
                          <a:latin typeface="微软雅黑" pitchFamily="34" charset="-122"/>
                          <a:ea typeface="微软雅黑" pitchFamily="34" charset="-122"/>
                        </a:defRPr>
                      </a:lvl6pPr>
                      <a:lvl7pPr marL="2743200" algn="l" defTabSz="914400" rtl="0" eaLnBrk="1" latinLnBrk="0" hangingPunct="1">
                        <a:defRPr sz="1800" b="1" kern="1200">
                          <a:solidFill>
                            <a:schemeClr val="bg1"/>
                          </a:solidFill>
                          <a:latin typeface="微软雅黑" pitchFamily="34" charset="-122"/>
                          <a:ea typeface="微软雅黑" pitchFamily="34" charset="-122"/>
                        </a:defRPr>
                      </a:lvl7pPr>
                      <a:lvl8pPr marL="3200400" algn="l" defTabSz="914400" rtl="0" eaLnBrk="1" latinLnBrk="0" hangingPunct="1">
                        <a:defRPr sz="1800" b="1" kern="1200">
                          <a:solidFill>
                            <a:schemeClr val="bg1"/>
                          </a:solidFill>
                          <a:latin typeface="微软雅黑" pitchFamily="34" charset="-122"/>
                          <a:ea typeface="微软雅黑" pitchFamily="34" charset="-122"/>
                        </a:defRPr>
                      </a:lvl8pPr>
                      <a:lvl9pPr marL="3657600" algn="l" defTabSz="914400" rtl="0" eaLnBrk="1" latinLnBrk="0" hangingPunct="1">
                        <a:defRPr sz="1800" b="1" kern="1200">
                          <a:solidFill>
                            <a:schemeClr val="bg1"/>
                          </a:solidFill>
                          <a:latin typeface="微软雅黑" pitchFamily="34" charset="-122"/>
                          <a:ea typeface="微软雅黑" pitchFamily="34" charset="-122"/>
                        </a:defRPr>
                      </a:lvl9pPr>
                    </a:lstStyle>
                    <a:p>
                      <a:pPr algn="l"/>
                      <a:r>
                        <a:rPr lang="en-US" altLang="zh-CN" sz="600" dirty="0">
                          <a:solidFill>
                            <a:schemeClr val="tx1"/>
                          </a:solidFill>
                          <a:latin typeface="+mn-ea"/>
                          <a:ea typeface="+mn-ea"/>
                          <a:cs typeface="Arial" charset="0"/>
                        </a:rPr>
                        <a:t>II/IIIA</a:t>
                      </a:r>
                      <a:r>
                        <a:rPr lang="zh-CN" altLang="en-US" sz="600" dirty="0">
                          <a:solidFill>
                            <a:schemeClr val="tx1"/>
                          </a:solidFill>
                          <a:latin typeface="+mn-ea"/>
                          <a:ea typeface="+mn-ea"/>
                          <a:cs typeface="Arial" charset="0"/>
                        </a:rPr>
                        <a:t>期患者</a:t>
                      </a:r>
                      <a:r>
                        <a:rPr lang="en-US" altLang="zh-CN" sz="600" dirty="0">
                          <a:solidFill>
                            <a:schemeClr val="tx1"/>
                          </a:solidFill>
                          <a:latin typeface="+mn-ea"/>
                          <a:ea typeface="+mn-ea"/>
                          <a:cs typeface="Arial" charset="0"/>
                        </a:rPr>
                        <a:t>DFS</a:t>
                      </a: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914400" rtl="0" eaLnBrk="1" latinLnBrk="0" hangingPunct="1">
                        <a:defRPr sz="1800" b="1" kern="1200">
                          <a:solidFill>
                            <a:schemeClr val="bg1"/>
                          </a:solidFill>
                          <a:latin typeface="微软雅黑" pitchFamily="34" charset="-122"/>
                          <a:ea typeface="微软雅黑" pitchFamily="34" charset="-122"/>
                        </a:defRPr>
                      </a:lvl1pPr>
                      <a:lvl2pPr marL="457200" algn="l" defTabSz="914400" rtl="0" eaLnBrk="1" latinLnBrk="0" hangingPunct="1">
                        <a:defRPr sz="1800" b="1" kern="1200">
                          <a:solidFill>
                            <a:schemeClr val="bg1"/>
                          </a:solidFill>
                          <a:latin typeface="微软雅黑" pitchFamily="34" charset="-122"/>
                          <a:ea typeface="微软雅黑" pitchFamily="34" charset="-122"/>
                        </a:defRPr>
                      </a:lvl2pPr>
                      <a:lvl3pPr marL="914400" algn="l" defTabSz="914400" rtl="0" eaLnBrk="1" latinLnBrk="0" hangingPunct="1">
                        <a:defRPr sz="1800" b="1" kern="1200">
                          <a:solidFill>
                            <a:schemeClr val="bg1"/>
                          </a:solidFill>
                          <a:latin typeface="微软雅黑" pitchFamily="34" charset="-122"/>
                          <a:ea typeface="微软雅黑" pitchFamily="34" charset="-122"/>
                        </a:defRPr>
                      </a:lvl3pPr>
                      <a:lvl4pPr marL="1371600" algn="l" defTabSz="914400" rtl="0" eaLnBrk="1" latinLnBrk="0" hangingPunct="1">
                        <a:defRPr sz="1800" b="1" kern="1200">
                          <a:solidFill>
                            <a:schemeClr val="bg1"/>
                          </a:solidFill>
                          <a:latin typeface="微软雅黑" pitchFamily="34" charset="-122"/>
                          <a:ea typeface="微软雅黑" pitchFamily="34" charset="-122"/>
                        </a:defRPr>
                      </a:lvl4pPr>
                      <a:lvl5pPr marL="1828800" algn="l" defTabSz="914400" rtl="0" eaLnBrk="1" latinLnBrk="0" hangingPunct="1">
                        <a:defRPr sz="1800" b="1" kern="1200">
                          <a:solidFill>
                            <a:schemeClr val="bg1"/>
                          </a:solidFill>
                          <a:latin typeface="微软雅黑" pitchFamily="34" charset="-122"/>
                          <a:ea typeface="微软雅黑" pitchFamily="34" charset="-122"/>
                        </a:defRPr>
                      </a:lvl5pPr>
                      <a:lvl6pPr marL="2286000" algn="l" defTabSz="914400" rtl="0" eaLnBrk="1" latinLnBrk="0" hangingPunct="1">
                        <a:defRPr sz="1800" b="1" kern="1200">
                          <a:solidFill>
                            <a:schemeClr val="bg1"/>
                          </a:solidFill>
                          <a:latin typeface="微软雅黑" pitchFamily="34" charset="-122"/>
                          <a:ea typeface="微软雅黑" pitchFamily="34" charset="-122"/>
                        </a:defRPr>
                      </a:lvl6pPr>
                      <a:lvl7pPr marL="2743200" algn="l" defTabSz="914400" rtl="0" eaLnBrk="1" latinLnBrk="0" hangingPunct="1">
                        <a:defRPr sz="1800" b="1" kern="1200">
                          <a:solidFill>
                            <a:schemeClr val="bg1"/>
                          </a:solidFill>
                          <a:latin typeface="微软雅黑" pitchFamily="34" charset="-122"/>
                          <a:ea typeface="微软雅黑" pitchFamily="34" charset="-122"/>
                        </a:defRPr>
                      </a:lvl7pPr>
                      <a:lvl8pPr marL="3200400" algn="l" defTabSz="914400" rtl="0" eaLnBrk="1" latinLnBrk="0" hangingPunct="1">
                        <a:defRPr sz="1800" b="1" kern="1200">
                          <a:solidFill>
                            <a:schemeClr val="bg1"/>
                          </a:solidFill>
                          <a:latin typeface="微软雅黑" pitchFamily="34" charset="-122"/>
                          <a:ea typeface="微软雅黑" pitchFamily="34" charset="-122"/>
                        </a:defRPr>
                      </a:lvl8pPr>
                      <a:lvl9pPr marL="3657600" algn="l" defTabSz="914400" rtl="0" eaLnBrk="1" latinLnBrk="0" hangingPunct="1">
                        <a:defRPr sz="1800" b="1" kern="1200">
                          <a:solidFill>
                            <a:schemeClr val="bg1"/>
                          </a:solidFill>
                          <a:latin typeface="微软雅黑" pitchFamily="34" charset="-122"/>
                          <a:ea typeface="微软雅黑" pitchFamily="34" charset="-122"/>
                        </a:defRPr>
                      </a:lvl9pPr>
                    </a:lstStyle>
                    <a:p>
                      <a:pPr algn="ctr"/>
                      <a:r>
                        <a:rPr lang="zh-CN" altLang="en-US" sz="600" dirty="0">
                          <a:solidFill>
                            <a:schemeClr val="tx1"/>
                          </a:solidFill>
                          <a:latin typeface="+mn-ea"/>
                          <a:ea typeface="+mn-ea"/>
                        </a:rPr>
                        <a:t>中位</a:t>
                      </a:r>
                      <a:r>
                        <a:rPr lang="en-US" altLang="zh-CN" sz="600" dirty="0">
                          <a:solidFill>
                            <a:schemeClr val="tx1"/>
                          </a:solidFill>
                          <a:latin typeface="+mn-ea"/>
                          <a:ea typeface="+mn-ea"/>
                        </a:rPr>
                        <a:t>DFS</a:t>
                      </a:r>
                      <a:r>
                        <a:rPr lang="zh-CN" altLang="en-US" sz="600" dirty="0">
                          <a:solidFill>
                            <a:schemeClr val="tx1"/>
                          </a:solidFill>
                          <a:latin typeface="+mn-ea"/>
                          <a:ea typeface="+mn-ea"/>
                        </a:rPr>
                        <a:t>，月</a:t>
                      </a:r>
                      <a:endParaRPr lang="zh-CN" altLang="en-US" sz="600" dirty="0">
                        <a:solidFill>
                          <a:schemeClr val="tx1"/>
                        </a:solidFill>
                        <a:latin typeface="+mn-ea"/>
                        <a:ea typeface="+mn-ea"/>
                        <a:cs typeface="Arial" charset="0"/>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914400" rtl="0" eaLnBrk="1" latinLnBrk="0" hangingPunct="1">
                        <a:defRPr sz="1800" b="1" kern="1200">
                          <a:solidFill>
                            <a:schemeClr val="bg1"/>
                          </a:solidFill>
                          <a:latin typeface="微软雅黑" pitchFamily="34" charset="-122"/>
                          <a:ea typeface="微软雅黑" pitchFamily="34" charset="-122"/>
                        </a:defRPr>
                      </a:lvl1pPr>
                      <a:lvl2pPr marL="457200" algn="l" defTabSz="914400" rtl="0" eaLnBrk="1" latinLnBrk="0" hangingPunct="1">
                        <a:defRPr sz="1800" b="1" kern="1200">
                          <a:solidFill>
                            <a:schemeClr val="bg1"/>
                          </a:solidFill>
                          <a:latin typeface="微软雅黑" pitchFamily="34" charset="-122"/>
                          <a:ea typeface="微软雅黑" pitchFamily="34" charset="-122"/>
                        </a:defRPr>
                      </a:lvl2pPr>
                      <a:lvl3pPr marL="914400" algn="l" defTabSz="914400" rtl="0" eaLnBrk="1" latinLnBrk="0" hangingPunct="1">
                        <a:defRPr sz="1800" b="1" kern="1200">
                          <a:solidFill>
                            <a:schemeClr val="bg1"/>
                          </a:solidFill>
                          <a:latin typeface="微软雅黑" pitchFamily="34" charset="-122"/>
                          <a:ea typeface="微软雅黑" pitchFamily="34" charset="-122"/>
                        </a:defRPr>
                      </a:lvl3pPr>
                      <a:lvl4pPr marL="1371600" algn="l" defTabSz="914400" rtl="0" eaLnBrk="1" latinLnBrk="0" hangingPunct="1">
                        <a:defRPr sz="1800" b="1" kern="1200">
                          <a:solidFill>
                            <a:schemeClr val="bg1"/>
                          </a:solidFill>
                          <a:latin typeface="微软雅黑" pitchFamily="34" charset="-122"/>
                          <a:ea typeface="微软雅黑" pitchFamily="34" charset="-122"/>
                        </a:defRPr>
                      </a:lvl4pPr>
                      <a:lvl5pPr marL="1828800" algn="l" defTabSz="914400" rtl="0" eaLnBrk="1" latinLnBrk="0" hangingPunct="1">
                        <a:defRPr sz="1800" b="1" kern="1200">
                          <a:solidFill>
                            <a:schemeClr val="bg1"/>
                          </a:solidFill>
                          <a:latin typeface="微软雅黑" pitchFamily="34" charset="-122"/>
                          <a:ea typeface="微软雅黑" pitchFamily="34" charset="-122"/>
                        </a:defRPr>
                      </a:lvl5pPr>
                      <a:lvl6pPr marL="2286000" algn="l" defTabSz="914400" rtl="0" eaLnBrk="1" latinLnBrk="0" hangingPunct="1">
                        <a:defRPr sz="1800" b="1" kern="1200">
                          <a:solidFill>
                            <a:schemeClr val="bg1"/>
                          </a:solidFill>
                          <a:latin typeface="微软雅黑" pitchFamily="34" charset="-122"/>
                          <a:ea typeface="微软雅黑" pitchFamily="34" charset="-122"/>
                        </a:defRPr>
                      </a:lvl6pPr>
                      <a:lvl7pPr marL="2743200" algn="l" defTabSz="914400" rtl="0" eaLnBrk="1" latinLnBrk="0" hangingPunct="1">
                        <a:defRPr sz="1800" b="1" kern="1200">
                          <a:solidFill>
                            <a:schemeClr val="bg1"/>
                          </a:solidFill>
                          <a:latin typeface="微软雅黑" pitchFamily="34" charset="-122"/>
                          <a:ea typeface="微软雅黑" pitchFamily="34" charset="-122"/>
                        </a:defRPr>
                      </a:lvl7pPr>
                      <a:lvl8pPr marL="3200400" algn="l" defTabSz="914400" rtl="0" eaLnBrk="1" latinLnBrk="0" hangingPunct="1">
                        <a:defRPr sz="1800" b="1" kern="1200">
                          <a:solidFill>
                            <a:schemeClr val="bg1"/>
                          </a:solidFill>
                          <a:latin typeface="微软雅黑" pitchFamily="34" charset="-122"/>
                          <a:ea typeface="微软雅黑" pitchFamily="34" charset="-122"/>
                        </a:defRPr>
                      </a:lvl8pPr>
                      <a:lvl9pPr marL="3657600" algn="l" defTabSz="914400" rtl="0" eaLnBrk="1" latinLnBrk="0" hangingPunct="1">
                        <a:defRPr sz="1800" b="1" kern="1200">
                          <a:solidFill>
                            <a:schemeClr val="bg1"/>
                          </a:solidFill>
                          <a:latin typeface="微软雅黑" pitchFamily="34" charset="-122"/>
                          <a:ea typeface="微软雅黑" pitchFamily="34" charset="-122"/>
                        </a:defRPr>
                      </a:lvl9pPr>
                    </a:lstStyle>
                    <a:p>
                      <a:pPr algn="ctr"/>
                      <a:r>
                        <a:rPr lang="en-US" altLang="zh-CN" sz="600" dirty="0" err="1">
                          <a:solidFill>
                            <a:schemeClr val="tx1"/>
                          </a:solidFill>
                          <a:latin typeface="+mn-ea"/>
                          <a:ea typeface="+mn-ea"/>
                        </a:rPr>
                        <a:t>HR</a:t>
                      </a:r>
                      <a:endParaRPr lang="en-US" altLang="zh-CN" sz="600" dirty="0">
                        <a:solidFill>
                          <a:schemeClr val="tx1"/>
                        </a:solidFill>
                        <a:latin typeface="+mn-ea"/>
                        <a:ea typeface="+mn-ea"/>
                      </a:endParaRPr>
                    </a:p>
                    <a:p>
                      <a:pPr algn="l"/>
                      <a:r>
                        <a:rPr lang="zh-CN" altLang="en-US" sz="600" dirty="0">
                          <a:solidFill>
                            <a:schemeClr val="tx1"/>
                          </a:solidFill>
                          <a:latin typeface="+mn-ea"/>
                          <a:ea typeface="+mn-ea"/>
                        </a:rPr>
                        <a:t>（</a:t>
                      </a:r>
                      <a:r>
                        <a:rPr lang="en-US" altLang="zh-CN" sz="600" dirty="0" err="1">
                          <a:solidFill>
                            <a:schemeClr val="tx1"/>
                          </a:solidFill>
                          <a:latin typeface="+mn-ea"/>
                          <a:ea typeface="+mn-ea"/>
                        </a:rPr>
                        <a:t>99.06%CI</a:t>
                      </a:r>
                      <a:r>
                        <a:rPr lang="zh-CN" altLang="en-US" sz="600" dirty="0">
                          <a:solidFill>
                            <a:schemeClr val="tx1"/>
                          </a:solidFill>
                          <a:latin typeface="+mn-ea"/>
                          <a:ea typeface="+mn-ea"/>
                        </a:rPr>
                        <a:t>）</a:t>
                      </a:r>
                      <a:endParaRPr lang="zh-CN" altLang="en-US" sz="600" dirty="0">
                        <a:solidFill>
                          <a:schemeClr val="tx1"/>
                        </a:solidFill>
                        <a:latin typeface="+mn-ea"/>
                        <a:ea typeface="+mn-ea"/>
                        <a:cs typeface="Arial" charset="0"/>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914400" rtl="0" eaLnBrk="1" latinLnBrk="0" hangingPunct="1">
                        <a:defRPr sz="1800" b="1" kern="1200">
                          <a:solidFill>
                            <a:schemeClr val="bg1"/>
                          </a:solidFill>
                          <a:latin typeface="微软雅黑" pitchFamily="34" charset="-122"/>
                          <a:ea typeface="微软雅黑" pitchFamily="34" charset="-122"/>
                        </a:defRPr>
                      </a:lvl1pPr>
                      <a:lvl2pPr marL="457200" algn="l" defTabSz="914400" rtl="0" eaLnBrk="1" latinLnBrk="0" hangingPunct="1">
                        <a:defRPr sz="1800" b="1" kern="1200">
                          <a:solidFill>
                            <a:schemeClr val="bg1"/>
                          </a:solidFill>
                          <a:latin typeface="微软雅黑" pitchFamily="34" charset="-122"/>
                          <a:ea typeface="微软雅黑" pitchFamily="34" charset="-122"/>
                        </a:defRPr>
                      </a:lvl2pPr>
                      <a:lvl3pPr marL="914400" algn="l" defTabSz="914400" rtl="0" eaLnBrk="1" latinLnBrk="0" hangingPunct="1">
                        <a:defRPr sz="1800" b="1" kern="1200">
                          <a:solidFill>
                            <a:schemeClr val="bg1"/>
                          </a:solidFill>
                          <a:latin typeface="微软雅黑" pitchFamily="34" charset="-122"/>
                          <a:ea typeface="微软雅黑" pitchFamily="34" charset="-122"/>
                        </a:defRPr>
                      </a:lvl3pPr>
                      <a:lvl4pPr marL="1371600" algn="l" defTabSz="914400" rtl="0" eaLnBrk="1" latinLnBrk="0" hangingPunct="1">
                        <a:defRPr sz="1800" b="1" kern="1200">
                          <a:solidFill>
                            <a:schemeClr val="bg1"/>
                          </a:solidFill>
                          <a:latin typeface="微软雅黑" pitchFamily="34" charset="-122"/>
                          <a:ea typeface="微软雅黑" pitchFamily="34" charset="-122"/>
                        </a:defRPr>
                      </a:lvl4pPr>
                      <a:lvl5pPr marL="1828800" algn="l" defTabSz="914400" rtl="0" eaLnBrk="1" latinLnBrk="0" hangingPunct="1">
                        <a:defRPr sz="1800" b="1" kern="1200">
                          <a:solidFill>
                            <a:schemeClr val="bg1"/>
                          </a:solidFill>
                          <a:latin typeface="微软雅黑" pitchFamily="34" charset="-122"/>
                          <a:ea typeface="微软雅黑" pitchFamily="34" charset="-122"/>
                        </a:defRPr>
                      </a:lvl5pPr>
                      <a:lvl6pPr marL="2286000" algn="l" defTabSz="914400" rtl="0" eaLnBrk="1" latinLnBrk="0" hangingPunct="1">
                        <a:defRPr sz="1800" b="1" kern="1200">
                          <a:solidFill>
                            <a:schemeClr val="bg1"/>
                          </a:solidFill>
                          <a:latin typeface="微软雅黑" pitchFamily="34" charset="-122"/>
                          <a:ea typeface="微软雅黑" pitchFamily="34" charset="-122"/>
                        </a:defRPr>
                      </a:lvl6pPr>
                      <a:lvl7pPr marL="2743200" algn="l" defTabSz="914400" rtl="0" eaLnBrk="1" latinLnBrk="0" hangingPunct="1">
                        <a:defRPr sz="1800" b="1" kern="1200">
                          <a:solidFill>
                            <a:schemeClr val="bg1"/>
                          </a:solidFill>
                          <a:latin typeface="微软雅黑" pitchFamily="34" charset="-122"/>
                          <a:ea typeface="微软雅黑" pitchFamily="34" charset="-122"/>
                        </a:defRPr>
                      </a:lvl7pPr>
                      <a:lvl8pPr marL="3200400" algn="l" defTabSz="914400" rtl="0" eaLnBrk="1" latinLnBrk="0" hangingPunct="1">
                        <a:defRPr sz="1800" b="1" kern="1200">
                          <a:solidFill>
                            <a:schemeClr val="bg1"/>
                          </a:solidFill>
                          <a:latin typeface="微软雅黑" pitchFamily="34" charset="-122"/>
                          <a:ea typeface="微软雅黑" pitchFamily="34" charset="-122"/>
                        </a:defRPr>
                      </a:lvl8pPr>
                      <a:lvl9pPr marL="3657600" algn="l" defTabSz="914400" rtl="0" eaLnBrk="1" latinLnBrk="0" hangingPunct="1">
                        <a:defRPr sz="1800" b="1" kern="1200">
                          <a:solidFill>
                            <a:schemeClr val="bg1"/>
                          </a:solidFill>
                          <a:latin typeface="微软雅黑" pitchFamily="34" charset="-122"/>
                          <a:ea typeface="微软雅黑" pitchFamily="34" charset="-122"/>
                        </a:defRPr>
                      </a:lvl9pPr>
                    </a:lstStyle>
                    <a:p>
                      <a:pPr algn="ctr"/>
                      <a:r>
                        <a:rPr lang="en-US" altLang="zh-CN" sz="600" dirty="0">
                          <a:solidFill>
                            <a:schemeClr val="tx1"/>
                          </a:solidFill>
                          <a:latin typeface="+mn-ea"/>
                          <a:ea typeface="+mn-ea"/>
                        </a:rPr>
                        <a:t>P</a:t>
                      </a:r>
                      <a:r>
                        <a:rPr lang="zh-CN" altLang="en-US" sz="600" dirty="0">
                          <a:solidFill>
                            <a:schemeClr val="tx1"/>
                          </a:solidFill>
                          <a:latin typeface="+mn-ea"/>
                          <a:ea typeface="+mn-ea"/>
                        </a:rPr>
                        <a:t>值</a:t>
                      </a:r>
                      <a:endParaRPr lang="zh-CN" altLang="en-US" sz="600" dirty="0">
                        <a:solidFill>
                          <a:schemeClr val="tx1"/>
                        </a:solidFill>
                        <a:latin typeface="+mn-ea"/>
                        <a:ea typeface="+mn-ea"/>
                        <a:cs typeface="Arial" charset="0"/>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extLst>
                  <a:ext uri="{0D108BD9-81ED-4DB2-BD59-A6C34878D82A}">
                    <a16:rowId xmlns:a16="http://schemas.microsoft.com/office/drawing/2014/main" val="10000"/>
                  </a:ext>
                </a:extLst>
              </a:tr>
              <a:tr h="160069">
                <a:tc>
                  <a:txBody>
                    <a:bodyPr/>
                    <a:lstStyle>
                      <a:lvl1pPr marL="0" algn="l" defTabSz="914400" rtl="0" eaLnBrk="1" latinLnBrk="0" hangingPunct="1">
                        <a:defRPr sz="1800" kern="1200">
                          <a:solidFill>
                            <a:schemeClr val="tx1"/>
                          </a:solidFill>
                          <a:latin typeface="微软雅黑" pitchFamily="34" charset="-122"/>
                          <a:ea typeface="微软雅黑" pitchFamily="34" charset="-122"/>
                        </a:defRPr>
                      </a:lvl1pPr>
                      <a:lvl2pPr marL="457200" algn="l" defTabSz="914400" rtl="0" eaLnBrk="1" latinLnBrk="0" hangingPunct="1">
                        <a:defRPr sz="1800" kern="1200">
                          <a:solidFill>
                            <a:schemeClr val="tx1"/>
                          </a:solidFill>
                          <a:latin typeface="微软雅黑" pitchFamily="34" charset="-122"/>
                          <a:ea typeface="微软雅黑" pitchFamily="34" charset="-122"/>
                        </a:defRPr>
                      </a:lvl2pPr>
                      <a:lvl3pPr marL="914400" algn="l" defTabSz="914400" rtl="0" eaLnBrk="1" latinLnBrk="0" hangingPunct="1">
                        <a:defRPr sz="1800" kern="1200">
                          <a:solidFill>
                            <a:schemeClr val="tx1"/>
                          </a:solidFill>
                          <a:latin typeface="微软雅黑" pitchFamily="34" charset="-122"/>
                          <a:ea typeface="微软雅黑" pitchFamily="34" charset="-122"/>
                        </a:defRPr>
                      </a:lvl3pPr>
                      <a:lvl4pPr marL="1371600" algn="l" defTabSz="914400" rtl="0" eaLnBrk="1" latinLnBrk="0" hangingPunct="1">
                        <a:defRPr sz="1800" kern="1200">
                          <a:solidFill>
                            <a:schemeClr val="tx1"/>
                          </a:solidFill>
                          <a:latin typeface="微软雅黑" pitchFamily="34" charset="-122"/>
                          <a:ea typeface="微软雅黑" pitchFamily="34" charset="-122"/>
                        </a:defRPr>
                      </a:lvl4pPr>
                      <a:lvl5pPr marL="1828800" algn="l" defTabSz="914400" rtl="0" eaLnBrk="1" latinLnBrk="0" hangingPunct="1">
                        <a:defRPr sz="1800" kern="1200">
                          <a:solidFill>
                            <a:schemeClr val="tx1"/>
                          </a:solidFill>
                          <a:latin typeface="微软雅黑" pitchFamily="34" charset="-122"/>
                          <a:ea typeface="微软雅黑" pitchFamily="34" charset="-122"/>
                        </a:defRPr>
                      </a:lvl5pPr>
                      <a:lvl6pPr marL="2286000" algn="l" defTabSz="914400" rtl="0" eaLnBrk="1" latinLnBrk="0" hangingPunct="1">
                        <a:defRPr sz="1800" kern="1200">
                          <a:solidFill>
                            <a:schemeClr val="tx1"/>
                          </a:solidFill>
                          <a:latin typeface="微软雅黑" pitchFamily="34" charset="-122"/>
                          <a:ea typeface="微软雅黑" pitchFamily="34" charset="-122"/>
                        </a:defRPr>
                      </a:lvl6pPr>
                      <a:lvl7pPr marL="2743200" algn="l" defTabSz="914400" rtl="0" eaLnBrk="1" latinLnBrk="0" hangingPunct="1">
                        <a:defRPr sz="1800" kern="1200">
                          <a:solidFill>
                            <a:schemeClr val="tx1"/>
                          </a:solidFill>
                          <a:latin typeface="微软雅黑" pitchFamily="34" charset="-122"/>
                          <a:ea typeface="微软雅黑" pitchFamily="34" charset="-122"/>
                        </a:defRPr>
                      </a:lvl7pPr>
                      <a:lvl8pPr marL="3200400" algn="l" defTabSz="914400" rtl="0" eaLnBrk="1" latinLnBrk="0" hangingPunct="1">
                        <a:defRPr sz="1800" kern="1200">
                          <a:solidFill>
                            <a:schemeClr val="tx1"/>
                          </a:solidFill>
                          <a:latin typeface="微软雅黑" pitchFamily="34" charset="-122"/>
                          <a:ea typeface="微软雅黑" pitchFamily="34" charset="-122"/>
                        </a:defRPr>
                      </a:lvl8pPr>
                      <a:lvl9pPr marL="3657600" algn="l" defTabSz="914400" rtl="0" eaLnBrk="1" latinLnBrk="0" hangingPunct="1">
                        <a:defRPr sz="1800" kern="1200">
                          <a:solidFill>
                            <a:schemeClr val="tx1"/>
                          </a:solidFill>
                          <a:latin typeface="微软雅黑" pitchFamily="34" charset="-122"/>
                          <a:ea typeface="微软雅黑" pitchFamily="34" charset="-122"/>
                        </a:defRPr>
                      </a:lvl9pPr>
                    </a:lstStyle>
                    <a:p>
                      <a:pPr algn="l"/>
                      <a:r>
                        <a:rPr lang="zh-CN" altLang="en-US" sz="600" dirty="0">
                          <a:latin typeface="+mn-ea"/>
                          <a:ea typeface="+mn-ea"/>
                        </a:rPr>
                        <a:t>奥希替尼</a:t>
                      </a:r>
                      <a:endParaRPr lang="zh-CN" altLang="en-US" sz="600" dirty="0">
                        <a:latin typeface="+mn-ea"/>
                        <a:ea typeface="+mn-ea"/>
                        <a:cs typeface="Arial" charset="0"/>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914400" rtl="0" eaLnBrk="1" latinLnBrk="0" hangingPunct="1">
                        <a:defRPr sz="1800" kern="1200">
                          <a:solidFill>
                            <a:schemeClr val="tx1"/>
                          </a:solidFill>
                          <a:latin typeface="微软雅黑" pitchFamily="34" charset="-122"/>
                          <a:ea typeface="微软雅黑" pitchFamily="34" charset="-122"/>
                        </a:defRPr>
                      </a:lvl1pPr>
                      <a:lvl2pPr marL="457200" algn="l" defTabSz="914400" rtl="0" eaLnBrk="1" latinLnBrk="0" hangingPunct="1">
                        <a:defRPr sz="1800" kern="1200">
                          <a:solidFill>
                            <a:schemeClr val="tx1"/>
                          </a:solidFill>
                          <a:latin typeface="微软雅黑" pitchFamily="34" charset="-122"/>
                          <a:ea typeface="微软雅黑" pitchFamily="34" charset="-122"/>
                        </a:defRPr>
                      </a:lvl2pPr>
                      <a:lvl3pPr marL="914400" algn="l" defTabSz="914400" rtl="0" eaLnBrk="1" latinLnBrk="0" hangingPunct="1">
                        <a:defRPr sz="1800" kern="1200">
                          <a:solidFill>
                            <a:schemeClr val="tx1"/>
                          </a:solidFill>
                          <a:latin typeface="微软雅黑" pitchFamily="34" charset="-122"/>
                          <a:ea typeface="微软雅黑" pitchFamily="34" charset="-122"/>
                        </a:defRPr>
                      </a:lvl3pPr>
                      <a:lvl4pPr marL="1371600" algn="l" defTabSz="914400" rtl="0" eaLnBrk="1" latinLnBrk="0" hangingPunct="1">
                        <a:defRPr sz="1800" kern="1200">
                          <a:solidFill>
                            <a:schemeClr val="tx1"/>
                          </a:solidFill>
                          <a:latin typeface="微软雅黑" pitchFamily="34" charset="-122"/>
                          <a:ea typeface="微软雅黑" pitchFamily="34" charset="-122"/>
                        </a:defRPr>
                      </a:lvl4pPr>
                      <a:lvl5pPr marL="1828800" algn="l" defTabSz="914400" rtl="0" eaLnBrk="1" latinLnBrk="0" hangingPunct="1">
                        <a:defRPr sz="1800" kern="1200">
                          <a:solidFill>
                            <a:schemeClr val="tx1"/>
                          </a:solidFill>
                          <a:latin typeface="微软雅黑" pitchFamily="34" charset="-122"/>
                          <a:ea typeface="微软雅黑" pitchFamily="34" charset="-122"/>
                        </a:defRPr>
                      </a:lvl5pPr>
                      <a:lvl6pPr marL="2286000" algn="l" defTabSz="914400" rtl="0" eaLnBrk="1" latinLnBrk="0" hangingPunct="1">
                        <a:defRPr sz="1800" kern="1200">
                          <a:solidFill>
                            <a:schemeClr val="tx1"/>
                          </a:solidFill>
                          <a:latin typeface="微软雅黑" pitchFamily="34" charset="-122"/>
                          <a:ea typeface="微软雅黑" pitchFamily="34" charset="-122"/>
                        </a:defRPr>
                      </a:lvl6pPr>
                      <a:lvl7pPr marL="2743200" algn="l" defTabSz="914400" rtl="0" eaLnBrk="1" latinLnBrk="0" hangingPunct="1">
                        <a:defRPr sz="1800" kern="1200">
                          <a:solidFill>
                            <a:schemeClr val="tx1"/>
                          </a:solidFill>
                          <a:latin typeface="微软雅黑" pitchFamily="34" charset="-122"/>
                          <a:ea typeface="微软雅黑" pitchFamily="34" charset="-122"/>
                        </a:defRPr>
                      </a:lvl7pPr>
                      <a:lvl8pPr marL="3200400" algn="l" defTabSz="914400" rtl="0" eaLnBrk="1" latinLnBrk="0" hangingPunct="1">
                        <a:defRPr sz="1800" kern="1200">
                          <a:solidFill>
                            <a:schemeClr val="tx1"/>
                          </a:solidFill>
                          <a:latin typeface="微软雅黑" pitchFamily="34" charset="-122"/>
                          <a:ea typeface="微软雅黑" pitchFamily="34" charset="-122"/>
                        </a:defRPr>
                      </a:lvl8pPr>
                      <a:lvl9pPr marL="3657600" algn="l" defTabSz="914400" rtl="0" eaLnBrk="1" latinLnBrk="0" hangingPunct="1">
                        <a:defRPr sz="1800" kern="1200">
                          <a:solidFill>
                            <a:schemeClr val="tx1"/>
                          </a:solidFill>
                          <a:latin typeface="微软雅黑" pitchFamily="34" charset="-122"/>
                          <a:ea typeface="微软雅黑" pitchFamily="34" charset="-122"/>
                        </a:defRPr>
                      </a:lvl9pPr>
                    </a:lstStyle>
                    <a:p>
                      <a:pPr algn="ctr"/>
                      <a:r>
                        <a:rPr lang="en-US" altLang="zh-CN" sz="600" b="1" dirty="0">
                          <a:solidFill>
                            <a:srgbClr val="C00000"/>
                          </a:solidFill>
                          <a:latin typeface="+mn-ea"/>
                          <a:ea typeface="+mn-ea"/>
                        </a:rPr>
                        <a:t>NR</a:t>
                      </a:r>
                      <a:endParaRPr lang="zh-CN" altLang="en-US" sz="600" b="1" dirty="0">
                        <a:solidFill>
                          <a:srgbClr val="C00000"/>
                        </a:solidFill>
                        <a:latin typeface="+mn-ea"/>
                        <a:ea typeface="+mn-ea"/>
                        <a:cs typeface="Arial" charset="0"/>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rowSpan="2">
                  <a:txBody>
                    <a:bodyPr/>
                    <a:lstStyle>
                      <a:lvl1pPr marL="0" algn="l" defTabSz="914400" rtl="0" eaLnBrk="1" latinLnBrk="0" hangingPunct="1">
                        <a:defRPr sz="1800" kern="1200">
                          <a:solidFill>
                            <a:schemeClr val="tx1"/>
                          </a:solidFill>
                          <a:latin typeface="微软雅黑" pitchFamily="34" charset="-122"/>
                          <a:ea typeface="微软雅黑" pitchFamily="34" charset="-122"/>
                        </a:defRPr>
                      </a:lvl1pPr>
                      <a:lvl2pPr marL="457200" algn="l" defTabSz="914400" rtl="0" eaLnBrk="1" latinLnBrk="0" hangingPunct="1">
                        <a:defRPr sz="1800" kern="1200">
                          <a:solidFill>
                            <a:schemeClr val="tx1"/>
                          </a:solidFill>
                          <a:latin typeface="微软雅黑" pitchFamily="34" charset="-122"/>
                          <a:ea typeface="微软雅黑" pitchFamily="34" charset="-122"/>
                        </a:defRPr>
                      </a:lvl2pPr>
                      <a:lvl3pPr marL="914400" algn="l" defTabSz="914400" rtl="0" eaLnBrk="1" latinLnBrk="0" hangingPunct="1">
                        <a:defRPr sz="1800" kern="1200">
                          <a:solidFill>
                            <a:schemeClr val="tx1"/>
                          </a:solidFill>
                          <a:latin typeface="微软雅黑" pitchFamily="34" charset="-122"/>
                          <a:ea typeface="微软雅黑" pitchFamily="34" charset="-122"/>
                        </a:defRPr>
                      </a:lvl3pPr>
                      <a:lvl4pPr marL="1371600" algn="l" defTabSz="914400" rtl="0" eaLnBrk="1" latinLnBrk="0" hangingPunct="1">
                        <a:defRPr sz="1800" kern="1200">
                          <a:solidFill>
                            <a:schemeClr val="tx1"/>
                          </a:solidFill>
                          <a:latin typeface="微软雅黑" pitchFamily="34" charset="-122"/>
                          <a:ea typeface="微软雅黑" pitchFamily="34" charset="-122"/>
                        </a:defRPr>
                      </a:lvl4pPr>
                      <a:lvl5pPr marL="1828800" algn="l" defTabSz="914400" rtl="0" eaLnBrk="1" latinLnBrk="0" hangingPunct="1">
                        <a:defRPr sz="1800" kern="1200">
                          <a:solidFill>
                            <a:schemeClr val="tx1"/>
                          </a:solidFill>
                          <a:latin typeface="微软雅黑" pitchFamily="34" charset="-122"/>
                          <a:ea typeface="微软雅黑" pitchFamily="34" charset="-122"/>
                        </a:defRPr>
                      </a:lvl5pPr>
                      <a:lvl6pPr marL="2286000" algn="l" defTabSz="914400" rtl="0" eaLnBrk="1" latinLnBrk="0" hangingPunct="1">
                        <a:defRPr sz="1800" kern="1200">
                          <a:solidFill>
                            <a:schemeClr val="tx1"/>
                          </a:solidFill>
                          <a:latin typeface="微软雅黑" pitchFamily="34" charset="-122"/>
                          <a:ea typeface="微软雅黑" pitchFamily="34" charset="-122"/>
                        </a:defRPr>
                      </a:lvl6pPr>
                      <a:lvl7pPr marL="2743200" algn="l" defTabSz="914400" rtl="0" eaLnBrk="1" latinLnBrk="0" hangingPunct="1">
                        <a:defRPr sz="1800" kern="1200">
                          <a:solidFill>
                            <a:schemeClr val="tx1"/>
                          </a:solidFill>
                          <a:latin typeface="微软雅黑" pitchFamily="34" charset="-122"/>
                          <a:ea typeface="微软雅黑" pitchFamily="34" charset="-122"/>
                        </a:defRPr>
                      </a:lvl7pPr>
                      <a:lvl8pPr marL="3200400" algn="l" defTabSz="914400" rtl="0" eaLnBrk="1" latinLnBrk="0" hangingPunct="1">
                        <a:defRPr sz="1800" kern="1200">
                          <a:solidFill>
                            <a:schemeClr val="tx1"/>
                          </a:solidFill>
                          <a:latin typeface="微软雅黑" pitchFamily="34" charset="-122"/>
                          <a:ea typeface="微软雅黑" pitchFamily="34" charset="-122"/>
                        </a:defRPr>
                      </a:lvl8pPr>
                      <a:lvl9pPr marL="3657600" algn="l" defTabSz="914400" rtl="0" eaLnBrk="1" latinLnBrk="0" hangingPunct="1">
                        <a:defRPr sz="1800" kern="1200">
                          <a:solidFill>
                            <a:schemeClr val="tx1"/>
                          </a:solidFill>
                          <a:latin typeface="微软雅黑" pitchFamily="34" charset="-122"/>
                          <a:ea typeface="微软雅黑" pitchFamily="34" charset="-122"/>
                        </a:defRPr>
                      </a:lvl9pPr>
                    </a:lstStyle>
                    <a:p>
                      <a:pPr algn="ctr"/>
                      <a:r>
                        <a:rPr lang="en-US" altLang="zh-CN" sz="600" b="1" dirty="0">
                          <a:solidFill>
                            <a:srgbClr val="C00000"/>
                          </a:solidFill>
                          <a:latin typeface="+mn-ea"/>
                          <a:ea typeface="+mn-ea"/>
                        </a:rPr>
                        <a:t>0.17</a:t>
                      </a:r>
                    </a:p>
                    <a:p>
                      <a:pPr algn="ctr"/>
                      <a:r>
                        <a:rPr lang="en-US" altLang="zh-CN" sz="600" b="1" dirty="0">
                          <a:solidFill>
                            <a:srgbClr val="C00000"/>
                          </a:solidFill>
                          <a:latin typeface="+mn-ea"/>
                          <a:ea typeface="+mn-ea"/>
                        </a:rPr>
                        <a:t> (0.11-0.26)</a:t>
                      </a:r>
                      <a:endParaRPr lang="zh-CN" altLang="en-US" sz="600" b="1" dirty="0">
                        <a:solidFill>
                          <a:srgbClr val="C00000"/>
                        </a:solidFill>
                        <a:latin typeface="+mn-ea"/>
                        <a:ea typeface="+mn-ea"/>
                        <a:cs typeface="Arial" charset="0"/>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rowSpan="2">
                  <a:txBody>
                    <a:bodyPr/>
                    <a:lstStyle>
                      <a:lvl1pPr marL="0" algn="l" defTabSz="914400" rtl="0" eaLnBrk="1" latinLnBrk="0" hangingPunct="1">
                        <a:defRPr sz="1800" kern="1200">
                          <a:solidFill>
                            <a:schemeClr val="tx1"/>
                          </a:solidFill>
                          <a:latin typeface="微软雅黑" pitchFamily="34" charset="-122"/>
                          <a:ea typeface="微软雅黑" pitchFamily="34" charset="-122"/>
                        </a:defRPr>
                      </a:lvl1pPr>
                      <a:lvl2pPr marL="457200" algn="l" defTabSz="914400" rtl="0" eaLnBrk="1" latinLnBrk="0" hangingPunct="1">
                        <a:defRPr sz="1800" kern="1200">
                          <a:solidFill>
                            <a:schemeClr val="tx1"/>
                          </a:solidFill>
                          <a:latin typeface="微软雅黑" pitchFamily="34" charset="-122"/>
                          <a:ea typeface="微软雅黑" pitchFamily="34" charset="-122"/>
                        </a:defRPr>
                      </a:lvl2pPr>
                      <a:lvl3pPr marL="914400" algn="l" defTabSz="914400" rtl="0" eaLnBrk="1" latinLnBrk="0" hangingPunct="1">
                        <a:defRPr sz="1800" kern="1200">
                          <a:solidFill>
                            <a:schemeClr val="tx1"/>
                          </a:solidFill>
                          <a:latin typeface="微软雅黑" pitchFamily="34" charset="-122"/>
                          <a:ea typeface="微软雅黑" pitchFamily="34" charset="-122"/>
                        </a:defRPr>
                      </a:lvl3pPr>
                      <a:lvl4pPr marL="1371600" algn="l" defTabSz="914400" rtl="0" eaLnBrk="1" latinLnBrk="0" hangingPunct="1">
                        <a:defRPr sz="1800" kern="1200">
                          <a:solidFill>
                            <a:schemeClr val="tx1"/>
                          </a:solidFill>
                          <a:latin typeface="微软雅黑" pitchFamily="34" charset="-122"/>
                          <a:ea typeface="微软雅黑" pitchFamily="34" charset="-122"/>
                        </a:defRPr>
                      </a:lvl4pPr>
                      <a:lvl5pPr marL="1828800" algn="l" defTabSz="914400" rtl="0" eaLnBrk="1" latinLnBrk="0" hangingPunct="1">
                        <a:defRPr sz="1800" kern="1200">
                          <a:solidFill>
                            <a:schemeClr val="tx1"/>
                          </a:solidFill>
                          <a:latin typeface="微软雅黑" pitchFamily="34" charset="-122"/>
                          <a:ea typeface="微软雅黑" pitchFamily="34" charset="-122"/>
                        </a:defRPr>
                      </a:lvl5pPr>
                      <a:lvl6pPr marL="2286000" algn="l" defTabSz="914400" rtl="0" eaLnBrk="1" latinLnBrk="0" hangingPunct="1">
                        <a:defRPr sz="1800" kern="1200">
                          <a:solidFill>
                            <a:schemeClr val="tx1"/>
                          </a:solidFill>
                          <a:latin typeface="微软雅黑" pitchFamily="34" charset="-122"/>
                          <a:ea typeface="微软雅黑" pitchFamily="34" charset="-122"/>
                        </a:defRPr>
                      </a:lvl6pPr>
                      <a:lvl7pPr marL="2743200" algn="l" defTabSz="914400" rtl="0" eaLnBrk="1" latinLnBrk="0" hangingPunct="1">
                        <a:defRPr sz="1800" kern="1200">
                          <a:solidFill>
                            <a:schemeClr val="tx1"/>
                          </a:solidFill>
                          <a:latin typeface="微软雅黑" pitchFamily="34" charset="-122"/>
                          <a:ea typeface="微软雅黑" pitchFamily="34" charset="-122"/>
                        </a:defRPr>
                      </a:lvl7pPr>
                      <a:lvl8pPr marL="3200400" algn="l" defTabSz="914400" rtl="0" eaLnBrk="1" latinLnBrk="0" hangingPunct="1">
                        <a:defRPr sz="1800" kern="1200">
                          <a:solidFill>
                            <a:schemeClr val="tx1"/>
                          </a:solidFill>
                          <a:latin typeface="微软雅黑" pitchFamily="34" charset="-122"/>
                          <a:ea typeface="微软雅黑" pitchFamily="34" charset="-122"/>
                        </a:defRPr>
                      </a:lvl8pPr>
                      <a:lvl9pPr marL="3657600" algn="l" defTabSz="914400" rtl="0" eaLnBrk="1" latinLnBrk="0" hangingPunct="1">
                        <a:defRPr sz="1800" kern="1200">
                          <a:solidFill>
                            <a:schemeClr val="tx1"/>
                          </a:solidFill>
                          <a:latin typeface="微软雅黑" pitchFamily="34" charset="-122"/>
                          <a:ea typeface="微软雅黑" pitchFamily="34" charset="-122"/>
                        </a:defRPr>
                      </a:lvl9pPr>
                    </a:lstStyle>
                    <a:p>
                      <a:pPr algn="ctr"/>
                      <a:r>
                        <a:rPr lang="en-US" altLang="zh-CN" sz="600" b="1" dirty="0">
                          <a:solidFill>
                            <a:srgbClr val="C00000"/>
                          </a:solidFill>
                          <a:latin typeface="+mn-ea"/>
                          <a:ea typeface="+mn-ea"/>
                        </a:rPr>
                        <a:t>&lt;0.0001</a:t>
                      </a:r>
                      <a:endParaRPr lang="zh-CN" altLang="en-US" sz="600" b="1" dirty="0">
                        <a:solidFill>
                          <a:srgbClr val="C00000"/>
                        </a:solidFill>
                        <a:latin typeface="+mn-ea"/>
                        <a:ea typeface="+mn-ea"/>
                        <a:cs typeface="Arial" charset="0"/>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extLst>
                  <a:ext uri="{0D108BD9-81ED-4DB2-BD59-A6C34878D82A}">
                    <a16:rowId xmlns:a16="http://schemas.microsoft.com/office/drawing/2014/main" val="10001"/>
                  </a:ext>
                </a:extLst>
              </a:tr>
              <a:tr h="160069">
                <a:tc>
                  <a:txBody>
                    <a:bodyPr/>
                    <a:lstStyle>
                      <a:lvl1pPr marL="0" algn="l" defTabSz="914400" rtl="0" eaLnBrk="1" latinLnBrk="0" hangingPunct="1">
                        <a:defRPr sz="1800" kern="1200">
                          <a:solidFill>
                            <a:schemeClr val="tx1"/>
                          </a:solidFill>
                          <a:latin typeface="微软雅黑" pitchFamily="34" charset="-122"/>
                          <a:ea typeface="微软雅黑" pitchFamily="34" charset="-122"/>
                        </a:defRPr>
                      </a:lvl1pPr>
                      <a:lvl2pPr marL="457200" algn="l" defTabSz="914400" rtl="0" eaLnBrk="1" latinLnBrk="0" hangingPunct="1">
                        <a:defRPr sz="1800" kern="1200">
                          <a:solidFill>
                            <a:schemeClr val="tx1"/>
                          </a:solidFill>
                          <a:latin typeface="微软雅黑" pitchFamily="34" charset="-122"/>
                          <a:ea typeface="微软雅黑" pitchFamily="34" charset="-122"/>
                        </a:defRPr>
                      </a:lvl2pPr>
                      <a:lvl3pPr marL="914400" algn="l" defTabSz="914400" rtl="0" eaLnBrk="1" latinLnBrk="0" hangingPunct="1">
                        <a:defRPr sz="1800" kern="1200">
                          <a:solidFill>
                            <a:schemeClr val="tx1"/>
                          </a:solidFill>
                          <a:latin typeface="微软雅黑" pitchFamily="34" charset="-122"/>
                          <a:ea typeface="微软雅黑" pitchFamily="34" charset="-122"/>
                        </a:defRPr>
                      </a:lvl3pPr>
                      <a:lvl4pPr marL="1371600" algn="l" defTabSz="914400" rtl="0" eaLnBrk="1" latinLnBrk="0" hangingPunct="1">
                        <a:defRPr sz="1800" kern="1200">
                          <a:solidFill>
                            <a:schemeClr val="tx1"/>
                          </a:solidFill>
                          <a:latin typeface="微软雅黑" pitchFamily="34" charset="-122"/>
                          <a:ea typeface="微软雅黑" pitchFamily="34" charset="-122"/>
                        </a:defRPr>
                      </a:lvl4pPr>
                      <a:lvl5pPr marL="1828800" algn="l" defTabSz="914400" rtl="0" eaLnBrk="1" latinLnBrk="0" hangingPunct="1">
                        <a:defRPr sz="1800" kern="1200">
                          <a:solidFill>
                            <a:schemeClr val="tx1"/>
                          </a:solidFill>
                          <a:latin typeface="微软雅黑" pitchFamily="34" charset="-122"/>
                          <a:ea typeface="微软雅黑" pitchFamily="34" charset="-122"/>
                        </a:defRPr>
                      </a:lvl5pPr>
                      <a:lvl6pPr marL="2286000" algn="l" defTabSz="914400" rtl="0" eaLnBrk="1" latinLnBrk="0" hangingPunct="1">
                        <a:defRPr sz="1800" kern="1200">
                          <a:solidFill>
                            <a:schemeClr val="tx1"/>
                          </a:solidFill>
                          <a:latin typeface="微软雅黑" pitchFamily="34" charset="-122"/>
                          <a:ea typeface="微软雅黑" pitchFamily="34" charset="-122"/>
                        </a:defRPr>
                      </a:lvl6pPr>
                      <a:lvl7pPr marL="2743200" algn="l" defTabSz="914400" rtl="0" eaLnBrk="1" latinLnBrk="0" hangingPunct="1">
                        <a:defRPr sz="1800" kern="1200">
                          <a:solidFill>
                            <a:schemeClr val="tx1"/>
                          </a:solidFill>
                          <a:latin typeface="微软雅黑" pitchFamily="34" charset="-122"/>
                          <a:ea typeface="微软雅黑" pitchFamily="34" charset="-122"/>
                        </a:defRPr>
                      </a:lvl7pPr>
                      <a:lvl8pPr marL="3200400" algn="l" defTabSz="914400" rtl="0" eaLnBrk="1" latinLnBrk="0" hangingPunct="1">
                        <a:defRPr sz="1800" kern="1200">
                          <a:solidFill>
                            <a:schemeClr val="tx1"/>
                          </a:solidFill>
                          <a:latin typeface="微软雅黑" pitchFamily="34" charset="-122"/>
                          <a:ea typeface="微软雅黑" pitchFamily="34" charset="-122"/>
                        </a:defRPr>
                      </a:lvl8pPr>
                      <a:lvl9pPr marL="3657600" algn="l" defTabSz="914400" rtl="0" eaLnBrk="1" latinLnBrk="0" hangingPunct="1">
                        <a:defRPr sz="1800" kern="1200">
                          <a:solidFill>
                            <a:schemeClr val="tx1"/>
                          </a:solidFill>
                          <a:latin typeface="微软雅黑" pitchFamily="34" charset="-122"/>
                          <a:ea typeface="微软雅黑" pitchFamily="34" charset="-122"/>
                        </a:defRPr>
                      </a:lvl9pPr>
                    </a:lstStyle>
                    <a:p>
                      <a:pPr algn="l"/>
                      <a:r>
                        <a:rPr lang="zh-CN" altLang="en-US" sz="600" dirty="0">
                          <a:latin typeface="+mn-ea"/>
                          <a:ea typeface="+mn-ea"/>
                        </a:rPr>
                        <a:t>安慰剂</a:t>
                      </a:r>
                      <a:endParaRPr lang="zh-CN" altLang="en-US" sz="600" dirty="0">
                        <a:latin typeface="+mn-ea"/>
                        <a:ea typeface="+mn-ea"/>
                        <a:cs typeface="Arial" charset="0"/>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914400" rtl="0" eaLnBrk="1" latinLnBrk="0" hangingPunct="1">
                        <a:defRPr sz="1800" kern="1200">
                          <a:solidFill>
                            <a:schemeClr val="tx1"/>
                          </a:solidFill>
                          <a:latin typeface="微软雅黑" pitchFamily="34" charset="-122"/>
                          <a:ea typeface="微软雅黑" pitchFamily="34" charset="-122"/>
                        </a:defRPr>
                      </a:lvl1pPr>
                      <a:lvl2pPr marL="457200" algn="l" defTabSz="914400" rtl="0" eaLnBrk="1" latinLnBrk="0" hangingPunct="1">
                        <a:defRPr sz="1800" kern="1200">
                          <a:solidFill>
                            <a:schemeClr val="tx1"/>
                          </a:solidFill>
                          <a:latin typeface="微软雅黑" pitchFamily="34" charset="-122"/>
                          <a:ea typeface="微软雅黑" pitchFamily="34" charset="-122"/>
                        </a:defRPr>
                      </a:lvl2pPr>
                      <a:lvl3pPr marL="914400" algn="l" defTabSz="914400" rtl="0" eaLnBrk="1" latinLnBrk="0" hangingPunct="1">
                        <a:defRPr sz="1800" kern="1200">
                          <a:solidFill>
                            <a:schemeClr val="tx1"/>
                          </a:solidFill>
                          <a:latin typeface="微软雅黑" pitchFamily="34" charset="-122"/>
                          <a:ea typeface="微软雅黑" pitchFamily="34" charset="-122"/>
                        </a:defRPr>
                      </a:lvl3pPr>
                      <a:lvl4pPr marL="1371600" algn="l" defTabSz="914400" rtl="0" eaLnBrk="1" latinLnBrk="0" hangingPunct="1">
                        <a:defRPr sz="1800" kern="1200">
                          <a:solidFill>
                            <a:schemeClr val="tx1"/>
                          </a:solidFill>
                          <a:latin typeface="微软雅黑" pitchFamily="34" charset="-122"/>
                          <a:ea typeface="微软雅黑" pitchFamily="34" charset="-122"/>
                        </a:defRPr>
                      </a:lvl4pPr>
                      <a:lvl5pPr marL="1828800" algn="l" defTabSz="914400" rtl="0" eaLnBrk="1" latinLnBrk="0" hangingPunct="1">
                        <a:defRPr sz="1800" kern="1200">
                          <a:solidFill>
                            <a:schemeClr val="tx1"/>
                          </a:solidFill>
                          <a:latin typeface="微软雅黑" pitchFamily="34" charset="-122"/>
                          <a:ea typeface="微软雅黑" pitchFamily="34" charset="-122"/>
                        </a:defRPr>
                      </a:lvl5pPr>
                      <a:lvl6pPr marL="2286000" algn="l" defTabSz="914400" rtl="0" eaLnBrk="1" latinLnBrk="0" hangingPunct="1">
                        <a:defRPr sz="1800" kern="1200">
                          <a:solidFill>
                            <a:schemeClr val="tx1"/>
                          </a:solidFill>
                          <a:latin typeface="微软雅黑" pitchFamily="34" charset="-122"/>
                          <a:ea typeface="微软雅黑" pitchFamily="34" charset="-122"/>
                        </a:defRPr>
                      </a:lvl6pPr>
                      <a:lvl7pPr marL="2743200" algn="l" defTabSz="914400" rtl="0" eaLnBrk="1" latinLnBrk="0" hangingPunct="1">
                        <a:defRPr sz="1800" kern="1200">
                          <a:solidFill>
                            <a:schemeClr val="tx1"/>
                          </a:solidFill>
                          <a:latin typeface="微软雅黑" pitchFamily="34" charset="-122"/>
                          <a:ea typeface="微软雅黑" pitchFamily="34" charset="-122"/>
                        </a:defRPr>
                      </a:lvl7pPr>
                      <a:lvl8pPr marL="3200400" algn="l" defTabSz="914400" rtl="0" eaLnBrk="1" latinLnBrk="0" hangingPunct="1">
                        <a:defRPr sz="1800" kern="1200">
                          <a:solidFill>
                            <a:schemeClr val="tx1"/>
                          </a:solidFill>
                          <a:latin typeface="微软雅黑" pitchFamily="34" charset="-122"/>
                          <a:ea typeface="微软雅黑" pitchFamily="34" charset="-122"/>
                        </a:defRPr>
                      </a:lvl8pPr>
                      <a:lvl9pPr marL="3657600" algn="l" defTabSz="914400" rtl="0" eaLnBrk="1" latinLnBrk="0" hangingPunct="1">
                        <a:defRPr sz="1800" kern="1200">
                          <a:solidFill>
                            <a:schemeClr val="tx1"/>
                          </a:solidFill>
                          <a:latin typeface="微软雅黑" pitchFamily="34" charset="-122"/>
                          <a:ea typeface="微软雅黑" pitchFamily="34" charset="-122"/>
                        </a:defRPr>
                      </a:lvl9pPr>
                    </a:lstStyle>
                    <a:p>
                      <a:pPr algn="ctr"/>
                      <a:r>
                        <a:rPr lang="en-US" altLang="zh-CN" sz="600" b="1" dirty="0">
                          <a:latin typeface="+mn-ea"/>
                          <a:ea typeface="+mn-ea"/>
                        </a:rPr>
                        <a:t>19.6</a:t>
                      </a:r>
                      <a:endParaRPr lang="zh-CN" altLang="en-US" sz="600" b="1" dirty="0">
                        <a:latin typeface="+mn-ea"/>
                        <a:ea typeface="+mn-ea"/>
                        <a:cs typeface="Arial" charset="0"/>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2"/>
                  </a:ext>
                </a:extLst>
              </a:tr>
            </a:tbl>
          </a:graphicData>
        </a:graphic>
      </p:graphicFrame>
      <p:sp>
        <p:nvSpPr>
          <p:cNvPr id="1048719" name="矩形 23"/>
          <p:cNvSpPr/>
          <p:nvPr/>
        </p:nvSpPr>
        <p:spPr>
          <a:xfrm>
            <a:off x="6864644" y="1686509"/>
            <a:ext cx="2113553" cy="484748"/>
          </a:xfrm>
          <a:prstGeom prst="rect">
            <a:avLst/>
          </a:prstGeom>
        </p:spPr>
        <p:txBody>
          <a:bodyPr wrap="square" lIns="68580" tIns="34290" rIns="68580" bIns="34290">
            <a:spAutoFit/>
          </a:bodyPr>
          <a:lstStyle/>
          <a:p>
            <a:r>
              <a:rPr lang="zh-CN" altLang="en-US" sz="900" b="1" dirty="0">
                <a:solidFill>
                  <a:srgbClr val="0D4C5B"/>
                </a:solidFill>
              </a:rPr>
              <a:t>吉非替尼 </a:t>
            </a:r>
            <a:r>
              <a:rPr lang="en-US" altLang="zh-CN" sz="900" b="1" dirty="0">
                <a:solidFill>
                  <a:srgbClr val="0D4C5B"/>
                </a:solidFill>
              </a:rPr>
              <a:t>vs </a:t>
            </a:r>
            <a:r>
              <a:rPr lang="zh-CN" altLang="en-US" sz="900" b="1" dirty="0">
                <a:solidFill>
                  <a:srgbClr val="0D4C5B"/>
                </a:solidFill>
              </a:rPr>
              <a:t>化疗</a:t>
            </a:r>
            <a:endParaRPr lang="en-US" altLang="zh-CN" sz="900" b="1" dirty="0">
              <a:solidFill>
                <a:srgbClr val="0D4C5B"/>
              </a:solidFill>
            </a:endParaRPr>
          </a:p>
          <a:p>
            <a:r>
              <a:rPr lang="zh-CN" altLang="en-US" sz="900" dirty="0">
                <a:solidFill>
                  <a:prstClr val="black"/>
                </a:solidFill>
              </a:rPr>
              <a:t>辅助治疗完全切除的</a:t>
            </a:r>
            <a:r>
              <a:rPr lang="en-US" altLang="zh-CN" sz="900" dirty="0">
                <a:solidFill>
                  <a:prstClr val="black"/>
                </a:solidFill>
              </a:rPr>
              <a:t>II-</a:t>
            </a:r>
            <a:r>
              <a:rPr lang="en-US" altLang="zh-CN" sz="900" dirty="0" err="1">
                <a:solidFill>
                  <a:prstClr val="black"/>
                </a:solidFill>
              </a:rPr>
              <a:t>IIIA</a:t>
            </a:r>
            <a:r>
              <a:rPr lang="zh-CN" altLang="en-US" sz="900" dirty="0">
                <a:solidFill>
                  <a:prstClr val="black"/>
                </a:solidFill>
              </a:rPr>
              <a:t>期（</a:t>
            </a:r>
            <a:r>
              <a:rPr lang="en-US" altLang="zh-CN" sz="900" dirty="0" err="1">
                <a:solidFill>
                  <a:prstClr val="black"/>
                </a:solidFill>
              </a:rPr>
              <a:t>N1-N2</a:t>
            </a:r>
            <a:r>
              <a:rPr lang="zh-CN" altLang="en-US" sz="900" dirty="0">
                <a:solidFill>
                  <a:prstClr val="black"/>
                </a:solidFill>
              </a:rPr>
              <a:t>）</a:t>
            </a:r>
            <a:r>
              <a:rPr lang="en-US" altLang="zh-CN" sz="900" dirty="0" err="1">
                <a:solidFill>
                  <a:prstClr val="black"/>
                </a:solidFill>
              </a:rPr>
              <a:t>EGFR</a:t>
            </a:r>
            <a:r>
              <a:rPr lang="zh-CN" altLang="en-US" sz="900" dirty="0">
                <a:solidFill>
                  <a:prstClr val="black"/>
                </a:solidFill>
              </a:rPr>
              <a:t>突变</a:t>
            </a:r>
            <a:r>
              <a:rPr lang="en-US" altLang="zh-CN" sz="900" dirty="0" err="1">
                <a:solidFill>
                  <a:prstClr val="black"/>
                </a:solidFill>
              </a:rPr>
              <a:t>NSCLC</a:t>
            </a:r>
            <a:r>
              <a:rPr lang="zh-CN" altLang="en-US" sz="900" dirty="0">
                <a:solidFill>
                  <a:prstClr val="black"/>
                </a:solidFill>
              </a:rPr>
              <a:t>患者</a:t>
            </a:r>
            <a:endParaRPr lang="en-US" altLang="zh-CN" sz="900" dirty="0">
              <a:solidFill>
                <a:prstClr val="black"/>
              </a:solidFill>
            </a:endParaRPr>
          </a:p>
        </p:txBody>
      </p:sp>
      <p:sp>
        <p:nvSpPr>
          <p:cNvPr id="1048720" name="矩形 24"/>
          <p:cNvSpPr/>
          <p:nvPr/>
        </p:nvSpPr>
        <p:spPr>
          <a:xfrm>
            <a:off x="6923950" y="1344415"/>
            <a:ext cx="2025000" cy="297092"/>
          </a:xfrm>
          <a:prstGeom prst="rect">
            <a:avLst/>
          </a:prstGeom>
          <a:solidFill>
            <a:srgbClr val="094162"/>
          </a:solidFill>
          <a:ln>
            <a:noFill/>
          </a:ln>
        </p:spPr>
        <p:txBody>
          <a:bodyPr lIns="0" tIns="0" rIns="0" bIns="0" anchor="ctr"/>
          <a:lstStyle/>
          <a:p>
            <a:pPr algn="ctr"/>
            <a:r>
              <a:rPr lang="en-US" altLang="zh-CN" sz="1100" b="1" dirty="0">
                <a:solidFill>
                  <a:srgbClr val="FFFFFF"/>
                </a:solidFill>
              </a:rPr>
              <a:t>ADJUVANT</a:t>
            </a:r>
            <a:r>
              <a:rPr lang="zh-CN" altLang="en-US" sz="1100" b="1" dirty="0">
                <a:solidFill>
                  <a:srgbClr val="FFFFFF"/>
                </a:solidFill>
              </a:rPr>
              <a:t>研究</a:t>
            </a:r>
          </a:p>
        </p:txBody>
      </p:sp>
      <p:sp>
        <p:nvSpPr>
          <p:cNvPr id="1048721" name="矩形 33"/>
          <p:cNvSpPr/>
          <p:nvPr/>
        </p:nvSpPr>
        <p:spPr>
          <a:xfrm>
            <a:off x="7358460" y="2929632"/>
            <a:ext cx="1313300" cy="4842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048722" name="矩形 34"/>
          <p:cNvSpPr/>
          <p:nvPr/>
        </p:nvSpPr>
        <p:spPr>
          <a:xfrm>
            <a:off x="298315" y="1344415"/>
            <a:ext cx="2025000" cy="297092"/>
          </a:xfrm>
          <a:prstGeom prst="rect">
            <a:avLst/>
          </a:prstGeom>
          <a:solidFill>
            <a:srgbClr val="094162"/>
          </a:solidFill>
          <a:ln>
            <a:noFill/>
          </a:ln>
        </p:spPr>
        <p:txBody>
          <a:bodyPr lIns="0" tIns="0" rIns="0" bIns="0" anchor="ctr"/>
          <a:lstStyle/>
          <a:p>
            <a:pPr algn="ctr"/>
            <a:r>
              <a:rPr lang="en-US" altLang="zh-CN" sz="1100" b="1" dirty="0">
                <a:solidFill>
                  <a:srgbClr val="FFFFFF"/>
                </a:solidFill>
              </a:rPr>
              <a:t>ADJUVANT</a:t>
            </a:r>
            <a:r>
              <a:rPr lang="zh-CN" altLang="en-US" sz="1100" b="1" dirty="0">
                <a:solidFill>
                  <a:srgbClr val="FFFFFF"/>
                </a:solidFill>
              </a:rPr>
              <a:t>研究</a:t>
            </a:r>
          </a:p>
        </p:txBody>
      </p:sp>
      <p:sp>
        <p:nvSpPr>
          <p:cNvPr id="1048723" name="矩形 35"/>
          <p:cNvSpPr/>
          <p:nvPr/>
        </p:nvSpPr>
        <p:spPr>
          <a:xfrm>
            <a:off x="245166" y="1706987"/>
            <a:ext cx="2193740" cy="484748"/>
          </a:xfrm>
          <a:prstGeom prst="rect">
            <a:avLst/>
          </a:prstGeom>
        </p:spPr>
        <p:txBody>
          <a:bodyPr wrap="square" lIns="68580" tIns="34290" rIns="68580" bIns="34290">
            <a:spAutoFit/>
          </a:bodyPr>
          <a:lstStyle/>
          <a:p>
            <a:r>
              <a:rPr lang="zh-CN" altLang="en-US" sz="900" b="1" dirty="0">
                <a:solidFill>
                  <a:srgbClr val="0D4C5B"/>
                </a:solidFill>
              </a:rPr>
              <a:t>吉非替尼 </a:t>
            </a:r>
            <a:r>
              <a:rPr lang="en-US" altLang="zh-CN" sz="900" b="1" dirty="0">
                <a:solidFill>
                  <a:srgbClr val="0D4C5B"/>
                </a:solidFill>
              </a:rPr>
              <a:t>vs </a:t>
            </a:r>
            <a:r>
              <a:rPr lang="zh-CN" altLang="en-US" sz="900" b="1" dirty="0">
                <a:solidFill>
                  <a:srgbClr val="0D4C5B"/>
                </a:solidFill>
              </a:rPr>
              <a:t>化疗</a:t>
            </a:r>
            <a:endParaRPr lang="en-US" altLang="zh-CN" sz="900" b="1" dirty="0">
              <a:solidFill>
                <a:srgbClr val="0D4C5B"/>
              </a:solidFill>
            </a:endParaRPr>
          </a:p>
          <a:p>
            <a:r>
              <a:rPr lang="zh-CN" altLang="en-US" sz="900" dirty="0">
                <a:solidFill>
                  <a:prstClr val="black"/>
                </a:solidFill>
              </a:rPr>
              <a:t>辅助治疗完全切除的</a:t>
            </a:r>
            <a:r>
              <a:rPr lang="en-US" altLang="zh-CN" sz="900" dirty="0">
                <a:solidFill>
                  <a:prstClr val="black"/>
                </a:solidFill>
              </a:rPr>
              <a:t>II-</a:t>
            </a:r>
            <a:r>
              <a:rPr lang="en-US" altLang="zh-CN" sz="900" dirty="0" err="1">
                <a:solidFill>
                  <a:prstClr val="black"/>
                </a:solidFill>
              </a:rPr>
              <a:t>IIIA</a:t>
            </a:r>
            <a:r>
              <a:rPr lang="zh-CN" altLang="en-US" sz="900" dirty="0">
                <a:solidFill>
                  <a:prstClr val="black"/>
                </a:solidFill>
              </a:rPr>
              <a:t>期（</a:t>
            </a:r>
            <a:r>
              <a:rPr lang="en-US" altLang="zh-CN" sz="900" dirty="0" err="1">
                <a:solidFill>
                  <a:prstClr val="black"/>
                </a:solidFill>
              </a:rPr>
              <a:t>N1-N2</a:t>
            </a:r>
            <a:r>
              <a:rPr lang="zh-CN" altLang="en-US" sz="900" dirty="0">
                <a:solidFill>
                  <a:prstClr val="black"/>
                </a:solidFill>
              </a:rPr>
              <a:t>）</a:t>
            </a:r>
            <a:r>
              <a:rPr lang="en-US" altLang="zh-CN" sz="900" dirty="0" err="1">
                <a:solidFill>
                  <a:prstClr val="black"/>
                </a:solidFill>
              </a:rPr>
              <a:t>EGFR</a:t>
            </a:r>
            <a:r>
              <a:rPr lang="zh-CN" altLang="en-US" sz="900" dirty="0">
                <a:solidFill>
                  <a:prstClr val="black"/>
                </a:solidFill>
              </a:rPr>
              <a:t>突变</a:t>
            </a:r>
            <a:r>
              <a:rPr lang="en-US" altLang="zh-CN" sz="900" dirty="0" err="1">
                <a:solidFill>
                  <a:prstClr val="black"/>
                </a:solidFill>
              </a:rPr>
              <a:t>NSCLC</a:t>
            </a:r>
            <a:r>
              <a:rPr lang="zh-CN" altLang="en-US" sz="900" dirty="0">
                <a:solidFill>
                  <a:prstClr val="black"/>
                </a:solidFill>
              </a:rPr>
              <a:t>患者</a:t>
            </a:r>
          </a:p>
        </p:txBody>
      </p:sp>
      <p:graphicFrame>
        <p:nvGraphicFramePr>
          <p:cNvPr id="4194310" name="表格 28"/>
          <p:cNvGraphicFramePr>
            <a:graphicFrameLocks noGrp="1"/>
          </p:cNvGraphicFramePr>
          <p:nvPr/>
        </p:nvGraphicFramePr>
        <p:xfrm>
          <a:off x="245166" y="2311966"/>
          <a:ext cx="2081286" cy="602129"/>
        </p:xfrm>
        <a:graphic>
          <a:graphicData uri="http://schemas.openxmlformats.org/drawingml/2006/table">
            <a:tbl>
              <a:tblPr firstRow="1" bandRow="1"/>
              <a:tblGrid>
                <a:gridCol w="449658">
                  <a:extLst>
                    <a:ext uri="{9D8B030D-6E8A-4147-A177-3AD203B41FA5}">
                      <a16:colId xmlns:a16="http://schemas.microsoft.com/office/drawing/2014/main" val="20000"/>
                    </a:ext>
                  </a:extLst>
                </a:gridCol>
                <a:gridCol w="505326">
                  <a:extLst>
                    <a:ext uri="{9D8B030D-6E8A-4147-A177-3AD203B41FA5}">
                      <a16:colId xmlns:a16="http://schemas.microsoft.com/office/drawing/2014/main" val="20001"/>
                    </a:ext>
                  </a:extLst>
                </a:gridCol>
                <a:gridCol w="676776">
                  <a:extLst>
                    <a:ext uri="{9D8B030D-6E8A-4147-A177-3AD203B41FA5}">
                      <a16:colId xmlns:a16="http://schemas.microsoft.com/office/drawing/2014/main" val="20002"/>
                    </a:ext>
                  </a:extLst>
                </a:gridCol>
                <a:gridCol w="449526">
                  <a:extLst>
                    <a:ext uri="{9D8B030D-6E8A-4147-A177-3AD203B41FA5}">
                      <a16:colId xmlns:a16="http://schemas.microsoft.com/office/drawing/2014/main" val="20003"/>
                    </a:ext>
                  </a:extLst>
                </a:gridCol>
              </a:tblGrid>
              <a:tr h="251538">
                <a:tc>
                  <a:txBody>
                    <a:bodyPr/>
                    <a:lstStyle>
                      <a:lvl1pPr marL="0" algn="l" defTabSz="914400" rtl="0" eaLnBrk="1" latinLnBrk="0" hangingPunct="1">
                        <a:defRPr sz="1800" b="1" kern="1200">
                          <a:solidFill>
                            <a:schemeClr val="bg1"/>
                          </a:solidFill>
                          <a:latin typeface="微软雅黑" pitchFamily="34" charset="-122"/>
                          <a:ea typeface="微软雅黑" pitchFamily="34" charset="-122"/>
                        </a:defRPr>
                      </a:lvl1pPr>
                      <a:lvl2pPr marL="457200" algn="l" defTabSz="914400" rtl="0" eaLnBrk="1" latinLnBrk="0" hangingPunct="1">
                        <a:defRPr sz="1800" b="1" kern="1200">
                          <a:solidFill>
                            <a:schemeClr val="bg1"/>
                          </a:solidFill>
                          <a:latin typeface="微软雅黑" pitchFamily="34" charset="-122"/>
                          <a:ea typeface="微软雅黑" pitchFamily="34" charset="-122"/>
                        </a:defRPr>
                      </a:lvl2pPr>
                      <a:lvl3pPr marL="914400" algn="l" defTabSz="914400" rtl="0" eaLnBrk="1" latinLnBrk="0" hangingPunct="1">
                        <a:defRPr sz="1800" b="1" kern="1200">
                          <a:solidFill>
                            <a:schemeClr val="bg1"/>
                          </a:solidFill>
                          <a:latin typeface="微软雅黑" pitchFamily="34" charset="-122"/>
                          <a:ea typeface="微软雅黑" pitchFamily="34" charset="-122"/>
                        </a:defRPr>
                      </a:lvl3pPr>
                      <a:lvl4pPr marL="1371600" algn="l" defTabSz="914400" rtl="0" eaLnBrk="1" latinLnBrk="0" hangingPunct="1">
                        <a:defRPr sz="1800" b="1" kern="1200">
                          <a:solidFill>
                            <a:schemeClr val="bg1"/>
                          </a:solidFill>
                          <a:latin typeface="微软雅黑" pitchFamily="34" charset="-122"/>
                          <a:ea typeface="微软雅黑" pitchFamily="34" charset="-122"/>
                        </a:defRPr>
                      </a:lvl4pPr>
                      <a:lvl5pPr marL="1828800" algn="l" defTabSz="914400" rtl="0" eaLnBrk="1" latinLnBrk="0" hangingPunct="1">
                        <a:defRPr sz="1800" b="1" kern="1200">
                          <a:solidFill>
                            <a:schemeClr val="bg1"/>
                          </a:solidFill>
                          <a:latin typeface="微软雅黑" pitchFamily="34" charset="-122"/>
                          <a:ea typeface="微软雅黑" pitchFamily="34" charset="-122"/>
                        </a:defRPr>
                      </a:lvl5pPr>
                      <a:lvl6pPr marL="2286000" algn="l" defTabSz="914400" rtl="0" eaLnBrk="1" latinLnBrk="0" hangingPunct="1">
                        <a:defRPr sz="1800" b="1" kern="1200">
                          <a:solidFill>
                            <a:schemeClr val="bg1"/>
                          </a:solidFill>
                          <a:latin typeface="微软雅黑" pitchFamily="34" charset="-122"/>
                          <a:ea typeface="微软雅黑" pitchFamily="34" charset="-122"/>
                        </a:defRPr>
                      </a:lvl6pPr>
                      <a:lvl7pPr marL="2743200" algn="l" defTabSz="914400" rtl="0" eaLnBrk="1" latinLnBrk="0" hangingPunct="1">
                        <a:defRPr sz="1800" b="1" kern="1200">
                          <a:solidFill>
                            <a:schemeClr val="bg1"/>
                          </a:solidFill>
                          <a:latin typeface="微软雅黑" pitchFamily="34" charset="-122"/>
                          <a:ea typeface="微软雅黑" pitchFamily="34" charset="-122"/>
                        </a:defRPr>
                      </a:lvl7pPr>
                      <a:lvl8pPr marL="3200400" algn="l" defTabSz="914400" rtl="0" eaLnBrk="1" latinLnBrk="0" hangingPunct="1">
                        <a:defRPr sz="1800" b="1" kern="1200">
                          <a:solidFill>
                            <a:schemeClr val="bg1"/>
                          </a:solidFill>
                          <a:latin typeface="微软雅黑" pitchFamily="34" charset="-122"/>
                          <a:ea typeface="微软雅黑" pitchFamily="34" charset="-122"/>
                        </a:defRPr>
                      </a:lvl8pPr>
                      <a:lvl9pPr marL="3657600" algn="l" defTabSz="914400" rtl="0" eaLnBrk="1" latinLnBrk="0" hangingPunct="1">
                        <a:defRPr sz="1800" b="1" kern="1200">
                          <a:solidFill>
                            <a:schemeClr val="bg1"/>
                          </a:solidFill>
                          <a:latin typeface="微软雅黑" pitchFamily="34" charset="-122"/>
                          <a:ea typeface="微软雅黑" pitchFamily="34" charset="-122"/>
                        </a:defRPr>
                      </a:lvl9pPr>
                    </a:lstStyle>
                    <a:p>
                      <a:pPr algn="l"/>
                      <a:r>
                        <a:rPr lang="en-US" altLang="zh-CN" sz="600" dirty="0">
                          <a:solidFill>
                            <a:schemeClr val="tx1"/>
                          </a:solidFill>
                          <a:latin typeface="+mn-ea"/>
                          <a:ea typeface="+mn-ea"/>
                          <a:cs typeface="Arial" charset="0"/>
                        </a:rPr>
                        <a:t>ITT</a:t>
                      </a:r>
                      <a:r>
                        <a:rPr lang="zh-CN" altLang="en-US" sz="600" dirty="0">
                          <a:solidFill>
                            <a:schemeClr val="tx1"/>
                          </a:solidFill>
                          <a:latin typeface="+mn-ea"/>
                          <a:ea typeface="+mn-ea"/>
                          <a:cs typeface="Arial" charset="0"/>
                        </a:rPr>
                        <a:t>人群</a:t>
                      </a:r>
                      <a:r>
                        <a:rPr lang="en-US" altLang="zh-CN" sz="600" dirty="0" err="1">
                          <a:solidFill>
                            <a:schemeClr val="tx1"/>
                          </a:solidFill>
                          <a:latin typeface="+mn-ea"/>
                          <a:ea typeface="+mn-ea"/>
                          <a:cs typeface="Arial" charset="0"/>
                        </a:rPr>
                        <a:t>DFS</a:t>
                      </a:r>
                      <a:endParaRPr lang="en-US" altLang="zh-CN" sz="600" dirty="0">
                        <a:solidFill>
                          <a:schemeClr val="tx1"/>
                        </a:solidFill>
                        <a:latin typeface="+mn-ea"/>
                        <a:ea typeface="+mn-ea"/>
                        <a:cs typeface="Arial" charset="0"/>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914400" rtl="0" eaLnBrk="1" latinLnBrk="0" hangingPunct="1">
                        <a:defRPr sz="1800" b="1" kern="1200">
                          <a:solidFill>
                            <a:schemeClr val="bg1"/>
                          </a:solidFill>
                          <a:latin typeface="微软雅黑" pitchFamily="34" charset="-122"/>
                          <a:ea typeface="微软雅黑" pitchFamily="34" charset="-122"/>
                        </a:defRPr>
                      </a:lvl1pPr>
                      <a:lvl2pPr marL="457200" algn="l" defTabSz="914400" rtl="0" eaLnBrk="1" latinLnBrk="0" hangingPunct="1">
                        <a:defRPr sz="1800" b="1" kern="1200">
                          <a:solidFill>
                            <a:schemeClr val="bg1"/>
                          </a:solidFill>
                          <a:latin typeface="微软雅黑" pitchFamily="34" charset="-122"/>
                          <a:ea typeface="微软雅黑" pitchFamily="34" charset="-122"/>
                        </a:defRPr>
                      </a:lvl2pPr>
                      <a:lvl3pPr marL="914400" algn="l" defTabSz="914400" rtl="0" eaLnBrk="1" latinLnBrk="0" hangingPunct="1">
                        <a:defRPr sz="1800" b="1" kern="1200">
                          <a:solidFill>
                            <a:schemeClr val="bg1"/>
                          </a:solidFill>
                          <a:latin typeface="微软雅黑" pitchFamily="34" charset="-122"/>
                          <a:ea typeface="微软雅黑" pitchFamily="34" charset="-122"/>
                        </a:defRPr>
                      </a:lvl3pPr>
                      <a:lvl4pPr marL="1371600" algn="l" defTabSz="914400" rtl="0" eaLnBrk="1" latinLnBrk="0" hangingPunct="1">
                        <a:defRPr sz="1800" b="1" kern="1200">
                          <a:solidFill>
                            <a:schemeClr val="bg1"/>
                          </a:solidFill>
                          <a:latin typeface="微软雅黑" pitchFamily="34" charset="-122"/>
                          <a:ea typeface="微软雅黑" pitchFamily="34" charset="-122"/>
                        </a:defRPr>
                      </a:lvl4pPr>
                      <a:lvl5pPr marL="1828800" algn="l" defTabSz="914400" rtl="0" eaLnBrk="1" latinLnBrk="0" hangingPunct="1">
                        <a:defRPr sz="1800" b="1" kern="1200">
                          <a:solidFill>
                            <a:schemeClr val="bg1"/>
                          </a:solidFill>
                          <a:latin typeface="微软雅黑" pitchFamily="34" charset="-122"/>
                          <a:ea typeface="微软雅黑" pitchFamily="34" charset="-122"/>
                        </a:defRPr>
                      </a:lvl5pPr>
                      <a:lvl6pPr marL="2286000" algn="l" defTabSz="914400" rtl="0" eaLnBrk="1" latinLnBrk="0" hangingPunct="1">
                        <a:defRPr sz="1800" b="1" kern="1200">
                          <a:solidFill>
                            <a:schemeClr val="bg1"/>
                          </a:solidFill>
                          <a:latin typeface="微软雅黑" pitchFamily="34" charset="-122"/>
                          <a:ea typeface="微软雅黑" pitchFamily="34" charset="-122"/>
                        </a:defRPr>
                      </a:lvl6pPr>
                      <a:lvl7pPr marL="2743200" algn="l" defTabSz="914400" rtl="0" eaLnBrk="1" latinLnBrk="0" hangingPunct="1">
                        <a:defRPr sz="1800" b="1" kern="1200">
                          <a:solidFill>
                            <a:schemeClr val="bg1"/>
                          </a:solidFill>
                          <a:latin typeface="微软雅黑" pitchFamily="34" charset="-122"/>
                          <a:ea typeface="微软雅黑" pitchFamily="34" charset="-122"/>
                        </a:defRPr>
                      </a:lvl7pPr>
                      <a:lvl8pPr marL="3200400" algn="l" defTabSz="914400" rtl="0" eaLnBrk="1" latinLnBrk="0" hangingPunct="1">
                        <a:defRPr sz="1800" b="1" kern="1200">
                          <a:solidFill>
                            <a:schemeClr val="bg1"/>
                          </a:solidFill>
                          <a:latin typeface="微软雅黑" pitchFamily="34" charset="-122"/>
                          <a:ea typeface="微软雅黑" pitchFamily="34" charset="-122"/>
                        </a:defRPr>
                      </a:lvl8pPr>
                      <a:lvl9pPr marL="3657600" algn="l" defTabSz="914400" rtl="0" eaLnBrk="1" latinLnBrk="0" hangingPunct="1">
                        <a:defRPr sz="1800" b="1" kern="1200">
                          <a:solidFill>
                            <a:schemeClr val="bg1"/>
                          </a:solidFill>
                          <a:latin typeface="微软雅黑" pitchFamily="34" charset="-122"/>
                          <a:ea typeface="微软雅黑" pitchFamily="34" charset="-122"/>
                        </a:defRPr>
                      </a:lvl9pPr>
                    </a:lstStyle>
                    <a:p>
                      <a:pPr algn="ctr"/>
                      <a:r>
                        <a:rPr lang="zh-CN" altLang="en-US" sz="600" dirty="0">
                          <a:solidFill>
                            <a:schemeClr val="tx1"/>
                          </a:solidFill>
                        </a:rPr>
                        <a:t>中位</a:t>
                      </a:r>
                      <a:r>
                        <a:rPr lang="en-US" altLang="zh-CN" sz="600" dirty="0">
                          <a:solidFill>
                            <a:schemeClr val="tx1"/>
                          </a:solidFill>
                        </a:rPr>
                        <a:t>DFS</a:t>
                      </a:r>
                      <a:r>
                        <a:rPr lang="zh-CN" altLang="en-US" sz="600" dirty="0">
                          <a:solidFill>
                            <a:schemeClr val="tx1"/>
                          </a:solidFill>
                        </a:rPr>
                        <a:t>，月</a:t>
                      </a:r>
                      <a:endParaRPr lang="zh-CN" altLang="en-US" sz="600" dirty="0">
                        <a:solidFill>
                          <a:schemeClr val="tx1"/>
                        </a:solidFill>
                        <a:latin typeface="Arial" charset="0"/>
                        <a:ea typeface="微软雅黑" pitchFamily="34" charset="-122"/>
                        <a:cs typeface="Arial" charset="0"/>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914400" rtl="0" eaLnBrk="1" latinLnBrk="0" hangingPunct="1">
                        <a:defRPr sz="1800" b="1" kern="1200">
                          <a:solidFill>
                            <a:schemeClr val="bg1"/>
                          </a:solidFill>
                          <a:latin typeface="微软雅黑" pitchFamily="34" charset="-122"/>
                          <a:ea typeface="微软雅黑" pitchFamily="34" charset="-122"/>
                        </a:defRPr>
                      </a:lvl1pPr>
                      <a:lvl2pPr marL="457200" algn="l" defTabSz="914400" rtl="0" eaLnBrk="1" latinLnBrk="0" hangingPunct="1">
                        <a:defRPr sz="1800" b="1" kern="1200">
                          <a:solidFill>
                            <a:schemeClr val="bg1"/>
                          </a:solidFill>
                          <a:latin typeface="微软雅黑" pitchFamily="34" charset="-122"/>
                          <a:ea typeface="微软雅黑" pitchFamily="34" charset="-122"/>
                        </a:defRPr>
                      </a:lvl2pPr>
                      <a:lvl3pPr marL="914400" algn="l" defTabSz="914400" rtl="0" eaLnBrk="1" latinLnBrk="0" hangingPunct="1">
                        <a:defRPr sz="1800" b="1" kern="1200">
                          <a:solidFill>
                            <a:schemeClr val="bg1"/>
                          </a:solidFill>
                          <a:latin typeface="微软雅黑" pitchFamily="34" charset="-122"/>
                          <a:ea typeface="微软雅黑" pitchFamily="34" charset="-122"/>
                        </a:defRPr>
                      </a:lvl3pPr>
                      <a:lvl4pPr marL="1371600" algn="l" defTabSz="914400" rtl="0" eaLnBrk="1" latinLnBrk="0" hangingPunct="1">
                        <a:defRPr sz="1800" b="1" kern="1200">
                          <a:solidFill>
                            <a:schemeClr val="bg1"/>
                          </a:solidFill>
                          <a:latin typeface="微软雅黑" pitchFamily="34" charset="-122"/>
                          <a:ea typeface="微软雅黑" pitchFamily="34" charset="-122"/>
                        </a:defRPr>
                      </a:lvl4pPr>
                      <a:lvl5pPr marL="1828800" algn="l" defTabSz="914400" rtl="0" eaLnBrk="1" latinLnBrk="0" hangingPunct="1">
                        <a:defRPr sz="1800" b="1" kern="1200">
                          <a:solidFill>
                            <a:schemeClr val="bg1"/>
                          </a:solidFill>
                          <a:latin typeface="微软雅黑" pitchFamily="34" charset="-122"/>
                          <a:ea typeface="微软雅黑" pitchFamily="34" charset="-122"/>
                        </a:defRPr>
                      </a:lvl5pPr>
                      <a:lvl6pPr marL="2286000" algn="l" defTabSz="914400" rtl="0" eaLnBrk="1" latinLnBrk="0" hangingPunct="1">
                        <a:defRPr sz="1800" b="1" kern="1200">
                          <a:solidFill>
                            <a:schemeClr val="bg1"/>
                          </a:solidFill>
                          <a:latin typeface="微软雅黑" pitchFamily="34" charset="-122"/>
                          <a:ea typeface="微软雅黑" pitchFamily="34" charset="-122"/>
                        </a:defRPr>
                      </a:lvl6pPr>
                      <a:lvl7pPr marL="2743200" algn="l" defTabSz="914400" rtl="0" eaLnBrk="1" latinLnBrk="0" hangingPunct="1">
                        <a:defRPr sz="1800" b="1" kern="1200">
                          <a:solidFill>
                            <a:schemeClr val="bg1"/>
                          </a:solidFill>
                          <a:latin typeface="微软雅黑" pitchFamily="34" charset="-122"/>
                          <a:ea typeface="微软雅黑" pitchFamily="34" charset="-122"/>
                        </a:defRPr>
                      </a:lvl7pPr>
                      <a:lvl8pPr marL="3200400" algn="l" defTabSz="914400" rtl="0" eaLnBrk="1" latinLnBrk="0" hangingPunct="1">
                        <a:defRPr sz="1800" b="1" kern="1200">
                          <a:solidFill>
                            <a:schemeClr val="bg1"/>
                          </a:solidFill>
                          <a:latin typeface="微软雅黑" pitchFamily="34" charset="-122"/>
                          <a:ea typeface="微软雅黑" pitchFamily="34" charset="-122"/>
                        </a:defRPr>
                      </a:lvl8pPr>
                      <a:lvl9pPr marL="3657600" algn="l" defTabSz="914400" rtl="0" eaLnBrk="1" latinLnBrk="0" hangingPunct="1">
                        <a:defRPr sz="1800" b="1" kern="1200">
                          <a:solidFill>
                            <a:schemeClr val="bg1"/>
                          </a:solidFill>
                          <a:latin typeface="微软雅黑" pitchFamily="34" charset="-122"/>
                          <a:ea typeface="微软雅黑" pitchFamily="34" charset="-122"/>
                        </a:defRPr>
                      </a:lvl9pPr>
                    </a:lstStyle>
                    <a:p>
                      <a:pPr algn="ctr"/>
                      <a:r>
                        <a:rPr lang="en-US" altLang="zh-CN" sz="600" dirty="0">
                          <a:solidFill>
                            <a:schemeClr val="tx1"/>
                          </a:solidFill>
                        </a:rPr>
                        <a:t>HR</a:t>
                      </a:r>
                      <a:r>
                        <a:rPr lang="zh-CN" altLang="en-US" sz="600" dirty="0">
                          <a:solidFill>
                            <a:schemeClr val="tx1"/>
                          </a:solidFill>
                        </a:rPr>
                        <a:t>（</a:t>
                      </a:r>
                      <a:r>
                        <a:rPr lang="en-US" altLang="zh-CN" sz="600" dirty="0">
                          <a:solidFill>
                            <a:schemeClr val="tx1"/>
                          </a:solidFill>
                        </a:rPr>
                        <a:t>95%CI</a:t>
                      </a:r>
                      <a:r>
                        <a:rPr lang="zh-CN" altLang="en-US" sz="600" dirty="0">
                          <a:solidFill>
                            <a:schemeClr val="tx1"/>
                          </a:solidFill>
                        </a:rPr>
                        <a:t>）</a:t>
                      </a:r>
                      <a:endParaRPr lang="zh-CN" altLang="en-US" sz="600" dirty="0">
                        <a:solidFill>
                          <a:schemeClr val="tx1"/>
                        </a:solidFill>
                        <a:latin typeface="Arial" charset="0"/>
                        <a:ea typeface="微软雅黑" pitchFamily="34" charset="-122"/>
                        <a:cs typeface="Arial" charset="0"/>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914400" rtl="0" eaLnBrk="1" latinLnBrk="0" hangingPunct="1">
                        <a:defRPr sz="1800" b="1" kern="1200">
                          <a:solidFill>
                            <a:schemeClr val="bg1"/>
                          </a:solidFill>
                          <a:latin typeface="微软雅黑" pitchFamily="34" charset="-122"/>
                          <a:ea typeface="微软雅黑" pitchFamily="34" charset="-122"/>
                        </a:defRPr>
                      </a:lvl1pPr>
                      <a:lvl2pPr marL="457200" algn="l" defTabSz="914400" rtl="0" eaLnBrk="1" latinLnBrk="0" hangingPunct="1">
                        <a:defRPr sz="1800" b="1" kern="1200">
                          <a:solidFill>
                            <a:schemeClr val="bg1"/>
                          </a:solidFill>
                          <a:latin typeface="微软雅黑" pitchFamily="34" charset="-122"/>
                          <a:ea typeface="微软雅黑" pitchFamily="34" charset="-122"/>
                        </a:defRPr>
                      </a:lvl2pPr>
                      <a:lvl3pPr marL="914400" algn="l" defTabSz="914400" rtl="0" eaLnBrk="1" latinLnBrk="0" hangingPunct="1">
                        <a:defRPr sz="1800" b="1" kern="1200">
                          <a:solidFill>
                            <a:schemeClr val="bg1"/>
                          </a:solidFill>
                          <a:latin typeface="微软雅黑" pitchFamily="34" charset="-122"/>
                          <a:ea typeface="微软雅黑" pitchFamily="34" charset="-122"/>
                        </a:defRPr>
                      </a:lvl3pPr>
                      <a:lvl4pPr marL="1371600" algn="l" defTabSz="914400" rtl="0" eaLnBrk="1" latinLnBrk="0" hangingPunct="1">
                        <a:defRPr sz="1800" b="1" kern="1200">
                          <a:solidFill>
                            <a:schemeClr val="bg1"/>
                          </a:solidFill>
                          <a:latin typeface="微软雅黑" pitchFamily="34" charset="-122"/>
                          <a:ea typeface="微软雅黑" pitchFamily="34" charset="-122"/>
                        </a:defRPr>
                      </a:lvl4pPr>
                      <a:lvl5pPr marL="1828800" algn="l" defTabSz="914400" rtl="0" eaLnBrk="1" latinLnBrk="0" hangingPunct="1">
                        <a:defRPr sz="1800" b="1" kern="1200">
                          <a:solidFill>
                            <a:schemeClr val="bg1"/>
                          </a:solidFill>
                          <a:latin typeface="微软雅黑" pitchFamily="34" charset="-122"/>
                          <a:ea typeface="微软雅黑" pitchFamily="34" charset="-122"/>
                        </a:defRPr>
                      </a:lvl5pPr>
                      <a:lvl6pPr marL="2286000" algn="l" defTabSz="914400" rtl="0" eaLnBrk="1" latinLnBrk="0" hangingPunct="1">
                        <a:defRPr sz="1800" b="1" kern="1200">
                          <a:solidFill>
                            <a:schemeClr val="bg1"/>
                          </a:solidFill>
                          <a:latin typeface="微软雅黑" pitchFamily="34" charset="-122"/>
                          <a:ea typeface="微软雅黑" pitchFamily="34" charset="-122"/>
                        </a:defRPr>
                      </a:lvl6pPr>
                      <a:lvl7pPr marL="2743200" algn="l" defTabSz="914400" rtl="0" eaLnBrk="1" latinLnBrk="0" hangingPunct="1">
                        <a:defRPr sz="1800" b="1" kern="1200">
                          <a:solidFill>
                            <a:schemeClr val="bg1"/>
                          </a:solidFill>
                          <a:latin typeface="微软雅黑" pitchFamily="34" charset="-122"/>
                          <a:ea typeface="微软雅黑" pitchFamily="34" charset="-122"/>
                        </a:defRPr>
                      </a:lvl7pPr>
                      <a:lvl8pPr marL="3200400" algn="l" defTabSz="914400" rtl="0" eaLnBrk="1" latinLnBrk="0" hangingPunct="1">
                        <a:defRPr sz="1800" b="1" kern="1200">
                          <a:solidFill>
                            <a:schemeClr val="bg1"/>
                          </a:solidFill>
                          <a:latin typeface="微软雅黑" pitchFamily="34" charset="-122"/>
                          <a:ea typeface="微软雅黑" pitchFamily="34" charset="-122"/>
                        </a:defRPr>
                      </a:lvl8pPr>
                      <a:lvl9pPr marL="3657600" algn="l" defTabSz="914400" rtl="0" eaLnBrk="1" latinLnBrk="0" hangingPunct="1">
                        <a:defRPr sz="1800" b="1" kern="1200">
                          <a:solidFill>
                            <a:schemeClr val="bg1"/>
                          </a:solidFill>
                          <a:latin typeface="微软雅黑" pitchFamily="34" charset="-122"/>
                          <a:ea typeface="微软雅黑" pitchFamily="34" charset="-122"/>
                        </a:defRPr>
                      </a:lvl9pPr>
                    </a:lstStyle>
                    <a:p>
                      <a:pPr algn="ctr"/>
                      <a:r>
                        <a:rPr lang="en-US" altLang="zh-CN" sz="600" dirty="0">
                          <a:solidFill>
                            <a:schemeClr val="tx1"/>
                          </a:solidFill>
                        </a:rPr>
                        <a:t>P</a:t>
                      </a:r>
                      <a:r>
                        <a:rPr lang="zh-CN" altLang="en-US" sz="600" dirty="0">
                          <a:solidFill>
                            <a:schemeClr val="tx1"/>
                          </a:solidFill>
                        </a:rPr>
                        <a:t>值</a:t>
                      </a:r>
                      <a:endParaRPr lang="zh-CN" altLang="en-US" sz="600" dirty="0">
                        <a:solidFill>
                          <a:schemeClr val="tx1"/>
                        </a:solidFill>
                        <a:latin typeface="Arial" charset="0"/>
                        <a:ea typeface="微软雅黑" pitchFamily="34" charset="-122"/>
                        <a:cs typeface="Arial" charset="0"/>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extLst>
                  <a:ext uri="{0D108BD9-81ED-4DB2-BD59-A6C34878D82A}">
                    <a16:rowId xmlns:a16="http://schemas.microsoft.com/office/drawing/2014/main" val="10000"/>
                  </a:ext>
                </a:extLst>
              </a:tr>
              <a:tr h="182936">
                <a:tc>
                  <a:txBody>
                    <a:bodyPr/>
                    <a:lstStyle>
                      <a:lvl1pPr marL="0" algn="l" defTabSz="914400" rtl="0" eaLnBrk="1" latinLnBrk="0" hangingPunct="1">
                        <a:defRPr sz="1800" kern="1200">
                          <a:solidFill>
                            <a:schemeClr val="tx1"/>
                          </a:solidFill>
                          <a:latin typeface="微软雅黑" pitchFamily="34" charset="-122"/>
                          <a:ea typeface="微软雅黑" pitchFamily="34" charset="-122"/>
                        </a:defRPr>
                      </a:lvl1pPr>
                      <a:lvl2pPr marL="457200" algn="l" defTabSz="914400" rtl="0" eaLnBrk="1" latinLnBrk="0" hangingPunct="1">
                        <a:defRPr sz="1800" kern="1200">
                          <a:solidFill>
                            <a:schemeClr val="tx1"/>
                          </a:solidFill>
                          <a:latin typeface="微软雅黑" pitchFamily="34" charset="-122"/>
                          <a:ea typeface="微软雅黑" pitchFamily="34" charset="-122"/>
                        </a:defRPr>
                      </a:lvl2pPr>
                      <a:lvl3pPr marL="914400" algn="l" defTabSz="914400" rtl="0" eaLnBrk="1" latinLnBrk="0" hangingPunct="1">
                        <a:defRPr sz="1800" kern="1200">
                          <a:solidFill>
                            <a:schemeClr val="tx1"/>
                          </a:solidFill>
                          <a:latin typeface="微软雅黑" pitchFamily="34" charset="-122"/>
                          <a:ea typeface="微软雅黑" pitchFamily="34" charset="-122"/>
                        </a:defRPr>
                      </a:lvl3pPr>
                      <a:lvl4pPr marL="1371600" algn="l" defTabSz="914400" rtl="0" eaLnBrk="1" latinLnBrk="0" hangingPunct="1">
                        <a:defRPr sz="1800" kern="1200">
                          <a:solidFill>
                            <a:schemeClr val="tx1"/>
                          </a:solidFill>
                          <a:latin typeface="微软雅黑" pitchFamily="34" charset="-122"/>
                          <a:ea typeface="微软雅黑" pitchFamily="34" charset="-122"/>
                        </a:defRPr>
                      </a:lvl4pPr>
                      <a:lvl5pPr marL="1828800" algn="l" defTabSz="914400" rtl="0" eaLnBrk="1" latinLnBrk="0" hangingPunct="1">
                        <a:defRPr sz="1800" kern="1200">
                          <a:solidFill>
                            <a:schemeClr val="tx1"/>
                          </a:solidFill>
                          <a:latin typeface="微软雅黑" pitchFamily="34" charset="-122"/>
                          <a:ea typeface="微软雅黑" pitchFamily="34" charset="-122"/>
                        </a:defRPr>
                      </a:lvl5pPr>
                      <a:lvl6pPr marL="2286000" algn="l" defTabSz="914400" rtl="0" eaLnBrk="1" latinLnBrk="0" hangingPunct="1">
                        <a:defRPr sz="1800" kern="1200">
                          <a:solidFill>
                            <a:schemeClr val="tx1"/>
                          </a:solidFill>
                          <a:latin typeface="微软雅黑" pitchFamily="34" charset="-122"/>
                          <a:ea typeface="微软雅黑" pitchFamily="34" charset="-122"/>
                        </a:defRPr>
                      </a:lvl6pPr>
                      <a:lvl7pPr marL="2743200" algn="l" defTabSz="914400" rtl="0" eaLnBrk="1" latinLnBrk="0" hangingPunct="1">
                        <a:defRPr sz="1800" kern="1200">
                          <a:solidFill>
                            <a:schemeClr val="tx1"/>
                          </a:solidFill>
                          <a:latin typeface="微软雅黑" pitchFamily="34" charset="-122"/>
                          <a:ea typeface="微软雅黑" pitchFamily="34" charset="-122"/>
                        </a:defRPr>
                      </a:lvl7pPr>
                      <a:lvl8pPr marL="3200400" algn="l" defTabSz="914400" rtl="0" eaLnBrk="1" latinLnBrk="0" hangingPunct="1">
                        <a:defRPr sz="1800" kern="1200">
                          <a:solidFill>
                            <a:schemeClr val="tx1"/>
                          </a:solidFill>
                          <a:latin typeface="微软雅黑" pitchFamily="34" charset="-122"/>
                          <a:ea typeface="微软雅黑" pitchFamily="34" charset="-122"/>
                        </a:defRPr>
                      </a:lvl8pPr>
                      <a:lvl9pPr marL="3657600" algn="l" defTabSz="914400" rtl="0" eaLnBrk="1" latinLnBrk="0" hangingPunct="1">
                        <a:defRPr sz="1800" kern="1200">
                          <a:solidFill>
                            <a:schemeClr val="tx1"/>
                          </a:solidFill>
                          <a:latin typeface="微软雅黑" pitchFamily="34" charset="-122"/>
                          <a:ea typeface="微软雅黑" pitchFamily="34" charset="-122"/>
                        </a:defRPr>
                      </a:lvl9pPr>
                    </a:lstStyle>
                    <a:p>
                      <a:pPr algn="l"/>
                      <a:r>
                        <a:rPr lang="zh-CN" altLang="en-US" sz="600" dirty="0">
                          <a:latin typeface="Arial" charset="0"/>
                          <a:ea typeface="微软雅黑" pitchFamily="34" charset="-122"/>
                          <a:cs typeface="Arial" charset="0"/>
                        </a:rPr>
                        <a:t>吉非替尼</a:t>
                      </a: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914400" rtl="0" eaLnBrk="1" latinLnBrk="0" hangingPunct="1">
                        <a:defRPr sz="1800" kern="1200">
                          <a:solidFill>
                            <a:schemeClr val="tx1"/>
                          </a:solidFill>
                          <a:latin typeface="微软雅黑" pitchFamily="34" charset="-122"/>
                          <a:ea typeface="微软雅黑" pitchFamily="34" charset="-122"/>
                        </a:defRPr>
                      </a:lvl1pPr>
                      <a:lvl2pPr marL="457200" algn="l" defTabSz="914400" rtl="0" eaLnBrk="1" latinLnBrk="0" hangingPunct="1">
                        <a:defRPr sz="1800" kern="1200">
                          <a:solidFill>
                            <a:schemeClr val="tx1"/>
                          </a:solidFill>
                          <a:latin typeface="微软雅黑" pitchFamily="34" charset="-122"/>
                          <a:ea typeface="微软雅黑" pitchFamily="34" charset="-122"/>
                        </a:defRPr>
                      </a:lvl2pPr>
                      <a:lvl3pPr marL="914400" algn="l" defTabSz="914400" rtl="0" eaLnBrk="1" latinLnBrk="0" hangingPunct="1">
                        <a:defRPr sz="1800" kern="1200">
                          <a:solidFill>
                            <a:schemeClr val="tx1"/>
                          </a:solidFill>
                          <a:latin typeface="微软雅黑" pitchFamily="34" charset="-122"/>
                          <a:ea typeface="微软雅黑" pitchFamily="34" charset="-122"/>
                        </a:defRPr>
                      </a:lvl3pPr>
                      <a:lvl4pPr marL="1371600" algn="l" defTabSz="914400" rtl="0" eaLnBrk="1" latinLnBrk="0" hangingPunct="1">
                        <a:defRPr sz="1800" kern="1200">
                          <a:solidFill>
                            <a:schemeClr val="tx1"/>
                          </a:solidFill>
                          <a:latin typeface="微软雅黑" pitchFamily="34" charset="-122"/>
                          <a:ea typeface="微软雅黑" pitchFamily="34" charset="-122"/>
                        </a:defRPr>
                      </a:lvl4pPr>
                      <a:lvl5pPr marL="1828800" algn="l" defTabSz="914400" rtl="0" eaLnBrk="1" latinLnBrk="0" hangingPunct="1">
                        <a:defRPr sz="1800" kern="1200">
                          <a:solidFill>
                            <a:schemeClr val="tx1"/>
                          </a:solidFill>
                          <a:latin typeface="微软雅黑" pitchFamily="34" charset="-122"/>
                          <a:ea typeface="微软雅黑" pitchFamily="34" charset="-122"/>
                        </a:defRPr>
                      </a:lvl5pPr>
                      <a:lvl6pPr marL="2286000" algn="l" defTabSz="914400" rtl="0" eaLnBrk="1" latinLnBrk="0" hangingPunct="1">
                        <a:defRPr sz="1800" kern="1200">
                          <a:solidFill>
                            <a:schemeClr val="tx1"/>
                          </a:solidFill>
                          <a:latin typeface="微软雅黑" pitchFamily="34" charset="-122"/>
                          <a:ea typeface="微软雅黑" pitchFamily="34" charset="-122"/>
                        </a:defRPr>
                      </a:lvl6pPr>
                      <a:lvl7pPr marL="2743200" algn="l" defTabSz="914400" rtl="0" eaLnBrk="1" latinLnBrk="0" hangingPunct="1">
                        <a:defRPr sz="1800" kern="1200">
                          <a:solidFill>
                            <a:schemeClr val="tx1"/>
                          </a:solidFill>
                          <a:latin typeface="微软雅黑" pitchFamily="34" charset="-122"/>
                          <a:ea typeface="微软雅黑" pitchFamily="34" charset="-122"/>
                        </a:defRPr>
                      </a:lvl7pPr>
                      <a:lvl8pPr marL="3200400" algn="l" defTabSz="914400" rtl="0" eaLnBrk="1" latinLnBrk="0" hangingPunct="1">
                        <a:defRPr sz="1800" kern="1200">
                          <a:solidFill>
                            <a:schemeClr val="tx1"/>
                          </a:solidFill>
                          <a:latin typeface="微软雅黑" pitchFamily="34" charset="-122"/>
                          <a:ea typeface="微软雅黑" pitchFamily="34" charset="-122"/>
                        </a:defRPr>
                      </a:lvl8pPr>
                      <a:lvl9pPr marL="3657600" algn="l" defTabSz="914400" rtl="0" eaLnBrk="1" latinLnBrk="0" hangingPunct="1">
                        <a:defRPr sz="1800" kern="1200">
                          <a:solidFill>
                            <a:schemeClr val="tx1"/>
                          </a:solidFill>
                          <a:latin typeface="微软雅黑" pitchFamily="34" charset="-122"/>
                          <a:ea typeface="微软雅黑" pitchFamily="34" charset="-122"/>
                        </a:defRPr>
                      </a:lvl9pPr>
                    </a:lstStyle>
                    <a:p>
                      <a:pPr algn="ctr"/>
                      <a:r>
                        <a:rPr lang="en-US" altLang="zh-CN" sz="800" b="1" dirty="0">
                          <a:solidFill>
                            <a:srgbClr val="C00000"/>
                          </a:solidFill>
                        </a:rPr>
                        <a:t>28.7</a:t>
                      </a:r>
                      <a:endParaRPr lang="zh-CN" altLang="en-US" sz="800" b="1" dirty="0">
                        <a:solidFill>
                          <a:srgbClr val="C00000"/>
                        </a:solidFill>
                        <a:latin typeface="Arial" charset="0"/>
                        <a:ea typeface="微软雅黑" pitchFamily="34" charset="-122"/>
                        <a:cs typeface="Arial" charset="0"/>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rowSpan="2">
                  <a:txBody>
                    <a:bodyPr/>
                    <a:lstStyle>
                      <a:lvl1pPr marL="0" algn="l" defTabSz="914400" rtl="0" eaLnBrk="1" latinLnBrk="0" hangingPunct="1">
                        <a:defRPr sz="1800" kern="1200">
                          <a:solidFill>
                            <a:schemeClr val="tx1"/>
                          </a:solidFill>
                          <a:latin typeface="微软雅黑" pitchFamily="34" charset="-122"/>
                          <a:ea typeface="微软雅黑" pitchFamily="34" charset="-122"/>
                        </a:defRPr>
                      </a:lvl1pPr>
                      <a:lvl2pPr marL="457200" algn="l" defTabSz="914400" rtl="0" eaLnBrk="1" latinLnBrk="0" hangingPunct="1">
                        <a:defRPr sz="1800" kern="1200">
                          <a:solidFill>
                            <a:schemeClr val="tx1"/>
                          </a:solidFill>
                          <a:latin typeface="微软雅黑" pitchFamily="34" charset="-122"/>
                          <a:ea typeface="微软雅黑" pitchFamily="34" charset="-122"/>
                        </a:defRPr>
                      </a:lvl2pPr>
                      <a:lvl3pPr marL="914400" algn="l" defTabSz="914400" rtl="0" eaLnBrk="1" latinLnBrk="0" hangingPunct="1">
                        <a:defRPr sz="1800" kern="1200">
                          <a:solidFill>
                            <a:schemeClr val="tx1"/>
                          </a:solidFill>
                          <a:latin typeface="微软雅黑" pitchFamily="34" charset="-122"/>
                          <a:ea typeface="微软雅黑" pitchFamily="34" charset="-122"/>
                        </a:defRPr>
                      </a:lvl3pPr>
                      <a:lvl4pPr marL="1371600" algn="l" defTabSz="914400" rtl="0" eaLnBrk="1" latinLnBrk="0" hangingPunct="1">
                        <a:defRPr sz="1800" kern="1200">
                          <a:solidFill>
                            <a:schemeClr val="tx1"/>
                          </a:solidFill>
                          <a:latin typeface="微软雅黑" pitchFamily="34" charset="-122"/>
                          <a:ea typeface="微软雅黑" pitchFamily="34" charset="-122"/>
                        </a:defRPr>
                      </a:lvl4pPr>
                      <a:lvl5pPr marL="1828800" algn="l" defTabSz="914400" rtl="0" eaLnBrk="1" latinLnBrk="0" hangingPunct="1">
                        <a:defRPr sz="1800" kern="1200">
                          <a:solidFill>
                            <a:schemeClr val="tx1"/>
                          </a:solidFill>
                          <a:latin typeface="微软雅黑" pitchFamily="34" charset="-122"/>
                          <a:ea typeface="微软雅黑" pitchFamily="34" charset="-122"/>
                        </a:defRPr>
                      </a:lvl5pPr>
                      <a:lvl6pPr marL="2286000" algn="l" defTabSz="914400" rtl="0" eaLnBrk="1" latinLnBrk="0" hangingPunct="1">
                        <a:defRPr sz="1800" kern="1200">
                          <a:solidFill>
                            <a:schemeClr val="tx1"/>
                          </a:solidFill>
                          <a:latin typeface="微软雅黑" pitchFamily="34" charset="-122"/>
                          <a:ea typeface="微软雅黑" pitchFamily="34" charset="-122"/>
                        </a:defRPr>
                      </a:lvl6pPr>
                      <a:lvl7pPr marL="2743200" algn="l" defTabSz="914400" rtl="0" eaLnBrk="1" latinLnBrk="0" hangingPunct="1">
                        <a:defRPr sz="1800" kern="1200">
                          <a:solidFill>
                            <a:schemeClr val="tx1"/>
                          </a:solidFill>
                          <a:latin typeface="微软雅黑" pitchFamily="34" charset="-122"/>
                          <a:ea typeface="微软雅黑" pitchFamily="34" charset="-122"/>
                        </a:defRPr>
                      </a:lvl7pPr>
                      <a:lvl8pPr marL="3200400" algn="l" defTabSz="914400" rtl="0" eaLnBrk="1" latinLnBrk="0" hangingPunct="1">
                        <a:defRPr sz="1800" kern="1200">
                          <a:solidFill>
                            <a:schemeClr val="tx1"/>
                          </a:solidFill>
                          <a:latin typeface="微软雅黑" pitchFamily="34" charset="-122"/>
                          <a:ea typeface="微软雅黑" pitchFamily="34" charset="-122"/>
                        </a:defRPr>
                      </a:lvl8pPr>
                      <a:lvl9pPr marL="3657600" algn="l" defTabSz="914400" rtl="0" eaLnBrk="1" latinLnBrk="0" hangingPunct="1">
                        <a:defRPr sz="1800" kern="1200">
                          <a:solidFill>
                            <a:schemeClr val="tx1"/>
                          </a:solidFill>
                          <a:latin typeface="微软雅黑" pitchFamily="34" charset="-122"/>
                          <a:ea typeface="微软雅黑" pitchFamily="34" charset="-122"/>
                        </a:defRPr>
                      </a:lvl9pPr>
                    </a:lstStyle>
                    <a:p>
                      <a:pPr algn="ctr"/>
                      <a:r>
                        <a:rPr lang="en-US" altLang="zh-CN" sz="600" b="1" dirty="0">
                          <a:solidFill>
                            <a:srgbClr val="C00000"/>
                          </a:solidFill>
                        </a:rPr>
                        <a:t>0.60</a:t>
                      </a:r>
                    </a:p>
                    <a:p>
                      <a:pPr algn="ctr"/>
                      <a:r>
                        <a:rPr lang="en-US" altLang="zh-CN" sz="600" b="1" dirty="0">
                          <a:solidFill>
                            <a:srgbClr val="C00000"/>
                          </a:solidFill>
                        </a:rPr>
                        <a:t> (0.42-0.87)</a:t>
                      </a:r>
                      <a:endParaRPr lang="zh-CN" altLang="en-US" sz="600" b="1" dirty="0">
                        <a:solidFill>
                          <a:srgbClr val="C00000"/>
                        </a:solidFill>
                        <a:latin typeface="Arial" charset="0"/>
                        <a:ea typeface="微软雅黑" pitchFamily="34" charset="-122"/>
                        <a:cs typeface="Arial" charset="0"/>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rowSpan="2">
                  <a:txBody>
                    <a:bodyPr/>
                    <a:lstStyle>
                      <a:lvl1pPr marL="0" algn="l" defTabSz="914400" rtl="0" eaLnBrk="1" latinLnBrk="0" hangingPunct="1">
                        <a:defRPr sz="1800" kern="1200">
                          <a:solidFill>
                            <a:schemeClr val="tx1"/>
                          </a:solidFill>
                          <a:latin typeface="微软雅黑" pitchFamily="34" charset="-122"/>
                          <a:ea typeface="微软雅黑" pitchFamily="34" charset="-122"/>
                        </a:defRPr>
                      </a:lvl1pPr>
                      <a:lvl2pPr marL="457200" algn="l" defTabSz="914400" rtl="0" eaLnBrk="1" latinLnBrk="0" hangingPunct="1">
                        <a:defRPr sz="1800" kern="1200">
                          <a:solidFill>
                            <a:schemeClr val="tx1"/>
                          </a:solidFill>
                          <a:latin typeface="微软雅黑" pitchFamily="34" charset="-122"/>
                          <a:ea typeface="微软雅黑" pitchFamily="34" charset="-122"/>
                        </a:defRPr>
                      </a:lvl2pPr>
                      <a:lvl3pPr marL="914400" algn="l" defTabSz="914400" rtl="0" eaLnBrk="1" latinLnBrk="0" hangingPunct="1">
                        <a:defRPr sz="1800" kern="1200">
                          <a:solidFill>
                            <a:schemeClr val="tx1"/>
                          </a:solidFill>
                          <a:latin typeface="微软雅黑" pitchFamily="34" charset="-122"/>
                          <a:ea typeface="微软雅黑" pitchFamily="34" charset="-122"/>
                        </a:defRPr>
                      </a:lvl3pPr>
                      <a:lvl4pPr marL="1371600" algn="l" defTabSz="914400" rtl="0" eaLnBrk="1" latinLnBrk="0" hangingPunct="1">
                        <a:defRPr sz="1800" kern="1200">
                          <a:solidFill>
                            <a:schemeClr val="tx1"/>
                          </a:solidFill>
                          <a:latin typeface="微软雅黑" pitchFamily="34" charset="-122"/>
                          <a:ea typeface="微软雅黑" pitchFamily="34" charset="-122"/>
                        </a:defRPr>
                      </a:lvl4pPr>
                      <a:lvl5pPr marL="1828800" algn="l" defTabSz="914400" rtl="0" eaLnBrk="1" latinLnBrk="0" hangingPunct="1">
                        <a:defRPr sz="1800" kern="1200">
                          <a:solidFill>
                            <a:schemeClr val="tx1"/>
                          </a:solidFill>
                          <a:latin typeface="微软雅黑" pitchFamily="34" charset="-122"/>
                          <a:ea typeface="微软雅黑" pitchFamily="34" charset="-122"/>
                        </a:defRPr>
                      </a:lvl5pPr>
                      <a:lvl6pPr marL="2286000" algn="l" defTabSz="914400" rtl="0" eaLnBrk="1" latinLnBrk="0" hangingPunct="1">
                        <a:defRPr sz="1800" kern="1200">
                          <a:solidFill>
                            <a:schemeClr val="tx1"/>
                          </a:solidFill>
                          <a:latin typeface="微软雅黑" pitchFamily="34" charset="-122"/>
                          <a:ea typeface="微软雅黑" pitchFamily="34" charset="-122"/>
                        </a:defRPr>
                      </a:lvl6pPr>
                      <a:lvl7pPr marL="2743200" algn="l" defTabSz="914400" rtl="0" eaLnBrk="1" latinLnBrk="0" hangingPunct="1">
                        <a:defRPr sz="1800" kern="1200">
                          <a:solidFill>
                            <a:schemeClr val="tx1"/>
                          </a:solidFill>
                          <a:latin typeface="微软雅黑" pitchFamily="34" charset="-122"/>
                          <a:ea typeface="微软雅黑" pitchFamily="34" charset="-122"/>
                        </a:defRPr>
                      </a:lvl7pPr>
                      <a:lvl8pPr marL="3200400" algn="l" defTabSz="914400" rtl="0" eaLnBrk="1" latinLnBrk="0" hangingPunct="1">
                        <a:defRPr sz="1800" kern="1200">
                          <a:solidFill>
                            <a:schemeClr val="tx1"/>
                          </a:solidFill>
                          <a:latin typeface="微软雅黑" pitchFamily="34" charset="-122"/>
                          <a:ea typeface="微软雅黑" pitchFamily="34" charset="-122"/>
                        </a:defRPr>
                      </a:lvl8pPr>
                      <a:lvl9pPr marL="3657600" algn="l" defTabSz="914400" rtl="0" eaLnBrk="1" latinLnBrk="0" hangingPunct="1">
                        <a:defRPr sz="1800" kern="1200">
                          <a:solidFill>
                            <a:schemeClr val="tx1"/>
                          </a:solidFill>
                          <a:latin typeface="微软雅黑" pitchFamily="34" charset="-122"/>
                          <a:ea typeface="微软雅黑" pitchFamily="34" charset="-122"/>
                        </a:defRPr>
                      </a:lvl9pPr>
                    </a:lstStyle>
                    <a:p>
                      <a:pPr algn="ctr"/>
                      <a:r>
                        <a:rPr lang="en-US" altLang="zh-CN" sz="600" b="1" dirty="0">
                          <a:solidFill>
                            <a:srgbClr val="C00000"/>
                          </a:solidFill>
                        </a:rPr>
                        <a:t>0.0054</a:t>
                      </a:r>
                      <a:endParaRPr lang="zh-CN" altLang="en-US" sz="600" b="1" dirty="0">
                        <a:solidFill>
                          <a:srgbClr val="C00000"/>
                        </a:solidFill>
                        <a:latin typeface="Arial" charset="0"/>
                        <a:ea typeface="微软雅黑" pitchFamily="34" charset="-122"/>
                        <a:cs typeface="Arial" charset="0"/>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extLst>
                  <a:ext uri="{0D108BD9-81ED-4DB2-BD59-A6C34878D82A}">
                    <a16:rowId xmlns:a16="http://schemas.microsoft.com/office/drawing/2014/main" val="10001"/>
                  </a:ext>
                </a:extLst>
              </a:tr>
              <a:tr h="160069">
                <a:tc>
                  <a:txBody>
                    <a:bodyPr/>
                    <a:lstStyle>
                      <a:lvl1pPr marL="0" algn="l" defTabSz="914400" rtl="0" eaLnBrk="1" latinLnBrk="0" hangingPunct="1">
                        <a:defRPr sz="1800" kern="1200">
                          <a:solidFill>
                            <a:schemeClr val="tx1"/>
                          </a:solidFill>
                          <a:latin typeface="微软雅黑" pitchFamily="34" charset="-122"/>
                          <a:ea typeface="微软雅黑" pitchFamily="34" charset="-122"/>
                        </a:defRPr>
                      </a:lvl1pPr>
                      <a:lvl2pPr marL="457200" algn="l" defTabSz="914400" rtl="0" eaLnBrk="1" latinLnBrk="0" hangingPunct="1">
                        <a:defRPr sz="1800" kern="1200">
                          <a:solidFill>
                            <a:schemeClr val="tx1"/>
                          </a:solidFill>
                          <a:latin typeface="微软雅黑" pitchFamily="34" charset="-122"/>
                          <a:ea typeface="微软雅黑" pitchFamily="34" charset="-122"/>
                        </a:defRPr>
                      </a:lvl2pPr>
                      <a:lvl3pPr marL="914400" algn="l" defTabSz="914400" rtl="0" eaLnBrk="1" latinLnBrk="0" hangingPunct="1">
                        <a:defRPr sz="1800" kern="1200">
                          <a:solidFill>
                            <a:schemeClr val="tx1"/>
                          </a:solidFill>
                          <a:latin typeface="微软雅黑" pitchFamily="34" charset="-122"/>
                          <a:ea typeface="微软雅黑" pitchFamily="34" charset="-122"/>
                        </a:defRPr>
                      </a:lvl3pPr>
                      <a:lvl4pPr marL="1371600" algn="l" defTabSz="914400" rtl="0" eaLnBrk="1" latinLnBrk="0" hangingPunct="1">
                        <a:defRPr sz="1800" kern="1200">
                          <a:solidFill>
                            <a:schemeClr val="tx1"/>
                          </a:solidFill>
                          <a:latin typeface="微软雅黑" pitchFamily="34" charset="-122"/>
                          <a:ea typeface="微软雅黑" pitchFamily="34" charset="-122"/>
                        </a:defRPr>
                      </a:lvl4pPr>
                      <a:lvl5pPr marL="1828800" algn="l" defTabSz="914400" rtl="0" eaLnBrk="1" latinLnBrk="0" hangingPunct="1">
                        <a:defRPr sz="1800" kern="1200">
                          <a:solidFill>
                            <a:schemeClr val="tx1"/>
                          </a:solidFill>
                          <a:latin typeface="微软雅黑" pitchFamily="34" charset="-122"/>
                          <a:ea typeface="微软雅黑" pitchFamily="34" charset="-122"/>
                        </a:defRPr>
                      </a:lvl5pPr>
                      <a:lvl6pPr marL="2286000" algn="l" defTabSz="914400" rtl="0" eaLnBrk="1" latinLnBrk="0" hangingPunct="1">
                        <a:defRPr sz="1800" kern="1200">
                          <a:solidFill>
                            <a:schemeClr val="tx1"/>
                          </a:solidFill>
                          <a:latin typeface="微软雅黑" pitchFamily="34" charset="-122"/>
                          <a:ea typeface="微软雅黑" pitchFamily="34" charset="-122"/>
                        </a:defRPr>
                      </a:lvl6pPr>
                      <a:lvl7pPr marL="2743200" algn="l" defTabSz="914400" rtl="0" eaLnBrk="1" latinLnBrk="0" hangingPunct="1">
                        <a:defRPr sz="1800" kern="1200">
                          <a:solidFill>
                            <a:schemeClr val="tx1"/>
                          </a:solidFill>
                          <a:latin typeface="微软雅黑" pitchFamily="34" charset="-122"/>
                          <a:ea typeface="微软雅黑" pitchFamily="34" charset="-122"/>
                        </a:defRPr>
                      </a:lvl7pPr>
                      <a:lvl8pPr marL="3200400" algn="l" defTabSz="914400" rtl="0" eaLnBrk="1" latinLnBrk="0" hangingPunct="1">
                        <a:defRPr sz="1800" kern="1200">
                          <a:solidFill>
                            <a:schemeClr val="tx1"/>
                          </a:solidFill>
                          <a:latin typeface="微软雅黑" pitchFamily="34" charset="-122"/>
                          <a:ea typeface="微软雅黑" pitchFamily="34" charset="-122"/>
                        </a:defRPr>
                      </a:lvl8pPr>
                      <a:lvl9pPr marL="3657600" algn="l" defTabSz="914400" rtl="0" eaLnBrk="1" latinLnBrk="0" hangingPunct="1">
                        <a:defRPr sz="1800" kern="1200">
                          <a:solidFill>
                            <a:schemeClr val="tx1"/>
                          </a:solidFill>
                          <a:latin typeface="微软雅黑" pitchFamily="34" charset="-122"/>
                          <a:ea typeface="微软雅黑" pitchFamily="34" charset="-122"/>
                        </a:defRPr>
                      </a:lvl9pPr>
                    </a:lstStyle>
                    <a:p>
                      <a:pPr algn="l"/>
                      <a:r>
                        <a:rPr lang="zh-CN" altLang="en-US" sz="600" dirty="0">
                          <a:latin typeface="Arial" charset="0"/>
                          <a:ea typeface="微软雅黑" pitchFamily="34" charset="-122"/>
                          <a:cs typeface="Arial" charset="0"/>
                        </a:rPr>
                        <a:t>化疗</a:t>
                      </a: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lstStyle>
                      <a:lvl1pPr marL="0" algn="l" defTabSz="914400" rtl="0" eaLnBrk="1" latinLnBrk="0" hangingPunct="1">
                        <a:defRPr sz="1800" kern="1200">
                          <a:solidFill>
                            <a:schemeClr val="tx1"/>
                          </a:solidFill>
                          <a:latin typeface="微软雅黑" pitchFamily="34" charset="-122"/>
                          <a:ea typeface="微软雅黑" pitchFamily="34" charset="-122"/>
                        </a:defRPr>
                      </a:lvl1pPr>
                      <a:lvl2pPr marL="457200" algn="l" defTabSz="914400" rtl="0" eaLnBrk="1" latinLnBrk="0" hangingPunct="1">
                        <a:defRPr sz="1800" kern="1200">
                          <a:solidFill>
                            <a:schemeClr val="tx1"/>
                          </a:solidFill>
                          <a:latin typeface="微软雅黑" pitchFamily="34" charset="-122"/>
                          <a:ea typeface="微软雅黑" pitchFamily="34" charset="-122"/>
                        </a:defRPr>
                      </a:lvl2pPr>
                      <a:lvl3pPr marL="914400" algn="l" defTabSz="914400" rtl="0" eaLnBrk="1" latinLnBrk="0" hangingPunct="1">
                        <a:defRPr sz="1800" kern="1200">
                          <a:solidFill>
                            <a:schemeClr val="tx1"/>
                          </a:solidFill>
                          <a:latin typeface="微软雅黑" pitchFamily="34" charset="-122"/>
                          <a:ea typeface="微软雅黑" pitchFamily="34" charset="-122"/>
                        </a:defRPr>
                      </a:lvl3pPr>
                      <a:lvl4pPr marL="1371600" algn="l" defTabSz="914400" rtl="0" eaLnBrk="1" latinLnBrk="0" hangingPunct="1">
                        <a:defRPr sz="1800" kern="1200">
                          <a:solidFill>
                            <a:schemeClr val="tx1"/>
                          </a:solidFill>
                          <a:latin typeface="微软雅黑" pitchFamily="34" charset="-122"/>
                          <a:ea typeface="微软雅黑" pitchFamily="34" charset="-122"/>
                        </a:defRPr>
                      </a:lvl4pPr>
                      <a:lvl5pPr marL="1828800" algn="l" defTabSz="914400" rtl="0" eaLnBrk="1" latinLnBrk="0" hangingPunct="1">
                        <a:defRPr sz="1800" kern="1200">
                          <a:solidFill>
                            <a:schemeClr val="tx1"/>
                          </a:solidFill>
                          <a:latin typeface="微软雅黑" pitchFamily="34" charset="-122"/>
                          <a:ea typeface="微软雅黑" pitchFamily="34" charset="-122"/>
                        </a:defRPr>
                      </a:lvl5pPr>
                      <a:lvl6pPr marL="2286000" algn="l" defTabSz="914400" rtl="0" eaLnBrk="1" latinLnBrk="0" hangingPunct="1">
                        <a:defRPr sz="1800" kern="1200">
                          <a:solidFill>
                            <a:schemeClr val="tx1"/>
                          </a:solidFill>
                          <a:latin typeface="微软雅黑" pitchFamily="34" charset="-122"/>
                          <a:ea typeface="微软雅黑" pitchFamily="34" charset="-122"/>
                        </a:defRPr>
                      </a:lvl6pPr>
                      <a:lvl7pPr marL="2743200" algn="l" defTabSz="914400" rtl="0" eaLnBrk="1" latinLnBrk="0" hangingPunct="1">
                        <a:defRPr sz="1800" kern="1200">
                          <a:solidFill>
                            <a:schemeClr val="tx1"/>
                          </a:solidFill>
                          <a:latin typeface="微软雅黑" pitchFamily="34" charset="-122"/>
                          <a:ea typeface="微软雅黑" pitchFamily="34" charset="-122"/>
                        </a:defRPr>
                      </a:lvl7pPr>
                      <a:lvl8pPr marL="3200400" algn="l" defTabSz="914400" rtl="0" eaLnBrk="1" latinLnBrk="0" hangingPunct="1">
                        <a:defRPr sz="1800" kern="1200">
                          <a:solidFill>
                            <a:schemeClr val="tx1"/>
                          </a:solidFill>
                          <a:latin typeface="微软雅黑" pitchFamily="34" charset="-122"/>
                          <a:ea typeface="微软雅黑" pitchFamily="34" charset="-122"/>
                        </a:defRPr>
                      </a:lvl8pPr>
                      <a:lvl9pPr marL="3657600" algn="l" defTabSz="914400" rtl="0" eaLnBrk="1" latinLnBrk="0" hangingPunct="1">
                        <a:defRPr sz="1800" kern="1200">
                          <a:solidFill>
                            <a:schemeClr val="tx1"/>
                          </a:solidFill>
                          <a:latin typeface="微软雅黑" pitchFamily="34" charset="-122"/>
                          <a:ea typeface="微软雅黑" pitchFamily="34" charset="-122"/>
                        </a:defRPr>
                      </a:lvl9pPr>
                    </a:lstStyle>
                    <a:p>
                      <a:pPr algn="ctr"/>
                      <a:r>
                        <a:rPr lang="en-US" altLang="zh-CN" sz="600" b="1" dirty="0">
                          <a:latin typeface="微软雅黑" pitchFamily="34" charset="-122"/>
                          <a:ea typeface="微软雅黑" pitchFamily="34" charset="-122"/>
                          <a:cs typeface="+mn-cs"/>
                        </a:rPr>
                        <a:t>18.0</a:t>
                      </a:r>
                      <a:endParaRPr lang="zh-CN" altLang="en-US" sz="600" b="1" dirty="0">
                        <a:latin typeface="Arial" charset="0"/>
                        <a:ea typeface="微软雅黑" pitchFamily="34" charset="-122"/>
                        <a:cs typeface="Arial" charset="0"/>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2"/>
                  </a:ext>
                </a:extLst>
              </a:tr>
            </a:tbl>
          </a:graphicData>
        </a:graphic>
      </p:graphicFrame>
      <p:grpSp>
        <p:nvGrpSpPr>
          <p:cNvPr id="3" name="组合 58"/>
          <p:cNvGrpSpPr/>
          <p:nvPr/>
        </p:nvGrpSpPr>
        <p:grpSpPr>
          <a:xfrm>
            <a:off x="2525584" y="3031147"/>
            <a:ext cx="2110911" cy="1445548"/>
            <a:chOff x="3826328" y="4112764"/>
            <a:chExt cx="3255082" cy="2028020"/>
          </a:xfrm>
        </p:grpSpPr>
        <p:pic>
          <p:nvPicPr>
            <p:cNvPr id="2097153" name="图片 18"/>
            <p:cNvPicPr>
              <a:picLocks noChangeAspect="1"/>
            </p:cNvPicPr>
            <p:nvPr/>
          </p:nvPicPr>
          <p:blipFill rotWithShape="1">
            <a:blip r:embed="rId3"/>
            <a:srcRect l="5109"/>
            <a:stretch>
              <a:fillRect/>
            </a:stretch>
          </p:blipFill>
          <p:spPr>
            <a:xfrm>
              <a:off x="3826328" y="4142419"/>
              <a:ext cx="3035301" cy="1998365"/>
            </a:xfrm>
            <a:prstGeom prst="rect">
              <a:avLst/>
            </a:prstGeom>
          </p:spPr>
        </p:pic>
        <p:sp>
          <p:nvSpPr>
            <p:cNvPr id="1048724" name="文本框 41"/>
            <p:cNvSpPr txBox="1"/>
            <p:nvPr/>
          </p:nvSpPr>
          <p:spPr>
            <a:xfrm>
              <a:off x="6242950" y="4507476"/>
              <a:ext cx="838460" cy="280666"/>
            </a:xfrm>
            <a:prstGeom prst="rect">
              <a:avLst/>
            </a:prstGeom>
            <a:noFill/>
          </p:spPr>
          <p:txBody>
            <a:bodyPr wrap="none" rtlCol="0">
              <a:spAutoFit/>
            </a:bodyPr>
            <a:lstStyle/>
            <a:p>
              <a:r>
                <a:rPr lang="zh-CN" altLang="en-US" sz="700" b="1" dirty="0">
                  <a:solidFill>
                    <a:srgbClr val="0D7CAC"/>
                  </a:solidFill>
                </a:rPr>
                <a:t>奥希替尼</a:t>
              </a:r>
            </a:p>
          </p:txBody>
        </p:sp>
        <p:sp>
          <p:nvSpPr>
            <p:cNvPr id="1048725" name="文本框 42"/>
            <p:cNvSpPr txBox="1"/>
            <p:nvPr/>
          </p:nvSpPr>
          <p:spPr>
            <a:xfrm>
              <a:off x="6341387" y="5236932"/>
              <a:ext cx="700034" cy="280666"/>
            </a:xfrm>
            <a:prstGeom prst="rect">
              <a:avLst/>
            </a:prstGeom>
            <a:noFill/>
          </p:spPr>
          <p:txBody>
            <a:bodyPr wrap="none" rtlCol="0">
              <a:spAutoFit/>
            </a:bodyPr>
            <a:lstStyle/>
            <a:p>
              <a:r>
                <a:rPr lang="zh-CN" altLang="en-US" sz="700" b="1" dirty="0">
                  <a:solidFill>
                    <a:srgbClr val="C14328"/>
                  </a:solidFill>
                </a:rPr>
                <a:t>安慰剂</a:t>
              </a:r>
            </a:p>
          </p:txBody>
        </p:sp>
        <p:cxnSp>
          <p:nvCxnSpPr>
            <p:cNvPr id="3145736" name="直接连接符 44"/>
            <p:cNvCxnSpPr/>
            <p:nvPr/>
          </p:nvCxnSpPr>
          <p:spPr>
            <a:xfrm flipV="1">
              <a:off x="5438910" y="4371214"/>
              <a:ext cx="0" cy="147600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048726" name="文本框 45"/>
            <p:cNvSpPr txBox="1"/>
            <p:nvPr/>
          </p:nvSpPr>
          <p:spPr>
            <a:xfrm>
              <a:off x="5343979" y="4112764"/>
              <a:ext cx="559139" cy="302255"/>
            </a:xfrm>
            <a:prstGeom prst="rect">
              <a:avLst/>
            </a:prstGeom>
            <a:noFill/>
          </p:spPr>
          <p:txBody>
            <a:bodyPr wrap="none" rtlCol="0">
              <a:spAutoFit/>
            </a:bodyPr>
            <a:lstStyle/>
            <a:p>
              <a:r>
                <a:rPr lang="en-US" altLang="zh-CN" sz="800" b="1" dirty="0">
                  <a:solidFill>
                    <a:srgbClr val="0D7CAC"/>
                  </a:solidFill>
                </a:rPr>
                <a:t>90%</a:t>
              </a:r>
              <a:endParaRPr lang="zh-CN" altLang="en-US" sz="800" b="1" dirty="0">
                <a:solidFill>
                  <a:srgbClr val="0D7CAC"/>
                </a:solidFill>
              </a:endParaRPr>
            </a:p>
          </p:txBody>
        </p:sp>
        <p:sp>
          <p:nvSpPr>
            <p:cNvPr id="1048727" name="文本框 46"/>
            <p:cNvSpPr txBox="1"/>
            <p:nvPr/>
          </p:nvSpPr>
          <p:spPr>
            <a:xfrm>
              <a:off x="5442466" y="4928575"/>
              <a:ext cx="559139" cy="302255"/>
            </a:xfrm>
            <a:prstGeom prst="rect">
              <a:avLst/>
            </a:prstGeom>
            <a:noFill/>
          </p:spPr>
          <p:txBody>
            <a:bodyPr wrap="none" rtlCol="0">
              <a:spAutoFit/>
            </a:bodyPr>
            <a:lstStyle/>
            <a:p>
              <a:r>
                <a:rPr lang="en-US" altLang="zh-CN" sz="800" b="1" dirty="0">
                  <a:solidFill>
                    <a:srgbClr val="C14328"/>
                  </a:solidFill>
                </a:rPr>
                <a:t>44%</a:t>
              </a:r>
              <a:endParaRPr lang="zh-CN" altLang="en-US" sz="800" b="1" dirty="0">
                <a:solidFill>
                  <a:srgbClr val="C14328"/>
                </a:solidFill>
              </a:endParaRPr>
            </a:p>
          </p:txBody>
        </p:sp>
      </p:grpSp>
      <p:grpSp>
        <p:nvGrpSpPr>
          <p:cNvPr id="4" name="组合 57"/>
          <p:cNvGrpSpPr/>
          <p:nvPr/>
        </p:nvGrpSpPr>
        <p:grpSpPr>
          <a:xfrm>
            <a:off x="218252" y="3094290"/>
            <a:ext cx="2032185" cy="1280124"/>
            <a:chOff x="322379" y="4064853"/>
            <a:chExt cx="3348801" cy="1922159"/>
          </a:xfrm>
        </p:grpSpPr>
        <p:pic>
          <p:nvPicPr>
            <p:cNvPr id="2097154" name="图片 36"/>
            <p:cNvPicPr>
              <a:picLocks noChangeAspect="1"/>
            </p:cNvPicPr>
            <p:nvPr/>
          </p:nvPicPr>
          <p:blipFill rotWithShape="1">
            <a:blip r:embed="rId4"/>
            <a:srcRect t="5240" r="3090"/>
            <a:stretch>
              <a:fillRect/>
            </a:stretch>
          </p:blipFill>
          <p:spPr>
            <a:xfrm>
              <a:off x="322379" y="4064853"/>
              <a:ext cx="3348801" cy="1922159"/>
            </a:xfrm>
            <a:prstGeom prst="rect">
              <a:avLst/>
            </a:prstGeom>
          </p:spPr>
        </p:pic>
        <p:sp>
          <p:nvSpPr>
            <p:cNvPr id="1048728" name="文本框 39"/>
            <p:cNvSpPr txBox="1"/>
            <p:nvPr/>
          </p:nvSpPr>
          <p:spPr>
            <a:xfrm>
              <a:off x="1782478" y="4560244"/>
              <a:ext cx="896018" cy="300391"/>
            </a:xfrm>
            <a:prstGeom prst="rect">
              <a:avLst/>
            </a:prstGeom>
            <a:noFill/>
          </p:spPr>
          <p:txBody>
            <a:bodyPr wrap="none" rtlCol="0">
              <a:spAutoFit/>
            </a:bodyPr>
            <a:lstStyle/>
            <a:p>
              <a:r>
                <a:rPr lang="zh-CN" altLang="en-US" sz="700" b="1" dirty="0">
                  <a:solidFill>
                    <a:srgbClr val="F26057"/>
                  </a:solidFill>
                </a:rPr>
                <a:t>吉非替尼</a:t>
              </a:r>
            </a:p>
          </p:txBody>
        </p:sp>
        <p:sp>
          <p:nvSpPr>
            <p:cNvPr id="1048729" name="文本框 40"/>
            <p:cNvSpPr txBox="1"/>
            <p:nvPr/>
          </p:nvSpPr>
          <p:spPr>
            <a:xfrm>
              <a:off x="1020479" y="4909249"/>
              <a:ext cx="600162" cy="300391"/>
            </a:xfrm>
            <a:prstGeom prst="rect">
              <a:avLst/>
            </a:prstGeom>
            <a:noFill/>
          </p:spPr>
          <p:txBody>
            <a:bodyPr wrap="none" rtlCol="0">
              <a:spAutoFit/>
            </a:bodyPr>
            <a:lstStyle/>
            <a:p>
              <a:r>
                <a:rPr lang="zh-CN" altLang="en-US" sz="700" b="1" dirty="0">
                  <a:solidFill>
                    <a:srgbClr val="71C9DE"/>
                  </a:solidFill>
                </a:rPr>
                <a:t>化疗</a:t>
              </a:r>
            </a:p>
          </p:txBody>
        </p:sp>
        <p:cxnSp>
          <p:nvCxnSpPr>
            <p:cNvPr id="3145737" name="直接连接符 49"/>
            <p:cNvCxnSpPr/>
            <p:nvPr/>
          </p:nvCxnSpPr>
          <p:spPr>
            <a:xfrm flipV="1">
              <a:off x="2464866" y="5323543"/>
              <a:ext cx="0" cy="513591"/>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048730" name="文本框 50"/>
            <p:cNvSpPr txBox="1"/>
            <p:nvPr/>
          </p:nvSpPr>
          <p:spPr>
            <a:xfrm>
              <a:off x="2448190" y="5121163"/>
              <a:ext cx="597522" cy="323498"/>
            </a:xfrm>
            <a:prstGeom prst="rect">
              <a:avLst/>
            </a:prstGeom>
            <a:noFill/>
          </p:spPr>
          <p:txBody>
            <a:bodyPr wrap="none" rtlCol="0">
              <a:spAutoFit/>
            </a:bodyPr>
            <a:lstStyle/>
            <a:p>
              <a:r>
                <a:rPr lang="en-US" altLang="zh-CN" sz="800" b="1" dirty="0">
                  <a:solidFill>
                    <a:srgbClr val="F26057"/>
                  </a:solidFill>
                </a:rPr>
                <a:t>34%</a:t>
              </a:r>
              <a:endParaRPr lang="zh-CN" altLang="en-US" sz="800" b="1" dirty="0">
                <a:solidFill>
                  <a:srgbClr val="F26057"/>
                </a:solidFill>
              </a:endParaRPr>
            </a:p>
          </p:txBody>
        </p:sp>
        <p:sp>
          <p:nvSpPr>
            <p:cNvPr id="1048731" name="文本框 51"/>
            <p:cNvSpPr txBox="1"/>
            <p:nvPr/>
          </p:nvSpPr>
          <p:spPr>
            <a:xfrm>
              <a:off x="1940149" y="5434314"/>
              <a:ext cx="597522" cy="323498"/>
            </a:xfrm>
            <a:prstGeom prst="rect">
              <a:avLst/>
            </a:prstGeom>
            <a:noFill/>
          </p:spPr>
          <p:txBody>
            <a:bodyPr wrap="none" rtlCol="0">
              <a:spAutoFit/>
            </a:bodyPr>
            <a:lstStyle/>
            <a:p>
              <a:r>
                <a:rPr lang="en-US" altLang="zh-CN" sz="800" b="1" dirty="0">
                  <a:solidFill>
                    <a:srgbClr val="71C9DE"/>
                  </a:solidFill>
                </a:rPr>
                <a:t>27%</a:t>
              </a:r>
              <a:endParaRPr lang="zh-CN" altLang="en-US" sz="800" b="1" dirty="0">
                <a:solidFill>
                  <a:srgbClr val="71C9DE"/>
                </a:solidFill>
              </a:endParaRPr>
            </a:p>
          </p:txBody>
        </p:sp>
      </p:grpSp>
      <p:sp>
        <p:nvSpPr>
          <p:cNvPr id="1048732" name="矩形 60"/>
          <p:cNvSpPr/>
          <p:nvPr/>
        </p:nvSpPr>
        <p:spPr>
          <a:xfrm>
            <a:off x="4714501" y="1706987"/>
            <a:ext cx="1832782" cy="484748"/>
          </a:xfrm>
          <a:prstGeom prst="rect">
            <a:avLst/>
          </a:prstGeom>
        </p:spPr>
        <p:txBody>
          <a:bodyPr wrap="square" lIns="68580" tIns="34290" rIns="68580" bIns="34290">
            <a:spAutoFit/>
          </a:bodyPr>
          <a:lstStyle/>
          <a:p>
            <a:r>
              <a:rPr lang="zh-CN" altLang="en-US" sz="900" b="1" dirty="0">
                <a:solidFill>
                  <a:srgbClr val="0D4C5B"/>
                </a:solidFill>
                <a:sym typeface="+mn-ea"/>
              </a:rPr>
              <a:t>埃克替尼 </a:t>
            </a:r>
            <a:r>
              <a:rPr lang="en-US" altLang="zh-CN" sz="900" b="1" dirty="0">
                <a:solidFill>
                  <a:srgbClr val="0D4C5B"/>
                </a:solidFill>
                <a:sym typeface="+mn-ea"/>
              </a:rPr>
              <a:t>vs </a:t>
            </a:r>
            <a:r>
              <a:rPr lang="zh-CN" altLang="en-US" sz="900" b="1" dirty="0">
                <a:solidFill>
                  <a:srgbClr val="0D4C5B"/>
                </a:solidFill>
                <a:sym typeface="+mn-ea"/>
              </a:rPr>
              <a:t>标准化疗</a:t>
            </a:r>
            <a:endParaRPr lang="en-US" altLang="zh-CN" sz="900" b="1" dirty="0">
              <a:solidFill>
                <a:srgbClr val="0D4C5B"/>
              </a:solidFill>
              <a:sym typeface="+mn-ea"/>
            </a:endParaRPr>
          </a:p>
          <a:p>
            <a:r>
              <a:rPr lang="zh-CN" altLang="en-US" sz="900" dirty="0">
                <a:solidFill>
                  <a:prstClr val="black"/>
                </a:solidFill>
                <a:sym typeface="+mn-ea"/>
              </a:rPr>
              <a:t>辅助治疗</a:t>
            </a:r>
            <a:r>
              <a:rPr lang="en-US" altLang="zh-CN" sz="900" dirty="0">
                <a:solidFill>
                  <a:prstClr val="black"/>
                </a:solidFill>
                <a:sym typeface="+mn-ea"/>
              </a:rPr>
              <a:t>II-</a:t>
            </a:r>
            <a:r>
              <a:rPr lang="en-US" altLang="zh-CN" sz="900" dirty="0" err="1">
                <a:solidFill>
                  <a:prstClr val="black"/>
                </a:solidFill>
                <a:sym typeface="+mn-ea"/>
              </a:rPr>
              <a:t>IIIA</a:t>
            </a:r>
            <a:r>
              <a:rPr lang="zh-CN" altLang="en-US" sz="900" dirty="0">
                <a:solidFill>
                  <a:prstClr val="black"/>
                </a:solidFill>
                <a:sym typeface="+mn-ea"/>
              </a:rPr>
              <a:t>期完全切除</a:t>
            </a:r>
            <a:r>
              <a:rPr lang="en-US" altLang="zh-CN" sz="900" dirty="0" err="1">
                <a:solidFill>
                  <a:prstClr val="black"/>
                </a:solidFill>
                <a:sym typeface="+mn-ea"/>
              </a:rPr>
              <a:t>EGFR</a:t>
            </a:r>
            <a:r>
              <a:rPr lang="zh-CN" altLang="en-US" sz="900" dirty="0">
                <a:solidFill>
                  <a:prstClr val="black"/>
                </a:solidFill>
                <a:sym typeface="+mn-ea"/>
              </a:rPr>
              <a:t>突变</a:t>
            </a:r>
            <a:r>
              <a:rPr lang="en-US" altLang="zh-CN" sz="900" dirty="0" err="1">
                <a:solidFill>
                  <a:prstClr val="black"/>
                </a:solidFill>
                <a:sym typeface="+mn-ea"/>
              </a:rPr>
              <a:t>NSCLC</a:t>
            </a:r>
            <a:r>
              <a:rPr lang="zh-CN" altLang="en-US" sz="900" dirty="0">
                <a:solidFill>
                  <a:prstClr val="black"/>
                </a:solidFill>
                <a:sym typeface="+mn-ea"/>
              </a:rPr>
              <a:t>患者</a:t>
            </a:r>
            <a:endParaRPr lang="zh-CN" altLang="en-US" sz="900" dirty="0">
              <a:solidFill>
                <a:prstClr val="black"/>
              </a:solidFill>
            </a:endParaRPr>
          </a:p>
        </p:txBody>
      </p:sp>
      <p:grpSp>
        <p:nvGrpSpPr>
          <p:cNvPr id="5" name="组合 67"/>
          <p:cNvGrpSpPr/>
          <p:nvPr/>
        </p:nvGrpSpPr>
        <p:grpSpPr>
          <a:xfrm>
            <a:off x="4788676" y="2822996"/>
            <a:ext cx="1911467" cy="1652510"/>
            <a:chOff x="-5040707" y="836883"/>
            <a:chExt cx="4720914" cy="3212496"/>
          </a:xfrm>
        </p:grpSpPr>
        <p:pic>
          <p:nvPicPr>
            <p:cNvPr id="2097155" name="图片 61"/>
            <p:cNvPicPr>
              <a:picLocks noChangeAspect="1"/>
            </p:cNvPicPr>
            <p:nvPr/>
          </p:nvPicPr>
          <p:blipFill rotWithShape="1">
            <a:blip r:embed="rId5"/>
            <a:srcRect l="5543" r="53095" b="10301"/>
            <a:stretch>
              <a:fillRect/>
            </a:stretch>
          </p:blipFill>
          <p:spPr>
            <a:xfrm>
              <a:off x="-5040707" y="836883"/>
              <a:ext cx="4664696" cy="3212496"/>
            </a:xfrm>
            <a:prstGeom prst="rect">
              <a:avLst/>
            </a:prstGeom>
          </p:spPr>
        </p:pic>
        <p:sp>
          <p:nvSpPr>
            <p:cNvPr id="1048733" name="矩形 64"/>
            <p:cNvSpPr/>
            <p:nvPr/>
          </p:nvSpPr>
          <p:spPr>
            <a:xfrm>
              <a:off x="-1710750" y="1721789"/>
              <a:ext cx="1390957" cy="1883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b="1" dirty="0">
                  <a:solidFill>
                    <a:srgbClr val="4A66AC">
                      <a:lumMod val="75000"/>
                    </a:srgbClr>
                  </a:solidFill>
                </a:rPr>
                <a:t>埃克替尼</a:t>
              </a:r>
            </a:p>
          </p:txBody>
        </p:sp>
        <p:sp>
          <p:nvSpPr>
            <p:cNvPr id="1048734" name="矩形 65"/>
            <p:cNvSpPr/>
            <p:nvPr/>
          </p:nvSpPr>
          <p:spPr>
            <a:xfrm>
              <a:off x="-2466170" y="2906108"/>
              <a:ext cx="1761586" cy="379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b="1" dirty="0">
                  <a:solidFill>
                    <a:srgbClr val="C00000"/>
                  </a:solidFill>
                </a:rPr>
                <a:t>标准化疗</a:t>
              </a:r>
            </a:p>
          </p:txBody>
        </p:sp>
      </p:grpSp>
      <p:sp>
        <p:nvSpPr>
          <p:cNvPr id="1048735" name="矩形 66"/>
          <p:cNvSpPr/>
          <p:nvPr/>
        </p:nvSpPr>
        <p:spPr>
          <a:xfrm>
            <a:off x="4715405" y="1343367"/>
            <a:ext cx="2025000" cy="297092"/>
          </a:xfrm>
          <a:prstGeom prst="rect">
            <a:avLst/>
          </a:prstGeom>
          <a:solidFill>
            <a:srgbClr val="094162"/>
          </a:solidFill>
          <a:ln>
            <a:noFill/>
          </a:ln>
        </p:spPr>
        <p:txBody>
          <a:bodyPr lIns="0" tIns="0" rIns="0" bIns="0" anchor="ctr"/>
          <a:lstStyle/>
          <a:p>
            <a:pPr algn="ctr"/>
            <a:r>
              <a:rPr lang="en-US" altLang="zh-CN" sz="1100" b="1" dirty="0">
                <a:solidFill>
                  <a:srgbClr val="FFFFFF"/>
                </a:solidFill>
              </a:rPr>
              <a:t>EVIDENCE</a:t>
            </a:r>
            <a:r>
              <a:rPr lang="zh-CN" altLang="en-US" sz="1100" b="1" dirty="0">
                <a:solidFill>
                  <a:srgbClr val="FFFFFF"/>
                </a:solidFill>
              </a:rPr>
              <a:t>研究</a:t>
            </a:r>
          </a:p>
        </p:txBody>
      </p:sp>
      <p:graphicFrame>
        <p:nvGraphicFramePr>
          <p:cNvPr id="4194311" name="表格 63"/>
          <p:cNvGraphicFramePr>
            <a:graphicFrameLocks noGrp="1"/>
          </p:cNvGraphicFramePr>
          <p:nvPr/>
        </p:nvGraphicFramePr>
        <p:xfrm>
          <a:off x="4686194" y="2289802"/>
          <a:ext cx="2087003" cy="602129"/>
        </p:xfrm>
        <a:graphic>
          <a:graphicData uri="http://schemas.openxmlformats.org/drawingml/2006/table">
            <a:tbl>
              <a:tblPr bandRow="1">
                <a:tableStyleId>{85BE263C-DBD7-4A20-BB59-AAB30ACAA65A}</a:tableStyleId>
              </a:tblPr>
              <a:tblGrid>
                <a:gridCol w="484090">
                  <a:extLst>
                    <a:ext uri="{9D8B030D-6E8A-4147-A177-3AD203B41FA5}">
                      <a16:colId xmlns:a16="http://schemas.microsoft.com/office/drawing/2014/main" val="20000"/>
                    </a:ext>
                  </a:extLst>
                </a:gridCol>
                <a:gridCol w="516238">
                  <a:extLst>
                    <a:ext uri="{9D8B030D-6E8A-4147-A177-3AD203B41FA5}">
                      <a16:colId xmlns:a16="http://schemas.microsoft.com/office/drawing/2014/main" val="20001"/>
                    </a:ext>
                  </a:extLst>
                </a:gridCol>
                <a:gridCol w="566183">
                  <a:extLst>
                    <a:ext uri="{9D8B030D-6E8A-4147-A177-3AD203B41FA5}">
                      <a16:colId xmlns:a16="http://schemas.microsoft.com/office/drawing/2014/main" val="20002"/>
                    </a:ext>
                  </a:extLst>
                </a:gridCol>
                <a:gridCol w="520492">
                  <a:extLst>
                    <a:ext uri="{9D8B030D-6E8A-4147-A177-3AD203B41FA5}">
                      <a16:colId xmlns:a16="http://schemas.microsoft.com/office/drawing/2014/main" val="20003"/>
                    </a:ext>
                  </a:extLst>
                </a:gridCol>
              </a:tblGrid>
              <a:tr h="251538">
                <a:tc>
                  <a:txBody>
                    <a:bodyPr/>
                    <a:lstStyle/>
                    <a:p>
                      <a:pPr algn="ctr"/>
                      <a:endParaRPr lang="zh-CN" altLang="en-US" sz="600" b="1" dirty="0">
                        <a:solidFill>
                          <a:schemeClr val="tx1">
                            <a:lumMod val="95000"/>
                            <a:lumOff val="5000"/>
                          </a:schemeClr>
                        </a:solidFill>
                        <a:latin typeface="+mn-ea"/>
                        <a:ea typeface="+mn-ea"/>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lang="zh-CN" altLang="en-US" sz="600" b="1" dirty="0">
                          <a:solidFill>
                            <a:schemeClr val="tx1">
                              <a:lumMod val="95000"/>
                              <a:lumOff val="5000"/>
                            </a:schemeClr>
                          </a:solidFill>
                          <a:latin typeface="+mn-ea"/>
                          <a:ea typeface="+mn-ea"/>
                        </a:rPr>
                        <a:t>中位</a:t>
                      </a:r>
                      <a:r>
                        <a:rPr lang="en-US" altLang="zh-CN" sz="600" b="1" dirty="0" err="1">
                          <a:solidFill>
                            <a:schemeClr val="tx1">
                              <a:lumMod val="95000"/>
                              <a:lumOff val="5000"/>
                            </a:schemeClr>
                          </a:solidFill>
                          <a:latin typeface="+mn-ea"/>
                          <a:ea typeface="+mn-ea"/>
                        </a:rPr>
                        <a:t>DFS</a:t>
                      </a:r>
                      <a:r>
                        <a:rPr lang="en-US" altLang="zh-CN" sz="600" b="1" dirty="0">
                          <a:solidFill>
                            <a:schemeClr val="tx1">
                              <a:lumMod val="95000"/>
                              <a:lumOff val="5000"/>
                            </a:schemeClr>
                          </a:solidFill>
                          <a:latin typeface="+mn-ea"/>
                          <a:ea typeface="+mn-ea"/>
                        </a:rPr>
                        <a:t>, </a:t>
                      </a:r>
                    </a:p>
                    <a:p>
                      <a:pPr algn="ctr"/>
                      <a:r>
                        <a:rPr lang="zh-CN" altLang="en-US" sz="600" b="1" dirty="0">
                          <a:solidFill>
                            <a:schemeClr val="tx1">
                              <a:lumMod val="95000"/>
                              <a:lumOff val="5000"/>
                            </a:schemeClr>
                          </a:solidFill>
                          <a:latin typeface="+mn-ea"/>
                          <a:ea typeface="+mn-ea"/>
                        </a:rPr>
                        <a:t>月</a:t>
                      </a:r>
                      <a:r>
                        <a:rPr lang="en-US" altLang="zh-CN" sz="600" b="1" dirty="0">
                          <a:solidFill>
                            <a:schemeClr val="tx1">
                              <a:lumMod val="95000"/>
                              <a:lumOff val="5000"/>
                            </a:schemeClr>
                          </a:solidFill>
                          <a:latin typeface="+mn-ea"/>
                          <a:ea typeface="+mn-ea"/>
                        </a:rPr>
                        <a:t> </a:t>
                      </a:r>
                      <a:endParaRPr lang="zh-CN" altLang="en-US" sz="600" b="1" dirty="0">
                        <a:solidFill>
                          <a:schemeClr val="tx1">
                            <a:lumMod val="95000"/>
                            <a:lumOff val="5000"/>
                          </a:schemeClr>
                        </a:solidFill>
                        <a:latin typeface="+mn-ea"/>
                        <a:ea typeface="+mn-ea"/>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lang="en-US" altLang="zh-CN" sz="600" b="1" dirty="0" err="1">
                          <a:solidFill>
                            <a:prstClr val="black"/>
                          </a:solidFill>
                          <a:latin typeface="+mn-ea"/>
                          <a:ea typeface="+mn-ea"/>
                        </a:rPr>
                        <a:t>HR</a:t>
                      </a:r>
                      <a:endParaRPr lang="en-US" altLang="zh-CN" sz="600" b="1" dirty="0">
                        <a:solidFill>
                          <a:prstClr val="black"/>
                        </a:solidFill>
                        <a:latin typeface="+mn-ea"/>
                        <a:ea typeface="+mn-ea"/>
                      </a:endParaRPr>
                    </a:p>
                    <a:p>
                      <a:pPr algn="ctr"/>
                      <a:r>
                        <a:rPr lang="en-US" altLang="zh-CN" sz="600" b="1" dirty="0">
                          <a:solidFill>
                            <a:prstClr val="black"/>
                          </a:solidFill>
                          <a:latin typeface="+mn-ea"/>
                          <a:ea typeface="+mn-ea"/>
                        </a:rPr>
                        <a:t>(95% CI)</a:t>
                      </a:r>
                      <a:endParaRPr lang="zh-CN" altLang="en-US" sz="600" b="1" dirty="0">
                        <a:solidFill>
                          <a:schemeClr val="tx1">
                            <a:lumMod val="95000"/>
                            <a:lumOff val="5000"/>
                          </a:schemeClr>
                        </a:solidFill>
                        <a:latin typeface="+mn-ea"/>
                        <a:ea typeface="+mn-ea"/>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lang="en-US" altLang="zh-CN" sz="600" b="1" dirty="0">
                          <a:solidFill>
                            <a:schemeClr val="tx1">
                              <a:lumMod val="95000"/>
                              <a:lumOff val="5000"/>
                            </a:schemeClr>
                          </a:solidFill>
                          <a:latin typeface="+mn-ea"/>
                          <a:ea typeface="+mn-ea"/>
                        </a:rPr>
                        <a:t>P</a:t>
                      </a:r>
                      <a:r>
                        <a:rPr lang="zh-CN" altLang="en-US" sz="600" b="1" dirty="0">
                          <a:solidFill>
                            <a:schemeClr val="tx1">
                              <a:lumMod val="95000"/>
                              <a:lumOff val="5000"/>
                            </a:schemeClr>
                          </a:solidFill>
                          <a:latin typeface="+mn-ea"/>
                          <a:ea typeface="+mn-ea"/>
                        </a:rPr>
                        <a:t>值</a:t>
                      </a: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0"/>
                  </a:ext>
                </a:extLst>
              </a:tr>
              <a:tr h="182936">
                <a:tc>
                  <a:txBody>
                    <a:bodyPr/>
                    <a:lstStyle/>
                    <a:p>
                      <a:r>
                        <a:rPr lang="zh-CN" altLang="en-US" sz="600" dirty="0">
                          <a:solidFill>
                            <a:schemeClr val="tx1">
                              <a:lumMod val="95000"/>
                              <a:lumOff val="5000"/>
                            </a:schemeClr>
                          </a:solidFill>
                          <a:latin typeface="+mn-ea"/>
                          <a:ea typeface="+mn-ea"/>
                        </a:rPr>
                        <a:t>埃克替尼</a:t>
                      </a: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lang="en-US" altLang="zh-CN" sz="800" b="1" dirty="0">
                          <a:solidFill>
                            <a:srgbClr val="C14328"/>
                          </a:solidFill>
                          <a:latin typeface="+mn-ea"/>
                          <a:ea typeface="+mn-ea"/>
                        </a:rPr>
                        <a:t>46.95 </a:t>
                      </a:r>
                      <a:endParaRPr lang="zh-CN" altLang="en-US" sz="800" b="1" dirty="0">
                        <a:solidFill>
                          <a:srgbClr val="C14328"/>
                        </a:solidFill>
                        <a:latin typeface="+mn-ea"/>
                        <a:ea typeface="+mn-ea"/>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rowSpan="2">
                  <a:txBody>
                    <a:bodyPr/>
                    <a:lstStyle/>
                    <a:p>
                      <a:pPr algn="ctr"/>
                      <a:r>
                        <a:rPr lang="en-US" altLang="zh-CN" sz="600" b="1" dirty="0">
                          <a:solidFill>
                            <a:srgbClr val="C14328"/>
                          </a:solidFill>
                          <a:latin typeface="+mn-ea"/>
                          <a:ea typeface="+mn-ea"/>
                        </a:rPr>
                        <a:t>0.36</a:t>
                      </a:r>
                    </a:p>
                    <a:p>
                      <a:pPr algn="ctr"/>
                      <a:r>
                        <a:rPr lang="en-US" altLang="zh-CN" sz="600" dirty="0">
                          <a:solidFill>
                            <a:prstClr val="black"/>
                          </a:solidFill>
                          <a:latin typeface="+mn-ea"/>
                          <a:ea typeface="+mn-ea"/>
                        </a:rPr>
                        <a:t>(0.24-0.55</a:t>
                      </a:r>
                      <a:endParaRPr lang="zh-CN" altLang="en-US" sz="600" dirty="0">
                        <a:solidFill>
                          <a:schemeClr val="tx1">
                            <a:lumMod val="95000"/>
                            <a:lumOff val="5000"/>
                          </a:schemeClr>
                        </a:solidFill>
                        <a:latin typeface="+mn-ea"/>
                        <a:ea typeface="+mn-ea"/>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en-US" altLang="zh-CN" sz="600" b="1" dirty="0">
                          <a:solidFill>
                            <a:srgbClr val="C00000"/>
                          </a:solidFill>
                          <a:latin typeface="+mn-ea"/>
                          <a:ea typeface="+mn-ea"/>
                        </a:rPr>
                        <a:t>P</a:t>
                      </a:r>
                      <a:r>
                        <a:rPr lang="zh-CN" altLang="en-US" sz="600" b="1" dirty="0">
                          <a:solidFill>
                            <a:srgbClr val="C00000"/>
                          </a:solidFill>
                          <a:latin typeface="+mn-ea"/>
                          <a:ea typeface="+mn-ea"/>
                        </a:rPr>
                        <a:t>＜</a:t>
                      </a:r>
                      <a:r>
                        <a:rPr lang="en-US" altLang="zh-CN" sz="600" b="1" dirty="0">
                          <a:solidFill>
                            <a:srgbClr val="C00000"/>
                          </a:solidFill>
                          <a:latin typeface="+mn-ea"/>
                          <a:ea typeface="+mn-ea"/>
                        </a:rPr>
                        <a:t>0.0001</a:t>
                      </a:r>
                      <a:endParaRPr lang="zh-CN" altLang="en-US" sz="600" b="1" dirty="0">
                        <a:solidFill>
                          <a:srgbClr val="C00000"/>
                        </a:solidFill>
                        <a:latin typeface="+mn-ea"/>
                        <a:ea typeface="+mn-ea"/>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1"/>
                  </a:ext>
                </a:extLst>
              </a:tr>
              <a:tr h="160069">
                <a:tc>
                  <a:txBody>
                    <a:bodyPr/>
                    <a:lstStyle/>
                    <a:p>
                      <a:r>
                        <a:rPr lang="zh-CN" altLang="en-US" sz="600" dirty="0">
                          <a:solidFill>
                            <a:schemeClr val="tx1">
                              <a:lumMod val="95000"/>
                              <a:lumOff val="5000"/>
                            </a:schemeClr>
                          </a:solidFill>
                          <a:latin typeface="+mn-ea"/>
                          <a:ea typeface="+mn-ea"/>
                        </a:rPr>
                        <a:t>标准化疗</a:t>
                      </a: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lang="en-US" altLang="zh-CN" sz="600" b="1" dirty="0">
                          <a:solidFill>
                            <a:schemeClr val="tx1">
                              <a:lumMod val="95000"/>
                              <a:lumOff val="5000"/>
                            </a:schemeClr>
                          </a:solidFill>
                          <a:latin typeface="+mn-ea"/>
                          <a:ea typeface="+mn-ea"/>
                        </a:rPr>
                        <a:t>22.11</a:t>
                      </a:r>
                      <a:endParaRPr lang="zh-CN" altLang="en-US" sz="600" b="1" dirty="0">
                        <a:solidFill>
                          <a:schemeClr val="tx1">
                            <a:lumMod val="95000"/>
                            <a:lumOff val="5000"/>
                          </a:schemeClr>
                        </a:solidFill>
                        <a:latin typeface="+mn-ea"/>
                        <a:ea typeface="+mn-ea"/>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vMerge="1">
                  <a:txBody>
                    <a:bodyPr/>
                    <a:lstStyle/>
                    <a:p>
                      <a:endParaRPr lang="zh-CN"/>
                    </a:p>
                  </a:txBody>
                  <a:tcPr anchor="ctr">
                    <a:lnB w="12700" cap="flat" cmpd="sng" algn="ctr">
                      <a:noFill/>
                      <a:prstDash val="solid"/>
                      <a:round/>
                      <a:headEnd type="none" w="med" len="med"/>
                      <a:tailEnd type="none" w="med" len="med"/>
                    </a:lnB>
                    <a:noFill/>
                  </a:tcPr>
                </a:tc>
                <a:tc vMerge="1">
                  <a:txBody>
                    <a:bodyPr/>
                    <a:lstStyle/>
                    <a:p>
                      <a:endParaRPr lang="zh-CN"/>
                    </a:p>
                  </a:txBody>
                  <a:tcPr/>
                </a:tc>
                <a:extLst>
                  <a:ext uri="{0D108BD9-81ED-4DB2-BD59-A6C34878D82A}">
                    <a16:rowId xmlns:a16="http://schemas.microsoft.com/office/drawing/2014/main" val="10002"/>
                  </a:ext>
                </a:extLst>
              </a:tr>
            </a:tbl>
          </a:graphicData>
        </a:graphic>
      </p:graphicFrame>
      <p:sp>
        <p:nvSpPr>
          <p:cNvPr id="1048736" name="矩形 10"/>
          <p:cNvSpPr/>
          <p:nvPr/>
        </p:nvSpPr>
        <p:spPr>
          <a:xfrm>
            <a:off x="4994099" y="3673713"/>
            <a:ext cx="702000" cy="5804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pic>
        <p:nvPicPr>
          <p:cNvPr id="2097156" name="图片 15"/>
          <p:cNvPicPr>
            <a:picLocks noChangeAspect="1"/>
          </p:cNvPicPr>
          <p:nvPr/>
        </p:nvPicPr>
        <p:blipFill rotWithShape="1">
          <a:blip r:embed="rId6" cstate="print"/>
          <a:srcRect r="42815"/>
          <a:stretch>
            <a:fillRect/>
          </a:stretch>
        </p:blipFill>
        <p:spPr>
          <a:xfrm>
            <a:off x="4692638" y="3058945"/>
            <a:ext cx="114004" cy="1077528"/>
          </a:xfrm>
          <a:prstGeom prst="rect">
            <a:avLst/>
          </a:prstGeom>
        </p:spPr>
      </p:pic>
      <p:sp>
        <p:nvSpPr>
          <p:cNvPr id="1048737" name="矩形 17"/>
          <p:cNvSpPr/>
          <p:nvPr/>
        </p:nvSpPr>
        <p:spPr>
          <a:xfrm>
            <a:off x="1518398" y="3103317"/>
            <a:ext cx="732039" cy="2831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cxnSp>
        <p:nvCxnSpPr>
          <p:cNvPr id="3145738" name="直接连接符 69"/>
          <p:cNvCxnSpPr/>
          <p:nvPr/>
        </p:nvCxnSpPr>
        <p:spPr>
          <a:xfrm flipV="1">
            <a:off x="2408198" y="1363144"/>
            <a:ext cx="0" cy="3213992"/>
          </a:xfrm>
          <a:prstGeom prst="line">
            <a:avLst/>
          </a:prstGeom>
          <a:ln w="6350">
            <a:solidFill>
              <a:schemeClr val="accent1"/>
            </a:solidFill>
            <a:prstDash val="sysDot"/>
          </a:ln>
        </p:spPr>
        <p:style>
          <a:lnRef idx="2">
            <a:schemeClr val="accent1"/>
          </a:lnRef>
          <a:fillRef idx="0">
            <a:schemeClr val="accent1"/>
          </a:fillRef>
          <a:effectRef idx="1">
            <a:schemeClr val="accent1"/>
          </a:effectRef>
          <a:fontRef idx="minor">
            <a:schemeClr val="tx1"/>
          </a:fontRef>
        </p:style>
      </p:cxnSp>
      <p:cxnSp>
        <p:nvCxnSpPr>
          <p:cNvPr id="3145739" name="直接连接符 70"/>
          <p:cNvCxnSpPr/>
          <p:nvPr/>
        </p:nvCxnSpPr>
        <p:spPr>
          <a:xfrm flipV="1">
            <a:off x="4623180" y="1363144"/>
            <a:ext cx="0" cy="3213992"/>
          </a:xfrm>
          <a:prstGeom prst="line">
            <a:avLst/>
          </a:prstGeom>
          <a:ln w="6350">
            <a:solidFill>
              <a:schemeClr val="accent1"/>
            </a:solidFill>
            <a:prstDash val="sysDot"/>
          </a:ln>
        </p:spPr>
        <p:style>
          <a:lnRef idx="2">
            <a:schemeClr val="accent1"/>
          </a:lnRef>
          <a:fillRef idx="0">
            <a:schemeClr val="accent1"/>
          </a:fillRef>
          <a:effectRef idx="1">
            <a:schemeClr val="accent1"/>
          </a:effectRef>
          <a:fontRef idx="minor">
            <a:schemeClr val="tx1"/>
          </a:fontRef>
        </p:style>
      </p:cxnSp>
      <p:cxnSp>
        <p:nvCxnSpPr>
          <p:cNvPr id="3145740" name="直接连接符 71"/>
          <p:cNvCxnSpPr/>
          <p:nvPr/>
        </p:nvCxnSpPr>
        <p:spPr>
          <a:xfrm flipV="1">
            <a:off x="6823891" y="1363144"/>
            <a:ext cx="0" cy="3213992"/>
          </a:xfrm>
          <a:prstGeom prst="line">
            <a:avLst/>
          </a:prstGeom>
          <a:ln w="6350">
            <a:solidFill>
              <a:schemeClr val="accent1"/>
            </a:solidFill>
            <a:prstDash val="sysDot"/>
          </a:ln>
        </p:spPr>
        <p:style>
          <a:lnRef idx="2">
            <a:schemeClr val="accent1"/>
          </a:lnRef>
          <a:fillRef idx="0">
            <a:schemeClr val="accent1"/>
          </a:fillRef>
          <a:effectRef idx="1">
            <a:schemeClr val="accent1"/>
          </a:effectRef>
          <a:fontRef idx="minor">
            <a:schemeClr val="tx1"/>
          </a:fontRef>
        </p:style>
      </p:cxnSp>
      <p:pic>
        <p:nvPicPr>
          <p:cNvPr id="2097157" name="图片 25"/>
          <p:cNvPicPr>
            <a:picLocks noChangeAspect="1"/>
          </p:cNvPicPr>
          <p:nvPr/>
        </p:nvPicPr>
        <p:blipFill>
          <a:blip r:embed="rId7"/>
          <a:stretch>
            <a:fillRect/>
          </a:stretch>
        </p:blipFill>
        <p:spPr>
          <a:xfrm>
            <a:off x="837586" y="4367150"/>
            <a:ext cx="956951" cy="112617"/>
          </a:xfrm>
          <a:prstGeom prst="rect">
            <a:avLst/>
          </a:prstGeom>
        </p:spPr>
      </p:pic>
      <p:graphicFrame>
        <p:nvGraphicFramePr>
          <p:cNvPr id="4194312" name="表格 62"/>
          <p:cNvGraphicFramePr>
            <a:graphicFrameLocks noGrp="1"/>
          </p:cNvGraphicFramePr>
          <p:nvPr/>
        </p:nvGraphicFramePr>
        <p:xfrm>
          <a:off x="6919708" y="2284634"/>
          <a:ext cx="2087003" cy="602129"/>
        </p:xfrm>
        <a:graphic>
          <a:graphicData uri="http://schemas.openxmlformats.org/drawingml/2006/table">
            <a:tbl>
              <a:tblPr bandRow="1">
                <a:tableStyleId>{85BE263C-DBD7-4A20-BB59-AAB30ACAA65A}</a:tableStyleId>
              </a:tblPr>
              <a:tblGrid>
                <a:gridCol w="484090">
                  <a:extLst>
                    <a:ext uri="{9D8B030D-6E8A-4147-A177-3AD203B41FA5}">
                      <a16:colId xmlns:a16="http://schemas.microsoft.com/office/drawing/2014/main" val="20000"/>
                    </a:ext>
                  </a:extLst>
                </a:gridCol>
                <a:gridCol w="516238">
                  <a:extLst>
                    <a:ext uri="{9D8B030D-6E8A-4147-A177-3AD203B41FA5}">
                      <a16:colId xmlns:a16="http://schemas.microsoft.com/office/drawing/2014/main" val="20001"/>
                    </a:ext>
                  </a:extLst>
                </a:gridCol>
                <a:gridCol w="632996">
                  <a:extLst>
                    <a:ext uri="{9D8B030D-6E8A-4147-A177-3AD203B41FA5}">
                      <a16:colId xmlns:a16="http://schemas.microsoft.com/office/drawing/2014/main" val="20002"/>
                    </a:ext>
                  </a:extLst>
                </a:gridCol>
                <a:gridCol w="453679">
                  <a:extLst>
                    <a:ext uri="{9D8B030D-6E8A-4147-A177-3AD203B41FA5}">
                      <a16:colId xmlns:a16="http://schemas.microsoft.com/office/drawing/2014/main" val="20003"/>
                    </a:ext>
                  </a:extLst>
                </a:gridCol>
              </a:tblGrid>
              <a:tr h="251538">
                <a:tc>
                  <a:txBody>
                    <a:bodyPr/>
                    <a:lstStyle/>
                    <a:p>
                      <a:pPr algn="ctr"/>
                      <a:endParaRPr lang="zh-CN" altLang="en-US" sz="600" b="1" dirty="0">
                        <a:solidFill>
                          <a:schemeClr val="tx1">
                            <a:lumMod val="95000"/>
                            <a:lumOff val="5000"/>
                          </a:schemeClr>
                        </a:solidFill>
                        <a:latin typeface="+mn-ea"/>
                        <a:ea typeface="+mn-ea"/>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lang="zh-CN" altLang="en-US" sz="600" b="1" dirty="0">
                          <a:solidFill>
                            <a:schemeClr val="tx1">
                              <a:lumMod val="95000"/>
                              <a:lumOff val="5000"/>
                            </a:schemeClr>
                          </a:solidFill>
                          <a:latin typeface="+mn-ea"/>
                          <a:ea typeface="+mn-ea"/>
                        </a:rPr>
                        <a:t>中位</a:t>
                      </a:r>
                      <a:r>
                        <a:rPr lang="en-US" altLang="zh-CN" sz="600" b="1" dirty="0">
                          <a:solidFill>
                            <a:schemeClr val="tx1">
                              <a:lumMod val="95000"/>
                              <a:lumOff val="5000"/>
                            </a:schemeClr>
                          </a:solidFill>
                          <a:latin typeface="+mn-ea"/>
                          <a:ea typeface="+mn-ea"/>
                        </a:rPr>
                        <a:t>OS, </a:t>
                      </a:r>
                    </a:p>
                    <a:p>
                      <a:pPr algn="ctr"/>
                      <a:r>
                        <a:rPr lang="zh-CN" altLang="en-US" sz="600" b="1" dirty="0">
                          <a:solidFill>
                            <a:schemeClr val="tx1">
                              <a:lumMod val="95000"/>
                              <a:lumOff val="5000"/>
                            </a:schemeClr>
                          </a:solidFill>
                          <a:latin typeface="+mn-ea"/>
                          <a:ea typeface="+mn-ea"/>
                        </a:rPr>
                        <a:t>月</a:t>
                      </a:r>
                      <a:r>
                        <a:rPr lang="en-US" altLang="zh-CN" sz="600" b="1" dirty="0">
                          <a:solidFill>
                            <a:schemeClr val="tx1">
                              <a:lumMod val="95000"/>
                              <a:lumOff val="5000"/>
                            </a:schemeClr>
                          </a:solidFill>
                          <a:latin typeface="+mn-ea"/>
                          <a:ea typeface="+mn-ea"/>
                        </a:rPr>
                        <a:t> </a:t>
                      </a:r>
                      <a:endParaRPr lang="zh-CN" altLang="en-US" sz="600" b="1" dirty="0">
                        <a:solidFill>
                          <a:schemeClr val="tx1">
                            <a:lumMod val="95000"/>
                            <a:lumOff val="5000"/>
                          </a:schemeClr>
                        </a:solidFill>
                        <a:latin typeface="+mn-ea"/>
                        <a:ea typeface="+mn-ea"/>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lang="en-US" altLang="zh-CN" sz="600" b="1" dirty="0" err="1">
                          <a:solidFill>
                            <a:prstClr val="black"/>
                          </a:solidFill>
                          <a:latin typeface="+mn-ea"/>
                          <a:ea typeface="+mn-ea"/>
                        </a:rPr>
                        <a:t>HR</a:t>
                      </a:r>
                      <a:endParaRPr lang="en-US" altLang="zh-CN" sz="600" b="1" dirty="0">
                        <a:solidFill>
                          <a:prstClr val="black"/>
                        </a:solidFill>
                        <a:latin typeface="+mn-ea"/>
                        <a:ea typeface="+mn-ea"/>
                      </a:endParaRPr>
                    </a:p>
                    <a:p>
                      <a:pPr algn="ctr"/>
                      <a:r>
                        <a:rPr lang="en-US" altLang="zh-CN" sz="600" b="1" dirty="0">
                          <a:solidFill>
                            <a:prstClr val="black"/>
                          </a:solidFill>
                          <a:latin typeface="+mn-ea"/>
                          <a:ea typeface="+mn-ea"/>
                        </a:rPr>
                        <a:t>(95% CI)</a:t>
                      </a:r>
                      <a:endParaRPr lang="zh-CN" altLang="en-US" sz="600" b="1" dirty="0">
                        <a:solidFill>
                          <a:schemeClr val="tx1">
                            <a:lumMod val="95000"/>
                            <a:lumOff val="5000"/>
                          </a:schemeClr>
                        </a:solidFill>
                        <a:latin typeface="+mn-ea"/>
                        <a:ea typeface="+mn-ea"/>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lang="en-US" altLang="zh-CN" sz="600" b="1" dirty="0">
                          <a:solidFill>
                            <a:schemeClr val="tx1">
                              <a:lumMod val="95000"/>
                              <a:lumOff val="5000"/>
                            </a:schemeClr>
                          </a:solidFill>
                          <a:latin typeface="+mn-ea"/>
                          <a:ea typeface="+mn-ea"/>
                        </a:rPr>
                        <a:t>P</a:t>
                      </a:r>
                      <a:r>
                        <a:rPr lang="zh-CN" altLang="en-US" sz="600" b="1" dirty="0">
                          <a:solidFill>
                            <a:schemeClr val="tx1">
                              <a:lumMod val="95000"/>
                              <a:lumOff val="5000"/>
                            </a:schemeClr>
                          </a:solidFill>
                          <a:latin typeface="+mn-ea"/>
                          <a:ea typeface="+mn-ea"/>
                        </a:rPr>
                        <a:t>值</a:t>
                      </a: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0"/>
                  </a:ext>
                </a:extLst>
              </a:tr>
              <a:tr h="182936">
                <a:tc>
                  <a:txBody>
                    <a:bodyPr/>
                    <a:lstStyle/>
                    <a:p>
                      <a:r>
                        <a:rPr lang="zh-CN" altLang="en-US" sz="600" dirty="0">
                          <a:solidFill>
                            <a:schemeClr val="tx1">
                              <a:lumMod val="95000"/>
                              <a:lumOff val="5000"/>
                            </a:schemeClr>
                          </a:solidFill>
                          <a:latin typeface="+mn-ea"/>
                          <a:ea typeface="+mn-ea"/>
                        </a:rPr>
                        <a:t>吉非替尼</a:t>
                      </a: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lang="en-US" altLang="zh-CN" sz="800" b="1" dirty="0">
                          <a:solidFill>
                            <a:srgbClr val="C14328"/>
                          </a:solidFill>
                          <a:latin typeface="+mn-ea"/>
                          <a:ea typeface="+mn-ea"/>
                        </a:rPr>
                        <a:t>75.5 </a:t>
                      </a:r>
                      <a:endParaRPr lang="zh-CN" altLang="en-US" sz="800" b="1" dirty="0">
                        <a:solidFill>
                          <a:srgbClr val="C14328"/>
                        </a:solidFill>
                        <a:latin typeface="+mn-ea"/>
                        <a:ea typeface="+mn-ea"/>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rowSpan="2">
                  <a:txBody>
                    <a:bodyPr/>
                    <a:lstStyle/>
                    <a:p>
                      <a:pPr marL="0" algn="ctr" defTabSz="914400" rtl="0" eaLnBrk="1" latinLnBrk="0" hangingPunct="1"/>
                      <a:r>
                        <a:rPr lang="pl-PL" altLang="zh-CN" sz="600" b="1" kern="1200" dirty="0">
                          <a:solidFill>
                            <a:srgbClr val="C14328"/>
                          </a:solidFill>
                          <a:latin typeface="+mn-ea"/>
                          <a:ea typeface="+mn-ea"/>
                          <a:cs typeface="+mn-cs"/>
                        </a:rPr>
                        <a:t>0.92</a:t>
                      </a:r>
                      <a:endParaRPr lang="en-US" altLang="zh-CN" sz="600" b="1" kern="1200" dirty="0">
                        <a:solidFill>
                          <a:srgbClr val="C14328"/>
                        </a:solidFill>
                        <a:latin typeface="+mn-ea"/>
                        <a:ea typeface="+mn-ea"/>
                        <a:cs typeface="+mn-cs"/>
                      </a:endParaRPr>
                    </a:p>
                    <a:p>
                      <a:pPr algn="ctr"/>
                      <a:r>
                        <a:rPr lang="zh-CN" altLang="en-US" sz="600" b="0" i="0" kern="1200" dirty="0">
                          <a:solidFill>
                            <a:schemeClr val="dk1"/>
                          </a:solidFill>
                          <a:effectLst/>
                          <a:latin typeface="+mn-lt"/>
                          <a:ea typeface="+mn-ea"/>
                          <a:cs typeface="+mn-cs"/>
                        </a:rPr>
                        <a:t>（</a:t>
                      </a:r>
                      <a:r>
                        <a:rPr lang="pl-PL" altLang="zh-CN" sz="600" b="0" i="0" kern="1200" dirty="0">
                          <a:solidFill>
                            <a:schemeClr val="dk1"/>
                          </a:solidFill>
                          <a:effectLst/>
                          <a:latin typeface="+mn-lt"/>
                          <a:ea typeface="+mn-ea"/>
                          <a:cs typeface="+mn-cs"/>
                        </a:rPr>
                        <a:t>0.62</a:t>
                      </a:r>
                      <a:r>
                        <a:rPr lang="en-US" altLang="zh-CN" sz="600" b="0" i="0" kern="1200" dirty="0">
                          <a:solidFill>
                            <a:schemeClr val="dk1"/>
                          </a:solidFill>
                          <a:effectLst/>
                          <a:latin typeface="+mn-lt"/>
                          <a:ea typeface="+mn-ea"/>
                          <a:cs typeface="+mn-cs"/>
                        </a:rPr>
                        <a:t>-</a:t>
                      </a:r>
                      <a:r>
                        <a:rPr lang="pl-PL" altLang="zh-CN" sz="600" b="0" i="0" kern="1200" dirty="0">
                          <a:solidFill>
                            <a:schemeClr val="dk1"/>
                          </a:solidFill>
                          <a:effectLst/>
                          <a:latin typeface="+mn-lt"/>
                          <a:ea typeface="+mn-ea"/>
                          <a:cs typeface="+mn-cs"/>
                        </a:rPr>
                        <a:t>1.36</a:t>
                      </a:r>
                      <a:r>
                        <a:rPr lang="zh-CN" altLang="en-US" sz="600" b="0" i="0" kern="1200" dirty="0">
                          <a:solidFill>
                            <a:schemeClr val="dk1"/>
                          </a:solidFill>
                          <a:effectLst/>
                          <a:latin typeface="+mn-lt"/>
                          <a:ea typeface="+mn-ea"/>
                          <a:cs typeface="+mn-cs"/>
                        </a:rPr>
                        <a:t>）</a:t>
                      </a:r>
                      <a:endParaRPr lang="zh-CN" altLang="en-US" sz="600" dirty="0">
                        <a:solidFill>
                          <a:schemeClr val="tx1">
                            <a:lumMod val="95000"/>
                            <a:lumOff val="5000"/>
                          </a:schemeClr>
                        </a:solidFill>
                        <a:latin typeface="+mn-ea"/>
                        <a:ea typeface="+mn-ea"/>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en-US" altLang="zh-CN" sz="600" b="1" dirty="0">
                          <a:solidFill>
                            <a:srgbClr val="C00000"/>
                          </a:solidFill>
                          <a:latin typeface="+mn-ea"/>
                          <a:ea typeface="+mn-ea"/>
                        </a:rPr>
                        <a:t>0.674 </a:t>
                      </a:r>
                      <a:endParaRPr lang="zh-CN" altLang="en-US" sz="600" b="1" dirty="0">
                        <a:solidFill>
                          <a:srgbClr val="C00000"/>
                        </a:solidFill>
                        <a:latin typeface="+mn-ea"/>
                        <a:ea typeface="+mn-ea"/>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1"/>
                  </a:ext>
                </a:extLst>
              </a:tr>
              <a:tr h="160069">
                <a:tc>
                  <a:txBody>
                    <a:bodyPr/>
                    <a:lstStyle/>
                    <a:p>
                      <a:r>
                        <a:rPr lang="zh-CN" altLang="en-US" sz="600" dirty="0">
                          <a:solidFill>
                            <a:schemeClr val="tx1">
                              <a:lumMod val="95000"/>
                              <a:lumOff val="5000"/>
                            </a:schemeClr>
                          </a:solidFill>
                          <a:latin typeface="+mn-ea"/>
                          <a:ea typeface="+mn-ea"/>
                        </a:rPr>
                        <a:t>化疗</a:t>
                      </a: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lang="en-US" altLang="zh-CN" sz="600" b="1" dirty="0">
                          <a:solidFill>
                            <a:schemeClr val="tx1">
                              <a:lumMod val="95000"/>
                              <a:lumOff val="5000"/>
                            </a:schemeClr>
                          </a:solidFill>
                          <a:latin typeface="+mn-ea"/>
                          <a:ea typeface="+mn-ea"/>
                        </a:rPr>
                        <a:t>62.8</a:t>
                      </a:r>
                      <a:endParaRPr lang="zh-CN" altLang="en-US" sz="600" b="1" dirty="0">
                        <a:solidFill>
                          <a:schemeClr val="tx1">
                            <a:lumMod val="95000"/>
                            <a:lumOff val="5000"/>
                          </a:schemeClr>
                        </a:solidFill>
                        <a:latin typeface="+mn-ea"/>
                        <a:ea typeface="+mn-ea"/>
                      </a:endParaRPr>
                    </a:p>
                  </a:txBody>
                  <a:tcPr marL="68580" marR="68580" marT="34301" marB="3430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vMerge="1">
                  <a:txBody>
                    <a:bodyPr/>
                    <a:lstStyle/>
                    <a:p>
                      <a:endParaRPr lang="zh-CN"/>
                    </a:p>
                  </a:txBody>
                  <a:tcPr anchor="ctr">
                    <a:lnB w="12700" cap="flat" cmpd="sng" algn="ctr">
                      <a:noFill/>
                      <a:prstDash val="solid"/>
                      <a:round/>
                      <a:headEnd type="none" w="med" len="med"/>
                      <a:tailEnd type="none" w="med" len="med"/>
                    </a:lnB>
                    <a:noFill/>
                  </a:tcPr>
                </a:tc>
                <a:tc vMerge="1">
                  <a:txBody>
                    <a:bodyPr/>
                    <a:lstStyle/>
                    <a:p>
                      <a:endParaRPr lang="zh-CN"/>
                    </a:p>
                  </a:txBody>
                  <a:tcPr/>
                </a:tc>
                <a:extLst>
                  <a:ext uri="{0D108BD9-81ED-4DB2-BD59-A6C34878D82A}">
                    <a16:rowId xmlns:a16="http://schemas.microsoft.com/office/drawing/2014/main" val="10002"/>
                  </a:ext>
                </a:extLst>
              </a:tr>
            </a:tbl>
          </a:graphicData>
        </a:graphic>
      </p:graphicFrame>
      <p:pic>
        <p:nvPicPr>
          <p:cNvPr id="2097158" name="图片 27"/>
          <p:cNvPicPr>
            <a:picLocks noChangeAspect="1"/>
          </p:cNvPicPr>
          <p:nvPr/>
        </p:nvPicPr>
        <p:blipFill>
          <a:blip r:embed="rId8"/>
          <a:stretch>
            <a:fillRect/>
          </a:stretch>
        </p:blipFill>
        <p:spPr>
          <a:xfrm>
            <a:off x="9437848" y="2358710"/>
            <a:ext cx="7108031" cy="1322002"/>
          </a:xfrm>
          <a:prstGeom prst="rect">
            <a:avLst/>
          </a:prstGeom>
        </p:spPr>
      </p:pic>
      <p:grpSp>
        <p:nvGrpSpPr>
          <p:cNvPr id="6" name="组合 43"/>
          <p:cNvGrpSpPr/>
          <p:nvPr/>
        </p:nvGrpSpPr>
        <p:grpSpPr>
          <a:xfrm>
            <a:off x="6851094" y="2938059"/>
            <a:ext cx="2140653" cy="1381534"/>
            <a:chOff x="9166114" y="4115487"/>
            <a:chExt cx="2854204" cy="1841477"/>
          </a:xfrm>
        </p:grpSpPr>
        <p:pic>
          <p:nvPicPr>
            <p:cNvPr id="2097159" name="图片 19"/>
            <p:cNvPicPr>
              <a:picLocks noChangeAspect="1"/>
            </p:cNvPicPr>
            <p:nvPr/>
          </p:nvPicPr>
          <p:blipFill rotWithShape="1">
            <a:blip r:embed="rId9"/>
            <a:srcRect r="5845"/>
            <a:stretch>
              <a:fillRect/>
            </a:stretch>
          </p:blipFill>
          <p:spPr>
            <a:xfrm>
              <a:off x="9166114" y="4115487"/>
              <a:ext cx="2750254" cy="1841477"/>
            </a:xfrm>
            <a:prstGeom prst="rect">
              <a:avLst/>
            </a:prstGeom>
          </p:spPr>
        </p:pic>
        <p:sp>
          <p:nvSpPr>
            <p:cNvPr id="1048738" name="文本框 29"/>
            <p:cNvSpPr txBox="1"/>
            <p:nvPr/>
          </p:nvSpPr>
          <p:spPr>
            <a:xfrm>
              <a:off x="10426290" y="4116165"/>
              <a:ext cx="1594028" cy="553826"/>
            </a:xfrm>
            <a:prstGeom prst="rect">
              <a:avLst/>
            </a:prstGeom>
            <a:solidFill>
              <a:schemeClr val="bg1"/>
            </a:solidFill>
          </p:spPr>
          <p:txBody>
            <a:bodyPr wrap="square" rtlCol="0">
              <a:spAutoFit/>
            </a:bodyPr>
            <a:lstStyle/>
            <a:p>
              <a:endParaRPr lang="en-US" altLang="zh-CN" sz="700" b="1" dirty="0">
                <a:solidFill>
                  <a:srgbClr val="0D7CAC"/>
                </a:solidFill>
              </a:endParaRPr>
            </a:p>
            <a:p>
              <a:r>
                <a:rPr lang="zh-CN" altLang="en-US" sz="700" b="1" dirty="0">
                  <a:solidFill>
                    <a:srgbClr val="0D7CAC"/>
                  </a:solidFill>
                </a:rPr>
                <a:t>吉非替尼</a:t>
              </a:r>
              <a:endParaRPr lang="en-US" altLang="zh-CN" sz="700" b="1" dirty="0">
                <a:solidFill>
                  <a:srgbClr val="0D7CAC"/>
                </a:solidFill>
              </a:endParaRPr>
            </a:p>
            <a:p>
              <a:r>
                <a:rPr lang="zh-CN" altLang="en-US" sz="700" b="1" dirty="0">
                  <a:solidFill>
                    <a:srgbClr val="C00000"/>
                  </a:solidFill>
                </a:rPr>
                <a:t>化疗</a:t>
              </a:r>
              <a:endParaRPr lang="en-US" altLang="zh-CN" sz="700" b="1" dirty="0">
                <a:solidFill>
                  <a:srgbClr val="C00000"/>
                </a:solidFill>
              </a:endParaRPr>
            </a:p>
          </p:txBody>
        </p:sp>
        <p:sp>
          <p:nvSpPr>
            <p:cNvPr id="1048739" name="矩形 37"/>
            <p:cNvSpPr/>
            <p:nvPr/>
          </p:nvSpPr>
          <p:spPr>
            <a:xfrm>
              <a:off x="11158583" y="4564206"/>
              <a:ext cx="403763" cy="20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48740" name="矩形 38"/>
          <p:cNvSpPr/>
          <p:nvPr/>
        </p:nvSpPr>
        <p:spPr>
          <a:xfrm>
            <a:off x="6864644" y="4312034"/>
            <a:ext cx="2475662" cy="192360"/>
          </a:xfrm>
          <a:prstGeom prst="rect">
            <a:avLst/>
          </a:prstGeom>
        </p:spPr>
        <p:txBody>
          <a:bodyPr wrap="square" lIns="68580" tIns="34290" rIns="68580" bIns="34290">
            <a:spAutoFit/>
          </a:bodyPr>
          <a:lstStyle/>
          <a:p>
            <a:r>
              <a:rPr lang="zh-CN" altLang="en-US" sz="800" dirty="0">
                <a:solidFill>
                  <a:prstClr val="black"/>
                </a:solidFill>
              </a:rPr>
              <a:t>中位</a:t>
            </a:r>
            <a:r>
              <a:rPr lang="en-US" altLang="zh-CN" sz="800" dirty="0" err="1">
                <a:solidFill>
                  <a:prstClr val="black"/>
                </a:solidFill>
              </a:rPr>
              <a:t>DFS</a:t>
            </a:r>
            <a:r>
              <a:rPr lang="zh-CN" altLang="en-US" sz="800" dirty="0">
                <a:solidFill>
                  <a:prstClr val="black"/>
                </a:solidFill>
              </a:rPr>
              <a:t>为</a:t>
            </a:r>
            <a:r>
              <a:rPr lang="en-US" altLang="zh-CN" sz="800" dirty="0">
                <a:solidFill>
                  <a:prstClr val="black"/>
                </a:solidFill>
              </a:rPr>
              <a:t>30.8</a:t>
            </a:r>
            <a:r>
              <a:rPr lang="zh-CN" altLang="en-US" sz="800" dirty="0">
                <a:solidFill>
                  <a:prstClr val="black"/>
                </a:solidFill>
              </a:rPr>
              <a:t>个月 </a:t>
            </a:r>
            <a:r>
              <a:rPr lang="en-US" altLang="zh-CN" sz="800" dirty="0">
                <a:solidFill>
                  <a:prstClr val="black"/>
                </a:solidFill>
              </a:rPr>
              <a:t>vs 19.8</a:t>
            </a:r>
            <a:r>
              <a:rPr lang="zh-CN" altLang="en-US" sz="800" dirty="0">
                <a:solidFill>
                  <a:prstClr val="black"/>
                </a:solidFill>
              </a:rPr>
              <a:t>个月，</a:t>
            </a:r>
            <a:r>
              <a:rPr lang="en-US" altLang="zh-CN" sz="800" b="1" dirty="0">
                <a:solidFill>
                  <a:srgbClr val="C00000"/>
                </a:solidFill>
              </a:rPr>
              <a:t>P=0.001</a:t>
            </a:r>
            <a:endParaRPr lang="zh-CN" altLang="en-US" sz="800" b="1" dirty="0">
              <a:solidFill>
                <a:srgbClr val="C00000"/>
              </a:solidFill>
            </a:endParaRPr>
          </a:p>
        </p:txBody>
      </p:sp>
      <p:sp>
        <p:nvSpPr>
          <p:cNvPr id="1048741" name="文本框 2"/>
          <p:cNvSpPr txBox="1"/>
          <p:nvPr/>
        </p:nvSpPr>
        <p:spPr>
          <a:xfrm>
            <a:off x="7504988" y="2129998"/>
            <a:ext cx="973664" cy="192360"/>
          </a:xfrm>
          <a:prstGeom prst="rect">
            <a:avLst/>
          </a:prstGeom>
          <a:noFill/>
        </p:spPr>
        <p:txBody>
          <a:bodyPr wrap="none" lIns="68580" tIns="34290" rIns="68580" bIns="34290" rtlCol="0">
            <a:spAutoFit/>
          </a:bodyPr>
          <a:lstStyle/>
          <a:p>
            <a:r>
              <a:rPr lang="zh-CN" altLang="en-US" sz="800" b="1" dirty="0"/>
              <a:t>两者</a:t>
            </a:r>
            <a:r>
              <a:rPr lang="en-US" altLang="zh-CN" sz="800" b="1" dirty="0"/>
              <a:t>OS</a:t>
            </a:r>
            <a:r>
              <a:rPr lang="zh-CN" altLang="en-US" sz="800" b="1" dirty="0"/>
              <a:t>无显著差异</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2" name="标题 1"/>
          <p:cNvSpPr>
            <a:spLocks noGrp="1"/>
          </p:cNvSpPr>
          <p:nvPr>
            <p:ph type="title"/>
          </p:nvPr>
        </p:nvSpPr>
        <p:spPr>
          <a:xfrm>
            <a:off x="457200" y="776"/>
            <a:ext cx="8229600" cy="857515"/>
          </a:xfrm>
        </p:spPr>
        <p:txBody>
          <a:bodyPr>
            <a:normAutofit/>
          </a:bodyPr>
          <a:lstStyle/>
          <a:p>
            <a:r>
              <a:rPr lang="en-US" altLang="zh-CN" sz="2400" dirty="0" err="1">
                <a:latin typeface="微软雅黑" pitchFamily="34" charset="-122"/>
                <a:ea typeface="微软雅黑" pitchFamily="34" charset="-122"/>
              </a:rPr>
              <a:t>EGFR-TKI</a:t>
            </a:r>
            <a:r>
              <a:rPr lang="zh-CN" altLang="en-US" sz="2400" dirty="0">
                <a:latin typeface="微软雅黑" pitchFamily="34" charset="-122"/>
                <a:ea typeface="微软雅黑" pitchFamily="34" charset="-122"/>
              </a:rPr>
              <a:t>新辅助治疗，</a:t>
            </a:r>
            <a:r>
              <a:rPr lang="en-US" altLang="zh-CN" sz="2400" dirty="0">
                <a:latin typeface="微软雅黑" pitchFamily="34" charset="-122"/>
                <a:ea typeface="微软雅黑" pitchFamily="34" charset="-122"/>
              </a:rPr>
              <a:t>ORR</a:t>
            </a:r>
            <a:r>
              <a:rPr lang="zh-CN" altLang="en-US" sz="2400" dirty="0">
                <a:latin typeface="微软雅黑" pitchFamily="34" charset="-122"/>
                <a:ea typeface="微软雅黑" pitchFamily="34" charset="-122"/>
              </a:rPr>
              <a:t>达</a:t>
            </a:r>
            <a:r>
              <a:rPr lang="en-US" altLang="zh-CN" sz="2400" dirty="0">
                <a:latin typeface="微软雅黑" pitchFamily="34" charset="-122"/>
                <a:ea typeface="微软雅黑" pitchFamily="34" charset="-122"/>
              </a:rPr>
              <a:t>50%</a:t>
            </a:r>
            <a:r>
              <a:rPr lang="zh-CN" altLang="en-US" sz="2400" dirty="0">
                <a:latin typeface="微软雅黑" pitchFamily="34" charset="-122"/>
                <a:ea typeface="微软雅黑" pitchFamily="34" charset="-122"/>
              </a:rPr>
              <a:t>以上</a:t>
            </a:r>
          </a:p>
        </p:txBody>
      </p:sp>
      <p:sp>
        <p:nvSpPr>
          <p:cNvPr id="1048743" name="内容占位符 2"/>
          <p:cNvSpPr>
            <a:spLocks noGrp="1"/>
          </p:cNvSpPr>
          <p:nvPr>
            <p:ph idx="4294967295"/>
          </p:nvPr>
        </p:nvSpPr>
        <p:spPr>
          <a:xfrm>
            <a:off x="242163" y="3995133"/>
            <a:ext cx="2929818" cy="668609"/>
          </a:xfrm>
          <a:prstGeom prst="rect">
            <a:avLst/>
          </a:prstGeom>
        </p:spPr>
        <p:txBody>
          <a:bodyPr>
            <a:noAutofit/>
          </a:bodyPr>
          <a:lstStyle/>
          <a:p>
            <a:pPr marL="0" indent="0">
              <a:lnSpc>
                <a:spcPct val="125000"/>
              </a:lnSpc>
              <a:spcBef>
                <a:spcPts val="0"/>
              </a:spcBef>
              <a:buNone/>
            </a:pPr>
            <a:r>
              <a:rPr lang="zh-CN" altLang="en-US" sz="800" dirty="0">
                <a:latin typeface="+mn-ea"/>
              </a:rPr>
              <a:t>一项</a:t>
            </a:r>
            <a:r>
              <a:rPr lang="en-US" altLang="zh-CN" sz="800" dirty="0">
                <a:latin typeface="+mn-ea"/>
              </a:rPr>
              <a:t>II</a:t>
            </a:r>
            <a:r>
              <a:rPr lang="zh-CN" altLang="en-US" sz="800" dirty="0">
                <a:latin typeface="+mn-ea"/>
              </a:rPr>
              <a:t>期研究，</a:t>
            </a:r>
            <a:r>
              <a:rPr lang="en-US" altLang="zh-CN" sz="800" dirty="0">
                <a:latin typeface="+mn-ea"/>
              </a:rPr>
              <a:t>2012</a:t>
            </a:r>
            <a:r>
              <a:rPr lang="zh-CN" altLang="en-US" sz="800" dirty="0">
                <a:latin typeface="+mn-ea"/>
              </a:rPr>
              <a:t>年</a:t>
            </a:r>
            <a:r>
              <a:rPr lang="en-US" altLang="zh-CN" sz="800" dirty="0">
                <a:latin typeface="+mn-ea"/>
              </a:rPr>
              <a:t>9</a:t>
            </a:r>
            <a:r>
              <a:rPr lang="zh-CN" altLang="en-US" sz="800" dirty="0">
                <a:latin typeface="+mn-ea"/>
              </a:rPr>
              <a:t>月</a:t>
            </a:r>
            <a:r>
              <a:rPr lang="en-US" altLang="zh-CN" sz="800" dirty="0">
                <a:latin typeface="+mn-ea"/>
              </a:rPr>
              <a:t>-2020</a:t>
            </a:r>
            <a:r>
              <a:rPr lang="zh-CN" altLang="en-US" sz="800" dirty="0">
                <a:latin typeface="+mn-ea"/>
              </a:rPr>
              <a:t>年</a:t>
            </a:r>
            <a:r>
              <a:rPr lang="en-US" altLang="zh-CN" sz="800" dirty="0">
                <a:latin typeface="+mn-ea"/>
              </a:rPr>
              <a:t>1</a:t>
            </a:r>
            <a:r>
              <a:rPr lang="zh-CN" altLang="en-US" sz="800" dirty="0">
                <a:latin typeface="+mn-ea"/>
              </a:rPr>
              <a:t>月纳入</a:t>
            </a:r>
            <a:r>
              <a:rPr lang="en-US" altLang="zh-CN" sz="800" dirty="0">
                <a:latin typeface="+mn-ea"/>
              </a:rPr>
              <a:t>19</a:t>
            </a:r>
            <a:r>
              <a:rPr lang="zh-CN" altLang="en-US" sz="800" dirty="0">
                <a:latin typeface="+mn-ea"/>
              </a:rPr>
              <a:t>例既往接受放化疗</a:t>
            </a:r>
            <a:r>
              <a:rPr lang="en-US" altLang="zh-CN" sz="800" dirty="0">
                <a:latin typeface="+mn-ea"/>
              </a:rPr>
              <a:t>±</a:t>
            </a:r>
            <a:r>
              <a:rPr lang="zh-CN" altLang="en-US" sz="800" dirty="0">
                <a:latin typeface="+mn-ea"/>
              </a:rPr>
              <a:t>手术的</a:t>
            </a:r>
            <a:r>
              <a:rPr lang="en-US" altLang="zh-CN" sz="800" dirty="0">
                <a:latin typeface="+mn-ea"/>
              </a:rPr>
              <a:t>III</a:t>
            </a:r>
            <a:r>
              <a:rPr lang="zh-CN" altLang="en-US" sz="800" dirty="0">
                <a:latin typeface="+mn-ea"/>
              </a:rPr>
              <a:t>期</a:t>
            </a:r>
            <a:r>
              <a:rPr lang="en-US" altLang="zh-CN" sz="800" dirty="0">
                <a:latin typeface="+mn-ea"/>
              </a:rPr>
              <a:t>EGFR</a:t>
            </a:r>
            <a:r>
              <a:rPr lang="zh-CN" altLang="en-US" sz="800" dirty="0">
                <a:latin typeface="+mn-ea"/>
              </a:rPr>
              <a:t>突变</a:t>
            </a:r>
            <a:r>
              <a:rPr lang="en-US" altLang="zh-CN" sz="800" dirty="0">
                <a:latin typeface="+mn-ea"/>
              </a:rPr>
              <a:t>NSCLC</a:t>
            </a:r>
            <a:r>
              <a:rPr lang="zh-CN" altLang="en-US" sz="800" dirty="0">
                <a:latin typeface="+mn-ea"/>
              </a:rPr>
              <a:t>患者，接受新辅助</a:t>
            </a:r>
            <a:r>
              <a:rPr lang="en-US" altLang="zh-CN" sz="800" dirty="0">
                <a:latin typeface="+mn-ea"/>
              </a:rPr>
              <a:t>/</a:t>
            </a:r>
            <a:r>
              <a:rPr lang="zh-CN" altLang="en-US" sz="800" dirty="0">
                <a:latin typeface="+mn-ea"/>
              </a:rPr>
              <a:t>辅助阿法替尼治疗，新辅助阿法替尼治疗</a:t>
            </a:r>
            <a:r>
              <a:rPr lang="en-US" altLang="zh-CN" sz="800" dirty="0">
                <a:latin typeface="+mn-ea"/>
              </a:rPr>
              <a:t>2</a:t>
            </a:r>
            <a:r>
              <a:rPr lang="zh-CN" altLang="en-US" sz="800" dirty="0">
                <a:latin typeface="+mn-ea"/>
              </a:rPr>
              <a:t>个月后接受放化疗</a:t>
            </a:r>
            <a:r>
              <a:rPr lang="en-US" altLang="zh-CN" sz="800" dirty="0">
                <a:latin typeface="+mn-ea"/>
              </a:rPr>
              <a:t>±</a:t>
            </a:r>
            <a:r>
              <a:rPr lang="zh-CN" altLang="en-US" sz="800" dirty="0">
                <a:latin typeface="+mn-ea"/>
              </a:rPr>
              <a:t>手术，再接受辅助阿法替尼治疗</a:t>
            </a:r>
            <a:r>
              <a:rPr lang="en-US" altLang="zh-CN" sz="800" dirty="0">
                <a:latin typeface="+mn-ea"/>
              </a:rPr>
              <a:t>2</a:t>
            </a:r>
            <a:r>
              <a:rPr lang="zh-CN" altLang="en-US" sz="800" dirty="0">
                <a:latin typeface="+mn-ea"/>
              </a:rPr>
              <a:t>年。主要终点为新辅助阿法替尼治疗的</a:t>
            </a:r>
            <a:r>
              <a:rPr lang="en-US" altLang="zh-CN" sz="800" dirty="0">
                <a:latin typeface="+mn-ea"/>
              </a:rPr>
              <a:t>ORR</a:t>
            </a:r>
            <a:r>
              <a:rPr lang="zh-CN" altLang="en-US" sz="800" dirty="0">
                <a:latin typeface="+mn-ea"/>
              </a:rPr>
              <a:t>，次要终点为辅助治疗后的</a:t>
            </a:r>
            <a:r>
              <a:rPr lang="en-US" altLang="zh-CN" sz="800" dirty="0">
                <a:latin typeface="+mn-ea"/>
              </a:rPr>
              <a:t>PFS</a:t>
            </a:r>
            <a:r>
              <a:rPr lang="zh-CN" altLang="en-US" sz="800" dirty="0">
                <a:latin typeface="+mn-ea"/>
              </a:rPr>
              <a:t>、</a:t>
            </a:r>
            <a:r>
              <a:rPr lang="en-US" altLang="zh-CN" sz="800" dirty="0">
                <a:latin typeface="+mn-ea"/>
              </a:rPr>
              <a:t>OS</a:t>
            </a:r>
            <a:r>
              <a:rPr lang="zh-CN" altLang="en-US" sz="800" dirty="0">
                <a:latin typeface="+mn-ea"/>
              </a:rPr>
              <a:t>、远处转移率、安全性</a:t>
            </a:r>
          </a:p>
        </p:txBody>
      </p:sp>
      <p:sp>
        <p:nvSpPr>
          <p:cNvPr id="1048744" name="内容占位符 2"/>
          <p:cNvSpPr txBox="1"/>
          <p:nvPr/>
        </p:nvSpPr>
        <p:spPr>
          <a:xfrm>
            <a:off x="0" y="4789937"/>
            <a:ext cx="4141427" cy="284371"/>
          </a:xfrm>
          <a:prstGeom prst="rect">
            <a:avLst/>
          </a:prstGeom>
        </p:spPr>
        <p:txBody>
          <a:bodyPr vert="horz" lIns="68580" tIns="34290" rIns="68580" bIns="34290" rtlCol="0">
            <a:noAutofit/>
          </a:bodyPr>
          <a:lstStyle>
            <a:lvl1pPr marL="228600" indent="-228600" algn="l" defTabSz="914400" rtl="0" eaLnBrk="1" latinLnBrk="0" hangingPunct="1">
              <a:lnSpc>
                <a:spcPct val="100000"/>
              </a:lnSpc>
              <a:spcBef>
                <a:spcPts val="0"/>
              </a:spcBef>
              <a:buFont typeface="+mj-lt"/>
              <a:buAutoNum type="arabicPeriod"/>
              <a:defRPr sz="1000" kern="1200">
                <a:solidFill>
                  <a:schemeClr val="tx1"/>
                </a:solidFill>
                <a:latin typeface="微软雅黑" pitchFamily="34" charset="-122"/>
                <a:ea typeface="微软雅黑" pitchFamily="34" charset="-122"/>
                <a:cs typeface="+mn-cs"/>
              </a:defRPr>
            </a:lvl1pPr>
            <a:lvl2pPr marL="685800" indent="-228600" algn="l" defTabSz="914400" rtl="0" eaLnBrk="1" latinLnBrk="0" hangingPunct="1">
              <a:lnSpc>
                <a:spcPct val="90000"/>
              </a:lnSpc>
              <a:spcBef>
                <a:spcPts val="500"/>
              </a:spcBef>
              <a:buFont typeface="Arial"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9pPr>
          </a:lstStyle>
          <a:p>
            <a:r>
              <a:rPr lang="en-US" altLang="zh-CN" sz="700" dirty="0">
                <a:latin typeface="+mn-ea"/>
                <a:ea typeface="+mn-ea"/>
              </a:rPr>
              <a:t>Piper-</a:t>
            </a:r>
            <a:r>
              <a:rPr lang="en-US" altLang="zh-CN" sz="700" dirty="0" err="1">
                <a:latin typeface="+mn-ea"/>
                <a:ea typeface="+mn-ea"/>
              </a:rPr>
              <a:t>Vallillo</a:t>
            </a:r>
            <a:r>
              <a:rPr lang="en-US" altLang="zh-CN" sz="700" dirty="0">
                <a:latin typeface="+mn-ea"/>
                <a:ea typeface="+mn-ea"/>
              </a:rPr>
              <a:t> AJ </a:t>
            </a:r>
            <a:r>
              <a:rPr lang="fr-FR" altLang="zh-CN" sz="700" dirty="0">
                <a:latin typeface="+mn-ea"/>
                <a:ea typeface="+mn-ea"/>
              </a:rPr>
              <a:t>, et al. </a:t>
            </a:r>
            <a:r>
              <a:rPr lang="da-DK" altLang="zh-CN" sz="700" dirty="0">
                <a:latin typeface="+mn-ea"/>
                <a:ea typeface="+mn-ea"/>
                <a:cs typeface="Arial" charset="0"/>
              </a:rPr>
              <a:t>presented at </a:t>
            </a:r>
            <a:r>
              <a:rPr lang="fr-FR" altLang="zh-CN" sz="700" dirty="0">
                <a:latin typeface="+mn-ea"/>
                <a:ea typeface="+mn-ea"/>
              </a:rPr>
              <a:t>WCLC 2020. FP01.05</a:t>
            </a:r>
          </a:p>
          <a:p>
            <a:r>
              <a:rPr lang="en-US" altLang="zh-CN" sz="700" dirty="0">
                <a:latin typeface="+mn-ea"/>
                <a:ea typeface="+mn-ea"/>
              </a:rPr>
              <a:t>Zhang Y, et al.  J </a:t>
            </a:r>
            <a:r>
              <a:rPr lang="en-US" altLang="zh-CN" sz="700" dirty="0" err="1">
                <a:latin typeface="+mn-ea"/>
                <a:ea typeface="+mn-ea"/>
              </a:rPr>
              <a:t>Thorac</a:t>
            </a:r>
            <a:r>
              <a:rPr lang="en-US" altLang="zh-CN" sz="700" dirty="0">
                <a:latin typeface="+mn-ea"/>
                <a:ea typeface="+mn-ea"/>
              </a:rPr>
              <a:t> </a:t>
            </a:r>
            <a:r>
              <a:rPr lang="en-US" altLang="zh-CN" sz="700" dirty="0" err="1">
                <a:latin typeface="+mn-ea"/>
                <a:ea typeface="+mn-ea"/>
              </a:rPr>
              <a:t>Cardiovasc</a:t>
            </a:r>
            <a:r>
              <a:rPr lang="en-US" altLang="zh-CN" sz="700" dirty="0">
                <a:latin typeface="+mn-ea"/>
                <a:ea typeface="+mn-ea"/>
              </a:rPr>
              <a:t> Surg. 2021 </a:t>
            </a:r>
            <a:r>
              <a:rPr lang="en-US" altLang="zh-CN" sz="700" dirty="0" err="1">
                <a:latin typeface="+mn-ea"/>
                <a:ea typeface="+mn-ea"/>
              </a:rPr>
              <a:t>Feb;161</a:t>
            </a:r>
            <a:r>
              <a:rPr lang="en-US" altLang="zh-CN" sz="700" dirty="0">
                <a:latin typeface="+mn-ea"/>
                <a:ea typeface="+mn-ea"/>
              </a:rPr>
              <a:t>(2):434-</a:t>
            </a:r>
            <a:r>
              <a:rPr lang="en-US" altLang="zh-CN" sz="700" dirty="0" err="1">
                <a:latin typeface="+mn-ea"/>
                <a:ea typeface="+mn-ea"/>
              </a:rPr>
              <a:t>442.e2</a:t>
            </a:r>
            <a:r>
              <a:rPr lang="en-US" altLang="zh-CN" sz="700" dirty="0">
                <a:latin typeface="+mn-ea"/>
                <a:ea typeface="+mn-ea"/>
              </a:rPr>
              <a:t>. </a:t>
            </a:r>
            <a:endParaRPr lang="fr-FR" altLang="zh-CN" sz="700" dirty="0">
              <a:latin typeface="+mn-ea"/>
              <a:ea typeface="+mn-ea"/>
            </a:endParaRPr>
          </a:p>
          <a:p>
            <a:r>
              <a:rPr lang="en-US" altLang="zh-CN" sz="700" dirty="0">
                <a:latin typeface="+mn-ea"/>
                <a:ea typeface="+mn-ea"/>
              </a:rPr>
              <a:t>Masahiro </a:t>
            </a:r>
            <a:r>
              <a:rPr lang="en-US" altLang="zh-CN" sz="700" dirty="0" err="1">
                <a:latin typeface="+mn-ea"/>
                <a:ea typeface="+mn-ea"/>
              </a:rPr>
              <a:t>Tsuboi</a:t>
            </a:r>
            <a:r>
              <a:rPr lang="en-US" altLang="zh-CN" sz="700" dirty="0">
                <a:latin typeface="+mn-ea"/>
                <a:ea typeface="+mn-ea"/>
              </a:rPr>
              <a:t>, et al</a:t>
            </a:r>
            <a:r>
              <a:rPr lang="fr-FR" altLang="zh-CN" sz="700" dirty="0">
                <a:latin typeface="+mn-ea"/>
                <a:ea typeface="+mn-ea"/>
              </a:rPr>
              <a:t>. </a:t>
            </a:r>
            <a:r>
              <a:rPr lang="da-DK" altLang="zh-CN" sz="700" dirty="0">
                <a:latin typeface="+mn-ea"/>
                <a:ea typeface="+mn-ea"/>
                <a:cs typeface="Arial" charset="0"/>
              </a:rPr>
              <a:t>presented at </a:t>
            </a:r>
            <a:r>
              <a:rPr lang="fr-FR" altLang="zh-CN" sz="700" dirty="0">
                <a:latin typeface="+mn-ea"/>
                <a:ea typeface="+mn-ea"/>
              </a:rPr>
              <a:t>WCLC 2020. P03.02 </a:t>
            </a:r>
            <a:endParaRPr lang="zh-CN" altLang="en-US" sz="700" dirty="0">
              <a:latin typeface="+mn-ea"/>
              <a:ea typeface="+mn-ea"/>
              <a:cs typeface="Arial" charset="0"/>
            </a:endParaRPr>
          </a:p>
          <a:p>
            <a:pPr marL="0" indent="0">
              <a:buNone/>
            </a:pPr>
            <a:r>
              <a:rPr lang="fr-FR" altLang="zh-CN" sz="700" dirty="0">
                <a:latin typeface="+mn-ea"/>
                <a:ea typeface="+mn-ea"/>
              </a:rPr>
              <a:t> </a:t>
            </a:r>
            <a:endParaRPr lang="zh-CN" altLang="en-US" sz="700" dirty="0">
              <a:latin typeface="+mn-ea"/>
              <a:ea typeface="+mn-ea"/>
              <a:cs typeface="Arial" charset="0"/>
            </a:endParaRPr>
          </a:p>
        </p:txBody>
      </p:sp>
      <p:pic>
        <p:nvPicPr>
          <p:cNvPr id="2097160" name="图片 5"/>
          <p:cNvPicPr>
            <a:picLocks noChangeAspect="1"/>
          </p:cNvPicPr>
          <p:nvPr/>
        </p:nvPicPr>
        <p:blipFill>
          <a:blip r:embed="rId2"/>
          <a:stretch>
            <a:fillRect/>
          </a:stretch>
        </p:blipFill>
        <p:spPr>
          <a:xfrm>
            <a:off x="224351" y="1615119"/>
            <a:ext cx="2929817" cy="2000939"/>
          </a:xfrm>
          <a:prstGeom prst="rect">
            <a:avLst/>
          </a:prstGeom>
        </p:spPr>
      </p:pic>
      <p:sp>
        <p:nvSpPr>
          <p:cNvPr id="1048745" name="圆角矩形 6"/>
          <p:cNvSpPr/>
          <p:nvPr/>
        </p:nvSpPr>
        <p:spPr>
          <a:xfrm>
            <a:off x="255867" y="909187"/>
            <a:ext cx="2958611" cy="452210"/>
          </a:xfrm>
          <a:prstGeom prst="roundRect">
            <a:avLst/>
          </a:prstGeom>
          <a:solidFill>
            <a:srgbClr val="0D4C5B"/>
          </a:solid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1100" b="1" dirty="0">
                <a:solidFill>
                  <a:prstClr val="white"/>
                </a:solidFill>
                <a:latin typeface="+mn-ea"/>
              </a:rPr>
              <a:t>ASCENT</a:t>
            </a:r>
            <a:r>
              <a:rPr lang="zh-CN" altLang="en-US" sz="1100" b="1" dirty="0">
                <a:solidFill>
                  <a:prstClr val="white"/>
                </a:solidFill>
                <a:latin typeface="+mn-ea"/>
              </a:rPr>
              <a:t>研究</a:t>
            </a:r>
            <a:endParaRPr lang="en-US" altLang="zh-CN" sz="1100" b="1" dirty="0">
              <a:solidFill>
                <a:prstClr val="white"/>
              </a:solidFill>
              <a:latin typeface="+mn-ea"/>
            </a:endParaRPr>
          </a:p>
          <a:p>
            <a:pPr algn="ctr"/>
            <a:r>
              <a:rPr lang="zh-CN" altLang="en-US" sz="1100" b="1" dirty="0">
                <a:solidFill>
                  <a:prstClr val="white"/>
                </a:solidFill>
                <a:latin typeface="+mn-ea"/>
              </a:rPr>
              <a:t>主要终点阿法替尼新辅助治疗的</a:t>
            </a:r>
            <a:r>
              <a:rPr lang="en-US" altLang="zh-CN" sz="1100" b="1" dirty="0">
                <a:solidFill>
                  <a:prstClr val="white"/>
                </a:solidFill>
                <a:latin typeface="+mn-ea"/>
              </a:rPr>
              <a:t>ORR</a:t>
            </a:r>
            <a:r>
              <a:rPr lang="zh-CN" altLang="en-US" sz="1100" b="1" dirty="0">
                <a:solidFill>
                  <a:prstClr val="white"/>
                </a:solidFill>
                <a:latin typeface="+mn-ea"/>
              </a:rPr>
              <a:t>：</a:t>
            </a:r>
            <a:r>
              <a:rPr lang="en-US" altLang="zh-CN" sz="1100" b="1" dirty="0">
                <a:solidFill>
                  <a:prstClr val="white"/>
                </a:solidFill>
                <a:latin typeface="+mn-ea"/>
              </a:rPr>
              <a:t>58%</a:t>
            </a:r>
            <a:endParaRPr lang="zh-CN" altLang="en-US" sz="1100" b="1" dirty="0">
              <a:solidFill>
                <a:prstClr val="white"/>
              </a:solidFill>
              <a:latin typeface="+mn-ea"/>
            </a:endParaRPr>
          </a:p>
        </p:txBody>
      </p:sp>
      <p:sp>
        <p:nvSpPr>
          <p:cNvPr id="1048746" name="圆角矩形 9"/>
          <p:cNvSpPr/>
          <p:nvPr/>
        </p:nvSpPr>
        <p:spPr>
          <a:xfrm>
            <a:off x="3364329" y="909187"/>
            <a:ext cx="2887106" cy="452210"/>
          </a:xfrm>
          <a:prstGeom prst="roundRect">
            <a:avLst/>
          </a:prstGeom>
          <a:solidFill>
            <a:srgbClr val="0D4C5B"/>
          </a:solid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100" b="1" dirty="0">
                <a:solidFill>
                  <a:prstClr val="white"/>
                </a:solidFill>
                <a:latin typeface="+mn-ea"/>
              </a:rPr>
              <a:t>吉非替尼</a:t>
            </a:r>
            <a:r>
              <a:rPr lang="en-US" altLang="zh-CN" sz="1100" b="1" dirty="0">
                <a:solidFill>
                  <a:prstClr val="white"/>
                </a:solidFill>
                <a:latin typeface="+mn-ea"/>
              </a:rPr>
              <a:t>2</a:t>
            </a:r>
            <a:r>
              <a:rPr lang="zh-CN" altLang="en-US" sz="1100" b="1" dirty="0">
                <a:solidFill>
                  <a:prstClr val="white"/>
                </a:solidFill>
                <a:latin typeface="+mn-ea"/>
              </a:rPr>
              <a:t>期研究</a:t>
            </a:r>
            <a:endParaRPr lang="en-US" altLang="zh-CN" sz="1100" b="1" dirty="0">
              <a:solidFill>
                <a:prstClr val="white"/>
              </a:solidFill>
              <a:latin typeface="+mn-ea"/>
            </a:endParaRPr>
          </a:p>
          <a:p>
            <a:pPr algn="ctr"/>
            <a:r>
              <a:rPr lang="zh-CN" altLang="en-US" sz="1100" b="1" dirty="0">
                <a:solidFill>
                  <a:prstClr val="white"/>
                </a:solidFill>
                <a:latin typeface="+mn-ea"/>
              </a:rPr>
              <a:t>吉非替尼新辅助治疗</a:t>
            </a:r>
          </a:p>
        </p:txBody>
      </p:sp>
      <p:pic>
        <p:nvPicPr>
          <p:cNvPr id="2097161" name="图片 10"/>
          <p:cNvPicPr>
            <a:picLocks noChangeAspect="1"/>
          </p:cNvPicPr>
          <p:nvPr/>
        </p:nvPicPr>
        <p:blipFill rotWithShape="1">
          <a:blip r:embed="rId3"/>
          <a:srcRect t="1910"/>
          <a:stretch>
            <a:fillRect/>
          </a:stretch>
        </p:blipFill>
        <p:spPr>
          <a:xfrm>
            <a:off x="3355695" y="1648274"/>
            <a:ext cx="2776940" cy="1075434"/>
          </a:xfrm>
          <a:prstGeom prst="rect">
            <a:avLst/>
          </a:prstGeom>
        </p:spPr>
      </p:pic>
      <p:sp>
        <p:nvSpPr>
          <p:cNvPr id="1048747" name="矩形 11"/>
          <p:cNvSpPr/>
          <p:nvPr/>
        </p:nvSpPr>
        <p:spPr>
          <a:xfrm>
            <a:off x="3653175" y="1408351"/>
            <a:ext cx="2646176" cy="238527"/>
          </a:xfrm>
          <a:prstGeom prst="rect">
            <a:avLst/>
          </a:prstGeom>
        </p:spPr>
        <p:txBody>
          <a:bodyPr wrap="square" lIns="68580" tIns="34290" rIns="68580" bIns="34290">
            <a:spAutoFit/>
          </a:bodyPr>
          <a:lstStyle/>
          <a:p>
            <a:r>
              <a:rPr lang="en-US" altLang="zh-CN" sz="1100" b="1" dirty="0">
                <a:solidFill>
                  <a:srgbClr val="000000"/>
                </a:solidFill>
                <a:latin typeface="+mn-ea"/>
              </a:rPr>
              <a:t>ORR=54.5%</a:t>
            </a:r>
            <a:r>
              <a:rPr lang="zh-CN" altLang="en-US" sz="1100" b="1" dirty="0">
                <a:solidFill>
                  <a:srgbClr val="000000"/>
                </a:solidFill>
                <a:latin typeface="+mn-ea"/>
              </a:rPr>
              <a:t>（</a:t>
            </a:r>
            <a:r>
              <a:rPr lang="en-US" altLang="zh-CN" sz="1100" b="1" dirty="0">
                <a:solidFill>
                  <a:srgbClr val="000000"/>
                </a:solidFill>
                <a:latin typeface="+mn-ea"/>
              </a:rPr>
              <a:t> 95% CI, 37.7-70.7</a:t>
            </a:r>
            <a:r>
              <a:rPr lang="en-US" altLang="zh-CN" sz="1100" b="1" dirty="0">
                <a:latin typeface="+mn-ea"/>
              </a:rPr>
              <a:t> </a:t>
            </a:r>
            <a:r>
              <a:rPr lang="zh-CN" altLang="en-US" sz="1100" b="1" dirty="0">
                <a:solidFill>
                  <a:srgbClr val="000000"/>
                </a:solidFill>
                <a:latin typeface="+mn-ea"/>
              </a:rPr>
              <a:t>）</a:t>
            </a:r>
            <a:endParaRPr lang="zh-CN" altLang="en-US" sz="1100" b="1" dirty="0">
              <a:latin typeface="+mn-ea"/>
            </a:endParaRPr>
          </a:p>
        </p:txBody>
      </p:sp>
      <p:sp>
        <p:nvSpPr>
          <p:cNvPr id="1048748" name="圆角矩形 13"/>
          <p:cNvSpPr/>
          <p:nvPr/>
        </p:nvSpPr>
        <p:spPr>
          <a:xfrm>
            <a:off x="6432938" y="909187"/>
            <a:ext cx="2538075" cy="452210"/>
          </a:xfrm>
          <a:prstGeom prst="roundRect">
            <a:avLst/>
          </a:prstGeom>
          <a:solidFill>
            <a:srgbClr val="0D4C5B"/>
          </a:solid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1100" b="1" dirty="0" err="1">
                <a:solidFill>
                  <a:prstClr val="white"/>
                </a:solidFill>
                <a:latin typeface="+mn-ea"/>
              </a:rPr>
              <a:t>NeoADAURA</a:t>
            </a:r>
            <a:r>
              <a:rPr lang="zh-CN" altLang="en-US" sz="1100" b="1" dirty="0">
                <a:solidFill>
                  <a:prstClr val="white"/>
                </a:solidFill>
                <a:latin typeface="+mn-ea"/>
              </a:rPr>
              <a:t>研究</a:t>
            </a:r>
            <a:endParaRPr lang="en-US" altLang="zh-CN" sz="1100" b="1" dirty="0">
              <a:solidFill>
                <a:prstClr val="white"/>
              </a:solidFill>
              <a:latin typeface="+mn-ea"/>
            </a:endParaRPr>
          </a:p>
          <a:p>
            <a:pPr algn="ctr"/>
            <a:r>
              <a:rPr lang="zh-CN" altLang="en-US" sz="1100" b="1" dirty="0">
                <a:solidFill>
                  <a:prstClr val="white"/>
                </a:solidFill>
                <a:latin typeface="+mn-ea"/>
              </a:rPr>
              <a:t>新辅助奥希替尼</a:t>
            </a:r>
            <a:r>
              <a:rPr lang="en-US" altLang="zh-CN" sz="1100" b="1" dirty="0">
                <a:solidFill>
                  <a:prstClr val="white"/>
                </a:solidFill>
                <a:latin typeface="+mn-ea"/>
              </a:rPr>
              <a:t>±</a:t>
            </a:r>
            <a:r>
              <a:rPr lang="zh-CN" altLang="en-US" sz="1100" b="1" dirty="0">
                <a:solidFill>
                  <a:prstClr val="white"/>
                </a:solidFill>
                <a:latin typeface="+mn-ea"/>
              </a:rPr>
              <a:t>化疗 </a:t>
            </a:r>
            <a:r>
              <a:rPr lang="en-US" altLang="zh-CN" sz="1100" b="1" dirty="0">
                <a:solidFill>
                  <a:prstClr val="white"/>
                </a:solidFill>
                <a:latin typeface="+mn-ea"/>
              </a:rPr>
              <a:t>vs </a:t>
            </a:r>
            <a:r>
              <a:rPr lang="zh-CN" altLang="en-US" sz="1100" b="1" dirty="0">
                <a:solidFill>
                  <a:prstClr val="white"/>
                </a:solidFill>
                <a:latin typeface="+mn-ea"/>
              </a:rPr>
              <a:t>化疗</a:t>
            </a:r>
          </a:p>
        </p:txBody>
      </p:sp>
      <p:sp>
        <p:nvSpPr>
          <p:cNvPr id="1048749" name="矩形 14"/>
          <p:cNvSpPr/>
          <p:nvPr/>
        </p:nvSpPr>
        <p:spPr>
          <a:xfrm>
            <a:off x="6578959" y="1630516"/>
            <a:ext cx="2422420" cy="1361911"/>
          </a:xfrm>
          <a:prstGeom prst="rect">
            <a:avLst/>
          </a:prstGeom>
        </p:spPr>
        <p:txBody>
          <a:bodyPr wrap="square" lIns="68580" tIns="34290" rIns="68580" bIns="34290">
            <a:spAutoFit/>
          </a:bodyPr>
          <a:lstStyle/>
          <a:p>
            <a:pPr>
              <a:lnSpc>
                <a:spcPct val="140000"/>
              </a:lnSpc>
            </a:pPr>
            <a:r>
              <a:rPr lang="zh-CN" altLang="en-US" sz="1200" dirty="0"/>
              <a:t>一项比较新辅助奥希替尼</a:t>
            </a:r>
            <a:r>
              <a:rPr lang="en-US" altLang="zh-CN" sz="1200" dirty="0"/>
              <a:t>±</a:t>
            </a:r>
            <a:r>
              <a:rPr lang="zh-CN" altLang="en-US" sz="1200" dirty="0"/>
              <a:t>化疗与化疗治疗</a:t>
            </a:r>
            <a:r>
              <a:rPr lang="zh-CN" altLang="en-US" sz="1200" dirty="0">
                <a:sym typeface="+mn-ea"/>
              </a:rPr>
              <a:t>可切除</a:t>
            </a:r>
            <a:r>
              <a:rPr lang="en-US" altLang="zh-CN" sz="1200" dirty="0" err="1">
                <a:sym typeface="+mn-ea"/>
              </a:rPr>
              <a:t>EGFR</a:t>
            </a:r>
            <a:r>
              <a:rPr lang="zh-CN" altLang="en-US" sz="1200" dirty="0">
                <a:sym typeface="+mn-ea"/>
              </a:rPr>
              <a:t>突变</a:t>
            </a:r>
            <a:r>
              <a:rPr lang="en-US" altLang="zh-CN" sz="1200" dirty="0" err="1">
                <a:sym typeface="+mn-ea"/>
              </a:rPr>
              <a:t>NSCLC</a:t>
            </a:r>
            <a:r>
              <a:rPr lang="zh-CN" altLang="en-US" sz="1200" dirty="0">
                <a:sym typeface="+mn-ea"/>
              </a:rPr>
              <a:t>患者</a:t>
            </a:r>
            <a:r>
              <a:rPr lang="zh-CN" altLang="en-US" sz="1200" dirty="0"/>
              <a:t>疗效的</a:t>
            </a:r>
            <a:r>
              <a:rPr lang="en-US" altLang="zh-CN" sz="1200" dirty="0"/>
              <a:t>III</a:t>
            </a:r>
            <a:r>
              <a:rPr lang="zh-CN" altLang="en-US" sz="1200" dirty="0"/>
              <a:t>期、随机、对照、多中心研究，目前正在进行中，预计</a:t>
            </a:r>
            <a:r>
              <a:rPr lang="en-US" altLang="zh-CN" sz="1200" dirty="0"/>
              <a:t>2024</a:t>
            </a:r>
            <a:r>
              <a:rPr lang="zh-CN" altLang="en-US" sz="1200" dirty="0"/>
              <a:t>年</a:t>
            </a:r>
            <a:r>
              <a:rPr lang="zh-CN" altLang="en-US" sz="1200" dirty="0">
                <a:sym typeface="+mn-ea"/>
              </a:rPr>
              <a:t>评估主要终点</a:t>
            </a:r>
            <a:r>
              <a:rPr lang="en-US" altLang="zh-CN" sz="1200" dirty="0" err="1">
                <a:sym typeface="+mn-ea"/>
              </a:rPr>
              <a:t>MPR</a:t>
            </a:r>
            <a:r>
              <a:rPr lang="zh-CN" altLang="en-US" sz="1200" dirty="0">
                <a:sym typeface="+mn-ea"/>
              </a:rPr>
              <a:t>。</a:t>
            </a:r>
            <a:endParaRPr lang="zh-CN" altLang="en-US" sz="1200" dirty="0"/>
          </a:p>
        </p:txBody>
      </p:sp>
      <p:cxnSp>
        <p:nvCxnSpPr>
          <p:cNvPr id="3145741" name="直接连接符 17"/>
          <p:cNvCxnSpPr/>
          <p:nvPr/>
        </p:nvCxnSpPr>
        <p:spPr>
          <a:xfrm>
            <a:off x="3288335" y="1044229"/>
            <a:ext cx="0" cy="3484075"/>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45742" name="直接连接符 18"/>
          <p:cNvCxnSpPr/>
          <p:nvPr/>
        </p:nvCxnSpPr>
        <p:spPr>
          <a:xfrm>
            <a:off x="6347267" y="1044229"/>
            <a:ext cx="0" cy="3484075"/>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048750" name="内容占位符 2"/>
          <p:cNvSpPr txBox="1"/>
          <p:nvPr/>
        </p:nvSpPr>
        <p:spPr>
          <a:xfrm>
            <a:off x="3362193" y="4193999"/>
            <a:ext cx="2929818" cy="668609"/>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9pPr>
          </a:lstStyle>
          <a:p>
            <a:pPr marL="0" indent="0">
              <a:lnSpc>
                <a:spcPct val="125000"/>
              </a:lnSpc>
              <a:spcBef>
                <a:spcPts val="0"/>
              </a:spcBef>
              <a:buNone/>
            </a:pPr>
            <a:r>
              <a:rPr lang="zh-CN" altLang="en-US" sz="800" dirty="0">
                <a:latin typeface="+mn-ea"/>
              </a:rPr>
              <a:t>一项单臂</a:t>
            </a:r>
            <a:r>
              <a:rPr lang="en-US" altLang="zh-CN" sz="800" dirty="0">
                <a:latin typeface="+mn-ea"/>
              </a:rPr>
              <a:t>II</a:t>
            </a:r>
            <a:r>
              <a:rPr lang="zh-CN" altLang="en-US" sz="800" dirty="0">
                <a:latin typeface="+mn-ea"/>
              </a:rPr>
              <a:t>期研究，</a:t>
            </a:r>
            <a:r>
              <a:rPr lang="en-US" altLang="zh-CN" sz="800" dirty="0">
                <a:latin typeface="+mn-ea"/>
              </a:rPr>
              <a:t>2013</a:t>
            </a:r>
            <a:r>
              <a:rPr lang="zh-CN" altLang="en-US" sz="800" dirty="0">
                <a:latin typeface="+mn-ea"/>
              </a:rPr>
              <a:t>年</a:t>
            </a:r>
            <a:r>
              <a:rPr lang="en-US" altLang="zh-CN" sz="800" dirty="0">
                <a:latin typeface="+mn-ea"/>
              </a:rPr>
              <a:t>8</a:t>
            </a:r>
            <a:r>
              <a:rPr lang="zh-CN" altLang="en-US" sz="800" dirty="0">
                <a:latin typeface="+mn-ea"/>
              </a:rPr>
              <a:t>月</a:t>
            </a:r>
            <a:r>
              <a:rPr lang="en-US" altLang="zh-CN" sz="800" dirty="0">
                <a:latin typeface="+mn-ea"/>
              </a:rPr>
              <a:t>-2015</a:t>
            </a:r>
            <a:r>
              <a:rPr lang="zh-CN" altLang="en-US" sz="800" dirty="0">
                <a:latin typeface="+mn-ea"/>
              </a:rPr>
              <a:t>年</a:t>
            </a:r>
            <a:r>
              <a:rPr lang="en-US" altLang="zh-CN" sz="800" dirty="0">
                <a:latin typeface="+mn-ea"/>
              </a:rPr>
              <a:t>10</a:t>
            </a:r>
            <a:r>
              <a:rPr lang="zh-CN" altLang="en-US" sz="800" dirty="0">
                <a:latin typeface="+mn-ea"/>
              </a:rPr>
              <a:t>月纳入</a:t>
            </a:r>
            <a:r>
              <a:rPr lang="en-US" altLang="zh-CN" sz="800" dirty="0">
                <a:latin typeface="+mn-ea"/>
              </a:rPr>
              <a:t>35</a:t>
            </a:r>
            <a:r>
              <a:rPr lang="zh-CN" altLang="en-US" sz="800" dirty="0">
                <a:latin typeface="+mn-ea"/>
              </a:rPr>
              <a:t>例可手术的</a:t>
            </a:r>
            <a:r>
              <a:rPr lang="en-US" altLang="zh-CN" sz="800" dirty="0">
                <a:latin typeface="+mn-ea"/>
              </a:rPr>
              <a:t>III</a:t>
            </a:r>
            <a:r>
              <a:rPr lang="zh-CN" altLang="en-US" sz="800" dirty="0">
                <a:latin typeface="+mn-ea"/>
              </a:rPr>
              <a:t>期</a:t>
            </a:r>
            <a:r>
              <a:rPr lang="en-US" altLang="zh-CN" sz="800" dirty="0" err="1">
                <a:latin typeface="+mn-ea"/>
              </a:rPr>
              <a:t>EGFR</a:t>
            </a:r>
            <a:r>
              <a:rPr lang="zh-CN" altLang="en-US" sz="800" dirty="0">
                <a:latin typeface="+mn-ea"/>
              </a:rPr>
              <a:t>突变</a:t>
            </a:r>
            <a:r>
              <a:rPr lang="en-US" altLang="zh-CN" sz="800" dirty="0" err="1">
                <a:latin typeface="+mn-ea"/>
              </a:rPr>
              <a:t>NSCLC</a:t>
            </a:r>
            <a:r>
              <a:rPr lang="zh-CN" altLang="en-US" sz="800" dirty="0">
                <a:latin typeface="+mn-ea"/>
              </a:rPr>
              <a:t>患者，接受新辅助吉非替尼治疗后进行手术治疗。手术后续治疗由医生决定。主要终点为新辅助吉非替尼治疗的</a:t>
            </a:r>
            <a:r>
              <a:rPr lang="en-US" altLang="zh-CN" sz="800" dirty="0">
                <a:latin typeface="+mn-ea"/>
              </a:rPr>
              <a:t>ORR</a:t>
            </a:r>
            <a:r>
              <a:rPr lang="zh-CN" altLang="en-US" sz="800" dirty="0">
                <a:latin typeface="+mn-ea"/>
              </a:rPr>
              <a:t>，次要终点为</a:t>
            </a:r>
            <a:r>
              <a:rPr lang="en-US" altLang="zh-CN" sz="800" dirty="0" err="1">
                <a:latin typeface="+mn-ea"/>
              </a:rPr>
              <a:t>MRR</a:t>
            </a:r>
            <a:r>
              <a:rPr lang="zh-CN" altLang="en-US" sz="800" dirty="0">
                <a:latin typeface="+mn-ea"/>
              </a:rPr>
              <a:t>、</a:t>
            </a:r>
            <a:r>
              <a:rPr lang="en-US" altLang="zh-CN" sz="800" dirty="0" err="1">
                <a:latin typeface="+mn-ea"/>
              </a:rPr>
              <a:t>DFS</a:t>
            </a:r>
            <a:r>
              <a:rPr lang="zh-CN" altLang="en-US" sz="800" dirty="0">
                <a:latin typeface="+mn-ea"/>
              </a:rPr>
              <a:t>、</a:t>
            </a:r>
            <a:r>
              <a:rPr lang="en-US" altLang="zh-CN" sz="800" dirty="0">
                <a:latin typeface="+mn-ea"/>
              </a:rPr>
              <a:t>OS</a:t>
            </a:r>
            <a:r>
              <a:rPr lang="zh-CN" altLang="en-US" sz="800" dirty="0">
                <a:latin typeface="+mn-ea"/>
              </a:rPr>
              <a:t>、安全性</a:t>
            </a:r>
          </a:p>
        </p:txBody>
      </p:sp>
      <p:pic>
        <p:nvPicPr>
          <p:cNvPr id="2097162" name="图片 20"/>
          <p:cNvPicPr>
            <a:picLocks noChangeAspect="1"/>
          </p:cNvPicPr>
          <p:nvPr/>
        </p:nvPicPr>
        <p:blipFill rotWithShape="1">
          <a:blip r:embed="rId4" cstate="print"/>
          <a:srcRect l="4080"/>
          <a:stretch>
            <a:fillRect/>
          </a:stretch>
        </p:blipFill>
        <p:spPr>
          <a:xfrm>
            <a:off x="6578959" y="3273525"/>
            <a:ext cx="2242151" cy="1055912"/>
          </a:xfrm>
          <a:prstGeom prst="rect">
            <a:avLst/>
          </a:prstGeom>
        </p:spPr>
      </p:pic>
      <p:pic>
        <p:nvPicPr>
          <p:cNvPr id="2097163" name="图片 8"/>
          <p:cNvPicPr>
            <a:picLocks noChangeAspect="1"/>
          </p:cNvPicPr>
          <p:nvPr/>
        </p:nvPicPr>
        <p:blipFill>
          <a:blip r:embed="rId5"/>
          <a:stretch>
            <a:fillRect/>
          </a:stretch>
        </p:blipFill>
        <p:spPr>
          <a:xfrm>
            <a:off x="3318511" y="2992848"/>
            <a:ext cx="2796047" cy="1264283"/>
          </a:xfrm>
          <a:prstGeom prst="rect">
            <a:avLst/>
          </a:prstGeom>
        </p:spPr>
      </p:pic>
      <p:sp>
        <p:nvSpPr>
          <p:cNvPr id="1048751" name="矩形 12"/>
          <p:cNvSpPr/>
          <p:nvPr/>
        </p:nvSpPr>
        <p:spPr>
          <a:xfrm>
            <a:off x="3599622" y="2819142"/>
            <a:ext cx="2753279" cy="238527"/>
          </a:xfrm>
          <a:prstGeom prst="rect">
            <a:avLst/>
          </a:prstGeom>
        </p:spPr>
        <p:txBody>
          <a:bodyPr wrap="square" lIns="68580" tIns="34290" rIns="68580" bIns="34290">
            <a:spAutoFit/>
          </a:bodyPr>
          <a:lstStyle/>
          <a:p>
            <a:r>
              <a:rPr lang="zh-CN" altLang="en-US" sz="1100" b="1" dirty="0">
                <a:solidFill>
                  <a:srgbClr val="000000"/>
                </a:solidFill>
                <a:latin typeface="+mn-ea"/>
              </a:rPr>
              <a:t>中位</a:t>
            </a:r>
            <a:r>
              <a:rPr lang="en-US" altLang="zh-CN" sz="1100" b="1" dirty="0" err="1">
                <a:solidFill>
                  <a:srgbClr val="000000"/>
                </a:solidFill>
                <a:latin typeface="+mn-ea"/>
              </a:rPr>
              <a:t>DFS</a:t>
            </a:r>
            <a:r>
              <a:rPr lang="en-US" altLang="zh-CN" sz="1100" b="1" dirty="0">
                <a:solidFill>
                  <a:srgbClr val="000000"/>
                </a:solidFill>
                <a:latin typeface="+mn-ea"/>
              </a:rPr>
              <a:t>=33.5 </a:t>
            </a:r>
            <a:r>
              <a:rPr lang="zh-CN" altLang="en-US" sz="1100" b="1" dirty="0">
                <a:solidFill>
                  <a:srgbClr val="000000"/>
                </a:solidFill>
                <a:latin typeface="+mn-ea"/>
              </a:rPr>
              <a:t>个月</a:t>
            </a:r>
            <a:r>
              <a:rPr lang="en-US" altLang="zh-CN" sz="1100" b="1" dirty="0">
                <a:solidFill>
                  <a:srgbClr val="000000"/>
                </a:solidFill>
                <a:latin typeface="+mn-ea"/>
              </a:rPr>
              <a:t>(95% </a:t>
            </a:r>
            <a:r>
              <a:rPr lang="en-US" altLang="zh-CN" sz="1100" b="1" dirty="0" err="1">
                <a:solidFill>
                  <a:srgbClr val="000000"/>
                </a:solidFill>
                <a:latin typeface="+mn-ea"/>
              </a:rPr>
              <a:t>CI,19.7</a:t>
            </a:r>
            <a:r>
              <a:rPr lang="en-US" altLang="zh-CN" sz="1100" b="1" dirty="0">
                <a:solidFill>
                  <a:srgbClr val="000000"/>
                </a:solidFill>
                <a:latin typeface="+mn-ea"/>
              </a:rPr>
              <a:t>-47.3) </a:t>
            </a:r>
            <a:endParaRPr lang="zh-CN" altLang="en-US" sz="1100" b="1" dirty="0">
              <a:solidFill>
                <a:srgbClr val="000000"/>
              </a:solidFill>
              <a:latin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2" name="标题 1"/>
          <p:cNvSpPr>
            <a:spLocks noGrp="1"/>
          </p:cNvSpPr>
          <p:nvPr>
            <p:ph type="title"/>
          </p:nvPr>
        </p:nvSpPr>
        <p:spPr>
          <a:xfrm>
            <a:off x="285720" y="72214"/>
            <a:ext cx="8229600" cy="857515"/>
          </a:xfrm>
        </p:spPr>
        <p:txBody>
          <a:bodyPr>
            <a:normAutofit/>
          </a:bodyPr>
          <a:lstStyle/>
          <a:p>
            <a:r>
              <a:rPr lang="en-US" altLang="zh-CN" sz="2400" dirty="0">
                <a:latin typeface="微软雅黑" pitchFamily="34" charset="-122"/>
                <a:ea typeface="微软雅黑" pitchFamily="34" charset="-122"/>
              </a:rPr>
              <a:t>2021NCCN</a:t>
            </a:r>
            <a:r>
              <a:rPr lang="zh-CN" altLang="en-US" sz="2400" dirty="0">
                <a:latin typeface="微软雅黑" pitchFamily="34" charset="-122"/>
                <a:ea typeface="微软雅黑" pitchFamily="34" charset="-122"/>
              </a:rPr>
              <a:t>指南对辅助治疗的推荐</a:t>
            </a:r>
          </a:p>
        </p:txBody>
      </p:sp>
      <p:pic>
        <p:nvPicPr>
          <p:cNvPr id="2097164" name="图片 4"/>
          <p:cNvPicPr>
            <a:picLocks noChangeAspect="1"/>
          </p:cNvPicPr>
          <p:nvPr/>
        </p:nvPicPr>
        <p:blipFill rotWithShape="1">
          <a:blip r:embed="rId2"/>
          <a:srcRect b="1515"/>
          <a:stretch>
            <a:fillRect/>
          </a:stretch>
        </p:blipFill>
        <p:spPr>
          <a:xfrm>
            <a:off x="875649" y="897563"/>
            <a:ext cx="7196813" cy="3298058"/>
          </a:xfrm>
          <a:prstGeom prst="rect">
            <a:avLst/>
          </a:prstGeom>
          <a:effectLst>
            <a:outerShdw blurRad="50800" dist="38100" dir="2700000" algn="tl" rotWithShape="0">
              <a:prstClr val="black">
                <a:alpha val="40000"/>
              </a:prstClr>
            </a:outerShdw>
          </a:effectLst>
        </p:spPr>
      </p:pic>
      <p:sp>
        <p:nvSpPr>
          <p:cNvPr id="1048753" name="内容占位符 2"/>
          <p:cNvSpPr txBox="1"/>
          <p:nvPr/>
        </p:nvSpPr>
        <p:spPr>
          <a:xfrm>
            <a:off x="5025" y="4942180"/>
            <a:ext cx="3049071" cy="222020"/>
          </a:xfrm>
          <a:prstGeom prst="rect">
            <a:avLst/>
          </a:prstGeom>
        </p:spPr>
        <p:txBody>
          <a:bodyPr vert="horz" lIns="68580" tIns="34290" rIns="68580" bIns="34290" rtlCol="0">
            <a:noAutofit/>
          </a:bodyPr>
          <a:lstStyle>
            <a:lvl1pPr marL="228600" indent="-228600" algn="l" defTabSz="914400" rtl="0" eaLnBrk="1" latinLnBrk="0" hangingPunct="1">
              <a:lnSpc>
                <a:spcPct val="100000"/>
              </a:lnSpc>
              <a:spcBef>
                <a:spcPts val="0"/>
              </a:spcBef>
              <a:buFont typeface="+mj-lt"/>
              <a:buAutoNum type="arabicPeriod"/>
              <a:defRPr sz="1000" kern="1200">
                <a:solidFill>
                  <a:schemeClr val="tx1"/>
                </a:solidFill>
                <a:latin typeface="微软雅黑" pitchFamily="34" charset="-122"/>
                <a:ea typeface="微软雅黑" pitchFamily="34" charset="-122"/>
                <a:cs typeface="+mn-cs"/>
              </a:defRPr>
            </a:lvl1pPr>
            <a:lvl2pPr marL="685800" indent="-228600" algn="l" defTabSz="914400" rtl="0" eaLnBrk="1" latinLnBrk="0" hangingPunct="1">
              <a:lnSpc>
                <a:spcPct val="90000"/>
              </a:lnSpc>
              <a:spcBef>
                <a:spcPts val="500"/>
              </a:spcBef>
              <a:buFont typeface="Arial"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9pPr>
          </a:lstStyle>
          <a:p>
            <a:pPr marL="0" indent="0">
              <a:buNone/>
            </a:pPr>
            <a:r>
              <a:rPr lang="en-US" altLang="zh-CN" sz="700" dirty="0"/>
              <a:t>NCCN guidelines</a:t>
            </a:r>
            <a:r>
              <a:rPr lang="en-US" altLang="zh-CN" sz="700" baseline="30000" dirty="0"/>
              <a:t>®</a:t>
            </a:r>
            <a:r>
              <a:rPr lang="en-US" altLang="zh-CN" sz="700" dirty="0"/>
              <a:t> NSCLC 2021 V3</a:t>
            </a:r>
            <a:endParaRPr lang="zh-CN" altLang="en-US" sz="700" dirty="0">
              <a:latin typeface="Arial" charset="0"/>
              <a:cs typeface="Arial" charset="0"/>
            </a:endParaRPr>
          </a:p>
        </p:txBody>
      </p:sp>
      <p:sp>
        <p:nvSpPr>
          <p:cNvPr id="1048754" name="文本框 99"/>
          <p:cNvSpPr txBox="1"/>
          <p:nvPr/>
        </p:nvSpPr>
        <p:spPr>
          <a:xfrm>
            <a:off x="628650" y="4375412"/>
            <a:ext cx="7656195" cy="300082"/>
          </a:xfrm>
          <a:prstGeom prst="rect">
            <a:avLst/>
          </a:prstGeom>
          <a:noFill/>
          <a:ln w="9525">
            <a:noFill/>
          </a:ln>
        </p:spPr>
        <p:txBody>
          <a:bodyPr wrap="square" lIns="68580" tIns="34290" rIns="68580" bIns="34290">
            <a:spAutoFit/>
          </a:bodyPr>
          <a:lstStyle/>
          <a:p>
            <a:pPr marL="214313" indent="-214313">
              <a:buFont typeface="Arial" charset="0"/>
              <a:buChar char="•"/>
            </a:pPr>
            <a:r>
              <a:rPr lang="en-US" sz="1500" dirty="0">
                <a:latin typeface="微软雅黑" pitchFamily="34" charset="-122"/>
                <a:ea typeface="微软雅黑" pitchFamily="34" charset="-122"/>
                <a:cs typeface="微软雅黑" pitchFamily="34" charset="-122"/>
              </a:rPr>
              <a:t>2020</a:t>
            </a:r>
            <a:r>
              <a:rPr lang="zh-CN" altLang="en-US" sz="1500" dirty="0">
                <a:latin typeface="微软雅黑" pitchFamily="34" charset="-122"/>
                <a:ea typeface="微软雅黑" pitchFamily="34" charset="-122"/>
                <a:cs typeface="微软雅黑" pitchFamily="34" charset="-122"/>
              </a:rPr>
              <a:t>年</a:t>
            </a:r>
            <a:r>
              <a:rPr lang="en-US" sz="1500" dirty="0">
                <a:latin typeface="微软雅黑" pitchFamily="34" charset="-122"/>
                <a:ea typeface="微软雅黑" pitchFamily="34" charset="-122"/>
                <a:cs typeface="微软雅黑" pitchFamily="34" charset="-122"/>
              </a:rPr>
              <a:t>12</a:t>
            </a:r>
            <a:r>
              <a:rPr lang="zh-CN" altLang="en-US" sz="1500" dirty="0">
                <a:latin typeface="微软雅黑" pitchFamily="34" charset="-122"/>
                <a:ea typeface="微软雅黑" pitchFamily="34" charset="-122"/>
                <a:cs typeface="微软雅黑" pitchFamily="34" charset="-122"/>
              </a:rPr>
              <a:t>月，第三代靶向药物获得美国</a:t>
            </a:r>
            <a:r>
              <a:rPr lang="en-US" sz="1500" dirty="0">
                <a:latin typeface="微软雅黑" pitchFamily="34" charset="-122"/>
                <a:ea typeface="微软雅黑" pitchFamily="34" charset="-122"/>
                <a:cs typeface="微软雅黑" pitchFamily="34" charset="-122"/>
              </a:rPr>
              <a:t>FDA</a:t>
            </a:r>
            <a:r>
              <a:rPr lang="zh-CN" altLang="en-US" sz="1500" dirty="0">
                <a:latin typeface="微软雅黑" pitchFamily="34" charset="-122"/>
                <a:ea typeface="微软雅黑" pitchFamily="34" charset="-122"/>
                <a:cs typeface="微软雅黑" pitchFamily="34" charset="-122"/>
              </a:rPr>
              <a:t>批准，并列入</a:t>
            </a:r>
            <a:r>
              <a:rPr lang="en-US" altLang="zh-CN" sz="1500" dirty="0" err="1">
                <a:latin typeface="微软雅黑" pitchFamily="34" charset="-122"/>
                <a:ea typeface="微软雅黑" pitchFamily="34" charset="-122"/>
                <a:cs typeface="微软雅黑" pitchFamily="34" charset="-122"/>
              </a:rPr>
              <a:t>NCCN</a:t>
            </a:r>
            <a:r>
              <a:rPr lang="zh-CN" altLang="en-US" sz="1500" dirty="0">
                <a:latin typeface="微软雅黑" pitchFamily="34" charset="-122"/>
                <a:ea typeface="微软雅黑" pitchFamily="34" charset="-122"/>
                <a:cs typeface="微软雅黑" pitchFamily="34" charset="-122"/>
              </a:rPr>
              <a:t>指南术后治疗推荐</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圆角矩形 72">
            <a:extLst>
              <a:ext uri="{FF2B5EF4-FFF2-40B4-BE49-F238E27FC236}">
                <a16:creationId xmlns:a16="http://schemas.microsoft.com/office/drawing/2014/main" id="{8DF6BEEC-65B0-3B47-BFB3-A27A8D2FE40D}"/>
              </a:ext>
            </a:extLst>
          </p:cNvPr>
          <p:cNvSpPr/>
          <p:nvPr/>
        </p:nvSpPr>
        <p:spPr>
          <a:xfrm>
            <a:off x="450034" y="88984"/>
            <a:ext cx="2814256"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48130" name="标题 1">
            <a:extLst>
              <a:ext uri="{FF2B5EF4-FFF2-40B4-BE49-F238E27FC236}">
                <a16:creationId xmlns:a16="http://schemas.microsoft.com/office/drawing/2014/main" id="{9716F148-E944-2A49-94BB-0871E485E3ED}"/>
              </a:ext>
            </a:extLst>
          </p:cNvPr>
          <p:cNvSpPr>
            <a:spLocks noGrp="1"/>
          </p:cNvSpPr>
          <p:nvPr>
            <p:ph type="title"/>
          </p:nvPr>
        </p:nvSpPr>
        <p:spPr>
          <a:xfrm>
            <a:off x="-1058388" y="-85624"/>
            <a:ext cx="5831099" cy="857515"/>
          </a:xfrm>
        </p:spPr>
        <p:txBody>
          <a:bodyPr>
            <a:normAutofit/>
          </a:bodyPr>
          <a:lstStyle/>
          <a:p>
            <a:r>
              <a:rPr lang="en-US" altLang="zh-CN" sz="2000" dirty="0">
                <a:solidFill>
                  <a:schemeClr val="bg1"/>
                </a:solidFill>
                <a:latin typeface="Microsoft YaHei" panose="020B0503020204020204" pitchFamily="34" charset="-122"/>
                <a:ea typeface="Microsoft YaHei" panose="020B0503020204020204" pitchFamily="34" charset="-122"/>
              </a:rPr>
              <a:t>ALK</a:t>
            </a:r>
            <a:r>
              <a:rPr lang="zh-CN" altLang="en-US" sz="2000" dirty="0">
                <a:solidFill>
                  <a:schemeClr val="bg1"/>
                </a:solidFill>
                <a:latin typeface="Microsoft YaHei" panose="020B0503020204020204" pitchFamily="34" charset="-122"/>
                <a:ea typeface="Microsoft YaHei" panose="020B0503020204020204" pitchFamily="34" charset="-122"/>
              </a:rPr>
              <a:t>阳性非小细胞肺癌</a:t>
            </a:r>
          </a:p>
        </p:txBody>
      </p:sp>
      <p:sp>
        <p:nvSpPr>
          <p:cNvPr id="9" name="TextBox 21">
            <a:extLst>
              <a:ext uri="{FF2B5EF4-FFF2-40B4-BE49-F238E27FC236}">
                <a16:creationId xmlns:a16="http://schemas.microsoft.com/office/drawing/2014/main" id="{DB960E08-B34D-9B41-9169-1FC02C3331F0}"/>
              </a:ext>
            </a:extLst>
          </p:cNvPr>
          <p:cNvSpPr txBox="1"/>
          <p:nvPr/>
        </p:nvSpPr>
        <p:spPr>
          <a:xfrm>
            <a:off x="2035819" y="1746822"/>
            <a:ext cx="2322975" cy="285839"/>
          </a:xfrm>
          <a:prstGeom prst="roundRect">
            <a:avLst>
              <a:gd name="adj" fmla="val 19958"/>
            </a:avLst>
          </a:prstGeom>
          <a:solidFill>
            <a:srgbClr val="0070C0"/>
          </a:solidFill>
          <a:ln w="28575">
            <a:solidFill>
              <a:srgbClr val="0070C0"/>
            </a:solidFill>
          </a:ln>
        </p:spPr>
        <p:txBody>
          <a:bodyPr wrap="square" rtlCol="0" anchor="ctr">
            <a:spAutoFit/>
          </a:bodyPr>
          <a:lstStyle/>
          <a:p>
            <a:pPr algn="ctr"/>
            <a:r>
              <a:rPr lang="zh-CN" altLang="en-US" sz="1050" dirty="0">
                <a:solidFill>
                  <a:prstClr val="white"/>
                </a:solidFill>
                <a:latin typeface="Arial" panose="020B0604020202020204"/>
                <a:ea typeface="微软雅黑" panose="020B0503020204020204" pitchFamily="34" charset="-122"/>
              </a:rPr>
              <a:t>每年新确诊</a:t>
            </a:r>
            <a:r>
              <a:rPr lang="en-US" sz="1050" dirty="0">
                <a:solidFill>
                  <a:prstClr val="white"/>
                </a:solidFill>
                <a:latin typeface="Arial" panose="020B0604020202020204"/>
                <a:ea typeface="微软雅黑" panose="020B0503020204020204" pitchFamily="34" charset="-122"/>
              </a:rPr>
              <a:t>75,000</a:t>
            </a:r>
            <a:r>
              <a:rPr lang="zh-CN" altLang="en-US" sz="1050" dirty="0">
                <a:solidFill>
                  <a:prstClr val="white"/>
                </a:solidFill>
                <a:latin typeface="Arial" panose="020B0604020202020204"/>
                <a:ea typeface="微软雅黑" panose="020B0503020204020204" pitchFamily="34" charset="-122"/>
              </a:rPr>
              <a:t>以上例病人</a:t>
            </a:r>
            <a:r>
              <a:rPr lang="en-US" sz="1050" baseline="30000" dirty="0">
                <a:solidFill>
                  <a:prstClr val="white"/>
                </a:solidFill>
                <a:latin typeface="Arial" panose="020B0604020202020204"/>
                <a:ea typeface="微软雅黑" panose="020B0503020204020204" pitchFamily="34" charset="-122"/>
              </a:rPr>
              <a:t>7</a:t>
            </a:r>
            <a:endParaRPr lang="en-US" sz="1050" kern="0" baseline="30000" dirty="0">
              <a:solidFill>
                <a:prstClr val="white"/>
              </a:solidFill>
              <a:latin typeface="Arial" panose="020B0604020202020204"/>
              <a:ea typeface="微软雅黑" panose="020B0503020204020204" pitchFamily="34" charset="-122"/>
            </a:endParaRPr>
          </a:p>
        </p:txBody>
      </p:sp>
      <p:cxnSp>
        <p:nvCxnSpPr>
          <p:cNvPr id="10" name="Elbow Connector 22">
            <a:extLst>
              <a:ext uri="{FF2B5EF4-FFF2-40B4-BE49-F238E27FC236}">
                <a16:creationId xmlns:a16="http://schemas.microsoft.com/office/drawing/2014/main" id="{AF686959-EC31-CB4F-B7E9-276EC813BE0A}"/>
              </a:ext>
            </a:extLst>
          </p:cNvPr>
          <p:cNvCxnSpPr/>
          <p:nvPr/>
        </p:nvCxnSpPr>
        <p:spPr bwMode="auto">
          <a:xfrm rot="16200000" flipV="1">
            <a:off x="1701832" y="1555753"/>
            <a:ext cx="374360" cy="293619"/>
          </a:xfrm>
          <a:prstGeom prst="bentConnector3">
            <a:avLst>
              <a:gd name="adj1" fmla="val 370"/>
            </a:avLst>
          </a:prstGeom>
          <a:noFill/>
          <a:ln w="28575" cap="flat" cmpd="sng" algn="ctr">
            <a:solidFill>
              <a:srgbClr val="0070C0"/>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1" name="Picture 2">
            <a:extLst>
              <a:ext uri="{FF2B5EF4-FFF2-40B4-BE49-F238E27FC236}">
                <a16:creationId xmlns:a16="http://schemas.microsoft.com/office/drawing/2014/main" id="{F45FDAC2-BF46-2345-8613-FB500C5C023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57043" y="3672477"/>
            <a:ext cx="248647" cy="7566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Elbow Connector 50">
            <a:extLst>
              <a:ext uri="{FF2B5EF4-FFF2-40B4-BE49-F238E27FC236}">
                <a16:creationId xmlns:a16="http://schemas.microsoft.com/office/drawing/2014/main" id="{046AB74C-7D0A-F14F-9854-480CFF5743FF}"/>
              </a:ext>
            </a:extLst>
          </p:cNvPr>
          <p:cNvCxnSpPr/>
          <p:nvPr/>
        </p:nvCxnSpPr>
        <p:spPr bwMode="auto">
          <a:xfrm>
            <a:off x="3653615" y="1333964"/>
            <a:ext cx="1836771" cy="751522"/>
          </a:xfrm>
          <a:prstGeom prst="bentConnector3">
            <a:avLst>
              <a:gd name="adj1" fmla="val 50000"/>
            </a:avLst>
          </a:prstGeom>
          <a:noFill/>
          <a:ln w="28575" cap="flat" cmpd="sng" algn="ctr">
            <a:solidFill>
              <a:srgbClr val="0070C0"/>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Rounded Rectangle 35">
            <a:extLst>
              <a:ext uri="{FF2B5EF4-FFF2-40B4-BE49-F238E27FC236}">
                <a16:creationId xmlns:a16="http://schemas.microsoft.com/office/drawing/2014/main" id="{AF95CDB7-FAAB-5C4D-AEA9-F5B03FC42EAD}"/>
              </a:ext>
            </a:extLst>
          </p:cNvPr>
          <p:cNvSpPr/>
          <p:nvPr/>
        </p:nvSpPr>
        <p:spPr bwMode="auto">
          <a:xfrm>
            <a:off x="1485581" y="2170067"/>
            <a:ext cx="2344086" cy="1782550"/>
          </a:xfrm>
          <a:prstGeom prst="roundRect">
            <a:avLst>
              <a:gd name="adj" fmla="val 4663"/>
            </a:avLst>
          </a:prstGeom>
          <a:solidFill>
            <a:srgbClr val="0070C0"/>
          </a:solidFill>
          <a:ln w="28575" cap="flat" cmpd="sng" algn="ctr">
            <a:solidFill>
              <a:srgbClr val="0070C0"/>
            </a:solidFill>
            <a:prstDash val="solid"/>
            <a:round/>
            <a:headEnd type="none" w="med" len="med"/>
            <a:tailEnd type="none" w="med" len="med"/>
          </a:ln>
          <a:effectLst/>
        </p:spPr>
        <p:txBody>
          <a:bodyPr vert="horz" wrap="square" lIns="68601" tIns="34301" rIns="68601" bIns="34301" numCol="1" rtlCol="0" anchor="ctr" anchorCtr="0" compatLnSpc="1">
            <a:noAutofit/>
          </a:bodyPr>
          <a:lstStyle/>
          <a:p>
            <a:pPr algn="ctr">
              <a:spcBef>
                <a:spcPts val="450"/>
              </a:spcBef>
            </a:pPr>
            <a:r>
              <a:rPr lang="en-US" sz="1050" b="1" dirty="0">
                <a:solidFill>
                  <a:srgbClr val="FFFFFF"/>
                </a:solidFill>
                <a:latin typeface="Arial" panose="020B0604020202020204"/>
                <a:ea typeface="微软雅黑" panose="020B0503020204020204" pitchFamily="34" charset="-122"/>
              </a:rPr>
              <a:t>ALK+</a:t>
            </a:r>
            <a:r>
              <a:rPr lang="en-US" sz="1050" b="1" i="1" dirty="0">
                <a:solidFill>
                  <a:srgbClr val="FFFFFF"/>
                </a:solidFill>
                <a:latin typeface="Arial" panose="020B0604020202020204"/>
                <a:ea typeface="微软雅黑" panose="020B0503020204020204" pitchFamily="34" charset="-122"/>
              </a:rPr>
              <a:t> </a:t>
            </a:r>
            <a:r>
              <a:rPr lang="en-US" sz="1050" b="1" dirty="0">
                <a:solidFill>
                  <a:srgbClr val="FFFFFF"/>
                </a:solidFill>
                <a:latin typeface="Arial" panose="020B0604020202020204"/>
                <a:ea typeface="微软雅黑" panose="020B0503020204020204" pitchFamily="34" charset="-122"/>
              </a:rPr>
              <a:t>NSCLC</a:t>
            </a:r>
            <a:r>
              <a:rPr lang="zh-CN" altLang="en-US" sz="1050" b="1" dirty="0">
                <a:solidFill>
                  <a:srgbClr val="FFFFFF"/>
                </a:solidFill>
                <a:latin typeface="Arial" panose="020B0604020202020204"/>
                <a:ea typeface="微软雅黑" panose="020B0503020204020204" pitchFamily="34" charset="-122"/>
              </a:rPr>
              <a:t>多见于下列病人：</a:t>
            </a:r>
            <a:endParaRPr lang="en-US" sz="1050" b="1" dirty="0">
              <a:solidFill>
                <a:srgbClr val="FFFFFF"/>
              </a:solidFill>
              <a:latin typeface="Arial" panose="020B0604020202020204"/>
              <a:ea typeface="微软雅黑" panose="020B0503020204020204" pitchFamily="34" charset="-122"/>
            </a:endParaRPr>
          </a:p>
          <a:p>
            <a:pPr marL="214370" indent="-214370">
              <a:spcBef>
                <a:spcPts val="450"/>
              </a:spcBef>
              <a:buFont typeface="Arial" panose="020B0604020202020204" pitchFamily="34" charset="0"/>
              <a:buChar char="•"/>
            </a:pPr>
            <a:r>
              <a:rPr lang="zh-CN" altLang="en-US" sz="1050" dirty="0">
                <a:solidFill>
                  <a:srgbClr val="FFFFFF"/>
                </a:solidFill>
                <a:latin typeface="Arial" panose="020B0604020202020204"/>
                <a:ea typeface="微软雅黑" panose="020B0503020204020204" pitchFamily="34" charset="-122"/>
              </a:rPr>
              <a:t>非鳞癌</a:t>
            </a:r>
            <a:r>
              <a:rPr lang="en-US" sz="1050" baseline="30000" dirty="0">
                <a:solidFill>
                  <a:srgbClr val="FFFFFF"/>
                </a:solidFill>
                <a:latin typeface="Arial" panose="020B0604020202020204"/>
                <a:ea typeface="微软雅黑" panose="020B0503020204020204" pitchFamily="34" charset="-122"/>
              </a:rPr>
              <a:t>2,8</a:t>
            </a:r>
            <a:endParaRPr lang="en-US" sz="1050" dirty="0">
              <a:solidFill>
                <a:srgbClr val="FFFFFF"/>
              </a:solidFill>
              <a:latin typeface="Arial" panose="020B0604020202020204"/>
              <a:ea typeface="微软雅黑" panose="020B0503020204020204" pitchFamily="34" charset="-122"/>
            </a:endParaRPr>
          </a:p>
          <a:p>
            <a:pPr marL="214370" indent="-214370">
              <a:spcBef>
                <a:spcPts val="450"/>
              </a:spcBef>
              <a:buFont typeface="Arial" panose="020B0604020202020204" pitchFamily="34" charset="0"/>
              <a:buChar char="•"/>
            </a:pPr>
            <a:r>
              <a:rPr lang="zh-CN" altLang="en-US" sz="1050" dirty="0">
                <a:solidFill>
                  <a:srgbClr val="FFFFFF"/>
                </a:solidFill>
                <a:latin typeface="Arial" panose="020B0604020202020204"/>
                <a:ea typeface="微软雅黑" panose="020B0503020204020204" pitchFamily="34" charset="-122"/>
              </a:rPr>
              <a:t>从不吸烟或曾吸烟者</a:t>
            </a:r>
            <a:r>
              <a:rPr lang="en-US" sz="1050" baseline="30000" dirty="0">
                <a:solidFill>
                  <a:srgbClr val="FFFFFF"/>
                </a:solidFill>
                <a:latin typeface="Arial" panose="020B0604020202020204"/>
                <a:ea typeface="微软雅黑" panose="020B0503020204020204" pitchFamily="34" charset="-122"/>
              </a:rPr>
              <a:t>2,8</a:t>
            </a:r>
            <a:endParaRPr lang="en-US" sz="1050" dirty="0">
              <a:solidFill>
                <a:srgbClr val="FFFFFF"/>
              </a:solidFill>
              <a:latin typeface="Arial" panose="020B0604020202020204"/>
              <a:ea typeface="微软雅黑" panose="020B0503020204020204" pitchFamily="34" charset="-122"/>
            </a:endParaRPr>
          </a:p>
          <a:p>
            <a:pPr marL="214370" indent="-214370">
              <a:spcBef>
                <a:spcPts val="450"/>
              </a:spcBef>
              <a:buFont typeface="Arial" panose="020B0604020202020204" pitchFamily="34" charset="0"/>
              <a:buChar char="•"/>
            </a:pPr>
            <a:r>
              <a:rPr lang="zh-CN" altLang="en-US" sz="1050" dirty="0">
                <a:solidFill>
                  <a:srgbClr val="FFFFFF"/>
                </a:solidFill>
                <a:latin typeface="Arial" panose="020B0604020202020204"/>
                <a:ea typeface="微软雅黑" panose="020B0503020204020204" pitchFamily="34" charset="-122"/>
              </a:rPr>
              <a:t>年轻</a:t>
            </a:r>
            <a:r>
              <a:rPr lang="en-US" sz="1050" baseline="30000" dirty="0">
                <a:solidFill>
                  <a:srgbClr val="FFFFFF"/>
                </a:solidFill>
                <a:latin typeface="Arial" panose="020B0604020202020204"/>
                <a:ea typeface="微软雅黑" panose="020B0503020204020204" pitchFamily="34" charset="-122"/>
              </a:rPr>
              <a:t>2,8</a:t>
            </a:r>
            <a:endParaRPr lang="en-US" sz="1050" dirty="0">
              <a:solidFill>
                <a:srgbClr val="FFFFFF"/>
              </a:solidFill>
              <a:latin typeface="Arial" panose="020B0604020202020204"/>
              <a:ea typeface="微软雅黑" panose="020B0503020204020204" pitchFamily="34" charset="-122"/>
            </a:endParaRPr>
          </a:p>
          <a:p>
            <a:pPr marL="214370" indent="-214370">
              <a:spcBef>
                <a:spcPts val="450"/>
              </a:spcBef>
              <a:buFont typeface="Arial" panose="020B0604020202020204" pitchFamily="34" charset="0"/>
              <a:buChar char="•"/>
            </a:pPr>
            <a:r>
              <a:rPr lang="zh-CN" altLang="en-US" sz="1050" dirty="0">
                <a:solidFill>
                  <a:srgbClr val="FFFFFF"/>
                </a:solidFill>
                <a:latin typeface="Arial" panose="020B0604020202020204"/>
                <a:ea typeface="微软雅黑" panose="020B0503020204020204" pitchFamily="34" charset="-122"/>
              </a:rPr>
              <a:t>女性</a:t>
            </a:r>
            <a:r>
              <a:rPr lang="en-US" sz="1050" baseline="30000" dirty="0">
                <a:solidFill>
                  <a:srgbClr val="FFFFFF"/>
                </a:solidFill>
                <a:latin typeface="Arial" panose="020B0604020202020204"/>
                <a:ea typeface="微软雅黑" panose="020B0503020204020204" pitchFamily="34" charset="-122"/>
              </a:rPr>
              <a:t>2</a:t>
            </a:r>
          </a:p>
          <a:p>
            <a:pPr marL="214370" indent="-214370">
              <a:spcBef>
                <a:spcPts val="450"/>
              </a:spcBef>
              <a:buFont typeface="Arial" panose="020B0604020202020204" pitchFamily="34" charset="0"/>
              <a:buChar char="•"/>
            </a:pPr>
            <a:r>
              <a:rPr lang="zh-CN" altLang="en-US" sz="1050" dirty="0">
                <a:solidFill>
                  <a:srgbClr val="FFFFFF"/>
                </a:solidFill>
                <a:latin typeface="Arial" panose="020B0604020202020204"/>
                <a:ea typeface="微软雅黑" panose="020B0503020204020204" pitchFamily="34" charset="-122"/>
              </a:rPr>
              <a:t>无</a:t>
            </a:r>
            <a:r>
              <a:rPr lang="en-US" sz="1050" dirty="0">
                <a:solidFill>
                  <a:srgbClr val="FFFFFF"/>
                </a:solidFill>
                <a:latin typeface="Arial" panose="020B0604020202020204"/>
                <a:ea typeface="微软雅黑" panose="020B0503020204020204" pitchFamily="34" charset="-122"/>
              </a:rPr>
              <a:t>EGFR </a:t>
            </a:r>
            <a:r>
              <a:rPr lang="zh-CN" altLang="en-US" sz="1050" dirty="0">
                <a:solidFill>
                  <a:srgbClr val="FFFFFF"/>
                </a:solidFill>
                <a:latin typeface="Arial" panose="020B0604020202020204"/>
                <a:ea typeface="微软雅黑" panose="020B0503020204020204" pitchFamily="34" charset="-122"/>
              </a:rPr>
              <a:t>或</a:t>
            </a:r>
            <a:r>
              <a:rPr lang="en-US" sz="1050" dirty="0">
                <a:solidFill>
                  <a:srgbClr val="FFFFFF"/>
                </a:solidFill>
                <a:latin typeface="Arial" panose="020B0604020202020204"/>
                <a:ea typeface="微软雅黑" panose="020B0503020204020204" pitchFamily="34" charset="-122"/>
              </a:rPr>
              <a:t> KRAS</a:t>
            </a:r>
            <a:r>
              <a:rPr lang="zh-CN" altLang="en-US" sz="1050" dirty="0">
                <a:solidFill>
                  <a:srgbClr val="FFFFFF"/>
                </a:solidFill>
                <a:latin typeface="Arial" panose="020B0604020202020204"/>
                <a:ea typeface="微软雅黑" panose="020B0503020204020204" pitchFamily="34" charset="-122"/>
              </a:rPr>
              <a:t>突变</a:t>
            </a:r>
            <a:r>
              <a:rPr lang="en-US" sz="1050" dirty="0">
                <a:solidFill>
                  <a:srgbClr val="FFFFFF"/>
                </a:solidFill>
                <a:latin typeface="Arial" panose="020B0604020202020204"/>
                <a:ea typeface="微软雅黑" panose="020B0503020204020204" pitchFamily="34" charset="-122"/>
              </a:rPr>
              <a:t> </a:t>
            </a:r>
            <a:r>
              <a:rPr lang="en-US" sz="1050" baseline="30000" dirty="0">
                <a:solidFill>
                  <a:srgbClr val="FFFFFF"/>
                </a:solidFill>
                <a:latin typeface="Arial" panose="020B0604020202020204"/>
                <a:ea typeface="微软雅黑" panose="020B0503020204020204" pitchFamily="34" charset="-122"/>
              </a:rPr>
              <a:t>2,8</a:t>
            </a:r>
          </a:p>
        </p:txBody>
      </p:sp>
      <p:sp>
        <p:nvSpPr>
          <p:cNvPr id="14" name="TextBox 49">
            <a:extLst>
              <a:ext uri="{FF2B5EF4-FFF2-40B4-BE49-F238E27FC236}">
                <a16:creationId xmlns:a16="http://schemas.microsoft.com/office/drawing/2014/main" id="{0F717952-C280-824A-BBB4-FB2E623068A5}"/>
              </a:ext>
            </a:extLst>
          </p:cNvPr>
          <p:cNvSpPr txBox="1"/>
          <p:nvPr/>
        </p:nvSpPr>
        <p:spPr>
          <a:xfrm>
            <a:off x="1485581" y="1100095"/>
            <a:ext cx="2168034" cy="467737"/>
          </a:xfrm>
          <a:prstGeom prst="roundRect">
            <a:avLst>
              <a:gd name="adj" fmla="val 19958"/>
            </a:avLst>
          </a:prstGeom>
          <a:solidFill>
            <a:srgbClr val="0070C0"/>
          </a:solidFill>
          <a:ln w="28575">
            <a:solidFill>
              <a:srgbClr val="0070C0"/>
            </a:solidFill>
          </a:ln>
        </p:spPr>
        <p:txBody>
          <a:bodyPr wrap="square" rtlCol="0" anchor="ctr">
            <a:spAutoFit/>
          </a:bodyPr>
          <a:lstStyle/>
          <a:p>
            <a:pPr algn="ctr"/>
            <a:r>
              <a:rPr lang="en-US" sz="1050" i="1" dirty="0">
                <a:solidFill>
                  <a:srgbClr val="FFFFFF"/>
                </a:solidFill>
                <a:latin typeface="Arial" panose="020B0604020202020204"/>
                <a:ea typeface="微软雅黑" panose="020B0503020204020204" pitchFamily="34" charset="-122"/>
              </a:rPr>
              <a:t>ALK</a:t>
            </a:r>
            <a:r>
              <a:rPr lang="en-US" sz="1050" dirty="0">
                <a:solidFill>
                  <a:srgbClr val="FFFFFF"/>
                </a:solidFill>
                <a:latin typeface="Arial" panose="020B0604020202020204"/>
                <a:ea typeface="微软雅黑" panose="020B0503020204020204" pitchFamily="34" charset="-122"/>
              </a:rPr>
              <a:t>+</a:t>
            </a:r>
            <a:r>
              <a:rPr lang="zh-CN" altLang="en-US" sz="1050" dirty="0">
                <a:solidFill>
                  <a:srgbClr val="FFFFFF"/>
                </a:solidFill>
                <a:latin typeface="Arial" panose="020B0604020202020204"/>
                <a:ea typeface="微软雅黑" panose="020B0503020204020204" pitchFamily="34" charset="-122"/>
              </a:rPr>
              <a:t>可见于约</a:t>
            </a:r>
            <a:r>
              <a:rPr lang="en-US" sz="1050" dirty="0">
                <a:solidFill>
                  <a:srgbClr val="FFFFFF"/>
                </a:solidFill>
                <a:latin typeface="Arial" panose="020B0604020202020204"/>
                <a:ea typeface="微软雅黑" panose="020B0503020204020204" pitchFamily="34" charset="-122"/>
              </a:rPr>
              <a:t>5%</a:t>
            </a:r>
            <a:r>
              <a:rPr lang="zh-CN" altLang="en-US" sz="1050" dirty="0">
                <a:solidFill>
                  <a:srgbClr val="FFFFFF"/>
                </a:solidFill>
                <a:latin typeface="Arial" panose="020B0604020202020204"/>
                <a:ea typeface="微软雅黑" panose="020B0503020204020204" pitchFamily="34" charset="-122"/>
              </a:rPr>
              <a:t>的晚期</a:t>
            </a:r>
            <a:r>
              <a:rPr lang="en-US" sz="1050" dirty="0">
                <a:solidFill>
                  <a:srgbClr val="FFFFFF"/>
                </a:solidFill>
                <a:latin typeface="Arial" panose="020B0604020202020204"/>
                <a:ea typeface="微软雅黑" panose="020B0503020204020204" pitchFamily="34" charset="-122"/>
              </a:rPr>
              <a:t>NSCLC</a:t>
            </a:r>
            <a:r>
              <a:rPr lang="zh-CN" altLang="en-US" sz="1050" dirty="0">
                <a:solidFill>
                  <a:srgbClr val="FFFFFF"/>
                </a:solidFill>
                <a:latin typeface="Arial" panose="020B0604020202020204"/>
                <a:ea typeface="微软雅黑" panose="020B0503020204020204" pitchFamily="34" charset="-122"/>
              </a:rPr>
              <a:t>病人</a:t>
            </a:r>
            <a:r>
              <a:rPr lang="en-US" sz="1050" baseline="30000" dirty="0">
                <a:solidFill>
                  <a:srgbClr val="FFFFFF"/>
                </a:solidFill>
                <a:latin typeface="Arial" panose="020B0604020202020204"/>
                <a:ea typeface="微软雅黑" panose="020B0503020204020204" pitchFamily="34" charset="-122"/>
              </a:rPr>
              <a:t>1–5</a:t>
            </a:r>
            <a:endParaRPr lang="en-US" sz="1050" kern="0" baseline="30000" dirty="0">
              <a:solidFill>
                <a:srgbClr val="FFFFFF"/>
              </a:solidFill>
              <a:latin typeface="Arial" panose="020B0604020202020204"/>
              <a:ea typeface="微软雅黑" panose="020B0503020204020204" pitchFamily="34" charset="-122"/>
            </a:endParaRPr>
          </a:p>
        </p:txBody>
      </p:sp>
      <p:pic>
        <p:nvPicPr>
          <p:cNvPr id="15" name="Picture 2">
            <a:extLst>
              <a:ext uri="{FF2B5EF4-FFF2-40B4-BE49-F238E27FC236}">
                <a16:creationId xmlns:a16="http://schemas.microsoft.com/office/drawing/2014/main" id="{611FCE1B-487A-F44C-A55A-5CF88E2BBAA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462727" y="3092773"/>
            <a:ext cx="257604" cy="7728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6" name="Straight Connector 16">
            <a:extLst>
              <a:ext uri="{FF2B5EF4-FFF2-40B4-BE49-F238E27FC236}">
                <a16:creationId xmlns:a16="http://schemas.microsoft.com/office/drawing/2014/main" id="{7BA16A15-5271-474B-B952-BB81EEB23BAE}"/>
              </a:ext>
            </a:extLst>
          </p:cNvPr>
          <p:cNvCxnSpPr/>
          <p:nvPr/>
        </p:nvCxnSpPr>
        <p:spPr bwMode="auto">
          <a:xfrm>
            <a:off x="3816260" y="3413068"/>
            <a:ext cx="775269" cy="0"/>
          </a:xfrm>
          <a:prstGeom prst="line">
            <a:avLst/>
          </a:prstGeom>
          <a:noFill/>
          <a:ln w="28575" cap="flat" cmpd="sng" algn="ctr">
            <a:solidFill>
              <a:srgbClr val="0070C0"/>
            </a:solidFill>
            <a:prstDash val="solid"/>
            <a:round/>
            <a:headEnd type="none" w="med" len="me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7" name="Picture 5">
            <a:extLst>
              <a:ext uri="{FF2B5EF4-FFF2-40B4-BE49-F238E27FC236}">
                <a16:creationId xmlns:a16="http://schemas.microsoft.com/office/drawing/2014/main" id="{3823AB58-0CC2-074C-A049-D66312A3196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4706533" y="3086521"/>
            <a:ext cx="208850" cy="7962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6">
            <a:extLst>
              <a:ext uri="{FF2B5EF4-FFF2-40B4-BE49-F238E27FC236}">
                <a16:creationId xmlns:a16="http://schemas.microsoft.com/office/drawing/2014/main" id="{BA53F06D-4713-9248-8B61-F1422A3FD61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4915384" y="3090600"/>
            <a:ext cx="259474" cy="77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ounded Rectangle 14">
            <a:extLst>
              <a:ext uri="{FF2B5EF4-FFF2-40B4-BE49-F238E27FC236}">
                <a16:creationId xmlns:a16="http://schemas.microsoft.com/office/drawing/2014/main" id="{C43B2A58-45E5-A54E-B095-0F0C87A670BB}"/>
              </a:ext>
            </a:extLst>
          </p:cNvPr>
          <p:cNvSpPr/>
          <p:nvPr/>
        </p:nvSpPr>
        <p:spPr bwMode="auto">
          <a:xfrm>
            <a:off x="1485581" y="3993375"/>
            <a:ext cx="5401792" cy="351108"/>
          </a:xfrm>
          <a:prstGeom prst="roundRect">
            <a:avLst>
              <a:gd name="adj" fmla="val 23852"/>
            </a:avLst>
          </a:prstGeom>
          <a:solidFill>
            <a:srgbClr val="0070C0"/>
          </a:solidFill>
          <a:ln w="28575" cap="flat" cmpd="sng" algn="ctr">
            <a:solidFill>
              <a:srgbClr val="0070C0"/>
            </a:solidFill>
            <a:prstDash val="solid"/>
            <a:round/>
            <a:headEnd type="none" w="med" len="med"/>
            <a:tailEnd type="none" w="med" len="med"/>
          </a:ln>
          <a:effectLst/>
        </p:spPr>
        <p:txBody>
          <a:bodyPr vert="horz" wrap="square" lIns="68601" tIns="34301" rIns="68601" bIns="34301" numCol="1" rtlCol="0" anchor="ctr" anchorCtr="0" compatLnSpc="1">
            <a:noAutofit/>
          </a:bodyPr>
          <a:lstStyle/>
          <a:p>
            <a:pPr algn="ctr"/>
            <a:r>
              <a:rPr lang="zh-CN" altLang="en-US" sz="1050" dirty="0">
                <a:solidFill>
                  <a:srgbClr val="FFFFFF"/>
                </a:solidFill>
                <a:latin typeface="Arial" panose="020B0604020202020204"/>
                <a:ea typeface="微软雅黑" panose="020B0503020204020204" pitchFamily="34" charset="-122"/>
              </a:rPr>
              <a:t>临床特征并不能预测病人是否为</a:t>
            </a:r>
            <a:r>
              <a:rPr lang="en-US" sz="1050" dirty="0">
                <a:solidFill>
                  <a:srgbClr val="FFFFFF"/>
                </a:solidFill>
                <a:latin typeface="Arial" panose="020B0604020202020204"/>
                <a:ea typeface="微软雅黑" panose="020B0503020204020204" pitchFamily="34" charset="-122"/>
              </a:rPr>
              <a:t> </a:t>
            </a:r>
            <a:r>
              <a:rPr lang="en-US" sz="1050" i="1" dirty="0">
                <a:solidFill>
                  <a:srgbClr val="FFFFFF"/>
                </a:solidFill>
                <a:latin typeface="Arial" panose="020B0604020202020204"/>
                <a:ea typeface="微软雅黑" panose="020B0503020204020204" pitchFamily="34" charset="-122"/>
              </a:rPr>
              <a:t>ALK+ </a:t>
            </a:r>
            <a:r>
              <a:rPr lang="en-US" sz="1050" dirty="0">
                <a:solidFill>
                  <a:srgbClr val="FFFFFF"/>
                </a:solidFill>
                <a:latin typeface="Arial" panose="020B0604020202020204"/>
                <a:ea typeface="微软雅黑" panose="020B0503020204020204" pitchFamily="34" charset="-122"/>
              </a:rPr>
              <a:t>NSCLC</a:t>
            </a:r>
            <a:r>
              <a:rPr lang="zh-CN" altLang="en-US" sz="1050" dirty="0">
                <a:solidFill>
                  <a:srgbClr val="FFFFFF"/>
                </a:solidFill>
                <a:latin typeface="Arial" panose="020B0604020202020204"/>
                <a:ea typeface="微软雅黑" panose="020B0503020204020204" pitchFamily="34" charset="-122"/>
              </a:rPr>
              <a:t>，需做</a:t>
            </a:r>
            <a:r>
              <a:rPr lang="en-US" altLang="zh-CN" sz="1050" dirty="0">
                <a:solidFill>
                  <a:srgbClr val="FFFFFF"/>
                </a:solidFill>
                <a:latin typeface="Arial" panose="020B0604020202020204"/>
                <a:ea typeface="微软雅黑" panose="020B0503020204020204" pitchFamily="34" charset="-122"/>
              </a:rPr>
              <a:t>ALK</a:t>
            </a:r>
            <a:r>
              <a:rPr lang="zh-CN" altLang="en-US" sz="1050" dirty="0">
                <a:solidFill>
                  <a:srgbClr val="FFFFFF"/>
                </a:solidFill>
                <a:latin typeface="Arial" panose="020B0604020202020204"/>
                <a:ea typeface="微软雅黑" panose="020B0503020204020204" pitchFamily="34" charset="-122"/>
              </a:rPr>
              <a:t>检测证实</a:t>
            </a:r>
            <a:r>
              <a:rPr lang="en-US" sz="1050" baseline="30000" dirty="0">
                <a:solidFill>
                  <a:srgbClr val="FFFFFF"/>
                </a:solidFill>
                <a:latin typeface="Arial" panose="020B0604020202020204"/>
                <a:ea typeface="微软雅黑" panose="020B0503020204020204" pitchFamily="34" charset="-122"/>
              </a:rPr>
              <a:t>9,10</a:t>
            </a:r>
            <a:endParaRPr lang="en-US" sz="1050" dirty="0">
              <a:solidFill>
                <a:srgbClr val="FFFFFF"/>
              </a:solidFill>
              <a:latin typeface="Arial" panose="020B0604020202020204"/>
              <a:ea typeface="微软雅黑" panose="020B0503020204020204" pitchFamily="34" charset="-122"/>
            </a:endParaRPr>
          </a:p>
        </p:txBody>
      </p:sp>
      <p:cxnSp>
        <p:nvCxnSpPr>
          <p:cNvPr id="20" name="Straight Connector 17">
            <a:extLst>
              <a:ext uri="{FF2B5EF4-FFF2-40B4-BE49-F238E27FC236}">
                <a16:creationId xmlns:a16="http://schemas.microsoft.com/office/drawing/2014/main" id="{AAAA5377-32F4-4E41-838A-EF2F56EA1EE4}"/>
              </a:ext>
            </a:extLst>
          </p:cNvPr>
          <p:cNvCxnSpPr/>
          <p:nvPr/>
        </p:nvCxnSpPr>
        <p:spPr bwMode="auto">
          <a:xfrm>
            <a:off x="6783705" y="4166733"/>
            <a:ext cx="398951" cy="0"/>
          </a:xfrm>
          <a:prstGeom prst="line">
            <a:avLst/>
          </a:prstGeom>
          <a:noFill/>
          <a:ln w="28575" cap="flat" cmpd="sng" algn="ctr">
            <a:solidFill>
              <a:srgbClr val="0070C0"/>
            </a:solidFill>
            <a:prstDash val="solid"/>
            <a:round/>
            <a:headEnd type="none" w="med" len="me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1" name="Group 2">
            <a:extLst>
              <a:ext uri="{FF2B5EF4-FFF2-40B4-BE49-F238E27FC236}">
                <a16:creationId xmlns:a16="http://schemas.microsoft.com/office/drawing/2014/main" id="{B04591F7-2114-F34B-8C36-BE90CB717E3A}"/>
              </a:ext>
            </a:extLst>
          </p:cNvPr>
          <p:cNvGrpSpPr/>
          <p:nvPr/>
        </p:nvGrpSpPr>
        <p:grpSpPr>
          <a:xfrm>
            <a:off x="4463955" y="1009912"/>
            <a:ext cx="3188566" cy="1924866"/>
            <a:chOff x="4427984" y="1346133"/>
            <a:chExt cx="4250109" cy="2565696"/>
          </a:xfrm>
        </p:grpSpPr>
        <p:pic>
          <p:nvPicPr>
            <p:cNvPr id="22" name="Picture 2">
              <a:extLst>
                <a:ext uri="{FF2B5EF4-FFF2-40B4-BE49-F238E27FC236}">
                  <a16:creationId xmlns:a16="http://schemas.microsoft.com/office/drawing/2014/main" id="{45DDCE37-2176-8A47-8A08-7439BC1560FB}"/>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890" t="24734" r="3842" b="9110"/>
            <a:stretch>
              <a:fillRect/>
            </a:stretch>
          </p:blipFill>
          <p:spPr bwMode="auto">
            <a:xfrm>
              <a:off x="4427984" y="1634133"/>
              <a:ext cx="4250109" cy="2277696"/>
            </a:xfrm>
            <a:prstGeom prst="rect">
              <a:avLst/>
            </a:prstGeom>
            <a:noFill/>
            <a:extLst>
              <a:ext uri="{909E8E84-426E-40DD-AFC4-6F175D3DCCD1}">
                <a14:hiddenFill xmlns:a14="http://schemas.microsoft.com/office/drawing/2010/main">
                  <a:solidFill>
                    <a:srgbClr val="FFFFFF"/>
                  </a:solidFill>
                </a14:hiddenFill>
              </a:ext>
            </a:extLst>
          </p:spPr>
        </p:pic>
        <p:sp>
          <p:nvSpPr>
            <p:cNvPr id="23" name="Rounded Rectangle 18">
              <a:extLst>
                <a:ext uri="{FF2B5EF4-FFF2-40B4-BE49-F238E27FC236}">
                  <a16:creationId xmlns:a16="http://schemas.microsoft.com/office/drawing/2014/main" id="{B9B44E3E-8865-1E40-B09F-CE81DA84BA80}"/>
                </a:ext>
              </a:extLst>
            </p:cNvPr>
            <p:cNvSpPr/>
            <p:nvPr/>
          </p:nvSpPr>
          <p:spPr bwMode="auto">
            <a:xfrm>
              <a:off x="4427984" y="1588685"/>
              <a:ext cx="4247704" cy="2323144"/>
            </a:xfrm>
            <a:prstGeom prst="roundRect">
              <a:avLst>
                <a:gd name="adj" fmla="val 7191"/>
              </a:avLst>
            </a:prstGeom>
            <a:noFill/>
            <a:ln w="28575" cap="flat" cmpd="sng" algn="ctr">
              <a:solidFill>
                <a:srgbClr val="0070C0"/>
              </a:solidFill>
              <a:prstDash val="solid"/>
              <a:round/>
              <a:headEnd type="none" w="med" len="med"/>
              <a:tailEnd type="none" w="med" len="med"/>
            </a:ln>
            <a:effectLst/>
          </p:spPr>
          <p:txBody>
            <a:bodyPr vert="horz" wrap="square" lIns="68601" tIns="34301" rIns="68601" bIns="34301" numCol="1" rtlCol="0" anchor="ctr" anchorCtr="0" compatLnSpc="1">
              <a:noAutofit/>
            </a:bodyPr>
            <a:lstStyle/>
            <a:p>
              <a:pPr algn="ctr"/>
              <a:endParaRPr lang="en-US" sz="1050" dirty="0">
                <a:solidFill>
                  <a:srgbClr val="FFFFFF"/>
                </a:solidFill>
                <a:latin typeface="Arial" panose="020B0604020202020204"/>
                <a:ea typeface="微软雅黑" panose="020B0503020204020204" pitchFamily="34" charset="-122"/>
              </a:endParaRPr>
            </a:p>
          </p:txBody>
        </p:sp>
        <p:sp>
          <p:nvSpPr>
            <p:cNvPr id="24" name="Rounded Rectangle 13">
              <a:extLst>
                <a:ext uri="{FF2B5EF4-FFF2-40B4-BE49-F238E27FC236}">
                  <a16:creationId xmlns:a16="http://schemas.microsoft.com/office/drawing/2014/main" id="{42FEB847-87CC-0E4C-B8E6-D9032D4B61F3}"/>
                </a:ext>
              </a:extLst>
            </p:cNvPr>
            <p:cNvSpPr/>
            <p:nvPr/>
          </p:nvSpPr>
          <p:spPr bwMode="auto">
            <a:xfrm>
              <a:off x="5004408" y="1346133"/>
              <a:ext cx="3240000" cy="288000"/>
            </a:xfrm>
            <a:prstGeom prst="roundRect">
              <a:avLst>
                <a:gd name="adj" fmla="val 12658"/>
              </a:avLst>
            </a:prstGeom>
            <a:solidFill>
              <a:srgbClr val="0070C0"/>
            </a:solidFill>
            <a:ln w="28575" cap="flat" cmpd="sng" algn="ctr">
              <a:solidFill>
                <a:srgbClr val="0070C0"/>
              </a:solidFill>
              <a:prstDash val="solid"/>
              <a:round/>
              <a:headEnd type="none" w="med" len="med"/>
              <a:tailEnd type="none" w="med" len="med"/>
            </a:ln>
            <a:effectLst/>
          </p:spPr>
          <p:txBody>
            <a:bodyPr vert="horz" wrap="square" lIns="68601" tIns="34301" rIns="68601" bIns="34301" numCol="1" rtlCol="0" anchor="ctr" anchorCtr="0" compatLnSpc="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hangingPunct="0"/>
              <a:r>
                <a:rPr lang="en-US" sz="900" b="1" dirty="0">
                  <a:solidFill>
                    <a:srgbClr val="FFFFFF"/>
                  </a:solidFill>
                </a:rPr>
                <a:t> </a:t>
              </a:r>
              <a:r>
                <a:rPr lang="zh-CN" altLang="en-US" sz="900" b="1" dirty="0">
                  <a:solidFill>
                    <a:srgbClr val="FFFFFF"/>
                  </a:solidFill>
                </a:rPr>
                <a:t>肺癌组织学分型 </a:t>
              </a:r>
              <a:r>
                <a:rPr lang="en-US" sz="900" b="1" baseline="30000" dirty="0">
                  <a:solidFill>
                    <a:srgbClr val="FFFFFF"/>
                  </a:solidFill>
                </a:rPr>
                <a:t>6 </a:t>
              </a:r>
            </a:p>
          </p:txBody>
        </p:sp>
      </p:grpSp>
      <p:sp>
        <p:nvSpPr>
          <p:cNvPr id="25" name="Text Placeholder 3">
            <a:extLst>
              <a:ext uri="{FF2B5EF4-FFF2-40B4-BE49-F238E27FC236}">
                <a16:creationId xmlns:a16="http://schemas.microsoft.com/office/drawing/2014/main" id="{BEBF6FEF-7B12-AF4B-B363-CC6025B128C5}"/>
              </a:ext>
            </a:extLst>
          </p:cNvPr>
          <p:cNvSpPr txBox="1">
            <a:spLocks/>
          </p:cNvSpPr>
          <p:nvPr/>
        </p:nvSpPr>
        <p:spPr>
          <a:xfrm>
            <a:off x="5128320" y="4676287"/>
            <a:ext cx="5044794" cy="324903"/>
          </a:xfrm>
          <a:prstGeom prst="rect">
            <a:avLst/>
          </a:prstGeom>
        </p:spPr>
        <p:txBody>
          <a:bodyPr vert="horz" lIns="91440" tIns="45720" rIns="91440" bIns="45720" rtlCol="0" anchor="ctr">
            <a:no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a:t>1. Dearden, et al. Ann Oncol 2013; 2. </a:t>
            </a:r>
            <a:r>
              <a:rPr lang="en-US" sz="800" dirty="0" err="1"/>
              <a:t>Gridelli</a:t>
            </a:r>
            <a:r>
              <a:rPr lang="en-US" sz="800" dirty="0"/>
              <a:t>, et al. Cancer Treat Rev 2014</a:t>
            </a:r>
            <a:br>
              <a:rPr lang="en-US" sz="800" dirty="0"/>
            </a:br>
            <a:r>
              <a:rPr lang="en-US" sz="800" dirty="0"/>
              <a:t>3. Hallberg, et al. Nat Rev Cancer 2013; 4. </a:t>
            </a:r>
            <a:r>
              <a:rPr lang="en-US" sz="800" dirty="0" err="1"/>
              <a:t>Rikova</a:t>
            </a:r>
            <a:r>
              <a:rPr lang="en-US" sz="800" dirty="0"/>
              <a:t>, et al. Cell 2007 </a:t>
            </a:r>
            <a:br>
              <a:rPr lang="en-US" sz="800" dirty="0"/>
            </a:br>
            <a:r>
              <a:rPr lang="en-US" sz="800" dirty="0"/>
              <a:t>5. Soda, et al. Nature 2007; 6. American Cancer Society 2013 </a:t>
            </a:r>
            <a:br>
              <a:rPr lang="en-US" sz="800" dirty="0"/>
            </a:br>
            <a:r>
              <a:rPr lang="en-US" sz="800" dirty="0"/>
              <a:t>7. Torre, et al. CA Cancer J Clin 2015; 8. Perez, et al. Lung Cancer 2014 </a:t>
            </a:r>
            <a:br>
              <a:rPr lang="en-US" sz="800" dirty="0"/>
            </a:br>
            <a:r>
              <a:rPr lang="en-US" sz="800" dirty="0"/>
              <a:t>9. </a:t>
            </a:r>
            <a:r>
              <a:rPr lang="en-US" altLang="en-US" sz="800" dirty="0"/>
              <a:t>Lindeman, et al. J </a:t>
            </a:r>
            <a:r>
              <a:rPr lang="en-US" altLang="en-US" sz="800" dirty="0" err="1"/>
              <a:t>Thorac</a:t>
            </a:r>
            <a:r>
              <a:rPr lang="en-US" altLang="en-US" sz="800" dirty="0"/>
              <a:t> Oncol 2013; 10. </a:t>
            </a:r>
            <a:r>
              <a:rPr lang="en-US" altLang="en-US" sz="800" dirty="0" err="1"/>
              <a:t>Leighl</a:t>
            </a:r>
            <a:r>
              <a:rPr lang="en-US" altLang="en-US" sz="800" dirty="0"/>
              <a:t>, et al. J Clin Oncol 2014</a:t>
            </a:r>
            <a:r>
              <a:rPr lang="en-US" sz="800" dirty="0"/>
              <a:t> </a:t>
            </a:r>
            <a:endParaRPr lang="en-US" altLang="en-US" sz="800" dirty="0"/>
          </a:p>
        </p:txBody>
      </p:sp>
    </p:spTree>
    <p:extLst>
      <p:ext uri="{BB962C8B-B14F-4D97-AF65-F5344CB8AC3E}">
        <p14:creationId xmlns:p14="http://schemas.microsoft.com/office/powerpoint/2010/main" val="4085890557"/>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42910" y="72214"/>
            <a:ext cx="7886700" cy="796492"/>
          </a:xfrm>
        </p:spPr>
        <p:txBody>
          <a:bodyPr anchor="ctr">
            <a:normAutofit/>
          </a:bodyPr>
          <a:lstStyle/>
          <a:p>
            <a:r>
              <a:rPr lang="en-US" altLang="zh-CN" sz="2100" b="0" dirty="0" smtClean="0"/>
              <a:t>ALK</a:t>
            </a:r>
            <a:r>
              <a:rPr lang="zh-CN" altLang="en-US" sz="2100" b="0" dirty="0" smtClean="0"/>
              <a:t>药物</a:t>
            </a:r>
            <a:r>
              <a:rPr lang="zh-CN" altLang="en-US" sz="2100" b="0" dirty="0"/>
              <a:t>发展简史</a:t>
            </a:r>
          </a:p>
        </p:txBody>
      </p:sp>
      <p:sp>
        <p:nvSpPr>
          <p:cNvPr id="4" name="文本占位符 3"/>
          <p:cNvSpPr>
            <a:spLocks noGrp="1"/>
          </p:cNvSpPr>
          <p:nvPr>
            <p:ph type="body" sz="quarter" idx="4294967295"/>
          </p:nvPr>
        </p:nvSpPr>
        <p:spPr>
          <a:xfrm>
            <a:off x="42878" y="4865636"/>
            <a:ext cx="7394755" cy="325141"/>
          </a:xfrm>
        </p:spPr>
        <p:txBody>
          <a:bodyPr>
            <a:noAutofit/>
          </a:bodyPr>
          <a:lstStyle/>
          <a:p>
            <a:pPr marL="0" indent="0">
              <a:buNone/>
            </a:pPr>
            <a:r>
              <a:rPr lang="en-US" altLang="zh-CN" sz="600" dirty="0">
                <a:latin typeface="微软雅黑" pitchFamily="34" charset="-122"/>
              </a:rPr>
              <a:t>1.Dearden, et al. Ann </a:t>
            </a:r>
            <a:r>
              <a:rPr lang="en-US" altLang="zh-CN" sz="600" dirty="0" err="1">
                <a:latin typeface="微软雅黑" pitchFamily="34" charset="-122"/>
              </a:rPr>
              <a:t>Oncol</a:t>
            </a:r>
            <a:r>
              <a:rPr lang="en-US" altLang="zh-CN" sz="600" dirty="0">
                <a:latin typeface="微软雅黑" pitchFamily="34" charset="-122"/>
              </a:rPr>
              <a:t> 2013; 2. </a:t>
            </a:r>
            <a:r>
              <a:rPr lang="en-US" altLang="zh-CN" sz="600" dirty="0" err="1">
                <a:latin typeface="微软雅黑" pitchFamily="34" charset="-122"/>
              </a:rPr>
              <a:t>Gridelli</a:t>
            </a:r>
            <a:r>
              <a:rPr lang="en-US" altLang="zh-CN" sz="600" dirty="0">
                <a:latin typeface="微软雅黑" pitchFamily="34" charset="-122"/>
              </a:rPr>
              <a:t>, et al. Cancer Treat Rev 2014 3. </a:t>
            </a:r>
            <a:r>
              <a:rPr lang="en-US" altLang="zh-CN" sz="600" dirty="0" err="1">
                <a:latin typeface="微软雅黑" pitchFamily="34" charset="-122"/>
              </a:rPr>
              <a:t>Hallberg</a:t>
            </a:r>
            <a:r>
              <a:rPr lang="en-US" altLang="zh-CN" sz="600" dirty="0">
                <a:latin typeface="微软雅黑" pitchFamily="34" charset="-122"/>
              </a:rPr>
              <a:t>, et al. Nat Rev Cancer 2013; 4. </a:t>
            </a:r>
            <a:r>
              <a:rPr lang="en-US" altLang="zh-CN" sz="600" dirty="0" err="1">
                <a:latin typeface="微软雅黑" pitchFamily="34" charset="-122"/>
              </a:rPr>
              <a:t>Rikova</a:t>
            </a:r>
            <a:r>
              <a:rPr lang="en-US" altLang="zh-CN" sz="600" dirty="0">
                <a:latin typeface="微软雅黑" pitchFamily="34" charset="-122"/>
              </a:rPr>
              <a:t>, et al. Cell 2007; 5. Soda, et al. Nature 2007; 6. American Cancer Society 2013 7. Torre, et al. CA Cancer J </a:t>
            </a:r>
            <a:r>
              <a:rPr lang="en-US" altLang="zh-CN" sz="600" dirty="0" err="1">
                <a:latin typeface="微软雅黑" pitchFamily="34" charset="-122"/>
              </a:rPr>
              <a:t>Clin</a:t>
            </a:r>
            <a:r>
              <a:rPr lang="en-US" altLang="zh-CN" sz="600" dirty="0">
                <a:latin typeface="微软雅黑" pitchFamily="34" charset="-122"/>
              </a:rPr>
              <a:t> 2015; 8. Perez, et al. Lung Cancer; 9/</a:t>
            </a:r>
            <a:r>
              <a:rPr lang="en-US" altLang="zh-CN" sz="600" dirty="0"/>
              <a:t>Lancet. 2016 ;388(10048):1012-24.</a:t>
            </a:r>
          </a:p>
        </p:txBody>
      </p:sp>
      <p:cxnSp>
        <p:nvCxnSpPr>
          <p:cNvPr id="104" name="Straight Connector 21"/>
          <p:cNvCxnSpPr/>
          <p:nvPr/>
        </p:nvCxnSpPr>
        <p:spPr>
          <a:xfrm flipV="1">
            <a:off x="2128135" y="2459870"/>
            <a:ext cx="0" cy="390928"/>
          </a:xfrm>
          <a:prstGeom prst="line">
            <a:avLst/>
          </a:prstGeom>
          <a:noFill/>
          <a:ln w="19050" cap="flat" cmpd="sng" algn="ctr">
            <a:solidFill>
              <a:srgbClr val="F79646"/>
            </a:solidFill>
            <a:prstDash val="solid"/>
          </a:ln>
          <a:effectLst/>
        </p:spPr>
      </p:cxnSp>
      <p:sp>
        <p:nvSpPr>
          <p:cNvPr id="105" name="Rectangle 4"/>
          <p:cNvSpPr/>
          <p:nvPr/>
        </p:nvSpPr>
        <p:spPr>
          <a:xfrm>
            <a:off x="1686022" y="1649132"/>
            <a:ext cx="684967" cy="948284"/>
          </a:xfrm>
          <a:prstGeom prst="rect">
            <a:avLst/>
          </a:prstGeom>
          <a:solidFill>
            <a:srgbClr val="002060"/>
          </a:solidFill>
          <a:ln w="25400" cap="flat" cmpd="sng" algn="ctr">
            <a:noFill/>
            <a:prstDash val="solid"/>
          </a:ln>
          <a:effectLst/>
        </p:spPr>
        <p:txBody>
          <a:bodyPr lIns="68580" tIns="34290" rIns="68580" bIns="34290" rtlCol="0" anchor="t"/>
          <a:lstStyle/>
          <a:p>
            <a:pPr algn="ctr" defTabSz="767715">
              <a:defRPr/>
            </a:pPr>
            <a:r>
              <a:rPr lang="en-US" sz="800" b="1" kern="0" dirty="0">
                <a:solidFill>
                  <a:prstClr val="white"/>
                </a:solidFill>
                <a:ea typeface="微软雅黑" pitchFamily="34" charset="-122"/>
                <a:cs typeface="Arial" charset="0"/>
              </a:rPr>
              <a:t>2011</a:t>
            </a:r>
          </a:p>
          <a:p>
            <a:pPr algn="ctr" defTabSz="767715">
              <a:defRPr/>
            </a:pPr>
            <a:r>
              <a:rPr lang="en-US" sz="800" b="1" kern="0" dirty="0">
                <a:solidFill>
                  <a:prstClr val="white"/>
                </a:solidFill>
                <a:ea typeface="微软雅黑" pitchFamily="34" charset="-122"/>
                <a:cs typeface="Arial" charset="0"/>
              </a:rPr>
              <a:t>(</a:t>
            </a:r>
            <a:r>
              <a:rPr lang="en-US" altLang="zh-CN" sz="800" b="1" i="1" kern="0" dirty="0">
                <a:solidFill>
                  <a:prstClr val="white"/>
                </a:solidFill>
                <a:ea typeface="微软雅黑" pitchFamily="34" charset="-122"/>
                <a:cs typeface="Arial" charset="0"/>
              </a:rPr>
              <a:t>Aug</a:t>
            </a:r>
            <a:r>
              <a:rPr lang="en-US" altLang="zh-CN" sz="800" b="1" kern="0" dirty="0">
                <a:solidFill>
                  <a:prstClr val="white"/>
                </a:solidFill>
                <a:ea typeface="微软雅黑" pitchFamily="34" charset="-122"/>
                <a:cs typeface="Arial" charset="0"/>
              </a:rPr>
              <a:t>)</a:t>
            </a:r>
            <a:endParaRPr lang="en-US" sz="800" b="1" kern="0" dirty="0">
              <a:solidFill>
                <a:prstClr val="white"/>
              </a:solidFill>
              <a:ea typeface="微软雅黑" pitchFamily="34" charset="-122"/>
              <a:cs typeface="Arial" charset="0"/>
            </a:endParaRPr>
          </a:p>
          <a:p>
            <a:pPr algn="ctr" defTabSz="767715">
              <a:defRPr/>
            </a:pPr>
            <a:endParaRPr lang="en-US" sz="700" b="1" kern="0" dirty="0">
              <a:solidFill>
                <a:prstClr val="white"/>
              </a:solidFill>
              <a:ea typeface="微软雅黑" pitchFamily="34" charset="-122"/>
              <a:cs typeface="Arial" charset="0"/>
            </a:endParaRPr>
          </a:p>
          <a:p>
            <a:pPr algn="ctr" defTabSz="767715">
              <a:defRPr/>
            </a:pPr>
            <a:r>
              <a:rPr lang="en-US" sz="700" b="1" kern="0" dirty="0" err="1">
                <a:solidFill>
                  <a:prstClr val="white"/>
                </a:solidFill>
                <a:ea typeface="微软雅黑" pitchFamily="34" charset="-122"/>
                <a:cs typeface="Arial" charset="0"/>
              </a:rPr>
              <a:t>Crizotinib</a:t>
            </a:r>
            <a:r>
              <a:rPr lang="en-US" sz="700" b="1" kern="0" dirty="0">
                <a:solidFill>
                  <a:prstClr val="white"/>
                </a:solidFill>
                <a:ea typeface="微软雅黑" pitchFamily="34" charset="-122"/>
                <a:cs typeface="Arial" charset="0"/>
              </a:rPr>
              <a:t>, approved for advanced ALK+ NSCLC </a:t>
            </a:r>
            <a:endParaRPr lang="en-US" sz="700" b="1" i="1" kern="0" dirty="0">
              <a:solidFill>
                <a:prstClr val="white"/>
              </a:solidFill>
              <a:ea typeface="微软雅黑" pitchFamily="34" charset="-122"/>
              <a:cs typeface="Arial" charset="0"/>
            </a:endParaRPr>
          </a:p>
        </p:txBody>
      </p:sp>
      <p:sp>
        <p:nvSpPr>
          <p:cNvPr id="117" name="Pentagon 11"/>
          <p:cNvSpPr/>
          <p:nvPr/>
        </p:nvSpPr>
        <p:spPr>
          <a:xfrm>
            <a:off x="504562" y="2723460"/>
            <a:ext cx="8317006" cy="249829"/>
          </a:xfrm>
          <a:prstGeom prst="homePlate">
            <a:avLst/>
          </a:prstGeom>
          <a:solidFill>
            <a:srgbClr val="BD302C">
              <a:lumMod val="75000"/>
            </a:srgbClr>
          </a:solidFill>
          <a:ln w="3175" cap="flat" cmpd="sng" algn="ctr">
            <a:noFill/>
            <a:prstDash val="solid"/>
          </a:ln>
          <a:effectLst/>
        </p:spPr>
        <p:txBody>
          <a:bodyPr lIns="51287" tIns="25642" rIns="51287" bIns="25642" anchor="ctr"/>
          <a:lstStyle/>
          <a:p>
            <a:pPr algn="ctr" defTabSz="257175">
              <a:defRPr/>
            </a:pPr>
            <a:endParaRPr lang="en-GB" sz="1000" kern="0" dirty="0">
              <a:solidFill>
                <a:srgbClr val="FFFFFF"/>
              </a:solidFill>
              <a:latin typeface="微软雅黑" pitchFamily="34" charset="-122"/>
              <a:ea typeface="微软雅黑" pitchFamily="34" charset="-122"/>
            </a:endParaRPr>
          </a:p>
        </p:txBody>
      </p:sp>
      <p:cxnSp>
        <p:nvCxnSpPr>
          <p:cNvPr id="118" name="Straight Connector 23"/>
          <p:cNvCxnSpPr/>
          <p:nvPr/>
        </p:nvCxnSpPr>
        <p:spPr>
          <a:xfrm flipH="1">
            <a:off x="2724689" y="2517561"/>
            <a:ext cx="834" cy="270821"/>
          </a:xfrm>
          <a:prstGeom prst="line">
            <a:avLst/>
          </a:prstGeom>
          <a:noFill/>
          <a:ln w="19050" cap="flat" cmpd="sng" algn="ctr">
            <a:solidFill>
              <a:srgbClr val="F79646"/>
            </a:solidFill>
            <a:prstDash val="solid"/>
          </a:ln>
          <a:effectLst/>
        </p:spPr>
      </p:cxnSp>
      <p:cxnSp>
        <p:nvCxnSpPr>
          <p:cNvPr id="119" name="Straight Connector 24"/>
          <p:cNvCxnSpPr/>
          <p:nvPr/>
        </p:nvCxnSpPr>
        <p:spPr>
          <a:xfrm flipV="1">
            <a:off x="3126769" y="2832443"/>
            <a:ext cx="1" cy="309528"/>
          </a:xfrm>
          <a:prstGeom prst="line">
            <a:avLst/>
          </a:prstGeom>
          <a:noFill/>
          <a:ln w="19050" cap="flat" cmpd="sng" algn="ctr">
            <a:solidFill>
              <a:srgbClr val="F79646"/>
            </a:solidFill>
            <a:prstDash val="solid"/>
          </a:ln>
          <a:effectLst/>
        </p:spPr>
      </p:cxnSp>
      <p:cxnSp>
        <p:nvCxnSpPr>
          <p:cNvPr id="120" name="Straight Connector 25"/>
          <p:cNvCxnSpPr/>
          <p:nvPr/>
        </p:nvCxnSpPr>
        <p:spPr>
          <a:xfrm flipV="1">
            <a:off x="3430540" y="2519791"/>
            <a:ext cx="0" cy="331007"/>
          </a:xfrm>
          <a:prstGeom prst="line">
            <a:avLst/>
          </a:prstGeom>
          <a:noFill/>
          <a:ln w="19050" cap="flat" cmpd="sng" algn="ctr">
            <a:solidFill>
              <a:srgbClr val="F79646"/>
            </a:solidFill>
            <a:prstDash val="solid"/>
          </a:ln>
          <a:effectLst/>
        </p:spPr>
      </p:cxnSp>
      <p:cxnSp>
        <p:nvCxnSpPr>
          <p:cNvPr id="121" name="Straight Connector 26"/>
          <p:cNvCxnSpPr>
            <a:endCxn id="136" idx="1"/>
          </p:cNvCxnSpPr>
          <p:nvPr/>
        </p:nvCxnSpPr>
        <p:spPr>
          <a:xfrm flipV="1">
            <a:off x="3915622" y="2873213"/>
            <a:ext cx="1649" cy="280496"/>
          </a:xfrm>
          <a:prstGeom prst="line">
            <a:avLst/>
          </a:prstGeom>
          <a:noFill/>
          <a:ln w="19050" cap="flat" cmpd="sng" algn="ctr">
            <a:solidFill>
              <a:srgbClr val="F79646"/>
            </a:solidFill>
            <a:prstDash val="solid"/>
          </a:ln>
          <a:effectLst/>
        </p:spPr>
      </p:cxnSp>
      <p:grpSp>
        <p:nvGrpSpPr>
          <p:cNvPr id="3" name="组合 121"/>
          <p:cNvGrpSpPr/>
          <p:nvPr/>
        </p:nvGrpSpPr>
        <p:grpSpPr>
          <a:xfrm>
            <a:off x="2074022" y="2766957"/>
            <a:ext cx="108228" cy="106255"/>
            <a:chOff x="1744489" y="3495147"/>
            <a:chExt cx="144304" cy="141630"/>
          </a:xfrm>
        </p:grpSpPr>
        <p:sp>
          <p:nvSpPr>
            <p:cNvPr id="123" name="Freeform 147"/>
            <p:cNvSpPr/>
            <p:nvPr/>
          </p:nvSpPr>
          <p:spPr bwMode="auto">
            <a:xfrm>
              <a:off x="1744489" y="3495147"/>
              <a:ext cx="72152" cy="141630"/>
            </a:xfrm>
            <a:custGeom>
              <a:avLst/>
              <a:gdLst>
                <a:gd name="T0" fmla="*/ 0 w 54"/>
                <a:gd name="T1" fmla="*/ 54 h 106"/>
                <a:gd name="T2" fmla="*/ 54 w 54"/>
                <a:gd name="T3" fmla="*/ 106 h 106"/>
                <a:gd name="T4" fmla="*/ 54 w 54"/>
                <a:gd name="T5" fmla="*/ 0 h 106"/>
                <a:gd name="T6" fmla="*/ 0 w 54"/>
                <a:gd name="T7" fmla="*/ 54 h 106"/>
              </a:gdLst>
              <a:ahLst/>
              <a:cxnLst>
                <a:cxn ang="0">
                  <a:pos x="T0" y="T1"/>
                </a:cxn>
                <a:cxn ang="0">
                  <a:pos x="T2" y="T3"/>
                </a:cxn>
                <a:cxn ang="0">
                  <a:pos x="T4" y="T5"/>
                </a:cxn>
                <a:cxn ang="0">
                  <a:pos x="T6" y="T7"/>
                </a:cxn>
              </a:cxnLst>
              <a:rect l="0" t="0" r="r" b="b"/>
              <a:pathLst>
                <a:path w="54" h="106">
                  <a:moveTo>
                    <a:pt x="0" y="54"/>
                  </a:moveTo>
                  <a:lnTo>
                    <a:pt x="54" y="106"/>
                  </a:lnTo>
                  <a:lnTo>
                    <a:pt x="54" y="0"/>
                  </a:lnTo>
                  <a:lnTo>
                    <a:pt x="0" y="54"/>
                  </a:lnTo>
                  <a:close/>
                </a:path>
              </a:pathLst>
            </a:custGeom>
            <a:solidFill>
              <a:srgbClr val="F79646">
                <a:lumMod val="40000"/>
                <a:lumOff val="6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sp>
          <p:nvSpPr>
            <p:cNvPr id="124" name="Freeform 148"/>
            <p:cNvSpPr/>
            <p:nvPr/>
          </p:nvSpPr>
          <p:spPr bwMode="auto">
            <a:xfrm>
              <a:off x="1816641" y="3495147"/>
              <a:ext cx="72152" cy="141630"/>
            </a:xfrm>
            <a:custGeom>
              <a:avLst/>
              <a:gdLst>
                <a:gd name="T0" fmla="*/ 0 w 54"/>
                <a:gd name="T1" fmla="*/ 0 h 106"/>
                <a:gd name="T2" fmla="*/ 0 w 54"/>
                <a:gd name="T3" fmla="*/ 106 h 106"/>
                <a:gd name="T4" fmla="*/ 54 w 54"/>
                <a:gd name="T5" fmla="*/ 54 h 106"/>
                <a:gd name="T6" fmla="*/ 0 w 54"/>
                <a:gd name="T7" fmla="*/ 0 h 106"/>
              </a:gdLst>
              <a:ahLst/>
              <a:cxnLst>
                <a:cxn ang="0">
                  <a:pos x="T0" y="T1"/>
                </a:cxn>
                <a:cxn ang="0">
                  <a:pos x="T2" y="T3"/>
                </a:cxn>
                <a:cxn ang="0">
                  <a:pos x="T4" y="T5"/>
                </a:cxn>
                <a:cxn ang="0">
                  <a:pos x="T6" y="T7"/>
                </a:cxn>
              </a:cxnLst>
              <a:rect l="0" t="0" r="r" b="b"/>
              <a:pathLst>
                <a:path w="54" h="106">
                  <a:moveTo>
                    <a:pt x="0" y="0"/>
                  </a:moveTo>
                  <a:lnTo>
                    <a:pt x="0" y="106"/>
                  </a:lnTo>
                  <a:lnTo>
                    <a:pt x="54" y="54"/>
                  </a:lnTo>
                  <a:lnTo>
                    <a:pt x="0" y="0"/>
                  </a:lnTo>
                  <a:close/>
                </a:path>
              </a:pathLst>
            </a:custGeom>
            <a:solidFill>
              <a:srgbClr val="F7964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grpSp>
      <p:grpSp>
        <p:nvGrpSpPr>
          <p:cNvPr id="5" name="组合 124"/>
          <p:cNvGrpSpPr/>
          <p:nvPr/>
        </p:nvGrpSpPr>
        <p:grpSpPr>
          <a:xfrm>
            <a:off x="2671965" y="2766957"/>
            <a:ext cx="108228" cy="106255"/>
            <a:chOff x="2541747" y="3495147"/>
            <a:chExt cx="144304" cy="141630"/>
          </a:xfrm>
        </p:grpSpPr>
        <p:sp>
          <p:nvSpPr>
            <p:cNvPr id="126" name="Freeform 147"/>
            <p:cNvSpPr/>
            <p:nvPr/>
          </p:nvSpPr>
          <p:spPr bwMode="auto">
            <a:xfrm>
              <a:off x="2541747" y="3495147"/>
              <a:ext cx="72152" cy="141630"/>
            </a:xfrm>
            <a:custGeom>
              <a:avLst/>
              <a:gdLst>
                <a:gd name="T0" fmla="*/ 0 w 54"/>
                <a:gd name="T1" fmla="*/ 54 h 106"/>
                <a:gd name="T2" fmla="*/ 54 w 54"/>
                <a:gd name="T3" fmla="*/ 106 h 106"/>
                <a:gd name="T4" fmla="*/ 54 w 54"/>
                <a:gd name="T5" fmla="*/ 0 h 106"/>
                <a:gd name="T6" fmla="*/ 0 w 54"/>
                <a:gd name="T7" fmla="*/ 54 h 106"/>
              </a:gdLst>
              <a:ahLst/>
              <a:cxnLst>
                <a:cxn ang="0">
                  <a:pos x="T0" y="T1"/>
                </a:cxn>
                <a:cxn ang="0">
                  <a:pos x="T2" y="T3"/>
                </a:cxn>
                <a:cxn ang="0">
                  <a:pos x="T4" y="T5"/>
                </a:cxn>
                <a:cxn ang="0">
                  <a:pos x="T6" y="T7"/>
                </a:cxn>
              </a:cxnLst>
              <a:rect l="0" t="0" r="r" b="b"/>
              <a:pathLst>
                <a:path w="54" h="106">
                  <a:moveTo>
                    <a:pt x="0" y="54"/>
                  </a:moveTo>
                  <a:lnTo>
                    <a:pt x="54" y="106"/>
                  </a:lnTo>
                  <a:lnTo>
                    <a:pt x="54" y="0"/>
                  </a:lnTo>
                  <a:lnTo>
                    <a:pt x="0" y="54"/>
                  </a:lnTo>
                  <a:close/>
                </a:path>
              </a:pathLst>
            </a:custGeom>
            <a:solidFill>
              <a:srgbClr val="F79646">
                <a:lumMod val="40000"/>
                <a:lumOff val="6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sp>
          <p:nvSpPr>
            <p:cNvPr id="127" name="Freeform 148"/>
            <p:cNvSpPr/>
            <p:nvPr/>
          </p:nvSpPr>
          <p:spPr bwMode="auto">
            <a:xfrm>
              <a:off x="2613899" y="3495147"/>
              <a:ext cx="72152" cy="141630"/>
            </a:xfrm>
            <a:custGeom>
              <a:avLst/>
              <a:gdLst>
                <a:gd name="T0" fmla="*/ 0 w 54"/>
                <a:gd name="T1" fmla="*/ 0 h 106"/>
                <a:gd name="T2" fmla="*/ 0 w 54"/>
                <a:gd name="T3" fmla="*/ 106 h 106"/>
                <a:gd name="T4" fmla="*/ 54 w 54"/>
                <a:gd name="T5" fmla="*/ 54 h 106"/>
                <a:gd name="T6" fmla="*/ 0 w 54"/>
                <a:gd name="T7" fmla="*/ 0 h 106"/>
              </a:gdLst>
              <a:ahLst/>
              <a:cxnLst>
                <a:cxn ang="0">
                  <a:pos x="T0" y="T1"/>
                </a:cxn>
                <a:cxn ang="0">
                  <a:pos x="T2" y="T3"/>
                </a:cxn>
                <a:cxn ang="0">
                  <a:pos x="T4" y="T5"/>
                </a:cxn>
                <a:cxn ang="0">
                  <a:pos x="T6" y="T7"/>
                </a:cxn>
              </a:cxnLst>
              <a:rect l="0" t="0" r="r" b="b"/>
              <a:pathLst>
                <a:path w="54" h="106">
                  <a:moveTo>
                    <a:pt x="0" y="0"/>
                  </a:moveTo>
                  <a:lnTo>
                    <a:pt x="0" y="106"/>
                  </a:lnTo>
                  <a:lnTo>
                    <a:pt x="54" y="54"/>
                  </a:lnTo>
                  <a:lnTo>
                    <a:pt x="0" y="0"/>
                  </a:lnTo>
                  <a:close/>
                </a:path>
              </a:pathLst>
            </a:custGeom>
            <a:solidFill>
              <a:srgbClr val="F7964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grpSp>
      <p:grpSp>
        <p:nvGrpSpPr>
          <p:cNvPr id="6" name="组合 127"/>
          <p:cNvGrpSpPr/>
          <p:nvPr/>
        </p:nvGrpSpPr>
        <p:grpSpPr>
          <a:xfrm>
            <a:off x="3072653" y="2766957"/>
            <a:ext cx="108228" cy="106255"/>
            <a:chOff x="3075998" y="3495147"/>
            <a:chExt cx="144304" cy="141630"/>
          </a:xfrm>
        </p:grpSpPr>
        <p:sp>
          <p:nvSpPr>
            <p:cNvPr id="129" name="Freeform 147"/>
            <p:cNvSpPr/>
            <p:nvPr/>
          </p:nvSpPr>
          <p:spPr bwMode="auto">
            <a:xfrm>
              <a:off x="3075998" y="3495147"/>
              <a:ext cx="72152" cy="141630"/>
            </a:xfrm>
            <a:custGeom>
              <a:avLst/>
              <a:gdLst>
                <a:gd name="T0" fmla="*/ 0 w 54"/>
                <a:gd name="T1" fmla="*/ 54 h 106"/>
                <a:gd name="T2" fmla="*/ 54 w 54"/>
                <a:gd name="T3" fmla="*/ 106 h 106"/>
                <a:gd name="T4" fmla="*/ 54 w 54"/>
                <a:gd name="T5" fmla="*/ 0 h 106"/>
                <a:gd name="T6" fmla="*/ 0 w 54"/>
                <a:gd name="T7" fmla="*/ 54 h 106"/>
              </a:gdLst>
              <a:ahLst/>
              <a:cxnLst>
                <a:cxn ang="0">
                  <a:pos x="T0" y="T1"/>
                </a:cxn>
                <a:cxn ang="0">
                  <a:pos x="T2" y="T3"/>
                </a:cxn>
                <a:cxn ang="0">
                  <a:pos x="T4" y="T5"/>
                </a:cxn>
                <a:cxn ang="0">
                  <a:pos x="T6" y="T7"/>
                </a:cxn>
              </a:cxnLst>
              <a:rect l="0" t="0" r="r" b="b"/>
              <a:pathLst>
                <a:path w="54" h="106">
                  <a:moveTo>
                    <a:pt x="0" y="54"/>
                  </a:moveTo>
                  <a:lnTo>
                    <a:pt x="54" y="106"/>
                  </a:lnTo>
                  <a:lnTo>
                    <a:pt x="54" y="0"/>
                  </a:lnTo>
                  <a:lnTo>
                    <a:pt x="0" y="54"/>
                  </a:lnTo>
                  <a:close/>
                </a:path>
              </a:pathLst>
            </a:custGeom>
            <a:solidFill>
              <a:srgbClr val="F79646">
                <a:lumMod val="40000"/>
                <a:lumOff val="6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sp>
          <p:nvSpPr>
            <p:cNvPr id="130" name="Freeform 148"/>
            <p:cNvSpPr/>
            <p:nvPr/>
          </p:nvSpPr>
          <p:spPr bwMode="auto">
            <a:xfrm>
              <a:off x="3148150" y="3495147"/>
              <a:ext cx="72152" cy="141630"/>
            </a:xfrm>
            <a:custGeom>
              <a:avLst/>
              <a:gdLst>
                <a:gd name="T0" fmla="*/ 0 w 54"/>
                <a:gd name="T1" fmla="*/ 0 h 106"/>
                <a:gd name="T2" fmla="*/ 0 w 54"/>
                <a:gd name="T3" fmla="*/ 106 h 106"/>
                <a:gd name="T4" fmla="*/ 54 w 54"/>
                <a:gd name="T5" fmla="*/ 54 h 106"/>
                <a:gd name="T6" fmla="*/ 0 w 54"/>
                <a:gd name="T7" fmla="*/ 0 h 106"/>
              </a:gdLst>
              <a:ahLst/>
              <a:cxnLst>
                <a:cxn ang="0">
                  <a:pos x="T0" y="T1"/>
                </a:cxn>
                <a:cxn ang="0">
                  <a:pos x="T2" y="T3"/>
                </a:cxn>
                <a:cxn ang="0">
                  <a:pos x="T4" y="T5"/>
                </a:cxn>
                <a:cxn ang="0">
                  <a:pos x="T6" y="T7"/>
                </a:cxn>
              </a:cxnLst>
              <a:rect l="0" t="0" r="r" b="b"/>
              <a:pathLst>
                <a:path w="54" h="106">
                  <a:moveTo>
                    <a:pt x="0" y="0"/>
                  </a:moveTo>
                  <a:lnTo>
                    <a:pt x="0" y="106"/>
                  </a:lnTo>
                  <a:lnTo>
                    <a:pt x="54" y="54"/>
                  </a:lnTo>
                  <a:lnTo>
                    <a:pt x="0" y="0"/>
                  </a:lnTo>
                  <a:close/>
                </a:path>
              </a:pathLst>
            </a:custGeom>
            <a:solidFill>
              <a:srgbClr val="F7964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grpSp>
      <p:grpSp>
        <p:nvGrpSpPr>
          <p:cNvPr id="7" name="组合 130"/>
          <p:cNvGrpSpPr/>
          <p:nvPr/>
        </p:nvGrpSpPr>
        <p:grpSpPr>
          <a:xfrm>
            <a:off x="3376426" y="2766957"/>
            <a:ext cx="108228" cy="106255"/>
            <a:chOff x="3481028" y="3495147"/>
            <a:chExt cx="144304" cy="141630"/>
          </a:xfrm>
        </p:grpSpPr>
        <p:sp>
          <p:nvSpPr>
            <p:cNvPr id="132" name="Freeform 147"/>
            <p:cNvSpPr/>
            <p:nvPr/>
          </p:nvSpPr>
          <p:spPr bwMode="auto">
            <a:xfrm>
              <a:off x="3481028" y="3495147"/>
              <a:ext cx="72152" cy="141630"/>
            </a:xfrm>
            <a:custGeom>
              <a:avLst/>
              <a:gdLst>
                <a:gd name="T0" fmla="*/ 0 w 54"/>
                <a:gd name="T1" fmla="*/ 54 h 106"/>
                <a:gd name="T2" fmla="*/ 54 w 54"/>
                <a:gd name="T3" fmla="*/ 106 h 106"/>
                <a:gd name="T4" fmla="*/ 54 w 54"/>
                <a:gd name="T5" fmla="*/ 0 h 106"/>
                <a:gd name="T6" fmla="*/ 0 w 54"/>
                <a:gd name="T7" fmla="*/ 54 h 106"/>
              </a:gdLst>
              <a:ahLst/>
              <a:cxnLst>
                <a:cxn ang="0">
                  <a:pos x="T0" y="T1"/>
                </a:cxn>
                <a:cxn ang="0">
                  <a:pos x="T2" y="T3"/>
                </a:cxn>
                <a:cxn ang="0">
                  <a:pos x="T4" y="T5"/>
                </a:cxn>
                <a:cxn ang="0">
                  <a:pos x="T6" y="T7"/>
                </a:cxn>
              </a:cxnLst>
              <a:rect l="0" t="0" r="r" b="b"/>
              <a:pathLst>
                <a:path w="54" h="106">
                  <a:moveTo>
                    <a:pt x="0" y="54"/>
                  </a:moveTo>
                  <a:lnTo>
                    <a:pt x="54" y="106"/>
                  </a:lnTo>
                  <a:lnTo>
                    <a:pt x="54" y="0"/>
                  </a:lnTo>
                  <a:lnTo>
                    <a:pt x="0" y="54"/>
                  </a:lnTo>
                  <a:close/>
                </a:path>
              </a:pathLst>
            </a:custGeom>
            <a:solidFill>
              <a:srgbClr val="F79646">
                <a:lumMod val="40000"/>
                <a:lumOff val="6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sp>
          <p:nvSpPr>
            <p:cNvPr id="133" name="Freeform 148"/>
            <p:cNvSpPr/>
            <p:nvPr/>
          </p:nvSpPr>
          <p:spPr bwMode="auto">
            <a:xfrm>
              <a:off x="3553180" y="3495147"/>
              <a:ext cx="72152" cy="141630"/>
            </a:xfrm>
            <a:custGeom>
              <a:avLst/>
              <a:gdLst>
                <a:gd name="T0" fmla="*/ 0 w 54"/>
                <a:gd name="T1" fmla="*/ 0 h 106"/>
                <a:gd name="T2" fmla="*/ 0 w 54"/>
                <a:gd name="T3" fmla="*/ 106 h 106"/>
                <a:gd name="T4" fmla="*/ 54 w 54"/>
                <a:gd name="T5" fmla="*/ 54 h 106"/>
                <a:gd name="T6" fmla="*/ 0 w 54"/>
                <a:gd name="T7" fmla="*/ 0 h 106"/>
              </a:gdLst>
              <a:ahLst/>
              <a:cxnLst>
                <a:cxn ang="0">
                  <a:pos x="T0" y="T1"/>
                </a:cxn>
                <a:cxn ang="0">
                  <a:pos x="T2" y="T3"/>
                </a:cxn>
                <a:cxn ang="0">
                  <a:pos x="T4" y="T5"/>
                </a:cxn>
                <a:cxn ang="0">
                  <a:pos x="T6" y="T7"/>
                </a:cxn>
              </a:cxnLst>
              <a:rect l="0" t="0" r="r" b="b"/>
              <a:pathLst>
                <a:path w="54" h="106">
                  <a:moveTo>
                    <a:pt x="0" y="0"/>
                  </a:moveTo>
                  <a:lnTo>
                    <a:pt x="0" y="106"/>
                  </a:lnTo>
                  <a:lnTo>
                    <a:pt x="54" y="54"/>
                  </a:lnTo>
                  <a:lnTo>
                    <a:pt x="0" y="0"/>
                  </a:lnTo>
                  <a:close/>
                </a:path>
              </a:pathLst>
            </a:custGeom>
            <a:solidFill>
              <a:srgbClr val="F7964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grpSp>
      <p:grpSp>
        <p:nvGrpSpPr>
          <p:cNvPr id="8" name="组合 133"/>
          <p:cNvGrpSpPr/>
          <p:nvPr/>
        </p:nvGrpSpPr>
        <p:grpSpPr>
          <a:xfrm>
            <a:off x="3863157" y="2766957"/>
            <a:ext cx="108228" cy="106255"/>
            <a:chOff x="4130003" y="3495147"/>
            <a:chExt cx="144304" cy="141630"/>
          </a:xfrm>
        </p:grpSpPr>
        <p:sp>
          <p:nvSpPr>
            <p:cNvPr id="135" name="Freeform 147"/>
            <p:cNvSpPr/>
            <p:nvPr/>
          </p:nvSpPr>
          <p:spPr bwMode="auto">
            <a:xfrm>
              <a:off x="4130003" y="3495147"/>
              <a:ext cx="72152" cy="141630"/>
            </a:xfrm>
            <a:custGeom>
              <a:avLst/>
              <a:gdLst>
                <a:gd name="T0" fmla="*/ 0 w 54"/>
                <a:gd name="T1" fmla="*/ 54 h 106"/>
                <a:gd name="T2" fmla="*/ 54 w 54"/>
                <a:gd name="T3" fmla="*/ 106 h 106"/>
                <a:gd name="T4" fmla="*/ 54 w 54"/>
                <a:gd name="T5" fmla="*/ 0 h 106"/>
                <a:gd name="T6" fmla="*/ 0 w 54"/>
                <a:gd name="T7" fmla="*/ 54 h 106"/>
              </a:gdLst>
              <a:ahLst/>
              <a:cxnLst>
                <a:cxn ang="0">
                  <a:pos x="T0" y="T1"/>
                </a:cxn>
                <a:cxn ang="0">
                  <a:pos x="T2" y="T3"/>
                </a:cxn>
                <a:cxn ang="0">
                  <a:pos x="T4" y="T5"/>
                </a:cxn>
                <a:cxn ang="0">
                  <a:pos x="T6" y="T7"/>
                </a:cxn>
              </a:cxnLst>
              <a:rect l="0" t="0" r="r" b="b"/>
              <a:pathLst>
                <a:path w="54" h="106">
                  <a:moveTo>
                    <a:pt x="0" y="54"/>
                  </a:moveTo>
                  <a:lnTo>
                    <a:pt x="54" y="106"/>
                  </a:lnTo>
                  <a:lnTo>
                    <a:pt x="54" y="0"/>
                  </a:lnTo>
                  <a:lnTo>
                    <a:pt x="0" y="54"/>
                  </a:lnTo>
                  <a:close/>
                </a:path>
              </a:pathLst>
            </a:custGeom>
            <a:solidFill>
              <a:srgbClr val="F79646">
                <a:lumMod val="40000"/>
                <a:lumOff val="6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sp>
          <p:nvSpPr>
            <p:cNvPr id="136" name="Freeform 148"/>
            <p:cNvSpPr/>
            <p:nvPr/>
          </p:nvSpPr>
          <p:spPr bwMode="auto">
            <a:xfrm>
              <a:off x="4202155" y="3495147"/>
              <a:ext cx="72152" cy="141630"/>
            </a:xfrm>
            <a:custGeom>
              <a:avLst/>
              <a:gdLst>
                <a:gd name="T0" fmla="*/ 0 w 54"/>
                <a:gd name="T1" fmla="*/ 0 h 106"/>
                <a:gd name="T2" fmla="*/ 0 w 54"/>
                <a:gd name="T3" fmla="*/ 106 h 106"/>
                <a:gd name="T4" fmla="*/ 54 w 54"/>
                <a:gd name="T5" fmla="*/ 54 h 106"/>
                <a:gd name="T6" fmla="*/ 0 w 54"/>
                <a:gd name="T7" fmla="*/ 0 h 106"/>
              </a:gdLst>
              <a:ahLst/>
              <a:cxnLst>
                <a:cxn ang="0">
                  <a:pos x="T0" y="T1"/>
                </a:cxn>
                <a:cxn ang="0">
                  <a:pos x="T2" y="T3"/>
                </a:cxn>
                <a:cxn ang="0">
                  <a:pos x="T4" y="T5"/>
                </a:cxn>
                <a:cxn ang="0">
                  <a:pos x="T6" y="T7"/>
                </a:cxn>
              </a:cxnLst>
              <a:rect l="0" t="0" r="r" b="b"/>
              <a:pathLst>
                <a:path w="54" h="106">
                  <a:moveTo>
                    <a:pt x="0" y="0"/>
                  </a:moveTo>
                  <a:lnTo>
                    <a:pt x="0" y="106"/>
                  </a:lnTo>
                  <a:lnTo>
                    <a:pt x="54" y="54"/>
                  </a:lnTo>
                  <a:lnTo>
                    <a:pt x="0" y="0"/>
                  </a:lnTo>
                  <a:close/>
                </a:path>
              </a:pathLst>
            </a:custGeom>
            <a:solidFill>
              <a:srgbClr val="F7964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grpSp>
      <p:sp>
        <p:nvSpPr>
          <p:cNvPr id="137" name="Rectangle 56"/>
          <p:cNvSpPr/>
          <p:nvPr/>
        </p:nvSpPr>
        <p:spPr>
          <a:xfrm>
            <a:off x="3203111" y="1649132"/>
            <a:ext cx="400743" cy="941465"/>
          </a:xfrm>
          <a:prstGeom prst="rect">
            <a:avLst/>
          </a:prstGeom>
          <a:solidFill>
            <a:srgbClr val="BD302C"/>
          </a:solidFill>
          <a:ln w="25400" cap="flat" cmpd="sng" algn="ctr">
            <a:noFill/>
            <a:prstDash val="solid"/>
          </a:ln>
          <a:effectLst/>
        </p:spPr>
        <p:txBody>
          <a:bodyPr lIns="20250" tIns="34290" rIns="20250" bIns="34290" rtlCol="0" anchor="t"/>
          <a:lstStyle/>
          <a:p>
            <a:pPr algn="ctr" defTabSz="257175">
              <a:spcAft>
                <a:spcPts val="338"/>
              </a:spcAft>
              <a:defRPr/>
            </a:pPr>
            <a:r>
              <a:rPr lang="en-US" sz="800" b="1" kern="0" dirty="0">
                <a:solidFill>
                  <a:prstClr val="white"/>
                </a:solidFill>
                <a:ea typeface="微软雅黑" pitchFamily="34" charset="-122"/>
                <a:cs typeface="Arial" charset="0"/>
              </a:rPr>
              <a:t>2014 </a:t>
            </a:r>
            <a:r>
              <a:rPr lang="en-US" sz="800" b="1" i="1" kern="0" dirty="0">
                <a:solidFill>
                  <a:prstClr val="white"/>
                </a:solidFill>
                <a:ea typeface="微软雅黑" pitchFamily="34" charset="-122"/>
                <a:cs typeface="Arial" charset="0"/>
              </a:rPr>
              <a:t>(</a:t>
            </a:r>
            <a:r>
              <a:rPr lang="en-US" altLang="zh-CN" sz="800" b="1" i="1" kern="0" dirty="0">
                <a:solidFill>
                  <a:prstClr val="white"/>
                </a:solidFill>
                <a:ea typeface="微软雅黑" pitchFamily="34" charset="-122"/>
                <a:cs typeface="Arial" charset="0"/>
              </a:rPr>
              <a:t>Jul</a:t>
            </a:r>
            <a:r>
              <a:rPr lang="en-US" sz="800" b="1" i="1" kern="0" dirty="0">
                <a:solidFill>
                  <a:prstClr val="white"/>
                </a:solidFill>
                <a:ea typeface="微软雅黑" pitchFamily="34" charset="-122"/>
                <a:cs typeface="Arial" charset="0"/>
              </a:rPr>
              <a:t>)</a:t>
            </a:r>
          </a:p>
          <a:p>
            <a:pPr algn="ctr" defTabSz="257175">
              <a:spcAft>
                <a:spcPts val="675"/>
              </a:spcAft>
              <a:defRPr/>
            </a:pPr>
            <a:r>
              <a:rPr lang="en-US" altLang="zh-CN" sz="600" b="1" kern="0" dirty="0">
                <a:solidFill>
                  <a:prstClr val="white"/>
                </a:solidFill>
                <a:ea typeface="微软雅黑" pitchFamily="34" charset="-122"/>
                <a:cs typeface="Arial" charset="0"/>
              </a:rPr>
              <a:t>Alectinib approved in Japan</a:t>
            </a:r>
          </a:p>
        </p:txBody>
      </p:sp>
      <p:sp>
        <p:nvSpPr>
          <p:cNvPr id="138" name="Rectangle 59"/>
          <p:cNvSpPr/>
          <p:nvPr/>
        </p:nvSpPr>
        <p:spPr>
          <a:xfrm>
            <a:off x="2434238" y="1649132"/>
            <a:ext cx="609249" cy="941465"/>
          </a:xfrm>
          <a:prstGeom prst="rect">
            <a:avLst/>
          </a:prstGeom>
          <a:solidFill>
            <a:srgbClr val="FFFFFF"/>
          </a:solidFill>
          <a:ln w="25400" cap="flat" cmpd="sng" algn="ctr">
            <a:solidFill>
              <a:srgbClr val="BD302C"/>
            </a:solidFill>
            <a:prstDash val="dash"/>
          </a:ln>
          <a:effectLst/>
        </p:spPr>
        <p:txBody>
          <a:bodyPr lIns="20250" tIns="34290" rIns="20250" bIns="34290" rtlCol="0" anchor="t"/>
          <a:lstStyle/>
          <a:p>
            <a:pPr algn="ctr" defTabSz="257175">
              <a:spcAft>
                <a:spcPts val="338"/>
              </a:spcAft>
              <a:defRPr/>
            </a:pPr>
            <a:r>
              <a:rPr lang="en-US" altLang="zh-CN" sz="800" b="1" kern="0" dirty="0">
                <a:solidFill>
                  <a:prstClr val="black"/>
                </a:solidFill>
                <a:ea typeface="微软雅黑" pitchFamily="34" charset="-122"/>
                <a:cs typeface="Arial" charset="0"/>
              </a:rPr>
              <a:t>2013     </a:t>
            </a:r>
            <a:r>
              <a:rPr lang="en-US" altLang="zh-CN" sz="800" b="1" i="1" kern="0" dirty="0">
                <a:solidFill>
                  <a:prstClr val="black"/>
                </a:solidFill>
                <a:ea typeface="微软雅黑" pitchFamily="34" charset="-122"/>
                <a:cs typeface="Arial" charset="0"/>
              </a:rPr>
              <a:t>(Jun)</a:t>
            </a:r>
          </a:p>
          <a:p>
            <a:pPr algn="ctr" defTabSz="257175">
              <a:spcAft>
                <a:spcPts val="675"/>
              </a:spcAft>
              <a:defRPr/>
            </a:pPr>
            <a:r>
              <a:rPr lang="en-US" altLang="zh-CN" sz="600" b="1" kern="0" dirty="0">
                <a:solidFill>
                  <a:prstClr val="black"/>
                </a:solidFill>
                <a:ea typeface="微软雅黑" pitchFamily="34" charset="-122"/>
                <a:cs typeface="Arial" charset="0"/>
              </a:rPr>
              <a:t>FDA granted </a:t>
            </a:r>
            <a:r>
              <a:rPr lang="en-US" altLang="zh-CN" sz="600" b="1" kern="0" dirty="0" err="1">
                <a:solidFill>
                  <a:prstClr val="black"/>
                </a:solidFill>
                <a:ea typeface="微软雅黑" pitchFamily="34" charset="-122"/>
                <a:cs typeface="Arial" charset="0"/>
              </a:rPr>
              <a:t>Alectinib</a:t>
            </a:r>
            <a:r>
              <a:rPr lang="en-US" altLang="zh-CN" sz="600" b="1" kern="0" dirty="0">
                <a:solidFill>
                  <a:prstClr val="black"/>
                </a:solidFill>
                <a:ea typeface="微软雅黑" pitchFamily="34" charset="-122"/>
                <a:cs typeface="Arial" charset="0"/>
              </a:rPr>
              <a:t> BTD for </a:t>
            </a:r>
            <a:r>
              <a:rPr lang="en-US" altLang="zh-CN" sz="600" b="1" i="1" kern="0" dirty="0">
                <a:solidFill>
                  <a:prstClr val="black"/>
                </a:solidFill>
                <a:ea typeface="微软雅黑" pitchFamily="34" charset="-122"/>
                <a:cs typeface="Arial" charset="0"/>
              </a:rPr>
              <a:t>ALK</a:t>
            </a:r>
            <a:r>
              <a:rPr lang="en-US" altLang="zh-CN" sz="600" b="1" kern="0" dirty="0">
                <a:solidFill>
                  <a:prstClr val="black"/>
                </a:solidFill>
                <a:ea typeface="微软雅黑" pitchFamily="34" charset="-122"/>
                <a:cs typeface="Arial" charset="0"/>
              </a:rPr>
              <a:t>+ NSCLC patients who have progressed on </a:t>
            </a:r>
            <a:r>
              <a:rPr lang="en-US" altLang="zh-CN" sz="600" b="1" kern="0" dirty="0" err="1">
                <a:solidFill>
                  <a:prstClr val="black"/>
                </a:solidFill>
                <a:ea typeface="微软雅黑" pitchFamily="34" charset="-122"/>
                <a:cs typeface="Arial" charset="0"/>
              </a:rPr>
              <a:t>crizotinib</a:t>
            </a:r>
            <a:endParaRPr lang="en-GB" altLang="zh-CN" sz="600" b="1" kern="0" dirty="0">
              <a:solidFill>
                <a:prstClr val="black"/>
              </a:solidFill>
              <a:ea typeface="微软雅黑" pitchFamily="34" charset="-122"/>
              <a:cs typeface="Arial" charset="0"/>
            </a:endParaRPr>
          </a:p>
        </p:txBody>
      </p:sp>
      <p:sp>
        <p:nvSpPr>
          <p:cNvPr id="139" name="Rectangle 95"/>
          <p:cNvSpPr/>
          <p:nvPr/>
        </p:nvSpPr>
        <p:spPr>
          <a:xfrm>
            <a:off x="912283" y="1649132"/>
            <a:ext cx="663608" cy="941465"/>
          </a:xfrm>
          <a:prstGeom prst="rect">
            <a:avLst/>
          </a:prstGeom>
          <a:noFill/>
          <a:ln w="25400" cap="flat" cmpd="sng" algn="ctr">
            <a:solidFill>
              <a:srgbClr val="FFFFFF">
                <a:lumMod val="85000"/>
              </a:srgbClr>
            </a:solidFill>
            <a:prstDash val="solid"/>
          </a:ln>
          <a:effectLst/>
        </p:spPr>
        <p:txBody>
          <a:bodyPr lIns="68580" tIns="34290" rIns="68580" bIns="34290" rtlCol="0" anchor="ctr"/>
          <a:lstStyle/>
          <a:p>
            <a:pPr algn="ctr" defTabSz="257175">
              <a:spcAft>
                <a:spcPts val="338"/>
              </a:spcAft>
              <a:defRPr/>
            </a:pPr>
            <a:r>
              <a:rPr lang="en-US" sz="1000" b="1" kern="0" dirty="0">
                <a:solidFill>
                  <a:srgbClr val="A01B1C"/>
                </a:solidFill>
                <a:ea typeface="微软雅黑" pitchFamily="34" charset="-122"/>
                <a:cs typeface="Arial" charset="0"/>
              </a:rPr>
              <a:t>2007</a:t>
            </a:r>
            <a:endParaRPr lang="en-US" sz="900" b="1" kern="0" dirty="0">
              <a:solidFill>
                <a:srgbClr val="A01B1C"/>
              </a:solidFill>
              <a:ea typeface="微软雅黑" pitchFamily="34" charset="-122"/>
              <a:cs typeface="Arial" charset="0"/>
            </a:endParaRPr>
          </a:p>
          <a:p>
            <a:pPr algn="ctr" defTabSz="257175">
              <a:defRPr/>
            </a:pPr>
            <a:r>
              <a:rPr lang="en-US" sz="600" b="1" kern="0" dirty="0">
                <a:solidFill>
                  <a:prstClr val="black">
                    <a:lumMod val="75000"/>
                    <a:lumOff val="25000"/>
                  </a:prstClr>
                </a:solidFill>
                <a:ea typeface="微软雅黑" pitchFamily="34" charset="-122"/>
                <a:cs typeface="Arial" charset="0"/>
              </a:rPr>
              <a:t>EML4–ALK fusion discovered in NSCLC</a:t>
            </a:r>
          </a:p>
        </p:txBody>
      </p:sp>
      <p:cxnSp>
        <p:nvCxnSpPr>
          <p:cNvPr id="140" name="Straight Connector 96"/>
          <p:cNvCxnSpPr/>
          <p:nvPr/>
        </p:nvCxnSpPr>
        <p:spPr>
          <a:xfrm>
            <a:off x="1237981" y="2545888"/>
            <a:ext cx="0" cy="234660"/>
          </a:xfrm>
          <a:prstGeom prst="line">
            <a:avLst/>
          </a:prstGeom>
          <a:noFill/>
          <a:ln w="19050" cap="flat" cmpd="sng" algn="ctr">
            <a:solidFill>
              <a:srgbClr val="F79646"/>
            </a:solidFill>
            <a:prstDash val="solid"/>
          </a:ln>
          <a:effectLst/>
        </p:spPr>
      </p:cxnSp>
      <p:grpSp>
        <p:nvGrpSpPr>
          <p:cNvPr id="9" name="组合 140"/>
          <p:cNvGrpSpPr/>
          <p:nvPr/>
        </p:nvGrpSpPr>
        <p:grpSpPr>
          <a:xfrm>
            <a:off x="1189973" y="2766957"/>
            <a:ext cx="108228" cy="106255"/>
            <a:chOff x="565757" y="3495147"/>
            <a:chExt cx="144304" cy="141630"/>
          </a:xfrm>
        </p:grpSpPr>
        <p:sp>
          <p:nvSpPr>
            <p:cNvPr id="142" name="Freeform 147"/>
            <p:cNvSpPr/>
            <p:nvPr/>
          </p:nvSpPr>
          <p:spPr bwMode="auto">
            <a:xfrm>
              <a:off x="565757" y="3495147"/>
              <a:ext cx="72152" cy="141630"/>
            </a:xfrm>
            <a:custGeom>
              <a:avLst/>
              <a:gdLst>
                <a:gd name="T0" fmla="*/ 0 w 54"/>
                <a:gd name="T1" fmla="*/ 54 h 106"/>
                <a:gd name="T2" fmla="*/ 54 w 54"/>
                <a:gd name="T3" fmla="*/ 106 h 106"/>
                <a:gd name="T4" fmla="*/ 54 w 54"/>
                <a:gd name="T5" fmla="*/ 0 h 106"/>
                <a:gd name="T6" fmla="*/ 0 w 54"/>
                <a:gd name="T7" fmla="*/ 54 h 106"/>
              </a:gdLst>
              <a:ahLst/>
              <a:cxnLst>
                <a:cxn ang="0">
                  <a:pos x="T0" y="T1"/>
                </a:cxn>
                <a:cxn ang="0">
                  <a:pos x="T2" y="T3"/>
                </a:cxn>
                <a:cxn ang="0">
                  <a:pos x="T4" y="T5"/>
                </a:cxn>
                <a:cxn ang="0">
                  <a:pos x="T6" y="T7"/>
                </a:cxn>
              </a:cxnLst>
              <a:rect l="0" t="0" r="r" b="b"/>
              <a:pathLst>
                <a:path w="54" h="106">
                  <a:moveTo>
                    <a:pt x="0" y="54"/>
                  </a:moveTo>
                  <a:lnTo>
                    <a:pt x="54" y="106"/>
                  </a:lnTo>
                  <a:lnTo>
                    <a:pt x="54" y="0"/>
                  </a:lnTo>
                  <a:lnTo>
                    <a:pt x="0" y="54"/>
                  </a:lnTo>
                  <a:close/>
                </a:path>
              </a:pathLst>
            </a:custGeom>
            <a:solidFill>
              <a:srgbClr val="F79646">
                <a:lumMod val="40000"/>
                <a:lumOff val="6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sp>
          <p:nvSpPr>
            <p:cNvPr id="143" name="Freeform 148"/>
            <p:cNvSpPr/>
            <p:nvPr/>
          </p:nvSpPr>
          <p:spPr bwMode="auto">
            <a:xfrm>
              <a:off x="637909" y="3495147"/>
              <a:ext cx="72152" cy="141630"/>
            </a:xfrm>
            <a:custGeom>
              <a:avLst/>
              <a:gdLst>
                <a:gd name="T0" fmla="*/ 0 w 54"/>
                <a:gd name="T1" fmla="*/ 0 h 106"/>
                <a:gd name="T2" fmla="*/ 0 w 54"/>
                <a:gd name="T3" fmla="*/ 106 h 106"/>
                <a:gd name="T4" fmla="*/ 54 w 54"/>
                <a:gd name="T5" fmla="*/ 54 h 106"/>
                <a:gd name="T6" fmla="*/ 0 w 54"/>
                <a:gd name="T7" fmla="*/ 0 h 106"/>
              </a:gdLst>
              <a:ahLst/>
              <a:cxnLst>
                <a:cxn ang="0">
                  <a:pos x="T0" y="T1"/>
                </a:cxn>
                <a:cxn ang="0">
                  <a:pos x="T2" y="T3"/>
                </a:cxn>
                <a:cxn ang="0">
                  <a:pos x="T4" y="T5"/>
                </a:cxn>
                <a:cxn ang="0">
                  <a:pos x="T6" y="T7"/>
                </a:cxn>
              </a:cxnLst>
              <a:rect l="0" t="0" r="r" b="b"/>
              <a:pathLst>
                <a:path w="54" h="106">
                  <a:moveTo>
                    <a:pt x="0" y="0"/>
                  </a:moveTo>
                  <a:lnTo>
                    <a:pt x="0" y="106"/>
                  </a:lnTo>
                  <a:lnTo>
                    <a:pt x="54" y="54"/>
                  </a:lnTo>
                  <a:lnTo>
                    <a:pt x="0" y="0"/>
                  </a:lnTo>
                  <a:close/>
                </a:path>
              </a:pathLst>
            </a:custGeom>
            <a:solidFill>
              <a:srgbClr val="F7964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grpSp>
      <p:sp>
        <p:nvSpPr>
          <p:cNvPr id="144" name="Rectangle 57"/>
          <p:cNvSpPr/>
          <p:nvPr/>
        </p:nvSpPr>
        <p:spPr>
          <a:xfrm>
            <a:off x="3566936" y="3056219"/>
            <a:ext cx="697059" cy="1058159"/>
          </a:xfrm>
          <a:prstGeom prst="rect">
            <a:avLst/>
          </a:prstGeom>
          <a:solidFill>
            <a:srgbClr val="BD302C"/>
          </a:solidFill>
          <a:ln w="25400" cap="flat" cmpd="sng" algn="ctr">
            <a:noFill/>
            <a:prstDash val="solid"/>
          </a:ln>
          <a:effectLst/>
        </p:spPr>
        <p:txBody>
          <a:bodyPr lIns="68580" tIns="34290" rIns="68580" bIns="34290" rtlCol="0" anchor="t"/>
          <a:lstStyle/>
          <a:p>
            <a:pPr algn="ctr" defTabSz="257175">
              <a:spcAft>
                <a:spcPts val="338"/>
              </a:spcAft>
              <a:defRPr/>
            </a:pPr>
            <a:r>
              <a:rPr lang="en-US" sz="800" b="1" kern="0" dirty="0">
                <a:solidFill>
                  <a:prstClr val="white"/>
                </a:solidFill>
                <a:ea typeface="微软雅黑" pitchFamily="34" charset="-122"/>
                <a:cs typeface="Arial" charset="0"/>
              </a:rPr>
              <a:t>2015      (Dec)</a:t>
            </a:r>
          </a:p>
          <a:p>
            <a:pPr algn="ctr" defTabSz="257175">
              <a:spcAft>
                <a:spcPts val="675"/>
              </a:spcAft>
              <a:defRPr/>
            </a:pPr>
            <a:r>
              <a:rPr lang="en-US" sz="600" b="1" kern="0" dirty="0" err="1">
                <a:solidFill>
                  <a:prstClr val="white"/>
                </a:solidFill>
                <a:ea typeface="微软雅黑" pitchFamily="34" charset="-122"/>
                <a:cs typeface="Arial" charset="0"/>
              </a:rPr>
              <a:t>Alectinib</a:t>
            </a:r>
            <a:r>
              <a:rPr lang="en-US" sz="600" b="1" kern="0" dirty="0">
                <a:solidFill>
                  <a:prstClr val="white"/>
                </a:solidFill>
                <a:ea typeface="微软雅黑" pitchFamily="34" charset="-122"/>
                <a:cs typeface="Arial" charset="0"/>
              </a:rPr>
              <a:t> FDA approval for ALK-positive NSCLC progressing on/or intolerant to </a:t>
            </a:r>
            <a:r>
              <a:rPr lang="en-US" sz="600" b="1" kern="0" dirty="0" err="1">
                <a:solidFill>
                  <a:prstClr val="white"/>
                </a:solidFill>
                <a:ea typeface="微软雅黑" pitchFamily="34" charset="-122"/>
                <a:cs typeface="Arial" charset="0"/>
              </a:rPr>
              <a:t>crizitinib</a:t>
            </a:r>
            <a:endParaRPr lang="en-US" sz="600" b="1" kern="0" dirty="0">
              <a:solidFill>
                <a:prstClr val="white"/>
              </a:solidFill>
              <a:ea typeface="微软雅黑" pitchFamily="34" charset="-122"/>
              <a:cs typeface="Arial" charset="0"/>
            </a:endParaRPr>
          </a:p>
        </p:txBody>
      </p:sp>
      <p:cxnSp>
        <p:nvCxnSpPr>
          <p:cNvPr id="145" name="Straight Connector 105"/>
          <p:cNvCxnSpPr/>
          <p:nvPr/>
        </p:nvCxnSpPr>
        <p:spPr>
          <a:xfrm flipV="1">
            <a:off x="4481738" y="2545983"/>
            <a:ext cx="320" cy="270821"/>
          </a:xfrm>
          <a:prstGeom prst="line">
            <a:avLst/>
          </a:prstGeom>
          <a:noFill/>
          <a:ln w="19050" cap="flat" cmpd="sng" algn="ctr">
            <a:solidFill>
              <a:srgbClr val="F79646"/>
            </a:solidFill>
            <a:prstDash val="solid"/>
          </a:ln>
          <a:effectLst/>
        </p:spPr>
      </p:cxnSp>
      <p:grpSp>
        <p:nvGrpSpPr>
          <p:cNvPr id="10" name="组合 145"/>
          <p:cNvGrpSpPr/>
          <p:nvPr/>
        </p:nvGrpSpPr>
        <p:grpSpPr>
          <a:xfrm>
            <a:off x="4427943" y="2766957"/>
            <a:ext cx="108228" cy="106255"/>
            <a:chOff x="4883051" y="3495147"/>
            <a:chExt cx="144304" cy="141630"/>
          </a:xfrm>
        </p:grpSpPr>
        <p:sp>
          <p:nvSpPr>
            <p:cNvPr id="147" name="Freeform 147"/>
            <p:cNvSpPr/>
            <p:nvPr/>
          </p:nvSpPr>
          <p:spPr bwMode="auto">
            <a:xfrm>
              <a:off x="4883051" y="3495147"/>
              <a:ext cx="72152" cy="141630"/>
            </a:xfrm>
            <a:custGeom>
              <a:avLst/>
              <a:gdLst>
                <a:gd name="T0" fmla="*/ 0 w 54"/>
                <a:gd name="T1" fmla="*/ 54 h 106"/>
                <a:gd name="T2" fmla="*/ 54 w 54"/>
                <a:gd name="T3" fmla="*/ 106 h 106"/>
                <a:gd name="T4" fmla="*/ 54 w 54"/>
                <a:gd name="T5" fmla="*/ 0 h 106"/>
                <a:gd name="T6" fmla="*/ 0 w 54"/>
                <a:gd name="T7" fmla="*/ 54 h 106"/>
              </a:gdLst>
              <a:ahLst/>
              <a:cxnLst>
                <a:cxn ang="0">
                  <a:pos x="T0" y="T1"/>
                </a:cxn>
                <a:cxn ang="0">
                  <a:pos x="T2" y="T3"/>
                </a:cxn>
                <a:cxn ang="0">
                  <a:pos x="T4" y="T5"/>
                </a:cxn>
                <a:cxn ang="0">
                  <a:pos x="T6" y="T7"/>
                </a:cxn>
              </a:cxnLst>
              <a:rect l="0" t="0" r="r" b="b"/>
              <a:pathLst>
                <a:path w="54" h="106">
                  <a:moveTo>
                    <a:pt x="0" y="54"/>
                  </a:moveTo>
                  <a:lnTo>
                    <a:pt x="54" y="106"/>
                  </a:lnTo>
                  <a:lnTo>
                    <a:pt x="54" y="0"/>
                  </a:lnTo>
                  <a:lnTo>
                    <a:pt x="0" y="54"/>
                  </a:lnTo>
                  <a:close/>
                </a:path>
              </a:pathLst>
            </a:custGeom>
            <a:solidFill>
              <a:srgbClr val="F79646">
                <a:lumMod val="40000"/>
                <a:lumOff val="6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sp>
          <p:nvSpPr>
            <p:cNvPr id="148" name="Freeform 148"/>
            <p:cNvSpPr/>
            <p:nvPr/>
          </p:nvSpPr>
          <p:spPr bwMode="auto">
            <a:xfrm>
              <a:off x="4955203" y="3495147"/>
              <a:ext cx="72152" cy="141630"/>
            </a:xfrm>
            <a:custGeom>
              <a:avLst/>
              <a:gdLst>
                <a:gd name="T0" fmla="*/ 0 w 54"/>
                <a:gd name="T1" fmla="*/ 0 h 106"/>
                <a:gd name="T2" fmla="*/ 0 w 54"/>
                <a:gd name="T3" fmla="*/ 106 h 106"/>
                <a:gd name="T4" fmla="*/ 54 w 54"/>
                <a:gd name="T5" fmla="*/ 54 h 106"/>
                <a:gd name="T6" fmla="*/ 0 w 54"/>
                <a:gd name="T7" fmla="*/ 0 h 106"/>
              </a:gdLst>
              <a:ahLst/>
              <a:cxnLst>
                <a:cxn ang="0">
                  <a:pos x="T0" y="T1"/>
                </a:cxn>
                <a:cxn ang="0">
                  <a:pos x="T2" y="T3"/>
                </a:cxn>
                <a:cxn ang="0">
                  <a:pos x="T4" y="T5"/>
                </a:cxn>
                <a:cxn ang="0">
                  <a:pos x="T6" y="T7"/>
                </a:cxn>
              </a:cxnLst>
              <a:rect l="0" t="0" r="r" b="b"/>
              <a:pathLst>
                <a:path w="54" h="106">
                  <a:moveTo>
                    <a:pt x="0" y="0"/>
                  </a:moveTo>
                  <a:lnTo>
                    <a:pt x="0" y="106"/>
                  </a:lnTo>
                  <a:lnTo>
                    <a:pt x="54" y="54"/>
                  </a:lnTo>
                  <a:lnTo>
                    <a:pt x="0" y="0"/>
                  </a:lnTo>
                  <a:close/>
                </a:path>
              </a:pathLst>
            </a:custGeom>
            <a:solidFill>
              <a:srgbClr val="F7964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grpSp>
      <p:sp>
        <p:nvSpPr>
          <p:cNvPr id="149" name="Rectangle 121"/>
          <p:cNvSpPr/>
          <p:nvPr/>
        </p:nvSpPr>
        <p:spPr>
          <a:xfrm>
            <a:off x="4189077" y="1662040"/>
            <a:ext cx="592994" cy="928556"/>
          </a:xfrm>
          <a:prstGeom prst="rect">
            <a:avLst/>
          </a:prstGeom>
          <a:solidFill>
            <a:srgbClr val="FFFFFF"/>
          </a:solidFill>
          <a:ln w="25400" cap="flat" cmpd="sng" algn="ctr">
            <a:solidFill>
              <a:srgbClr val="BD302C"/>
            </a:solidFill>
            <a:prstDash val="dash"/>
          </a:ln>
          <a:effectLst/>
        </p:spPr>
        <p:txBody>
          <a:bodyPr lIns="68580" tIns="34290" rIns="68580" bIns="34290" rtlCol="0" anchor="t"/>
          <a:lstStyle/>
          <a:p>
            <a:pPr algn="ctr" defTabSz="257175">
              <a:spcAft>
                <a:spcPts val="338"/>
              </a:spcAft>
              <a:defRPr/>
            </a:pPr>
            <a:r>
              <a:rPr lang="en-US" sz="800" b="1" kern="0" dirty="0">
                <a:solidFill>
                  <a:prstClr val="black"/>
                </a:solidFill>
                <a:ea typeface="微软雅黑" pitchFamily="34" charset="-122"/>
                <a:cs typeface="Arial" charset="0"/>
              </a:rPr>
              <a:t>2016 </a:t>
            </a:r>
            <a:r>
              <a:rPr lang="en-US" sz="800" b="1" i="1" kern="0" dirty="0">
                <a:solidFill>
                  <a:prstClr val="black"/>
                </a:solidFill>
                <a:ea typeface="微软雅黑" pitchFamily="34" charset="-122"/>
                <a:cs typeface="Arial" charset="0"/>
              </a:rPr>
              <a:t>(Sep)</a:t>
            </a:r>
          </a:p>
          <a:p>
            <a:pPr algn="ctr" defTabSz="257175">
              <a:spcAft>
                <a:spcPts val="675"/>
              </a:spcAft>
              <a:defRPr/>
            </a:pPr>
            <a:r>
              <a:rPr lang="en-US" sz="600" b="1" kern="0" dirty="0">
                <a:solidFill>
                  <a:prstClr val="black"/>
                </a:solidFill>
                <a:ea typeface="微软雅黑" pitchFamily="34" charset="-122"/>
                <a:cs typeface="Arial" charset="0"/>
              </a:rPr>
              <a:t>FDA granted </a:t>
            </a:r>
            <a:r>
              <a:rPr lang="en-US" sz="600" b="1" kern="0" dirty="0" err="1">
                <a:solidFill>
                  <a:prstClr val="black"/>
                </a:solidFill>
                <a:ea typeface="微软雅黑" pitchFamily="34" charset="-122"/>
                <a:cs typeface="Arial" charset="0"/>
              </a:rPr>
              <a:t>Alecensa</a:t>
            </a:r>
            <a:r>
              <a:rPr lang="en-US" sz="600" b="1" kern="0" dirty="0">
                <a:solidFill>
                  <a:prstClr val="black"/>
                </a:solidFill>
                <a:ea typeface="微软雅黑" pitchFamily="34" charset="-122"/>
                <a:cs typeface="Arial" charset="0"/>
              </a:rPr>
              <a:t> 2</a:t>
            </a:r>
            <a:r>
              <a:rPr lang="en-US" sz="600" b="1" kern="0" baseline="30000" dirty="0">
                <a:solidFill>
                  <a:prstClr val="black"/>
                </a:solidFill>
                <a:ea typeface="微软雅黑" pitchFamily="34" charset="-122"/>
                <a:cs typeface="Arial" charset="0"/>
              </a:rPr>
              <a:t>nd</a:t>
            </a:r>
            <a:r>
              <a:rPr lang="en-US" sz="600" b="1" kern="0" dirty="0">
                <a:solidFill>
                  <a:prstClr val="black"/>
                </a:solidFill>
                <a:ea typeface="微软雅黑" pitchFamily="34" charset="-122"/>
                <a:cs typeface="Arial" charset="0"/>
              </a:rPr>
              <a:t> BTD for 1L </a:t>
            </a:r>
            <a:r>
              <a:rPr lang="en-US" sz="600" b="1" i="1" kern="0" dirty="0">
                <a:solidFill>
                  <a:prstClr val="black"/>
                </a:solidFill>
                <a:ea typeface="微软雅黑" pitchFamily="34" charset="-122"/>
                <a:cs typeface="Arial" charset="0"/>
              </a:rPr>
              <a:t>ALK</a:t>
            </a:r>
            <a:r>
              <a:rPr lang="en-US" sz="600" b="1" kern="0" dirty="0">
                <a:solidFill>
                  <a:prstClr val="black"/>
                </a:solidFill>
                <a:ea typeface="微软雅黑" pitchFamily="34" charset="-122"/>
                <a:cs typeface="Arial" charset="0"/>
              </a:rPr>
              <a:t>+ NSCLC </a:t>
            </a:r>
          </a:p>
        </p:txBody>
      </p:sp>
      <p:cxnSp>
        <p:nvCxnSpPr>
          <p:cNvPr id="150" name="Straight Connector 122"/>
          <p:cNvCxnSpPr/>
          <p:nvPr/>
        </p:nvCxnSpPr>
        <p:spPr>
          <a:xfrm flipV="1">
            <a:off x="5066967" y="2866373"/>
            <a:ext cx="320" cy="270821"/>
          </a:xfrm>
          <a:prstGeom prst="line">
            <a:avLst/>
          </a:prstGeom>
          <a:noFill/>
          <a:ln w="19050" cap="flat" cmpd="sng" algn="ctr">
            <a:solidFill>
              <a:srgbClr val="F79646"/>
            </a:solidFill>
            <a:prstDash val="solid"/>
          </a:ln>
          <a:effectLst/>
        </p:spPr>
      </p:cxnSp>
      <p:grpSp>
        <p:nvGrpSpPr>
          <p:cNvPr id="11" name="组合 150"/>
          <p:cNvGrpSpPr/>
          <p:nvPr/>
        </p:nvGrpSpPr>
        <p:grpSpPr>
          <a:xfrm>
            <a:off x="5015308" y="2766957"/>
            <a:ext cx="108228" cy="106255"/>
            <a:chOff x="5666204" y="3495147"/>
            <a:chExt cx="144304" cy="141630"/>
          </a:xfrm>
        </p:grpSpPr>
        <p:sp>
          <p:nvSpPr>
            <p:cNvPr id="152" name="Freeform 147"/>
            <p:cNvSpPr/>
            <p:nvPr/>
          </p:nvSpPr>
          <p:spPr bwMode="auto">
            <a:xfrm>
              <a:off x="5666204" y="3495147"/>
              <a:ext cx="72152" cy="141630"/>
            </a:xfrm>
            <a:custGeom>
              <a:avLst/>
              <a:gdLst>
                <a:gd name="T0" fmla="*/ 0 w 54"/>
                <a:gd name="T1" fmla="*/ 54 h 106"/>
                <a:gd name="T2" fmla="*/ 54 w 54"/>
                <a:gd name="T3" fmla="*/ 106 h 106"/>
                <a:gd name="T4" fmla="*/ 54 w 54"/>
                <a:gd name="T5" fmla="*/ 0 h 106"/>
                <a:gd name="T6" fmla="*/ 0 w 54"/>
                <a:gd name="T7" fmla="*/ 54 h 106"/>
              </a:gdLst>
              <a:ahLst/>
              <a:cxnLst>
                <a:cxn ang="0">
                  <a:pos x="T0" y="T1"/>
                </a:cxn>
                <a:cxn ang="0">
                  <a:pos x="T2" y="T3"/>
                </a:cxn>
                <a:cxn ang="0">
                  <a:pos x="T4" y="T5"/>
                </a:cxn>
                <a:cxn ang="0">
                  <a:pos x="T6" y="T7"/>
                </a:cxn>
              </a:cxnLst>
              <a:rect l="0" t="0" r="r" b="b"/>
              <a:pathLst>
                <a:path w="54" h="106">
                  <a:moveTo>
                    <a:pt x="0" y="54"/>
                  </a:moveTo>
                  <a:lnTo>
                    <a:pt x="54" y="106"/>
                  </a:lnTo>
                  <a:lnTo>
                    <a:pt x="54" y="0"/>
                  </a:lnTo>
                  <a:lnTo>
                    <a:pt x="0" y="54"/>
                  </a:lnTo>
                  <a:close/>
                </a:path>
              </a:pathLst>
            </a:custGeom>
            <a:solidFill>
              <a:srgbClr val="F79646">
                <a:lumMod val="40000"/>
                <a:lumOff val="6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sp>
          <p:nvSpPr>
            <p:cNvPr id="153" name="Freeform 148"/>
            <p:cNvSpPr/>
            <p:nvPr/>
          </p:nvSpPr>
          <p:spPr bwMode="auto">
            <a:xfrm>
              <a:off x="5738356" y="3495147"/>
              <a:ext cx="72152" cy="141630"/>
            </a:xfrm>
            <a:custGeom>
              <a:avLst/>
              <a:gdLst>
                <a:gd name="T0" fmla="*/ 0 w 54"/>
                <a:gd name="T1" fmla="*/ 0 h 106"/>
                <a:gd name="T2" fmla="*/ 0 w 54"/>
                <a:gd name="T3" fmla="*/ 106 h 106"/>
                <a:gd name="T4" fmla="*/ 54 w 54"/>
                <a:gd name="T5" fmla="*/ 54 h 106"/>
                <a:gd name="T6" fmla="*/ 0 w 54"/>
                <a:gd name="T7" fmla="*/ 0 h 106"/>
              </a:gdLst>
              <a:ahLst/>
              <a:cxnLst>
                <a:cxn ang="0">
                  <a:pos x="T0" y="T1"/>
                </a:cxn>
                <a:cxn ang="0">
                  <a:pos x="T2" y="T3"/>
                </a:cxn>
                <a:cxn ang="0">
                  <a:pos x="T4" y="T5"/>
                </a:cxn>
                <a:cxn ang="0">
                  <a:pos x="T6" y="T7"/>
                </a:cxn>
              </a:cxnLst>
              <a:rect l="0" t="0" r="r" b="b"/>
              <a:pathLst>
                <a:path w="54" h="106">
                  <a:moveTo>
                    <a:pt x="0" y="0"/>
                  </a:moveTo>
                  <a:lnTo>
                    <a:pt x="0" y="106"/>
                  </a:lnTo>
                  <a:lnTo>
                    <a:pt x="54" y="54"/>
                  </a:lnTo>
                  <a:lnTo>
                    <a:pt x="0" y="0"/>
                  </a:lnTo>
                  <a:close/>
                </a:path>
              </a:pathLst>
            </a:custGeom>
            <a:solidFill>
              <a:srgbClr val="F7964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grpSp>
      <p:sp>
        <p:nvSpPr>
          <p:cNvPr id="154" name="Rectangle 131"/>
          <p:cNvSpPr/>
          <p:nvPr/>
        </p:nvSpPr>
        <p:spPr>
          <a:xfrm>
            <a:off x="4782071" y="3059988"/>
            <a:ext cx="405000" cy="1054390"/>
          </a:xfrm>
          <a:prstGeom prst="rect">
            <a:avLst/>
          </a:prstGeom>
          <a:solidFill>
            <a:srgbClr val="BD302C"/>
          </a:solidFill>
          <a:ln w="25400" cap="flat" cmpd="sng" algn="ctr">
            <a:noFill/>
            <a:prstDash val="solid"/>
          </a:ln>
          <a:effectLst/>
        </p:spPr>
        <p:txBody>
          <a:bodyPr lIns="20250" tIns="34290" rIns="20250" bIns="34290" rtlCol="0" anchor="t"/>
          <a:lstStyle/>
          <a:p>
            <a:pPr algn="ctr" defTabSz="257175">
              <a:defRPr/>
            </a:pPr>
            <a:r>
              <a:rPr lang="en-US" sz="800" b="1" kern="0" dirty="0">
                <a:solidFill>
                  <a:prstClr val="white"/>
                </a:solidFill>
                <a:ea typeface="微软雅黑" pitchFamily="34" charset="-122"/>
                <a:cs typeface="Arial" charset="0"/>
              </a:rPr>
              <a:t>2017</a:t>
            </a:r>
          </a:p>
          <a:p>
            <a:pPr algn="ctr" defTabSz="257175">
              <a:spcAft>
                <a:spcPts val="338"/>
              </a:spcAft>
              <a:defRPr/>
            </a:pPr>
            <a:r>
              <a:rPr lang="en-US" sz="800" b="1" kern="0" dirty="0">
                <a:solidFill>
                  <a:prstClr val="white"/>
                </a:solidFill>
                <a:ea typeface="微软雅黑" pitchFamily="34" charset="-122"/>
                <a:cs typeface="Arial" charset="0"/>
              </a:rPr>
              <a:t>(Feb)</a:t>
            </a:r>
          </a:p>
          <a:p>
            <a:pPr algn="ctr" defTabSz="257175">
              <a:spcAft>
                <a:spcPts val="338"/>
              </a:spcAft>
              <a:defRPr/>
            </a:pPr>
            <a:r>
              <a:rPr lang="en-US" sz="600" b="1" kern="0" dirty="0">
                <a:solidFill>
                  <a:prstClr val="white"/>
                </a:solidFill>
                <a:ea typeface="微软雅黑" pitchFamily="34" charset="-122"/>
                <a:cs typeface="Arial" charset="0"/>
              </a:rPr>
              <a:t>Alec</a:t>
            </a:r>
            <a:r>
              <a:rPr lang="en-US" altLang="zh-CN" sz="600" b="1" kern="0" dirty="0" err="1">
                <a:solidFill>
                  <a:prstClr val="white"/>
                </a:solidFill>
                <a:ea typeface="微软雅黑" pitchFamily="34" charset="-122"/>
                <a:cs typeface="Arial" charset="0"/>
              </a:rPr>
              <a:t>tinib</a:t>
            </a:r>
            <a:r>
              <a:rPr lang="en-US" sz="600" b="1" kern="0" dirty="0">
                <a:solidFill>
                  <a:prstClr val="white"/>
                </a:solidFill>
                <a:ea typeface="微软雅黑" pitchFamily="34" charset="-122"/>
                <a:cs typeface="Arial" charset="0"/>
              </a:rPr>
              <a:t> approved in EU (</a:t>
            </a:r>
            <a:r>
              <a:rPr lang="en-US" altLang="zh-CN" sz="600" b="1" kern="0" dirty="0" err="1">
                <a:solidFill>
                  <a:prstClr val="white"/>
                </a:solidFill>
                <a:ea typeface="微软雅黑" pitchFamily="34" charset="-122"/>
                <a:cs typeface="Arial" charset="0"/>
              </a:rPr>
              <a:t>Crizotinib</a:t>
            </a:r>
            <a:r>
              <a:rPr lang="en-US" altLang="zh-CN" sz="600" b="1" kern="0" dirty="0">
                <a:solidFill>
                  <a:prstClr val="white"/>
                </a:solidFill>
                <a:ea typeface="微软雅黑" pitchFamily="34" charset="-122"/>
                <a:cs typeface="Arial" charset="0"/>
              </a:rPr>
              <a:t> failure</a:t>
            </a:r>
            <a:r>
              <a:rPr lang="en-US" sz="600" b="1" kern="0" dirty="0">
                <a:solidFill>
                  <a:prstClr val="white"/>
                </a:solidFill>
                <a:ea typeface="微软雅黑" pitchFamily="34" charset="-122"/>
                <a:cs typeface="Arial" charset="0"/>
              </a:rPr>
              <a:t>)</a:t>
            </a:r>
          </a:p>
        </p:txBody>
      </p:sp>
      <p:grpSp>
        <p:nvGrpSpPr>
          <p:cNvPr id="12" name="组合 154"/>
          <p:cNvGrpSpPr/>
          <p:nvPr/>
        </p:nvGrpSpPr>
        <p:grpSpPr>
          <a:xfrm>
            <a:off x="5389638" y="2766957"/>
            <a:ext cx="108228" cy="106255"/>
            <a:chOff x="6165311" y="3495147"/>
            <a:chExt cx="144304" cy="141630"/>
          </a:xfrm>
        </p:grpSpPr>
        <p:sp>
          <p:nvSpPr>
            <p:cNvPr id="156" name="Freeform 147"/>
            <p:cNvSpPr/>
            <p:nvPr/>
          </p:nvSpPr>
          <p:spPr bwMode="auto">
            <a:xfrm>
              <a:off x="6165311" y="3495147"/>
              <a:ext cx="72152" cy="141630"/>
            </a:xfrm>
            <a:custGeom>
              <a:avLst/>
              <a:gdLst>
                <a:gd name="T0" fmla="*/ 0 w 54"/>
                <a:gd name="T1" fmla="*/ 54 h 106"/>
                <a:gd name="T2" fmla="*/ 54 w 54"/>
                <a:gd name="T3" fmla="*/ 106 h 106"/>
                <a:gd name="T4" fmla="*/ 54 w 54"/>
                <a:gd name="T5" fmla="*/ 0 h 106"/>
                <a:gd name="T6" fmla="*/ 0 w 54"/>
                <a:gd name="T7" fmla="*/ 54 h 106"/>
              </a:gdLst>
              <a:ahLst/>
              <a:cxnLst>
                <a:cxn ang="0">
                  <a:pos x="T0" y="T1"/>
                </a:cxn>
                <a:cxn ang="0">
                  <a:pos x="T2" y="T3"/>
                </a:cxn>
                <a:cxn ang="0">
                  <a:pos x="T4" y="T5"/>
                </a:cxn>
                <a:cxn ang="0">
                  <a:pos x="T6" y="T7"/>
                </a:cxn>
              </a:cxnLst>
              <a:rect l="0" t="0" r="r" b="b"/>
              <a:pathLst>
                <a:path w="54" h="106">
                  <a:moveTo>
                    <a:pt x="0" y="54"/>
                  </a:moveTo>
                  <a:lnTo>
                    <a:pt x="54" y="106"/>
                  </a:lnTo>
                  <a:lnTo>
                    <a:pt x="54" y="0"/>
                  </a:lnTo>
                  <a:lnTo>
                    <a:pt x="0" y="54"/>
                  </a:lnTo>
                  <a:close/>
                </a:path>
              </a:pathLst>
            </a:custGeom>
            <a:solidFill>
              <a:srgbClr val="F79646">
                <a:lumMod val="40000"/>
                <a:lumOff val="6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sp>
          <p:nvSpPr>
            <p:cNvPr id="157" name="Freeform 148"/>
            <p:cNvSpPr/>
            <p:nvPr/>
          </p:nvSpPr>
          <p:spPr bwMode="auto">
            <a:xfrm>
              <a:off x="6237463" y="3495147"/>
              <a:ext cx="72152" cy="141630"/>
            </a:xfrm>
            <a:custGeom>
              <a:avLst/>
              <a:gdLst>
                <a:gd name="T0" fmla="*/ 0 w 54"/>
                <a:gd name="T1" fmla="*/ 0 h 106"/>
                <a:gd name="T2" fmla="*/ 0 w 54"/>
                <a:gd name="T3" fmla="*/ 106 h 106"/>
                <a:gd name="T4" fmla="*/ 54 w 54"/>
                <a:gd name="T5" fmla="*/ 54 h 106"/>
                <a:gd name="T6" fmla="*/ 0 w 54"/>
                <a:gd name="T7" fmla="*/ 0 h 106"/>
              </a:gdLst>
              <a:ahLst/>
              <a:cxnLst>
                <a:cxn ang="0">
                  <a:pos x="T0" y="T1"/>
                </a:cxn>
                <a:cxn ang="0">
                  <a:pos x="T2" y="T3"/>
                </a:cxn>
                <a:cxn ang="0">
                  <a:pos x="T4" y="T5"/>
                </a:cxn>
                <a:cxn ang="0">
                  <a:pos x="T6" y="T7"/>
                </a:cxn>
              </a:cxnLst>
              <a:rect l="0" t="0" r="r" b="b"/>
              <a:pathLst>
                <a:path w="54" h="106">
                  <a:moveTo>
                    <a:pt x="0" y="0"/>
                  </a:moveTo>
                  <a:lnTo>
                    <a:pt x="0" y="106"/>
                  </a:lnTo>
                  <a:lnTo>
                    <a:pt x="54" y="54"/>
                  </a:lnTo>
                  <a:lnTo>
                    <a:pt x="0" y="0"/>
                  </a:lnTo>
                  <a:close/>
                </a:path>
              </a:pathLst>
            </a:custGeom>
            <a:solidFill>
              <a:srgbClr val="F7964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grpSp>
      <p:cxnSp>
        <p:nvCxnSpPr>
          <p:cNvPr id="158" name="Straight Connector 117"/>
          <p:cNvCxnSpPr/>
          <p:nvPr/>
        </p:nvCxnSpPr>
        <p:spPr>
          <a:xfrm flipV="1">
            <a:off x="5436717" y="2874762"/>
            <a:ext cx="320" cy="270821"/>
          </a:xfrm>
          <a:prstGeom prst="line">
            <a:avLst/>
          </a:prstGeom>
          <a:noFill/>
          <a:ln w="19050" cap="flat" cmpd="sng" algn="ctr">
            <a:solidFill>
              <a:srgbClr val="F79646"/>
            </a:solidFill>
            <a:prstDash val="solid"/>
          </a:ln>
          <a:effectLst/>
        </p:spPr>
      </p:cxnSp>
      <p:sp>
        <p:nvSpPr>
          <p:cNvPr id="159" name="Rectangle 121"/>
          <p:cNvSpPr/>
          <p:nvPr/>
        </p:nvSpPr>
        <p:spPr>
          <a:xfrm>
            <a:off x="5227620" y="3062371"/>
            <a:ext cx="405000" cy="1052006"/>
          </a:xfrm>
          <a:prstGeom prst="rect">
            <a:avLst/>
          </a:prstGeom>
          <a:solidFill>
            <a:srgbClr val="F5B20D"/>
          </a:solidFill>
          <a:ln w="25400" cap="flat" cmpd="sng" algn="ctr">
            <a:solidFill>
              <a:srgbClr val="F5B20D"/>
            </a:solidFill>
            <a:prstDash val="solid"/>
          </a:ln>
          <a:effectLst/>
        </p:spPr>
        <p:txBody>
          <a:bodyPr lIns="20250" tIns="34290" rIns="20250" bIns="34290" rtlCol="0" anchor="t"/>
          <a:lstStyle/>
          <a:p>
            <a:pPr algn="ctr" defTabSz="257175">
              <a:spcAft>
                <a:spcPts val="338"/>
              </a:spcAft>
              <a:defRPr/>
            </a:pPr>
            <a:r>
              <a:rPr lang="en-US" sz="800" b="1" kern="0" dirty="0">
                <a:solidFill>
                  <a:prstClr val="black"/>
                </a:solidFill>
                <a:ea typeface="微软雅黑" pitchFamily="34" charset="-122"/>
                <a:cs typeface="Arial" charset="0"/>
              </a:rPr>
              <a:t>2017 </a:t>
            </a:r>
            <a:r>
              <a:rPr lang="en-US" sz="800" b="1" i="1" kern="0" dirty="0">
                <a:solidFill>
                  <a:prstClr val="black"/>
                </a:solidFill>
                <a:ea typeface="微软雅黑" pitchFamily="34" charset="-122"/>
                <a:cs typeface="Arial" charset="0"/>
              </a:rPr>
              <a:t>(</a:t>
            </a:r>
            <a:r>
              <a:rPr lang="en-US" altLang="zh-CN" sz="800" b="1" i="1" kern="0" dirty="0">
                <a:solidFill>
                  <a:prstClr val="black"/>
                </a:solidFill>
                <a:ea typeface="微软雅黑" pitchFamily="34" charset="-122"/>
                <a:cs typeface="Arial" charset="0"/>
              </a:rPr>
              <a:t>May</a:t>
            </a:r>
            <a:r>
              <a:rPr lang="en-US" sz="800" b="1" i="1" kern="0" dirty="0">
                <a:solidFill>
                  <a:prstClr val="black"/>
                </a:solidFill>
                <a:ea typeface="微软雅黑" pitchFamily="34" charset="-122"/>
                <a:cs typeface="Arial" charset="0"/>
              </a:rPr>
              <a:t>)</a:t>
            </a:r>
          </a:p>
          <a:p>
            <a:pPr algn="ctr" defTabSz="257175">
              <a:spcAft>
                <a:spcPts val="675"/>
              </a:spcAft>
              <a:defRPr/>
            </a:pPr>
            <a:r>
              <a:rPr lang="en-US" altLang="zh-CN" sz="600" b="1" kern="0" dirty="0" err="1">
                <a:solidFill>
                  <a:prstClr val="black"/>
                </a:solidFill>
                <a:ea typeface="微软雅黑" pitchFamily="34" charset="-122"/>
                <a:cs typeface="Arial" charset="0"/>
              </a:rPr>
              <a:t>Ceritinib</a:t>
            </a:r>
            <a:r>
              <a:rPr lang="en-US" altLang="zh-CN" sz="600" b="1" kern="0" dirty="0">
                <a:solidFill>
                  <a:prstClr val="black"/>
                </a:solidFill>
                <a:ea typeface="微软雅黑" pitchFamily="34" charset="-122"/>
                <a:cs typeface="Arial" charset="0"/>
              </a:rPr>
              <a:t> FDA 1L approval</a:t>
            </a:r>
            <a:endParaRPr lang="en-US" sz="600" b="1" kern="0" dirty="0">
              <a:solidFill>
                <a:prstClr val="black"/>
              </a:solidFill>
              <a:ea typeface="微软雅黑" pitchFamily="34" charset="-122"/>
              <a:cs typeface="Arial" charset="0"/>
            </a:endParaRPr>
          </a:p>
        </p:txBody>
      </p:sp>
      <p:sp>
        <p:nvSpPr>
          <p:cNvPr id="160" name="Rectangle 56"/>
          <p:cNvSpPr/>
          <p:nvPr/>
        </p:nvSpPr>
        <p:spPr>
          <a:xfrm>
            <a:off x="2852961" y="3056219"/>
            <a:ext cx="556909" cy="1055779"/>
          </a:xfrm>
          <a:prstGeom prst="rect">
            <a:avLst/>
          </a:prstGeom>
          <a:solidFill>
            <a:srgbClr val="F5B20D"/>
          </a:solidFill>
          <a:ln w="25400" cap="flat" cmpd="sng" algn="ctr">
            <a:solidFill>
              <a:srgbClr val="F5B20D"/>
            </a:solidFill>
            <a:prstDash val="solid"/>
          </a:ln>
          <a:effectLst/>
        </p:spPr>
        <p:txBody>
          <a:bodyPr lIns="20250" tIns="34290" rIns="20250" bIns="34290" rtlCol="0" anchor="t"/>
          <a:lstStyle/>
          <a:p>
            <a:pPr algn="ctr" defTabSz="257175">
              <a:spcAft>
                <a:spcPts val="338"/>
              </a:spcAft>
              <a:defRPr/>
            </a:pPr>
            <a:r>
              <a:rPr lang="en-US" sz="800" b="1" kern="0" dirty="0" smtClean="0">
                <a:solidFill>
                  <a:prstClr val="black"/>
                </a:solidFill>
                <a:ea typeface="微软雅黑" pitchFamily="34" charset="-122"/>
                <a:cs typeface="Arial" charset="0"/>
              </a:rPr>
              <a:t>2014</a:t>
            </a:r>
          </a:p>
          <a:p>
            <a:pPr algn="ctr" defTabSz="257175">
              <a:spcAft>
                <a:spcPts val="338"/>
              </a:spcAft>
              <a:defRPr/>
            </a:pPr>
            <a:r>
              <a:rPr lang="en-US" sz="800" b="1" kern="0" dirty="0" smtClean="0">
                <a:solidFill>
                  <a:prstClr val="black"/>
                </a:solidFill>
                <a:ea typeface="微软雅黑" pitchFamily="34" charset="-122"/>
                <a:cs typeface="Arial" charset="0"/>
              </a:rPr>
              <a:t> </a:t>
            </a:r>
            <a:r>
              <a:rPr lang="en-US" sz="800" b="1" i="1" kern="0" dirty="0">
                <a:solidFill>
                  <a:prstClr val="black"/>
                </a:solidFill>
                <a:ea typeface="微软雅黑" pitchFamily="34" charset="-122"/>
                <a:cs typeface="Arial" charset="0"/>
              </a:rPr>
              <a:t>(</a:t>
            </a:r>
            <a:r>
              <a:rPr lang="en-US" altLang="zh-CN" sz="800" b="1" i="1" kern="0" dirty="0">
                <a:solidFill>
                  <a:prstClr val="black"/>
                </a:solidFill>
                <a:ea typeface="微软雅黑" pitchFamily="34" charset="-122"/>
                <a:cs typeface="Arial" charset="0"/>
              </a:rPr>
              <a:t>Apr</a:t>
            </a:r>
            <a:r>
              <a:rPr lang="en-US" sz="800" b="1" i="1" kern="0" dirty="0">
                <a:solidFill>
                  <a:prstClr val="black"/>
                </a:solidFill>
                <a:ea typeface="微软雅黑" pitchFamily="34" charset="-122"/>
                <a:cs typeface="Arial" charset="0"/>
              </a:rPr>
              <a:t>)</a:t>
            </a:r>
          </a:p>
          <a:p>
            <a:pPr algn="ctr" defTabSz="257175">
              <a:spcAft>
                <a:spcPts val="675"/>
              </a:spcAft>
              <a:defRPr/>
            </a:pPr>
            <a:r>
              <a:rPr lang="en-US" altLang="zh-CN" sz="600" b="1" kern="0" dirty="0" err="1">
                <a:solidFill>
                  <a:prstClr val="black"/>
                </a:solidFill>
                <a:ea typeface="微软雅黑" pitchFamily="34" charset="-122"/>
                <a:cs typeface="Arial" charset="0"/>
              </a:rPr>
              <a:t>Certinib</a:t>
            </a:r>
            <a:r>
              <a:rPr lang="en-US" altLang="zh-CN" sz="600" b="1" kern="0" dirty="0">
                <a:solidFill>
                  <a:prstClr val="black"/>
                </a:solidFill>
                <a:ea typeface="微软雅黑" pitchFamily="34" charset="-122"/>
                <a:cs typeface="Arial" charset="0"/>
              </a:rPr>
              <a:t> FDA approved for ALK-positive, </a:t>
            </a:r>
            <a:r>
              <a:rPr lang="en-US" altLang="zh-CN" sz="600" b="1" kern="0" dirty="0" err="1">
                <a:solidFill>
                  <a:prstClr val="black"/>
                </a:solidFill>
                <a:ea typeface="微软雅黑" pitchFamily="34" charset="-122"/>
                <a:cs typeface="Arial" charset="0"/>
              </a:rPr>
              <a:t>crizotinib</a:t>
            </a:r>
            <a:r>
              <a:rPr lang="en-US" altLang="zh-CN" sz="600" b="1" kern="0" dirty="0">
                <a:solidFill>
                  <a:prstClr val="black"/>
                </a:solidFill>
                <a:ea typeface="微软雅黑" pitchFamily="34" charset="-122"/>
                <a:cs typeface="Arial" charset="0"/>
              </a:rPr>
              <a:t> resistant NSCLC</a:t>
            </a:r>
          </a:p>
        </p:txBody>
      </p:sp>
      <p:cxnSp>
        <p:nvCxnSpPr>
          <p:cNvPr id="161" name="Straight Connector 118"/>
          <p:cNvCxnSpPr/>
          <p:nvPr/>
        </p:nvCxnSpPr>
        <p:spPr>
          <a:xfrm flipV="1">
            <a:off x="6035831" y="2817033"/>
            <a:ext cx="0" cy="335551"/>
          </a:xfrm>
          <a:prstGeom prst="line">
            <a:avLst/>
          </a:prstGeom>
          <a:noFill/>
          <a:ln w="19050" cap="flat" cmpd="sng" algn="ctr">
            <a:solidFill>
              <a:srgbClr val="F79646"/>
            </a:solidFill>
            <a:prstDash val="solid"/>
          </a:ln>
          <a:effectLst/>
        </p:spPr>
      </p:cxnSp>
      <p:sp>
        <p:nvSpPr>
          <p:cNvPr id="162" name="Rectangle 113"/>
          <p:cNvSpPr/>
          <p:nvPr/>
        </p:nvSpPr>
        <p:spPr>
          <a:xfrm>
            <a:off x="5771877" y="3065191"/>
            <a:ext cx="596686" cy="1053646"/>
          </a:xfrm>
          <a:prstGeom prst="rect">
            <a:avLst/>
          </a:prstGeom>
          <a:solidFill>
            <a:srgbClr val="BD302C"/>
          </a:solidFill>
          <a:ln w="25400" cap="flat" cmpd="sng" algn="ctr">
            <a:noFill/>
            <a:prstDash val="solid"/>
          </a:ln>
          <a:effectLst/>
        </p:spPr>
        <p:txBody>
          <a:bodyPr lIns="20250" tIns="34290" rIns="20250" bIns="34290" rtlCol="0" anchor="t"/>
          <a:lstStyle/>
          <a:p>
            <a:pPr algn="ctr" defTabSz="257175">
              <a:spcAft>
                <a:spcPts val="338"/>
              </a:spcAft>
              <a:defRPr/>
            </a:pPr>
            <a:r>
              <a:rPr lang="en-US" sz="800" b="1" kern="0" dirty="0">
                <a:solidFill>
                  <a:prstClr val="white"/>
                </a:solidFill>
                <a:ea typeface="微软雅黑" pitchFamily="34" charset="-122"/>
                <a:cs typeface="Arial" charset="0"/>
              </a:rPr>
              <a:t>2017       </a:t>
            </a:r>
            <a:r>
              <a:rPr lang="en-US" sz="800" b="1" i="1" kern="0" dirty="0">
                <a:solidFill>
                  <a:prstClr val="white"/>
                </a:solidFill>
                <a:ea typeface="微软雅黑" pitchFamily="34" charset="-122"/>
                <a:cs typeface="Arial" charset="0"/>
              </a:rPr>
              <a:t>(Nov)</a:t>
            </a:r>
          </a:p>
          <a:p>
            <a:pPr algn="ctr" defTabSz="257175">
              <a:spcAft>
                <a:spcPts val="675"/>
              </a:spcAft>
              <a:defRPr/>
            </a:pPr>
            <a:r>
              <a:rPr lang="en-US" sz="600" b="1" kern="0" dirty="0" err="1">
                <a:solidFill>
                  <a:prstClr val="white"/>
                </a:solidFill>
                <a:ea typeface="微软雅黑" pitchFamily="34" charset="-122"/>
                <a:cs typeface="Arial" charset="0"/>
              </a:rPr>
              <a:t>Alectinib</a:t>
            </a:r>
            <a:r>
              <a:rPr lang="en-US" sz="600" b="1" kern="0" dirty="0">
                <a:solidFill>
                  <a:prstClr val="white"/>
                </a:solidFill>
                <a:ea typeface="微软雅黑" pitchFamily="34" charset="-122"/>
                <a:cs typeface="Arial" charset="0"/>
              </a:rPr>
              <a:t> FDA 1L approval</a:t>
            </a:r>
          </a:p>
          <a:p>
            <a:pPr algn="ctr" defTabSz="257175">
              <a:spcAft>
                <a:spcPts val="338"/>
              </a:spcAft>
              <a:defRPr/>
            </a:pPr>
            <a:r>
              <a:rPr lang="en-US" altLang="zh-CN" sz="800" b="1" i="1" kern="0" dirty="0">
                <a:solidFill>
                  <a:prstClr val="white"/>
                </a:solidFill>
                <a:ea typeface="微软雅黑" pitchFamily="34" charset="-122"/>
                <a:cs typeface="Arial" charset="0"/>
              </a:rPr>
              <a:t>(Dec)</a:t>
            </a:r>
          </a:p>
          <a:p>
            <a:pPr algn="ctr" defTabSz="257175">
              <a:spcAft>
                <a:spcPts val="675"/>
              </a:spcAft>
              <a:defRPr/>
            </a:pPr>
            <a:r>
              <a:rPr lang="en-US" altLang="zh-CN" sz="600" b="1" kern="0" dirty="0" err="1">
                <a:solidFill>
                  <a:prstClr val="white"/>
                </a:solidFill>
                <a:ea typeface="微软雅黑" pitchFamily="34" charset="-122"/>
                <a:cs typeface="Arial" charset="0"/>
              </a:rPr>
              <a:t>Alectinib</a:t>
            </a:r>
            <a:r>
              <a:rPr lang="en-US" altLang="zh-CN" sz="600" b="1" kern="0" dirty="0">
                <a:solidFill>
                  <a:prstClr val="white"/>
                </a:solidFill>
                <a:ea typeface="微软雅黑" pitchFamily="34" charset="-122"/>
                <a:cs typeface="Arial" charset="0"/>
              </a:rPr>
              <a:t> EMA 1L approval</a:t>
            </a:r>
          </a:p>
          <a:p>
            <a:pPr algn="ctr" defTabSz="257175">
              <a:spcAft>
                <a:spcPts val="675"/>
              </a:spcAft>
              <a:defRPr/>
            </a:pPr>
            <a:endParaRPr lang="en-US" sz="600" b="1" kern="0" dirty="0">
              <a:solidFill>
                <a:prstClr val="white"/>
              </a:solidFill>
              <a:ea typeface="微软雅黑" pitchFamily="34" charset="-122"/>
              <a:cs typeface="Arial" charset="0"/>
            </a:endParaRPr>
          </a:p>
        </p:txBody>
      </p:sp>
      <p:grpSp>
        <p:nvGrpSpPr>
          <p:cNvPr id="13" name="组合 162"/>
          <p:cNvGrpSpPr/>
          <p:nvPr/>
        </p:nvGrpSpPr>
        <p:grpSpPr>
          <a:xfrm>
            <a:off x="5981717" y="2766957"/>
            <a:ext cx="108228" cy="106255"/>
            <a:chOff x="6954749" y="3495147"/>
            <a:chExt cx="144304" cy="141630"/>
          </a:xfrm>
        </p:grpSpPr>
        <p:sp>
          <p:nvSpPr>
            <p:cNvPr id="164" name="Freeform 147"/>
            <p:cNvSpPr/>
            <p:nvPr/>
          </p:nvSpPr>
          <p:spPr bwMode="auto">
            <a:xfrm>
              <a:off x="6954749" y="3495147"/>
              <a:ext cx="72152" cy="141630"/>
            </a:xfrm>
            <a:custGeom>
              <a:avLst/>
              <a:gdLst>
                <a:gd name="T0" fmla="*/ 0 w 54"/>
                <a:gd name="T1" fmla="*/ 54 h 106"/>
                <a:gd name="T2" fmla="*/ 54 w 54"/>
                <a:gd name="T3" fmla="*/ 106 h 106"/>
                <a:gd name="T4" fmla="*/ 54 w 54"/>
                <a:gd name="T5" fmla="*/ 0 h 106"/>
                <a:gd name="T6" fmla="*/ 0 w 54"/>
                <a:gd name="T7" fmla="*/ 54 h 106"/>
              </a:gdLst>
              <a:ahLst/>
              <a:cxnLst>
                <a:cxn ang="0">
                  <a:pos x="T0" y="T1"/>
                </a:cxn>
                <a:cxn ang="0">
                  <a:pos x="T2" y="T3"/>
                </a:cxn>
                <a:cxn ang="0">
                  <a:pos x="T4" y="T5"/>
                </a:cxn>
                <a:cxn ang="0">
                  <a:pos x="T6" y="T7"/>
                </a:cxn>
              </a:cxnLst>
              <a:rect l="0" t="0" r="r" b="b"/>
              <a:pathLst>
                <a:path w="54" h="106">
                  <a:moveTo>
                    <a:pt x="0" y="54"/>
                  </a:moveTo>
                  <a:lnTo>
                    <a:pt x="54" y="106"/>
                  </a:lnTo>
                  <a:lnTo>
                    <a:pt x="54" y="0"/>
                  </a:lnTo>
                  <a:lnTo>
                    <a:pt x="0" y="54"/>
                  </a:lnTo>
                  <a:close/>
                </a:path>
              </a:pathLst>
            </a:custGeom>
            <a:solidFill>
              <a:srgbClr val="F79646">
                <a:lumMod val="40000"/>
                <a:lumOff val="6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sp>
          <p:nvSpPr>
            <p:cNvPr id="165" name="Freeform 148"/>
            <p:cNvSpPr/>
            <p:nvPr/>
          </p:nvSpPr>
          <p:spPr bwMode="auto">
            <a:xfrm>
              <a:off x="7026901" y="3495147"/>
              <a:ext cx="72152" cy="141630"/>
            </a:xfrm>
            <a:custGeom>
              <a:avLst/>
              <a:gdLst>
                <a:gd name="T0" fmla="*/ 0 w 54"/>
                <a:gd name="T1" fmla="*/ 0 h 106"/>
                <a:gd name="T2" fmla="*/ 0 w 54"/>
                <a:gd name="T3" fmla="*/ 106 h 106"/>
                <a:gd name="T4" fmla="*/ 54 w 54"/>
                <a:gd name="T5" fmla="*/ 54 h 106"/>
                <a:gd name="T6" fmla="*/ 0 w 54"/>
                <a:gd name="T7" fmla="*/ 0 h 106"/>
              </a:gdLst>
              <a:ahLst/>
              <a:cxnLst>
                <a:cxn ang="0">
                  <a:pos x="T0" y="T1"/>
                </a:cxn>
                <a:cxn ang="0">
                  <a:pos x="T2" y="T3"/>
                </a:cxn>
                <a:cxn ang="0">
                  <a:pos x="T4" y="T5"/>
                </a:cxn>
                <a:cxn ang="0">
                  <a:pos x="T6" y="T7"/>
                </a:cxn>
              </a:cxnLst>
              <a:rect l="0" t="0" r="r" b="b"/>
              <a:pathLst>
                <a:path w="54" h="106">
                  <a:moveTo>
                    <a:pt x="0" y="0"/>
                  </a:moveTo>
                  <a:lnTo>
                    <a:pt x="0" y="106"/>
                  </a:lnTo>
                  <a:lnTo>
                    <a:pt x="54" y="54"/>
                  </a:lnTo>
                  <a:lnTo>
                    <a:pt x="0" y="0"/>
                  </a:lnTo>
                  <a:close/>
                </a:path>
              </a:pathLst>
            </a:custGeom>
            <a:solidFill>
              <a:srgbClr val="F7964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grpSp>
      <p:cxnSp>
        <p:nvCxnSpPr>
          <p:cNvPr id="166" name="Straight Connector 118"/>
          <p:cNvCxnSpPr/>
          <p:nvPr/>
        </p:nvCxnSpPr>
        <p:spPr>
          <a:xfrm flipV="1">
            <a:off x="6657637" y="2817887"/>
            <a:ext cx="0" cy="335551"/>
          </a:xfrm>
          <a:prstGeom prst="line">
            <a:avLst/>
          </a:prstGeom>
          <a:noFill/>
          <a:ln w="19050" cap="flat" cmpd="sng" algn="ctr">
            <a:solidFill>
              <a:srgbClr val="F79646"/>
            </a:solidFill>
            <a:prstDash val="solid"/>
          </a:ln>
          <a:effectLst/>
        </p:spPr>
      </p:cxnSp>
      <p:sp>
        <p:nvSpPr>
          <p:cNvPr id="167" name="Rectangle 113"/>
          <p:cNvSpPr/>
          <p:nvPr/>
        </p:nvSpPr>
        <p:spPr>
          <a:xfrm>
            <a:off x="6407806" y="3066045"/>
            <a:ext cx="495197" cy="1053646"/>
          </a:xfrm>
          <a:prstGeom prst="rect">
            <a:avLst/>
          </a:prstGeom>
          <a:solidFill>
            <a:srgbClr val="F5B20D"/>
          </a:solidFill>
          <a:ln w="25400" cap="flat" cmpd="sng" algn="ctr">
            <a:noFill/>
            <a:prstDash val="solid"/>
          </a:ln>
          <a:effectLst/>
        </p:spPr>
        <p:txBody>
          <a:bodyPr lIns="20250" tIns="34290" rIns="20250" bIns="34290" rtlCol="0" anchor="t"/>
          <a:lstStyle/>
          <a:p>
            <a:pPr algn="ctr" defTabSz="257175">
              <a:spcAft>
                <a:spcPts val="338"/>
              </a:spcAft>
              <a:defRPr/>
            </a:pPr>
            <a:r>
              <a:rPr lang="en-US" sz="800" b="1" kern="0" dirty="0">
                <a:solidFill>
                  <a:prstClr val="black"/>
                </a:solidFill>
                <a:ea typeface="微软雅黑" pitchFamily="34" charset="-122"/>
                <a:cs typeface="Arial" charset="0"/>
              </a:rPr>
              <a:t>201</a:t>
            </a:r>
            <a:r>
              <a:rPr lang="en-US" altLang="zh-CN" sz="800" b="1" kern="0" dirty="0">
                <a:solidFill>
                  <a:prstClr val="black"/>
                </a:solidFill>
                <a:ea typeface="微软雅黑" pitchFamily="34" charset="-122"/>
                <a:cs typeface="Arial" charset="0"/>
              </a:rPr>
              <a:t>8</a:t>
            </a:r>
          </a:p>
          <a:p>
            <a:pPr algn="ctr" defTabSz="257175">
              <a:spcAft>
                <a:spcPts val="338"/>
              </a:spcAft>
              <a:defRPr/>
            </a:pPr>
            <a:r>
              <a:rPr lang="en-US" altLang="zh-CN" sz="800" b="1" i="1" kern="0" dirty="0">
                <a:solidFill>
                  <a:prstClr val="black"/>
                </a:solidFill>
                <a:ea typeface="微软雅黑" pitchFamily="34" charset="-122"/>
                <a:cs typeface="Arial" charset="0"/>
              </a:rPr>
              <a:t>(Jun)</a:t>
            </a:r>
          </a:p>
          <a:p>
            <a:pPr algn="ctr" defTabSz="257175">
              <a:spcAft>
                <a:spcPts val="675"/>
              </a:spcAft>
              <a:defRPr/>
            </a:pPr>
            <a:r>
              <a:rPr lang="en-US" altLang="zh-CN" sz="600" b="1" kern="0" dirty="0" err="1">
                <a:solidFill>
                  <a:prstClr val="black"/>
                </a:solidFill>
                <a:ea typeface="微软雅黑" pitchFamily="34" charset="-122"/>
                <a:cs typeface="Arial" charset="0"/>
              </a:rPr>
              <a:t>Ceritinib</a:t>
            </a:r>
            <a:r>
              <a:rPr lang="en-US" altLang="zh-CN" sz="600" b="1" kern="0" dirty="0">
                <a:solidFill>
                  <a:prstClr val="black"/>
                </a:solidFill>
                <a:ea typeface="微软雅黑" pitchFamily="34" charset="-122"/>
                <a:cs typeface="Arial" charset="0"/>
              </a:rPr>
              <a:t> </a:t>
            </a:r>
          </a:p>
          <a:p>
            <a:pPr algn="ctr" defTabSz="257175">
              <a:spcAft>
                <a:spcPts val="675"/>
              </a:spcAft>
              <a:defRPr/>
            </a:pPr>
            <a:r>
              <a:rPr lang="en-US" altLang="zh-CN" sz="600" b="1" kern="0" dirty="0" smtClean="0">
                <a:solidFill>
                  <a:prstClr val="black"/>
                </a:solidFill>
                <a:ea typeface="微软雅黑" pitchFamily="34" charset="-122"/>
                <a:cs typeface="Arial" charset="0"/>
              </a:rPr>
              <a:t>NMPA </a:t>
            </a:r>
            <a:endParaRPr lang="en-US" altLang="zh-CN" sz="600" b="1" kern="0" dirty="0">
              <a:solidFill>
                <a:prstClr val="black"/>
              </a:solidFill>
              <a:ea typeface="微软雅黑" pitchFamily="34" charset="-122"/>
              <a:cs typeface="Arial" charset="0"/>
            </a:endParaRPr>
          </a:p>
          <a:p>
            <a:pPr algn="ctr" defTabSz="257175">
              <a:spcAft>
                <a:spcPts val="675"/>
              </a:spcAft>
              <a:defRPr/>
            </a:pPr>
            <a:r>
              <a:rPr lang="en-US" altLang="zh-CN" sz="600" b="1" kern="0" dirty="0">
                <a:solidFill>
                  <a:prstClr val="black"/>
                </a:solidFill>
                <a:ea typeface="微软雅黑" pitchFamily="34" charset="-122"/>
                <a:cs typeface="Arial" charset="0"/>
              </a:rPr>
              <a:t>2L approval</a:t>
            </a:r>
          </a:p>
          <a:p>
            <a:pPr algn="ctr" defTabSz="257175">
              <a:spcAft>
                <a:spcPts val="338"/>
              </a:spcAft>
              <a:defRPr/>
            </a:pPr>
            <a:endParaRPr lang="en-US" sz="600" b="1" kern="0" dirty="0">
              <a:solidFill>
                <a:prstClr val="black"/>
              </a:solidFill>
              <a:ea typeface="微软雅黑" pitchFamily="34" charset="-122"/>
              <a:cs typeface="Arial" charset="0"/>
            </a:endParaRPr>
          </a:p>
        </p:txBody>
      </p:sp>
      <p:grpSp>
        <p:nvGrpSpPr>
          <p:cNvPr id="14" name="组合 167"/>
          <p:cNvGrpSpPr/>
          <p:nvPr/>
        </p:nvGrpSpPr>
        <p:grpSpPr>
          <a:xfrm>
            <a:off x="6597930" y="2766957"/>
            <a:ext cx="108228" cy="106255"/>
            <a:chOff x="7776367" y="3495147"/>
            <a:chExt cx="144304" cy="141630"/>
          </a:xfrm>
        </p:grpSpPr>
        <p:sp>
          <p:nvSpPr>
            <p:cNvPr id="169" name="Freeform 147"/>
            <p:cNvSpPr/>
            <p:nvPr/>
          </p:nvSpPr>
          <p:spPr bwMode="auto">
            <a:xfrm>
              <a:off x="7776367" y="3495147"/>
              <a:ext cx="72152" cy="141630"/>
            </a:xfrm>
            <a:custGeom>
              <a:avLst/>
              <a:gdLst>
                <a:gd name="T0" fmla="*/ 0 w 54"/>
                <a:gd name="T1" fmla="*/ 54 h 106"/>
                <a:gd name="T2" fmla="*/ 54 w 54"/>
                <a:gd name="T3" fmla="*/ 106 h 106"/>
                <a:gd name="T4" fmla="*/ 54 w 54"/>
                <a:gd name="T5" fmla="*/ 0 h 106"/>
                <a:gd name="T6" fmla="*/ 0 w 54"/>
                <a:gd name="T7" fmla="*/ 54 h 106"/>
              </a:gdLst>
              <a:ahLst/>
              <a:cxnLst>
                <a:cxn ang="0">
                  <a:pos x="T0" y="T1"/>
                </a:cxn>
                <a:cxn ang="0">
                  <a:pos x="T2" y="T3"/>
                </a:cxn>
                <a:cxn ang="0">
                  <a:pos x="T4" y="T5"/>
                </a:cxn>
                <a:cxn ang="0">
                  <a:pos x="T6" y="T7"/>
                </a:cxn>
              </a:cxnLst>
              <a:rect l="0" t="0" r="r" b="b"/>
              <a:pathLst>
                <a:path w="54" h="106">
                  <a:moveTo>
                    <a:pt x="0" y="54"/>
                  </a:moveTo>
                  <a:lnTo>
                    <a:pt x="54" y="106"/>
                  </a:lnTo>
                  <a:lnTo>
                    <a:pt x="54" y="0"/>
                  </a:lnTo>
                  <a:lnTo>
                    <a:pt x="0" y="54"/>
                  </a:lnTo>
                  <a:close/>
                </a:path>
              </a:pathLst>
            </a:custGeom>
            <a:solidFill>
              <a:srgbClr val="F79646">
                <a:lumMod val="40000"/>
                <a:lumOff val="6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sp>
          <p:nvSpPr>
            <p:cNvPr id="170" name="Freeform 148"/>
            <p:cNvSpPr/>
            <p:nvPr/>
          </p:nvSpPr>
          <p:spPr bwMode="auto">
            <a:xfrm>
              <a:off x="7848519" y="3495147"/>
              <a:ext cx="72152" cy="141630"/>
            </a:xfrm>
            <a:custGeom>
              <a:avLst/>
              <a:gdLst>
                <a:gd name="T0" fmla="*/ 0 w 54"/>
                <a:gd name="T1" fmla="*/ 0 h 106"/>
                <a:gd name="T2" fmla="*/ 0 w 54"/>
                <a:gd name="T3" fmla="*/ 106 h 106"/>
                <a:gd name="T4" fmla="*/ 54 w 54"/>
                <a:gd name="T5" fmla="*/ 54 h 106"/>
                <a:gd name="T6" fmla="*/ 0 w 54"/>
                <a:gd name="T7" fmla="*/ 0 h 106"/>
              </a:gdLst>
              <a:ahLst/>
              <a:cxnLst>
                <a:cxn ang="0">
                  <a:pos x="T0" y="T1"/>
                </a:cxn>
                <a:cxn ang="0">
                  <a:pos x="T2" y="T3"/>
                </a:cxn>
                <a:cxn ang="0">
                  <a:pos x="T4" y="T5"/>
                </a:cxn>
                <a:cxn ang="0">
                  <a:pos x="T6" y="T7"/>
                </a:cxn>
              </a:cxnLst>
              <a:rect l="0" t="0" r="r" b="b"/>
              <a:pathLst>
                <a:path w="54" h="106">
                  <a:moveTo>
                    <a:pt x="0" y="0"/>
                  </a:moveTo>
                  <a:lnTo>
                    <a:pt x="0" y="106"/>
                  </a:lnTo>
                  <a:lnTo>
                    <a:pt x="54" y="54"/>
                  </a:lnTo>
                  <a:lnTo>
                    <a:pt x="0" y="0"/>
                  </a:lnTo>
                  <a:close/>
                </a:path>
              </a:pathLst>
            </a:custGeom>
            <a:solidFill>
              <a:srgbClr val="F7964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grpSp>
      <p:pic>
        <p:nvPicPr>
          <p:cNvPr id="17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18150" y="1448877"/>
            <a:ext cx="340994" cy="182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72" name="Straight Connector 24"/>
          <p:cNvCxnSpPr/>
          <p:nvPr/>
        </p:nvCxnSpPr>
        <p:spPr>
          <a:xfrm flipV="1">
            <a:off x="2467890" y="2819610"/>
            <a:ext cx="1" cy="309528"/>
          </a:xfrm>
          <a:prstGeom prst="line">
            <a:avLst/>
          </a:prstGeom>
          <a:noFill/>
          <a:ln w="19050" cap="flat" cmpd="sng" algn="ctr">
            <a:solidFill>
              <a:srgbClr val="F79646"/>
            </a:solidFill>
            <a:prstDash val="solid"/>
          </a:ln>
          <a:effectLst/>
        </p:spPr>
      </p:cxnSp>
      <p:grpSp>
        <p:nvGrpSpPr>
          <p:cNvPr id="15" name="组合 172"/>
          <p:cNvGrpSpPr/>
          <p:nvPr/>
        </p:nvGrpSpPr>
        <p:grpSpPr>
          <a:xfrm>
            <a:off x="2413775" y="2766957"/>
            <a:ext cx="108228" cy="106255"/>
            <a:chOff x="2197493" y="3495147"/>
            <a:chExt cx="144304" cy="141630"/>
          </a:xfrm>
        </p:grpSpPr>
        <p:sp>
          <p:nvSpPr>
            <p:cNvPr id="174" name="Freeform 147"/>
            <p:cNvSpPr/>
            <p:nvPr/>
          </p:nvSpPr>
          <p:spPr bwMode="auto">
            <a:xfrm>
              <a:off x="2197493" y="3495147"/>
              <a:ext cx="72152" cy="141630"/>
            </a:xfrm>
            <a:custGeom>
              <a:avLst/>
              <a:gdLst>
                <a:gd name="T0" fmla="*/ 0 w 54"/>
                <a:gd name="T1" fmla="*/ 54 h 106"/>
                <a:gd name="T2" fmla="*/ 54 w 54"/>
                <a:gd name="T3" fmla="*/ 106 h 106"/>
                <a:gd name="T4" fmla="*/ 54 w 54"/>
                <a:gd name="T5" fmla="*/ 0 h 106"/>
                <a:gd name="T6" fmla="*/ 0 w 54"/>
                <a:gd name="T7" fmla="*/ 54 h 106"/>
              </a:gdLst>
              <a:ahLst/>
              <a:cxnLst>
                <a:cxn ang="0">
                  <a:pos x="T0" y="T1"/>
                </a:cxn>
                <a:cxn ang="0">
                  <a:pos x="T2" y="T3"/>
                </a:cxn>
                <a:cxn ang="0">
                  <a:pos x="T4" y="T5"/>
                </a:cxn>
                <a:cxn ang="0">
                  <a:pos x="T6" y="T7"/>
                </a:cxn>
              </a:cxnLst>
              <a:rect l="0" t="0" r="r" b="b"/>
              <a:pathLst>
                <a:path w="54" h="106">
                  <a:moveTo>
                    <a:pt x="0" y="54"/>
                  </a:moveTo>
                  <a:lnTo>
                    <a:pt x="54" y="106"/>
                  </a:lnTo>
                  <a:lnTo>
                    <a:pt x="54" y="0"/>
                  </a:lnTo>
                  <a:lnTo>
                    <a:pt x="0" y="54"/>
                  </a:lnTo>
                  <a:close/>
                </a:path>
              </a:pathLst>
            </a:custGeom>
            <a:solidFill>
              <a:srgbClr val="F79646">
                <a:lumMod val="40000"/>
                <a:lumOff val="6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sp>
          <p:nvSpPr>
            <p:cNvPr id="175" name="Freeform 148"/>
            <p:cNvSpPr/>
            <p:nvPr/>
          </p:nvSpPr>
          <p:spPr bwMode="auto">
            <a:xfrm>
              <a:off x="2269645" y="3495147"/>
              <a:ext cx="72152" cy="141630"/>
            </a:xfrm>
            <a:custGeom>
              <a:avLst/>
              <a:gdLst>
                <a:gd name="T0" fmla="*/ 0 w 54"/>
                <a:gd name="T1" fmla="*/ 0 h 106"/>
                <a:gd name="T2" fmla="*/ 0 w 54"/>
                <a:gd name="T3" fmla="*/ 106 h 106"/>
                <a:gd name="T4" fmla="*/ 54 w 54"/>
                <a:gd name="T5" fmla="*/ 54 h 106"/>
                <a:gd name="T6" fmla="*/ 0 w 54"/>
                <a:gd name="T7" fmla="*/ 0 h 106"/>
              </a:gdLst>
              <a:ahLst/>
              <a:cxnLst>
                <a:cxn ang="0">
                  <a:pos x="T0" y="T1"/>
                </a:cxn>
                <a:cxn ang="0">
                  <a:pos x="T2" y="T3"/>
                </a:cxn>
                <a:cxn ang="0">
                  <a:pos x="T4" y="T5"/>
                </a:cxn>
                <a:cxn ang="0">
                  <a:pos x="T6" y="T7"/>
                </a:cxn>
              </a:cxnLst>
              <a:rect l="0" t="0" r="r" b="b"/>
              <a:pathLst>
                <a:path w="54" h="106">
                  <a:moveTo>
                    <a:pt x="0" y="0"/>
                  </a:moveTo>
                  <a:lnTo>
                    <a:pt x="0" y="106"/>
                  </a:lnTo>
                  <a:lnTo>
                    <a:pt x="54" y="54"/>
                  </a:lnTo>
                  <a:lnTo>
                    <a:pt x="0" y="0"/>
                  </a:lnTo>
                  <a:close/>
                </a:path>
              </a:pathLst>
            </a:custGeom>
            <a:solidFill>
              <a:srgbClr val="F7964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grpSp>
      <p:pic>
        <p:nvPicPr>
          <p:cNvPr id="17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6270" y="4135917"/>
            <a:ext cx="340994" cy="182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27230" y="4136804"/>
            <a:ext cx="340994" cy="182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19141" y="4128560"/>
            <a:ext cx="340994" cy="182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94495" y="4135917"/>
            <a:ext cx="340994" cy="182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0" name="Picture 4" descr="C:\Users\lij191\Desktop\77F58PICj9i_102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98" t="10694" r="2920" b="14012"/>
          <a:stretch>
            <a:fillRect/>
          </a:stretch>
        </p:blipFill>
        <p:spPr bwMode="auto">
          <a:xfrm>
            <a:off x="4839183" y="4132168"/>
            <a:ext cx="284353" cy="178706"/>
          </a:xfrm>
          <a:prstGeom prst="rect">
            <a:avLst/>
          </a:prstGeom>
          <a:noFill/>
          <a:extLst>
            <a:ext uri="{909E8E84-426E-40DD-AFC4-6F175D3DCCD1}">
              <a14:hiddenFill xmlns:a14="http://schemas.microsoft.com/office/drawing/2010/main">
                <a:solidFill>
                  <a:srgbClr val="FFFFFF"/>
                </a:solidFill>
              </a14:hiddenFill>
            </a:ext>
          </a:extLst>
        </p:spPr>
      </p:pic>
      <p:cxnSp>
        <p:nvCxnSpPr>
          <p:cNvPr id="181" name="Straight Connector 25"/>
          <p:cNvCxnSpPr/>
          <p:nvPr/>
        </p:nvCxnSpPr>
        <p:spPr>
          <a:xfrm flipV="1">
            <a:off x="5301505" y="2511498"/>
            <a:ext cx="0" cy="331007"/>
          </a:xfrm>
          <a:prstGeom prst="line">
            <a:avLst/>
          </a:prstGeom>
          <a:noFill/>
          <a:ln w="19050" cap="flat" cmpd="sng" algn="ctr">
            <a:solidFill>
              <a:srgbClr val="F79646"/>
            </a:solidFill>
            <a:prstDash val="solid"/>
          </a:ln>
          <a:effectLst/>
        </p:spPr>
      </p:cxnSp>
      <p:grpSp>
        <p:nvGrpSpPr>
          <p:cNvPr id="16" name="组合 181"/>
          <p:cNvGrpSpPr/>
          <p:nvPr/>
        </p:nvGrpSpPr>
        <p:grpSpPr>
          <a:xfrm>
            <a:off x="5247391" y="2766957"/>
            <a:ext cx="108228" cy="106255"/>
            <a:chOff x="5975648" y="3495147"/>
            <a:chExt cx="144304" cy="141630"/>
          </a:xfrm>
        </p:grpSpPr>
        <p:sp>
          <p:nvSpPr>
            <p:cNvPr id="183" name="Freeform 147"/>
            <p:cNvSpPr/>
            <p:nvPr/>
          </p:nvSpPr>
          <p:spPr bwMode="auto">
            <a:xfrm>
              <a:off x="5975648" y="3495147"/>
              <a:ext cx="72152" cy="141630"/>
            </a:xfrm>
            <a:custGeom>
              <a:avLst/>
              <a:gdLst>
                <a:gd name="T0" fmla="*/ 0 w 54"/>
                <a:gd name="T1" fmla="*/ 54 h 106"/>
                <a:gd name="T2" fmla="*/ 54 w 54"/>
                <a:gd name="T3" fmla="*/ 106 h 106"/>
                <a:gd name="T4" fmla="*/ 54 w 54"/>
                <a:gd name="T5" fmla="*/ 0 h 106"/>
                <a:gd name="T6" fmla="*/ 0 w 54"/>
                <a:gd name="T7" fmla="*/ 54 h 106"/>
              </a:gdLst>
              <a:ahLst/>
              <a:cxnLst>
                <a:cxn ang="0">
                  <a:pos x="T0" y="T1"/>
                </a:cxn>
                <a:cxn ang="0">
                  <a:pos x="T2" y="T3"/>
                </a:cxn>
                <a:cxn ang="0">
                  <a:pos x="T4" y="T5"/>
                </a:cxn>
                <a:cxn ang="0">
                  <a:pos x="T6" y="T7"/>
                </a:cxn>
              </a:cxnLst>
              <a:rect l="0" t="0" r="r" b="b"/>
              <a:pathLst>
                <a:path w="54" h="106">
                  <a:moveTo>
                    <a:pt x="0" y="54"/>
                  </a:moveTo>
                  <a:lnTo>
                    <a:pt x="54" y="106"/>
                  </a:lnTo>
                  <a:lnTo>
                    <a:pt x="54" y="0"/>
                  </a:lnTo>
                  <a:lnTo>
                    <a:pt x="0" y="54"/>
                  </a:lnTo>
                  <a:close/>
                </a:path>
              </a:pathLst>
            </a:custGeom>
            <a:solidFill>
              <a:srgbClr val="F79646">
                <a:lumMod val="40000"/>
                <a:lumOff val="6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sp>
          <p:nvSpPr>
            <p:cNvPr id="184" name="Freeform 148"/>
            <p:cNvSpPr/>
            <p:nvPr/>
          </p:nvSpPr>
          <p:spPr bwMode="auto">
            <a:xfrm>
              <a:off x="6047800" y="3495147"/>
              <a:ext cx="72152" cy="141630"/>
            </a:xfrm>
            <a:custGeom>
              <a:avLst/>
              <a:gdLst>
                <a:gd name="T0" fmla="*/ 0 w 54"/>
                <a:gd name="T1" fmla="*/ 0 h 106"/>
                <a:gd name="T2" fmla="*/ 0 w 54"/>
                <a:gd name="T3" fmla="*/ 106 h 106"/>
                <a:gd name="T4" fmla="*/ 54 w 54"/>
                <a:gd name="T5" fmla="*/ 54 h 106"/>
                <a:gd name="T6" fmla="*/ 0 w 54"/>
                <a:gd name="T7" fmla="*/ 0 h 106"/>
              </a:gdLst>
              <a:ahLst/>
              <a:cxnLst>
                <a:cxn ang="0">
                  <a:pos x="T0" y="T1"/>
                </a:cxn>
                <a:cxn ang="0">
                  <a:pos x="T2" y="T3"/>
                </a:cxn>
                <a:cxn ang="0">
                  <a:pos x="T4" y="T5"/>
                </a:cxn>
                <a:cxn ang="0">
                  <a:pos x="T6" y="T7"/>
                </a:cxn>
              </a:cxnLst>
              <a:rect l="0" t="0" r="r" b="b"/>
              <a:pathLst>
                <a:path w="54" h="106">
                  <a:moveTo>
                    <a:pt x="0" y="0"/>
                  </a:moveTo>
                  <a:lnTo>
                    <a:pt x="0" y="106"/>
                  </a:lnTo>
                  <a:lnTo>
                    <a:pt x="54" y="54"/>
                  </a:lnTo>
                  <a:lnTo>
                    <a:pt x="0" y="0"/>
                  </a:lnTo>
                  <a:close/>
                </a:path>
              </a:pathLst>
            </a:custGeom>
            <a:solidFill>
              <a:srgbClr val="F7964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grpSp>
      <p:sp>
        <p:nvSpPr>
          <p:cNvPr id="185" name="Rectangle 56"/>
          <p:cNvSpPr/>
          <p:nvPr/>
        </p:nvSpPr>
        <p:spPr>
          <a:xfrm>
            <a:off x="4999429" y="1682194"/>
            <a:ext cx="684968" cy="908402"/>
          </a:xfrm>
          <a:prstGeom prst="rect">
            <a:avLst/>
          </a:prstGeom>
          <a:solidFill>
            <a:srgbClr val="B3A2C7"/>
          </a:solidFill>
          <a:ln w="25400" cap="flat" cmpd="sng" algn="ctr">
            <a:noFill/>
            <a:prstDash val="solid"/>
          </a:ln>
          <a:effectLst/>
        </p:spPr>
        <p:txBody>
          <a:bodyPr lIns="20250" tIns="34290" rIns="20250" bIns="34290" rtlCol="0" anchor="t"/>
          <a:lstStyle/>
          <a:p>
            <a:pPr algn="ctr" defTabSz="257175">
              <a:spcAft>
                <a:spcPts val="338"/>
              </a:spcAft>
              <a:defRPr/>
            </a:pPr>
            <a:r>
              <a:rPr lang="en-US" sz="800" b="1" kern="0" dirty="0">
                <a:solidFill>
                  <a:prstClr val="black"/>
                </a:solidFill>
                <a:ea typeface="微软雅黑" pitchFamily="34" charset="-122"/>
                <a:cs typeface="Arial" charset="0"/>
              </a:rPr>
              <a:t>2017 </a:t>
            </a:r>
            <a:r>
              <a:rPr lang="en-US" sz="800" b="1" i="1" kern="0" dirty="0">
                <a:solidFill>
                  <a:prstClr val="black"/>
                </a:solidFill>
                <a:ea typeface="微软雅黑" pitchFamily="34" charset="-122"/>
                <a:cs typeface="Arial" charset="0"/>
              </a:rPr>
              <a:t>(Apr)</a:t>
            </a:r>
          </a:p>
          <a:p>
            <a:pPr algn="ctr" defTabSz="257175">
              <a:spcAft>
                <a:spcPts val="675"/>
              </a:spcAft>
              <a:defRPr/>
            </a:pPr>
            <a:r>
              <a:rPr lang="en-US" altLang="zh-CN" sz="600" b="1" kern="0" dirty="0" err="1">
                <a:solidFill>
                  <a:prstClr val="black"/>
                </a:solidFill>
                <a:ea typeface="微软雅黑" pitchFamily="34" charset="-122"/>
                <a:cs typeface="Arial" charset="0"/>
              </a:rPr>
              <a:t>Brigatinib</a:t>
            </a:r>
            <a:r>
              <a:rPr lang="en-US" altLang="zh-CN" sz="600" b="1" kern="0" dirty="0">
                <a:solidFill>
                  <a:prstClr val="black"/>
                </a:solidFill>
                <a:ea typeface="微软雅黑" pitchFamily="34" charset="-122"/>
                <a:cs typeface="Arial" charset="0"/>
              </a:rPr>
              <a:t> FDA </a:t>
            </a:r>
            <a:r>
              <a:rPr lang="en-US" altLang="zh-CN" sz="600" b="1" kern="0" dirty="0" err="1">
                <a:solidFill>
                  <a:prstClr val="black"/>
                </a:solidFill>
                <a:ea typeface="微软雅黑" pitchFamily="34" charset="-122"/>
                <a:cs typeface="Arial" charset="0"/>
              </a:rPr>
              <a:t>Accelarate</a:t>
            </a:r>
            <a:r>
              <a:rPr lang="en-US" altLang="zh-CN" sz="600" b="1" kern="0" dirty="0">
                <a:solidFill>
                  <a:prstClr val="black"/>
                </a:solidFill>
                <a:ea typeface="微软雅黑" pitchFamily="34" charset="-122"/>
                <a:cs typeface="Arial" charset="0"/>
              </a:rPr>
              <a:t> approval for ALK-positive NSCLC progressing on/or intolerant to </a:t>
            </a:r>
            <a:r>
              <a:rPr lang="en-US" altLang="zh-CN" sz="600" b="1" kern="0" dirty="0" err="1">
                <a:solidFill>
                  <a:prstClr val="black"/>
                </a:solidFill>
                <a:ea typeface="微软雅黑" pitchFamily="34" charset="-122"/>
                <a:cs typeface="Arial" charset="0"/>
              </a:rPr>
              <a:t>crizitinib</a:t>
            </a:r>
            <a:endParaRPr lang="en-US" altLang="zh-CN" sz="600" b="1" kern="0" dirty="0">
              <a:solidFill>
                <a:prstClr val="black"/>
              </a:solidFill>
              <a:ea typeface="微软雅黑" pitchFamily="34" charset="-122"/>
              <a:cs typeface="Arial" charset="0"/>
            </a:endParaRPr>
          </a:p>
        </p:txBody>
      </p:sp>
      <p:cxnSp>
        <p:nvCxnSpPr>
          <p:cNvPr id="186" name="Straight Connector 25"/>
          <p:cNvCxnSpPr/>
          <p:nvPr/>
        </p:nvCxnSpPr>
        <p:spPr>
          <a:xfrm flipV="1">
            <a:off x="6880177" y="2496118"/>
            <a:ext cx="0" cy="331007"/>
          </a:xfrm>
          <a:prstGeom prst="line">
            <a:avLst/>
          </a:prstGeom>
          <a:noFill/>
          <a:ln w="19050" cap="flat" cmpd="sng" algn="ctr">
            <a:solidFill>
              <a:srgbClr val="F79646"/>
            </a:solidFill>
            <a:prstDash val="solid"/>
          </a:ln>
          <a:effectLst/>
        </p:spPr>
      </p:cxnSp>
      <p:grpSp>
        <p:nvGrpSpPr>
          <p:cNvPr id="17" name="组合 186"/>
          <p:cNvGrpSpPr/>
          <p:nvPr/>
        </p:nvGrpSpPr>
        <p:grpSpPr>
          <a:xfrm>
            <a:off x="6826064" y="2751577"/>
            <a:ext cx="108228" cy="106255"/>
            <a:chOff x="8080545" y="3474647"/>
            <a:chExt cx="144304" cy="141630"/>
          </a:xfrm>
        </p:grpSpPr>
        <p:sp>
          <p:nvSpPr>
            <p:cNvPr id="188" name="Freeform 147"/>
            <p:cNvSpPr/>
            <p:nvPr/>
          </p:nvSpPr>
          <p:spPr bwMode="auto">
            <a:xfrm>
              <a:off x="8080545" y="3474647"/>
              <a:ext cx="72152" cy="141630"/>
            </a:xfrm>
            <a:custGeom>
              <a:avLst/>
              <a:gdLst>
                <a:gd name="T0" fmla="*/ 0 w 54"/>
                <a:gd name="T1" fmla="*/ 54 h 106"/>
                <a:gd name="T2" fmla="*/ 54 w 54"/>
                <a:gd name="T3" fmla="*/ 106 h 106"/>
                <a:gd name="T4" fmla="*/ 54 w 54"/>
                <a:gd name="T5" fmla="*/ 0 h 106"/>
                <a:gd name="T6" fmla="*/ 0 w 54"/>
                <a:gd name="T7" fmla="*/ 54 h 106"/>
              </a:gdLst>
              <a:ahLst/>
              <a:cxnLst>
                <a:cxn ang="0">
                  <a:pos x="T0" y="T1"/>
                </a:cxn>
                <a:cxn ang="0">
                  <a:pos x="T2" y="T3"/>
                </a:cxn>
                <a:cxn ang="0">
                  <a:pos x="T4" y="T5"/>
                </a:cxn>
                <a:cxn ang="0">
                  <a:pos x="T6" y="T7"/>
                </a:cxn>
              </a:cxnLst>
              <a:rect l="0" t="0" r="r" b="b"/>
              <a:pathLst>
                <a:path w="54" h="106">
                  <a:moveTo>
                    <a:pt x="0" y="54"/>
                  </a:moveTo>
                  <a:lnTo>
                    <a:pt x="54" y="106"/>
                  </a:lnTo>
                  <a:lnTo>
                    <a:pt x="54" y="0"/>
                  </a:lnTo>
                  <a:lnTo>
                    <a:pt x="0" y="54"/>
                  </a:lnTo>
                  <a:close/>
                </a:path>
              </a:pathLst>
            </a:custGeom>
            <a:solidFill>
              <a:srgbClr val="F79646">
                <a:lumMod val="40000"/>
                <a:lumOff val="6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sp>
          <p:nvSpPr>
            <p:cNvPr id="189" name="Freeform 148"/>
            <p:cNvSpPr/>
            <p:nvPr/>
          </p:nvSpPr>
          <p:spPr bwMode="auto">
            <a:xfrm>
              <a:off x="8152697" y="3474647"/>
              <a:ext cx="72152" cy="141630"/>
            </a:xfrm>
            <a:custGeom>
              <a:avLst/>
              <a:gdLst>
                <a:gd name="T0" fmla="*/ 0 w 54"/>
                <a:gd name="T1" fmla="*/ 0 h 106"/>
                <a:gd name="T2" fmla="*/ 0 w 54"/>
                <a:gd name="T3" fmla="*/ 106 h 106"/>
                <a:gd name="T4" fmla="*/ 54 w 54"/>
                <a:gd name="T5" fmla="*/ 54 h 106"/>
                <a:gd name="T6" fmla="*/ 0 w 54"/>
                <a:gd name="T7" fmla="*/ 0 h 106"/>
              </a:gdLst>
              <a:ahLst/>
              <a:cxnLst>
                <a:cxn ang="0">
                  <a:pos x="T0" y="T1"/>
                </a:cxn>
                <a:cxn ang="0">
                  <a:pos x="T2" y="T3"/>
                </a:cxn>
                <a:cxn ang="0">
                  <a:pos x="T4" y="T5"/>
                </a:cxn>
                <a:cxn ang="0">
                  <a:pos x="T6" y="T7"/>
                </a:cxn>
              </a:cxnLst>
              <a:rect l="0" t="0" r="r" b="b"/>
              <a:pathLst>
                <a:path w="54" h="106">
                  <a:moveTo>
                    <a:pt x="0" y="0"/>
                  </a:moveTo>
                  <a:lnTo>
                    <a:pt x="0" y="106"/>
                  </a:lnTo>
                  <a:lnTo>
                    <a:pt x="54" y="54"/>
                  </a:lnTo>
                  <a:lnTo>
                    <a:pt x="0" y="0"/>
                  </a:lnTo>
                  <a:close/>
                </a:path>
              </a:pathLst>
            </a:custGeom>
            <a:solidFill>
              <a:srgbClr val="F7964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grpSp>
      <p:sp>
        <p:nvSpPr>
          <p:cNvPr id="190" name="Rectangle 113"/>
          <p:cNvSpPr/>
          <p:nvPr/>
        </p:nvSpPr>
        <p:spPr>
          <a:xfrm>
            <a:off x="6597930" y="1697234"/>
            <a:ext cx="596686" cy="900182"/>
          </a:xfrm>
          <a:prstGeom prst="rect">
            <a:avLst/>
          </a:prstGeom>
          <a:solidFill>
            <a:srgbClr val="BD302C"/>
          </a:solidFill>
          <a:ln w="25400" cap="flat" cmpd="sng" algn="ctr">
            <a:noFill/>
            <a:prstDash val="solid"/>
          </a:ln>
          <a:effectLst/>
        </p:spPr>
        <p:txBody>
          <a:bodyPr lIns="20250" tIns="34290" rIns="20250" bIns="34290" rtlCol="0" anchor="t"/>
          <a:lstStyle/>
          <a:p>
            <a:pPr algn="ctr" defTabSz="257175">
              <a:spcAft>
                <a:spcPts val="338"/>
              </a:spcAft>
              <a:defRPr/>
            </a:pPr>
            <a:r>
              <a:rPr lang="en-US" sz="800" b="1" kern="0" dirty="0">
                <a:solidFill>
                  <a:prstClr val="white"/>
                </a:solidFill>
                <a:ea typeface="微软雅黑" pitchFamily="34" charset="-122"/>
                <a:cs typeface="Arial" charset="0"/>
              </a:rPr>
              <a:t>2018       </a:t>
            </a:r>
            <a:r>
              <a:rPr lang="en-US" sz="800" b="1" i="1" kern="0" dirty="0">
                <a:solidFill>
                  <a:prstClr val="white"/>
                </a:solidFill>
                <a:ea typeface="微软雅黑" pitchFamily="34" charset="-122"/>
                <a:cs typeface="Arial" charset="0"/>
              </a:rPr>
              <a:t>(A</a:t>
            </a:r>
            <a:r>
              <a:rPr lang="en-US" altLang="zh-CN" sz="800" b="1" i="1" kern="0" dirty="0">
                <a:solidFill>
                  <a:prstClr val="white"/>
                </a:solidFill>
                <a:ea typeface="微软雅黑" pitchFamily="34" charset="-122"/>
                <a:cs typeface="Arial" charset="0"/>
              </a:rPr>
              <a:t>ug</a:t>
            </a:r>
            <a:r>
              <a:rPr lang="en-US" sz="800" b="1" i="1" kern="0" dirty="0">
                <a:solidFill>
                  <a:prstClr val="white"/>
                </a:solidFill>
                <a:ea typeface="微软雅黑" pitchFamily="34" charset="-122"/>
                <a:cs typeface="Arial" charset="0"/>
              </a:rPr>
              <a:t>)</a:t>
            </a:r>
          </a:p>
          <a:p>
            <a:pPr algn="ctr" defTabSz="257175">
              <a:defRPr/>
            </a:pPr>
            <a:r>
              <a:rPr lang="en-US" sz="700" b="1" kern="0" dirty="0">
                <a:solidFill>
                  <a:prstClr val="white"/>
                </a:solidFill>
                <a:ea typeface="微软雅黑" pitchFamily="34" charset="-122"/>
                <a:cs typeface="Arial" charset="0"/>
              </a:rPr>
              <a:t>Alectinib </a:t>
            </a:r>
          </a:p>
          <a:p>
            <a:pPr algn="ctr" defTabSz="257175">
              <a:defRPr/>
            </a:pPr>
            <a:r>
              <a:rPr lang="en-US" altLang="zh-CN" sz="700" b="1" kern="0" dirty="0" smtClean="0">
                <a:solidFill>
                  <a:prstClr val="white"/>
                </a:solidFill>
                <a:ea typeface="微软雅黑" pitchFamily="34" charset="-122"/>
                <a:cs typeface="Arial" charset="0"/>
              </a:rPr>
              <a:t>NMPA </a:t>
            </a:r>
            <a:r>
              <a:rPr lang="en-US" altLang="zh-CN" sz="700" b="1" kern="0" dirty="0">
                <a:solidFill>
                  <a:prstClr val="white"/>
                </a:solidFill>
                <a:ea typeface="微软雅黑" pitchFamily="34" charset="-122"/>
                <a:cs typeface="Arial" charset="0"/>
              </a:rPr>
              <a:t>approval</a:t>
            </a:r>
          </a:p>
          <a:p>
            <a:pPr algn="ctr" defTabSz="257175">
              <a:defRPr/>
            </a:pPr>
            <a:endParaRPr lang="en-US" sz="700" b="1" kern="0" dirty="0">
              <a:solidFill>
                <a:prstClr val="white"/>
              </a:solidFill>
              <a:ea typeface="微软雅黑" pitchFamily="34" charset="-122"/>
              <a:cs typeface="Arial" charset="0"/>
            </a:endParaRPr>
          </a:p>
        </p:txBody>
      </p:sp>
      <p:pic>
        <p:nvPicPr>
          <p:cNvPr id="19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7620" y="1484408"/>
            <a:ext cx="340994" cy="182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8" name="组合 191"/>
          <p:cNvGrpSpPr/>
          <p:nvPr/>
        </p:nvGrpSpPr>
        <p:grpSpPr>
          <a:xfrm>
            <a:off x="6975399" y="2760118"/>
            <a:ext cx="462235" cy="1544224"/>
            <a:chOff x="9944833" y="3679021"/>
            <a:chExt cx="616313" cy="2058330"/>
          </a:xfrm>
        </p:grpSpPr>
        <p:cxnSp>
          <p:nvCxnSpPr>
            <p:cNvPr id="193" name="Straight Connector 118"/>
            <p:cNvCxnSpPr/>
            <p:nvPr/>
          </p:nvCxnSpPr>
          <p:spPr>
            <a:xfrm flipV="1">
              <a:off x="10296772" y="3745768"/>
              <a:ext cx="0" cy="447263"/>
            </a:xfrm>
            <a:prstGeom prst="line">
              <a:avLst/>
            </a:prstGeom>
            <a:noFill/>
            <a:ln w="19050" cap="flat" cmpd="sng" algn="ctr">
              <a:solidFill>
                <a:srgbClr val="F79646"/>
              </a:solidFill>
              <a:prstDash val="solid"/>
            </a:ln>
            <a:effectLst/>
          </p:spPr>
        </p:cxnSp>
        <p:sp>
          <p:nvSpPr>
            <p:cNvPr id="194" name="Rectangle 113"/>
            <p:cNvSpPr/>
            <p:nvPr/>
          </p:nvSpPr>
          <p:spPr>
            <a:xfrm>
              <a:off x="9944833" y="4076544"/>
              <a:ext cx="616313" cy="1404428"/>
            </a:xfrm>
            <a:prstGeom prst="rect">
              <a:avLst/>
            </a:prstGeom>
            <a:solidFill>
              <a:srgbClr val="00B0F0"/>
            </a:solidFill>
            <a:ln w="25400" cap="flat" cmpd="sng" algn="ctr">
              <a:noFill/>
              <a:prstDash val="solid"/>
            </a:ln>
            <a:effectLst/>
          </p:spPr>
          <p:txBody>
            <a:bodyPr lIns="27000" rIns="27000" rtlCol="0" anchor="t"/>
            <a:lstStyle/>
            <a:p>
              <a:pPr algn="ctr" defTabSz="257175">
                <a:spcAft>
                  <a:spcPts val="338"/>
                </a:spcAft>
                <a:defRPr/>
              </a:pPr>
              <a:r>
                <a:rPr lang="en-US" sz="800" b="1" kern="0" dirty="0">
                  <a:solidFill>
                    <a:prstClr val="white"/>
                  </a:solidFill>
                  <a:ea typeface="微软雅黑" pitchFamily="34" charset="-122"/>
                  <a:cs typeface="Arial" charset="0"/>
                </a:rPr>
                <a:t>201</a:t>
              </a:r>
              <a:r>
                <a:rPr lang="en-US" altLang="zh-CN" sz="800" b="1" kern="0" dirty="0">
                  <a:solidFill>
                    <a:prstClr val="white"/>
                  </a:solidFill>
                  <a:ea typeface="微软雅黑" pitchFamily="34" charset="-122"/>
                  <a:cs typeface="Arial" charset="0"/>
                </a:rPr>
                <a:t>8</a:t>
              </a:r>
              <a:r>
                <a:rPr lang="en-US" sz="800" b="1" kern="0" dirty="0">
                  <a:solidFill>
                    <a:prstClr val="white"/>
                  </a:solidFill>
                  <a:ea typeface="微软雅黑" pitchFamily="34" charset="-122"/>
                  <a:cs typeface="Arial" charset="0"/>
                </a:rPr>
                <a:t>       </a:t>
              </a:r>
              <a:r>
                <a:rPr lang="en-US" sz="800" b="1" i="1" kern="0" dirty="0">
                  <a:solidFill>
                    <a:prstClr val="white"/>
                  </a:solidFill>
                  <a:ea typeface="微软雅黑" pitchFamily="34" charset="-122"/>
                  <a:cs typeface="Arial" charset="0"/>
                </a:rPr>
                <a:t>(Nov)</a:t>
              </a:r>
            </a:p>
            <a:p>
              <a:pPr algn="ctr" defTabSz="257175">
                <a:spcAft>
                  <a:spcPts val="675"/>
                </a:spcAft>
                <a:defRPr/>
              </a:pPr>
              <a:r>
                <a:rPr lang="en-US" sz="600" b="1" kern="0" dirty="0" err="1">
                  <a:solidFill>
                    <a:prstClr val="white"/>
                  </a:solidFill>
                  <a:ea typeface="微软雅黑" pitchFamily="34" charset="-122"/>
                  <a:cs typeface="Arial" charset="0"/>
                </a:rPr>
                <a:t>Lorlatinib</a:t>
              </a:r>
              <a:r>
                <a:rPr lang="en-US" sz="600" b="1" kern="0" dirty="0">
                  <a:solidFill>
                    <a:prstClr val="white"/>
                  </a:solidFill>
                  <a:ea typeface="微软雅黑" pitchFamily="34" charset="-122"/>
                  <a:cs typeface="Arial" charset="0"/>
                </a:rPr>
                <a:t> FDA 2L approval</a:t>
              </a:r>
            </a:p>
            <a:p>
              <a:pPr algn="ctr" defTabSz="257175">
                <a:spcAft>
                  <a:spcPts val="675"/>
                </a:spcAft>
                <a:defRPr/>
              </a:pPr>
              <a:endParaRPr lang="en-US" sz="600" b="1" kern="0" dirty="0">
                <a:solidFill>
                  <a:prstClr val="white"/>
                </a:solidFill>
                <a:ea typeface="微软雅黑" pitchFamily="34" charset="-122"/>
                <a:cs typeface="Arial" charset="0"/>
              </a:endParaRPr>
            </a:p>
          </p:txBody>
        </p:sp>
        <p:grpSp>
          <p:nvGrpSpPr>
            <p:cNvPr id="19" name="组合 194"/>
            <p:cNvGrpSpPr/>
            <p:nvPr/>
          </p:nvGrpSpPr>
          <p:grpSpPr>
            <a:xfrm>
              <a:off x="10224620" y="3679021"/>
              <a:ext cx="144304" cy="141630"/>
              <a:chOff x="8559445" y="3486031"/>
              <a:chExt cx="144304" cy="141630"/>
            </a:xfrm>
          </p:grpSpPr>
          <p:sp>
            <p:nvSpPr>
              <p:cNvPr id="197" name="Freeform 147"/>
              <p:cNvSpPr/>
              <p:nvPr/>
            </p:nvSpPr>
            <p:spPr bwMode="auto">
              <a:xfrm>
                <a:off x="8559445" y="3486031"/>
                <a:ext cx="72152" cy="141630"/>
              </a:xfrm>
              <a:custGeom>
                <a:avLst/>
                <a:gdLst>
                  <a:gd name="T0" fmla="*/ 0 w 54"/>
                  <a:gd name="T1" fmla="*/ 54 h 106"/>
                  <a:gd name="T2" fmla="*/ 54 w 54"/>
                  <a:gd name="T3" fmla="*/ 106 h 106"/>
                  <a:gd name="T4" fmla="*/ 54 w 54"/>
                  <a:gd name="T5" fmla="*/ 0 h 106"/>
                  <a:gd name="T6" fmla="*/ 0 w 54"/>
                  <a:gd name="T7" fmla="*/ 54 h 106"/>
                </a:gdLst>
                <a:ahLst/>
                <a:cxnLst>
                  <a:cxn ang="0">
                    <a:pos x="T0" y="T1"/>
                  </a:cxn>
                  <a:cxn ang="0">
                    <a:pos x="T2" y="T3"/>
                  </a:cxn>
                  <a:cxn ang="0">
                    <a:pos x="T4" y="T5"/>
                  </a:cxn>
                  <a:cxn ang="0">
                    <a:pos x="T6" y="T7"/>
                  </a:cxn>
                </a:cxnLst>
                <a:rect l="0" t="0" r="r" b="b"/>
                <a:pathLst>
                  <a:path w="54" h="106">
                    <a:moveTo>
                      <a:pt x="0" y="54"/>
                    </a:moveTo>
                    <a:lnTo>
                      <a:pt x="54" y="106"/>
                    </a:lnTo>
                    <a:lnTo>
                      <a:pt x="54" y="0"/>
                    </a:lnTo>
                    <a:lnTo>
                      <a:pt x="0" y="54"/>
                    </a:lnTo>
                    <a:close/>
                  </a:path>
                </a:pathLst>
              </a:custGeom>
              <a:solidFill>
                <a:srgbClr val="F79646">
                  <a:lumMod val="40000"/>
                  <a:lumOff val="6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sp>
            <p:nvSpPr>
              <p:cNvPr id="198" name="Freeform 148"/>
              <p:cNvSpPr/>
              <p:nvPr/>
            </p:nvSpPr>
            <p:spPr bwMode="auto">
              <a:xfrm>
                <a:off x="8631597" y="3486031"/>
                <a:ext cx="72152" cy="141630"/>
              </a:xfrm>
              <a:custGeom>
                <a:avLst/>
                <a:gdLst>
                  <a:gd name="T0" fmla="*/ 0 w 54"/>
                  <a:gd name="T1" fmla="*/ 0 h 106"/>
                  <a:gd name="T2" fmla="*/ 0 w 54"/>
                  <a:gd name="T3" fmla="*/ 106 h 106"/>
                  <a:gd name="T4" fmla="*/ 54 w 54"/>
                  <a:gd name="T5" fmla="*/ 54 h 106"/>
                  <a:gd name="T6" fmla="*/ 0 w 54"/>
                  <a:gd name="T7" fmla="*/ 0 h 106"/>
                </a:gdLst>
                <a:ahLst/>
                <a:cxnLst>
                  <a:cxn ang="0">
                    <a:pos x="T0" y="T1"/>
                  </a:cxn>
                  <a:cxn ang="0">
                    <a:pos x="T2" y="T3"/>
                  </a:cxn>
                  <a:cxn ang="0">
                    <a:pos x="T4" y="T5"/>
                  </a:cxn>
                  <a:cxn ang="0">
                    <a:pos x="T6" y="T7"/>
                  </a:cxn>
                </a:cxnLst>
                <a:rect l="0" t="0" r="r" b="b"/>
                <a:pathLst>
                  <a:path w="54" h="106">
                    <a:moveTo>
                      <a:pt x="0" y="0"/>
                    </a:moveTo>
                    <a:lnTo>
                      <a:pt x="0" y="106"/>
                    </a:lnTo>
                    <a:lnTo>
                      <a:pt x="54" y="54"/>
                    </a:lnTo>
                    <a:lnTo>
                      <a:pt x="0" y="0"/>
                    </a:lnTo>
                    <a:close/>
                  </a:path>
                </a:pathLst>
              </a:custGeom>
              <a:solidFill>
                <a:srgbClr val="F7964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grpSp>
        <p:pic>
          <p:nvPicPr>
            <p:cNvPr id="19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10955" y="5494343"/>
              <a:ext cx="454658" cy="2430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99" name="Rectangle 4"/>
          <p:cNvSpPr/>
          <p:nvPr/>
        </p:nvSpPr>
        <p:spPr>
          <a:xfrm>
            <a:off x="583286" y="3634215"/>
            <a:ext cx="865589" cy="161196"/>
          </a:xfrm>
          <a:prstGeom prst="rect">
            <a:avLst/>
          </a:prstGeom>
          <a:solidFill>
            <a:srgbClr val="002060"/>
          </a:solidFill>
          <a:ln w="25400" cap="flat" cmpd="sng" algn="ctr">
            <a:noFill/>
            <a:prstDash val="solid"/>
          </a:ln>
          <a:effectLst/>
        </p:spPr>
        <p:txBody>
          <a:bodyPr lIns="68580" tIns="34290" rIns="68580" bIns="34290" rtlCol="0" anchor="ctr"/>
          <a:lstStyle/>
          <a:p>
            <a:pPr algn="ctr" defTabSz="1023938">
              <a:spcAft>
                <a:spcPts val="450"/>
              </a:spcAft>
              <a:defRPr/>
            </a:pPr>
            <a:r>
              <a:rPr lang="en-US" sz="800" b="1" kern="0" dirty="0" err="1">
                <a:solidFill>
                  <a:prstClr val="white"/>
                </a:solidFill>
                <a:ea typeface="微软雅黑" pitchFamily="34" charset="-122"/>
                <a:cs typeface="Arial" charset="0"/>
              </a:rPr>
              <a:t>Crizotinib</a:t>
            </a:r>
            <a:endParaRPr lang="en-US" sz="800" b="1" i="1" kern="0" dirty="0">
              <a:solidFill>
                <a:prstClr val="white"/>
              </a:solidFill>
              <a:ea typeface="微软雅黑" pitchFamily="34" charset="-122"/>
              <a:cs typeface="Arial" charset="0"/>
            </a:endParaRPr>
          </a:p>
        </p:txBody>
      </p:sp>
      <p:sp>
        <p:nvSpPr>
          <p:cNvPr id="200" name="Rectangle 59"/>
          <p:cNvSpPr/>
          <p:nvPr/>
        </p:nvSpPr>
        <p:spPr>
          <a:xfrm>
            <a:off x="583286" y="3770596"/>
            <a:ext cx="865589" cy="161196"/>
          </a:xfrm>
          <a:prstGeom prst="rect">
            <a:avLst/>
          </a:prstGeom>
          <a:solidFill>
            <a:srgbClr val="BD302C">
              <a:lumMod val="75000"/>
            </a:srgbClr>
          </a:solidFill>
          <a:ln w="25400" cap="flat" cmpd="sng" algn="ctr">
            <a:noFill/>
            <a:prstDash val="solid"/>
          </a:ln>
          <a:effectLst/>
        </p:spPr>
        <p:txBody>
          <a:bodyPr lIns="27000" tIns="34290" rIns="27000" bIns="34290" rtlCol="0" anchor="ctr"/>
          <a:lstStyle/>
          <a:p>
            <a:pPr algn="ctr" defTabSz="685800">
              <a:spcAft>
                <a:spcPts val="450"/>
              </a:spcAft>
              <a:defRPr/>
            </a:pPr>
            <a:r>
              <a:rPr lang="en-US" altLang="zh-CN" sz="800" b="1" kern="0" dirty="0" err="1">
                <a:solidFill>
                  <a:prstClr val="white"/>
                </a:solidFill>
                <a:ea typeface="微软雅黑" pitchFamily="34" charset="-122"/>
                <a:cs typeface="Arial" charset="0"/>
              </a:rPr>
              <a:t>Alectinib</a:t>
            </a:r>
            <a:endParaRPr lang="en-GB" altLang="zh-CN" sz="800" b="1" kern="0" dirty="0">
              <a:solidFill>
                <a:prstClr val="white"/>
              </a:solidFill>
              <a:ea typeface="微软雅黑" pitchFamily="34" charset="-122"/>
              <a:cs typeface="Arial" charset="0"/>
            </a:endParaRPr>
          </a:p>
        </p:txBody>
      </p:sp>
      <p:sp>
        <p:nvSpPr>
          <p:cNvPr id="201" name="Rectangle 56"/>
          <p:cNvSpPr/>
          <p:nvPr/>
        </p:nvSpPr>
        <p:spPr>
          <a:xfrm>
            <a:off x="583286" y="3911479"/>
            <a:ext cx="865589" cy="161196"/>
          </a:xfrm>
          <a:prstGeom prst="rect">
            <a:avLst/>
          </a:prstGeom>
          <a:solidFill>
            <a:srgbClr val="F5B20D"/>
          </a:solidFill>
          <a:ln w="25400" cap="flat" cmpd="sng" algn="ctr">
            <a:noFill/>
            <a:prstDash val="solid"/>
          </a:ln>
          <a:effectLst/>
        </p:spPr>
        <p:txBody>
          <a:bodyPr lIns="27000" tIns="34290" rIns="27000" bIns="34290" rtlCol="0" anchor="ctr"/>
          <a:lstStyle/>
          <a:p>
            <a:pPr algn="ctr">
              <a:spcAft>
                <a:spcPts val="900"/>
              </a:spcAft>
              <a:defRPr/>
            </a:pPr>
            <a:r>
              <a:rPr lang="en-US" altLang="zh-CN" sz="800" b="1" kern="0" dirty="0" err="1">
                <a:solidFill>
                  <a:prstClr val="white"/>
                </a:solidFill>
                <a:ea typeface="微软雅黑" pitchFamily="34" charset="-122"/>
                <a:cs typeface="Arial" charset="0"/>
              </a:rPr>
              <a:t>Certinib</a:t>
            </a:r>
            <a:endParaRPr lang="en-US" altLang="zh-CN" sz="800" b="1" kern="0" dirty="0">
              <a:solidFill>
                <a:prstClr val="white"/>
              </a:solidFill>
              <a:ea typeface="微软雅黑" pitchFamily="34" charset="-122"/>
              <a:cs typeface="Arial" charset="0"/>
            </a:endParaRPr>
          </a:p>
        </p:txBody>
      </p:sp>
      <p:sp>
        <p:nvSpPr>
          <p:cNvPr id="202" name="Rectangle 56"/>
          <p:cNvSpPr/>
          <p:nvPr/>
        </p:nvSpPr>
        <p:spPr>
          <a:xfrm>
            <a:off x="583286" y="4052904"/>
            <a:ext cx="865589" cy="161196"/>
          </a:xfrm>
          <a:prstGeom prst="rect">
            <a:avLst/>
          </a:prstGeom>
          <a:solidFill>
            <a:srgbClr val="B3A2C7"/>
          </a:solidFill>
          <a:ln w="25400" cap="flat" cmpd="sng" algn="ctr">
            <a:noFill/>
            <a:prstDash val="solid"/>
          </a:ln>
          <a:effectLst/>
        </p:spPr>
        <p:txBody>
          <a:bodyPr lIns="27000" tIns="34290" rIns="27000" bIns="34290" rtlCol="0" anchor="ctr"/>
          <a:lstStyle/>
          <a:p>
            <a:pPr algn="ctr">
              <a:spcAft>
                <a:spcPts val="900"/>
              </a:spcAft>
              <a:defRPr/>
            </a:pPr>
            <a:r>
              <a:rPr lang="en-US" altLang="zh-CN" sz="800" b="1" kern="0" dirty="0" err="1">
                <a:solidFill>
                  <a:prstClr val="white"/>
                </a:solidFill>
                <a:ea typeface="微软雅黑" pitchFamily="34" charset="-122"/>
                <a:cs typeface="Arial" charset="0"/>
              </a:rPr>
              <a:t>Brigatinib</a:t>
            </a:r>
            <a:endParaRPr lang="en-US" altLang="zh-CN" sz="800" b="1" kern="0" dirty="0">
              <a:solidFill>
                <a:prstClr val="white"/>
              </a:solidFill>
              <a:ea typeface="微软雅黑" pitchFamily="34" charset="-122"/>
              <a:cs typeface="Arial" charset="0"/>
            </a:endParaRPr>
          </a:p>
        </p:txBody>
      </p:sp>
      <p:sp>
        <p:nvSpPr>
          <p:cNvPr id="203" name="Rectangle 56"/>
          <p:cNvSpPr/>
          <p:nvPr/>
        </p:nvSpPr>
        <p:spPr>
          <a:xfrm>
            <a:off x="583286" y="4196219"/>
            <a:ext cx="865589" cy="161196"/>
          </a:xfrm>
          <a:prstGeom prst="rect">
            <a:avLst/>
          </a:prstGeom>
          <a:solidFill>
            <a:srgbClr val="00B0F0"/>
          </a:solidFill>
          <a:ln w="25400" cap="flat" cmpd="sng" algn="ctr">
            <a:noFill/>
            <a:prstDash val="solid"/>
          </a:ln>
          <a:effectLst/>
        </p:spPr>
        <p:txBody>
          <a:bodyPr lIns="27000" tIns="34290" rIns="27000" bIns="34290" rtlCol="0" anchor="ctr"/>
          <a:lstStyle/>
          <a:p>
            <a:pPr algn="ctr">
              <a:spcAft>
                <a:spcPts val="900"/>
              </a:spcAft>
              <a:defRPr/>
            </a:pPr>
            <a:r>
              <a:rPr lang="en-US" altLang="zh-CN" sz="800" b="1" kern="0" dirty="0" err="1">
                <a:solidFill>
                  <a:prstClr val="white"/>
                </a:solidFill>
                <a:ea typeface="微软雅黑" pitchFamily="34" charset="-122"/>
                <a:cs typeface="Arial" charset="0"/>
              </a:rPr>
              <a:t>Lorlatinib</a:t>
            </a:r>
            <a:endParaRPr lang="en-US" altLang="zh-CN" sz="800" b="1" kern="0" dirty="0">
              <a:solidFill>
                <a:prstClr val="white"/>
              </a:solidFill>
              <a:ea typeface="微软雅黑" pitchFamily="34" charset="-122"/>
              <a:cs typeface="Arial" charset="0"/>
            </a:endParaRPr>
          </a:p>
        </p:txBody>
      </p:sp>
      <p:sp>
        <p:nvSpPr>
          <p:cNvPr id="204" name="矩形 203"/>
          <p:cNvSpPr/>
          <p:nvPr/>
        </p:nvSpPr>
        <p:spPr>
          <a:xfrm>
            <a:off x="583287" y="3114969"/>
            <a:ext cx="863117" cy="377565"/>
          </a:xfrm>
          <a:prstGeom prst="rect">
            <a:avLst/>
          </a:prstGeom>
          <a:solidFill>
            <a:srgbClr val="BD302C">
              <a:lumMod val="75000"/>
            </a:srgbClr>
          </a:solidFill>
          <a:ln w="6350" cap="flat" cmpd="sng" algn="ctr">
            <a:solidFill>
              <a:srgbClr val="6A8791"/>
            </a:solidFill>
            <a:prstDash val="solid"/>
            <a:miter lim="800000"/>
          </a:ln>
          <a:effectLst/>
        </p:spPr>
        <p:txBody>
          <a:bodyPr vert="horz" lIns="68580" tIns="34290" rIns="68580" bIns="34290" rtlCol="0" anchor="ctr"/>
          <a:lstStyle/>
          <a:p>
            <a:pPr algn="ctr" defTabSz="685800">
              <a:defRPr/>
            </a:pPr>
            <a:r>
              <a:rPr lang="en-US" altLang="zh-CN" sz="1100" b="1" kern="0" dirty="0">
                <a:solidFill>
                  <a:prstClr val="white"/>
                </a:solidFill>
                <a:latin typeface="Arial" charset="0"/>
                <a:ea typeface="微软雅黑" pitchFamily="34" charset="-122"/>
                <a:cs typeface="Arial" charset="0"/>
              </a:rPr>
              <a:t>ALK-TKIs</a:t>
            </a:r>
            <a:endParaRPr lang="zh-CN" altLang="en-US" sz="1100" b="1" kern="0" dirty="0">
              <a:solidFill>
                <a:prstClr val="white"/>
              </a:solidFill>
              <a:latin typeface="Arial" charset="0"/>
              <a:ea typeface="微软雅黑" pitchFamily="34" charset="-122"/>
              <a:cs typeface="Arial" charset="0"/>
            </a:endParaRPr>
          </a:p>
        </p:txBody>
      </p:sp>
      <p:sp>
        <p:nvSpPr>
          <p:cNvPr id="205" name="Rectangle 4"/>
          <p:cNvSpPr/>
          <p:nvPr/>
        </p:nvSpPr>
        <p:spPr>
          <a:xfrm>
            <a:off x="1988647" y="3071038"/>
            <a:ext cx="646386" cy="1040960"/>
          </a:xfrm>
          <a:prstGeom prst="rect">
            <a:avLst/>
          </a:prstGeom>
          <a:solidFill>
            <a:srgbClr val="002060"/>
          </a:solidFill>
          <a:ln w="25400" cap="flat" cmpd="sng" algn="ctr">
            <a:noFill/>
            <a:prstDash val="solid"/>
          </a:ln>
          <a:effectLst/>
        </p:spPr>
        <p:txBody>
          <a:bodyPr lIns="68580" tIns="34290" rIns="68580" bIns="34290" rtlCol="0" anchor="t"/>
          <a:lstStyle/>
          <a:p>
            <a:pPr algn="ctr" defTabSz="767715">
              <a:spcAft>
                <a:spcPts val="338"/>
              </a:spcAft>
              <a:defRPr/>
            </a:pPr>
            <a:r>
              <a:rPr lang="en-US" sz="800" b="1" kern="0" dirty="0">
                <a:solidFill>
                  <a:prstClr val="white"/>
                </a:solidFill>
                <a:ea typeface="微软雅黑" pitchFamily="34" charset="-122"/>
                <a:cs typeface="Arial" charset="0"/>
              </a:rPr>
              <a:t>2013         (</a:t>
            </a:r>
            <a:r>
              <a:rPr lang="en-US" altLang="zh-CN" sz="800" b="1" i="1" kern="0" dirty="0">
                <a:solidFill>
                  <a:prstClr val="white"/>
                </a:solidFill>
                <a:ea typeface="微软雅黑" pitchFamily="34" charset="-122"/>
                <a:cs typeface="Arial" charset="0"/>
              </a:rPr>
              <a:t>Jan</a:t>
            </a:r>
            <a:r>
              <a:rPr lang="en-US" altLang="zh-CN" sz="800" b="1" kern="0" dirty="0">
                <a:solidFill>
                  <a:prstClr val="white"/>
                </a:solidFill>
                <a:ea typeface="微软雅黑" pitchFamily="34" charset="-122"/>
                <a:cs typeface="Arial" charset="0"/>
              </a:rPr>
              <a:t>)</a:t>
            </a:r>
            <a:endParaRPr lang="en-US" sz="700" b="1" kern="0" dirty="0">
              <a:solidFill>
                <a:prstClr val="white"/>
              </a:solidFill>
              <a:ea typeface="微软雅黑" pitchFamily="34" charset="-122"/>
              <a:cs typeface="Arial" charset="0"/>
            </a:endParaRPr>
          </a:p>
          <a:p>
            <a:pPr algn="ctr" defTabSz="767715">
              <a:spcAft>
                <a:spcPts val="338"/>
              </a:spcAft>
              <a:defRPr/>
            </a:pPr>
            <a:r>
              <a:rPr lang="en-US" sz="800" b="1" kern="0" dirty="0" err="1" smtClean="0">
                <a:solidFill>
                  <a:prstClr val="white"/>
                </a:solidFill>
                <a:ea typeface="微软雅黑" pitchFamily="34" charset="-122"/>
                <a:cs typeface="Arial" charset="0"/>
              </a:rPr>
              <a:t>Crizotinib</a:t>
            </a:r>
            <a:r>
              <a:rPr lang="en-US" sz="800" b="1" kern="0" dirty="0" smtClean="0">
                <a:solidFill>
                  <a:prstClr val="white"/>
                </a:solidFill>
                <a:ea typeface="微软雅黑" pitchFamily="34" charset="-122"/>
                <a:cs typeface="Arial" charset="0"/>
              </a:rPr>
              <a:t> </a:t>
            </a:r>
            <a:r>
              <a:rPr lang="en-US" sz="800" b="1" kern="0" dirty="0">
                <a:solidFill>
                  <a:prstClr val="white"/>
                </a:solidFill>
                <a:ea typeface="微软雅黑" pitchFamily="34" charset="-122"/>
                <a:cs typeface="Arial" charset="0"/>
              </a:rPr>
              <a:t>approved in China</a:t>
            </a:r>
            <a:endParaRPr lang="en-US" sz="800" b="1" i="1" kern="0" dirty="0">
              <a:solidFill>
                <a:prstClr val="white"/>
              </a:solidFill>
              <a:ea typeface="微软雅黑" pitchFamily="34" charset="-122"/>
              <a:cs typeface="Arial" charset="0"/>
            </a:endParaRPr>
          </a:p>
        </p:txBody>
      </p:sp>
      <p:sp>
        <p:nvSpPr>
          <p:cNvPr id="206" name="文本框 205"/>
          <p:cNvSpPr txBox="1"/>
          <p:nvPr/>
        </p:nvSpPr>
        <p:spPr>
          <a:xfrm>
            <a:off x="6633653" y="1484409"/>
            <a:ext cx="555280" cy="238527"/>
          </a:xfrm>
          <a:prstGeom prst="rect">
            <a:avLst/>
          </a:prstGeom>
          <a:noFill/>
        </p:spPr>
        <p:txBody>
          <a:bodyPr wrap="none" lIns="68580" tIns="34290" rIns="68580" bIns="34290" rtlCol="0">
            <a:spAutoFit/>
          </a:bodyPr>
          <a:lstStyle/>
          <a:p>
            <a:pPr defTabSz="456724">
              <a:defRPr/>
            </a:pPr>
            <a:r>
              <a:rPr lang="en-US" altLang="zh-CN" sz="1100" b="1" dirty="0" smtClean="0">
                <a:solidFill>
                  <a:srgbClr val="000000"/>
                </a:solidFill>
                <a:latin typeface="Arial" charset="0"/>
              </a:rPr>
              <a:t>NMPA</a:t>
            </a:r>
            <a:endParaRPr lang="zh-CN" altLang="en-US" sz="1100" b="1" dirty="0">
              <a:solidFill>
                <a:srgbClr val="000000"/>
              </a:solidFill>
              <a:latin typeface="Arial" charset="0"/>
            </a:endParaRPr>
          </a:p>
        </p:txBody>
      </p:sp>
      <p:sp>
        <p:nvSpPr>
          <p:cNvPr id="207" name="文本框 206"/>
          <p:cNvSpPr txBox="1"/>
          <p:nvPr/>
        </p:nvSpPr>
        <p:spPr>
          <a:xfrm>
            <a:off x="6395017" y="4111999"/>
            <a:ext cx="555280" cy="238527"/>
          </a:xfrm>
          <a:prstGeom prst="rect">
            <a:avLst/>
          </a:prstGeom>
          <a:noFill/>
        </p:spPr>
        <p:txBody>
          <a:bodyPr wrap="none" lIns="68580" tIns="34290" rIns="68580" bIns="34290" rtlCol="0">
            <a:spAutoFit/>
          </a:bodyPr>
          <a:lstStyle/>
          <a:p>
            <a:pPr defTabSz="456724">
              <a:defRPr/>
            </a:pPr>
            <a:r>
              <a:rPr lang="en-US" altLang="zh-CN" sz="1100" b="1" dirty="0" smtClean="0">
                <a:solidFill>
                  <a:srgbClr val="000000"/>
                </a:solidFill>
                <a:latin typeface="Arial" charset="0"/>
              </a:rPr>
              <a:t>NMPA</a:t>
            </a:r>
            <a:endParaRPr lang="zh-CN" altLang="en-US" sz="1100" b="1" dirty="0">
              <a:solidFill>
                <a:srgbClr val="000000"/>
              </a:solidFill>
              <a:latin typeface="Arial" charset="0"/>
            </a:endParaRPr>
          </a:p>
        </p:txBody>
      </p:sp>
      <p:sp>
        <p:nvSpPr>
          <p:cNvPr id="208" name="文本框 207"/>
          <p:cNvSpPr txBox="1"/>
          <p:nvPr/>
        </p:nvSpPr>
        <p:spPr>
          <a:xfrm>
            <a:off x="2053438" y="4105815"/>
            <a:ext cx="555280" cy="238527"/>
          </a:xfrm>
          <a:prstGeom prst="rect">
            <a:avLst/>
          </a:prstGeom>
          <a:noFill/>
        </p:spPr>
        <p:txBody>
          <a:bodyPr wrap="none" lIns="68580" tIns="34290" rIns="68580" bIns="34290" rtlCol="0">
            <a:spAutoFit/>
          </a:bodyPr>
          <a:lstStyle/>
          <a:p>
            <a:pPr defTabSz="456724">
              <a:defRPr/>
            </a:pPr>
            <a:r>
              <a:rPr lang="en-US" altLang="zh-CN" sz="1100" b="1" dirty="0" smtClean="0">
                <a:solidFill>
                  <a:srgbClr val="000000"/>
                </a:solidFill>
                <a:latin typeface="Arial" charset="0"/>
              </a:rPr>
              <a:t>NMPA</a:t>
            </a:r>
            <a:endParaRPr lang="zh-CN" altLang="en-US" sz="1100" b="1" dirty="0">
              <a:solidFill>
                <a:srgbClr val="000000"/>
              </a:solidFill>
              <a:latin typeface="Arial" charset="0"/>
            </a:endParaRPr>
          </a:p>
        </p:txBody>
      </p:sp>
      <p:cxnSp>
        <p:nvCxnSpPr>
          <p:cNvPr id="100" name="Straight Connector 25"/>
          <p:cNvCxnSpPr/>
          <p:nvPr/>
        </p:nvCxnSpPr>
        <p:spPr>
          <a:xfrm flipV="1">
            <a:off x="7666737" y="2518539"/>
            <a:ext cx="0" cy="331007"/>
          </a:xfrm>
          <a:prstGeom prst="line">
            <a:avLst/>
          </a:prstGeom>
          <a:noFill/>
          <a:ln w="19050" cap="flat" cmpd="sng" algn="ctr">
            <a:solidFill>
              <a:srgbClr val="F79646"/>
            </a:solidFill>
            <a:prstDash val="solid"/>
          </a:ln>
          <a:effectLst/>
        </p:spPr>
      </p:cxnSp>
      <p:grpSp>
        <p:nvGrpSpPr>
          <p:cNvPr id="20" name="组合 100"/>
          <p:cNvGrpSpPr/>
          <p:nvPr/>
        </p:nvGrpSpPr>
        <p:grpSpPr>
          <a:xfrm>
            <a:off x="7612623" y="2773998"/>
            <a:ext cx="108228" cy="106255"/>
            <a:chOff x="5975648" y="3495147"/>
            <a:chExt cx="144304" cy="141630"/>
          </a:xfrm>
        </p:grpSpPr>
        <p:sp>
          <p:nvSpPr>
            <p:cNvPr id="102" name="Freeform 147"/>
            <p:cNvSpPr/>
            <p:nvPr/>
          </p:nvSpPr>
          <p:spPr bwMode="auto">
            <a:xfrm>
              <a:off x="5975648" y="3495147"/>
              <a:ext cx="72152" cy="141630"/>
            </a:xfrm>
            <a:custGeom>
              <a:avLst/>
              <a:gdLst>
                <a:gd name="T0" fmla="*/ 0 w 54"/>
                <a:gd name="T1" fmla="*/ 54 h 106"/>
                <a:gd name="T2" fmla="*/ 54 w 54"/>
                <a:gd name="T3" fmla="*/ 106 h 106"/>
                <a:gd name="T4" fmla="*/ 54 w 54"/>
                <a:gd name="T5" fmla="*/ 0 h 106"/>
                <a:gd name="T6" fmla="*/ 0 w 54"/>
                <a:gd name="T7" fmla="*/ 54 h 106"/>
              </a:gdLst>
              <a:ahLst/>
              <a:cxnLst>
                <a:cxn ang="0">
                  <a:pos x="T0" y="T1"/>
                </a:cxn>
                <a:cxn ang="0">
                  <a:pos x="T2" y="T3"/>
                </a:cxn>
                <a:cxn ang="0">
                  <a:pos x="T4" y="T5"/>
                </a:cxn>
                <a:cxn ang="0">
                  <a:pos x="T6" y="T7"/>
                </a:cxn>
              </a:cxnLst>
              <a:rect l="0" t="0" r="r" b="b"/>
              <a:pathLst>
                <a:path w="54" h="106">
                  <a:moveTo>
                    <a:pt x="0" y="54"/>
                  </a:moveTo>
                  <a:lnTo>
                    <a:pt x="54" y="106"/>
                  </a:lnTo>
                  <a:lnTo>
                    <a:pt x="54" y="0"/>
                  </a:lnTo>
                  <a:lnTo>
                    <a:pt x="0" y="54"/>
                  </a:lnTo>
                  <a:close/>
                </a:path>
              </a:pathLst>
            </a:custGeom>
            <a:solidFill>
              <a:srgbClr val="F79646">
                <a:lumMod val="40000"/>
                <a:lumOff val="6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sp>
          <p:nvSpPr>
            <p:cNvPr id="103" name="Freeform 148"/>
            <p:cNvSpPr/>
            <p:nvPr/>
          </p:nvSpPr>
          <p:spPr bwMode="auto">
            <a:xfrm>
              <a:off x="6047800" y="3495147"/>
              <a:ext cx="72152" cy="141630"/>
            </a:xfrm>
            <a:custGeom>
              <a:avLst/>
              <a:gdLst>
                <a:gd name="T0" fmla="*/ 0 w 54"/>
                <a:gd name="T1" fmla="*/ 0 h 106"/>
                <a:gd name="T2" fmla="*/ 0 w 54"/>
                <a:gd name="T3" fmla="*/ 106 h 106"/>
                <a:gd name="T4" fmla="*/ 54 w 54"/>
                <a:gd name="T5" fmla="*/ 54 h 106"/>
                <a:gd name="T6" fmla="*/ 0 w 54"/>
                <a:gd name="T7" fmla="*/ 0 h 106"/>
              </a:gdLst>
              <a:ahLst/>
              <a:cxnLst>
                <a:cxn ang="0">
                  <a:pos x="T0" y="T1"/>
                </a:cxn>
                <a:cxn ang="0">
                  <a:pos x="T2" y="T3"/>
                </a:cxn>
                <a:cxn ang="0">
                  <a:pos x="T4" y="T5"/>
                </a:cxn>
                <a:cxn ang="0">
                  <a:pos x="T6" y="T7"/>
                </a:cxn>
              </a:cxnLst>
              <a:rect l="0" t="0" r="r" b="b"/>
              <a:pathLst>
                <a:path w="54" h="106">
                  <a:moveTo>
                    <a:pt x="0" y="0"/>
                  </a:moveTo>
                  <a:lnTo>
                    <a:pt x="0" y="106"/>
                  </a:lnTo>
                  <a:lnTo>
                    <a:pt x="54" y="54"/>
                  </a:lnTo>
                  <a:lnTo>
                    <a:pt x="0" y="0"/>
                  </a:lnTo>
                  <a:close/>
                </a:path>
              </a:pathLst>
            </a:custGeom>
            <a:solidFill>
              <a:srgbClr val="F7964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grpSp>
      <p:sp>
        <p:nvSpPr>
          <p:cNvPr id="99" name="Rectangle 56"/>
          <p:cNvSpPr/>
          <p:nvPr/>
        </p:nvSpPr>
        <p:spPr>
          <a:xfrm>
            <a:off x="7302036" y="1704056"/>
            <a:ext cx="705467" cy="875284"/>
          </a:xfrm>
          <a:prstGeom prst="rect">
            <a:avLst/>
          </a:prstGeom>
          <a:solidFill>
            <a:srgbClr val="B3A2C7"/>
          </a:solidFill>
          <a:ln w="25400" cap="flat" cmpd="sng" algn="ctr">
            <a:noFill/>
            <a:prstDash val="solid"/>
          </a:ln>
          <a:effectLst/>
        </p:spPr>
        <p:txBody>
          <a:bodyPr lIns="20250" tIns="34290" rIns="20250" bIns="34290" rtlCol="0" anchor="t"/>
          <a:lstStyle/>
          <a:p>
            <a:pPr algn="ctr" defTabSz="257175">
              <a:spcAft>
                <a:spcPts val="338"/>
              </a:spcAft>
              <a:defRPr/>
            </a:pPr>
            <a:r>
              <a:rPr lang="en-US" sz="800" b="1" kern="0" dirty="0" smtClean="0">
                <a:solidFill>
                  <a:prstClr val="black"/>
                </a:solidFill>
                <a:ea typeface="微软雅黑" pitchFamily="34" charset="-122"/>
                <a:cs typeface="Arial" charset="0"/>
              </a:rPr>
              <a:t>20</a:t>
            </a:r>
            <a:r>
              <a:rPr lang="en-US" altLang="zh-CN" sz="800" b="1" kern="0" dirty="0" smtClean="0">
                <a:solidFill>
                  <a:prstClr val="black"/>
                </a:solidFill>
                <a:ea typeface="微软雅黑" pitchFamily="34" charset="-122"/>
                <a:cs typeface="Arial" charset="0"/>
              </a:rPr>
              <a:t>20</a:t>
            </a:r>
            <a:r>
              <a:rPr lang="en-US" sz="800" b="1" kern="0" dirty="0" smtClean="0">
                <a:solidFill>
                  <a:prstClr val="black"/>
                </a:solidFill>
                <a:ea typeface="微软雅黑" pitchFamily="34" charset="-122"/>
                <a:cs typeface="Arial" charset="0"/>
              </a:rPr>
              <a:t> </a:t>
            </a:r>
            <a:r>
              <a:rPr lang="en-US" sz="800" b="1" i="1" kern="0" dirty="0" smtClean="0">
                <a:solidFill>
                  <a:prstClr val="black"/>
                </a:solidFill>
                <a:ea typeface="微软雅黑" pitchFamily="34" charset="-122"/>
                <a:cs typeface="Arial" charset="0"/>
              </a:rPr>
              <a:t>(</a:t>
            </a:r>
            <a:r>
              <a:rPr lang="en-US" altLang="zh-CN" sz="800" b="1" i="1" kern="0" dirty="0">
                <a:solidFill>
                  <a:prstClr val="black"/>
                </a:solidFill>
                <a:ea typeface="微软雅黑" pitchFamily="34" charset="-122"/>
                <a:cs typeface="Arial" charset="0"/>
              </a:rPr>
              <a:t>May</a:t>
            </a:r>
            <a:r>
              <a:rPr lang="en-US" sz="800" b="1" i="1" kern="0" dirty="0" smtClean="0">
                <a:solidFill>
                  <a:prstClr val="black"/>
                </a:solidFill>
                <a:ea typeface="微软雅黑" pitchFamily="34" charset="-122"/>
                <a:cs typeface="Arial" charset="0"/>
              </a:rPr>
              <a:t>)</a:t>
            </a:r>
            <a:endParaRPr lang="en-US" sz="800" b="1" i="1" kern="0" dirty="0">
              <a:solidFill>
                <a:prstClr val="black"/>
              </a:solidFill>
              <a:ea typeface="微软雅黑" pitchFamily="34" charset="-122"/>
              <a:cs typeface="Arial" charset="0"/>
            </a:endParaRPr>
          </a:p>
          <a:p>
            <a:pPr algn="ctr" defTabSz="257175">
              <a:spcAft>
                <a:spcPts val="675"/>
              </a:spcAft>
              <a:defRPr/>
            </a:pPr>
            <a:r>
              <a:rPr lang="en-US" altLang="zh-CN" sz="600" b="1" kern="0" dirty="0" err="1">
                <a:solidFill>
                  <a:prstClr val="black"/>
                </a:solidFill>
                <a:ea typeface="微软雅黑" pitchFamily="34" charset="-122"/>
                <a:cs typeface="Arial" charset="0"/>
              </a:rPr>
              <a:t>Brigatinib</a:t>
            </a:r>
            <a:r>
              <a:rPr lang="en-US" altLang="zh-CN" sz="600" b="1" kern="0" dirty="0">
                <a:solidFill>
                  <a:prstClr val="black"/>
                </a:solidFill>
                <a:ea typeface="微软雅黑" pitchFamily="34" charset="-122"/>
                <a:cs typeface="Arial" charset="0"/>
              </a:rPr>
              <a:t> FDA </a:t>
            </a:r>
            <a:r>
              <a:rPr lang="en-US" altLang="zh-CN" sz="600" b="1" kern="0" dirty="0" smtClean="0">
                <a:solidFill>
                  <a:prstClr val="black"/>
                </a:solidFill>
                <a:ea typeface="微软雅黑" pitchFamily="34" charset="-122"/>
                <a:cs typeface="Arial" charset="0"/>
              </a:rPr>
              <a:t>approval </a:t>
            </a:r>
            <a:r>
              <a:rPr lang="en-US" altLang="zh-CN" sz="600" b="1" kern="0" dirty="0">
                <a:solidFill>
                  <a:prstClr val="black"/>
                </a:solidFill>
                <a:ea typeface="微软雅黑" pitchFamily="34" charset="-122"/>
                <a:cs typeface="Arial" charset="0"/>
              </a:rPr>
              <a:t>for ALK-positive </a:t>
            </a:r>
            <a:r>
              <a:rPr lang="en-US" altLang="zh-CN" sz="600" b="1" kern="0" dirty="0" smtClean="0">
                <a:solidFill>
                  <a:prstClr val="black"/>
                </a:solidFill>
                <a:ea typeface="微软雅黑" pitchFamily="34" charset="-122"/>
                <a:cs typeface="Arial" charset="0"/>
              </a:rPr>
              <a:t>metastasis NSCLC</a:t>
            </a:r>
            <a:endParaRPr lang="en-US" altLang="zh-CN" sz="600" b="1" kern="0" dirty="0">
              <a:solidFill>
                <a:prstClr val="black"/>
              </a:solidFill>
              <a:ea typeface="微软雅黑" pitchFamily="34" charset="-122"/>
              <a:cs typeface="Arial" charset="0"/>
            </a:endParaRPr>
          </a:p>
        </p:txBody>
      </p:sp>
      <p:pic>
        <p:nvPicPr>
          <p:cNvPr id="1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9183" y="1508040"/>
            <a:ext cx="340994" cy="182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7" name="Straight Connector 118"/>
          <p:cNvCxnSpPr/>
          <p:nvPr/>
        </p:nvCxnSpPr>
        <p:spPr>
          <a:xfrm flipV="1">
            <a:off x="8017542" y="2804010"/>
            <a:ext cx="0" cy="335551"/>
          </a:xfrm>
          <a:prstGeom prst="line">
            <a:avLst/>
          </a:prstGeom>
          <a:noFill/>
          <a:ln w="19050" cap="flat" cmpd="sng" algn="ctr">
            <a:solidFill>
              <a:srgbClr val="F79646"/>
            </a:solidFill>
            <a:prstDash val="solid"/>
          </a:ln>
          <a:effectLst/>
        </p:spPr>
      </p:cxnSp>
      <p:sp>
        <p:nvSpPr>
          <p:cNvPr id="108" name="Rectangle 113"/>
          <p:cNvSpPr/>
          <p:nvPr/>
        </p:nvSpPr>
        <p:spPr>
          <a:xfrm>
            <a:off x="7767711" y="3052169"/>
            <a:ext cx="495197" cy="1053646"/>
          </a:xfrm>
          <a:prstGeom prst="rect">
            <a:avLst/>
          </a:prstGeom>
          <a:solidFill>
            <a:srgbClr val="F5B20D"/>
          </a:solidFill>
          <a:ln w="25400" cap="flat" cmpd="sng" algn="ctr">
            <a:noFill/>
            <a:prstDash val="solid"/>
          </a:ln>
          <a:effectLst/>
        </p:spPr>
        <p:txBody>
          <a:bodyPr lIns="20250" tIns="34290" rIns="20250" bIns="34290" rtlCol="0" anchor="t"/>
          <a:lstStyle/>
          <a:p>
            <a:pPr algn="ctr" defTabSz="257175">
              <a:spcAft>
                <a:spcPts val="338"/>
              </a:spcAft>
              <a:defRPr/>
            </a:pPr>
            <a:r>
              <a:rPr lang="en-US" altLang="zh-CN" sz="800" b="1" kern="0" dirty="0" smtClean="0">
                <a:solidFill>
                  <a:prstClr val="black"/>
                </a:solidFill>
                <a:ea typeface="微软雅黑" pitchFamily="34" charset="-122"/>
                <a:cs typeface="Arial" charset="0"/>
              </a:rPr>
              <a:t>2020</a:t>
            </a:r>
            <a:endParaRPr lang="en-US" altLang="zh-CN" sz="800" b="1" kern="0" dirty="0">
              <a:solidFill>
                <a:prstClr val="black"/>
              </a:solidFill>
              <a:ea typeface="微软雅黑" pitchFamily="34" charset="-122"/>
              <a:cs typeface="Arial" charset="0"/>
            </a:endParaRPr>
          </a:p>
          <a:p>
            <a:pPr algn="ctr" defTabSz="257175">
              <a:spcAft>
                <a:spcPts val="338"/>
              </a:spcAft>
              <a:defRPr/>
            </a:pPr>
            <a:r>
              <a:rPr lang="en-US" altLang="zh-CN" sz="800" b="1" i="1" kern="0" dirty="0">
                <a:solidFill>
                  <a:prstClr val="black"/>
                </a:solidFill>
                <a:ea typeface="微软雅黑" pitchFamily="34" charset="-122"/>
                <a:cs typeface="Arial" charset="0"/>
              </a:rPr>
              <a:t>(Jun)</a:t>
            </a:r>
          </a:p>
          <a:p>
            <a:pPr algn="ctr" defTabSz="257175">
              <a:spcAft>
                <a:spcPts val="675"/>
              </a:spcAft>
              <a:defRPr/>
            </a:pPr>
            <a:r>
              <a:rPr lang="en-US" altLang="zh-CN" sz="600" b="1" kern="0" dirty="0" err="1">
                <a:solidFill>
                  <a:prstClr val="black"/>
                </a:solidFill>
                <a:ea typeface="微软雅黑" pitchFamily="34" charset="-122"/>
                <a:cs typeface="Arial" charset="0"/>
              </a:rPr>
              <a:t>Ceritinib</a:t>
            </a:r>
            <a:r>
              <a:rPr lang="en-US" altLang="zh-CN" sz="600" b="1" kern="0" dirty="0">
                <a:solidFill>
                  <a:prstClr val="black"/>
                </a:solidFill>
                <a:ea typeface="微软雅黑" pitchFamily="34" charset="-122"/>
                <a:cs typeface="Arial" charset="0"/>
              </a:rPr>
              <a:t> </a:t>
            </a:r>
          </a:p>
          <a:p>
            <a:pPr algn="ctr" defTabSz="257175">
              <a:spcAft>
                <a:spcPts val="675"/>
              </a:spcAft>
              <a:defRPr/>
            </a:pPr>
            <a:r>
              <a:rPr lang="en-US" altLang="zh-CN" sz="600" b="1" kern="0" dirty="0" smtClean="0">
                <a:solidFill>
                  <a:prstClr val="black"/>
                </a:solidFill>
                <a:ea typeface="微软雅黑" pitchFamily="34" charset="-122"/>
                <a:cs typeface="Arial" charset="0"/>
              </a:rPr>
              <a:t>NMPA </a:t>
            </a:r>
            <a:endParaRPr lang="en-US" altLang="zh-CN" sz="600" b="1" kern="0" dirty="0">
              <a:solidFill>
                <a:prstClr val="black"/>
              </a:solidFill>
              <a:ea typeface="微软雅黑" pitchFamily="34" charset="-122"/>
              <a:cs typeface="Arial" charset="0"/>
            </a:endParaRPr>
          </a:p>
          <a:p>
            <a:pPr algn="ctr" defTabSz="257175">
              <a:spcAft>
                <a:spcPts val="675"/>
              </a:spcAft>
              <a:defRPr/>
            </a:pPr>
            <a:r>
              <a:rPr lang="en-US" altLang="zh-CN" sz="600" b="1" kern="0" dirty="0">
                <a:solidFill>
                  <a:prstClr val="black"/>
                </a:solidFill>
                <a:ea typeface="微软雅黑" pitchFamily="34" charset="-122"/>
                <a:cs typeface="Arial" charset="0"/>
              </a:rPr>
              <a:t>1</a:t>
            </a:r>
            <a:r>
              <a:rPr lang="en-US" altLang="zh-CN" sz="600" b="1" kern="0" dirty="0" smtClean="0">
                <a:solidFill>
                  <a:prstClr val="black"/>
                </a:solidFill>
                <a:ea typeface="微软雅黑" pitchFamily="34" charset="-122"/>
                <a:cs typeface="Arial" charset="0"/>
              </a:rPr>
              <a:t>L </a:t>
            </a:r>
            <a:r>
              <a:rPr lang="en-US" altLang="zh-CN" sz="600" b="1" kern="0" dirty="0">
                <a:solidFill>
                  <a:prstClr val="black"/>
                </a:solidFill>
                <a:ea typeface="微软雅黑" pitchFamily="34" charset="-122"/>
                <a:cs typeface="Arial" charset="0"/>
              </a:rPr>
              <a:t>approval</a:t>
            </a:r>
          </a:p>
          <a:p>
            <a:pPr algn="ctr" defTabSz="257175">
              <a:spcAft>
                <a:spcPts val="338"/>
              </a:spcAft>
              <a:defRPr/>
            </a:pPr>
            <a:endParaRPr lang="en-US" sz="600" b="1" kern="0" dirty="0">
              <a:solidFill>
                <a:prstClr val="black"/>
              </a:solidFill>
              <a:ea typeface="微软雅黑" pitchFamily="34" charset="-122"/>
              <a:cs typeface="Arial" charset="0"/>
            </a:endParaRPr>
          </a:p>
        </p:txBody>
      </p:sp>
      <p:grpSp>
        <p:nvGrpSpPr>
          <p:cNvPr id="21" name="组合 108"/>
          <p:cNvGrpSpPr/>
          <p:nvPr/>
        </p:nvGrpSpPr>
        <p:grpSpPr>
          <a:xfrm>
            <a:off x="7965116" y="2773998"/>
            <a:ext cx="108228" cy="106255"/>
            <a:chOff x="7776367" y="3495147"/>
            <a:chExt cx="144304" cy="141630"/>
          </a:xfrm>
        </p:grpSpPr>
        <p:sp>
          <p:nvSpPr>
            <p:cNvPr id="110" name="Freeform 147"/>
            <p:cNvSpPr/>
            <p:nvPr/>
          </p:nvSpPr>
          <p:spPr bwMode="auto">
            <a:xfrm>
              <a:off x="7776367" y="3495147"/>
              <a:ext cx="72152" cy="141630"/>
            </a:xfrm>
            <a:custGeom>
              <a:avLst/>
              <a:gdLst>
                <a:gd name="T0" fmla="*/ 0 w 54"/>
                <a:gd name="T1" fmla="*/ 54 h 106"/>
                <a:gd name="T2" fmla="*/ 54 w 54"/>
                <a:gd name="T3" fmla="*/ 106 h 106"/>
                <a:gd name="T4" fmla="*/ 54 w 54"/>
                <a:gd name="T5" fmla="*/ 0 h 106"/>
                <a:gd name="T6" fmla="*/ 0 w 54"/>
                <a:gd name="T7" fmla="*/ 54 h 106"/>
              </a:gdLst>
              <a:ahLst/>
              <a:cxnLst>
                <a:cxn ang="0">
                  <a:pos x="T0" y="T1"/>
                </a:cxn>
                <a:cxn ang="0">
                  <a:pos x="T2" y="T3"/>
                </a:cxn>
                <a:cxn ang="0">
                  <a:pos x="T4" y="T5"/>
                </a:cxn>
                <a:cxn ang="0">
                  <a:pos x="T6" y="T7"/>
                </a:cxn>
              </a:cxnLst>
              <a:rect l="0" t="0" r="r" b="b"/>
              <a:pathLst>
                <a:path w="54" h="106">
                  <a:moveTo>
                    <a:pt x="0" y="54"/>
                  </a:moveTo>
                  <a:lnTo>
                    <a:pt x="54" y="106"/>
                  </a:lnTo>
                  <a:lnTo>
                    <a:pt x="54" y="0"/>
                  </a:lnTo>
                  <a:lnTo>
                    <a:pt x="0" y="54"/>
                  </a:lnTo>
                  <a:close/>
                </a:path>
              </a:pathLst>
            </a:custGeom>
            <a:solidFill>
              <a:srgbClr val="F79646">
                <a:lumMod val="40000"/>
                <a:lumOff val="6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sp>
          <p:nvSpPr>
            <p:cNvPr id="111" name="Freeform 148"/>
            <p:cNvSpPr/>
            <p:nvPr/>
          </p:nvSpPr>
          <p:spPr bwMode="auto">
            <a:xfrm>
              <a:off x="7848519" y="3495147"/>
              <a:ext cx="72152" cy="141630"/>
            </a:xfrm>
            <a:custGeom>
              <a:avLst/>
              <a:gdLst>
                <a:gd name="T0" fmla="*/ 0 w 54"/>
                <a:gd name="T1" fmla="*/ 0 h 106"/>
                <a:gd name="T2" fmla="*/ 0 w 54"/>
                <a:gd name="T3" fmla="*/ 106 h 106"/>
                <a:gd name="T4" fmla="*/ 54 w 54"/>
                <a:gd name="T5" fmla="*/ 54 h 106"/>
                <a:gd name="T6" fmla="*/ 0 w 54"/>
                <a:gd name="T7" fmla="*/ 0 h 106"/>
              </a:gdLst>
              <a:ahLst/>
              <a:cxnLst>
                <a:cxn ang="0">
                  <a:pos x="T0" y="T1"/>
                </a:cxn>
                <a:cxn ang="0">
                  <a:pos x="T2" y="T3"/>
                </a:cxn>
                <a:cxn ang="0">
                  <a:pos x="T4" y="T5"/>
                </a:cxn>
                <a:cxn ang="0">
                  <a:pos x="T6" y="T7"/>
                </a:cxn>
              </a:cxnLst>
              <a:rect l="0" t="0" r="r" b="b"/>
              <a:pathLst>
                <a:path w="54" h="106">
                  <a:moveTo>
                    <a:pt x="0" y="0"/>
                  </a:moveTo>
                  <a:lnTo>
                    <a:pt x="0" y="106"/>
                  </a:lnTo>
                  <a:lnTo>
                    <a:pt x="54" y="54"/>
                  </a:lnTo>
                  <a:lnTo>
                    <a:pt x="0" y="0"/>
                  </a:lnTo>
                  <a:close/>
                </a:path>
              </a:pathLst>
            </a:custGeom>
            <a:solidFill>
              <a:srgbClr val="F7964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grpSp>
      <p:sp>
        <p:nvSpPr>
          <p:cNvPr id="112" name="文本框 111"/>
          <p:cNvSpPr txBox="1"/>
          <p:nvPr/>
        </p:nvSpPr>
        <p:spPr>
          <a:xfrm>
            <a:off x="7754922" y="4098122"/>
            <a:ext cx="555280" cy="238527"/>
          </a:xfrm>
          <a:prstGeom prst="rect">
            <a:avLst/>
          </a:prstGeom>
          <a:noFill/>
        </p:spPr>
        <p:txBody>
          <a:bodyPr wrap="none" lIns="68580" tIns="34290" rIns="68580" bIns="34290" rtlCol="0">
            <a:spAutoFit/>
          </a:bodyPr>
          <a:lstStyle/>
          <a:p>
            <a:pPr defTabSz="456724">
              <a:defRPr/>
            </a:pPr>
            <a:r>
              <a:rPr lang="en-US" altLang="zh-CN" sz="1100" b="1" dirty="0" smtClean="0">
                <a:solidFill>
                  <a:srgbClr val="000000"/>
                </a:solidFill>
                <a:latin typeface="Arial" charset="0"/>
              </a:rPr>
              <a:t>NMPA</a:t>
            </a:r>
            <a:endParaRPr lang="zh-CN" altLang="en-US" sz="1100" b="1" dirty="0">
              <a:solidFill>
                <a:srgbClr val="000000"/>
              </a:solidFill>
              <a:latin typeface="Arial" charset="0"/>
            </a:endParaRPr>
          </a:p>
        </p:txBody>
      </p:sp>
      <p:cxnSp>
        <p:nvCxnSpPr>
          <p:cNvPr id="113" name="Straight Connector 25"/>
          <p:cNvCxnSpPr/>
          <p:nvPr/>
        </p:nvCxnSpPr>
        <p:spPr>
          <a:xfrm flipV="1">
            <a:off x="8452226" y="2504901"/>
            <a:ext cx="0" cy="331007"/>
          </a:xfrm>
          <a:prstGeom prst="line">
            <a:avLst/>
          </a:prstGeom>
          <a:noFill/>
          <a:ln w="19050" cap="flat" cmpd="sng" algn="ctr">
            <a:solidFill>
              <a:srgbClr val="F79646"/>
            </a:solidFill>
            <a:prstDash val="solid"/>
          </a:ln>
          <a:effectLst/>
        </p:spPr>
      </p:cxnSp>
      <p:grpSp>
        <p:nvGrpSpPr>
          <p:cNvPr id="22" name="组合 113"/>
          <p:cNvGrpSpPr/>
          <p:nvPr/>
        </p:nvGrpSpPr>
        <p:grpSpPr>
          <a:xfrm>
            <a:off x="8398112" y="2760359"/>
            <a:ext cx="108228" cy="106255"/>
            <a:chOff x="5975648" y="3495147"/>
            <a:chExt cx="144304" cy="141630"/>
          </a:xfrm>
        </p:grpSpPr>
        <p:sp>
          <p:nvSpPr>
            <p:cNvPr id="115" name="Freeform 147"/>
            <p:cNvSpPr/>
            <p:nvPr/>
          </p:nvSpPr>
          <p:spPr bwMode="auto">
            <a:xfrm>
              <a:off x="5975648" y="3495147"/>
              <a:ext cx="72152" cy="141630"/>
            </a:xfrm>
            <a:custGeom>
              <a:avLst/>
              <a:gdLst>
                <a:gd name="T0" fmla="*/ 0 w 54"/>
                <a:gd name="T1" fmla="*/ 54 h 106"/>
                <a:gd name="T2" fmla="*/ 54 w 54"/>
                <a:gd name="T3" fmla="*/ 106 h 106"/>
                <a:gd name="T4" fmla="*/ 54 w 54"/>
                <a:gd name="T5" fmla="*/ 0 h 106"/>
                <a:gd name="T6" fmla="*/ 0 w 54"/>
                <a:gd name="T7" fmla="*/ 54 h 106"/>
              </a:gdLst>
              <a:ahLst/>
              <a:cxnLst>
                <a:cxn ang="0">
                  <a:pos x="T0" y="T1"/>
                </a:cxn>
                <a:cxn ang="0">
                  <a:pos x="T2" y="T3"/>
                </a:cxn>
                <a:cxn ang="0">
                  <a:pos x="T4" y="T5"/>
                </a:cxn>
                <a:cxn ang="0">
                  <a:pos x="T6" y="T7"/>
                </a:cxn>
              </a:cxnLst>
              <a:rect l="0" t="0" r="r" b="b"/>
              <a:pathLst>
                <a:path w="54" h="106">
                  <a:moveTo>
                    <a:pt x="0" y="54"/>
                  </a:moveTo>
                  <a:lnTo>
                    <a:pt x="54" y="106"/>
                  </a:lnTo>
                  <a:lnTo>
                    <a:pt x="54" y="0"/>
                  </a:lnTo>
                  <a:lnTo>
                    <a:pt x="0" y="54"/>
                  </a:lnTo>
                  <a:close/>
                </a:path>
              </a:pathLst>
            </a:custGeom>
            <a:solidFill>
              <a:srgbClr val="F79646">
                <a:lumMod val="40000"/>
                <a:lumOff val="6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sp>
          <p:nvSpPr>
            <p:cNvPr id="116" name="Freeform 148"/>
            <p:cNvSpPr/>
            <p:nvPr/>
          </p:nvSpPr>
          <p:spPr bwMode="auto">
            <a:xfrm>
              <a:off x="6047800" y="3495147"/>
              <a:ext cx="72152" cy="141630"/>
            </a:xfrm>
            <a:custGeom>
              <a:avLst/>
              <a:gdLst>
                <a:gd name="T0" fmla="*/ 0 w 54"/>
                <a:gd name="T1" fmla="*/ 0 h 106"/>
                <a:gd name="T2" fmla="*/ 0 w 54"/>
                <a:gd name="T3" fmla="*/ 106 h 106"/>
                <a:gd name="T4" fmla="*/ 54 w 54"/>
                <a:gd name="T5" fmla="*/ 54 h 106"/>
                <a:gd name="T6" fmla="*/ 0 w 54"/>
                <a:gd name="T7" fmla="*/ 0 h 106"/>
              </a:gdLst>
              <a:ahLst/>
              <a:cxnLst>
                <a:cxn ang="0">
                  <a:pos x="T0" y="T1"/>
                </a:cxn>
                <a:cxn ang="0">
                  <a:pos x="T2" y="T3"/>
                </a:cxn>
                <a:cxn ang="0">
                  <a:pos x="T4" y="T5"/>
                </a:cxn>
                <a:cxn ang="0">
                  <a:pos x="T6" y="T7"/>
                </a:cxn>
              </a:cxnLst>
              <a:rect l="0" t="0" r="r" b="b"/>
              <a:pathLst>
                <a:path w="54" h="106">
                  <a:moveTo>
                    <a:pt x="0" y="0"/>
                  </a:moveTo>
                  <a:lnTo>
                    <a:pt x="0" y="106"/>
                  </a:lnTo>
                  <a:lnTo>
                    <a:pt x="54" y="54"/>
                  </a:lnTo>
                  <a:lnTo>
                    <a:pt x="0" y="0"/>
                  </a:lnTo>
                  <a:close/>
                </a:path>
              </a:pathLst>
            </a:custGeom>
            <a:solidFill>
              <a:srgbClr val="F7964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257175">
                <a:defRPr/>
              </a:pPr>
              <a:endParaRPr lang="en-GB" sz="1000" kern="0" dirty="0">
                <a:solidFill>
                  <a:srgbClr val="000000"/>
                </a:solidFill>
                <a:latin typeface="微软雅黑" pitchFamily="34" charset="-122"/>
                <a:ea typeface="微软雅黑" pitchFamily="34" charset="-122"/>
              </a:endParaRPr>
            </a:p>
          </p:txBody>
        </p:sp>
      </p:grpSp>
      <p:sp>
        <p:nvSpPr>
          <p:cNvPr id="209" name="Rectangle 56"/>
          <p:cNvSpPr/>
          <p:nvPr/>
        </p:nvSpPr>
        <p:spPr>
          <a:xfrm>
            <a:off x="8133829" y="1713237"/>
            <a:ext cx="650039" cy="875284"/>
          </a:xfrm>
          <a:prstGeom prst="rect">
            <a:avLst/>
          </a:prstGeom>
          <a:solidFill>
            <a:schemeClr val="accent6">
              <a:lumMod val="40000"/>
              <a:lumOff val="60000"/>
            </a:schemeClr>
          </a:solidFill>
          <a:ln w="25400" cap="flat" cmpd="sng" algn="ctr">
            <a:noFill/>
            <a:prstDash val="solid"/>
          </a:ln>
          <a:effectLst/>
        </p:spPr>
        <p:txBody>
          <a:bodyPr lIns="20250" tIns="34290" rIns="20250" bIns="34290" rtlCol="0" anchor="t"/>
          <a:lstStyle/>
          <a:p>
            <a:pPr algn="ctr" defTabSz="257175">
              <a:spcAft>
                <a:spcPts val="338"/>
              </a:spcAft>
              <a:defRPr/>
            </a:pPr>
            <a:r>
              <a:rPr lang="en-US" sz="800" b="1" kern="0" dirty="0" smtClean="0">
                <a:solidFill>
                  <a:prstClr val="black"/>
                </a:solidFill>
                <a:ea typeface="微软雅黑" pitchFamily="34" charset="-122"/>
                <a:cs typeface="Arial" charset="0"/>
              </a:rPr>
              <a:t>20</a:t>
            </a:r>
            <a:r>
              <a:rPr lang="en-US" altLang="zh-CN" sz="800" b="1" kern="0" dirty="0" smtClean="0">
                <a:solidFill>
                  <a:prstClr val="black"/>
                </a:solidFill>
                <a:ea typeface="微软雅黑" pitchFamily="34" charset="-122"/>
                <a:cs typeface="Arial" charset="0"/>
              </a:rPr>
              <a:t>20</a:t>
            </a:r>
            <a:r>
              <a:rPr lang="en-US" sz="800" b="1" kern="0" dirty="0" smtClean="0">
                <a:solidFill>
                  <a:prstClr val="black"/>
                </a:solidFill>
                <a:ea typeface="微软雅黑" pitchFamily="34" charset="-122"/>
                <a:cs typeface="Arial" charset="0"/>
              </a:rPr>
              <a:t> </a:t>
            </a:r>
            <a:r>
              <a:rPr lang="en-US" sz="800" b="1" i="1" kern="0" dirty="0" smtClean="0">
                <a:solidFill>
                  <a:prstClr val="black"/>
                </a:solidFill>
                <a:ea typeface="微软雅黑" pitchFamily="34" charset="-122"/>
                <a:cs typeface="Arial" charset="0"/>
              </a:rPr>
              <a:t>(D</a:t>
            </a:r>
            <a:r>
              <a:rPr lang="en-US" altLang="zh-CN" sz="800" b="1" i="1" kern="0" dirty="0" smtClean="0">
                <a:solidFill>
                  <a:prstClr val="black"/>
                </a:solidFill>
                <a:ea typeface="微软雅黑" pitchFamily="34" charset="-122"/>
                <a:cs typeface="Arial" charset="0"/>
              </a:rPr>
              <a:t>ec</a:t>
            </a:r>
            <a:r>
              <a:rPr lang="en-US" sz="800" b="1" i="1" kern="0" dirty="0" smtClean="0">
                <a:solidFill>
                  <a:prstClr val="black"/>
                </a:solidFill>
                <a:ea typeface="微软雅黑" pitchFamily="34" charset="-122"/>
                <a:cs typeface="Arial" charset="0"/>
              </a:rPr>
              <a:t>)</a:t>
            </a:r>
            <a:endParaRPr lang="en-US" sz="800" b="1" i="1" kern="0" dirty="0">
              <a:solidFill>
                <a:prstClr val="black"/>
              </a:solidFill>
              <a:ea typeface="微软雅黑" pitchFamily="34" charset="-122"/>
              <a:cs typeface="Arial" charset="0"/>
            </a:endParaRPr>
          </a:p>
          <a:p>
            <a:pPr algn="ctr" defTabSz="257175">
              <a:spcAft>
                <a:spcPts val="675"/>
              </a:spcAft>
              <a:defRPr/>
            </a:pPr>
            <a:r>
              <a:rPr lang="en-US" altLang="zh-CN" sz="600" b="1" kern="0" dirty="0" err="1" smtClean="0">
                <a:solidFill>
                  <a:prstClr val="black"/>
                </a:solidFill>
                <a:ea typeface="微软雅黑" pitchFamily="34" charset="-122"/>
                <a:cs typeface="Arial" charset="0"/>
              </a:rPr>
              <a:t>Ensartinib</a:t>
            </a:r>
            <a:r>
              <a:rPr lang="en-US" altLang="zh-CN" sz="600" b="1" kern="0" dirty="0" smtClean="0">
                <a:solidFill>
                  <a:prstClr val="black"/>
                </a:solidFill>
                <a:ea typeface="微软雅黑" pitchFamily="34" charset="-122"/>
                <a:cs typeface="Arial" charset="0"/>
              </a:rPr>
              <a:t> NMPA approved </a:t>
            </a:r>
            <a:r>
              <a:rPr lang="en-US" altLang="zh-CN" sz="600" b="1" kern="0" dirty="0">
                <a:solidFill>
                  <a:prstClr val="black"/>
                </a:solidFill>
                <a:ea typeface="微软雅黑" pitchFamily="34" charset="-122"/>
                <a:cs typeface="Arial" charset="0"/>
              </a:rPr>
              <a:t>for ALK-positive, </a:t>
            </a:r>
            <a:r>
              <a:rPr lang="en-US" altLang="zh-CN" sz="600" b="1" kern="0" dirty="0" err="1">
                <a:solidFill>
                  <a:prstClr val="black"/>
                </a:solidFill>
                <a:ea typeface="微软雅黑" pitchFamily="34" charset="-122"/>
                <a:cs typeface="Arial" charset="0"/>
              </a:rPr>
              <a:t>crizotinib</a:t>
            </a:r>
            <a:r>
              <a:rPr lang="en-US" altLang="zh-CN" sz="600" b="1" kern="0" dirty="0">
                <a:solidFill>
                  <a:prstClr val="black"/>
                </a:solidFill>
                <a:ea typeface="微软雅黑" pitchFamily="34" charset="-122"/>
                <a:cs typeface="Arial" charset="0"/>
              </a:rPr>
              <a:t> resistant NSCLC</a:t>
            </a:r>
          </a:p>
        </p:txBody>
      </p:sp>
      <p:sp>
        <p:nvSpPr>
          <p:cNvPr id="211" name="文本框 210"/>
          <p:cNvSpPr txBox="1"/>
          <p:nvPr/>
        </p:nvSpPr>
        <p:spPr>
          <a:xfrm>
            <a:off x="8171180" y="1488266"/>
            <a:ext cx="555280" cy="238527"/>
          </a:xfrm>
          <a:prstGeom prst="rect">
            <a:avLst/>
          </a:prstGeom>
          <a:noFill/>
        </p:spPr>
        <p:txBody>
          <a:bodyPr wrap="none" lIns="68580" tIns="34290" rIns="68580" bIns="34290" rtlCol="0">
            <a:spAutoFit/>
          </a:bodyPr>
          <a:lstStyle/>
          <a:p>
            <a:pPr defTabSz="456724">
              <a:defRPr/>
            </a:pPr>
            <a:r>
              <a:rPr lang="en-US" altLang="zh-CN" sz="1100" b="1" dirty="0" smtClean="0">
                <a:solidFill>
                  <a:srgbClr val="000000"/>
                </a:solidFill>
                <a:latin typeface="Arial" charset="0"/>
              </a:rPr>
              <a:t>NMPA</a:t>
            </a:r>
            <a:endParaRPr lang="zh-CN" altLang="en-US" sz="1100" b="1" dirty="0">
              <a:solidFill>
                <a:srgbClr val="000000"/>
              </a:solidFill>
              <a:latin typeface="Arial" charset="0"/>
            </a:endParaRPr>
          </a:p>
        </p:txBody>
      </p:sp>
      <p:sp>
        <p:nvSpPr>
          <p:cNvPr id="212" name="Rectangle 56"/>
          <p:cNvSpPr/>
          <p:nvPr/>
        </p:nvSpPr>
        <p:spPr>
          <a:xfrm>
            <a:off x="583899" y="4355019"/>
            <a:ext cx="865589" cy="161196"/>
          </a:xfrm>
          <a:prstGeom prst="rect">
            <a:avLst/>
          </a:prstGeom>
          <a:solidFill>
            <a:schemeClr val="accent6">
              <a:lumMod val="40000"/>
              <a:lumOff val="60000"/>
            </a:schemeClr>
          </a:solidFill>
          <a:ln w="25400" cap="flat" cmpd="sng" algn="ctr">
            <a:noFill/>
            <a:prstDash val="solid"/>
          </a:ln>
          <a:effectLst/>
        </p:spPr>
        <p:txBody>
          <a:bodyPr lIns="27000" tIns="34290" rIns="27000" bIns="34290" rtlCol="0" anchor="ctr"/>
          <a:lstStyle/>
          <a:p>
            <a:pPr algn="ctr">
              <a:spcAft>
                <a:spcPts val="900"/>
              </a:spcAft>
              <a:defRPr/>
            </a:pPr>
            <a:r>
              <a:rPr lang="en-US" altLang="zh-CN" sz="800" b="1" kern="0" dirty="0" err="1" smtClean="0">
                <a:solidFill>
                  <a:prstClr val="white"/>
                </a:solidFill>
                <a:ea typeface="微软雅黑" pitchFamily="34" charset="-122"/>
                <a:cs typeface="Arial" charset="0"/>
              </a:rPr>
              <a:t>Ensartinib</a:t>
            </a:r>
            <a:endParaRPr lang="en-US" altLang="zh-CN" sz="800" b="1" kern="0" dirty="0">
              <a:solidFill>
                <a:prstClr val="white"/>
              </a:solidFill>
              <a:ea typeface="微软雅黑" pitchFamily="34" charset="-122"/>
              <a:cs typeface="Arial"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1">
            <a:extLst>
              <a:ext uri="{FF2B5EF4-FFF2-40B4-BE49-F238E27FC236}">
                <a16:creationId xmlns:a16="http://schemas.microsoft.com/office/drawing/2014/main" id="{9716F148-E944-2A49-94BB-0871E485E3ED}"/>
              </a:ext>
            </a:extLst>
          </p:cNvPr>
          <p:cNvSpPr>
            <a:spLocks noGrp="1"/>
          </p:cNvSpPr>
          <p:nvPr>
            <p:ph type="title"/>
          </p:nvPr>
        </p:nvSpPr>
        <p:spPr>
          <a:xfrm>
            <a:off x="-1058388" y="-85624"/>
            <a:ext cx="5831099" cy="857515"/>
          </a:xfrm>
        </p:spPr>
        <p:txBody>
          <a:bodyPr>
            <a:normAutofit/>
          </a:bodyPr>
          <a:lstStyle/>
          <a:p>
            <a:r>
              <a:rPr lang="zh-CN" altLang="en-US" sz="2000" dirty="0" smtClean="0">
                <a:solidFill>
                  <a:schemeClr val="bg1"/>
                </a:solidFill>
                <a:latin typeface="Microsoft YaHei" panose="020B0503020204020204" pitchFamily="34" charset="-122"/>
                <a:ea typeface="Microsoft YaHei" panose="020B0503020204020204" pitchFamily="34" charset="-122"/>
              </a:rPr>
              <a:t>一代</a:t>
            </a:r>
            <a:r>
              <a:rPr lang="en-US" altLang="zh-CN" sz="2000" dirty="0" smtClean="0">
                <a:solidFill>
                  <a:schemeClr val="bg1"/>
                </a:solidFill>
                <a:latin typeface="Microsoft YaHei" panose="020B0503020204020204" pitchFamily="34" charset="-122"/>
                <a:ea typeface="Microsoft YaHei" panose="020B0503020204020204" pitchFamily="34" charset="-122"/>
              </a:rPr>
              <a:t>ALK</a:t>
            </a:r>
            <a:r>
              <a:rPr lang="zh-CN" altLang="en-US" sz="2000" dirty="0" smtClean="0">
                <a:solidFill>
                  <a:schemeClr val="bg1"/>
                </a:solidFill>
                <a:latin typeface="Microsoft YaHei" panose="020B0503020204020204" pitchFamily="34" charset="-122"/>
                <a:ea typeface="Microsoft YaHei" panose="020B0503020204020204" pitchFamily="34" charset="-122"/>
              </a:rPr>
              <a:t>抑制剂</a:t>
            </a:r>
            <a:r>
              <a:rPr lang="en-US" altLang="zh-CN" sz="2000" dirty="0" smtClean="0">
                <a:solidFill>
                  <a:schemeClr val="bg1"/>
                </a:solidFill>
                <a:latin typeface="Microsoft YaHei" panose="020B0503020204020204" pitchFamily="34" charset="-122"/>
                <a:ea typeface="Microsoft YaHei" panose="020B0503020204020204" pitchFamily="34" charset="-122"/>
              </a:rPr>
              <a:t>-</a:t>
            </a:r>
            <a:r>
              <a:rPr lang="zh-CN" altLang="en-US" sz="2000" dirty="0" smtClean="0">
                <a:solidFill>
                  <a:schemeClr val="bg1"/>
                </a:solidFill>
                <a:latin typeface="Microsoft YaHei" panose="020B0503020204020204" pitchFamily="34" charset="-122"/>
                <a:ea typeface="Microsoft YaHei" panose="020B0503020204020204" pitchFamily="34" charset="-122"/>
              </a:rPr>
              <a:t>克</a:t>
            </a:r>
            <a:r>
              <a:rPr lang="zh-CN" altLang="en-US" sz="2000" dirty="0">
                <a:solidFill>
                  <a:schemeClr val="bg1"/>
                </a:solidFill>
                <a:latin typeface="Microsoft YaHei" panose="020B0503020204020204" pitchFamily="34" charset="-122"/>
                <a:ea typeface="Microsoft YaHei" panose="020B0503020204020204" pitchFamily="34" charset="-122"/>
              </a:rPr>
              <a:t>唑替尼</a:t>
            </a:r>
          </a:p>
        </p:txBody>
      </p:sp>
      <p:graphicFrame>
        <p:nvGraphicFramePr>
          <p:cNvPr id="26" name="内容占位符 3">
            <a:extLst>
              <a:ext uri="{FF2B5EF4-FFF2-40B4-BE49-F238E27FC236}">
                <a16:creationId xmlns:a16="http://schemas.microsoft.com/office/drawing/2014/main" id="{31EBC986-2700-1E42-A525-4725A62629BA}"/>
              </a:ext>
            </a:extLst>
          </p:cNvPr>
          <p:cNvGraphicFramePr>
            <a:graphicFrameLocks noGrp="1"/>
          </p:cNvGraphicFramePr>
          <p:nvPr>
            <p:ph idx="1"/>
            <p:extLst>
              <p:ext uri="{D42A27DB-BD31-4B8C-83A1-F6EECF244321}">
                <p14:modId xmlns:p14="http://schemas.microsoft.com/office/powerpoint/2010/main" val="957884947"/>
              </p:ext>
            </p:extLst>
          </p:nvPr>
        </p:nvGraphicFramePr>
        <p:xfrm>
          <a:off x="1319209" y="1761547"/>
          <a:ext cx="1404589" cy="1550886"/>
        </p:xfrm>
        <a:graphic>
          <a:graphicData uri="http://schemas.openxmlformats.org/presentationml/2006/ole">
            <mc:AlternateContent xmlns:mc="http://schemas.openxmlformats.org/markup-compatibility/2006">
              <mc:Choice xmlns:v="urn:schemas-microsoft-com:vml" Requires="v">
                <p:oleObj spid="_x0000_s72753" r:id="rId3" imgW="6885714" imgH="3914286" progId="PBrush">
                  <p:embed/>
                </p:oleObj>
              </mc:Choice>
              <mc:Fallback>
                <p:oleObj r:id="rId3" imgW="6885714" imgH="3914286" progId="PBrush">
                  <p:embed/>
                  <p:pic>
                    <p:nvPicPr>
                      <p:cNvPr id="0" name="Picture 47"/>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9209" y="1761547"/>
                        <a:ext cx="1404589" cy="15508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7" name="Picture 3">
            <a:extLst>
              <a:ext uri="{FF2B5EF4-FFF2-40B4-BE49-F238E27FC236}">
                <a16:creationId xmlns:a16="http://schemas.microsoft.com/office/drawing/2014/main" id="{E1CC5A7D-EB9C-8147-96BF-FFCE2A29DC0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47168" y="1977637"/>
            <a:ext cx="1248682" cy="1476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4">
            <a:extLst>
              <a:ext uri="{FF2B5EF4-FFF2-40B4-BE49-F238E27FC236}">
                <a16:creationId xmlns:a16="http://schemas.microsoft.com/office/drawing/2014/main" id="{2B8D2F5E-DD61-FD4E-A76A-964A06F6DA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2816" y="1977637"/>
            <a:ext cx="1549804" cy="1443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5">
            <a:extLst>
              <a:ext uri="{FF2B5EF4-FFF2-40B4-BE49-F238E27FC236}">
                <a16:creationId xmlns:a16="http://schemas.microsoft.com/office/drawing/2014/main" id="{23F97169-6E7B-2443-8016-31D85357008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39179" y="1906162"/>
            <a:ext cx="999038" cy="620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TextBox 8">
            <a:extLst>
              <a:ext uri="{FF2B5EF4-FFF2-40B4-BE49-F238E27FC236}">
                <a16:creationId xmlns:a16="http://schemas.microsoft.com/office/drawing/2014/main" id="{326ACCAC-D538-0A42-AFAB-8A883928808E}"/>
              </a:ext>
            </a:extLst>
          </p:cNvPr>
          <p:cNvSpPr txBox="1"/>
          <p:nvPr/>
        </p:nvSpPr>
        <p:spPr>
          <a:xfrm>
            <a:off x="1349481" y="941080"/>
            <a:ext cx="1265506" cy="819455"/>
          </a:xfrm>
          <a:prstGeom prst="rect">
            <a:avLst/>
          </a:prstGeom>
          <a:noFill/>
        </p:spPr>
        <p:txBody>
          <a:bodyPr wrap="square" rtlCol="0">
            <a:spAutoFit/>
          </a:bodyPr>
          <a:lstStyle/>
          <a:p>
            <a:pPr>
              <a:lnSpc>
                <a:spcPct val="150000"/>
              </a:lnSpc>
            </a:pPr>
            <a:r>
              <a:rPr lang="en-US" altLang="en-US" sz="1050" b="1" dirty="0">
                <a:solidFill>
                  <a:prstClr val="black"/>
                </a:solidFill>
                <a:latin typeface="微软雅黑" panose="020B0503020204020204" pitchFamily="34" charset="-122"/>
                <a:ea typeface="微软雅黑" panose="020B0503020204020204" pitchFamily="34" charset="-122"/>
              </a:rPr>
              <a:t>2</a:t>
            </a:r>
            <a:r>
              <a:rPr lang="zh-CN" altLang="en-US" sz="1050" b="1" dirty="0">
                <a:solidFill>
                  <a:prstClr val="black"/>
                </a:solidFill>
                <a:latin typeface="微软雅黑" panose="020B0503020204020204" pitchFamily="34" charset="-122"/>
                <a:ea typeface="微软雅黑" panose="020B0503020204020204" pitchFamily="34" charset="-122"/>
              </a:rPr>
              <a:t>线</a:t>
            </a:r>
            <a:r>
              <a:rPr lang="en-US" altLang="en-US" sz="1050" b="1" dirty="0">
                <a:solidFill>
                  <a:prstClr val="black"/>
                </a:solidFill>
                <a:latin typeface="微软雅黑" panose="020B0503020204020204" pitchFamily="34" charset="-122"/>
                <a:ea typeface="微软雅黑" panose="020B0503020204020204" pitchFamily="34" charset="-122"/>
              </a:rPr>
              <a:t> or 3</a:t>
            </a:r>
            <a:r>
              <a:rPr lang="zh-CN" altLang="en-US" sz="1050" b="1" dirty="0">
                <a:solidFill>
                  <a:prstClr val="black"/>
                </a:solidFill>
                <a:latin typeface="微软雅黑" panose="020B0503020204020204" pitchFamily="34" charset="-122"/>
                <a:ea typeface="微软雅黑" panose="020B0503020204020204" pitchFamily="34" charset="-122"/>
              </a:rPr>
              <a:t>线</a:t>
            </a:r>
            <a:endParaRPr lang="en-US" altLang="en-US" sz="1050" b="1" dirty="0">
              <a:solidFill>
                <a:prstClr val="black"/>
              </a:solidFill>
              <a:latin typeface="微软雅黑" panose="020B0503020204020204" pitchFamily="34" charset="-122"/>
              <a:ea typeface="微软雅黑" panose="020B0503020204020204" pitchFamily="34" charset="-122"/>
            </a:endParaRPr>
          </a:p>
          <a:p>
            <a:pPr>
              <a:lnSpc>
                <a:spcPct val="150000"/>
              </a:lnSpc>
            </a:pPr>
            <a:r>
              <a:rPr lang="en-US" altLang="ko-KR" sz="1050" b="1" dirty="0">
                <a:solidFill>
                  <a:prstClr val="black"/>
                </a:solidFill>
                <a:latin typeface="微软雅黑" panose="020B0503020204020204" pitchFamily="34" charset="-122"/>
                <a:ea typeface="微软雅黑" panose="020B0503020204020204" pitchFamily="34" charset="-122"/>
              </a:rPr>
              <a:t>PROFILE 1001/5</a:t>
            </a:r>
          </a:p>
          <a:p>
            <a:pPr>
              <a:lnSpc>
                <a:spcPct val="150000"/>
              </a:lnSpc>
            </a:pPr>
            <a:r>
              <a:rPr lang="en-US" altLang="ko-KR" sz="1050" b="1" dirty="0">
                <a:solidFill>
                  <a:prstClr val="black"/>
                </a:solidFill>
                <a:latin typeface="微软雅黑" panose="020B0503020204020204" pitchFamily="34" charset="-122"/>
                <a:ea typeface="微软雅黑" panose="020B0503020204020204" pitchFamily="34" charset="-122"/>
              </a:rPr>
              <a:t>  (N </a:t>
            </a:r>
            <a:r>
              <a:rPr lang="en-US" altLang="ko-KR" sz="1050" b="1" dirty="0" smtClean="0">
                <a:solidFill>
                  <a:prstClr val="black"/>
                </a:solidFill>
                <a:latin typeface="微软雅黑" panose="020B0503020204020204" pitchFamily="34" charset="-122"/>
                <a:ea typeface="微软雅黑" panose="020B0503020204020204" pitchFamily="34" charset="-122"/>
              </a:rPr>
              <a:t>=143/259</a:t>
            </a:r>
            <a:r>
              <a:rPr lang="zh-CN" altLang="en-US" sz="1050" b="1" dirty="0">
                <a:solidFill>
                  <a:prstClr val="black"/>
                </a:solidFill>
                <a:latin typeface="微软雅黑" panose="020B0503020204020204" pitchFamily="34" charset="-122"/>
                <a:ea typeface="微软雅黑" panose="020B0503020204020204" pitchFamily="34" charset="-122"/>
              </a:rPr>
              <a:t>）</a:t>
            </a:r>
            <a:endParaRPr lang="en-US" altLang="zh-CN" sz="1050" b="1" dirty="0">
              <a:solidFill>
                <a:prstClr val="black"/>
              </a:solidFill>
              <a:latin typeface="微软雅黑" panose="020B0503020204020204" pitchFamily="34" charset="-122"/>
              <a:ea typeface="微软雅黑" panose="020B0503020204020204" pitchFamily="34" charset="-122"/>
            </a:endParaRPr>
          </a:p>
        </p:txBody>
      </p:sp>
      <p:sp>
        <p:nvSpPr>
          <p:cNvPr id="31" name="TextBox 2">
            <a:extLst>
              <a:ext uri="{FF2B5EF4-FFF2-40B4-BE49-F238E27FC236}">
                <a16:creationId xmlns:a16="http://schemas.microsoft.com/office/drawing/2014/main" id="{B7EE41E7-BAF0-1D44-8034-20611D3419F3}"/>
              </a:ext>
            </a:extLst>
          </p:cNvPr>
          <p:cNvSpPr txBox="1"/>
          <p:nvPr/>
        </p:nvSpPr>
        <p:spPr>
          <a:xfrm>
            <a:off x="1264421" y="3544295"/>
            <a:ext cx="1515657" cy="854080"/>
          </a:xfrm>
          <a:prstGeom prst="rect">
            <a:avLst/>
          </a:prstGeom>
          <a:noFill/>
        </p:spPr>
        <p:txBody>
          <a:bodyPr wrap="square" rtlCol="0">
            <a:spAutoFit/>
          </a:bodyPr>
          <a:lstStyle/>
          <a:p>
            <a:pPr>
              <a:lnSpc>
                <a:spcPct val="150000"/>
              </a:lnSpc>
            </a:pPr>
            <a:r>
              <a:rPr lang="en-US" altLang="zh-CN" sz="1200" b="1" dirty="0">
                <a:solidFill>
                  <a:prstClr val="black"/>
                </a:solidFill>
                <a:latin typeface="Arial" panose="020B0604020202020204" pitchFamily="34" charset="0"/>
                <a:ea typeface="Gulim" pitchFamily="34" charset="-127"/>
              </a:rPr>
              <a:t>ORR 60.8%, 59.8%</a:t>
            </a:r>
          </a:p>
          <a:p>
            <a:pPr>
              <a:lnSpc>
                <a:spcPct val="150000"/>
              </a:lnSpc>
            </a:pPr>
            <a:r>
              <a:rPr lang="en-US" altLang="zh-CN" sz="1200" b="1" dirty="0">
                <a:solidFill>
                  <a:prstClr val="black"/>
                </a:solidFill>
                <a:latin typeface="Arial" panose="020B0604020202020204" pitchFamily="34" charset="0"/>
                <a:ea typeface="Gulim" pitchFamily="34" charset="-127"/>
              </a:rPr>
              <a:t>PFS 9.7m, 8.1m </a:t>
            </a:r>
            <a:endParaRPr lang="zh-CN" altLang="en-US" sz="1200" dirty="0">
              <a:solidFill>
                <a:prstClr val="black"/>
              </a:solidFill>
              <a:latin typeface="Arial" panose="020B0604020202020204"/>
              <a:ea typeface="微软雅黑" panose="020B0503020204020204" pitchFamily="34" charset="-122"/>
            </a:endParaRPr>
          </a:p>
          <a:p>
            <a:endParaRPr lang="zh-CN" altLang="en-US" sz="1350" dirty="0">
              <a:solidFill>
                <a:prstClr val="black"/>
              </a:solidFill>
              <a:latin typeface="Arial" panose="020B0604020202020204"/>
              <a:ea typeface="微软雅黑" panose="020B0503020204020204" pitchFamily="34" charset="-122"/>
            </a:endParaRPr>
          </a:p>
        </p:txBody>
      </p:sp>
      <p:sp>
        <p:nvSpPr>
          <p:cNvPr id="32" name="TextBox 17">
            <a:extLst>
              <a:ext uri="{FF2B5EF4-FFF2-40B4-BE49-F238E27FC236}">
                <a16:creationId xmlns:a16="http://schemas.microsoft.com/office/drawing/2014/main" id="{D06DA631-E0CF-5D4B-BD9D-8DA71A1433FB}"/>
              </a:ext>
            </a:extLst>
          </p:cNvPr>
          <p:cNvSpPr txBox="1"/>
          <p:nvPr/>
        </p:nvSpPr>
        <p:spPr>
          <a:xfrm>
            <a:off x="2834946" y="3554169"/>
            <a:ext cx="1676995" cy="612155"/>
          </a:xfrm>
          <a:prstGeom prst="rect">
            <a:avLst/>
          </a:prstGeom>
          <a:noFill/>
        </p:spPr>
        <p:txBody>
          <a:bodyPr wrap="square" rtlCol="0">
            <a:spAutoFit/>
          </a:bodyPr>
          <a:lstStyle/>
          <a:p>
            <a:pPr>
              <a:lnSpc>
                <a:spcPct val="150000"/>
              </a:lnSpc>
            </a:pPr>
            <a:r>
              <a:rPr lang="en-US" altLang="zh-CN" sz="1200" b="1" dirty="0">
                <a:solidFill>
                  <a:prstClr val="black"/>
                </a:solidFill>
                <a:latin typeface="Arial" panose="020B0604020202020204" pitchFamily="34" charset="0"/>
                <a:ea typeface="Gulim" pitchFamily="34" charset="-127"/>
              </a:rPr>
              <a:t>ORR 66.0% </a:t>
            </a:r>
            <a:r>
              <a:rPr lang="en-US" altLang="zh-CN" sz="1200" b="1" dirty="0" err="1">
                <a:solidFill>
                  <a:prstClr val="black"/>
                </a:solidFill>
                <a:latin typeface="Arial" panose="020B0604020202020204" pitchFamily="34" charset="0"/>
                <a:ea typeface="Gulim" pitchFamily="34" charset="-127"/>
              </a:rPr>
              <a:t>vs</a:t>
            </a:r>
            <a:r>
              <a:rPr lang="en-US" altLang="zh-CN" sz="1200" b="1" dirty="0">
                <a:solidFill>
                  <a:prstClr val="black"/>
                </a:solidFill>
                <a:latin typeface="Arial" panose="020B0604020202020204" pitchFamily="34" charset="0"/>
                <a:ea typeface="Gulim" pitchFamily="34" charset="-127"/>
              </a:rPr>
              <a:t>  20%</a:t>
            </a:r>
          </a:p>
          <a:p>
            <a:pPr>
              <a:lnSpc>
                <a:spcPct val="150000"/>
              </a:lnSpc>
            </a:pPr>
            <a:r>
              <a:rPr lang="en-US" altLang="zh-CN" sz="1200" b="1" dirty="0">
                <a:solidFill>
                  <a:prstClr val="black"/>
                </a:solidFill>
                <a:latin typeface="Arial" panose="020B0604020202020204" pitchFamily="34" charset="0"/>
                <a:ea typeface="Gulim" pitchFamily="34" charset="-127"/>
              </a:rPr>
              <a:t>PFS 7.7m </a:t>
            </a:r>
            <a:r>
              <a:rPr lang="en-US" altLang="zh-CN" sz="1200" b="1" dirty="0" err="1">
                <a:solidFill>
                  <a:prstClr val="black"/>
                </a:solidFill>
                <a:latin typeface="Arial" panose="020B0604020202020204" pitchFamily="34" charset="0"/>
                <a:ea typeface="Gulim" pitchFamily="34" charset="-127"/>
              </a:rPr>
              <a:t>vs</a:t>
            </a:r>
            <a:r>
              <a:rPr lang="en-US" altLang="zh-CN" sz="1200" b="1" dirty="0">
                <a:solidFill>
                  <a:prstClr val="black"/>
                </a:solidFill>
                <a:latin typeface="Arial" panose="020B0604020202020204" pitchFamily="34" charset="0"/>
                <a:ea typeface="Gulim" pitchFamily="34" charset="-127"/>
              </a:rPr>
              <a:t> 3.0m</a:t>
            </a:r>
            <a:endParaRPr lang="zh-CN" altLang="en-US" sz="1350" dirty="0">
              <a:solidFill>
                <a:prstClr val="black"/>
              </a:solidFill>
              <a:latin typeface="Arial" panose="020B0604020202020204"/>
              <a:ea typeface="微软雅黑" panose="020B0503020204020204" pitchFamily="34" charset="-122"/>
            </a:endParaRPr>
          </a:p>
        </p:txBody>
      </p:sp>
      <p:sp>
        <p:nvSpPr>
          <p:cNvPr id="33" name="TextBox 18">
            <a:extLst>
              <a:ext uri="{FF2B5EF4-FFF2-40B4-BE49-F238E27FC236}">
                <a16:creationId xmlns:a16="http://schemas.microsoft.com/office/drawing/2014/main" id="{1F1F2E89-CAC7-1540-8C5A-C5F51945A70F}"/>
              </a:ext>
            </a:extLst>
          </p:cNvPr>
          <p:cNvSpPr txBox="1"/>
          <p:nvPr/>
        </p:nvSpPr>
        <p:spPr>
          <a:xfrm>
            <a:off x="3161706" y="942065"/>
            <a:ext cx="1168639" cy="788101"/>
          </a:xfrm>
          <a:prstGeom prst="rect">
            <a:avLst/>
          </a:prstGeom>
          <a:noFill/>
        </p:spPr>
        <p:txBody>
          <a:bodyPr wrap="square" rtlCol="0">
            <a:spAutoFit/>
          </a:bodyPr>
          <a:lstStyle/>
          <a:p>
            <a:pPr>
              <a:lnSpc>
                <a:spcPct val="150000"/>
              </a:lnSpc>
            </a:pPr>
            <a:r>
              <a:rPr lang="en-US" altLang="en-US" sz="1050" b="1" dirty="0">
                <a:solidFill>
                  <a:prstClr val="black"/>
                </a:solidFill>
                <a:latin typeface="微软雅黑" panose="020B0503020204020204" pitchFamily="34" charset="-122"/>
                <a:ea typeface="微软雅黑" panose="020B0503020204020204" pitchFamily="34" charset="-122"/>
              </a:rPr>
              <a:t>2</a:t>
            </a:r>
            <a:r>
              <a:rPr lang="zh-CN" altLang="en-US" sz="1050" b="1" dirty="0">
                <a:solidFill>
                  <a:prstClr val="black"/>
                </a:solidFill>
                <a:latin typeface="微软雅黑" panose="020B0503020204020204" pitchFamily="34" charset="-122"/>
                <a:ea typeface="微软雅黑" panose="020B0503020204020204" pitchFamily="34" charset="-122"/>
              </a:rPr>
              <a:t>线</a:t>
            </a:r>
            <a:r>
              <a:rPr lang="en-US" altLang="en-US" sz="1050" b="1" dirty="0">
                <a:solidFill>
                  <a:prstClr val="black"/>
                </a:solidFill>
                <a:latin typeface="微软雅黑" panose="020B0503020204020204" pitchFamily="34" charset="-122"/>
                <a:ea typeface="微软雅黑" panose="020B0503020204020204" pitchFamily="34" charset="-122"/>
              </a:rPr>
              <a:t> or 3</a:t>
            </a:r>
            <a:r>
              <a:rPr lang="zh-CN" altLang="en-US" sz="1050" b="1" dirty="0">
                <a:solidFill>
                  <a:prstClr val="black"/>
                </a:solidFill>
                <a:latin typeface="微软雅黑" panose="020B0503020204020204" pitchFamily="34" charset="-122"/>
                <a:ea typeface="微软雅黑" panose="020B0503020204020204" pitchFamily="34" charset="-122"/>
              </a:rPr>
              <a:t>线</a:t>
            </a:r>
            <a:endParaRPr lang="en-US" altLang="en-US" sz="1050" b="1" dirty="0">
              <a:solidFill>
                <a:prstClr val="black"/>
              </a:solidFill>
              <a:latin typeface="微软雅黑" panose="020B0503020204020204" pitchFamily="34" charset="-122"/>
              <a:ea typeface="微软雅黑" panose="020B0503020204020204" pitchFamily="34" charset="-122"/>
            </a:endParaRPr>
          </a:p>
          <a:p>
            <a:pPr>
              <a:lnSpc>
                <a:spcPct val="150000"/>
              </a:lnSpc>
            </a:pPr>
            <a:r>
              <a:rPr lang="en-US" altLang="ko-KR" sz="1050" b="1" dirty="0">
                <a:solidFill>
                  <a:prstClr val="black"/>
                </a:solidFill>
                <a:latin typeface="Arial" panose="020B0604020202020204" pitchFamily="34" charset="0"/>
                <a:ea typeface="Gulim" pitchFamily="34" charset="-127"/>
              </a:rPr>
              <a:t>PROFILE 1007</a:t>
            </a:r>
          </a:p>
          <a:p>
            <a:pPr>
              <a:lnSpc>
                <a:spcPct val="150000"/>
              </a:lnSpc>
            </a:pPr>
            <a:r>
              <a:rPr lang="en-US" altLang="ko-KR" sz="1050" b="1" dirty="0">
                <a:solidFill>
                  <a:prstClr val="black"/>
                </a:solidFill>
                <a:latin typeface="Arial" panose="020B0604020202020204" pitchFamily="34" charset="0"/>
                <a:ea typeface="Gulim" pitchFamily="34" charset="-127"/>
              </a:rPr>
              <a:t>    (N = 173</a:t>
            </a:r>
            <a:r>
              <a:rPr lang="zh-CN" altLang="en-US" sz="1050" b="1" dirty="0">
                <a:solidFill>
                  <a:prstClr val="black"/>
                </a:solidFill>
                <a:latin typeface="Arial" panose="020B0604020202020204" pitchFamily="34" charset="0"/>
                <a:ea typeface="Gulim" pitchFamily="34" charset="-127"/>
              </a:rPr>
              <a:t>）</a:t>
            </a:r>
            <a:endParaRPr lang="en-US" altLang="zh-CN" sz="1050" b="1" dirty="0">
              <a:solidFill>
                <a:prstClr val="black"/>
              </a:solidFill>
              <a:latin typeface="Arial" panose="020B0604020202020204" pitchFamily="34" charset="0"/>
              <a:ea typeface="Gulim" pitchFamily="34" charset="-127"/>
            </a:endParaRPr>
          </a:p>
        </p:txBody>
      </p:sp>
      <p:sp>
        <p:nvSpPr>
          <p:cNvPr id="34" name="TextBox 19">
            <a:extLst>
              <a:ext uri="{FF2B5EF4-FFF2-40B4-BE49-F238E27FC236}">
                <a16:creationId xmlns:a16="http://schemas.microsoft.com/office/drawing/2014/main" id="{A59F9109-2622-554D-9B94-48D588901D90}"/>
              </a:ext>
            </a:extLst>
          </p:cNvPr>
          <p:cNvSpPr txBox="1"/>
          <p:nvPr/>
        </p:nvSpPr>
        <p:spPr>
          <a:xfrm>
            <a:off x="4582816" y="3584400"/>
            <a:ext cx="1619045" cy="553998"/>
          </a:xfrm>
          <a:prstGeom prst="rect">
            <a:avLst/>
          </a:prstGeom>
          <a:noFill/>
        </p:spPr>
        <p:txBody>
          <a:bodyPr wrap="square" rtlCol="0">
            <a:spAutoFit/>
          </a:bodyPr>
          <a:lstStyle/>
          <a:p>
            <a:pPr>
              <a:lnSpc>
                <a:spcPct val="150000"/>
              </a:lnSpc>
            </a:pPr>
            <a:r>
              <a:rPr lang="en-US" altLang="zh-CN" sz="1200" b="1" dirty="0">
                <a:solidFill>
                  <a:prstClr val="black"/>
                </a:solidFill>
                <a:latin typeface="Arial" panose="020B0604020202020204" pitchFamily="34" charset="0"/>
                <a:ea typeface="Gulim" pitchFamily="34" charset="-127"/>
              </a:rPr>
              <a:t>ORR 74 % </a:t>
            </a:r>
            <a:r>
              <a:rPr lang="en-US" altLang="zh-CN" sz="1200" b="1" dirty="0" err="1">
                <a:solidFill>
                  <a:prstClr val="black"/>
                </a:solidFill>
                <a:latin typeface="Arial" panose="020B0604020202020204" pitchFamily="34" charset="0"/>
                <a:ea typeface="Gulim" pitchFamily="34" charset="-127"/>
              </a:rPr>
              <a:t>vs</a:t>
            </a:r>
            <a:r>
              <a:rPr lang="en-US" altLang="zh-CN" sz="1200" b="1" dirty="0">
                <a:solidFill>
                  <a:prstClr val="black"/>
                </a:solidFill>
                <a:latin typeface="Arial" panose="020B0604020202020204" pitchFamily="34" charset="0"/>
                <a:ea typeface="Gulim" pitchFamily="34" charset="-127"/>
              </a:rPr>
              <a:t>  45%</a:t>
            </a:r>
          </a:p>
          <a:p>
            <a:r>
              <a:rPr lang="en-US" altLang="zh-CN" sz="1200" b="1" dirty="0">
                <a:solidFill>
                  <a:prstClr val="black"/>
                </a:solidFill>
                <a:latin typeface="Arial" panose="020B0604020202020204" pitchFamily="34" charset="0"/>
                <a:ea typeface="Gulim" pitchFamily="34" charset="-127"/>
              </a:rPr>
              <a:t>PFS 10.9m  </a:t>
            </a:r>
            <a:r>
              <a:rPr lang="en-US" altLang="zh-CN" sz="1200" b="1" dirty="0" err="1">
                <a:solidFill>
                  <a:prstClr val="black"/>
                </a:solidFill>
                <a:latin typeface="Arial" panose="020B0604020202020204" pitchFamily="34" charset="0"/>
                <a:ea typeface="Gulim" pitchFamily="34" charset="-127"/>
              </a:rPr>
              <a:t>vs</a:t>
            </a:r>
            <a:r>
              <a:rPr lang="en-US" altLang="zh-CN" sz="1200" b="1" dirty="0">
                <a:solidFill>
                  <a:prstClr val="black"/>
                </a:solidFill>
                <a:latin typeface="Arial" panose="020B0604020202020204" pitchFamily="34" charset="0"/>
                <a:ea typeface="Gulim" pitchFamily="34" charset="-127"/>
              </a:rPr>
              <a:t> 7.0m</a:t>
            </a:r>
            <a:endParaRPr lang="zh-CN" altLang="en-US" sz="1200" dirty="0">
              <a:solidFill>
                <a:prstClr val="black"/>
              </a:solidFill>
              <a:latin typeface="Arial" panose="020B0604020202020204"/>
              <a:ea typeface="微软雅黑" panose="020B0503020204020204" pitchFamily="34" charset="-122"/>
            </a:endParaRPr>
          </a:p>
        </p:txBody>
      </p:sp>
      <p:sp>
        <p:nvSpPr>
          <p:cNvPr id="35" name="TextBox 20">
            <a:extLst>
              <a:ext uri="{FF2B5EF4-FFF2-40B4-BE49-F238E27FC236}">
                <a16:creationId xmlns:a16="http://schemas.microsoft.com/office/drawing/2014/main" id="{B0164C01-9EA8-C343-A710-AE82991B71D8}"/>
              </a:ext>
            </a:extLst>
          </p:cNvPr>
          <p:cNvSpPr txBox="1"/>
          <p:nvPr/>
        </p:nvSpPr>
        <p:spPr>
          <a:xfrm>
            <a:off x="4772711" y="920753"/>
            <a:ext cx="1265506" cy="788101"/>
          </a:xfrm>
          <a:prstGeom prst="rect">
            <a:avLst/>
          </a:prstGeom>
          <a:noFill/>
        </p:spPr>
        <p:txBody>
          <a:bodyPr wrap="square" rtlCol="0">
            <a:spAutoFit/>
          </a:bodyPr>
          <a:lstStyle/>
          <a:p>
            <a:pPr>
              <a:lnSpc>
                <a:spcPct val="150000"/>
              </a:lnSpc>
            </a:pPr>
            <a:r>
              <a:rPr lang="zh-CN" altLang="en-US" sz="1050" b="1" dirty="0">
                <a:solidFill>
                  <a:srgbClr val="C00000"/>
                </a:solidFill>
                <a:latin typeface="微软雅黑" panose="020B0503020204020204" pitchFamily="34" charset="-122"/>
                <a:ea typeface="微软雅黑" panose="020B0503020204020204" pitchFamily="34" charset="-122"/>
              </a:rPr>
              <a:t>一线治疗</a:t>
            </a:r>
            <a:endParaRPr lang="en-US" altLang="zh-CN" sz="1050" b="1" dirty="0">
              <a:solidFill>
                <a:srgbClr val="C00000"/>
              </a:solidFill>
              <a:latin typeface="微软雅黑" panose="020B0503020204020204" pitchFamily="34" charset="-122"/>
              <a:ea typeface="微软雅黑" panose="020B0503020204020204" pitchFamily="34" charset="-122"/>
            </a:endParaRPr>
          </a:p>
          <a:p>
            <a:pPr>
              <a:lnSpc>
                <a:spcPct val="150000"/>
              </a:lnSpc>
            </a:pPr>
            <a:r>
              <a:rPr lang="en-US" altLang="ko-KR" sz="1050" b="1" dirty="0">
                <a:solidFill>
                  <a:prstClr val="black"/>
                </a:solidFill>
                <a:latin typeface="Arial" panose="020B0604020202020204" pitchFamily="34" charset="0"/>
                <a:ea typeface="Gulim" pitchFamily="34" charset="-127"/>
              </a:rPr>
              <a:t>PROFILE 1014</a:t>
            </a:r>
          </a:p>
          <a:p>
            <a:pPr>
              <a:lnSpc>
                <a:spcPct val="150000"/>
              </a:lnSpc>
            </a:pPr>
            <a:r>
              <a:rPr lang="en-US" altLang="ko-KR" sz="1050" b="1" dirty="0">
                <a:solidFill>
                  <a:prstClr val="black"/>
                </a:solidFill>
                <a:latin typeface="Arial" panose="020B0604020202020204" pitchFamily="34" charset="0"/>
                <a:ea typeface="Gulim" pitchFamily="34" charset="-127"/>
              </a:rPr>
              <a:t>(N = 343</a:t>
            </a:r>
            <a:r>
              <a:rPr lang="zh-CN" altLang="en-US" sz="1050" b="1" dirty="0">
                <a:solidFill>
                  <a:prstClr val="black"/>
                </a:solidFill>
                <a:latin typeface="Arial" panose="020B0604020202020204" pitchFamily="34" charset="0"/>
                <a:ea typeface="Gulim" pitchFamily="34" charset="-127"/>
              </a:rPr>
              <a:t>）</a:t>
            </a:r>
            <a:endParaRPr lang="en-US" altLang="zh-CN" sz="1050" b="1" dirty="0">
              <a:solidFill>
                <a:prstClr val="black"/>
              </a:solidFill>
              <a:latin typeface="Arial" panose="020B0604020202020204" pitchFamily="34" charset="0"/>
              <a:ea typeface="Gulim" pitchFamily="34" charset="-127"/>
            </a:endParaRPr>
          </a:p>
        </p:txBody>
      </p:sp>
      <p:sp>
        <p:nvSpPr>
          <p:cNvPr id="36" name="右箭头 35">
            <a:extLst>
              <a:ext uri="{FF2B5EF4-FFF2-40B4-BE49-F238E27FC236}">
                <a16:creationId xmlns:a16="http://schemas.microsoft.com/office/drawing/2014/main" id="{5F399489-B185-1949-9992-173EB7D1BACD}"/>
              </a:ext>
            </a:extLst>
          </p:cNvPr>
          <p:cNvSpPr/>
          <p:nvPr/>
        </p:nvSpPr>
        <p:spPr>
          <a:xfrm>
            <a:off x="2614987" y="1221320"/>
            <a:ext cx="432181" cy="216091"/>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7" name="右箭头 36">
            <a:extLst>
              <a:ext uri="{FF2B5EF4-FFF2-40B4-BE49-F238E27FC236}">
                <a16:creationId xmlns:a16="http://schemas.microsoft.com/office/drawing/2014/main" id="{E48C177F-92A1-444E-B2BA-D4DC8B2CFBE2}"/>
              </a:ext>
            </a:extLst>
          </p:cNvPr>
          <p:cNvSpPr/>
          <p:nvPr/>
        </p:nvSpPr>
        <p:spPr>
          <a:xfrm>
            <a:off x="6049072" y="1231343"/>
            <a:ext cx="432181" cy="216091"/>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8" name="右箭头 37">
            <a:extLst>
              <a:ext uri="{FF2B5EF4-FFF2-40B4-BE49-F238E27FC236}">
                <a16:creationId xmlns:a16="http://schemas.microsoft.com/office/drawing/2014/main" id="{C520BCE9-2349-F647-9879-96F3817CBFA8}"/>
              </a:ext>
            </a:extLst>
          </p:cNvPr>
          <p:cNvSpPr/>
          <p:nvPr/>
        </p:nvSpPr>
        <p:spPr>
          <a:xfrm>
            <a:off x="4295850" y="1221320"/>
            <a:ext cx="432181" cy="216091"/>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9" name="TextBox 6">
            <a:extLst>
              <a:ext uri="{FF2B5EF4-FFF2-40B4-BE49-F238E27FC236}">
                <a16:creationId xmlns:a16="http://schemas.microsoft.com/office/drawing/2014/main" id="{8658F960-4508-3F46-ABD4-3E8AA9134229}"/>
              </a:ext>
            </a:extLst>
          </p:cNvPr>
          <p:cNvSpPr txBox="1"/>
          <p:nvPr/>
        </p:nvSpPr>
        <p:spPr>
          <a:xfrm>
            <a:off x="3671509" y="4672425"/>
            <a:ext cx="6222464" cy="707886"/>
          </a:xfrm>
          <a:prstGeom prst="rect">
            <a:avLst/>
          </a:prstGeom>
          <a:noFill/>
        </p:spPr>
        <p:txBody>
          <a:bodyPr wrap="square" rtlCol="0">
            <a:spAutoFit/>
          </a:bodyPr>
          <a:lstStyle/>
          <a:p>
            <a:pPr marL="171496" indent="-171496">
              <a:buFontTx/>
              <a:buAutoNum type="arabicPeriod"/>
            </a:pPr>
            <a:r>
              <a:rPr lang="en-US" altLang="en-US" sz="800" dirty="0" err="1">
                <a:solidFill>
                  <a:prstClr val="black"/>
                </a:solidFill>
                <a:latin typeface="Arial" panose="020B0604020202020204"/>
                <a:ea typeface="微软雅黑" panose="020B0503020204020204" pitchFamily="34" charset="-122"/>
              </a:rPr>
              <a:t>Camidge</a:t>
            </a:r>
            <a:r>
              <a:rPr lang="en-US" altLang="en-US" sz="800" dirty="0">
                <a:solidFill>
                  <a:prstClr val="black"/>
                </a:solidFill>
                <a:latin typeface="Arial" panose="020B0604020202020204"/>
                <a:ea typeface="微软雅黑" panose="020B0503020204020204" pitchFamily="34" charset="-122"/>
              </a:rPr>
              <a:t> DR, et al. Lancet </a:t>
            </a:r>
            <a:r>
              <a:rPr lang="en-US" altLang="en-US" sz="800" dirty="0" err="1">
                <a:solidFill>
                  <a:prstClr val="black"/>
                </a:solidFill>
                <a:latin typeface="Arial" panose="020B0604020202020204"/>
                <a:ea typeface="微软雅黑" panose="020B0503020204020204" pitchFamily="34" charset="-122"/>
              </a:rPr>
              <a:t>Oncol</a:t>
            </a:r>
            <a:r>
              <a:rPr lang="en-US" altLang="en-US" sz="800" dirty="0">
                <a:solidFill>
                  <a:prstClr val="black"/>
                </a:solidFill>
                <a:latin typeface="Arial" panose="020B0604020202020204"/>
                <a:ea typeface="微软雅黑" panose="020B0503020204020204" pitchFamily="34" charset="-122"/>
              </a:rPr>
              <a:t>. 2012;10:1011-1019; .2. Kim DW, et al. </a:t>
            </a:r>
            <a:r>
              <a:rPr lang="it-IT" altLang="en-US" sz="800" dirty="0">
                <a:solidFill>
                  <a:prstClr val="black"/>
                </a:solidFill>
                <a:latin typeface="Arial" panose="020B0604020202020204"/>
                <a:ea typeface="微软雅黑" panose="020B0503020204020204" pitchFamily="34" charset="-122"/>
              </a:rPr>
              <a:t>ASCO 2012. Abstract 7533. </a:t>
            </a:r>
          </a:p>
          <a:p>
            <a:r>
              <a:rPr lang="it-IT" altLang="en-US" sz="800" dirty="0">
                <a:solidFill>
                  <a:prstClr val="black"/>
                </a:solidFill>
                <a:latin typeface="Arial" panose="020B0604020202020204"/>
                <a:ea typeface="微软雅黑" panose="020B0503020204020204" pitchFamily="34" charset="-122"/>
              </a:rPr>
              <a:t>3. Shaw AT, et al. N Engl J Med. 2013;368:2385-2394, 4. </a:t>
            </a:r>
            <a:r>
              <a:rPr lang="en-US" altLang="en-US" sz="800" dirty="0">
                <a:solidFill>
                  <a:prstClr val="black"/>
                </a:solidFill>
                <a:latin typeface="Arial" panose="020B0604020202020204"/>
                <a:ea typeface="微软雅黑" panose="020B0503020204020204" pitchFamily="34" charset="-122"/>
              </a:rPr>
              <a:t>Solomon BJ, et al. N </a:t>
            </a:r>
            <a:r>
              <a:rPr lang="en-US" altLang="en-US" sz="800" dirty="0" err="1">
                <a:solidFill>
                  <a:prstClr val="black"/>
                </a:solidFill>
                <a:latin typeface="Arial" panose="020B0604020202020204"/>
                <a:ea typeface="微软雅黑" panose="020B0503020204020204" pitchFamily="34" charset="-122"/>
              </a:rPr>
              <a:t>Engl</a:t>
            </a:r>
            <a:r>
              <a:rPr lang="en-US" altLang="en-US" sz="800" dirty="0">
                <a:solidFill>
                  <a:prstClr val="black"/>
                </a:solidFill>
                <a:latin typeface="Arial" panose="020B0604020202020204"/>
                <a:ea typeface="微软雅黑" panose="020B0503020204020204" pitchFamily="34" charset="-122"/>
              </a:rPr>
              <a:t> J Med. 2014;371:2167-2177</a:t>
            </a:r>
          </a:p>
          <a:p>
            <a:r>
              <a:rPr lang="en-US" altLang="en-US" sz="800" dirty="0">
                <a:solidFill>
                  <a:prstClr val="black"/>
                </a:solidFill>
                <a:latin typeface="Arial" panose="020B0604020202020204"/>
                <a:ea typeface="微软雅黑" panose="020B0503020204020204" pitchFamily="34" charset="-122"/>
              </a:rPr>
              <a:t>5. </a:t>
            </a:r>
            <a:r>
              <a:rPr lang="en-US" altLang="zh-CN" sz="800" dirty="0">
                <a:solidFill>
                  <a:prstClr val="black"/>
                </a:solidFill>
                <a:latin typeface="Arial" panose="020B0604020202020204"/>
                <a:ea typeface="微软雅黑" panose="020B0503020204020204" pitchFamily="34" charset="-122"/>
              </a:rPr>
              <a:t>Lu, et al. ASCO 2016</a:t>
            </a:r>
          </a:p>
          <a:p>
            <a:endParaRPr lang="en-US" altLang="en-US" sz="800" dirty="0">
              <a:solidFill>
                <a:prstClr val="black"/>
              </a:solidFill>
              <a:latin typeface="Arial" panose="020B0604020202020204"/>
              <a:ea typeface="微软雅黑" panose="020B0503020204020204" pitchFamily="34" charset="-122"/>
            </a:endParaRPr>
          </a:p>
          <a:p>
            <a:endParaRPr lang="zh-CN" altLang="en-US" sz="800" dirty="0">
              <a:solidFill>
                <a:prstClr val="black"/>
              </a:solidFill>
              <a:latin typeface="Arial" panose="020B0604020202020204"/>
              <a:ea typeface="微软雅黑" panose="020B0503020204020204" pitchFamily="34" charset="-122"/>
            </a:endParaRPr>
          </a:p>
        </p:txBody>
      </p:sp>
      <p:sp>
        <p:nvSpPr>
          <p:cNvPr id="40" name="TextBox 23">
            <a:extLst>
              <a:ext uri="{FF2B5EF4-FFF2-40B4-BE49-F238E27FC236}">
                <a16:creationId xmlns:a16="http://schemas.microsoft.com/office/drawing/2014/main" id="{1DE5DE99-62A9-8648-AF22-CD9585D5150C}"/>
              </a:ext>
            </a:extLst>
          </p:cNvPr>
          <p:cNvSpPr txBox="1"/>
          <p:nvPr/>
        </p:nvSpPr>
        <p:spPr>
          <a:xfrm>
            <a:off x="6395510" y="3584400"/>
            <a:ext cx="1619045" cy="553998"/>
          </a:xfrm>
          <a:prstGeom prst="rect">
            <a:avLst/>
          </a:prstGeom>
          <a:noFill/>
        </p:spPr>
        <p:txBody>
          <a:bodyPr wrap="square" rtlCol="0">
            <a:spAutoFit/>
          </a:bodyPr>
          <a:lstStyle/>
          <a:p>
            <a:pPr>
              <a:lnSpc>
                <a:spcPct val="150000"/>
              </a:lnSpc>
            </a:pPr>
            <a:r>
              <a:rPr lang="en-US" altLang="zh-CN" sz="1200" b="1" dirty="0">
                <a:solidFill>
                  <a:prstClr val="black"/>
                </a:solidFill>
                <a:latin typeface="Arial" panose="020B0604020202020204" pitchFamily="34" charset="0"/>
                <a:ea typeface="Gulim" pitchFamily="34" charset="-127"/>
              </a:rPr>
              <a:t>ORR 87% </a:t>
            </a:r>
            <a:r>
              <a:rPr lang="en-US" altLang="zh-CN" sz="1200" b="1" dirty="0" err="1">
                <a:solidFill>
                  <a:prstClr val="black"/>
                </a:solidFill>
                <a:latin typeface="Arial" panose="020B0604020202020204" pitchFamily="34" charset="0"/>
                <a:ea typeface="Gulim" pitchFamily="34" charset="-127"/>
              </a:rPr>
              <a:t>vs</a:t>
            </a:r>
            <a:r>
              <a:rPr lang="en-US" altLang="zh-CN" sz="1200" b="1" dirty="0">
                <a:solidFill>
                  <a:prstClr val="black"/>
                </a:solidFill>
                <a:latin typeface="Arial" panose="020B0604020202020204" pitchFamily="34" charset="0"/>
                <a:ea typeface="Gulim" pitchFamily="34" charset="-127"/>
              </a:rPr>
              <a:t> 46 %</a:t>
            </a:r>
          </a:p>
          <a:p>
            <a:r>
              <a:rPr lang="en-US" altLang="zh-CN" sz="1200" b="1" dirty="0">
                <a:solidFill>
                  <a:prstClr val="black"/>
                </a:solidFill>
                <a:latin typeface="Arial" panose="020B0604020202020204" pitchFamily="34" charset="0"/>
                <a:ea typeface="Gulim" pitchFamily="34" charset="-127"/>
              </a:rPr>
              <a:t>PFS 11.1m  </a:t>
            </a:r>
            <a:r>
              <a:rPr lang="en-US" altLang="zh-CN" sz="1200" b="1" dirty="0" err="1">
                <a:solidFill>
                  <a:prstClr val="black"/>
                </a:solidFill>
                <a:latin typeface="Arial" panose="020B0604020202020204" pitchFamily="34" charset="0"/>
                <a:ea typeface="Gulim" pitchFamily="34" charset="-127"/>
              </a:rPr>
              <a:t>vs</a:t>
            </a:r>
            <a:r>
              <a:rPr lang="en-US" altLang="zh-CN" sz="1200" b="1" dirty="0">
                <a:solidFill>
                  <a:prstClr val="black"/>
                </a:solidFill>
                <a:latin typeface="Arial" panose="020B0604020202020204" pitchFamily="34" charset="0"/>
                <a:ea typeface="Gulim" pitchFamily="34" charset="-127"/>
              </a:rPr>
              <a:t> 6.8m</a:t>
            </a:r>
            <a:endParaRPr lang="zh-CN" altLang="en-US" sz="1200" dirty="0">
              <a:solidFill>
                <a:prstClr val="black"/>
              </a:solidFill>
              <a:latin typeface="Arial" panose="020B0604020202020204"/>
              <a:ea typeface="微软雅黑" panose="020B0503020204020204" pitchFamily="34" charset="-122"/>
            </a:endParaRPr>
          </a:p>
        </p:txBody>
      </p:sp>
      <p:sp>
        <p:nvSpPr>
          <p:cNvPr id="41" name="TextBox 24">
            <a:extLst>
              <a:ext uri="{FF2B5EF4-FFF2-40B4-BE49-F238E27FC236}">
                <a16:creationId xmlns:a16="http://schemas.microsoft.com/office/drawing/2014/main" id="{866F85C4-A23A-0649-963D-78EB078B9221}"/>
              </a:ext>
            </a:extLst>
          </p:cNvPr>
          <p:cNvSpPr txBox="1"/>
          <p:nvPr/>
        </p:nvSpPr>
        <p:spPr>
          <a:xfrm>
            <a:off x="6585405" y="920753"/>
            <a:ext cx="1265506" cy="788101"/>
          </a:xfrm>
          <a:prstGeom prst="rect">
            <a:avLst/>
          </a:prstGeom>
          <a:noFill/>
        </p:spPr>
        <p:txBody>
          <a:bodyPr wrap="square" rtlCol="0">
            <a:spAutoFit/>
          </a:bodyPr>
          <a:lstStyle/>
          <a:p>
            <a:pPr>
              <a:lnSpc>
                <a:spcPct val="150000"/>
              </a:lnSpc>
            </a:pPr>
            <a:r>
              <a:rPr lang="zh-CN" altLang="en-US" sz="1050" b="1" dirty="0">
                <a:solidFill>
                  <a:srgbClr val="C00000"/>
                </a:solidFill>
                <a:latin typeface="微软雅黑" panose="020B0503020204020204" pitchFamily="34" charset="-122"/>
                <a:ea typeface="微软雅黑" panose="020B0503020204020204" pitchFamily="34" charset="-122"/>
              </a:rPr>
              <a:t>一线治疗</a:t>
            </a:r>
            <a:endParaRPr lang="en-US" altLang="zh-CN" sz="1050" b="1" dirty="0">
              <a:solidFill>
                <a:srgbClr val="C00000"/>
              </a:solidFill>
              <a:latin typeface="微软雅黑" panose="020B0503020204020204" pitchFamily="34" charset="-122"/>
              <a:ea typeface="微软雅黑" panose="020B0503020204020204" pitchFamily="34" charset="-122"/>
            </a:endParaRPr>
          </a:p>
          <a:p>
            <a:pPr>
              <a:lnSpc>
                <a:spcPct val="150000"/>
              </a:lnSpc>
            </a:pPr>
            <a:r>
              <a:rPr lang="en-US" altLang="ko-KR" sz="1050" b="1" dirty="0">
                <a:solidFill>
                  <a:prstClr val="black"/>
                </a:solidFill>
                <a:latin typeface="Arial" panose="020B0604020202020204" pitchFamily="34" charset="0"/>
                <a:ea typeface="Gulim" pitchFamily="34" charset="-127"/>
              </a:rPr>
              <a:t>PROFILE 1029</a:t>
            </a:r>
          </a:p>
          <a:p>
            <a:pPr>
              <a:lnSpc>
                <a:spcPct val="150000"/>
              </a:lnSpc>
            </a:pPr>
            <a:r>
              <a:rPr lang="en-US" altLang="ko-KR" sz="1050" b="1" dirty="0">
                <a:solidFill>
                  <a:prstClr val="black"/>
                </a:solidFill>
                <a:latin typeface="Arial" panose="020B0604020202020204" pitchFamily="34" charset="0"/>
                <a:ea typeface="Gulim" pitchFamily="34" charset="-127"/>
              </a:rPr>
              <a:t>(N = 207</a:t>
            </a:r>
            <a:r>
              <a:rPr lang="zh-CN" altLang="en-US" sz="1050" b="1" dirty="0">
                <a:solidFill>
                  <a:prstClr val="black"/>
                </a:solidFill>
                <a:latin typeface="Arial" panose="020B0604020202020204" pitchFamily="34" charset="0"/>
                <a:ea typeface="Gulim" pitchFamily="34" charset="-127"/>
              </a:rPr>
              <a:t>）</a:t>
            </a:r>
            <a:endParaRPr lang="en-US" altLang="zh-CN" sz="1050" b="1" dirty="0">
              <a:solidFill>
                <a:prstClr val="black"/>
              </a:solidFill>
              <a:latin typeface="Arial" panose="020B0604020202020204" pitchFamily="34" charset="0"/>
              <a:ea typeface="Gulim" pitchFamily="34" charset="-127"/>
            </a:endParaRPr>
          </a:p>
        </p:txBody>
      </p:sp>
      <p:pic>
        <p:nvPicPr>
          <p:cNvPr id="42" name="Picture 3">
            <a:extLst>
              <a:ext uri="{FF2B5EF4-FFF2-40B4-BE49-F238E27FC236}">
                <a16:creationId xmlns:a16="http://schemas.microsoft.com/office/drawing/2014/main" id="{0F8BB67D-D97B-A94B-B49D-460F46F0F57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81253" y="1977637"/>
            <a:ext cx="1336897" cy="147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标题 1"/>
          <p:cNvSpPr txBox="1">
            <a:spLocks/>
          </p:cNvSpPr>
          <p:nvPr/>
        </p:nvSpPr>
        <p:spPr>
          <a:xfrm>
            <a:off x="642910" y="72214"/>
            <a:ext cx="7886700" cy="79649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21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j-cs"/>
              </a:rPr>
              <a:t>ALK</a:t>
            </a:r>
            <a:r>
              <a:rPr kumimoji="0" lang="zh-CN" altLang="en-US" sz="21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cs typeface="+mj-cs"/>
              </a:rPr>
              <a:t>药物发展简史</a:t>
            </a:r>
            <a:endParaRPr kumimoji="0" lang="zh-CN" altLang="en-US" sz="2100" b="0"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mj-cs"/>
            </a:endParaRPr>
          </a:p>
        </p:txBody>
      </p:sp>
    </p:spTree>
    <p:extLst>
      <p:ext uri="{BB962C8B-B14F-4D97-AF65-F5344CB8AC3E}">
        <p14:creationId xmlns:p14="http://schemas.microsoft.com/office/powerpoint/2010/main" val="3396091371"/>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BF89843-F700-9942-B180-FA540365DDFA}"/>
              </a:ext>
            </a:extLst>
          </p:cNvPr>
          <p:cNvSpPr txBox="1">
            <a:spLocks/>
          </p:cNvSpPr>
          <p:nvPr/>
        </p:nvSpPr>
        <p:spPr>
          <a:xfrm>
            <a:off x="1571604" y="215090"/>
            <a:ext cx="6109970" cy="450362"/>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000" dirty="0">
                <a:solidFill>
                  <a:schemeClr val="tx2"/>
                </a:solidFill>
                <a:latin typeface="Microsoft YaHei" panose="020B0503020204020204" pitchFamily="34" charset="-122"/>
                <a:ea typeface="Microsoft YaHei" panose="020B0503020204020204" pitchFamily="34" charset="-122"/>
              </a:rPr>
              <a:t>     </a:t>
            </a:r>
            <a:r>
              <a:rPr lang="zh-CN" altLang="en-US" sz="2000" dirty="0">
                <a:latin typeface="Microsoft YaHei" panose="020B0503020204020204" pitchFamily="34" charset="-122"/>
                <a:ea typeface="Microsoft YaHei" panose="020B0503020204020204" pitchFamily="34" charset="-122"/>
              </a:rPr>
              <a:t>克唑替尼治疗</a:t>
            </a:r>
            <a:r>
              <a:rPr lang="en-US" sz="2000" dirty="0">
                <a:latin typeface="Microsoft YaHei" panose="020B0503020204020204" pitchFamily="34" charset="-122"/>
                <a:ea typeface="Microsoft YaHei" panose="020B0503020204020204" pitchFamily="34" charset="-122"/>
              </a:rPr>
              <a:t>ALK+NSCLC</a:t>
            </a:r>
            <a:r>
              <a:rPr lang="zh-CN" altLang="en-US" sz="2000" dirty="0">
                <a:latin typeface="Microsoft YaHei" panose="020B0503020204020204" pitchFamily="34" charset="-122"/>
                <a:ea typeface="Microsoft YaHei" panose="020B0503020204020204" pitchFamily="34" charset="-122"/>
              </a:rPr>
              <a:t>：面临的问题</a:t>
            </a:r>
            <a:endParaRPr lang="en-US" sz="2000" dirty="0">
              <a:latin typeface="Microsoft YaHei" panose="020B0503020204020204" pitchFamily="34" charset="-122"/>
              <a:ea typeface="Microsoft YaHei" panose="020B0503020204020204" pitchFamily="34" charset="-122"/>
            </a:endParaRPr>
          </a:p>
        </p:txBody>
      </p:sp>
      <p:sp>
        <p:nvSpPr>
          <p:cNvPr id="5" name="Freeform 5">
            <a:extLst>
              <a:ext uri="{FF2B5EF4-FFF2-40B4-BE49-F238E27FC236}">
                <a16:creationId xmlns:a16="http://schemas.microsoft.com/office/drawing/2014/main" id="{84DF4CDC-025C-1340-A5E3-C7414E5CC3DB}"/>
              </a:ext>
            </a:extLst>
          </p:cNvPr>
          <p:cNvSpPr>
            <a:spLocks noEditPoints="1"/>
          </p:cNvSpPr>
          <p:nvPr/>
        </p:nvSpPr>
        <p:spPr bwMode="auto">
          <a:xfrm>
            <a:off x="1979013" y="1465362"/>
            <a:ext cx="876310" cy="752260"/>
          </a:xfrm>
          <a:custGeom>
            <a:avLst/>
            <a:gdLst>
              <a:gd name="T0" fmla="*/ 962 w 980"/>
              <a:gd name="T1" fmla="*/ 514 h 842"/>
              <a:gd name="T2" fmla="*/ 636 w 980"/>
              <a:gd name="T3" fmla="*/ 799 h 842"/>
              <a:gd name="T4" fmla="*/ 338 w 980"/>
              <a:gd name="T5" fmla="*/ 692 h 842"/>
              <a:gd name="T6" fmla="*/ 174 w 980"/>
              <a:gd name="T7" fmla="*/ 547 h 842"/>
              <a:gd name="T8" fmla="*/ 86 w 980"/>
              <a:gd name="T9" fmla="*/ 124 h 842"/>
              <a:gd name="T10" fmla="*/ 579 w 980"/>
              <a:gd name="T11" fmla="*/ 21 h 842"/>
              <a:gd name="T12" fmla="*/ 950 w 980"/>
              <a:gd name="T13" fmla="*/ 271 h 842"/>
              <a:gd name="T14" fmla="*/ 830 w 980"/>
              <a:gd name="T15" fmla="*/ 286 h 842"/>
              <a:gd name="T16" fmla="*/ 760 w 980"/>
              <a:gd name="T17" fmla="*/ 225 h 842"/>
              <a:gd name="T18" fmla="*/ 708 w 980"/>
              <a:gd name="T19" fmla="*/ 130 h 842"/>
              <a:gd name="T20" fmla="*/ 777 w 980"/>
              <a:gd name="T21" fmla="*/ 210 h 842"/>
              <a:gd name="T22" fmla="*/ 843 w 980"/>
              <a:gd name="T23" fmla="*/ 167 h 842"/>
              <a:gd name="T24" fmla="*/ 622 w 980"/>
              <a:gd name="T25" fmla="*/ 163 h 842"/>
              <a:gd name="T26" fmla="*/ 513 w 980"/>
              <a:gd name="T27" fmla="*/ 412 h 842"/>
              <a:gd name="T28" fmla="*/ 617 w 980"/>
              <a:gd name="T29" fmla="*/ 310 h 842"/>
              <a:gd name="T30" fmla="*/ 675 w 980"/>
              <a:gd name="T31" fmla="*/ 315 h 842"/>
              <a:gd name="T32" fmla="*/ 248 w 980"/>
              <a:gd name="T33" fmla="*/ 604 h 842"/>
              <a:gd name="T34" fmla="*/ 585 w 980"/>
              <a:gd name="T35" fmla="*/ 599 h 842"/>
              <a:gd name="T36" fmla="*/ 299 w 980"/>
              <a:gd name="T37" fmla="*/ 613 h 842"/>
              <a:gd name="T38" fmla="*/ 44 w 980"/>
              <a:gd name="T39" fmla="*/ 367 h 842"/>
              <a:gd name="T40" fmla="*/ 194 w 980"/>
              <a:gd name="T41" fmla="*/ 517 h 842"/>
              <a:gd name="T42" fmla="*/ 147 w 980"/>
              <a:gd name="T43" fmla="*/ 338 h 842"/>
              <a:gd name="T44" fmla="*/ 105 w 980"/>
              <a:gd name="T45" fmla="*/ 301 h 842"/>
              <a:gd name="T46" fmla="*/ 170 w 980"/>
              <a:gd name="T47" fmla="*/ 251 h 842"/>
              <a:gd name="T48" fmla="*/ 178 w 980"/>
              <a:gd name="T49" fmla="*/ 225 h 842"/>
              <a:gd name="T50" fmla="*/ 258 w 980"/>
              <a:gd name="T51" fmla="*/ 143 h 842"/>
              <a:gd name="T52" fmla="*/ 69 w 980"/>
              <a:gd name="T53" fmla="*/ 191 h 842"/>
              <a:gd name="T54" fmla="*/ 718 w 980"/>
              <a:gd name="T55" fmla="*/ 478 h 842"/>
              <a:gd name="T56" fmla="*/ 808 w 980"/>
              <a:gd name="T57" fmla="*/ 572 h 842"/>
              <a:gd name="T58" fmla="*/ 887 w 980"/>
              <a:gd name="T59" fmla="*/ 485 h 842"/>
              <a:gd name="T60" fmla="*/ 822 w 980"/>
              <a:gd name="T61" fmla="*/ 442 h 842"/>
              <a:gd name="T62" fmla="*/ 913 w 980"/>
              <a:gd name="T63" fmla="*/ 408 h 842"/>
              <a:gd name="T64" fmla="*/ 945 w 980"/>
              <a:gd name="T65" fmla="*/ 319 h 842"/>
              <a:gd name="T66" fmla="*/ 800 w 980"/>
              <a:gd name="T67" fmla="*/ 353 h 842"/>
              <a:gd name="T68" fmla="*/ 605 w 980"/>
              <a:gd name="T69" fmla="*/ 403 h 842"/>
              <a:gd name="T70" fmla="*/ 490 w 980"/>
              <a:gd name="T71" fmla="*/ 440 h 842"/>
              <a:gd name="T72" fmla="*/ 290 w 980"/>
              <a:gd name="T73" fmla="*/ 471 h 842"/>
              <a:gd name="T74" fmla="*/ 387 w 980"/>
              <a:gd name="T75" fmla="*/ 601 h 842"/>
              <a:gd name="T76" fmla="*/ 557 w 980"/>
              <a:gd name="T77" fmla="*/ 533 h 842"/>
              <a:gd name="T78" fmla="*/ 441 w 980"/>
              <a:gd name="T79" fmla="*/ 564 h 842"/>
              <a:gd name="T80" fmla="*/ 531 w 980"/>
              <a:gd name="T81" fmla="*/ 492 h 842"/>
              <a:gd name="T82" fmla="*/ 656 w 980"/>
              <a:gd name="T83" fmla="*/ 463 h 842"/>
              <a:gd name="T84" fmla="*/ 427 w 980"/>
              <a:gd name="T85" fmla="*/ 401 h 842"/>
              <a:gd name="T86" fmla="*/ 654 w 980"/>
              <a:gd name="T87" fmla="*/ 106 h 842"/>
              <a:gd name="T88" fmla="*/ 532 w 980"/>
              <a:gd name="T89" fmla="*/ 130 h 842"/>
              <a:gd name="T90" fmla="*/ 456 w 980"/>
              <a:gd name="T91" fmla="*/ 249 h 842"/>
              <a:gd name="T92" fmla="*/ 303 w 980"/>
              <a:gd name="T93" fmla="*/ 362 h 842"/>
              <a:gd name="T94" fmla="*/ 165 w 980"/>
              <a:gd name="T95" fmla="*/ 421 h 842"/>
              <a:gd name="T96" fmla="*/ 294 w 980"/>
              <a:gd name="T97" fmla="*/ 458 h 842"/>
              <a:gd name="T98" fmla="*/ 394 w 980"/>
              <a:gd name="T99" fmla="*/ 256 h 842"/>
              <a:gd name="T100" fmla="*/ 381 w 980"/>
              <a:gd name="T101" fmla="*/ 124 h 842"/>
              <a:gd name="T102" fmla="*/ 393 w 980"/>
              <a:gd name="T103" fmla="*/ 40 h 842"/>
              <a:gd name="T104" fmla="*/ 239 w 980"/>
              <a:gd name="T105" fmla="*/ 248 h 842"/>
              <a:gd name="T106" fmla="*/ 118 w 980"/>
              <a:gd name="T107" fmla="*/ 391 h 842"/>
              <a:gd name="T108" fmla="*/ 601 w 980"/>
              <a:gd name="T109" fmla="*/ 685 h 842"/>
              <a:gd name="T110" fmla="*/ 775 w 980"/>
              <a:gd name="T111" fmla="*/ 716 h 842"/>
              <a:gd name="T112" fmla="*/ 815 w 980"/>
              <a:gd name="T113" fmla="*/ 611 h 842"/>
              <a:gd name="T114" fmla="*/ 646 w 980"/>
              <a:gd name="T115" fmla="*/ 523 h 842"/>
              <a:gd name="T116" fmla="*/ 648 w 980"/>
              <a:gd name="T117" fmla="*/ 599 h 842"/>
              <a:gd name="T118" fmla="*/ 699 w 980"/>
              <a:gd name="T119" fmla="*/ 547 h 842"/>
              <a:gd name="T120" fmla="*/ 541 w 980"/>
              <a:gd name="T121" fmla="*/ 714 h 842"/>
              <a:gd name="T122" fmla="*/ 531 w 980"/>
              <a:gd name="T123" fmla="*/ 96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842">
                <a:moveTo>
                  <a:pt x="977" y="391"/>
                </a:moveTo>
                <a:cubicBezTo>
                  <a:pt x="976" y="393"/>
                  <a:pt x="976" y="396"/>
                  <a:pt x="976" y="398"/>
                </a:cubicBezTo>
                <a:cubicBezTo>
                  <a:pt x="975" y="399"/>
                  <a:pt x="975" y="400"/>
                  <a:pt x="974" y="401"/>
                </a:cubicBezTo>
                <a:cubicBezTo>
                  <a:pt x="969" y="415"/>
                  <a:pt x="968" y="428"/>
                  <a:pt x="974" y="442"/>
                </a:cubicBezTo>
                <a:cubicBezTo>
                  <a:pt x="980" y="456"/>
                  <a:pt x="977" y="471"/>
                  <a:pt x="969" y="483"/>
                </a:cubicBezTo>
                <a:cubicBezTo>
                  <a:pt x="962" y="494"/>
                  <a:pt x="962" y="503"/>
                  <a:pt x="962" y="514"/>
                </a:cubicBezTo>
                <a:cubicBezTo>
                  <a:pt x="964" y="563"/>
                  <a:pt x="934" y="600"/>
                  <a:pt x="885" y="605"/>
                </a:cubicBezTo>
                <a:cubicBezTo>
                  <a:pt x="864" y="607"/>
                  <a:pt x="857" y="614"/>
                  <a:pt x="852" y="635"/>
                </a:cubicBezTo>
                <a:cubicBezTo>
                  <a:pt x="837" y="703"/>
                  <a:pt x="800" y="755"/>
                  <a:pt x="729" y="773"/>
                </a:cubicBezTo>
                <a:cubicBezTo>
                  <a:pt x="699" y="782"/>
                  <a:pt x="667" y="780"/>
                  <a:pt x="636" y="775"/>
                </a:cubicBezTo>
                <a:cubicBezTo>
                  <a:pt x="631" y="774"/>
                  <a:pt x="626" y="774"/>
                  <a:pt x="619" y="772"/>
                </a:cubicBezTo>
                <a:cubicBezTo>
                  <a:pt x="625" y="783"/>
                  <a:pt x="631" y="791"/>
                  <a:pt x="636" y="799"/>
                </a:cubicBezTo>
                <a:cubicBezTo>
                  <a:pt x="643" y="812"/>
                  <a:pt x="641" y="823"/>
                  <a:pt x="626" y="827"/>
                </a:cubicBezTo>
                <a:cubicBezTo>
                  <a:pt x="591" y="835"/>
                  <a:pt x="556" y="842"/>
                  <a:pt x="520" y="840"/>
                </a:cubicBezTo>
                <a:cubicBezTo>
                  <a:pt x="507" y="840"/>
                  <a:pt x="500" y="832"/>
                  <a:pt x="494" y="822"/>
                </a:cubicBezTo>
                <a:cubicBezTo>
                  <a:pt x="474" y="789"/>
                  <a:pt x="458" y="755"/>
                  <a:pt x="442" y="720"/>
                </a:cubicBezTo>
                <a:cubicBezTo>
                  <a:pt x="437" y="710"/>
                  <a:pt x="431" y="707"/>
                  <a:pt x="420" y="704"/>
                </a:cubicBezTo>
                <a:cubicBezTo>
                  <a:pt x="393" y="698"/>
                  <a:pt x="366" y="691"/>
                  <a:pt x="338" y="692"/>
                </a:cubicBezTo>
                <a:cubicBezTo>
                  <a:pt x="330" y="691"/>
                  <a:pt x="322" y="688"/>
                  <a:pt x="315" y="691"/>
                </a:cubicBezTo>
                <a:cubicBezTo>
                  <a:pt x="314" y="691"/>
                  <a:pt x="313" y="691"/>
                  <a:pt x="312" y="691"/>
                </a:cubicBezTo>
                <a:cubicBezTo>
                  <a:pt x="302" y="683"/>
                  <a:pt x="289" y="684"/>
                  <a:pt x="277" y="680"/>
                </a:cubicBezTo>
                <a:cubicBezTo>
                  <a:pt x="259" y="674"/>
                  <a:pt x="245" y="664"/>
                  <a:pt x="236" y="647"/>
                </a:cubicBezTo>
                <a:cubicBezTo>
                  <a:pt x="222" y="621"/>
                  <a:pt x="208" y="595"/>
                  <a:pt x="197" y="568"/>
                </a:cubicBezTo>
                <a:cubicBezTo>
                  <a:pt x="193" y="557"/>
                  <a:pt x="186" y="551"/>
                  <a:pt x="174" y="547"/>
                </a:cubicBezTo>
                <a:cubicBezTo>
                  <a:pt x="126" y="531"/>
                  <a:pt x="80" y="509"/>
                  <a:pt x="49" y="467"/>
                </a:cubicBezTo>
                <a:cubicBezTo>
                  <a:pt x="42" y="458"/>
                  <a:pt x="36" y="449"/>
                  <a:pt x="34" y="439"/>
                </a:cubicBezTo>
                <a:cubicBezTo>
                  <a:pt x="24" y="390"/>
                  <a:pt x="3" y="345"/>
                  <a:pt x="1" y="295"/>
                </a:cubicBezTo>
                <a:cubicBezTo>
                  <a:pt x="0" y="271"/>
                  <a:pt x="1" y="247"/>
                  <a:pt x="21" y="229"/>
                </a:cubicBezTo>
                <a:cubicBezTo>
                  <a:pt x="25" y="225"/>
                  <a:pt x="29" y="221"/>
                  <a:pt x="29" y="215"/>
                </a:cubicBezTo>
                <a:cubicBezTo>
                  <a:pt x="32" y="175"/>
                  <a:pt x="61" y="150"/>
                  <a:pt x="86" y="124"/>
                </a:cubicBezTo>
                <a:cubicBezTo>
                  <a:pt x="130" y="80"/>
                  <a:pt x="182" y="50"/>
                  <a:pt x="247" y="50"/>
                </a:cubicBezTo>
                <a:cubicBezTo>
                  <a:pt x="251" y="50"/>
                  <a:pt x="256" y="49"/>
                  <a:pt x="259" y="46"/>
                </a:cubicBezTo>
                <a:cubicBezTo>
                  <a:pt x="303" y="14"/>
                  <a:pt x="354" y="12"/>
                  <a:pt x="406" y="15"/>
                </a:cubicBezTo>
                <a:cubicBezTo>
                  <a:pt x="427" y="17"/>
                  <a:pt x="448" y="17"/>
                  <a:pt x="468" y="9"/>
                </a:cubicBezTo>
                <a:cubicBezTo>
                  <a:pt x="491" y="0"/>
                  <a:pt x="513" y="8"/>
                  <a:pt x="534" y="16"/>
                </a:cubicBezTo>
                <a:cubicBezTo>
                  <a:pt x="549" y="21"/>
                  <a:pt x="563" y="24"/>
                  <a:pt x="579" y="21"/>
                </a:cubicBezTo>
                <a:cubicBezTo>
                  <a:pt x="611" y="16"/>
                  <a:pt x="642" y="21"/>
                  <a:pt x="668" y="41"/>
                </a:cubicBezTo>
                <a:cubicBezTo>
                  <a:pt x="682" y="51"/>
                  <a:pt x="698" y="49"/>
                  <a:pt x="713" y="51"/>
                </a:cubicBezTo>
                <a:cubicBezTo>
                  <a:pt x="770" y="58"/>
                  <a:pt x="818" y="80"/>
                  <a:pt x="851" y="129"/>
                </a:cubicBezTo>
                <a:cubicBezTo>
                  <a:pt x="856" y="136"/>
                  <a:pt x="864" y="141"/>
                  <a:pt x="871" y="146"/>
                </a:cubicBezTo>
                <a:cubicBezTo>
                  <a:pt x="903" y="168"/>
                  <a:pt x="923" y="199"/>
                  <a:pt x="933" y="237"/>
                </a:cubicBezTo>
                <a:cubicBezTo>
                  <a:pt x="936" y="249"/>
                  <a:pt x="941" y="260"/>
                  <a:pt x="950" y="271"/>
                </a:cubicBezTo>
                <a:cubicBezTo>
                  <a:pt x="972" y="300"/>
                  <a:pt x="980" y="335"/>
                  <a:pt x="978" y="371"/>
                </a:cubicBezTo>
                <a:cubicBezTo>
                  <a:pt x="978" y="378"/>
                  <a:pt x="977" y="384"/>
                  <a:pt x="977" y="391"/>
                </a:cubicBezTo>
                <a:close/>
                <a:moveTo>
                  <a:pt x="726" y="335"/>
                </a:moveTo>
                <a:cubicBezTo>
                  <a:pt x="747" y="352"/>
                  <a:pt x="778" y="355"/>
                  <a:pt x="803" y="341"/>
                </a:cubicBezTo>
                <a:cubicBezTo>
                  <a:pt x="805" y="341"/>
                  <a:pt x="805" y="341"/>
                  <a:pt x="805" y="341"/>
                </a:cubicBezTo>
                <a:cubicBezTo>
                  <a:pt x="828" y="329"/>
                  <a:pt x="839" y="307"/>
                  <a:pt x="830" y="286"/>
                </a:cubicBezTo>
                <a:cubicBezTo>
                  <a:pt x="822" y="267"/>
                  <a:pt x="813" y="248"/>
                  <a:pt x="801" y="231"/>
                </a:cubicBezTo>
                <a:cubicBezTo>
                  <a:pt x="796" y="224"/>
                  <a:pt x="792" y="215"/>
                  <a:pt x="780" y="219"/>
                </a:cubicBezTo>
                <a:cubicBezTo>
                  <a:pt x="769" y="222"/>
                  <a:pt x="767" y="231"/>
                  <a:pt x="767" y="240"/>
                </a:cubicBezTo>
                <a:cubicBezTo>
                  <a:pt x="766" y="253"/>
                  <a:pt x="765" y="267"/>
                  <a:pt x="765" y="281"/>
                </a:cubicBezTo>
                <a:cubicBezTo>
                  <a:pt x="760" y="280"/>
                  <a:pt x="760" y="277"/>
                  <a:pt x="760" y="275"/>
                </a:cubicBezTo>
                <a:cubicBezTo>
                  <a:pt x="760" y="258"/>
                  <a:pt x="759" y="242"/>
                  <a:pt x="760" y="225"/>
                </a:cubicBezTo>
                <a:cubicBezTo>
                  <a:pt x="763" y="193"/>
                  <a:pt x="760" y="189"/>
                  <a:pt x="728" y="185"/>
                </a:cubicBezTo>
                <a:cubicBezTo>
                  <a:pt x="720" y="184"/>
                  <a:pt x="712" y="185"/>
                  <a:pt x="705" y="186"/>
                </a:cubicBezTo>
                <a:cubicBezTo>
                  <a:pt x="688" y="189"/>
                  <a:pt x="673" y="197"/>
                  <a:pt x="655" y="204"/>
                </a:cubicBezTo>
                <a:cubicBezTo>
                  <a:pt x="662" y="190"/>
                  <a:pt x="673" y="189"/>
                  <a:pt x="681" y="184"/>
                </a:cubicBezTo>
                <a:cubicBezTo>
                  <a:pt x="691" y="179"/>
                  <a:pt x="701" y="173"/>
                  <a:pt x="708" y="163"/>
                </a:cubicBezTo>
                <a:cubicBezTo>
                  <a:pt x="715" y="153"/>
                  <a:pt x="711" y="142"/>
                  <a:pt x="708" y="130"/>
                </a:cubicBezTo>
                <a:cubicBezTo>
                  <a:pt x="716" y="145"/>
                  <a:pt x="728" y="140"/>
                  <a:pt x="740" y="139"/>
                </a:cubicBezTo>
                <a:cubicBezTo>
                  <a:pt x="737" y="142"/>
                  <a:pt x="735" y="143"/>
                  <a:pt x="732" y="145"/>
                </a:cubicBezTo>
                <a:cubicBezTo>
                  <a:pt x="723" y="150"/>
                  <a:pt x="718" y="157"/>
                  <a:pt x="719" y="168"/>
                </a:cubicBezTo>
                <a:cubicBezTo>
                  <a:pt x="721" y="179"/>
                  <a:pt x="731" y="176"/>
                  <a:pt x="738" y="178"/>
                </a:cubicBezTo>
                <a:cubicBezTo>
                  <a:pt x="753" y="182"/>
                  <a:pt x="768" y="186"/>
                  <a:pt x="770" y="206"/>
                </a:cubicBezTo>
                <a:cubicBezTo>
                  <a:pt x="770" y="212"/>
                  <a:pt x="772" y="212"/>
                  <a:pt x="777" y="210"/>
                </a:cubicBezTo>
                <a:cubicBezTo>
                  <a:pt x="791" y="205"/>
                  <a:pt x="798" y="212"/>
                  <a:pt x="804" y="223"/>
                </a:cubicBezTo>
                <a:cubicBezTo>
                  <a:pt x="816" y="244"/>
                  <a:pt x="827" y="265"/>
                  <a:pt x="841" y="284"/>
                </a:cubicBezTo>
                <a:cubicBezTo>
                  <a:pt x="854" y="300"/>
                  <a:pt x="869" y="294"/>
                  <a:pt x="883" y="289"/>
                </a:cubicBezTo>
                <a:cubicBezTo>
                  <a:pt x="897" y="285"/>
                  <a:pt x="908" y="278"/>
                  <a:pt x="909" y="260"/>
                </a:cubicBezTo>
                <a:cubicBezTo>
                  <a:pt x="912" y="214"/>
                  <a:pt x="890" y="191"/>
                  <a:pt x="851" y="168"/>
                </a:cubicBezTo>
                <a:cubicBezTo>
                  <a:pt x="849" y="167"/>
                  <a:pt x="845" y="166"/>
                  <a:pt x="843" y="167"/>
                </a:cubicBezTo>
                <a:cubicBezTo>
                  <a:pt x="840" y="169"/>
                  <a:pt x="841" y="174"/>
                  <a:pt x="841" y="177"/>
                </a:cubicBezTo>
                <a:cubicBezTo>
                  <a:pt x="844" y="187"/>
                  <a:pt x="847" y="197"/>
                  <a:pt x="849" y="207"/>
                </a:cubicBezTo>
                <a:cubicBezTo>
                  <a:pt x="836" y="199"/>
                  <a:pt x="833" y="184"/>
                  <a:pt x="831" y="171"/>
                </a:cubicBezTo>
                <a:cubicBezTo>
                  <a:pt x="824" y="120"/>
                  <a:pt x="791" y="93"/>
                  <a:pt x="745" y="80"/>
                </a:cubicBezTo>
                <a:cubicBezTo>
                  <a:pt x="705" y="68"/>
                  <a:pt x="694" y="73"/>
                  <a:pt x="674" y="102"/>
                </a:cubicBezTo>
                <a:cubicBezTo>
                  <a:pt x="659" y="125"/>
                  <a:pt x="643" y="146"/>
                  <a:pt x="622" y="163"/>
                </a:cubicBezTo>
                <a:cubicBezTo>
                  <a:pt x="607" y="175"/>
                  <a:pt x="599" y="189"/>
                  <a:pt x="602" y="208"/>
                </a:cubicBezTo>
                <a:cubicBezTo>
                  <a:pt x="609" y="248"/>
                  <a:pt x="594" y="277"/>
                  <a:pt x="558" y="296"/>
                </a:cubicBezTo>
                <a:cubicBezTo>
                  <a:pt x="556" y="297"/>
                  <a:pt x="554" y="299"/>
                  <a:pt x="552" y="300"/>
                </a:cubicBezTo>
                <a:cubicBezTo>
                  <a:pt x="523" y="314"/>
                  <a:pt x="513" y="341"/>
                  <a:pt x="510" y="371"/>
                </a:cubicBezTo>
                <a:cubicBezTo>
                  <a:pt x="509" y="380"/>
                  <a:pt x="509" y="389"/>
                  <a:pt x="509" y="398"/>
                </a:cubicBezTo>
                <a:cubicBezTo>
                  <a:pt x="510" y="403"/>
                  <a:pt x="507" y="409"/>
                  <a:pt x="513" y="412"/>
                </a:cubicBezTo>
                <a:cubicBezTo>
                  <a:pt x="519" y="415"/>
                  <a:pt x="524" y="411"/>
                  <a:pt x="528" y="408"/>
                </a:cubicBezTo>
                <a:cubicBezTo>
                  <a:pt x="544" y="396"/>
                  <a:pt x="561" y="383"/>
                  <a:pt x="577" y="370"/>
                </a:cubicBezTo>
                <a:cubicBezTo>
                  <a:pt x="584" y="365"/>
                  <a:pt x="585" y="358"/>
                  <a:pt x="585" y="350"/>
                </a:cubicBezTo>
                <a:cubicBezTo>
                  <a:pt x="585" y="339"/>
                  <a:pt x="574" y="344"/>
                  <a:pt x="570" y="340"/>
                </a:cubicBezTo>
                <a:cubicBezTo>
                  <a:pt x="579" y="335"/>
                  <a:pt x="587" y="332"/>
                  <a:pt x="595" y="327"/>
                </a:cubicBezTo>
                <a:cubicBezTo>
                  <a:pt x="603" y="322"/>
                  <a:pt x="610" y="316"/>
                  <a:pt x="617" y="310"/>
                </a:cubicBezTo>
                <a:cubicBezTo>
                  <a:pt x="618" y="311"/>
                  <a:pt x="619" y="312"/>
                  <a:pt x="620" y="313"/>
                </a:cubicBezTo>
                <a:cubicBezTo>
                  <a:pt x="616" y="322"/>
                  <a:pt x="608" y="327"/>
                  <a:pt x="601" y="333"/>
                </a:cubicBezTo>
                <a:cubicBezTo>
                  <a:pt x="594" y="338"/>
                  <a:pt x="589" y="343"/>
                  <a:pt x="592" y="352"/>
                </a:cubicBezTo>
                <a:cubicBezTo>
                  <a:pt x="597" y="363"/>
                  <a:pt x="608" y="361"/>
                  <a:pt x="617" y="363"/>
                </a:cubicBezTo>
                <a:cubicBezTo>
                  <a:pt x="627" y="364"/>
                  <a:pt x="626" y="357"/>
                  <a:pt x="628" y="351"/>
                </a:cubicBezTo>
                <a:cubicBezTo>
                  <a:pt x="636" y="324"/>
                  <a:pt x="648" y="313"/>
                  <a:pt x="675" y="315"/>
                </a:cubicBezTo>
                <a:cubicBezTo>
                  <a:pt x="694" y="316"/>
                  <a:pt x="698" y="311"/>
                  <a:pt x="691" y="295"/>
                </a:cubicBezTo>
                <a:cubicBezTo>
                  <a:pt x="691" y="294"/>
                  <a:pt x="692" y="293"/>
                  <a:pt x="693" y="291"/>
                </a:cubicBezTo>
                <a:cubicBezTo>
                  <a:pt x="703" y="307"/>
                  <a:pt x="709" y="325"/>
                  <a:pt x="726" y="335"/>
                </a:cubicBezTo>
                <a:close/>
                <a:moveTo>
                  <a:pt x="249" y="605"/>
                </a:moveTo>
                <a:cubicBezTo>
                  <a:pt x="248" y="605"/>
                  <a:pt x="248" y="604"/>
                  <a:pt x="248" y="603"/>
                </a:cubicBezTo>
                <a:cubicBezTo>
                  <a:pt x="248" y="603"/>
                  <a:pt x="248" y="604"/>
                  <a:pt x="248" y="604"/>
                </a:cubicBezTo>
                <a:cubicBezTo>
                  <a:pt x="248" y="604"/>
                  <a:pt x="249" y="605"/>
                  <a:pt x="249" y="605"/>
                </a:cubicBezTo>
                <a:cubicBezTo>
                  <a:pt x="259" y="638"/>
                  <a:pt x="279" y="657"/>
                  <a:pt x="316" y="660"/>
                </a:cubicBezTo>
                <a:cubicBezTo>
                  <a:pt x="352" y="663"/>
                  <a:pt x="389" y="658"/>
                  <a:pt x="423" y="675"/>
                </a:cubicBezTo>
                <a:cubicBezTo>
                  <a:pt x="428" y="678"/>
                  <a:pt x="435" y="676"/>
                  <a:pt x="442" y="675"/>
                </a:cubicBezTo>
                <a:cubicBezTo>
                  <a:pt x="499" y="664"/>
                  <a:pt x="552" y="638"/>
                  <a:pt x="606" y="614"/>
                </a:cubicBezTo>
                <a:cubicBezTo>
                  <a:pt x="598" y="608"/>
                  <a:pt x="592" y="595"/>
                  <a:pt x="585" y="599"/>
                </a:cubicBezTo>
                <a:cubicBezTo>
                  <a:pt x="561" y="615"/>
                  <a:pt x="536" y="608"/>
                  <a:pt x="511" y="606"/>
                </a:cubicBezTo>
                <a:cubicBezTo>
                  <a:pt x="493" y="605"/>
                  <a:pt x="478" y="608"/>
                  <a:pt x="465" y="622"/>
                </a:cubicBezTo>
                <a:cubicBezTo>
                  <a:pt x="451" y="638"/>
                  <a:pt x="433" y="642"/>
                  <a:pt x="408" y="640"/>
                </a:cubicBezTo>
                <a:cubicBezTo>
                  <a:pt x="422" y="634"/>
                  <a:pt x="434" y="635"/>
                  <a:pt x="442" y="624"/>
                </a:cubicBezTo>
                <a:cubicBezTo>
                  <a:pt x="424" y="612"/>
                  <a:pt x="406" y="607"/>
                  <a:pt x="386" y="611"/>
                </a:cubicBezTo>
                <a:cubicBezTo>
                  <a:pt x="357" y="618"/>
                  <a:pt x="328" y="616"/>
                  <a:pt x="299" y="613"/>
                </a:cubicBezTo>
                <a:cubicBezTo>
                  <a:pt x="282" y="611"/>
                  <a:pt x="266" y="604"/>
                  <a:pt x="249" y="605"/>
                </a:cubicBezTo>
                <a:close/>
                <a:moveTo>
                  <a:pt x="104" y="251"/>
                </a:moveTo>
                <a:cubicBezTo>
                  <a:pt x="96" y="248"/>
                  <a:pt x="89" y="245"/>
                  <a:pt x="81" y="242"/>
                </a:cubicBezTo>
                <a:cubicBezTo>
                  <a:pt x="54" y="234"/>
                  <a:pt x="40" y="242"/>
                  <a:pt x="33" y="270"/>
                </a:cubicBezTo>
                <a:cubicBezTo>
                  <a:pt x="31" y="277"/>
                  <a:pt x="31" y="286"/>
                  <a:pt x="31" y="294"/>
                </a:cubicBezTo>
                <a:cubicBezTo>
                  <a:pt x="33" y="319"/>
                  <a:pt x="39" y="343"/>
                  <a:pt x="44" y="367"/>
                </a:cubicBezTo>
                <a:cubicBezTo>
                  <a:pt x="47" y="380"/>
                  <a:pt x="55" y="390"/>
                  <a:pt x="67" y="395"/>
                </a:cubicBezTo>
                <a:cubicBezTo>
                  <a:pt x="87" y="405"/>
                  <a:pt x="101" y="420"/>
                  <a:pt x="112" y="439"/>
                </a:cubicBezTo>
                <a:cubicBezTo>
                  <a:pt x="111" y="440"/>
                  <a:pt x="110" y="440"/>
                  <a:pt x="109" y="441"/>
                </a:cubicBezTo>
                <a:cubicBezTo>
                  <a:pt x="92" y="428"/>
                  <a:pt x="80" y="408"/>
                  <a:pt x="57" y="401"/>
                </a:cubicBezTo>
                <a:cubicBezTo>
                  <a:pt x="57" y="456"/>
                  <a:pt x="120" y="512"/>
                  <a:pt x="168" y="522"/>
                </a:cubicBezTo>
                <a:cubicBezTo>
                  <a:pt x="177" y="524"/>
                  <a:pt x="187" y="525"/>
                  <a:pt x="194" y="517"/>
                </a:cubicBezTo>
                <a:cubicBezTo>
                  <a:pt x="197" y="514"/>
                  <a:pt x="201" y="511"/>
                  <a:pt x="196" y="507"/>
                </a:cubicBezTo>
                <a:cubicBezTo>
                  <a:pt x="177" y="493"/>
                  <a:pt x="176" y="471"/>
                  <a:pt x="170" y="451"/>
                </a:cubicBezTo>
                <a:cubicBezTo>
                  <a:pt x="165" y="433"/>
                  <a:pt x="159" y="418"/>
                  <a:pt x="138" y="414"/>
                </a:cubicBezTo>
                <a:cubicBezTo>
                  <a:pt x="129" y="412"/>
                  <a:pt x="123" y="407"/>
                  <a:pt x="117" y="400"/>
                </a:cubicBezTo>
                <a:cubicBezTo>
                  <a:pt x="104" y="387"/>
                  <a:pt x="100" y="364"/>
                  <a:pt x="108" y="349"/>
                </a:cubicBezTo>
                <a:cubicBezTo>
                  <a:pt x="117" y="332"/>
                  <a:pt x="133" y="337"/>
                  <a:pt x="147" y="338"/>
                </a:cubicBezTo>
                <a:cubicBezTo>
                  <a:pt x="150" y="339"/>
                  <a:pt x="152" y="339"/>
                  <a:pt x="154" y="340"/>
                </a:cubicBezTo>
                <a:cubicBezTo>
                  <a:pt x="156" y="341"/>
                  <a:pt x="158" y="341"/>
                  <a:pt x="159" y="339"/>
                </a:cubicBezTo>
                <a:cubicBezTo>
                  <a:pt x="159" y="339"/>
                  <a:pt x="158" y="338"/>
                  <a:pt x="157" y="337"/>
                </a:cubicBezTo>
                <a:cubicBezTo>
                  <a:pt x="156" y="333"/>
                  <a:pt x="155" y="330"/>
                  <a:pt x="153" y="327"/>
                </a:cubicBezTo>
                <a:cubicBezTo>
                  <a:pt x="148" y="318"/>
                  <a:pt x="155" y="303"/>
                  <a:pt x="138" y="300"/>
                </a:cubicBezTo>
                <a:cubicBezTo>
                  <a:pt x="127" y="298"/>
                  <a:pt x="116" y="298"/>
                  <a:pt x="105" y="301"/>
                </a:cubicBezTo>
                <a:cubicBezTo>
                  <a:pt x="81" y="308"/>
                  <a:pt x="78" y="312"/>
                  <a:pt x="79" y="332"/>
                </a:cubicBezTo>
                <a:cubicBezTo>
                  <a:pt x="75" y="332"/>
                  <a:pt x="74" y="329"/>
                  <a:pt x="73" y="326"/>
                </a:cubicBezTo>
                <a:cubicBezTo>
                  <a:pt x="67" y="313"/>
                  <a:pt x="76" y="301"/>
                  <a:pt x="71" y="285"/>
                </a:cubicBezTo>
                <a:cubicBezTo>
                  <a:pt x="81" y="294"/>
                  <a:pt x="90" y="297"/>
                  <a:pt x="100" y="295"/>
                </a:cubicBezTo>
                <a:cubicBezTo>
                  <a:pt x="115" y="291"/>
                  <a:pt x="131" y="291"/>
                  <a:pt x="145" y="289"/>
                </a:cubicBezTo>
                <a:cubicBezTo>
                  <a:pt x="159" y="287"/>
                  <a:pt x="157" y="262"/>
                  <a:pt x="170" y="251"/>
                </a:cubicBezTo>
                <a:cubicBezTo>
                  <a:pt x="172" y="250"/>
                  <a:pt x="173" y="248"/>
                  <a:pt x="174" y="246"/>
                </a:cubicBezTo>
                <a:cubicBezTo>
                  <a:pt x="175" y="244"/>
                  <a:pt x="175" y="241"/>
                  <a:pt x="175" y="239"/>
                </a:cubicBezTo>
                <a:cubicBezTo>
                  <a:pt x="169" y="229"/>
                  <a:pt x="163" y="220"/>
                  <a:pt x="159" y="209"/>
                </a:cubicBezTo>
                <a:cubicBezTo>
                  <a:pt x="153" y="195"/>
                  <a:pt x="140" y="198"/>
                  <a:pt x="127" y="198"/>
                </a:cubicBezTo>
                <a:cubicBezTo>
                  <a:pt x="142" y="185"/>
                  <a:pt x="154" y="173"/>
                  <a:pt x="167" y="160"/>
                </a:cubicBezTo>
                <a:cubicBezTo>
                  <a:pt x="152" y="186"/>
                  <a:pt x="167" y="205"/>
                  <a:pt x="178" y="225"/>
                </a:cubicBezTo>
                <a:cubicBezTo>
                  <a:pt x="182" y="232"/>
                  <a:pt x="185" y="236"/>
                  <a:pt x="193" y="230"/>
                </a:cubicBezTo>
                <a:cubicBezTo>
                  <a:pt x="202" y="224"/>
                  <a:pt x="215" y="219"/>
                  <a:pt x="223" y="224"/>
                </a:cubicBezTo>
                <a:cubicBezTo>
                  <a:pt x="249" y="243"/>
                  <a:pt x="261" y="226"/>
                  <a:pt x="274" y="209"/>
                </a:cubicBezTo>
                <a:cubicBezTo>
                  <a:pt x="277" y="206"/>
                  <a:pt x="280" y="204"/>
                  <a:pt x="283" y="202"/>
                </a:cubicBezTo>
                <a:cubicBezTo>
                  <a:pt x="289" y="198"/>
                  <a:pt x="288" y="195"/>
                  <a:pt x="283" y="190"/>
                </a:cubicBezTo>
                <a:cubicBezTo>
                  <a:pt x="269" y="178"/>
                  <a:pt x="262" y="161"/>
                  <a:pt x="258" y="143"/>
                </a:cubicBezTo>
                <a:cubicBezTo>
                  <a:pt x="239" y="165"/>
                  <a:pt x="239" y="167"/>
                  <a:pt x="237" y="207"/>
                </a:cubicBezTo>
                <a:cubicBezTo>
                  <a:pt x="224" y="181"/>
                  <a:pt x="221" y="177"/>
                  <a:pt x="212" y="175"/>
                </a:cubicBezTo>
                <a:cubicBezTo>
                  <a:pt x="239" y="154"/>
                  <a:pt x="255" y="127"/>
                  <a:pt x="264" y="94"/>
                </a:cubicBezTo>
                <a:cubicBezTo>
                  <a:pt x="267" y="85"/>
                  <a:pt x="266" y="80"/>
                  <a:pt x="255" y="80"/>
                </a:cubicBezTo>
                <a:cubicBezTo>
                  <a:pt x="232" y="80"/>
                  <a:pt x="210" y="82"/>
                  <a:pt x="188" y="91"/>
                </a:cubicBezTo>
                <a:cubicBezTo>
                  <a:pt x="138" y="111"/>
                  <a:pt x="100" y="148"/>
                  <a:pt x="69" y="191"/>
                </a:cubicBezTo>
                <a:cubicBezTo>
                  <a:pt x="56" y="209"/>
                  <a:pt x="60" y="224"/>
                  <a:pt x="80" y="234"/>
                </a:cubicBezTo>
                <a:cubicBezTo>
                  <a:pt x="89" y="239"/>
                  <a:pt x="100" y="240"/>
                  <a:pt x="107" y="247"/>
                </a:cubicBezTo>
                <a:cubicBezTo>
                  <a:pt x="106" y="248"/>
                  <a:pt x="105" y="250"/>
                  <a:pt x="104" y="251"/>
                </a:cubicBezTo>
                <a:close/>
                <a:moveTo>
                  <a:pt x="734" y="398"/>
                </a:moveTo>
                <a:cubicBezTo>
                  <a:pt x="734" y="398"/>
                  <a:pt x="734" y="398"/>
                  <a:pt x="734" y="398"/>
                </a:cubicBezTo>
                <a:cubicBezTo>
                  <a:pt x="727" y="424"/>
                  <a:pt x="718" y="450"/>
                  <a:pt x="718" y="478"/>
                </a:cubicBezTo>
                <a:cubicBezTo>
                  <a:pt x="719" y="485"/>
                  <a:pt x="718" y="493"/>
                  <a:pt x="723" y="499"/>
                </a:cubicBezTo>
                <a:cubicBezTo>
                  <a:pt x="746" y="526"/>
                  <a:pt x="785" y="534"/>
                  <a:pt x="817" y="519"/>
                </a:cubicBezTo>
                <a:cubicBezTo>
                  <a:pt x="819" y="517"/>
                  <a:pt x="822" y="514"/>
                  <a:pt x="826" y="518"/>
                </a:cubicBezTo>
                <a:cubicBezTo>
                  <a:pt x="819" y="526"/>
                  <a:pt x="810" y="530"/>
                  <a:pt x="802" y="536"/>
                </a:cubicBezTo>
                <a:cubicBezTo>
                  <a:pt x="794" y="541"/>
                  <a:pt x="788" y="547"/>
                  <a:pt x="791" y="556"/>
                </a:cubicBezTo>
                <a:cubicBezTo>
                  <a:pt x="792" y="566"/>
                  <a:pt x="800" y="570"/>
                  <a:pt x="808" y="572"/>
                </a:cubicBezTo>
                <a:cubicBezTo>
                  <a:pt x="835" y="577"/>
                  <a:pt x="862" y="580"/>
                  <a:pt x="889" y="574"/>
                </a:cubicBezTo>
                <a:cubicBezTo>
                  <a:pt x="929" y="565"/>
                  <a:pt x="946" y="518"/>
                  <a:pt x="923" y="485"/>
                </a:cubicBezTo>
                <a:cubicBezTo>
                  <a:pt x="919" y="479"/>
                  <a:pt x="915" y="472"/>
                  <a:pt x="906" y="473"/>
                </a:cubicBezTo>
                <a:cubicBezTo>
                  <a:pt x="898" y="475"/>
                  <a:pt x="896" y="483"/>
                  <a:pt x="894" y="489"/>
                </a:cubicBezTo>
                <a:cubicBezTo>
                  <a:pt x="887" y="504"/>
                  <a:pt x="888" y="521"/>
                  <a:pt x="887" y="540"/>
                </a:cubicBezTo>
                <a:cubicBezTo>
                  <a:pt x="869" y="519"/>
                  <a:pt x="880" y="502"/>
                  <a:pt x="887" y="485"/>
                </a:cubicBezTo>
                <a:cubicBezTo>
                  <a:pt x="891" y="476"/>
                  <a:pt x="895" y="466"/>
                  <a:pt x="888" y="458"/>
                </a:cubicBezTo>
                <a:cubicBezTo>
                  <a:pt x="882" y="449"/>
                  <a:pt x="871" y="451"/>
                  <a:pt x="862" y="453"/>
                </a:cubicBezTo>
                <a:cubicBezTo>
                  <a:pt x="848" y="455"/>
                  <a:pt x="835" y="463"/>
                  <a:pt x="821" y="456"/>
                </a:cubicBezTo>
                <a:cubicBezTo>
                  <a:pt x="812" y="451"/>
                  <a:pt x="802" y="452"/>
                  <a:pt x="792" y="457"/>
                </a:cubicBezTo>
                <a:cubicBezTo>
                  <a:pt x="798" y="445"/>
                  <a:pt x="800" y="432"/>
                  <a:pt x="817" y="426"/>
                </a:cubicBezTo>
                <a:cubicBezTo>
                  <a:pt x="811" y="436"/>
                  <a:pt x="815" y="440"/>
                  <a:pt x="822" y="442"/>
                </a:cubicBezTo>
                <a:cubicBezTo>
                  <a:pt x="836" y="447"/>
                  <a:pt x="851" y="448"/>
                  <a:pt x="866" y="445"/>
                </a:cubicBezTo>
                <a:cubicBezTo>
                  <a:pt x="879" y="443"/>
                  <a:pt x="891" y="444"/>
                  <a:pt x="899" y="458"/>
                </a:cubicBezTo>
                <a:cubicBezTo>
                  <a:pt x="906" y="469"/>
                  <a:pt x="924" y="466"/>
                  <a:pt x="931" y="478"/>
                </a:cubicBezTo>
                <a:cubicBezTo>
                  <a:pt x="931" y="478"/>
                  <a:pt x="934" y="477"/>
                  <a:pt x="935" y="477"/>
                </a:cubicBezTo>
                <a:cubicBezTo>
                  <a:pt x="948" y="470"/>
                  <a:pt x="950" y="442"/>
                  <a:pt x="937" y="437"/>
                </a:cubicBezTo>
                <a:cubicBezTo>
                  <a:pt x="923" y="431"/>
                  <a:pt x="917" y="421"/>
                  <a:pt x="913" y="408"/>
                </a:cubicBezTo>
                <a:cubicBezTo>
                  <a:pt x="909" y="398"/>
                  <a:pt x="903" y="392"/>
                  <a:pt x="890" y="398"/>
                </a:cubicBezTo>
                <a:cubicBezTo>
                  <a:pt x="898" y="382"/>
                  <a:pt x="893" y="369"/>
                  <a:pt x="892" y="356"/>
                </a:cubicBezTo>
                <a:cubicBezTo>
                  <a:pt x="901" y="356"/>
                  <a:pt x="900" y="362"/>
                  <a:pt x="902" y="367"/>
                </a:cubicBezTo>
                <a:cubicBezTo>
                  <a:pt x="910" y="383"/>
                  <a:pt x="916" y="401"/>
                  <a:pt x="926" y="416"/>
                </a:cubicBezTo>
                <a:cubicBezTo>
                  <a:pt x="931" y="423"/>
                  <a:pt x="937" y="426"/>
                  <a:pt x="939" y="415"/>
                </a:cubicBezTo>
                <a:cubicBezTo>
                  <a:pt x="948" y="384"/>
                  <a:pt x="956" y="352"/>
                  <a:pt x="945" y="319"/>
                </a:cubicBezTo>
                <a:cubicBezTo>
                  <a:pt x="936" y="292"/>
                  <a:pt x="930" y="288"/>
                  <a:pt x="903" y="294"/>
                </a:cubicBezTo>
                <a:cubicBezTo>
                  <a:pt x="892" y="297"/>
                  <a:pt x="881" y="299"/>
                  <a:pt x="870" y="302"/>
                </a:cubicBezTo>
                <a:cubicBezTo>
                  <a:pt x="861" y="304"/>
                  <a:pt x="852" y="307"/>
                  <a:pt x="844" y="313"/>
                </a:cubicBezTo>
                <a:cubicBezTo>
                  <a:pt x="829" y="324"/>
                  <a:pt x="827" y="334"/>
                  <a:pt x="838" y="349"/>
                </a:cubicBezTo>
                <a:cubicBezTo>
                  <a:pt x="842" y="356"/>
                  <a:pt x="850" y="361"/>
                  <a:pt x="846" y="377"/>
                </a:cubicBezTo>
                <a:cubicBezTo>
                  <a:pt x="838" y="349"/>
                  <a:pt x="820" y="349"/>
                  <a:pt x="800" y="353"/>
                </a:cubicBezTo>
                <a:cubicBezTo>
                  <a:pt x="790" y="355"/>
                  <a:pt x="779" y="357"/>
                  <a:pt x="769" y="358"/>
                </a:cubicBezTo>
                <a:cubicBezTo>
                  <a:pt x="749" y="359"/>
                  <a:pt x="730" y="357"/>
                  <a:pt x="714" y="341"/>
                </a:cubicBezTo>
                <a:cubicBezTo>
                  <a:pt x="699" y="326"/>
                  <a:pt x="673" y="321"/>
                  <a:pt x="655" y="330"/>
                </a:cubicBezTo>
                <a:cubicBezTo>
                  <a:pt x="634" y="341"/>
                  <a:pt x="637" y="360"/>
                  <a:pt x="638" y="378"/>
                </a:cubicBezTo>
                <a:cubicBezTo>
                  <a:pt x="640" y="403"/>
                  <a:pt x="641" y="403"/>
                  <a:pt x="667" y="403"/>
                </a:cubicBezTo>
                <a:cubicBezTo>
                  <a:pt x="643" y="416"/>
                  <a:pt x="618" y="416"/>
                  <a:pt x="605" y="403"/>
                </a:cubicBezTo>
                <a:cubicBezTo>
                  <a:pt x="609" y="403"/>
                  <a:pt x="612" y="404"/>
                  <a:pt x="615" y="403"/>
                </a:cubicBezTo>
                <a:cubicBezTo>
                  <a:pt x="621" y="402"/>
                  <a:pt x="630" y="407"/>
                  <a:pt x="630" y="395"/>
                </a:cubicBezTo>
                <a:cubicBezTo>
                  <a:pt x="631" y="385"/>
                  <a:pt x="628" y="378"/>
                  <a:pt x="617" y="375"/>
                </a:cubicBezTo>
                <a:cubicBezTo>
                  <a:pt x="610" y="373"/>
                  <a:pt x="604" y="374"/>
                  <a:pt x="598" y="375"/>
                </a:cubicBezTo>
                <a:cubicBezTo>
                  <a:pt x="583" y="379"/>
                  <a:pt x="571" y="388"/>
                  <a:pt x="559" y="396"/>
                </a:cubicBezTo>
                <a:cubicBezTo>
                  <a:pt x="536" y="411"/>
                  <a:pt x="517" y="432"/>
                  <a:pt x="490" y="440"/>
                </a:cubicBezTo>
                <a:cubicBezTo>
                  <a:pt x="481" y="443"/>
                  <a:pt x="477" y="448"/>
                  <a:pt x="474" y="457"/>
                </a:cubicBezTo>
                <a:cubicBezTo>
                  <a:pt x="471" y="468"/>
                  <a:pt x="467" y="479"/>
                  <a:pt x="456" y="485"/>
                </a:cubicBezTo>
                <a:cubicBezTo>
                  <a:pt x="457" y="480"/>
                  <a:pt x="459" y="476"/>
                  <a:pt x="461" y="472"/>
                </a:cubicBezTo>
                <a:cubicBezTo>
                  <a:pt x="474" y="443"/>
                  <a:pt x="460" y="436"/>
                  <a:pt x="433" y="434"/>
                </a:cubicBezTo>
                <a:cubicBezTo>
                  <a:pt x="428" y="434"/>
                  <a:pt x="424" y="436"/>
                  <a:pt x="419" y="437"/>
                </a:cubicBezTo>
                <a:cubicBezTo>
                  <a:pt x="376" y="448"/>
                  <a:pt x="333" y="459"/>
                  <a:pt x="290" y="471"/>
                </a:cubicBezTo>
                <a:cubicBezTo>
                  <a:pt x="264" y="479"/>
                  <a:pt x="242" y="494"/>
                  <a:pt x="236" y="524"/>
                </a:cubicBezTo>
                <a:cubicBezTo>
                  <a:pt x="230" y="521"/>
                  <a:pt x="234" y="509"/>
                  <a:pt x="226" y="510"/>
                </a:cubicBezTo>
                <a:cubicBezTo>
                  <a:pt x="218" y="511"/>
                  <a:pt x="216" y="521"/>
                  <a:pt x="215" y="528"/>
                </a:cubicBezTo>
                <a:cubicBezTo>
                  <a:pt x="213" y="546"/>
                  <a:pt x="223" y="559"/>
                  <a:pt x="237" y="568"/>
                </a:cubicBezTo>
                <a:cubicBezTo>
                  <a:pt x="257" y="580"/>
                  <a:pt x="279" y="588"/>
                  <a:pt x="300" y="596"/>
                </a:cubicBezTo>
                <a:cubicBezTo>
                  <a:pt x="329" y="607"/>
                  <a:pt x="357" y="612"/>
                  <a:pt x="387" y="601"/>
                </a:cubicBezTo>
                <a:cubicBezTo>
                  <a:pt x="398" y="597"/>
                  <a:pt x="412" y="593"/>
                  <a:pt x="422" y="599"/>
                </a:cubicBezTo>
                <a:cubicBezTo>
                  <a:pt x="441" y="609"/>
                  <a:pt x="455" y="611"/>
                  <a:pt x="475" y="597"/>
                </a:cubicBezTo>
                <a:cubicBezTo>
                  <a:pt x="490" y="585"/>
                  <a:pt x="512" y="591"/>
                  <a:pt x="531" y="593"/>
                </a:cubicBezTo>
                <a:cubicBezTo>
                  <a:pt x="572" y="599"/>
                  <a:pt x="575" y="596"/>
                  <a:pt x="577" y="556"/>
                </a:cubicBezTo>
                <a:cubicBezTo>
                  <a:pt x="577" y="555"/>
                  <a:pt x="577" y="555"/>
                  <a:pt x="578" y="554"/>
                </a:cubicBezTo>
                <a:cubicBezTo>
                  <a:pt x="579" y="531"/>
                  <a:pt x="579" y="531"/>
                  <a:pt x="557" y="533"/>
                </a:cubicBezTo>
                <a:cubicBezTo>
                  <a:pt x="552" y="533"/>
                  <a:pt x="547" y="535"/>
                  <a:pt x="543" y="533"/>
                </a:cubicBezTo>
                <a:cubicBezTo>
                  <a:pt x="522" y="522"/>
                  <a:pt x="509" y="537"/>
                  <a:pt x="494" y="546"/>
                </a:cubicBezTo>
                <a:cubicBezTo>
                  <a:pt x="486" y="550"/>
                  <a:pt x="488" y="554"/>
                  <a:pt x="494" y="559"/>
                </a:cubicBezTo>
                <a:cubicBezTo>
                  <a:pt x="501" y="565"/>
                  <a:pt x="510" y="561"/>
                  <a:pt x="520" y="564"/>
                </a:cubicBezTo>
                <a:cubicBezTo>
                  <a:pt x="508" y="572"/>
                  <a:pt x="496" y="572"/>
                  <a:pt x="486" y="568"/>
                </a:cubicBezTo>
                <a:cubicBezTo>
                  <a:pt x="471" y="561"/>
                  <a:pt x="456" y="563"/>
                  <a:pt x="441" y="564"/>
                </a:cubicBezTo>
                <a:cubicBezTo>
                  <a:pt x="422" y="566"/>
                  <a:pt x="403" y="565"/>
                  <a:pt x="391" y="547"/>
                </a:cubicBezTo>
                <a:cubicBezTo>
                  <a:pt x="381" y="529"/>
                  <a:pt x="365" y="523"/>
                  <a:pt x="347" y="523"/>
                </a:cubicBezTo>
                <a:cubicBezTo>
                  <a:pt x="336" y="523"/>
                  <a:pt x="326" y="523"/>
                  <a:pt x="313" y="523"/>
                </a:cubicBezTo>
                <a:cubicBezTo>
                  <a:pt x="343" y="510"/>
                  <a:pt x="376" y="527"/>
                  <a:pt x="402" y="502"/>
                </a:cubicBezTo>
                <a:cubicBezTo>
                  <a:pt x="390" y="548"/>
                  <a:pt x="409" y="566"/>
                  <a:pt x="455" y="553"/>
                </a:cubicBezTo>
                <a:cubicBezTo>
                  <a:pt x="489" y="543"/>
                  <a:pt x="517" y="527"/>
                  <a:pt x="531" y="492"/>
                </a:cubicBezTo>
                <a:cubicBezTo>
                  <a:pt x="534" y="483"/>
                  <a:pt x="539" y="473"/>
                  <a:pt x="547" y="465"/>
                </a:cubicBezTo>
                <a:cubicBezTo>
                  <a:pt x="549" y="474"/>
                  <a:pt x="544" y="479"/>
                  <a:pt x="542" y="484"/>
                </a:cubicBezTo>
                <a:cubicBezTo>
                  <a:pt x="540" y="490"/>
                  <a:pt x="538" y="495"/>
                  <a:pt x="536" y="501"/>
                </a:cubicBezTo>
                <a:cubicBezTo>
                  <a:pt x="531" y="517"/>
                  <a:pt x="535" y="522"/>
                  <a:pt x="552" y="521"/>
                </a:cubicBezTo>
                <a:cubicBezTo>
                  <a:pt x="576" y="519"/>
                  <a:pt x="596" y="508"/>
                  <a:pt x="612" y="490"/>
                </a:cubicBezTo>
                <a:cubicBezTo>
                  <a:pt x="624" y="477"/>
                  <a:pt x="639" y="468"/>
                  <a:pt x="656" y="463"/>
                </a:cubicBezTo>
                <a:cubicBezTo>
                  <a:pt x="671" y="458"/>
                  <a:pt x="686" y="453"/>
                  <a:pt x="701" y="449"/>
                </a:cubicBezTo>
                <a:cubicBezTo>
                  <a:pt x="705" y="447"/>
                  <a:pt x="711" y="448"/>
                  <a:pt x="712" y="443"/>
                </a:cubicBezTo>
                <a:cubicBezTo>
                  <a:pt x="716" y="426"/>
                  <a:pt x="731" y="412"/>
                  <a:pt x="719" y="393"/>
                </a:cubicBezTo>
                <a:cubicBezTo>
                  <a:pt x="727" y="391"/>
                  <a:pt x="727" y="401"/>
                  <a:pt x="734" y="398"/>
                </a:cubicBezTo>
                <a:close/>
                <a:moveTo>
                  <a:pt x="419" y="391"/>
                </a:moveTo>
                <a:cubicBezTo>
                  <a:pt x="426" y="394"/>
                  <a:pt x="426" y="398"/>
                  <a:pt x="427" y="401"/>
                </a:cubicBezTo>
                <a:cubicBezTo>
                  <a:pt x="437" y="425"/>
                  <a:pt x="450" y="433"/>
                  <a:pt x="472" y="429"/>
                </a:cubicBezTo>
                <a:cubicBezTo>
                  <a:pt x="492" y="425"/>
                  <a:pt x="498" y="417"/>
                  <a:pt x="499" y="390"/>
                </a:cubicBezTo>
                <a:cubicBezTo>
                  <a:pt x="500" y="343"/>
                  <a:pt x="514" y="305"/>
                  <a:pt x="560" y="282"/>
                </a:cubicBezTo>
                <a:cubicBezTo>
                  <a:pt x="584" y="270"/>
                  <a:pt x="593" y="250"/>
                  <a:pt x="589" y="222"/>
                </a:cubicBezTo>
                <a:cubicBezTo>
                  <a:pt x="584" y="192"/>
                  <a:pt x="589" y="164"/>
                  <a:pt x="620" y="146"/>
                </a:cubicBezTo>
                <a:cubicBezTo>
                  <a:pt x="635" y="137"/>
                  <a:pt x="645" y="122"/>
                  <a:pt x="654" y="106"/>
                </a:cubicBezTo>
                <a:cubicBezTo>
                  <a:pt x="668" y="83"/>
                  <a:pt x="664" y="72"/>
                  <a:pt x="641" y="59"/>
                </a:cubicBezTo>
                <a:cubicBezTo>
                  <a:pt x="618" y="46"/>
                  <a:pt x="594" y="47"/>
                  <a:pt x="569" y="53"/>
                </a:cubicBezTo>
                <a:cubicBezTo>
                  <a:pt x="556" y="56"/>
                  <a:pt x="541" y="83"/>
                  <a:pt x="545" y="97"/>
                </a:cubicBezTo>
                <a:cubicBezTo>
                  <a:pt x="548" y="111"/>
                  <a:pt x="561" y="104"/>
                  <a:pt x="570" y="106"/>
                </a:cubicBezTo>
                <a:cubicBezTo>
                  <a:pt x="571" y="106"/>
                  <a:pt x="571" y="107"/>
                  <a:pt x="573" y="108"/>
                </a:cubicBezTo>
                <a:cubicBezTo>
                  <a:pt x="559" y="116"/>
                  <a:pt x="544" y="120"/>
                  <a:pt x="532" y="130"/>
                </a:cubicBezTo>
                <a:cubicBezTo>
                  <a:pt x="506" y="148"/>
                  <a:pt x="499" y="169"/>
                  <a:pt x="507" y="200"/>
                </a:cubicBezTo>
                <a:cubicBezTo>
                  <a:pt x="512" y="216"/>
                  <a:pt x="522" y="229"/>
                  <a:pt x="534" y="241"/>
                </a:cubicBezTo>
                <a:cubicBezTo>
                  <a:pt x="542" y="247"/>
                  <a:pt x="547" y="255"/>
                  <a:pt x="543" y="268"/>
                </a:cubicBezTo>
                <a:cubicBezTo>
                  <a:pt x="531" y="252"/>
                  <a:pt x="520" y="239"/>
                  <a:pt x="510" y="226"/>
                </a:cubicBezTo>
                <a:cubicBezTo>
                  <a:pt x="496" y="207"/>
                  <a:pt x="487" y="207"/>
                  <a:pt x="471" y="225"/>
                </a:cubicBezTo>
                <a:cubicBezTo>
                  <a:pt x="464" y="232"/>
                  <a:pt x="460" y="240"/>
                  <a:pt x="456" y="249"/>
                </a:cubicBezTo>
                <a:cubicBezTo>
                  <a:pt x="449" y="262"/>
                  <a:pt x="448" y="273"/>
                  <a:pt x="459" y="286"/>
                </a:cubicBezTo>
                <a:cubicBezTo>
                  <a:pt x="472" y="300"/>
                  <a:pt x="474" y="311"/>
                  <a:pt x="471" y="324"/>
                </a:cubicBezTo>
                <a:cubicBezTo>
                  <a:pt x="451" y="287"/>
                  <a:pt x="423" y="267"/>
                  <a:pt x="380" y="269"/>
                </a:cubicBezTo>
                <a:cubicBezTo>
                  <a:pt x="320" y="272"/>
                  <a:pt x="298" y="300"/>
                  <a:pt x="311" y="359"/>
                </a:cubicBezTo>
                <a:cubicBezTo>
                  <a:pt x="313" y="368"/>
                  <a:pt x="315" y="377"/>
                  <a:pt x="308" y="389"/>
                </a:cubicBezTo>
                <a:cubicBezTo>
                  <a:pt x="306" y="378"/>
                  <a:pt x="305" y="370"/>
                  <a:pt x="303" y="362"/>
                </a:cubicBezTo>
                <a:cubicBezTo>
                  <a:pt x="299" y="350"/>
                  <a:pt x="298" y="333"/>
                  <a:pt x="283" y="331"/>
                </a:cubicBezTo>
                <a:cubicBezTo>
                  <a:pt x="266" y="329"/>
                  <a:pt x="258" y="344"/>
                  <a:pt x="250" y="357"/>
                </a:cubicBezTo>
                <a:cubicBezTo>
                  <a:pt x="248" y="361"/>
                  <a:pt x="247" y="366"/>
                  <a:pt x="246" y="371"/>
                </a:cubicBezTo>
                <a:cubicBezTo>
                  <a:pt x="244" y="381"/>
                  <a:pt x="240" y="390"/>
                  <a:pt x="234" y="398"/>
                </a:cubicBezTo>
                <a:cubicBezTo>
                  <a:pt x="226" y="409"/>
                  <a:pt x="220" y="422"/>
                  <a:pt x="218" y="437"/>
                </a:cubicBezTo>
                <a:cubicBezTo>
                  <a:pt x="207" y="408"/>
                  <a:pt x="185" y="422"/>
                  <a:pt x="165" y="421"/>
                </a:cubicBezTo>
                <a:cubicBezTo>
                  <a:pt x="177" y="438"/>
                  <a:pt x="181" y="455"/>
                  <a:pt x="186" y="473"/>
                </a:cubicBezTo>
                <a:cubicBezTo>
                  <a:pt x="188" y="482"/>
                  <a:pt x="193" y="490"/>
                  <a:pt x="203" y="493"/>
                </a:cubicBezTo>
                <a:cubicBezTo>
                  <a:pt x="233" y="502"/>
                  <a:pt x="270" y="473"/>
                  <a:pt x="267" y="443"/>
                </a:cubicBezTo>
                <a:cubicBezTo>
                  <a:pt x="267" y="437"/>
                  <a:pt x="268" y="431"/>
                  <a:pt x="268" y="426"/>
                </a:cubicBezTo>
                <a:cubicBezTo>
                  <a:pt x="274" y="433"/>
                  <a:pt x="277" y="441"/>
                  <a:pt x="279" y="448"/>
                </a:cubicBezTo>
                <a:cubicBezTo>
                  <a:pt x="282" y="456"/>
                  <a:pt x="287" y="459"/>
                  <a:pt x="294" y="458"/>
                </a:cubicBezTo>
                <a:cubicBezTo>
                  <a:pt x="329" y="451"/>
                  <a:pt x="364" y="445"/>
                  <a:pt x="397" y="430"/>
                </a:cubicBezTo>
                <a:cubicBezTo>
                  <a:pt x="413" y="423"/>
                  <a:pt x="425" y="413"/>
                  <a:pt x="419" y="391"/>
                </a:cubicBezTo>
                <a:close/>
                <a:moveTo>
                  <a:pt x="204" y="301"/>
                </a:moveTo>
                <a:cubicBezTo>
                  <a:pt x="221" y="305"/>
                  <a:pt x="230" y="314"/>
                  <a:pt x="242" y="319"/>
                </a:cubicBezTo>
                <a:cubicBezTo>
                  <a:pt x="258" y="327"/>
                  <a:pt x="277" y="324"/>
                  <a:pt x="286" y="309"/>
                </a:cubicBezTo>
                <a:cubicBezTo>
                  <a:pt x="311" y="268"/>
                  <a:pt x="350" y="254"/>
                  <a:pt x="394" y="256"/>
                </a:cubicBezTo>
                <a:cubicBezTo>
                  <a:pt x="422" y="257"/>
                  <a:pt x="442" y="253"/>
                  <a:pt x="451" y="223"/>
                </a:cubicBezTo>
                <a:cubicBezTo>
                  <a:pt x="452" y="218"/>
                  <a:pt x="457" y="213"/>
                  <a:pt x="461" y="209"/>
                </a:cubicBezTo>
                <a:cubicBezTo>
                  <a:pt x="464" y="204"/>
                  <a:pt x="466" y="201"/>
                  <a:pt x="461" y="197"/>
                </a:cubicBezTo>
                <a:cubicBezTo>
                  <a:pt x="429" y="175"/>
                  <a:pt x="406" y="140"/>
                  <a:pt x="365" y="132"/>
                </a:cubicBezTo>
                <a:cubicBezTo>
                  <a:pt x="361" y="131"/>
                  <a:pt x="355" y="130"/>
                  <a:pt x="354" y="124"/>
                </a:cubicBezTo>
                <a:cubicBezTo>
                  <a:pt x="363" y="124"/>
                  <a:pt x="372" y="125"/>
                  <a:pt x="381" y="124"/>
                </a:cubicBezTo>
                <a:cubicBezTo>
                  <a:pt x="394" y="123"/>
                  <a:pt x="382" y="106"/>
                  <a:pt x="392" y="103"/>
                </a:cubicBezTo>
                <a:cubicBezTo>
                  <a:pt x="407" y="146"/>
                  <a:pt x="440" y="170"/>
                  <a:pt x="477" y="192"/>
                </a:cubicBezTo>
                <a:cubicBezTo>
                  <a:pt x="484" y="196"/>
                  <a:pt x="490" y="195"/>
                  <a:pt x="490" y="185"/>
                </a:cubicBezTo>
                <a:cubicBezTo>
                  <a:pt x="489" y="160"/>
                  <a:pt x="502" y="141"/>
                  <a:pt x="519" y="126"/>
                </a:cubicBezTo>
                <a:cubicBezTo>
                  <a:pt x="530" y="117"/>
                  <a:pt x="529" y="112"/>
                  <a:pt x="519" y="104"/>
                </a:cubicBezTo>
                <a:cubicBezTo>
                  <a:pt x="480" y="77"/>
                  <a:pt x="442" y="48"/>
                  <a:pt x="393" y="40"/>
                </a:cubicBezTo>
                <a:cubicBezTo>
                  <a:pt x="358" y="34"/>
                  <a:pt x="322" y="37"/>
                  <a:pt x="294" y="62"/>
                </a:cubicBezTo>
                <a:cubicBezTo>
                  <a:pt x="268" y="86"/>
                  <a:pt x="266" y="140"/>
                  <a:pt x="285" y="170"/>
                </a:cubicBezTo>
                <a:cubicBezTo>
                  <a:pt x="293" y="183"/>
                  <a:pt x="302" y="193"/>
                  <a:pt x="319" y="185"/>
                </a:cubicBezTo>
                <a:cubicBezTo>
                  <a:pt x="327" y="182"/>
                  <a:pt x="336" y="183"/>
                  <a:pt x="348" y="186"/>
                </a:cubicBezTo>
                <a:cubicBezTo>
                  <a:pt x="306" y="193"/>
                  <a:pt x="276" y="213"/>
                  <a:pt x="254" y="246"/>
                </a:cubicBezTo>
                <a:cubicBezTo>
                  <a:pt x="249" y="254"/>
                  <a:pt x="245" y="253"/>
                  <a:pt x="239" y="248"/>
                </a:cubicBezTo>
                <a:cubicBezTo>
                  <a:pt x="224" y="235"/>
                  <a:pt x="210" y="238"/>
                  <a:pt x="195" y="247"/>
                </a:cubicBezTo>
                <a:cubicBezTo>
                  <a:pt x="166" y="265"/>
                  <a:pt x="156" y="293"/>
                  <a:pt x="165" y="328"/>
                </a:cubicBezTo>
                <a:cubicBezTo>
                  <a:pt x="167" y="336"/>
                  <a:pt x="173" y="344"/>
                  <a:pt x="170" y="353"/>
                </a:cubicBezTo>
                <a:cubicBezTo>
                  <a:pt x="163" y="350"/>
                  <a:pt x="156" y="347"/>
                  <a:pt x="149" y="344"/>
                </a:cubicBezTo>
                <a:cubicBezTo>
                  <a:pt x="137" y="340"/>
                  <a:pt x="125" y="339"/>
                  <a:pt x="117" y="351"/>
                </a:cubicBezTo>
                <a:cubicBezTo>
                  <a:pt x="109" y="364"/>
                  <a:pt x="110" y="378"/>
                  <a:pt x="118" y="391"/>
                </a:cubicBezTo>
                <a:cubicBezTo>
                  <a:pt x="123" y="398"/>
                  <a:pt x="130" y="402"/>
                  <a:pt x="137" y="405"/>
                </a:cubicBezTo>
                <a:cubicBezTo>
                  <a:pt x="163" y="414"/>
                  <a:pt x="188" y="414"/>
                  <a:pt x="213" y="404"/>
                </a:cubicBezTo>
                <a:cubicBezTo>
                  <a:pt x="231" y="396"/>
                  <a:pt x="239" y="383"/>
                  <a:pt x="240" y="363"/>
                </a:cubicBezTo>
                <a:cubicBezTo>
                  <a:pt x="240" y="337"/>
                  <a:pt x="225" y="319"/>
                  <a:pt x="204" y="301"/>
                </a:cubicBezTo>
                <a:close/>
                <a:moveTo>
                  <a:pt x="539" y="673"/>
                </a:moveTo>
                <a:cubicBezTo>
                  <a:pt x="556" y="701"/>
                  <a:pt x="580" y="681"/>
                  <a:pt x="601" y="685"/>
                </a:cubicBezTo>
                <a:cubicBezTo>
                  <a:pt x="587" y="694"/>
                  <a:pt x="570" y="688"/>
                  <a:pt x="557" y="696"/>
                </a:cubicBezTo>
                <a:cubicBezTo>
                  <a:pt x="561" y="710"/>
                  <a:pt x="574" y="702"/>
                  <a:pt x="583" y="707"/>
                </a:cubicBezTo>
                <a:cubicBezTo>
                  <a:pt x="577" y="708"/>
                  <a:pt x="573" y="709"/>
                  <a:pt x="568" y="709"/>
                </a:cubicBezTo>
                <a:cubicBezTo>
                  <a:pt x="571" y="718"/>
                  <a:pt x="581" y="714"/>
                  <a:pt x="586" y="722"/>
                </a:cubicBezTo>
                <a:cubicBezTo>
                  <a:pt x="597" y="743"/>
                  <a:pt x="619" y="743"/>
                  <a:pt x="639" y="746"/>
                </a:cubicBezTo>
                <a:cubicBezTo>
                  <a:pt x="688" y="752"/>
                  <a:pt x="735" y="751"/>
                  <a:pt x="775" y="716"/>
                </a:cubicBezTo>
                <a:cubicBezTo>
                  <a:pt x="787" y="706"/>
                  <a:pt x="801" y="694"/>
                  <a:pt x="802" y="680"/>
                </a:cubicBezTo>
                <a:cubicBezTo>
                  <a:pt x="804" y="665"/>
                  <a:pt x="820" y="660"/>
                  <a:pt x="819" y="645"/>
                </a:cubicBezTo>
                <a:cubicBezTo>
                  <a:pt x="819" y="644"/>
                  <a:pt x="820" y="641"/>
                  <a:pt x="819" y="640"/>
                </a:cubicBezTo>
                <a:cubicBezTo>
                  <a:pt x="814" y="636"/>
                  <a:pt x="815" y="634"/>
                  <a:pt x="820" y="630"/>
                </a:cubicBezTo>
                <a:cubicBezTo>
                  <a:pt x="827" y="624"/>
                  <a:pt x="827" y="616"/>
                  <a:pt x="826" y="606"/>
                </a:cubicBezTo>
                <a:cubicBezTo>
                  <a:pt x="822" y="608"/>
                  <a:pt x="818" y="609"/>
                  <a:pt x="815" y="611"/>
                </a:cubicBezTo>
                <a:cubicBezTo>
                  <a:pt x="812" y="606"/>
                  <a:pt x="828" y="600"/>
                  <a:pt x="815" y="599"/>
                </a:cubicBezTo>
                <a:cubicBezTo>
                  <a:pt x="797" y="597"/>
                  <a:pt x="778" y="590"/>
                  <a:pt x="759" y="596"/>
                </a:cubicBezTo>
                <a:cubicBezTo>
                  <a:pt x="729" y="604"/>
                  <a:pt x="699" y="611"/>
                  <a:pt x="669" y="620"/>
                </a:cubicBezTo>
                <a:cubicBezTo>
                  <a:pt x="647" y="627"/>
                  <a:pt x="623" y="633"/>
                  <a:pt x="601" y="641"/>
                </a:cubicBezTo>
                <a:cubicBezTo>
                  <a:pt x="579" y="649"/>
                  <a:pt x="564" y="669"/>
                  <a:pt x="539" y="673"/>
                </a:cubicBezTo>
                <a:close/>
                <a:moveTo>
                  <a:pt x="646" y="523"/>
                </a:moveTo>
                <a:cubicBezTo>
                  <a:pt x="638" y="514"/>
                  <a:pt x="646" y="505"/>
                  <a:pt x="645" y="497"/>
                </a:cubicBezTo>
                <a:cubicBezTo>
                  <a:pt x="644" y="493"/>
                  <a:pt x="646" y="487"/>
                  <a:pt x="641" y="484"/>
                </a:cubicBezTo>
                <a:cubicBezTo>
                  <a:pt x="636" y="482"/>
                  <a:pt x="633" y="486"/>
                  <a:pt x="630" y="489"/>
                </a:cubicBezTo>
                <a:cubicBezTo>
                  <a:pt x="617" y="497"/>
                  <a:pt x="606" y="509"/>
                  <a:pt x="596" y="520"/>
                </a:cubicBezTo>
                <a:cubicBezTo>
                  <a:pt x="585" y="535"/>
                  <a:pt x="586" y="576"/>
                  <a:pt x="598" y="592"/>
                </a:cubicBezTo>
                <a:cubicBezTo>
                  <a:pt x="612" y="611"/>
                  <a:pt x="630" y="604"/>
                  <a:pt x="648" y="599"/>
                </a:cubicBezTo>
                <a:cubicBezTo>
                  <a:pt x="686" y="588"/>
                  <a:pt x="724" y="575"/>
                  <a:pt x="764" y="570"/>
                </a:cubicBezTo>
                <a:cubicBezTo>
                  <a:pt x="771" y="569"/>
                  <a:pt x="778" y="568"/>
                  <a:pt x="779" y="558"/>
                </a:cubicBezTo>
                <a:cubicBezTo>
                  <a:pt x="779" y="550"/>
                  <a:pt x="777" y="542"/>
                  <a:pt x="768" y="538"/>
                </a:cubicBezTo>
                <a:cubicBezTo>
                  <a:pt x="758" y="534"/>
                  <a:pt x="748" y="529"/>
                  <a:pt x="739" y="525"/>
                </a:cubicBezTo>
                <a:cubicBezTo>
                  <a:pt x="717" y="514"/>
                  <a:pt x="717" y="514"/>
                  <a:pt x="707" y="535"/>
                </a:cubicBezTo>
                <a:cubicBezTo>
                  <a:pt x="705" y="540"/>
                  <a:pt x="704" y="545"/>
                  <a:pt x="699" y="547"/>
                </a:cubicBezTo>
                <a:cubicBezTo>
                  <a:pt x="705" y="516"/>
                  <a:pt x="711" y="485"/>
                  <a:pt x="708" y="452"/>
                </a:cubicBezTo>
                <a:cubicBezTo>
                  <a:pt x="673" y="463"/>
                  <a:pt x="647" y="481"/>
                  <a:pt x="646" y="523"/>
                </a:cubicBezTo>
                <a:close/>
                <a:moveTo>
                  <a:pt x="538" y="812"/>
                </a:moveTo>
                <a:cubicBezTo>
                  <a:pt x="554" y="810"/>
                  <a:pt x="571" y="807"/>
                  <a:pt x="587" y="805"/>
                </a:cubicBezTo>
                <a:cubicBezTo>
                  <a:pt x="602" y="803"/>
                  <a:pt x="601" y="797"/>
                  <a:pt x="594" y="788"/>
                </a:cubicBezTo>
                <a:cubicBezTo>
                  <a:pt x="576" y="763"/>
                  <a:pt x="558" y="739"/>
                  <a:pt x="541" y="714"/>
                </a:cubicBezTo>
                <a:cubicBezTo>
                  <a:pt x="515" y="677"/>
                  <a:pt x="515" y="677"/>
                  <a:pt x="473" y="694"/>
                </a:cubicBezTo>
                <a:cubicBezTo>
                  <a:pt x="472" y="694"/>
                  <a:pt x="471" y="695"/>
                  <a:pt x="470" y="695"/>
                </a:cubicBezTo>
                <a:cubicBezTo>
                  <a:pt x="463" y="697"/>
                  <a:pt x="463" y="701"/>
                  <a:pt x="466" y="707"/>
                </a:cubicBezTo>
                <a:cubicBezTo>
                  <a:pt x="482" y="738"/>
                  <a:pt x="498" y="770"/>
                  <a:pt x="516" y="801"/>
                </a:cubicBezTo>
                <a:cubicBezTo>
                  <a:pt x="521" y="810"/>
                  <a:pt x="528" y="813"/>
                  <a:pt x="538" y="812"/>
                </a:cubicBezTo>
                <a:close/>
                <a:moveTo>
                  <a:pt x="531" y="96"/>
                </a:moveTo>
                <a:cubicBezTo>
                  <a:pt x="530" y="81"/>
                  <a:pt x="533" y="69"/>
                  <a:pt x="537" y="58"/>
                </a:cubicBezTo>
                <a:cubicBezTo>
                  <a:pt x="538" y="54"/>
                  <a:pt x="539" y="49"/>
                  <a:pt x="534" y="48"/>
                </a:cubicBezTo>
                <a:cubicBezTo>
                  <a:pt x="513" y="40"/>
                  <a:pt x="493" y="29"/>
                  <a:pt x="469" y="40"/>
                </a:cubicBezTo>
                <a:cubicBezTo>
                  <a:pt x="456" y="45"/>
                  <a:pt x="458" y="49"/>
                  <a:pt x="465" y="57"/>
                </a:cubicBezTo>
                <a:cubicBezTo>
                  <a:pt x="483" y="75"/>
                  <a:pt x="506" y="85"/>
                  <a:pt x="531" y="96"/>
                </a:cubicBezTo>
                <a:close/>
              </a:path>
            </a:pathLst>
          </a:custGeom>
          <a:solidFill>
            <a:schemeClr val="bg1"/>
          </a:solidFill>
          <a:ln w="9525">
            <a:noFill/>
            <a:round/>
          </a:ln>
        </p:spPr>
        <p:txBody>
          <a:bodyPr vert="horz" wrap="none" lIns="68601" tIns="34301" rIns="68601" bIns="34301" numCol="1" anchor="ctr" anchorCtr="0" compatLnSpc="1">
            <a:noAutofit/>
          </a:bodyPr>
          <a:lstStyle/>
          <a:p>
            <a:endParaRPr lang="en-US" sz="1350" dirty="0">
              <a:solidFill>
                <a:prstClr val="white"/>
              </a:solidFill>
              <a:latin typeface="Minion" pitchFamily="2" charset="0"/>
              <a:ea typeface="微软雅黑" panose="020B0503020204020204" pitchFamily="34" charset="-122"/>
            </a:endParaRPr>
          </a:p>
        </p:txBody>
      </p:sp>
      <p:graphicFrame>
        <p:nvGraphicFramePr>
          <p:cNvPr id="6" name="Chart 16">
            <a:extLst>
              <a:ext uri="{FF2B5EF4-FFF2-40B4-BE49-F238E27FC236}">
                <a16:creationId xmlns:a16="http://schemas.microsoft.com/office/drawing/2014/main" id="{784A7555-382E-ED49-A5B3-C218688C5D55}"/>
              </a:ext>
            </a:extLst>
          </p:cNvPr>
          <p:cNvGraphicFramePr/>
          <p:nvPr>
            <p:extLst>
              <p:ext uri="{D42A27DB-BD31-4B8C-83A1-F6EECF244321}">
                <p14:modId xmlns:p14="http://schemas.microsoft.com/office/powerpoint/2010/main" val="3095970360"/>
              </p:ext>
            </p:extLst>
          </p:nvPr>
        </p:nvGraphicFramePr>
        <p:xfrm>
          <a:off x="736491" y="1195249"/>
          <a:ext cx="5132154" cy="204589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7">
            <a:extLst>
              <a:ext uri="{FF2B5EF4-FFF2-40B4-BE49-F238E27FC236}">
                <a16:creationId xmlns:a16="http://schemas.microsoft.com/office/drawing/2014/main" id="{0FABF030-FE5B-404E-8325-506528FEB182}"/>
              </a:ext>
            </a:extLst>
          </p:cNvPr>
          <p:cNvSpPr txBox="1"/>
          <p:nvPr/>
        </p:nvSpPr>
        <p:spPr>
          <a:xfrm>
            <a:off x="1977163" y="2933123"/>
            <a:ext cx="2376997" cy="276999"/>
          </a:xfrm>
          <a:prstGeom prst="rect">
            <a:avLst/>
          </a:prstGeom>
          <a:noFill/>
        </p:spPr>
        <p:txBody>
          <a:bodyPr wrap="square" rtlCol="0">
            <a:spAutoFit/>
          </a:bodyPr>
          <a:lstStyle/>
          <a:p>
            <a:pPr algn="ctr"/>
            <a:r>
              <a:rPr lang="en-US" altLang="zh-CN" sz="1200" dirty="0">
                <a:solidFill>
                  <a:prstClr val="black"/>
                </a:solidFill>
                <a:latin typeface="Arial" panose="020B0604020202020204"/>
                <a:ea typeface="微软雅黑" panose="020B0503020204020204" pitchFamily="34" charset="-122"/>
              </a:rPr>
              <a:t>PFS</a:t>
            </a:r>
            <a:r>
              <a:rPr lang="zh-CN" altLang="en-US" sz="1200" dirty="0">
                <a:solidFill>
                  <a:prstClr val="black"/>
                </a:solidFill>
                <a:latin typeface="Arial" panose="020B0604020202020204"/>
                <a:ea typeface="微软雅黑" panose="020B0503020204020204" pitchFamily="34" charset="-122"/>
              </a:rPr>
              <a:t>（月）</a:t>
            </a:r>
            <a:endParaRPr lang="en-US" altLang="zh-CN" sz="1200" dirty="0">
              <a:solidFill>
                <a:prstClr val="black"/>
              </a:solidFill>
              <a:latin typeface="Arial" panose="020B0604020202020204"/>
              <a:ea typeface="微软雅黑" panose="020B0503020204020204" pitchFamily="34" charset="-122"/>
            </a:endParaRPr>
          </a:p>
        </p:txBody>
      </p:sp>
      <p:sp>
        <p:nvSpPr>
          <p:cNvPr id="8" name="TextBox 8">
            <a:extLst>
              <a:ext uri="{FF2B5EF4-FFF2-40B4-BE49-F238E27FC236}">
                <a16:creationId xmlns:a16="http://schemas.microsoft.com/office/drawing/2014/main" id="{1C8DB94D-44EC-8340-9BD2-C42291A2FB0A}"/>
              </a:ext>
            </a:extLst>
          </p:cNvPr>
          <p:cNvSpPr txBox="1"/>
          <p:nvPr/>
        </p:nvSpPr>
        <p:spPr>
          <a:xfrm>
            <a:off x="3690702" y="1432697"/>
            <a:ext cx="773354" cy="300082"/>
          </a:xfrm>
          <a:prstGeom prst="rect">
            <a:avLst/>
          </a:prstGeom>
          <a:noFill/>
        </p:spPr>
        <p:txBody>
          <a:bodyPr wrap="square" rtlCol="0">
            <a:spAutoFit/>
          </a:bodyPr>
          <a:lstStyle/>
          <a:p>
            <a:r>
              <a:rPr lang="en-US" altLang="zh-CN" sz="1350" dirty="0">
                <a:solidFill>
                  <a:prstClr val="black"/>
                </a:solidFill>
                <a:latin typeface="Arial" panose="020B0604020202020204"/>
                <a:ea typeface="微软雅黑" panose="020B0503020204020204" pitchFamily="34" charset="-122"/>
              </a:rPr>
              <a:t>10.9</a:t>
            </a:r>
            <a:r>
              <a:rPr lang="zh-CN" altLang="en-US" sz="1350" dirty="0">
                <a:solidFill>
                  <a:prstClr val="black"/>
                </a:solidFill>
                <a:latin typeface="Arial" panose="020B0604020202020204"/>
                <a:ea typeface="微软雅黑" panose="020B0503020204020204" pitchFamily="34" charset="-122"/>
              </a:rPr>
              <a:t>月</a:t>
            </a:r>
            <a:endParaRPr lang="en-US" altLang="zh-CN" sz="1350" dirty="0">
              <a:solidFill>
                <a:prstClr val="black"/>
              </a:solidFill>
              <a:latin typeface="Arial" panose="020B0604020202020204"/>
              <a:ea typeface="微软雅黑" panose="020B0503020204020204" pitchFamily="34" charset="-122"/>
            </a:endParaRPr>
          </a:p>
        </p:txBody>
      </p:sp>
      <p:sp>
        <p:nvSpPr>
          <p:cNvPr id="9" name="TextBox 38">
            <a:extLst>
              <a:ext uri="{FF2B5EF4-FFF2-40B4-BE49-F238E27FC236}">
                <a16:creationId xmlns:a16="http://schemas.microsoft.com/office/drawing/2014/main" id="{37AD013E-6355-D943-9771-DA99FCC811D0}"/>
              </a:ext>
            </a:extLst>
          </p:cNvPr>
          <p:cNvSpPr txBox="1"/>
          <p:nvPr/>
        </p:nvSpPr>
        <p:spPr>
          <a:xfrm>
            <a:off x="3042429" y="2160686"/>
            <a:ext cx="773354" cy="300082"/>
          </a:xfrm>
          <a:prstGeom prst="rect">
            <a:avLst/>
          </a:prstGeom>
          <a:noFill/>
        </p:spPr>
        <p:txBody>
          <a:bodyPr wrap="square" rtlCol="0">
            <a:spAutoFit/>
          </a:bodyPr>
          <a:lstStyle/>
          <a:p>
            <a:pPr algn="ctr"/>
            <a:r>
              <a:rPr lang="en-US" altLang="zh-CN" sz="1350" dirty="0">
                <a:solidFill>
                  <a:prstClr val="black"/>
                </a:solidFill>
                <a:latin typeface="Arial" panose="020B0604020202020204"/>
                <a:ea typeface="微软雅黑" panose="020B0503020204020204" pitchFamily="34" charset="-122"/>
              </a:rPr>
              <a:t>7.0</a:t>
            </a:r>
            <a:r>
              <a:rPr lang="zh-CN" altLang="en-US" sz="1350" dirty="0">
                <a:solidFill>
                  <a:prstClr val="black"/>
                </a:solidFill>
                <a:latin typeface="Arial" panose="020B0604020202020204"/>
                <a:ea typeface="微软雅黑" panose="020B0503020204020204" pitchFamily="34" charset="-122"/>
              </a:rPr>
              <a:t>月</a:t>
            </a:r>
            <a:endParaRPr lang="en-US" altLang="zh-CN" sz="1350" dirty="0">
              <a:solidFill>
                <a:prstClr val="black"/>
              </a:solidFill>
              <a:latin typeface="Arial" panose="020B0604020202020204"/>
              <a:ea typeface="微软雅黑" panose="020B0503020204020204" pitchFamily="34" charset="-122"/>
            </a:endParaRPr>
          </a:p>
        </p:txBody>
      </p:sp>
      <p:sp>
        <p:nvSpPr>
          <p:cNvPr id="10" name="TextBox 9">
            <a:extLst>
              <a:ext uri="{FF2B5EF4-FFF2-40B4-BE49-F238E27FC236}">
                <a16:creationId xmlns:a16="http://schemas.microsoft.com/office/drawing/2014/main" id="{58DD3C3B-8C4D-954A-A33D-4F749C10551F}"/>
              </a:ext>
            </a:extLst>
          </p:cNvPr>
          <p:cNvSpPr txBox="1"/>
          <p:nvPr/>
        </p:nvSpPr>
        <p:spPr>
          <a:xfrm>
            <a:off x="1304110" y="1458392"/>
            <a:ext cx="836970" cy="276999"/>
          </a:xfrm>
          <a:prstGeom prst="rect">
            <a:avLst/>
          </a:prstGeom>
          <a:noFill/>
        </p:spPr>
        <p:txBody>
          <a:bodyPr wrap="square" rtlCol="0">
            <a:spAutoFit/>
          </a:bodyPr>
          <a:lstStyle/>
          <a:p>
            <a:pPr algn="ctr"/>
            <a:r>
              <a:rPr lang="zh-CN" altLang="en-US" sz="1200" dirty="0">
                <a:solidFill>
                  <a:srgbClr val="1F497D"/>
                </a:solidFill>
                <a:latin typeface="Arial" panose="020B0604020202020204"/>
                <a:ea typeface="微软雅黑" panose="020B0503020204020204" pitchFamily="34" charset="-122"/>
              </a:rPr>
              <a:t>克唑替尼</a:t>
            </a:r>
            <a:endParaRPr lang="en-US" altLang="zh-CN" sz="1200" dirty="0">
              <a:solidFill>
                <a:srgbClr val="1F497D"/>
              </a:solidFill>
              <a:latin typeface="Arial" panose="020B0604020202020204"/>
              <a:ea typeface="微软雅黑" panose="020B0503020204020204" pitchFamily="34" charset="-122"/>
            </a:endParaRPr>
          </a:p>
        </p:txBody>
      </p:sp>
      <p:sp>
        <p:nvSpPr>
          <p:cNvPr id="11" name="TextBox 39">
            <a:extLst>
              <a:ext uri="{FF2B5EF4-FFF2-40B4-BE49-F238E27FC236}">
                <a16:creationId xmlns:a16="http://schemas.microsoft.com/office/drawing/2014/main" id="{764AA0C4-A83A-2843-BBC7-D945D62CA8D5}"/>
              </a:ext>
            </a:extLst>
          </p:cNvPr>
          <p:cNvSpPr txBox="1"/>
          <p:nvPr/>
        </p:nvSpPr>
        <p:spPr>
          <a:xfrm>
            <a:off x="1304110" y="2160687"/>
            <a:ext cx="836970" cy="276999"/>
          </a:xfrm>
          <a:prstGeom prst="rect">
            <a:avLst/>
          </a:prstGeom>
          <a:noFill/>
        </p:spPr>
        <p:txBody>
          <a:bodyPr wrap="square" rtlCol="0">
            <a:spAutoFit/>
          </a:bodyPr>
          <a:lstStyle/>
          <a:p>
            <a:pPr algn="ctr"/>
            <a:r>
              <a:rPr lang="zh-CN" altLang="en-US" sz="1200" dirty="0">
                <a:solidFill>
                  <a:srgbClr val="1F497D"/>
                </a:solidFill>
                <a:latin typeface="Arial" panose="020B0604020202020204"/>
                <a:ea typeface="微软雅黑" panose="020B0503020204020204" pitchFamily="34" charset="-122"/>
              </a:rPr>
              <a:t>含铂化疗</a:t>
            </a:r>
            <a:endParaRPr lang="en-US" altLang="zh-CN" sz="1200" dirty="0">
              <a:solidFill>
                <a:srgbClr val="1F497D"/>
              </a:solidFill>
              <a:latin typeface="Arial" panose="020B0604020202020204"/>
              <a:ea typeface="微软雅黑" panose="020B0503020204020204" pitchFamily="34" charset="-122"/>
            </a:endParaRPr>
          </a:p>
        </p:txBody>
      </p:sp>
      <p:sp>
        <p:nvSpPr>
          <p:cNvPr id="12" name="Rectangle 7">
            <a:extLst>
              <a:ext uri="{FF2B5EF4-FFF2-40B4-BE49-F238E27FC236}">
                <a16:creationId xmlns:a16="http://schemas.microsoft.com/office/drawing/2014/main" id="{04CD342C-5884-1B44-B861-2DFA9499F561}"/>
              </a:ext>
            </a:extLst>
          </p:cNvPr>
          <p:cNvSpPr/>
          <p:nvPr/>
        </p:nvSpPr>
        <p:spPr>
          <a:xfrm>
            <a:off x="1870930" y="3586148"/>
            <a:ext cx="1200520" cy="1159960"/>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nchorCtr="0">
            <a:noAutofit/>
          </a:bodyPr>
          <a:lstStyle/>
          <a:p>
            <a:pPr algn="ctr"/>
            <a:endParaRPr lang="en-US" sz="1350" dirty="0">
              <a:solidFill>
                <a:prstClr val="white"/>
              </a:solidFill>
              <a:latin typeface="Minion" pitchFamily="2" charset="0"/>
            </a:endParaRPr>
          </a:p>
        </p:txBody>
      </p:sp>
      <p:sp>
        <p:nvSpPr>
          <p:cNvPr id="13" name="TextBox 41">
            <a:extLst>
              <a:ext uri="{FF2B5EF4-FFF2-40B4-BE49-F238E27FC236}">
                <a16:creationId xmlns:a16="http://schemas.microsoft.com/office/drawing/2014/main" id="{084C0433-9C69-E347-AFF9-67F35A6C589A}"/>
              </a:ext>
            </a:extLst>
          </p:cNvPr>
          <p:cNvSpPr txBox="1"/>
          <p:nvPr/>
        </p:nvSpPr>
        <p:spPr>
          <a:xfrm>
            <a:off x="1870930" y="4515747"/>
            <a:ext cx="1200520" cy="251702"/>
          </a:xfrm>
          <a:prstGeom prst="rect">
            <a:avLst/>
          </a:prstGeom>
          <a:solidFill>
            <a:srgbClr val="92D050"/>
          </a:solidFill>
        </p:spPr>
        <p:txBody>
          <a:bodyPr wrap="none" lIns="0" tIns="0" rIns="0" bIns="0" rtlCol="0" anchor="ctr" anchorCtr="0">
            <a:noAutofit/>
          </a:bodyPr>
          <a:lstStyle/>
          <a:p>
            <a:pPr algn="ctr"/>
            <a:r>
              <a:rPr lang="en-US" sz="1200" dirty="0">
                <a:solidFill>
                  <a:srgbClr val="002060"/>
                </a:solidFill>
                <a:latin typeface="Arial" panose="020B0604020202020204"/>
                <a:ea typeface="微软雅黑" panose="020B0503020204020204" pitchFamily="34" charset="-122"/>
                <a:cs typeface="Minion"/>
              </a:rPr>
              <a:t>CNS </a:t>
            </a:r>
            <a:r>
              <a:rPr lang="zh-CN" altLang="en-US" sz="1200" dirty="0">
                <a:solidFill>
                  <a:srgbClr val="002060"/>
                </a:solidFill>
                <a:latin typeface="Arial" panose="020B0604020202020204"/>
                <a:ea typeface="微软雅黑" panose="020B0503020204020204" pitchFamily="34" charset="-122"/>
                <a:cs typeface="Minion"/>
              </a:rPr>
              <a:t>进展发生率</a:t>
            </a:r>
            <a:endParaRPr lang="en-US" sz="1200" dirty="0">
              <a:solidFill>
                <a:srgbClr val="002060"/>
              </a:solidFill>
              <a:latin typeface="Arial" panose="020B0604020202020204"/>
              <a:ea typeface="微软雅黑" panose="020B0503020204020204" pitchFamily="34" charset="-122"/>
              <a:cs typeface="Minion"/>
            </a:endParaRPr>
          </a:p>
        </p:txBody>
      </p:sp>
      <p:sp>
        <p:nvSpPr>
          <p:cNvPr id="14" name="Freeform 5">
            <a:extLst>
              <a:ext uri="{FF2B5EF4-FFF2-40B4-BE49-F238E27FC236}">
                <a16:creationId xmlns:a16="http://schemas.microsoft.com/office/drawing/2014/main" id="{2721E060-2D10-C642-A010-9998BFFF0825}"/>
              </a:ext>
            </a:extLst>
          </p:cNvPr>
          <p:cNvSpPr>
            <a:spLocks noEditPoints="1"/>
          </p:cNvSpPr>
          <p:nvPr/>
        </p:nvSpPr>
        <p:spPr bwMode="auto">
          <a:xfrm>
            <a:off x="2075111" y="3694193"/>
            <a:ext cx="876310" cy="752260"/>
          </a:xfrm>
          <a:custGeom>
            <a:avLst/>
            <a:gdLst>
              <a:gd name="T0" fmla="*/ 962 w 980"/>
              <a:gd name="T1" fmla="*/ 514 h 842"/>
              <a:gd name="T2" fmla="*/ 636 w 980"/>
              <a:gd name="T3" fmla="*/ 799 h 842"/>
              <a:gd name="T4" fmla="*/ 338 w 980"/>
              <a:gd name="T5" fmla="*/ 692 h 842"/>
              <a:gd name="T6" fmla="*/ 174 w 980"/>
              <a:gd name="T7" fmla="*/ 547 h 842"/>
              <a:gd name="T8" fmla="*/ 86 w 980"/>
              <a:gd name="T9" fmla="*/ 124 h 842"/>
              <a:gd name="T10" fmla="*/ 579 w 980"/>
              <a:gd name="T11" fmla="*/ 21 h 842"/>
              <a:gd name="T12" fmla="*/ 950 w 980"/>
              <a:gd name="T13" fmla="*/ 271 h 842"/>
              <a:gd name="T14" fmla="*/ 830 w 980"/>
              <a:gd name="T15" fmla="*/ 286 h 842"/>
              <a:gd name="T16" fmla="*/ 760 w 980"/>
              <a:gd name="T17" fmla="*/ 225 h 842"/>
              <a:gd name="T18" fmla="*/ 708 w 980"/>
              <a:gd name="T19" fmla="*/ 130 h 842"/>
              <a:gd name="T20" fmla="*/ 777 w 980"/>
              <a:gd name="T21" fmla="*/ 210 h 842"/>
              <a:gd name="T22" fmla="*/ 843 w 980"/>
              <a:gd name="T23" fmla="*/ 167 h 842"/>
              <a:gd name="T24" fmla="*/ 622 w 980"/>
              <a:gd name="T25" fmla="*/ 163 h 842"/>
              <a:gd name="T26" fmla="*/ 513 w 980"/>
              <a:gd name="T27" fmla="*/ 412 h 842"/>
              <a:gd name="T28" fmla="*/ 617 w 980"/>
              <a:gd name="T29" fmla="*/ 310 h 842"/>
              <a:gd name="T30" fmla="*/ 675 w 980"/>
              <a:gd name="T31" fmla="*/ 315 h 842"/>
              <a:gd name="T32" fmla="*/ 248 w 980"/>
              <a:gd name="T33" fmla="*/ 604 h 842"/>
              <a:gd name="T34" fmla="*/ 585 w 980"/>
              <a:gd name="T35" fmla="*/ 599 h 842"/>
              <a:gd name="T36" fmla="*/ 299 w 980"/>
              <a:gd name="T37" fmla="*/ 613 h 842"/>
              <a:gd name="T38" fmla="*/ 44 w 980"/>
              <a:gd name="T39" fmla="*/ 367 h 842"/>
              <a:gd name="T40" fmla="*/ 194 w 980"/>
              <a:gd name="T41" fmla="*/ 517 h 842"/>
              <a:gd name="T42" fmla="*/ 147 w 980"/>
              <a:gd name="T43" fmla="*/ 338 h 842"/>
              <a:gd name="T44" fmla="*/ 105 w 980"/>
              <a:gd name="T45" fmla="*/ 301 h 842"/>
              <a:gd name="T46" fmla="*/ 170 w 980"/>
              <a:gd name="T47" fmla="*/ 251 h 842"/>
              <a:gd name="T48" fmla="*/ 178 w 980"/>
              <a:gd name="T49" fmla="*/ 225 h 842"/>
              <a:gd name="T50" fmla="*/ 258 w 980"/>
              <a:gd name="T51" fmla="*/ 143 h 842"/>
              <a:gd name="T52" fmla="*/ 69 w 980"/>
              <a:gd name="T53" fmla="*/ 191 h 842"/>
              <a:gd name="T54" fmla="*/ 718 w 980"/>
              <a:gd name="T55" fmla="*/ 478 h 842"/>
              <a:gd name="T56" fmla="*/ 808 w 980"/>
              <a:gd name="T57" fmla="*/ 572 h 842"/>
              <a:gd name="T58" fmla="*/ 887 w 980"/>
              <a:gd name="T59" fmla="*/ 485 h 842"/>
              <a:gd name="T60" fmla="*/ 822 w 980"/>
              <a:gd name="T61" fmla="*/ 442 h 842"/>
              <a:gd name="T62" fmla="*/ 913 w 980"/>
              <a:gd name="T63" fmla="*/ 408 h 842"/>
              <a:gd name="T64" fmla="*/ 945 w 980"/>
              <a:gd name="T65" fmla="*/ 319 h 842"/>
              <a:gd name="T66" fmla="*/ 800 w 980"/>
              <a:gd name="T67" fmla="*/ 353 h 842"/>
              <a:gd name="T68" fmla="*/ 605 w 980"/>
              <a:gd name="T69" fmla="*/ 403 h 842"/>
              <a:gd name="T70" fmla="*/ 490 w 980"/>
              <a:gd name="T71" fmla="*/ 440 h 842"/>
              <a:gd name="T72" fmla="*/ 290 w 980"/>
              <a:gd name="T73" fmla="*/ 471 h 842"/>
              <a:gd name="T74" fmla="*/ 387 w 980"/>
              <a:gd name="T75" fmla="*/ 601 h 842"/>
              <a:gd name="T76" fmla="*/ 557 w 980"/>
              <a:gd name="T77" fmla="*/ 533 h 842"/>
              <a:gd name="T78" fmla="*/ 441 w 980"/>
              <a:gd name="T79" fmla="*/ 564 h 842"/>
              <a:gd name="T80" fmla="*/ 531 w 980"/>
              <a:gd name="T81" fmla="*/ 492 h 842"/>
              <a:gd name="T82" fmla="*/ 656 w 980"/>
              <a:gd name="T83" fmla="*/ 463 h 842"/>
              <a:gd name="T84" fmla="*/ 427 w 980"/>
              <a:gd name="T85" fmla="*/ 401 h 842"/>
              <a:gd name="T86" fmla="*/ 654 w 980"/>
              <a:gd name="T87" fmla="*/ 106 h 842"/>
              <a:gd name="T88" fmla="*/ 532 w 980"/>
              <a:gd name="T89" fmla="*/ 130 h 842"/>
              <a:gd name="T90" fmla="*/ 456 w 980"/>
              <a:gd name="T91" fmla="*/ 249 h 842"/>
              <a:gd name="T92" fmla="*/ 303 w 980"/>
              <a:gd name="T93" fmla="*/ 362 h 842"/>
              <a:gd name="T94" fmla="*/ 165 w 980"/>
              <a:gd name="T95" fmla="*/ 421 h 842"/>
              <a:gd name="T96" fmla="*/ 294 w 980"/>
              <a:gd name="T97" fmla="*/ 458 h 842"/>
              <a:gd name="T98" fmla="*/ 394 w 980"/>
              <a:gd name="T99" fmla="*/ 256 h 842"/>
              <a:gd name="T100" fmla="*/ 381 w 980"/>
              <a:gd name="T101" fmla="*/ 124 h 842"/>
              <a:gd name="T102" fmla="*/ 393 w 980"/>
              <a:gd name="T103" fmla="*/ 40 h 842"/>
              <a:gd name="T104" fmla="*/ 239 w 980"/>
              <a:gd name="T105" fmla="*/ 248 h 842"/>
              <a:gd name="T106" fmla="*/ 118 w 980"/>
              <a:gd name="T107" fmla="*/ 391 h 842"/>
              <a:gd name="T108" fmla="*/ 601 w 980"/>
              <a:gd name="T109" fmla="*/ 685 h 842"/>
              <a:gd name="T110" fmla="*/ 775 w 980"/>
              <a:gd name="T111" fmla="*/ 716 h 842"/>
              <a:gd name="T112" fmla="*/ 815 w 980"/>
              <a:gd name="T113" fmla="*/ 611 h 842"/>
              <a:gd name="T114" fmla="*/ 646 w 980"/>
              <a:gd name="T115" fmla="*/ 523 h 842"/>
              <a:gd name="T116" fmla="*/ 648 w 980"/>
              <a:gd name="T117" fmla="*/ 599 h 842"/>
              <a:gd name="T118" fmla="*/ 699 w 980"/>
              <a:gd name="T119" fmla="*/ 547 h 842"/>
              <a:gd name="T120" fmla="*/ 541 w 980"/>
              <a:gd name="T121" fmla="*/ 714 h 842"/>
              <a:gd name="T122" fmla="*/ 531 w 980"/>
              <a:gd name="T123" fmla="*/ 96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842">
                <a:moveTo>
                  <a:pt x="977" y="391"/>
                </a:moveTo>
                <a:cubicBezTo>
                  <a:pt x="976" y="393"/>
                  <a:pt x="976" y="396"/>
                  <a:pt x="976" y="398"/>
                </a:cubicBezTo>
                <a:cubicBezTo>
                  <a:pt x="975" y="399"/>
                  <a:pt x="975" y="400"/>
                  <a:pt x="974" y="401"/>
                </a:cubicBezTo>
                <a:cubicBezTo>
                  <a:pt x="969" y="415"/>
                  <a:pt x="968" y="428"/>
                  <a:pt x="974" y="442"/>
                </a:cubicBezTo>
                <a:cubicBezTo>
                  <a:pt x="980" y="456"/>
                  <a:pt x="977" y="471"/>
                  <a:pt x="969" y="483"/>
                </a:cubicBezTo>
                <a:cubicBezTo>
                  <a:pt x="962" y="494"/>
                  <a:pt x="962" y="503"/>
                  <a:pt x="962" y="514"/>
                </a:cubicBezTo>
                <a:cubicBezTo>
                  <a:pt x="964" y="563"/>
                  <a:pt x="934" y="600"/>
                  <a:pt x="885" y="605"/>
                </a:cubicBezTo>
                <a:cubicBezTo>
                  <a:pt x="864" y="607"/>
                  <a:pt x="857" y="614"/>
                  <a:pt x="852" y="635"/>
                </a:cubicBezTo>
                <a:cubicBezTo>
                  <a:pt x="837" y="703"/>
                  <a:pt x="800" y="755"/>
                  <a:pt x="729" y="773"/>
                </a:cubicBezTo>
                <a:cubicBezTo>
                  <a:pt x="699" y="782"/>
                  <a:pt x="667" y="780"/>
                  <a:pt x="636" y="775"/>
                </a:cubicBezTo>
                <a:cubicBezTo>
                  <a:pt x="631" y="774"/>
                  <a:pt x="626" y="774"/>
                  <a:pt x="619" y="772"/>
                </a:cubicBezTo>
                <a:cubicBezTo>
                  <a:pt x="625" y="783"/>
                  <a:pt x="631" y="791"/>
                  <a:pt x="636" y="799"/>
                </a:cubicBezTo>
                <a:cubicBezTo>
                  <a:pt x="643" y="812"/>
                  <a:pt x="641" y="823"/>
                  <a:pt x="626" y="827"/>
                </a:cubicBezTo>
                <a:cubicBezTo>
                  <a:pt x="591" y="835"/>
                  <a:pt x="556" y="842"/>
                  <a:pt x="520" y="840"/>
                </a:cubicBezTo>
                <a:cubicBezTo>
                  <a:pt x="507" y="840"/>
                  <a:pt x="500" y="832"/>
                  <a:pt x="494" y="822"/>
                </a:cubicBezTo>
                <a:cubicBezTo>
                  <a:pt x="474" y="789"/>
                  <a:pt x="458" y="755"/>
                  <a:pt x="442" y="720"/>
                </a:cubicBezTo>
                <a:cubicBezTo>
                  <a:pt x="437" y="710"/>
                  <a:pt x="431" y="707"/>
                  <a:pt x="420" y="704"/>
                </a:cubicBezTo>
                <a:cubicBezTo>
                  <a:pt x="393" y="698"/>
                  <a:pt x="366" y="691"/>
                  <a:pt x="338" y="692"/>
                </a:cubicBezTo>
                <a:cubicBezTo>
                  <a:pt x="330" y="691"/>
                  <a:pt x="322" y="688"/>
                  <a:pt x="315" y="691"/>
                </a:cubicBezTo>
                <a:cubicBezTo>
                  <a:pt x="314" y="691"/>
                  <a:pt x="313" y="691"/>
                  <a:pt x="312" y="691"/>
                </a:cubicBezTo>
                <a:cubicBezTo>
                  <a:pt x="302" y="683"/>
                  <a:pt x="289" y="684"/>
                  <a:pt x="277" y="680"/>
                </a:cubicBezTo>
                <a:cubicBezTo>
                  <a:pt x="259" y="674"/>
                  <a:pt x="245" y="664"/>
                  <a:pt x="236" y="647"/>
                </a:cubicBezTo>
                <a:cubicBezTo>
                  <a:pt x="222" y="621"/>
                  <a:pt x="208" y="595"/>
                  <a:pt x="197" y="568"/>
                </a:cubicBezTo>
                <a:cubicBezTo>
                  <a:pt x="193" y="557"/>
                  <a:pt x="186" y="551"/>
                  <a:pt x="174" y="547"/>
                </a:cubicBezTo>
                <a:cubicBezTo>
                  <a:pt x="126" y="531"/>
                  <a:pt x="80" y="509"/>
                  <a:pt x="49" y="467"/>
                </a:cubicBezTo>
                <a:cubicBezTo>
                  <a:pt x="42" y="458"/>
                  <a:pt x="36" y="449"/>
                  <a:pt x="34" y="439"/>
                </a:cubicBezTo>
                <a:cubicBezTo>
                  <a:pt x="24" y="390"/>
                  <a:pt x="3" y="345"/>
                  <a:pt x="1" y="295"/>
                </a:cubicBezTo>
                <a:cubicBezTo>
                  <a:pt x="0" y="271"/>
                  <a:pt x="1" y="247"/>
                  <a:pt x="21" y="229"/>
                </a:cubicBezTo>
                <a:cubicBezTo>
                  <a:pt x="25" y="225"/>
                  <a:pt x="29" y="221"/>
                  <a:pt x="29" y="215"/>
                </a:cubicBezTo>
                <a:cubicBezTo>
                  <a:pt x="32" y="175"/>
                  <a:pt x="61" y="150"/>
                  <a:pt x="86" y="124"/>
                </a:cubicBezTo>
                <a:cubicBezTo>
                  <a:pt x="130" y="80"/>
                  <a:pt x="182" y="50"/>
                  <a:pt x="247" y="50"/>
                </a:cubicBezTo>
                <a:cubicBezTo>
                  <a:pt x="251" y="50"/>
                  <a:pt x="256" y="49"/>
                  <a:pt x="259" y="46"/>
                </a:cubicBezTo>
                <a:cubicBezTo>
                  <a:pt x="303" y="14"/>
                  <a:pt x="354" y="12"/>
                  <a:pt x="406" y="15"/>
                </a:cubicBezTo>
                <a:cubicBezTo>
                  <a:pt x="427" y="17"/>
                  <a:pt x="448" y="17"/>
                  <a:pt x="468" y="9"/>
                </a:cubicBezTo>
                <a:cubicBezTo>
                  <a:pt x="491" y="0"/>
                  <a:pt x="513" y="8"/>
                  <a:pt x="534" y="16"/>
                </a:cubicBezTo>
                <a:cubicBezTo>
                  <a:pt x="549" y="21"/>
                  <a:pt x="563" y="24"/>
                  <a:pt x="579" y="21"/>
                </a:cubicBezTo>
                <a:cubicBezTo>
                  <a:pt x="611" y="16"/>
                  <a:pt x="642" y="21"/>
                  <a:pt x="668" y="41"/>
                </a:cubicBezTo>
                <a:cubicBezTo>
                  <a:pt x="682" y="51"/>
                  <a:pt x="698" y="49"/>
                  <a:pt x="713" y="51"/>
                </a:cubicBezTo>
                <a:cubicBezTo>
                  <a:pt x="770" y="58"/>
                  <a:pt x="818" y="80"/>
                  <a:pt x="851" y="129"/>
                </a:cubicBezTo>
                <a:cubicBezTo>
                  <a:pt x="856" y="136"/>
                  <a:pt x="864" y="141"/>
                  <a:pt x="871" y="146"/>
                </a:cubicBezTo>
                <a:cubicBezTo>
                  <a:pt x="903" y="168"/>
                  <a:pt x="923" y="199"/>
                  <a:pt x="933" y="237"/>
                </a:cubicBezTo>
                <a:cubicBezTo>
                  <a:pt x="936" y="249"/>
                  <a:pt x="941" y="260"/>
                  <a:pt x="950" y="271"/>
                </a:cubicBezTo>
                <a:cubicBezTo>
                  <a:pt x="972" y="300"/>
                  <a:pt x="980" y="335"/>
                  <a:pt x="978" y="371"/>
                </a:cubicBezTo>
                <a:cubicBezTo>
                  <a:pt x="978" y="378"/>
                  <a:pt x="977" y="384"/>
                  <a:pt x="977" y="391"/>
                </a:cubicBezTo>
                <a:close/>
                <a:moveTo>
                  <a:pt x="726" y="335"/>
                </a:moveTo>
                <a:cubicBezTo>
                  <a:pt x="747" y="352"/>
                  <a:pt x="778" y="355"/>
                  <a:pt x="803" y="341"/>
                </a:cubicBezTo>
                <a:cubicBezTo>
                  <a:pt x="805" y="341"/>
                  <a:pt x="805" y="341"/>
                  <a:pt x="805" y="341"/>
                </a:cubicBezTo>
                <a:cubicBezTo>
                  <a:pt x="828" y="329"/>
                  <a:pt x="839" y="307"/>
                  <a:pt x="830" y="286"/>
                </a:cubicBezTo>
                <a:cubicBezTo>
                  <a:pt x="822" y="267"/>
                  <a:pt x="813" y="248"/>
                  <a:pt x="801" y="231"/>
                </a:cubicBezTo>
                <a:cubicBezTo>
                  <a:pt x="796" y="224"/>
                  <a:pt x="792" y="215"/>
                  <a:pt x="780" y="219"/>
                </a:cubicBezTo>
                <a:cubicBezTo>
                  <a:pt x="769" y="222"/>
                  <a:pt x="767" y="231"/>
                  <a:pt x="767" y="240"/>
                </a:cubicBezTo>
                <a:cubicBezTo>
                  <a:pt x="766" y="253"/>
                  <a:pt x="765" y="267"/>
                  <a:pt x="765" y="281"/>
                </a:cubicBezTo>
                <a:cubicBezTo>
                  <a:pt x="760" y="280"/>
                  <a:pt x="760" y="277"/>
                  <a:pt x="760" y="275"/>
                </a:cubicBezTo>
                <a:cubicBezTo>
                  <a:pt x="760" y="258"/>
                  <a:pt x="759" y="242"/>
                  <a:pt x="760" y="225"/>
                </a:cubicBezTo>
                <a:cubicBezTo>
                  <a:pt x="763" y="193"/>
                  <a:pt x="760" y="189"/>
                  <a:pt x="728" y="185"/>
                </a:cubicBezTo>
                <a:cubicBezTo>
                  <a:pt x="720" y="184"/>
                  <a:pt x="712" y="185"/>
                  <a:pt x="705" y="186"/>
                </a:cubicBezTo>
                <a:cubicBezTo>
                  <a:pt x="688" y="189"/>
                  <a:pt x="673" y="197"/>
                  <a:pt x="655" y="204"/>
                </a:cubicBezTo>
                <a:cubicBezTo>
                  <a:pt x="662" y="190"/>
                  <a:pt x="673" y="189"/>
                  <a:pt x="681" y="184"/>
                </a:cubicBezTo>
                <a:cubicBezTo>
                  <a:pt x="691" y="179"/>
                  <a:pt x="701" y="173"/>
                  <a:pt x="708" y="163"/>
                </a:cubicBezTo>
                <a:cubicBezTo>
                  <a:pt x="715" y="153"/>
                  <a:pt x="711" y="142"/>
                  <a:pt x="708" y="130"/>
                </a:cubicBezTo>
                <a:cubicBezTo>
                  <a:pt x="716" y="145"/>
                  <a:pt x="728" y="140"/>
                  <a:pt x="740" y="139"/>
                </a:cubicBezTo>
                <a:cubicBezTo>
                  <a:pt x="737" y="142"/>
                  <a:pt x="735" y="143"/>
                  <a:pt x="732" y="145"/>
                </a:cubicBezTo>
                <a:cubicBezTo>
                  <a:pt x="723" y="150"/>
                  <a:pt x="718" y="157"/>
                  <a:pt x="719" y="168"/>
                </a:cubicBezTo>
                <a:cubicBezTo>
                  <a:pt x="721" y="179"/>
                  <a:pt x="731" y="176"/>
                  <a:pt x="738" y="178"/>
                </a:cubicBezTo>
                <a:cubicBezTo>
                  <a:pt x="753" y="182"/>
                  <a:pt x="768" y="186"/>
                  <a:pt x="770" y="206"/>
                </a:cubicBezTo>
                <a:cubicBezTo>
                  <a:pt x="770" y="212"/>
                  <a:pt x="772" y="212"/>
                  <a:pt x="777" y="210"/>
                </a:cubicBezTo>
                <a:cubicBezTo>
                  <a:pt x="791" y="205"/>
                  <a:pt x="798" y="212"/>
                  <a:pt x="804" y="223"/>
                </a:cubicBezTo>
                <a:cubicBezTo>
                  <a:pt x="816" y="244"/>
                  <a:pt x="827" y="265"/>
                  <a:pt x="841" y="284"/>
                </a:cubicBezTo>
                <a:cubicBezTo>
                  <a:pt x="854" y="300"/>
                  <a:pt x="869" y="294"/>
                  <a:pt x="883" y="289"/>
                </a:cubicBezTo>
                <a:cubicBezTo>
                  <a:pt x="897" y="285"/>
                  <a:pt x="908" y="278"/>
                  <a:pt x="909" y="260"/>
                </a:cubicBezTo>
                <a:cubicBezTo>
                  <a:pt x="912" y="214"/>
                  <a:pt x="890" y="191"/>
                  <a:pt x="851" y="168"/>
                </a:cubicBezTo>
                <a:cubicBezTo>
                  <a:pt x="849" y="167"/>
                  <a:pt x="845" y="166"/>
                  <a:pt x="843" y="167"/>
                </a:cubicBezTo>
                <a:cubicBezTo>
                  <a:pt x="840" y="169"/>
                  <a:pt x="841" y="174"/>
                  <a:pt x="841" y="177"/>
                </a:cubicBezTo>
                <a:cubicBezTo>
                  <a:pt x="844" y="187"/>
                  <a:pt x="847" y="197"/>
                  <a:pt x="849" y="207"/>
                </a:cubicBezTo>
                <a:cubicBezTo>
                  <a:pt x="836" y="199"/>
                  <a:pt x="833" y="184"/>
                  <a:pt x="831" y="171"/>
                </a:cubicBezTo>
                <a:cubicBezTo>
                  <a:pt x="824" y="120"/>
                  <a:pt x="791" y="93"/>
                  <a:pt x="745" y="80"/>
                </a:cubicBezTo>
                <a:cubicBezTo>
                  <a:pt x="705" y="68"/>
                  <a:pt x="694" y="73"/>
                  <a:pt x="674" y="102"/>
                </a:cubicBezTo>
                <a:cubicBezTo>
                  <a:pt x="659" y="125"/>
                  <a:pt x="643" y="146"/>
                  <a:pt x="622" y="163"/>
                </a:cubicBezTo>
                <a:cubicBezTo>
                  <a:pt x="607" y="175"/>
                  <a:pt x="599" y="189"/>
                  <a:pt x="602" y="208"/>
                </a:cubicBezTo>
                <a:cubicBezTo>
                  <a:pt x="609" y="248"/>
                  <a:pt x="594" y="277"/>
                  <a:pt x="558" y="296"/>
                </a:cubicBezTo>
                <a:cubicBezTo>
                  <a:pt x="556" y="297"/>
                  <a:pt x="554" y="299"/>
                  <a:pt x="552" y="300"/>
                </a:cubicBezTo>
                <a:cubicBezTo>
                  <a:pt x="523" y="314"/>
                  <a:pt x="513" y="341"/>
                  <a:pt x="510" y="371"/>
                </a:cubicBezTo>
                <a:cubicBezTo>
                  <a:pt x="509" y="380"/>
                  <a:pt x="509" y="389"/>
                  <a:pt x="509" y="398"/>
                </a:cubicBezTo>
                <a:cubicBezTo>
                  <a:pt x="510" y="403"/>
                  <a:pt x="507" y="409"/>
                  <a:pt x="513" y="412"/>
                </a:cubicBezTo>
                <a:cubicBezTo>
                  <a:pt x="519" y="415"/>
                  <a:pt x="524" y="411"/>
                  <a:pt x="528" y="408"/>
                </a:cubicBezTo>
                <a:cubicBezTo>
                  <a:pt x="544" y="396"/>
                  <a:pt x="561" y="383"/>
                  <a:pt x="577" y="370"/>
                </a:cubicBezTo>
                <a:cubicBezTo>
                  <a:pt x="584" y="365"/>
                  <a:pt x="585" y="358"/>
                  <a:pt x="585" y="350"/>
                </a:cubicBezTo>
                <a:cubicBezTo>
                  <a:pt x="585" y="339"/>
                  <a:pt x="574" y="344"/>
                  <a:pt x="570" y="340"/>
                </a:cubicBezTo>
                <a:cubicBezTo>
                  <a:pt x="579" y="335"/>
                  <a:pt x="587" y="332"/>
                  <a:pt x="595" y="327"/>
                </a:cubicBezTo>
                <a:cubicBezTo>
                  <a:pt x="603" y="322"/>
                  <a:pt x="610" y="316"/>
                  <a:pt x="617" y="310"/>
                </a:cubicBezTo>
                <a:cubicBezTo>
                  <a:pt x="618" y="311"/>
                  <a:pt x="619" y="312"/>
                  <a:pt x="620" y="313"/>
                </a:cubicBezTo>
                <a:cubicBezTo>
                  <a:pt x="616" y="322"/>
                  <a:pt x="608" y="327"/>
                  <a:pt x="601" y="333"/>
                </a:cubicBezTo>
                <a:cubicBezTo>
                  <a:pt x="594" y="338"/>
                  <a:pt x="589" y="343"/>
                  <a:pt x="592" y="352"/>
                </a:cubicBezTo>
                <a:cubicBezTo>
                  <a:pt x="597" y="363"/>
                  <a:pt x="608" y="361"/>
                  <a:pt x="617" y="363"/>
                </a:cubicBezTo>
                <a:cubicBezTo>
                  <a:pt x="627" y="364"/>
                  <a:pt x="626" y="357"/>
                  <a:pt x="628" y="351"/>
                </a:cubicBezTo>
                <a:cubicBezTo>
                  <a:pt x="636" y="324"/>
                  <a:pt x="648" y="313"/>
                  <a:pt x="675" y="315"/>
                </a:cubicBezTo>
                <a:cubicBezTo>
                  <a:pt x="694" y="316"/>
                  <a:pt x="698" y="311"/>
                  <a:pt x="691" y="295"/>
                </a:cubicBezTo>
                <a:cubicBezTo>
                  <a:pt x="691" y="294"/>
                  <a:pt x="692" y="293"/>
                  <a:pt x="693" y="291"/>
                </a:cubicBezTo>
                <a:cubicBezTo>
                  <a:pt x="703" y="307"/>
                  <a:pt x="709" y="325"/>
                  <a:pt x="726" y="335"/>
                </a:cubicBezTo>
                <a:close/>
                <a:moveTo>
                  <a:pt x="249" y="605"/>
                </a:moveTo>
                <a:cubicBezTo>
                  <a:pt x="248" y="605"/>
                  <a:pt x="248" y="604"/>
                  <a:pt x="248" y="603"/>
                </a:cubicBezTo>
                <a:cubicBezTo>
                  <a:pt x="248" y="603"/>
                  <a:pt x="248" y="604"/>
                  <a:pt x="248" y="604"/>
                </a:cubicBezTo>
                <a:cubicBezTo>
                  <a:pt x="248" y="604"/>
                  <a:pt x="249" y="605"/>
                  <a:pt x="249" y="605"/>
                </a:cubicBezTo>
                <a:cubicBezTo>
                  <a:pt x="259" y="638"/>
                  <a:pt x="279" y="657"/>
                  <a:pt x="316" y="660"/>
                </a:cubicBezTo>
                <a:cubicBezTo>
                  <a:pt x="352" y="663"/>
                  <a:pt x="389" y="658"/>
                  <a:pt x="423" y="675"/>
                </a:cubicBezTo>
                <a:cubicBezTo>
                  <a:pt x="428" y="678"/>
                  <a:pt x="435" y="676"/>
                  <a:pt x="442" y="675"/>
                </a:cubicBezTo>
                <a:cubicBezTo>
                  <a:pt x="499" y="664"/>
                  <a:pt x="552" y="638"/>
                  <a:pt x="606" y="614"/>
                </a:cubicBezTo>
                <a:cubicBezTo>
                  <a:pt x="598" y="608"/>
                  <a:pt x="592" y="595"/>
                  <a:pt x="585" y="599"/>
                </a:cubicBezTo>
                <a:cubicBezTo>
                  <a:pt x="561" y="615"/>
                  <a:pt x="536" y="608"/>
                  <a:pt x="511" y="606"/>
                </a:cubicBezTo>
                <a:cubicBezTo>
                  <a:pt x="493" y="605"/>
                  <a:pt x="478" y="608"/>
                  <a:pt x="465" y="622"/>
                </a:cubicBezTo>
                <a:cubicBezTo>
                  <a:pt x="451" y="638"/>
                  <a:pt x="433" y="642"/>
                  <a:pt x="408" y="640"/>
                </a:cubicBezTo>
                <a:cubicBezTo>
                  <a:pt x="422" y="634"/>
                  <a:pt x="434" y="635"/>
                  <a:pt x="442" y="624"/>
                </a:cubicBezTo>
                <a:cubicBezTo>
                  <a:pt x="424" y="612"/>
                  <a:pt x="406" y="607"/>
                  <a:pt x="386" y="611"/>
                </a:cubicBezTo>
                <a:cubicBezTo>
                  <a:pt x="357" y="618"/>
                  <a:pt x="328" y="616"/>
                  <a:pt x="299" y="613"/>
                </a:cubicBezTo>
                <a:cubicBezTo>
                  <a:pt x="282" y="611"/>
                  <a:pt x="266" y="604"/>
                  <a:pt x="249" y="605"/>
                </a:cubicBezTo>
                <a:close/>
                <a:moveTo>
                  <a:pt x="104" y="251"/>
                </a:moveTo>
                <a:cubicBezTo>
                  <a:pt x="96" y="248"/>
                  <a:pt x="89" y="245"/>
                  <a:pt x="81" y="242"/>
                </a:cubicBezTo>
                <a:cubicBezTo>
                  <a:pt x="54" y="234"/>
                  <a:pt x="40" y="242"/>
                  <a:pt x="33" y="270"/>
                </a:cubicBezTo>
                <a:cubicBezTo>
                  <a:pt x="31" y="277"/>
                  <a:pt x="31" y="286"/>
                  <a:pt x="31" y="294"/>
                </a:cubicBezTo>
                <a:cubicBezTo>
                  <a:pt x="33" y="319"/>
                  <a:pt x="39" y="343"/>
                  <a:pt x="44" y="367"/>
                </a:cubicBezTo>
                <a:cubicBezTo>
                  <a:pt x="47" y="380"/>
                  <a:pt x="55" y="390"/>
                  <a:pt x="67" y="395"/>
                </a:cubicBezTo>
                <a:cubicBezTo>
                  <a:pt x="87" y="405"/>
                  <a:pt x="101" y="420"/>
                  <a:pt x="112" y="439"/>
                </a:cubicBezTo>
                <a:cubicBezTo>
                  <a:pt x="111" y="440"/>
                  <a:pt x="110" y="440"/>
                  <a:pt x="109" y="441"/>
                </a:cubicBezTo>
                <a:cubicBezTo>
                  <a:pt x="92" y="428"/>
                  <a:pt x="80" y="408"/>
                  <a:pt x="57" y="401"/>
                </a:cubicBezTo>
                <a:cubicBezTo>
                  <a:pt x="57" y="456"/>
                  <a:pt x="120" y="512"/>
                  <a:pt x="168" y="522"/>
                </a:cubicBezTo>
                <a:cubicBezTo>
                  <a:pt x="177" y="524"/>
                  <a:pt x="187" y="525"/>
                  <a:pt x="194" y="517"/>
                </a:cubicBezTo>
                <a:cubicBezTo>
                  <a:pt x="197" y="514"/>
                  <a:pt x="201" y="511"/>
                  <a:pt x="196" y="507"/>
                </a:cubicBezTo>
                <a:cubicBezTo>
                  <a:pt x="177" y="493"/>
                  <a:pt x="176" y="471"/>
                  <a:pt x="170" y="451"/>
                </a:cubicBezTo>
                <a:cubicBezTo>
                  <a:pt x="165" y="433"/>
                  <a:pt x="159" y="418"/>
                  <a:pt x="138" y="414"/>
                </a:cubicBezTo>
                <a:cubicBezTo>
                  <a:pt x="129" y="412"/>
                  <a:pt x="123" y="407"/>
                  <a:pt x="117" y="400"/>
                </a:cubicBezTo>
                <a:cubicBezTo>
                  <a:pt x="104" y="387"/>
                  <a:pt x="100" y="364"/>
                  <a:pt x="108" y="349"/>
                </a:cubicBezTo>
                <a:cubicBezTo>
                  <a:pt x="117" y="332"/>
                  <a:pt x="133" y="337"/>
                  <a:pt x="147" y="338"/>
                </a:cubicBezTo>
                <a:cubicBezTo>
                  <a:pt x="150" y="339"/>
                  <a:pt x="152" y="339"/>
                  <a:pt x="154" y="340"/>
                </a:cubicBezTo>
                <a:cubicBezTo>
                  <a:pt x="156" y="341"/>
                  <a:pt x="158" y="341"/>
                  <a:pt x="159" y="339"/>
                </a:cubicBezTo>
                <a:cubicBezTo>
                  <a:pt x="159" y="339"/>
                  <a:pt x="158" y="338"/>
                  <a:pt x="157" y="337"/>
                </a:cubicBezTo>
                <a:cubicBezTo>
                  <a:pt x="156" y="333"/>
                  <a:pt x="155" y="330"/>
                  <a:pt x="153" y="327"/>
                </a:cubicBezTo>
                <a:cubicBezTo>
                  <a:pt x="148" y="318"/>
                  <a:pt x="155" y="303"/>
                  <a:pt x="138" y="300"/>
                </a:cubicBezTo>
                <a:cubicBezTo>
                  <a:pt x="127" y="298"/>
                  <a:pt x="116" y="298"/>
                  <a:pt x="105" y="301"/>
                </a:cubicBezTo>
                <a:cubicBezTo>
                  <a:pt x="81" y="308"/>
                  <a:pt x="78" y="312"/>
                  <a:pt x="79" y="332"/>
                </a:cubicBezTo>
                <a:cubicBezTo>
                  <a:pt x="75" y="332"/>
                  <a:pt x="74" y="329"/>
                  <a:pt x="73" y="326"/>
                </a:cubicBezTo>
                <a:cubicBezTo>
                  <a:pt x="67" y="313"/>
                  <a:pt x="76" y="301"/>
                  <a:pt x="71" y="285"/>
                </a:cubicBezTo>
                <a:cubicBezTo>
                  <a:pt x="81" y="294"/>
                  <a:pt x="90" y="297"/>
                  <a:pt x="100" y="295"/>
                </a:cubicBezTo>
                <a:cubicBezTo>
                  <a:pt x="115" y="291"/>
                  <a:pt x="131" y="291"/>
                  <a:pt x="145" y="289"/>
                </a:cubicBezTo>
                <a:cubicBezTo>
                  <a:pt x="159" y="287"/>
                  <a:pt x="157" y="262"/>
                  <a:pt x="170" y="251"/>
                </a:cubicBezTo>
                <a:cubicBezTo>
                  <a:pt x="172" y="250"/>
                  <a:pt x="173" y="248"/>
                  <a:pt x="174" y="246"/>
                </a:cubicBezTo>
                <a:cubicBezTo>
                  <a:pt x="175" y="244"/>
                  <a:pt x="175" y="241"/>
                  <a:pt x="175" y="239"/>
                </a:cubicBezTo>
                <a:cubicBezTo>
                  <a:pt x="169" y="229"/>
                  <a:pt x="163" y="220"/>
                  <a:pt x="159" y="209"/>
                </a:cubicBezTo>
                <a:cubicBezTo>
                  <a:pt x="153" y="195"/>
                  <a:pt x="140" y="198"/>
                  <a:pt x="127" y="198"/>
                </a:cubicBezTo>
                <a:cubicBezTo>
                  <a:pt x="142" y="185"/>
                  <a:pt x="154" y="173"/>
                  <a:pt x="167" y="160"/>
                </a:cubicBezTo>
                <a:cubicBezTo>
                  <a:pt x="152" y="186"/>
                  <a:pt x="167" y="205"/>
                  <a:pt x="178" y="225"/>
                </a:cubicBezTo>
                <a:cubicBezTo>
                  <a:pt x="182" y="232"/>
                  <a:pt x="185" y="236"/>
                  <a:pt x="193" y="230"/>
                </a:cubicBezTo>
                <a:cubicBezTo>
                  <a:pt x="202" y="224"/>
                  <a:pt x="215" y="219"/>
                  <a:pt x="223" y="224"/>
                </a:cubicBezTo>
                <a:cubicBezTo>
                  <a:pt x="249" y="243"/>
                  <a:pt x="261" y="226"/>
                  <a:pt x="274" y="209"/>
                </a:cubicBezTo>
                <a:cubicBezTo>
                  <a:pt x="277" y="206"/>
                  <a:pt x="280" y="204"/>
                  <a:pt x="283" y="202"/>
                </a:cubicBezTo>
                <a:cubicBezTo>
                  <a:pt x="289" y="198"/>
                  <a:pt x="288" y="195"/>
                  <a:pt x="283" y="190"/>
                </a:cubicBezTo>
                <a:cubicBezTo>
                  <a:pt x="269" y="178"/>
                  <a:pt x="262" y="161"/>
                  <a:pt x="258" y="143"/>
                </a:cubicBezTo>
                <a:cubicBezTo>
                  <a:pt x="239" y="165"/>
                  <a:pt x="239" y="167"/>
                  <a:pt x="237" y="207"/>
                </a:cubicBezTo>
                <a:cubicBezTo>
                  <a:pt x="224" y="181"/>
                  <a:pt x="221" y="177"/>
                  <a:pt x="212" y="175"/>
                </a:cubicBezTo>
                <a:cubicBezTo>
                  <a:pt x="239" y="154"/>
                  <a:pt x="255" y="127"/>
                  <a:pt x="264" y="94"/>
                </a:cubicBezTo>
                <a:cubicBezTo>
                  <a:pt x="267" y="85"/>
                  <a:pt x="266" y="80"/>
                  <a:pt x="255" y="80"/>
                </a:cubicBezTo>
                <a:cubicBezTo>
                  <a:pt x="232" y="80"/>
                  <a:pt x="210" y="82"/>
                  <a:pt x="188" y="91"/>
                </a:cubicBezTo>
                <a:cubicBezTo>
                  <a:pt x="138" y="111"/>
                  <a:pt x="100" y="148"/>
                  <a:pt x="69" y="191"/>
                </a:cubicBezTo>
                <a:cubicBezTo>
                  <a:pt x="56" y="209"/>
                  <a:pt x="60" y="224"/>
                  <a:pt x="80" y="234"/>
                </a:cubicBezTo>
                <a:cubicBezTo>
                  <a:pt x="89" y="239"/>
                  <a:pt x="100" y="240"/>
                  <a:pt x="107" y="247"/>
                </a:cubicBezTo>
                <a:cubicBezTo>
                  <a:pt x="106" y="248"/>
                  <a:pt x="105" y="250"/>
                  <a:pt x="104" y="251"/>
                </a:cubicBezTo>
                <a:close/>
                <a:moveTo>
                  <a:pt x="734" y="398"/>
                </a:moveTo>
                <a:cubicBezTo>
                  <a:pt x="734" y="398"/>
                  <a:pt x="734" y="398"/>
                  <a:pt x="734" y="398"/>
                </a:cubicBezTo>
                <a:cubicBezTo>
                  <a:pt x="727" y="424"/>
                  <a:pt x="718" y="450"/>
                  <a:pt x="718" y="478"/>
                </a:cubicBezTo>
                <a:cubicBezTo>
                  <a:pt x="719" y="485"/>
                  <a:pt x="718" y="493"/>
                  <a:pt x="723" y="499"/>
                </a:cubicBezTo>
                <a:cubicBezTo>
                  <a:pt x="746" y="526"/>
                  <a:pt x="785" y="534"/>
                  <a:pt x="817" y="519"/>
                </a:cubicBezTo>
                <a:cubicBezTo>
                  <a:pt x="819" y="517"/>
                  <a:pt x="822" y="514"/>
                  <a:pt x="826" y="518"/>
                </a:cubicBezTo>
                <a:cubicBezTo>
                  <a:pt x="819" y="526"/>
                  <a:pt x="810" y="530"/>
                  <a:pt x="802" y="536"/>
                </a:cubicBezTo>
                <a:cubicBezTo>
                  <a:pt x="794" y="541"/>
                  <a:pt x="788" y="547"/>
                  <a:pt x="791" y="556"/>
                </a:cubicBezTo>
                <a:cubicBezTo>
                  <a:pt x="792" y="566"/>
                  <a:pt x="800" y="570"/>
                  <a:pt x="808" y="572"/>
                </a:cubicBezTo>
                <a:cubicBezTo>
                  <a:pt x="835" y="577"/>
                  <a:pt x="862" y="580"/>
                  <a:pt x="889" y="574"/>
                </a:cubicBezTo>
                <a:cubicBezTo>
                  <a:pt x="929" y="565"/>
                  <a:pt x="946" y="518"/>
                  <a:pt x="923" y="485"/>
                </a:cubicBezTo>
                <a:cubicBezTo>
                  <a:pt x="919" y="479"/>
                  <a:pt x="915" y="472"/>
                  <a:pt x="906" y="473"/>
                </a:cubicBezTo>
                <a:cubicBezTo>
                  <a:pt x="898" y="475"/>
                  <a:pt x="896" y="483"/>
                  <a:pt x="894" y="489"/>
                </a:cubicBezTo>
                <a:cubicBezTo>
                  <a:pt x="887" y="504"/>
                  <a:pt x="888" y="521"/>
                  <a:pt x="887" y="540"/>
                </a:cubicBezTo>
                <a:cubicBezTo>
                  <a:pt x="869" y="519"/>
                  <a:pt x="880" y="502"/>
                  <a:pt x="887" y="485"/>
                </a:cubicBezTo>
                <a:cubicBezTo>
                  <a:pt x="891" y="476"/>
                  <a:pt x="895" y="466"/>
                  <a:pt x="888" y="458"/>
                </a:cubicBezTo>
                <a:cubicBezTo>
                  <a:pt x="882" y="449"/>
                  <a:pt x="871" y="451"/>
                  <a:pt x="862" y="453"/>
                </a:cubicBezTo>
                <a:cubicBezTo>
                  <a:pt x="848" y="455"/>
                  <a:pt x="835" y="463"/>
                  <a:pt x="821" y="456"/>
                </a:cubicBezTo>
                <a:cubicBezTo>
                  <a:pt x="812" y="451"/>
                  <a:pt x="802" y="452"/>
                  <a:pt x="792" y="457"/>
                </a:cubicBezTo>
                <a:cubicBezTo>
                  <a:pt x="798" y="445"/>
                  <a:pt x="800" y="432"/>
                  <a:pt x="817" y="426"/>
                </a:cubicBezTo>
                <a:cubicBezTo>
                  <a:pt x="811" y="436"/>
                  <a:pt x="815" y="440"/>
                  <a:pt x="822" y="442"/>
                </a:cubicBezTo>
                <a:cubicBezTo>
                  <a:pt x="836" y="447"/>
                  <a:pt x="851" y="448"/>
                  <a:pt x="866" y="445"/>
                </a:cubicBezTo>
                <a:cubicBezTo>
                  <a:pt x="879" y="443"/>
                  <a:pt x="891" y="444"/>
                  <a:pt x="899" y="458"/>
                </a:cubicBezTo>
                <a:cubicBezTo>
                  <a:pt x="906" y="469"/>
                  <a:pt x="924" y="466"/>
                  <a:pt x="931" y="478"/>
                </a:cubicBezTo>
                <a:cubicBezTo>
                  <a:pt x="931" y="478"/>
                  <a:pt x="934" y="477"/>
                  <a:pt x="935" y="477"/>
                </a:cubicBezTo>
                <a:cubicBezTo>
                  <a:pt x="948" y="470"/>
                  <a:pt x="950" y="442"/>
                  <a:pt x="937" y="437"/>
                </a:cubicBezTo>
                <a:cubicBezTo>
                  <a:pt x="923" y="431"/>
                  <a:pt x="917" y="421"/>
                  <a:pt x="913" y="408"/>
                </a:cubicBezTo>
                <a:cubicBezTo>
                  <a:pt x="909" y="398"/>
                  <a:pt x="903" y="392"/>
                  <a:pt x="890" y="398"/>
                </a:cubicBezTo>
                <a:cubicBezTo>
                  <a:pt x="898" y="382"/>
                  <a:pt x="893" y="369"/>
                  <a:pt x="892" y="356"/>
                </a:cubicBezTo>
                <a:cubicBezTo>
                  <a:pt x="901" y="356"/>
                  <a:pt x="900" y="362"/>
                  <a:pt x="902" y="367"/>
                </a:cubicBezTo>
                <a:cubicBezTo>
                  <a:pt x="910" y="383"/>
                  <a:pt x="916" y="401"/>
                  <a:pt x="926" y="416"/>
                </a:cubicBezTo>
                <a:cubicBezTo>
                  <a:pt x="931" y="423"/>
                  <a:pt x="937" y="426"/>
                  <a:pt x="939" y="415"/>
                </a:cubicBezTo>
                <a:cubicBezTo>
                  <a:pt x="948" y="384"/>
                  <a:pt x="956" y="352"/>
                  <a:pt x="945" y="319"/>
                </a:cubicBezTo>
                <a:cubicBezTo>
                  <a:pt x="936" y="292"/>
                  <a:pt x="930" y="288"/>
                  <a:pt x="903" y="294"/>
                </a:cubicBezTo>
                <a:cubicBezTo>
                  <a:pt x="892" y="297"/>
                  <a:pt x="881" y="299"/>
                  <a:pt x="870" y="302"/>
                </a:cubicBezTo>
                <a:cubicBezTo>
                  <a:pt x="861" y="304"/>
                  <a:pt x="852" y="307"/>
                  <a:pt x="844" y="313"/>
                </a:cubicBezTo>
                <a:cubicBezTo>
                  <a:pt x="829" y="324"/>
                  <a:pt x="827" y="334"/>
                  <a:pt x="838" y="349"/>
                </a:cubicBezTo>
                <a:cubicBezTo>
                  <a:pt x="842" y="356"/>
                  <a:pt x="850" y="361"/>
                  <a:pt x="846" y="377"/>
                </a:cubicBezTo>
                <a:cubicBezTo>
                  <a:pt x="838" y="349"/>
                  <a:pt x="820" y="349"/>
                  <a:pt x="800" y="353"/>
                </a:cubicBezTo>
                <a:cubicBezTo>
                  <a:pt x="790" y="355"/>
                  <a:pt x="779" y="357"/>
                  <a:pt x="769" y="358"/>
                </a:cubicBezTo>
                <a:cubicBezTo>
                  <a:pt x="749" y="359"/>
                  <a:pt x="730" y="357"/>
                  <a:pt x="714" y="341"/>
                </a:cubicBezTo>
                <a:cubicBezTo>
                  <a:pt x="699" y="326"/>
                  <a:pt x="673" y="321"/>
                  <a:pt x="655" y="330"/>
                </a:cubicBezTo>
                <a:cubicBezTo>
                  <a:pt x="634" y="341"/>
                  <a:pt x="637" y="360"/>
                  <a:pt x="638" y="378"/>
                </a:cubicBezTo>
                <a:cubicBezTo>
                  <a:pt x="640" y="403"/>
                  <a:pt x="641" y="403"/>
                  <a:pt x="667" y="403"/>
                </a:cubicBezTo>
                <a:cubicBezTo>
                  <a:pt x="643" y="416"/>
                  <a:pt x="618" y="416"/>
                  <a:pt x="605" y="403"/>
                </a:cubicBezTo>
                <a:cubicBezTo>
                  <a:pt x="609" y="403"/>
                  <a:pt x="612" y="404"/>
                  <a:pt x="615" y="403"/>
                </a:cubicBezTo>
                <a:cubicBezTo>
                  <a:pt x="621" y="402"/>
                  <a:pt x="630" y="407"/>
                  <a:pt x="630" y="395"/>
                </a:cubicBezTo>
                <a:cubicBezTo>
                  <a:pt x="631" y="385"/>
                  <a:pt x="628" y="378"/>
                  <a:pt x="617" y="375"/>
                </a:cubicBezTo>
                <a:cubicBezTo>
                  <a:pt x="610" y="373"/>
                  <a:pt x="604" y="374"/>
                  <a:pt x="598" y="375"/>
                </a:cubicBezTo>
                <a:cubicBezTo>
                  <a:pt x="583" y="379"/>
                  <a:pt x="571" y="388"/>
                  <a:pt x="559" y="396"/>
                </a:cubicBezTo>
                <a:cubicBezTo>
                  <a:pt x="536" y="411"/>
                  <a:pt x="517" y="432"/>
                  <a:pt x="490" y="440"/>
                </a:cubicBezTo>
                <a:cubicBezTo>
                  <a:pt x="481" y="443"/>
                  <a:pt x="477" y="448"/>
                  <a:pt x="474" y="457"/>
                </a:cubicBezTo>
                <a:cubicBezTo>
                  <a:pt x="471" y="468"/>
                  <a:pt x="467" y="479"/>
                  <a:pt x="456" y="485"/>
                </a:cubicBezTo>
                <a:cubicBezTo>
                  <a:pt x="457" y="480"/>
                  <a:pt x="459" y="476"/>
                  <a:pt x="461" y="472"/>
                </a:cubicBezTo>
                <a:cubicBezTo>
                  <a:pt x="474" y="443"/>
                  <a:pt x="460" y="436"/>
                  <a:pt x="433" y="434"/>
                </a:cubicBezTo>
                <a:cubicBezTo>
                  <a:pt x="428" y="434"/>
                  <a:pt x="424" y="436"/>
                  <a:pt x="419" y="437"/>
                </a:cubicBezTo>
                <a:cubicBezTo>
                  <a:pt x="376" y="448"/>
                  <a:pt x="333" y="459"/>
                  <a:pt x="290" y="471"/>
                </a:cubicBezTo>
                <a:cubicBezTo>
                  <a:pt x="264" y="479"/>
                  <a:pt x="242" y="494"/>
                  <a:pt x="236" y="524"/>
                </a:cubicBezTo>
                <a:cubicBezTo>
                  <a:pt x="230" y="521"/>
                  <a:pt x="234" y="509"/>
                  <a:pt x="226" y="510"/>
                </a:cubicBezTo>
                <a:cubicBezTo>
                  <a:pt x="218" y="511"/>
                  <a:pt x="216" y="521"/>
                  <a:pt x="215" y="528"/>
                </a:cubicBezTo>
                <a:cubicBezTo>
                  <a:pt x="213" y="546"/>
                  <a:pt x="223" y="559"/>
                  <a:pt x="237" y="568"/>
                </a:cubicBezTo>
                <a:cubicBezTo>
                  <a:pt x="257" y="580"/>
                  <a:pt x="279" y="588"/>
                  <a:pt x="300" y="596"/>
                </a:cubicBezTo>
                <a:cubicBezTo>
                  <a:pt x="329" y="607"/>
                  <a:pt x="357" y="612"/>
                  <a:pt x="387" y="601"/>
                </a:cubicBezTo>
                <a:cubicBezTo>
                  <a:pt x="398" y="597"/>
                  <a:pt x="412" y="593"/>
                  <a:pt x="422" y="599"/>
                </a:cubicBezTo>
                <a:cubicBezTo>
                  <a:pt x="441" y="609"/>
                  <a:pt x="455" y="611"/>
                  <a:pt x="475" y="597"/>
                </a:cubicBezTo>
                <a:cubicBezTo>
                  <a:pt x="490" y="585"/>
                  <a:pt x="512" y="591"/>
                  <a:pt x="531" y="593"/>
                </a:cubicBezTo>
                <a:cubicBezTo>
                  <a:pt x="572" y="599"/>
                  <a:pt x="575" y="596"/>
                  <a:pt x="577" y="556"/>
                </a:cubicBezTo>
                <a:cubicBezTo>
                  <a:pt x="577" y="555"/>
                  <a:pt x="577" y="555"/>
                  <a:pt x="578" y="554"/>
                </a:cubicBezTo>
                <a:cubicBezTo>
                  <a:pt x="579" y="531"/>
                  <a:pt x="579" y="531"/>
                  <a:pt x="557" y="533"/>
                </a:cubicBezTo>
                <a:cubicBezTo>
                  <a:pt x="552" y="533"/>
                  <a:pt x="547" y="535"/>
                  <a:pt x="543" y="533"/>
                </a:cubicBezTo>
                <a:cubicBezTo>
                  <a:pt x="522" y="522"/>
                  <a:pt x="509" y="537"/>
                  <a:pt x="494" y="546"/>
                </a:cubicBezTo>
                <a:cubicBezTo>
                  <a:pt x="486" y="550"/>
                  <a:pt x="488" y="554"/>
                  <a:pt x="494" y="559"/>
                </a:cubicBezTo>
                <a:cubicBezTo>
                  <a:pt x="501" y="565"/>
                  <a:pt x="510" y="561"/>
                  <a:pt x="520" y="564"/>
                </a:cubicBezTo>
                <a:cubicBezTo>
                  <a:pt x="508" y="572"/>
                  <a:pt x="496" y="572"/>
                  <a:pt x="486" y="568"/>
                </a:cubicBezTo>
                <a:cubicBezTo>
                  <a:pt x="471" y="561"/>
                  <a:pt x="456" y="563"/>
                  <a:pt x="441" y="564"/>
                </a:cubicBezTo>
                <a:cubicBezTo>
                  <a:pt x="422" y="566"/>
                  <a:pt x="403" y="565"/>
                  <a:pt x="391" y="547"/>
                </a:cubicBezTo>
                <a:cubicBezTo>
                  <a:pt x="381" y="529"/>
                  <a:pt x="365" y="523"/>
                  <a:pt x="347" y="523"/>
                </a:cubicBezTo>
                <a:cubicBezTo>
                  <a:pt x="336" y="523"/>
                  <a:pt x="326" y="523"/>
                  <a:pt x="313" y="523"/>
                </a:cubicBezTo>
                <a:cubicBezTo>
                  <a:pt x="343" y="510"/>
                  <a:pt x="376" y="527"/>
                  <a:pt x="402" y="502"/>
                </a:cubicBezTo>
                <a:cubicBezTo>
                  <a:pt x="390" y="548"/>
                  <a:pt x="409" y="566"/>
                  <a:pt x="455" y="553"/>
                </a:cubicBezTo>
                <a:cubicBezTo>
                  <a:pt x="489" y="543"/>
                  <a:pt x="517" y="527"/>
                  <a:pt x="531" y="492"/>
                </a:cubicBezTo>
                <a:cubicBezTo>
                  <a:pt x="534" y="483"/>
                  <a:pt x="539" y="473"/>
                  <a:pt x="547" y="465"/>
                </a:cubicBezTo>
                <a:cubicBezTo>
                  <a:pt x="549" y="474"/>
                  <a:pt x="544" y="479"/>
                  <a:pt x="542" y="484"/>
                </a:cubicBezTo>
                <a:cubicBezTo>
                  <a:pt x="540" y="490"/>
                  <a:pt x="538" y="495"/>
                  <a:pt x="536" y="501"/>
                </a:cubicBezTo>
                <a:cubicBezTo>
                  <a:pt x="531" y="517"/>
                  <a:pt x="535" y="522"/>
                  <a:pt x="552" y="521"/>
                </a:cubicBezTo>
                <a:cubicBezTo>
                  <a:pt x="576" y="519"/>
                  <a:pt x="596" y="508"/>
                  <a:pt x="612" y="490"/>
                </a:cubicBezTo>
                <a:cubicBezTo>
                  <a:pt x="624" y="477"/>
                  <a:pt x="639" y="468"/>
                  <a:pt x="656" y="463"/>
                </a:cubicBezTo>
                <a:cubicBezTo>
                  <a:pt x="671" y="458"/>
                  <a:pt x="686" y="453"/>
                  <a:pt x="701" y="449"/>
                </a:cubicBezTo>
                <a:cubicBezTo>
                  <a:pt x="705" y="447"/>
                  <a:pt x="711" y="448"/>
                  <a:pt x="712" y="443"/>
                </a:cubicBezTo>
                <a:cubicBezTo>
                  <a:pt x="716" y="426"/>
                  <a:pt x="731" y="412"/>
                  <a:pt x="719" y="393"/>
                </a:cubicBezTo>
                <a:cubicBezTo>
                  <a:pt x="727" y="391"/>
                  <a:pt x="727" y="401"/>
                  <a:pt x="734" y="398"/>
                </a:cubicBezTo>
                <a:close/>
                <a:moveTo>
                  <a:pt x="419" y="391"/>
                </a:moveTo>
                <a:cubicBezTo>
                  <a:pt x="426" y="394"/>
                  <a:pt x="426" y="398"/>
                  <a:pt x="427" y="401"/>
                </a:cubicBezTo>
                <a:cubicBezTo>
                  <a:pt x="437" y="425"/>
                  <a:pt x="450" y="433"/>
                  <a:pt x="472" y="429"/>
                </a:cubicBezTo>
                <a:cubicBezTo>
                  <a:pt x="492" y="425"/>
                  <a:pt x="498" y="417"/>
                  <a:pt x="499" y="390"/>
                </a:cubicBezTo>
                <a:cubicBezTo>
                  <a:pt x="500" y="343"/>
                  <a:pt x="514" y="305"/>
                  <a:pt x="560" y="282"/>
                </a:cubicBezTo>
                <a:cubicBezTo>
                  <a:pt x="584" y="270"/>
                  <a:pt x="593" y="250"/>
                  <a:pt x="589" y="222"/>
                </a:cubicBezTo>
                <a:cubicBezTo>
                  <a:pt x="584" y="192"/>
                  <a:pt x="589" y="164"/>
                  <a:pt x="620" y="146"/>
                </a:cubicBezTo>
                <a:cubicBezTo>
                  <a:pt x="635" y="137"/>
                  <a:pt x="645" y="122"/>
                  <a:pt x="654" y="106"/>
                </a:cubicBezTo>
                <a:cubicBezTo>
                  <a:pt x="668" y="83"/>
                  <a:pt x="664" y="72"/>
                  <a:pt x="641" y="59"/>
                </a:cubicBezTo>
                <a:cubicBezTo>
                  <a:pt x="618" y="46"/>
                  <a:pt x="594" y="47"/>
                  <a:pt x="569" y="53"/>
                </a:cubicBezTo>
                <a:cubicBezTo>
                  <a:pt x="556" y="56"/>
                  <a:pt x="541" y="83"/>
                  <a:pt x="545" y="97"/>
                </a:cubicBezTo>
                <a:cubicBezTo>
                  <a:pt x="548" y="111"/>
                  <a:pt x="561" y="104"/>
                  <a:pt x="570" y="106"/>
                </a:cubicBezTo>
                <a:cubicBezTo>
                  <a:pt x="571" y="106"/>
                  <a:pt x="571" y="107"/>
                  <a:pt x="573" y="108"/>
                </a:cubicBezTo>
                <a:cubicBezTo>
                  <a:pt x="559" y="116"/>
                  <a:pt x="544" y="120"/>
                  <a:pt x="532" y="130"/>
                </a:cubicBezTo>
                <a:cubicBezTo>
                  <a:pt x="506" y="148"/>
                  <a:pt x="499" y="169"/>
                  <a:pt x="507" y="200"/>
                </a:cubicBezTo>
                <a:cubicBezTo>
                  <a:pt x="512" y="216"/>
                  <a:pt x="522" y="229"/>
                  <a:pt x="534" y="241"/>
                </a:cubicBezTo>
                <a:cubicBezTo>
                  <a:pt x="542" y="247"/>
                  <a:pt x="547" y="255"/>
                  <a:pt x="543" y="268"/>
                </a:cubicBezTo>
                <a:cubicBezTo>
                  <a:pt x="531" y="252"/>
                  <a:pt x="520" y="239"/>
                  <a:pt x="510" y="226"/>
                </a:cubicBezTo>
                <a:cubicBezTo>
                  <a:pt x="496" y="207"/>
                  <a:pt x="487" y="207"/>
                  <a:pt x="471" y="225"/>
                </a:cubicBezTo>
                <a:cubicBezTo>
                  <a:pt x="464" y="232"/>
                  <a:pt x="460" y="240"/>
                  <a:pt x="456" y="249"/>
                </a:cubicBezTo>
                <a:cubicBezTo>
                  <a:pt x="449" y="262"/>
                  <a:pt x="448" y="273"/>
                  <a:pt x="459" y="286"/>
                </a:cubicBezTo>
                <a:cubicBezTo>
                  <a:pt x="472" y="300"/>
                  <a:pt x="474" y="311"/>
                  <a:pt x="471" y="324"/>
                </a:cubicBezTo>
                <a:cubicBezTo>
                  <a:pt x="451" y="287"/>
                  <a:pt x="423" y="267"/>
                  <a:pt x="380" y="269"/>
                </a:cubicBezTo>
                <a:cubicBezTo>
                  <a:pt x="320" y="272"/>
                  <a:pt x="298" y="300"/>
                  <a:pt x="311" y="359"/>
                </a:cubicBezTo>
                <a:cubicBezTo>
                  <a:pt x="313" y="368"/>
                  <a:pt x="315" y="377"/>
                  <a:pt x="308" y="389"/>
                </a:cubicBezTo>
                <a:cubicBezTo>
                  <a:pt x="306" y="378"/>
                  <a:pt x="305" y="370"/>
                  <a:pt x="303" y="362"/>
                </a:cubicBezTo>
                <a:cubicBezTo>
                  <a:pt x="299" y="350"/>
                  <a:pt x="298" y="333"/>
                  <a:pt x="283" y="331"/>
                </a:cubicBezTo>
                <a:cubicBezTo>
                  <a:pt x="266" y="329"/>
                  <a:pt x="258" y="344"/>
                  <a:pt x="250" y="357"/>
                </a:cubicBezTo>
                <a:cubicBezTo>
                  <a:pt x="248" y="361"/>
                  <a:pt x="247" y="366"/>
                  <a:pt x="246" y="371"/>
                </a:cubicBezTo>
                <a:cubicBezTo>
                  <a:pt x="244" y="381"/>
                  <a:pt x="240" y="390"/>
                  <a:pt x="234" y="398"/>
                </a:cubicBezTo>
                <a:cubicBezTo>
                  <a:pt x="226" y="409"/>
                  <a:pt x="220" y="422"/>
                  <a:pt x="218" y="437"/>
                </a:cubicBezTo>
                <a:cubicBezTo>
                  <a:pt x="207" y="408"/>
                  <a:pt x="185" y="422"/>
                  <a:pt x="165" y="421"/>
                </a:cubicBezTo>
                <a:cubicBezTo>
                  <a:pt x="177" y="438"/>
                  <a:pt x="181" y="455"/>
                  <a:pt x="186" y="473"/>
                </a:cubicBezTo>
                <a:cubicBezTo>
                  <a:pt x="188" y="482"/>
                  <a:pt x="193" y="490"/>
                  <a:pt x="203" y="493"/>
                </a:cubicBezTo>
                <a:cubicBezTo>
                  <a:pt x="233" y="502"/>
                  <a:pt x="270" y="473"/>
                  <a:pt x="267" y="443"/>
                </a:cubicBezTo>
                <a:cubicBezTo>
                  <a:pt x="267" y="437"/>
                  <a:pt x="268" y="431"/>
                  <a:pt x="268" y="426"/>
                </a:cubicBezTo>
                <a:cubicBezTo>
                  <a:pt x="274" y="433"/>
                  <a:pt x="277" y="441"/>
                  <a:pt x="279" y="448"/>
                </a:cubicBezTo>
                <a:cubicBezTo>
                  <a:pt x="282" y="456"/>
                  <a:pt x="287" y="459"/>
                  <a:pt x="294" y="458"/>
                </a:cubicBezTo>
                <a:cubicBezTo>
                  <a:pt x="329" y="451"/>
                  <a:pt x="364" y="445"/>
                  <a:pt x="397" y="430"/>
                </a:cubicBezTo>
                <a:cubicBezTo>
                  <a:pt x="413" y="423"/>
                  <a:pt x="425" y="413"/>
                  <a:pt x="419" y="391"/>
                </a:cubicBezTo>
                <a:close/>
                <a:moveTo>
                  <a:pt x="204" y="301"/>
                </a:moveTo>
                <a:cubicBezTo>
                  <a:pt x="221" y="305"/>
                  <a:pt x="230" y="314"/>
                  <a:pt x="242" y="319"/>
                </a:cubicBezTo>
                <a:cubicBezTo>
                  <a:pt x="258" y="327"/>
                  <a:pt x="277" y="324"/>
                  <a:pt x="286" y="309"/>
                </a:cubicBezTo>
                <a:cubicBezTo>
                  <a:pt x="311" y="268"/>
                  <a:pt x="350" y="254"/>
                  <a:pt x="394" y="256"/>
                </a:cubicBezTo>
                <a:cubicBezTo>
                  <a:pt x="422" y="257"/>
                  <a:pt x="442" y="253"/>
                  <a:pt x="451" y="223"/>
                </a:cubicBezTo>
                <a:cubicBezTo>
                  <a:pt x="452" y="218"/>
                  <a:pt x="457" y="213"/>
                  <a:pt x="461" y="209"/>
                </a:cubicBezTo>
                <a:cubicBezTo>
                  <a:pt x="464" y="204"/>
                  <a:pt x="466" y="201"/>
                  <a:pt x="461" y="197"/>
                </a:cubicBezTo>
                <a:cubicBezTo>
                  <a:pt x="429" y="175"/>
                  <a:pt x="406" y="140"/>
                  <a:pt x="365" y="132"/>
                </a:cubicBezTo>
                <a:cubicBezTo>
                  <a:pt x="361" y="131"/>
                  <a:pt x="355" y="130"/>
                  <a:pt x="354" y="124"/>
                </a:cubicBezTo>
                <a:cubicBezTo>
                  <a:pt x="363" y="124"/>
                  <a:pt x="372" y="125"/>
                  <a:pt x="381" y="124"/>
                </a:cubicBezTo>
                <a:cubicBezTo>
                  <a:pt x="394" y="123"/>
                  <a:pt x="382" y="106"/>
                  <a:pt x="392" y="103"/>
                </a:cubicBezTo>
                <a:cubicBezTo>
                  <a:pt x="407" y="146"/>
                  <a:pt x="440" y="170"/>
                  <a:pt x="477" y="192"/>
                </a:cubicBezTo>
                <a:cubicBezTo>
                  <a:pt x="484" y="196"/>
                  <a:pt x="490" y="195"/>
                  <a:pt x="490" y="185"/>
                </a:cubicBezTo>
                <a:cubicBezTo>
                  <a:pt x="489" y="160"/>
                  <a:pt x="502" y="141"/>
                  <a:pt x="519" y="126"/>
                </a:cubicBezTo>
                <a:cubicBezTo>
                  <a:pt x="530" y="117"/>
                  <a:pt x="529" y="112"/>
                  <a:pt x="519" y="104"/>
                </a:cubicBezTo>
                <a:cubicBezTo>
                  <a:pt x="480" y="77"/>
                  <a:pt x="442" y="48"/>
                  <a:pt x="393" y="40"/>
                </a:cubicBezTo>
                <a:cubicBezTo>
                  <a:pt x="358" y="34"/>
                  <a:pt x="322" y="37"/>
                  <a:pt x="294" y="62"/>
                </a:cubicBezTo>
                <a:cubicBezTo>
                  <a:pt x="268" y="86"/>
                  <a:pt x="266" y="140"/>
                  <a:pt x="285" y="170"/>
                </a:cubicBezTo>
                <a:cubicBezTo>
                  <a:pt x="293" y="183"/>
                  <a:pt x="302" y="193"/>
                  <a:pt x="319" y="185"/>
                </a:cubicBezTo>
                <a:cubicBezTo>
                  <a:pt x="327" y="182"/>
                  <a:pt x="336" y="183"/>
                  <a:pt x="348" y="186"/>
                </a:cubicBezTo>
                <a:cubicBezTo>
                  <a:pt x="306" y="193"/>
                  <a:pt x="276" y="213"/>
                  <a:pt x="254" y="246"/>
                </a:cubicBezTo>
                <a:cubicBezTo>
                  <a:pt x="249" y="254"/>
                  <a:pt x="245" y="253"/>
                  <a:pt x="239" y="248"/>
                </a:cubicBezTo>
                <a:cubicBezTo>
                  <a:pt x="224" y="235"/>
                  <a:pt x="210" y="238"/>
                  <a:pt x="195" y="247"/>
                </a:cubicBezTo>
                <a:cubicBezTo>
                  <a:pt x="166" y="265"/>
                  <a:pt x="156" y="293"/>
                  <a:pt x="165" y="328"/>
                </a:cubicBezTo>
                <a:cubicBezTo>
                  <a:pt x="167" y="336"/>
                  <a:pt x="173" y="344"/>
                  <a:pt x="170" y="353"/>
                </a:cubicBezTo>
                <a:cubicBezTo>
                  <a:pt x="163" y="350"/>
                  <a:pt x="156" y="347"/>
                  <a:pt x="149" y="344"/>
                </a:cubicBezTo>
                <a:cubicBezTo>
                  <a:pt x="137" y="340"/>
                  <a:pt x="125" y="339"/>
                  <a:pt x="117" y="351"/>
                </a:cubicBezTo>
                <a:cubicBezTo>
                  <a:pt x="109" y="364"/>
                  <a:pt x="110" y="378"/>
                  <a:pt x="118" y="391"/>
                </a:cubicBezTo>
                <a:cubicBezTo>
                  <a:pt x="123" y="398"/>
                  <a:pt x="130" y="402"/>
                  <a:pt x="137" y="405"/>
                </a:cubicBezTo>
                <a:cubicBezTo>
                  <a:pt x="163" y="414"/>
                  <a:pt x="188" y="414"/>
                  <a:pt x="213" y="404"/>
                </a:cubicBezTo>
                <a:cubicBezTo>
                  <a:pt x="231" y="396"/>
                  <a:pt x="239" y="383"/>
                  <a:pt x="240" y="363"/>
                </a:cubicBezTo>
                <a:cubicBezTo>
                  <a:pt x="240" y="337"/>
                  <a:pt x="225" y="319"/>
                  <a:pt x="204" y="301"/>
                </a:cubicBezTo>
                <a:close/>
                <a:moveTo>
                  <a:pt x="539" y="673"/>
                </a:moveTo>
                <a:cubicBezTo>
                  <a:pt x="556" y="701"/>
                  <a:pt x="580" y="681"/>
                  <a:pt x="601" y="685"/>
                </a:cubicBezTo>
                <a:cubicBezTo>
                  <a:pt x="587" y="694"/>
                  <a:pt x="570" y="688"/>
                  <a:pt x="557" y="696"/>
                </a:cubicBezTo>
                <a:cubicBezTo>
                  <a:pt x="561" y="710"/>
                  <a:pt x="574" y="702"/>
                  <a:pt x="583" y="707"/>
                </a:cubicBezTo>
                <a:cubicBezTo>
                  <a:pt x="577" y="708"/>
                  <a:pt x="573" y="709"/>
                  <a:pt x="568" y="709"/>
                </a:cubicBezTo>
                <a:cubicBezTo>
                  <a:pt x="571" y="718"/>
                  <a:pt x="581" y="714"/>
                  <a:pt x="586" y="722"/>
                </a:cubicBezTo>
                <a:cubicBezTo>
                  <a:pt x="597" y="743"/>
                  <a:pt x="619" y="743"/>
                  <a:pt x="639" y="746"/>
                </a:cubicBezTo>
                <a:cubicBezTo>
                  <a:pt x="688" y="752"/>
                  <a:pt x="735" y="751"/>
                  <a:pt x="775" y="716"/>
                </a:cubicBezTo>
                <a:cubicBezTo>
                  <a:pt x="787" y="706"/>
                  <a:pt x="801" y="694"/>
                  <a:pt x="802" y="680"/>
                </a:cubicBezTo>
                <a:cubicBezTo>
                  <a:pt x="804" y="665"/>
                  <a:pt x="820" y="660"/>
                  <a:pt x="819" y="645"/>
                </a:cubicBezTo>
                <a:cubicBezTo>
                  <a:pt x="819" y="644"/>
                  <a:pt x="820" y="641"/>
                  <a:pt x="819" y="640"/>
                </a:cubicBezTo>
                <a:cubicBezTo>
                  <a:pt x="814" y="636"/>
                  <a:pt x="815" y="634"/>
                  <a:pt x="820" y="630"/>
                </a:cubicBezTo>
                <a:cubicBezTo>
                  <a:pt x="827" y="624"/>
                  <a:pt x="827" y="616"/>
                  <a:pt x="826" y="606"/>
                </a:cubicBezTo>
                <a:cubicBezTo>
                  <a:pt x="822" y="608"/>
                  <a:pt x="818" y="609"/>
                  <a:pt x="815" y="611"/>
                </a:cubicBezTo>
                <a:cubicBezTo>
                  <a:pt x="812" y="606"/>
                  <a:pt x="828" y="600"/>
                  <a:pt x="815" y="599"/>
                </a:cubicBezTo>
                <a:cubicBezTo>
                  <a:pt x="797" y="597"/>
                  <a:pt x="778" y="590"/>
                  <a:pt x="759" y="596"/>
                </a:cubicBezTo>
                <a:cubicBezTo>
                  <a:pt x="729" y="604"/>
                  <a:pt x="699" y="611"/>
                  <a:pt x="669" y="620"/>
                </a:cubicBezTo>
                <a:cubicBezTo>
                  <a:pt x="647" y="627"/>
                  <a:pt x="623" y="633"/>
                  <a:pt x="601" y="641"/>
                </a:cubicBezTo>
                <a:cubicBezTo>
                  <a:pt x="579" y="649"/>
                  <a:pt x="564" y="669"/>
                  <a:pt x="539" y="673"/>
                </a:cubicBezTo>
                <a:close/>
                <a:moveTo>
                  <a:pt x="646" y="523"/>
                </a:moveTo>
                <a:cubicBezTo>
                  <a:pt x="638" y="514"/>
                  <a:pt x="646" y="505"/>
                  <a:pt x="645" y="497"/>
                </a:cubicBezTo>
                <a:cubicBezTo>
                  <a:pt x="644" y="493"/>
                  <a:pt x="646" y="487"/>
                  <a:pt x="641" y="484"/>
                </a:cubicBezTo>
                <a:cubicBezTo>
                  <a:pt x="636" y="482"/>
                  <a:pt x="633" y="486"/>
                  <a:pt x="630" y="489"/>
                </a:cubicBezTo>
                <a:cubicBezTo>
                  <a:pt x="617" y="497"/>
                  <a:pt x="606" y="509"/>
                  <a:pt x="596" y="520"/>
                </a:cubicBezTo>
                <a:cubicBezTo>
                  <a:pt x="585" y="535"/>
                  <a:pt x="586" y="576"/>
                  <a:pt x="598" y="592"/>
                </a:cubicBezTo>
                <a:cubicBezTo>
                  <a:pt x="612" y="611"/>
                  <a:pt x="630" y="604"/>
                  <a:pt x="648" y="599"/>
                </a:cubicBezTo>
                <a:cubicBezTo>
                  <a:pt x="686" y="588"/>
                  <a:pt x="724" y="575"/>
                  <a:pt x="764" y="570"/>
                </a:cubicBezTo>
                <a:cubicBezTo>
                  <a:pt x="771" y="569"/>
                  <a:pt x="778" y="568"/>
                  <a:pt x="779" y="558"/>
                </a:cubicBezTo>
                <a:cubicBezTo>
                  <a:pt x="779" y="550"/>
                  <a:pt x="777" y="542"/>
                  <a:pt x="768" y="538"/>
                </a:cubicBezTo>
                <a:cubicBezTo>
                  <a:pt x="758" y="534"/>
                  <a:pt x="748" y="529"/>
                  <a:pt x="739" y="525"/>
                </a:cubicBezTo>
                <a:cubicBezTo>
                  <a:pt x="717" y="514"/>
                  <a:pt x="717" y="514"/>
                  <a:pt x="707" y="535"/>
                </a:cubicBezTo>
                <a:cubicBezTo>
                  <a:pt x="705" y="540"/>
                  <a:pt x="704" y="545"/>
                  <a:pt x="699" y="547"/>
                </a:cubicBezTo>
                <a:cubicBezTo>
                  <a:pt x="705" y="516"/>
                  <a:pt x="711" y="485"/>
                  <a:pt x="708" y="452"/>
                </a:cubicBezTo>
                <a:cubicBezTo>
                  <a:pt x="673" y="463"/>
                  <a:pt x="647" y="481"/>
                  <a:pt x="646" y="523"/>
                </a:cubicBezTo>
                <a:close/>
                <a:moveTo>
                  <a:pt x="538" y="812"/>
                </a:moveTo>
                <a:cubicBezTo>
                  <a:pt x="554" y="810"/>
                  <a:pt x="571" y="807"/>
                  <a:pt x="587" y="805"/>
                </a:cubicBezTo>
                <a:cubicBezTo>
                  <a:pt x="602" y="803"/>
                  <a:pt x="601" y="797"/>
                  <a:pt x="594" y="788"/>
                </a:cubicBezTo>
                <a:cubicBezTo>
                  <a:pt x="576" y="763"/>
                  <a:pt x="558" y="739"/>
                  <a:pt x="541" y="714"/>
                </a:cubicBezTo>
                <a:cubicBezTo>
                  <a:pt x="515" y="677"/>
                  <a:pt x="515" y="677"/>
                  <a:pt x="473" y="694"/>
                </a:cubicBezTo>
                <a:cubicBezTo>
                  <a:pt x="472" y="694"/>
                  <a:pt x="471" y="695"/>
                  <a:pt x="470" y="695"/>
                </a:cubicBezTo>
                <a:cubicBezTo>
                  <a:pt x="463" y="697"/>
                  <a:pt x="463" y="701"/>
                  <a:pt x="466" y="707"/>
                </a:cubicBezTo>
                <a:cubicBezTo>
                  <a:pt x="482" y="738"/>
                  <a:pt x="498" y="770"/>
                  <a:pt x="516" y="801"/>
                </a:cubicBezTo>
                <a:cubicBezTo>
                  <a:pt x="521" y="810"/>
                  <a:pt x="528" y="813"/>
                  <a:pt x="538" y="812"/>
                </a:cubicBezTo>
                <a:close/>
                <a:moveTo>
                  <a:pt x="531" y="96"/>
                </a:moveTo>
                <a:cubicBezTo>
                  <a:pt x="530" y="81"/>
                  <a:pt x="533" y="69"/>
                  <a:pt x="537" y="58"/>
                </a:cubicBezTo>
                <a:cubicBezTo>
                  <a:pt x="538" y="54"/>
                  <a:pt x="539" y="49"/>
                  <a:pt x="534" y="48"/>
                </a:cubicBezTo>
                <a:cubicBezTo>
                  <a:pt x="513" y="40"/>
                  <a:pt x="493" y="29"/>
                  <a:pt x="469" y="40"/>
                </a:cubicBezTo>
                <a:cubicBezTo>
                  <a:pt x="456" y="45"/>
                  <a:pt x="458" y="49"/>
                  <a:pt x="465" y="57"/>
                </a:cubicBezTo>
                <a:cubicBezTo>
                  <a:pt x="483" y="75"/>
                  <a:pt x="506" y="85"/>
                  <a:pt x="531" y="96"/>
                </a:cubicBezTo>
                <a:close/>
              </a:path>
            </a:pathLst>
          </a:custGeom>
          <a:solidFill>
            <a:schemeClr val="bg1"/>
          </a:solidFill>
          <a:ln w="9525">
            <a:noFill/>
            <a:round/>
          </a:ln>
        </p:spPr>
        <p:txBody>
          <a:bodyPr vert="horz" wrap="none" lIns="68601" tIns="34301" rIns="68601" bIns="34301" numCol="1" anchor="ctr" anchorCtr="0" compatLnSpc="1">
            <a:noAutofit/>
          </a:bodyPr>
          <a:lstStyle/>
          <a:p>
            <a:endParaRPr lang="en-US" sz="1350" dirty="0">
              <a:solidFill>
                <a:prstClr val="white"/>
              </a:solidFill>
              <a:latin typeface="Minion" pitchFamily="2" charset="0"/>
              <a:ea typeface="微软雅黑" panose="020B0503020204020204" pitchFamily="34" charset="-122"/>
            </a:endParaRPr>
          </a:p>
        </p:txBody>
      </p:sp>
      <p:cxnSp>
        <p:nvCxnSpPr>
          <p:cNvPr id="15" name="直接连接符 43">
            <a:extLst>
              <a:ext uri="{FF2B5EF4-FFF2-40B4-BE49-F238E27FC236}">
                <a16:creationId xmlns:a16="http://schemas.microsoft.com/office/drawing/2014/main" id="{34290A8D-17A1-E74A-B00B-56C742FBF1FA}"/>
              </a:ext>
            </a:extLst>
          </p:cNvPr>
          <p:cNvCxnSpPr/>
          <p:nvPr/>
        </p:nvCxnSpPr>
        <p:spPr bwMode="auto">
          <a:xfrm>
            <a:off x="2951421" y="4743284"/>
            <a:ext cx="4369825" cy="0"/>
          </a:xfrm>
          <a:prstGeom prst="line">
            <a:avLst/>
          </a:prstGeom>
          <a:noFill/>
          <a:ln w="127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tx1"/>
          </a:lnRef>
          <a:fillRef idx="0">
            <a:schemeClr val="accent1"/>
          </a:fillRef>
          <a:effectRef idx="0">
            <a:schemeClr val="accent1"/>
          </a:effectRef>
          <a:fontRef idx="minor">
            <a:schemeClr val="tx1"/>
          </a:fontRef>
        </p:style>
      </p:cxnSp>
      <p:sp>
        <p:nvSpPr>
          <p:cNvPr id="16" name="Rectangle 32">
            <a:extLst>
              <a:ext uri="{FF2B5EF4-FFF2-40B4-BE49-F238E27FC236}">
                <a16:creationId xmlns:a16="http://schemas.microsoft.com/office/drawing/2014/main" id="{80CF78D0-AD39-0643-A563-AFC0D97D2D31}"/>
              </a:ext>
            </a:extLst>
          </p:cNvPr>
          <p:cNvSpPr/>
          <p:nvPr/>
        </p:nvSpPr>
        <p:spPr>
          <a:xfrm>
            <a:off x="3678353" y="3748215"/>
            <a:ext cx="686012" cy="103604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none" tIns="205804" rtlCol="0" anchor="ctr" anchorCtr="0">
            <a:noAutofit/>
          </a:bodyPr>
          <a:lstStyle/>
          <a:p>
            <a:pPr algn="ctr" defTabSz="440649">
              <a:spcAft>
                <a:spcPts val="900"/>
              </a:spcAft>
            </a:pPr>
            <a:r>
              <a:rPr lang="en-US" sz="1200" dirty="0">
                <a:solidFill>
                  <a:srgbClr val="002060"/>
                </a:solidFill>
                <a:ea typeface="Arial" panose="020B0604020202020204" pitchFamily="34" charset="0"/>
                <a:cs typeface="Arial" panose="020B0604020202020204" pitchFamily="34" charset="0"/>
              </a:rPr>
              <a:t>46%</a:t>
            </a:r>
          </a:p>
        </p:txBody>
      </p:sp>
      <p:sp>
        <p:nvSpPr>
          <p:cNvPr id="17" name="Rectangle 24">
            <a:extLst>
              <a:ext uri="{FF2B5EF4-FFF2-40B4-BE49-F238E27FC236}">
                <a16:creationId xmlns:a16="http://schemas.microsoft.com/office/drawing/2014/main" id="{CD3BAD58-367C-BA42-BCD0-CCA75B60E6C8}"/>
              </a:ext>
            </a:extLst>
          </p:cNvPr>
          <p:cNvSpPr/>
          <p:nvPr/>
        </p:nvSpPr>
        <p:spPr>
          <a:xfrm>
            <a:off x="3678353" y="3724674"/>
            <a:ext cx="686012" cy="191726"/>
          </a:xfrm>
          <a:prstGeom prst="rect">
            <a:avLst/>
          </a:prstGeom>
          <a:solidFill>
            <a:schemeClr val="accent3">
              <a:lumMod val="40000"/>
              <a:lumOff val="60000"/>
            </a:schemeClr>
          </a:solidFill>
        </p:spPr>
        <p:txBody>
          <a:bodyPr wrap="none" anchor="ctr" anchorCtr="0">
            <a:noAutofit/>
          </a:bodyPr>
          <a:lstStyle/>
          <a:p>
            <a:pPr algn="ctr"/>
            <a:r>
              <a:rPr lang="zh-CN" altLang="en-US" sz="1200" dirty="0">
                <a:solidFill>
                  <a:srgbClr val="002060"/>
                </a:solidFill>
                <a:latin typeface="Arial" panose="020B0604020202020204"/>
                <a:ea typeface="微软雅黑" panose="020B0503020204020204" pitchFamily="34" charset="-122"/>
                <a:cs typeface="Arial" panose="020B0604020202020204"/>
              </a:rPr>
              <a:t>克唑替尼</a:t>
            </a:r>
            <a:r>
              <a:rPr lang="en-US" sz="1200" dirty="0">
                <a:solidFill>
                  <a:srgbClr val="002060"/>
                </a:solidFill>
                <a:latin typeface="Arial" panose="020B0604020202020204"/>
                <a:ea typeface="微软雅黑" panose="020B0503020204020204" pitchFamily="34" charset="-122"/>
                <a:cs typeface="Arial" panose="020B0604020202020204"/>
              </a:rPr>
              <a:t> </a:t>
            </a:r>
            <a:endParaRPr lang="en-US" sz="1200" dirty="0">
              <a:solidFill>
                <a:srgbClr val="002060"/>
              </a:solidFill>
              <a:latin typeface="Arial" panose="020B0604020202020204"/>
              <a:ea typeface="微软雅黑" panose="020B0503020204020204" pitchFamily="34" charset="-122"/>
            </a:endParaRPr>
          </a:p>
        </p:txBody>
      </p:sp>
      <p:sp>
        <p:nvSpPr>
          <p:cNvPr id="18" name="Rectangle 35">
            <a:extLst>
              <a:ext uri="{FF2B5EF4-FFF2-40B4-BE49-F238E27FC236}">
                <a16:creationId xmlns:a16="http://schemas.microsoft.com/office/drawing/2014/main" id="{9BADBD52-FBDF-8B4D-9B1E-9D03D9FB2430}"/>
              </a:ext>
            </a:extLst>
          </p:cNvPr>
          <p:cNvSpPr/>
          <p:nvPr/>
        </p:nvSpPr>
        <p:spPr>
          <a:xfrm>
            <a:off x="5074588" y="3748216"/>
            <a:ext cx="686012" cy="1004892"/>
          </a:xfrm>
          <a:prstGeom prst="rect">
            <a:avLst/>
          </a:prstGeom>
          <a:solidFill>
            <a:schemeClr val="accent3">
              <a:lumMod val="60000"/>
              <a:lumOff val="40000"/>
              <a:alpha val="50196"/>
            </a:schemeClr>
          </a:solidFill>
          <a:ln>
            <a:noFill/>
          </a:ln>
          <a:effectLst/>
        </p:spPr>
        <p:style>
          <a:lnRef idx="1">
            <a:schemeClr val="accent1"/>
          </a:lnRef>
          <a:fillRef idx="3">
            <a:schemeClr val="accent1"/>
          </a:fillRef>
          <a:effectRef idx="2">
            <a:schemeClr val="accent1"/>
          </a:effectRef>
          <a:fontRef idx="minor">
            <a:schemeClr val="lt1"/>
          </a:fontRef>
        </p:style>
        <p:txBody>
          <a:bodyPr wrap="none" tIns="205804" rtlCol="0" anchor="ctr" anchorCtr="0">
            <a:noAutofit/>
          </a:bodyPr>
          <a:lstStyle/>
          <a:p>
            <a:pPr algn="ctr" defTabSz="440649">
              <a:spcAft>
                <a:spcPts val="900"/>
              </a:spcAft>
            </a:pPr>
            <a:r>
              <a:rPr lang="en-US" sz="1200" dirty="0">
                <a:solidFill>
                  <a:srgbClr val="002060"/>
                </a:solidFill>
                <a:ea typeface="Arial" panose="020B0604020202020204" pitchFamily="34" charset="0"/>
                <a:cs typeface="Arial" panose="020B0604020202020204" pitchFamily="34" charset="0"/>
              </a:rPr>
              <a:t>42%</a:t>
            </a:r>
          </a:p>
        </p:txBody>
      </p:sp>
      <p:sp>
        <p:nvSpPr>
          <p:cNvPr id="19" name="Rectangle 36">
            <a:extLst>
              <a:ext uri="{FF2B5EF4-FFF2-40B4-BE49-F238E27FC236}">
                <a16:creationId xmlns:a16="http://schemas.microsoft.com/office/drawing/2014/main" id="{6FBA5E16-95C1-D349-A801-267F6720E74F}"/>
              </a:ext>
            </a:extLst>
          </p:cNvPr>
          <p:cNvSpPr/>
          <p:nvPr/>
        </p:nvSpPr>
        <p:spPr>
          <a:xfrm>
            <a:off x="5078090" y="3745557"/>
            <a:ext cx="682510" cy="249230"/>
          </a:xfrm>
          <a:prstGeom prst="rect">
            <a:avLst/>
          </a:prstGeom>
          <a:solidFill>
            <a:schemeClr val="accent3">
              <a:lumMod val="60000"/>
              <a:lumOff val="40000"/>
            </a:schemeClr>
          </a:solidFill>
        </p:spPr>
        <p:txBody>
          <a:bodyPr wrap="none" anchor="ctr" anchorCtr="0">
            <a:noAutofit/>
          </a:bodyPr>
          <a:lstStyle/>
          <a:p>
            <a:pPr algn="ctr"/>
            <a:r>
              <a:rPr lang="en-US" sz="1200" dirty="0" err="1">
                <a:solidFill>
                  <a:srgbClr val="002060"/>
                </a:solidFill>
                <a:latin typeface="Arial" panose="020B0604020202020204"/>
                <a:ea typeface="微软雅黑" panose="020B0503020204020204" pitchFamily="34" charset="-122"/>
                <a:cs typeface="Arial" panose="020B0604020202020204"/>
              </a:rPr>
              <a:t>Ceritinib</a:t>
            </a:r>
            <a:endParaRPr lang="en-US" sz="1200" dirty="0">
              <a:solidFill>
                <a:srgbClr val="002060"/>
              </a:solidFill>
              <a:latin typeface="Arial" panose="020B0604020202020204"/>
              <a:ea typeface="微软雅黑" panose="020B0503020204020204" pitchFamily="34" charset="-122"/>
            </a:endParaRPr>
          </a:p>
        </p:txBody>
      </p:sp>
      <p:sp>
        <p:nvSpPr>
          <p:cNvPr id="20" name="Rectangle 39">
            <a:extLst>
              <a:ext uri="{FF2B5EF4-FFF2-40B4-BE49-F238E27FC236}">
                <a16:creationId xmlns:a16="http://schemas.microsoft.com/office/drawing/2014/main" id="{8C755F79-9B36-CC4C-B348-7789BF7F30DD}"/>
              </a:ext>
            </a:extLst>
          </p:cNvPr>
          <p:cNvSpPr/>
          <p:nvPr/>
        </p:nvSpPr>
        <p:spPr>
          <a:xfrm>
            <a:off x="6462894" y="4336184"/>
            <a:ext cx="686012" cy="409924"/>
          </a:xfrm>
          <a:prstGeom prst="rect">
            <a:avLst/>
          </a:prstGeom>
          <a:solidFill>
            <a:srgbClr val="BFE569"/>
          </a:solidFill>
          <a:ln>
            <a:noFill/>
          </a:ln>
          <a:effectLst/>
        </p:spPr>
        <p:style>
          <a:lnRef idx="1">
            <a:schemeClr val="accent1"/>
          </a:lnRef>
          <a:fillRef idx="3">
            <a:schemeClr val="accent1"/>
          </a:fillRef>
          <a:effectRef idx="2">
            <a:schemeClr val="accent1"/>
          </a:effectRef>
          <a:fontRef idx="minor">
            <a:schemeClr val="lt1"/>
          </a:fontRef>
        </p:style>
        <p:txBody>
          <a:bodyPr wrap="none" tIns="205804" rtlCol="0" anchor="ctr" anchorCtr="0">
            <a:noAutofit/>
          </a:bodyPr>
          <a:lstStyle/>
          <a:p>
            <a:pPr algn="ctr" defTabSz="440649">
              <a:spcAft>
                <a:spcPts val="900"/>
              </a:spcAft>
            </a:pPr>
            <a:r>
              <a:rPr lang="en-US" sz="1200" dirty="0">
                <a:solidFill>
                  <a:prstClr val="black"/>
                </a:solidFill>
                <a:ea typeface="Arial" panose="020B0604020202020204" pitchFamily="34" charset="0"/>
                <a:cs typeface="Arial" panose="020B0604020202020204" pitchFamily="34" charset="0"/>
              </a:rPr>
              <a:t>17%</a:t>
            </a:r>
          </a:p>
        </p:txBody>
      </p:sp>
      <p:sp>
        <p:nvSpPr>
          <p:cNvPr id="21" name="Rectangle 40">
            <a:extLst>
              <a:ext uri="{FF2B5EF4-FFF2-40B4-BE49-F238E27FC236}">
                <a16:creationId xmlns:a16="http://schemas.microsoft.com/office/drawing/2014/main" id="{6CF03C82-6D61-C644-AAE3-9E58578F95E4}"/>
              </a:ext>
            </a:extLst>
          </p:cNvPr>
          <p:cNvSpPr/>
          <p:nvPr/>
        </p:nvSpPr>
        <p:spPr>
          <a:xfrm>
            <a:off x="6456287" y="4329037"/>
            <a:ext cx="686012" cy="156228"/>
          </a:xfrm>
          <a:prstGeom prst="rect">
            <a:avLst/>
          </a:prstGeom>
          <a:solidFill>
            <a:schemeClr val="accent3">
              <a:lumMod val="40000"/>
              <a:lumOff val="60000"/>
            </a:schemeClr>
          </a:solidFill>
        </p:spPr>
        <p:txBody>
          <a:bodyPr wrap="none" anchor="ctr" anchorCtr="0">
            <a:noAutofit/>
          </a:bodyPr>
          <a:lstStyle/>
          <a:p>
            <a:pPr algn="ctr"/>
            <a:r>
              <a:rPr lang="en-US" sz="1200" dirty="0" err="1">
                <a:solidFill>
                  <a:srgbClr val="002060"/>
                </a:solidFill>
                <a:latin typeface="Arial" panose="020B0604020202020204"/>
                <a:ea typeface="微软雅黑" panose="020B0503020204020204" pitchFamily="34" charset="-122"/>
                <a:cs typeface="Arial" panose="020B0604020202020204"/>
              </a:rPr>
              <a:t>Alectinib</a:t>
            </a:r>
            <a:endParaRPr lang="en-US" sz="1200" dirty="0">
              <a:solidFill>
                <a:srgbClr val="002060"/>
              </a:solidFill>
              <a:latin typeface="Arial" panose="020B0604020202020204"/>
              <a:ea typeface="微软雅黑" panose="020B0503020204020204" pitchFamily="34" charset="-122"/>
            </a:endParaRPr>
          </a:p>
        </p:txBody>
      </p:sp>
      <p:sp>
        <p:nvSpPr>
          <p:cNvPr id="22" name="TextBox 51">
            <a:extLst>
              <a:ext uri="{FF2B5EF4-FFF2-40B4-BE49-F238E27FC236}">
                <a16:creationId xmlns:a16="http://schemas.microsoft.com/office/drawing/2014/main" id="{40B6FB88-DA1C-AE45-8041-A60351428D4B}"/>
              </a:ext>
            </a:extLst>
          </p:cNvPr>
          <p:cNvSpPr txBox="1"/>
          <p:nvPr/>
        </p:nvSpPr>
        <p:spPr>
          <a:xfrm>
            <a:off x="1816907" y="810119"/>
            <a:ext cx="5780463" cy="351108"/>
          </a:xfrm>
          <a:prstGeom prst="rect">
            <a:avLst/>
          </a:prstGeom>
          <a:solidFill>
            <a:schemeClr val="accent5">
              <a:lumMod val="60000"/>
              <a:lumOff val="40000"/>
            </a:schemeClr>
          </a:solidFill>
        </p:spPr>
        <p:txBody>
          <a:bodyPr wrap="none" lIns="0" tIns="0" rIns="0" bIns="0" rtlCol="0" anchor="ctr">
            <a:noAutofit/>
          </a:bodyPr>
          <a:lstStyle/>
          <a:p>
            <a:pPr algn="ctr"/>
            <a:r>
              <a:rPr lang="zh-CN" altLang="en-US" sz="1350" dirty="0">
                <a:solidFill>
                  <a:prstClr val="black"/>
                </a:solidFill>
                <a:latin typeface="Minion"/>
                <a:ea typeface="微软雅黑" panose="020B0503020204020204" pitchFamily="34" charset="-122"/>
                <a:cs typeface="Minion"/>
              </a:rPr>
              <a:t>克唑替尼一线治疗后通常在</a:t>
            </a:r>
            <a:r>
              <a:rPr lang="en-US" altLang="zh-CN" sz="1350" dirty="0">
                <a:solidFill>
                  <a:prstClr val="black"/>
                </a:solidFill>
                <a:latin typeface="Minion"/>
                <a:ea typeface="微软雅黑" panose="020B0503020204020204" pitchFamily="34" charset="-122"/>
                <a:cs typeface="Minion"/>
              </a:rPr>
              <a:t>1</a:t>
            </a:r>
            <a:r>
              <a:rPr lang="zh-CN" altLang="en-US" sz="1350" dirty="0">
                <a:solidFill>
                  <a:prstClr val="black"/>
                </a:solidFill>
                <a:latin typeface="Minion"/>
                <a:ea typeface="微软雅黑" panose="020B0503020204020204" pitchFamily="34" charset="-122"/>
                <a:cs typeface="Minion"/>
              </a:rPr>
              <a:t>年内出现疾病进展，不良事件发生率较高</a:t>
            </a:r>
            <a:endParaRPr lang="en-US" sz="1350" dirty="0">
              <a:solidFill>
                <a:prstClr val="black"/>
              </a:solidFill>
              <a:latin typeface="Minion"/>
              <a:ea typeface="微软雅黑" panose="020B0503020204020204" pitchFamily="34" charset="-122"/>
              <a:cs typeface="Minion"/>
            </a:endParaRPr>
          </a:p>
        </p:txBody>
      </p:sp>
      <p:sp>
        <p:nvSpPr>
          <p:cNvPr id="23" name="TextBox 15">
            <a:extLst>
              <a:ext uri="{FF2B5EF4-FFF2-40B4-BE49-F238E27FC236}">
                <a16:creationId xmlns:a16="http://schemas.microsoft.com/office/drawing/2014/main" id="{30C2D652-6703-7B46-9F52-F9EBDC352CDA}"/>
              </a:ext>
            </a:extLst>
          </p:cNvPr>
          <p:cNvSpPr txBox="1"/>
          <p:nvPr/>
        </p:nvSpPr>
        <p:spPr>
          <a:xfrm>
            <a:off x="1825407" y="3187117"/>
            <a:ext cx="6042076" cy="300082"/>
          </a:xfrm>
          <a:prstGeom prst="rect">
            <a:avLst/>
          </a:prstGeom>
          <a:noFill/>
          <a:ln w="57150">
            <a:solidFill>
              <a:srgbClr val="FF0000"/>
            </a:solidFill>
          </a:ln>
        </p:spPr>
        <p:txBody>
          <a:bodyPr wrap="square" rtlCol="0">
            <a:spAutoFit/>
          </a:bodyPr>
          <a:lstStyle/>
          <a:p>
            <a:pPr algn="ctr"/>
            <a:r>
              <a:rPr lang="zh-CN" altLang="en-US" sz="1350" dirty="0">
                <a:solidFill>
                  <a:prstClr val="black"/>
                </a:solidFill>
                <a:latin typeface="Arial" panose="020B0604020202020204"/>
                <a:ea typeface="微软雅黑" panose="020B0503020204020204" pitchFamily="34" charset="-122"/>
              </a:rPr>
              <a:t>克唑替尼和</a:t>
            </a:r>
            <a:r>
              <a:rPr lang="en-US" altLang="zh-CN" sz="1350" dirty="0" err="1">
                <a:solidFill>
                  <a:prstClr val="black"/>
                </a:solidFill>
                <a:latin typeface="Arial" panose="020B0604020202020204"/>
                <a:ea typeface="微软雅黑" panose="020B0503020204020204" pitchFamily="34" charset="-122"/>
              </a:rPr>
              <a:t>ceritinib</a:t>
            </a:r>
            <a:r>
              <a:rPr lang="zh-CN" altLang="en-US" sz="1350" dirty="0">
                <a:solidFill>
                  <a:prstClr val="black"/>
                </a:solidFill>
                <a:latin typeface="Arial" panose="020B0604020202020204"/>
                <a:ea typeface="微软雅黑" panose="020B0503020204020204" pitchFamily="34" charset="-122"/>
              </a:rPr>
              <a:t>治疗后</a:t>
            </a:r>
            <a:r>
              <a:rPr lang="en-US" altLang="zh-CN" sz="1350" dirty="0">
                <a:solidFill>
                  <a:prstClr val="black"/>
                </a:solidFill>
                <a:latin typeface="Arial" panose="020B0604020202020204"/>
                <a:ea typeface="微软雅黑" panose="020B0503020204020204" pitchFamily="34" charset="-122"/>
              </a:rPr>
              <a:t>CNS</a:t>
            </a:r>
            <a:r>
              <a:rPr lang="zh-CN" altLang="en-US" sz="1350" dirty="0">
                <a:solidFill>
                  <a:prstClr val="black"/>
                </a:solidFill>
                <a:latin typeface="Arial" panose="020B0604020202020204"/>
                <a:ea typeface="微软雅黑" panose="020B0503020204020204" pitchFamily="34" charset="-122"/>
              </a:rPr>
              <a:t>进展的发生率高，影响病人的</a:t>
            </a:r>
            <a:r>
              <a:rPr lang="en-US" altLang="zh-CN" sz="1350" dirty="0">
                <a:solidFill>
                  <a:prstClr val="black"/>
                </a:solidFill>
                <a:latin typeface="Arial" panose="020B0604020202020204"/>
                <a:ea typeface="微软雅黑" panose="020B0503020204020204" pitchFamily="34" charset="-122"/>
              </a:rPr>
              <a:t>OS</a:t>
            </a:r>
            <a:r>
              <a:rPr lang="zh-CN" altLang="en-US" sz="1350" dirty="0">
                <a:solidFill>
                  <a:prstClr val="black"/>
                </a:solidFill>
                <a:latin typeface="Arial" panose="020B0604020202020204"/>
                <a:ea typeface="微软雅黑" panose="020B0503020204020204" pitchFamily="34" charset="-122"/>
              </a:rPr>
              <a:t>和</a:t>
            </a:r>
            <a:r>
              <a:rPr lang="en-US" altLang="zh-CN" sz="1350" dirty="0" err="1">
                <a:solidFill>
                  <a:prstClr val="black"/>
                </a:solidFill>
                <a:latin typeface="Arial" panose="020B0604020202020204"/>
                <a:ea typeface="微软雅黑" panose="020B0503020204020204" pitchFamily="34" charset="-122"/>
              </a:rPr>
              <a:t>QoL</a:t>
            </a:r>
            <a:endParaRPr lang="en-US" altLang="zh-CN" sz="1350" dirty="0">
              <a:solidFill>
                <a:prstClr val="black"/>
              </a:solidFill>
              <a:latin typeface="Arial" panose="020B0604020202020204"/>
              <a:ea typeface="微软雅黑" panose="020B0503020204020204" pitchFamily="34" charset="-122"/>
            </a:endParaRPr>
          </a:p>
        </p:txBody>
      </p:sp>
      <p:sp>
        <p:nvSpPr>
          <p:cNvPr id="24" name="Text Placeholder 2">
            <a:extLst>
              <a:ext uri="{FF2B5EF4-FFF2-40B4-BE49-F238E27FC236}">
                <a16:creationId xmlns:a16="http://schemas.microsoft.com/office/drawing/2014/main" id="{44911B3F-B413-E748-96EA-CFD6FEA46DD4}"/>
              </a:ext>
            </a:extLst>
          </p:cNvPr>
          <p:cNvSpPr txBox="1">
            <a:spLocks/>
          </p:cNvSpPr>
          <p:nvPr/>
        </p:nvSpPr>
        <p:spPr>
          <a:xfrm>
            <a:off x="6866057" y="4892365"/>
            <a:ext cx="2335316" cy="27035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25" dirty="0"/>
              <a:t>Solomon, et al. N </a:t>
            </a:r>
            <a:r>
              <a:rPr lang="en-US" sz="825" dirty="0" err="1"/>
              <a:t>Engl</a:t>
            </a:r>
            <a:r>
              <a:rPr lang="en-US" sz="825" dirty="0"/>
              <a:t> J Med 2014</a:t>
            </a:r>
          </a:p>
        </p:txBody>
      </p:sp>
      <p:grpSp>
        <p:nvGrpSpPr>
          <p:cNvPr id="25" name="Group 13">
            <a:extLst>
              <a:ext uri="{FF2B5EF4-FFF2-40B4-BE49-F238E27FC236}">
                <a16:creationId xmlns:a16="http://schemas.microsoft.com/office/drawing/2014/main" id="{5A6F06D8-0055-A74F-ACAD-63051FF7105B}"/>
              </a:ext>
            </a:extLst>
          </p:cNvPr>
          <p:cNvGrpSpPr/>
          <p:nvPr/>
        </p:nvGrpSpPr>
        <p:grpSpPr>
          <a:xfrm>
            <a:off x="4247964" y="1026210"/>
            <a:ext cx="3862240" cy="2036662"/>
            <a:chOff x="971600" y="2598824"/>
            <a:chExt cx="7200800" cy="3493434"/>
          </a:xfrm>
        </p:grpSpPr>
        <p:graphicFrame>
          <p:nvGraphicFramePr>
            <p:cNvPr id="26" name="Chart 5">
              <a:extLst>
                <a:ext uri="{FF2B5EF4-FFF2-40B4-BE49-F238E27FC236}">
                  <a16:creationId xmlns:a16="http://schemas.microsoft.com/office/drawing/2014/main" id="{AEDB6537-1CD5-CF4A-A747-B12818976F05}"/>
                </a:ext>
              </a:extLst>
            </p:cNvPr>
            <p:cNvGraphicFramePr/>
            <p:nvPr/>
          </p:nvGraphicFramePr>
          <p:xfrm>
            <a:off x="971600" y="2598824"/>
            <a:ext cx="7200800" cy="3278101"/>
          </p:xfrm>
          <a:graphic>
            <a:graphicData uri="http://schemas.openxmlformats.org/drawingml/2006/chart">
              <c:chart xmlns:c="http://schemas.openxmlformats.org/drawingml/2006/chart" xmlns:r="http://schemas.openxmlformats.org/officeDocument/2006/relationships" r:id="rId3"/>
            </a:graphicData>
          </a:graphic>
        </p:graphicFrame>
        <p:sp>
          <p:nvSpPr>
            <p:cNvPr id="27" name="Rectangle 7">
              <a:extLst>
                <a:ext uri="{FF2B5EF4-FFF2-40B4-BE49-F238E27FC236}">
                  <a16:creationId xmlns:a16="http://schemas.microsoft.com/office/drawing/2014/main" id="{BCF3AC60-3B9B-DE4C-995E-D2E63D8F201F}"/>
                </a:ext>
              </a:extLst>
            </p:cNvPr>
            <p:cNvSpPr/>
            <p:nvPr/>
          </p:nvSpPr>
          <p:spPr>
            <a:xfrm>
              <a:off x="1584163" y="5626183"/>
              <a:ext cx="1348483" cy="435536"/>
            </a:xfrm>
            <a:prstGeom prst="rect">
              <a:avLst/>
            </a:prstGeom>
          </p:spPr>
          <p:txBody>
            <a:bodyPr wrap="none">
              <a:spAutoFit/>
            </a:bodyPr>
            <a:lstStyle/>
            <a:p>
              <a:pPr algn="ctr" fontAlgn="b"/>
              <a:r>
                <a:rPr lang="zh-CN" altLang="en-US" sz="1050" dirty="0">
                  <a:solidFill>
                    <a:prstClr val="black"/>
                  </a:solidFill>
                  <a:latin typeface="Arial" panose="020B0604020202020204"/>
                  <a:ea typeface="微软雅黑" panose="020B0503020204020204" pitchFamily="34" charset="-122"/>
                </a:rPr>
                <a:t>视力异常</a:t>
              </a:r>
              <a:endParaRPr lang="en-US" sz="1050" dirty="0">
                <a:solidFill>
                  <a:srgbClr val="000000"/>
                </a:solidFill>
                <a:latin typeface="Arial" panose="020B0604020202020204"/>
                <a:ea typeface="微软雅黑" panose="020B0503020204020204" pitchFamily="34" charset="-122"/>
              </a:endParaRPr>
            </a:p>
          </p:txBody>
        </p:sp>
        <p:sp>
          <p:nvSpPr>
            <p:cNvPr id="28" name="Rectangle 8">
              <a:extLst>
                <a:ext uri="{FF2B5EF4-FFF2-40B4-BE49-F238E27FC236}">
                  <a16:creationId xmlns:a16="http://schemas.microsoft.com/office/drawing/2014/main" id="{5F1CB60F-2809-C043-A109-40469B8E7DCE}"/>
                </a:ext>
              </a:extLst>
            </p:cNvPr>
            <p:cNvSpPr/>
            <p:nvPr/>
          </p:nvSpPr>
          <p:spPr>
            <a:xfrm>
              <a:off x="2676902" y="5656722"/>
              <a:ext cx="846386" cy="435536"/>
            </a:xfrm>
            <a:prstGeom prst="rect">
              <a:avLst/>
            </a:prstGeom>
          </p:spPr>
          <p:txBody>
            <a:bodyPr wrap="none">
              <a:spAutoFit/>
            </a:bodyPr>
            <a:lstStyle/>
            <a:p>
              <a:pPr algn="ctr" fontAlgn="b"/>
              <a:r>
                <a:rPr lang="zh-CN" altLang="en-US" sz="1050" dirty="0">
                  <a:solidFill>
                    <a:prstClr val="black"/>
                  </a:solidFill>
                  <a:latin typeface="Arial" panose="020B0604020202020204"/>
                  <a:ea typeface="微软雅黑" panose="020B0503020204020204" pitchFamily="34" charset="-122"/>
                </a:rPr>
                <a:t>腹泻</a:t>
              </a:r>
              <a:endParaRPr lang="en-US" sz="1050" dirty="0">
                <a:solidFill>
                  <a:prstClr val="black"/>
                </a:solidFill>
                <a:latin typeface="Arial" panose="020B0604020202020204"/>
                <a:ea typeface="微软雅黑" panose="020B0503020204020204" pitchFamily="34" charset="-122"/>
              </a:endParaRPr>
            </a:p>
          </p:txBody>
        </p:sp>
        <p:sp>
          <p:nvSpPr>
            <p:cNvPr id="29" name="Rectangle 9">
              <a:extLst>
                <a:ext uri="{FF2B5EF4-FFF2-40B4-BE49-F238E27FC236}">
                  <a16:creationId xmlns:a16="http://schemas.microsoft.com/office/drawing/2014/main" id="{3F3DA244-33E4-EE44-9A06-3C3B5A3E613D}"/>
                </a:ext>
              </a:extLst>
            </p:cNvPr>
            <p:cNvSpPr/>
            <p:nvPr/>
          </p:nvSpPr>
          <p:spPr>
            <a:xfrm>
              <a:off x="3560140" y="5626184"/>
              <a:ext cx="846386" cy="435536"/>
            </a:xfrm>
            <a:prstGeom prst="rect">
              <a:avLst/>
            </a:prstGeom>
          </p:spPr>
          <p:txBody>
            <a:bodyPr wrap="none">
              <a:spAutoFit/>
            </a:bodyPr>
            <a:lstStyle/>
            <a:p>
              <a:pPr algn="ctr" fontAlgn="b"/>
              <a:r>
                <a:rPr lang="zh-CN" altLang="en-US" sz="1050" dirty="0">
                  <a:solidFill>
                    <a:prstClr val="black"/>
                  </a:solidFill>
                  <a:latin typeface="Arial" panose="020B0604020202020204"/>
                  <a:ea typeface="微软雅黑" panose="020B0503020204020204" pitchFamily="34" charset="-122"/>
                </a:rPr>
                <a:t>呕吐</a:t>
              </a:r>
              <a:endParaRPr lang="en-US" sz="1050" dirty="0">
                <a:solidFill>
                  <a:prstClr val="black"/>
                </a:solidFill>
                <a:latin typeface="Arial" panose="020B0604020202020204"/>
                <a:ea typeface="微软雅黑" panose="020B0503020204020204" pitchFamily="34" charset="-122"/>
              </a:endParaRPr>
            </a:p>
          </p:txBody>
        </p:sp>
        <p:sp>
          <p:nvSpPr>
            <p:cNvPr id="30" name="Rectangle 10">
              <a:extLst>
                <a:ext uri="{FF2B5EF4-FFF2-40B4-BE49-F238E27FC236}">
                  <a16:creationId xmlns:a16="http://schemas.microsoft.com/office/drawing/2014/main" id="{753AC47C-75BB-C14A-92C4-FCF2F1F1A8DC}"/>
                </a:ext>
              </a:extLst>
            </p:cNvPr>
            <p:cNvSpPr/>
            <p:nvPr/>
          </p:nvSpPr>
          <p:spPr>
            <a:xfrm>
              <a:off x="4252459" y="5626184"/>
              <a:ext cx="846386" cy="435536"/>
            </a:xfrm>
            <a:prstGeom prst="rect">
              <a:avLst/>
            </a:prstGeom>
          </p:spPr>
          <p:txBody>
            <a:bodyPr wrap="none">
              <a:spAutoFit/>
            </a:bodyPr>
            <a:lstStyle/>
            <a:p>
              <a:pPr algn="ctr" fontAlgn="b"/>
              <a:r>
                <a:rPr lang="zh-CN" altLang="en-US" sz="1050" dirty="0">
                  <a:solidFill>
                    <a:prstClr val="black"/>
                  </a:solidFill>
                  <a:latin typeface="Arial" panose="020B0604020202020204"/>
                  <a:ea typeface="微软雅黑" panose="020B0503020204020204" pitchFamily="34" charset="-122"/>
                </a:rPr>
                <a:t>便秘</a:t>
              </a:r>
              <a:endParaRPr lang="en-US" sz="1050" dirty="0">
                <a:solidFill>
                  <a:prstClr val="black"/>
                </a:solidFill>
                <a:latin typeface="Arial" panose="020B0604020202020204"/>
                <a:ea typeface="微软雅黑" panose="020B0503020204020204" pitchFamily="34" charset="-122"/>
              </a:endParaRPr>
            </a:p>
          </p:txBody>
        </p:sp>
        <p:sp>
          <p:nvSpPr>
            <p:cNvPr id="31" name="Rectangle 11">
              <a:extLst>
                <a:ext uri="{FF2B5EF4-FFF2-40B4-BE49-F238E27FC236}">
                  <a16:creationId xmlns:a16="http://schemas.microsoft.com/office/drawing/2014/main" id="{06564FF5-299E-5640-89FE-B02854F2D484}"/>
                </a:ext>
              </a:extLst>
            </p:cNvPr>
            <p:cNvSpPr/>
            <p:nvPr/>
          </p:nvSpPr>
          <p:spPr>
            <a:xfrm>
              <a:off x="4835048" y="5626184"/>
              <a:ext cx="1599530" cy="435536"/>
            </a:xfrm>
            <a:prstGeom prst="rect">
              <a:avLst/>
            </a:prstGeom>
          </p:spPr>
          <p:txBody>
            <a:bodyPr wrap="none">
              <a:spAutoFit/>
            </a:bodyPr>
            <a:lstStyle/>
            <a:p>
              <a:pPr algn="ctr" fontAlgn="b"/>
              <a:r>
                <a:rPr lang="zh-CN" altLang="en-US" sz="1050" dirty="0">
                  <a:solidFill>
                    <a:prstClr val="black"/>
                  </a:solidFill>
                  <a:latin typeface="Arial" panose="020B0604020202020204"/>
                  <a:ea typeface="微软雅黑" panose="020B0503020204020204" pitchFamily="34" charset="-122"/>
                </a:rPr>
                <a:t>转氨酶升高</a:t>
              </a:r>
              <a:endParaRPr lang="en-US" sz="1050" dirty="0">
                <a:solidFill>
                  <a:prstClr val="black"/>
                </a:solidFill>
                <a:latin typeface="Arial" panose="020B0604020202020204"/>
                <a:ea typeface="微软雅黑" panose="020B0503020204020204" pitchFamily="34" charset="-122"/>
              </a:endParaRPr>
            </a:p>
          </p:txBody>
        </p:sp>
        <p:sp>
          <p:nvSpPr>
            <p:cNvPr id="32" name="Rectangle 12">
              <a:extLst>
                <a:ext uri="{FF2B5EF4-FFF2-40B4-BE49-F238E27FC236}">
                  <a16:creationId xmlns:a16="http://schemas.microsoft.com/office/drawing/2014/main" id="{F06DCD79-1BD9-1D40-864F-61F3F713BFED}"/>
                </a:ext>
              </a:extLst>
            </p:cNvPr>
            <p:cNvSpPr/>
            <p:nvPr/>
          </p:nvSpPr>
          <p:spPr>
            <a:xfrm>
              <a:off x="6163142" y="5631316"/>
              <a:ext cx="1599530" cy="435536"/>
            </a:xfrm>
            <a:prstGeom prst="rect">
              <a:avLst/>
            </a:prstGeom>
          </p:spPr>
          <p:txBody>
            <a:bodyPr wrap="none">
              <a:spAutoFit/>
            </a:bodyPr>
            <a:lstStyle/>
            <a:p>
              <a:pPr algn="ctr" fontAlgn="b"/>
              <a:r>
                <a:rPr lang="zh-CN" altLang="en-US" sz="1050" dirty="0">
                  <a:solidFill>
                    <a:prstClr val="black"/>
                  </a:solidFill>
                  <a:latin typeface="Arial" panose="020B0604020202020204"/>
                  <a:ea typeface="微软雅黑" panose="020B0503020204020204" pitchFamily="34" charset="-122"/>
                </a:rPr>
                <a:t>粒细胞减少</a:t>
              </a:r>
              <a:endParaRPr lang="en-US" sz="1050" dirty="0">
                <a:solidFill>
                  <a:prstClr val="black"/>
                </a:solidFill>
                <a:latin typeface="Arial" panose="020B0604020202020204"/>
                <a:ea typeface="微软雅黑" panose="020B0503020204020204" pitchFamily="34" charset="-122"/>
              </a:endParaRPr>
            </a:p>
          </p:txBody>
        </p:sp>
      </p:grpSp>
      <p:sp>
        <p:nvSpPr>
          <p:cNvPr id="33" name="TextBox 2">
            <a:extLst>
              <a:ext uri="{FF2B5EF4-FFF2-40B4-BE49-F238E27FC236}">
                <a16:creationId xmlns:a16="http://schemas.microsoft.com/office/drawing/2014/main" id="{1CA4DDBB-957B-ED40-9017-48B19E4477F1}"/>
              </a:ext>
            </a:extLst>
          </p:cNvPr>
          <p:cNvSpPr txBox="1"/>
          <p:nvPr/>
        </p:nvSpPr>
        <p:spPr>
          <a:xfrm>
            <a:off x="4680146" y="1404369"/>
            <a:ext cx="435954" cy="415498"/>
          </a:xfrm>
          <a:prstGeom prst="rect">
            <a:avLst/>
          </a:prstGeom>
          <a:noFill/>
        </p:spPr>
        <p:txBody>
          <a:bodyPr wrap="square" rtlCol="0">
            <a:spAutoFit/>
          </a:bodyPr>
          <a:lstStyle/>
          <a:p>
            <a:r>
              <a:rPr lang="en-US" altLang="zh-CN" sz="1050" b="1" dirty="0">
                <a:solidFill>
                  <a:prstClr val="black"/>
                </a:solidFill>
                <a:latin typeface="Arial" panose="020B0604020202020204"/>
                <a:ea typeface="微软雅黑" panose="020B0503020204020204" pitchFamily="34" charset="-122"/>
              </a:rPr>
              <a:t>71%</a:t>
            </a:r>
          </a:p>
        </p:txBody>
      </p:sp>
      <p:sp>
        <p:nvSpPr>
          <p:cNvPr id="34" name="TextBox 55">
            <a:extLst>
              <a:ext uri="{FF2B5EF4-FFF2-40B4-BE49-F238E27FC236}">
                <a16:creationId xmlns:a16="http://schemas.microsoft.com/office/drawing/2014/main" id="{789A7EAF-3DFC-A94A-BAA2-6357B1BC3B83}"/>
              </a:ext>
            </a:extLst>
          </p:cNvPr>
          <p:cNvSpPr txBox="1"/>
          <p:nvPr/>
        </p:nvSpPr>
        <p:spPr>
          <a:xfrm>
            <a:off x="5162578" y="1566437"/>
            <a:ext cx="435954" cy="415498"/>
          </a:xfrm>
          <a:prstGeom prst="rect">
            <a:avLst/>
          </a:prstGeom>
          <a:noFill/>
        </p:spPr>
        <p:txBody>
          <a:bodyPr wrap="square" rtlCol="0">
            <a:spAutoFit/>
          </a:bodyPr>
          <a:lstStyle/>
          <a:p>
            <a:r>
              <a:rPr lang="en-US" altLang="zh-CN" sz="1050" b="1" dirty="0">
                <a:solidFill>
                  <a:prstClr val="black"/>
                </a:solidFill>
                <a:latin typeface="Arial" panose="020B0604020202020204"/>
                <a:ea typeface="微软雅黑" panose="020B0503020204020204" pitchFamily="34" charset="-122"/>
              </a:rPr>
              <a:t>61%</a:t>
            </a:r>
          </a:p>
        </p:txBody>
      </p:sp>
      <p:sp>
        <p:nvSpPr>
          <p:cNvPr id="35" name="TextBox 56">
            <a:extLst>
              <a:ext uri="{FF2B5EF4-FFF2-40B4-BE49-F238E27FC236}">
                <a16:creationId xmlns:a16="http://schemas.microsoft.com/office/drawing/2014/main" id="{462A85D6-340A-994E-9E55-480BCB6E0CF1}"/>
              </a:ext>
            </a:extLst>
          </p:cNvPr>
          <p:cNvSpPr txBox="1"/>
          <p:nvPr/>
        </p:nvSpPr>
        <p:spPr>
          <a:xfrm>
            <a:off x="5635571" y="1767714"/>
            <a:ext cx="435954" cy="415498"/>
          </a:xfrm>
          <a:prstGeom prst="rect">
            <a:avLst/>
          </a:prstGeom>
          <a:noFill/>
        </p:spPr>
        <p:txBody>
          <a:bodyPr wrap="square" rtlCol="0">
            <a:spAutoFit/>
          </a:bodyPr>
          <a:lstStyle/>
          <a:p>
            <a:r>
              <a:rPr lang="en-US" altLang="zh-CN" sz="1050" b="1" dirty="0">
                <a:solidFill>
                  <a:prstClr val="black"/>
                </a:solidFill>
                <a:latin typeface="Arial" panose="020B0604020202020204"/>
                <a:ea typeface="微软雅黑" panose="020B0503020204020204" pitchFamily="34" charset="-122"/>
              </a:rPr>
              <a:t>46%</a:t>
            </a:r>
          </a:p>
        </p:txBody>
      </p:sp>
      <p:sp>
        <p:nvSpPr>
          <p:cNvPr id="36" name="TextBox 57">
            <a:extLst>
              <a:ext uri="{FF2B5EF4-FFF2-40B4-BE49-F238E27FC236}">
                <a16:creationId xmlns:a16="http://schemas.microsoft.com/office/drawing/2014/main" id="{772C05E9-2F76-0141-84BB-21A8A22E9AF1}"/>
              </a:ext>
            </a:extLst>
          </p:cNvPr>
          <p:cNvSpPr txBox="1"/>
          <p:nvPr/>
        </p:nvSpPr>
        <p:spPr>
          <a:xfrm>
            <a:off x="6102750" y="1821737"/>
            <a:ext cx="435954" cy="415498"/>
          </a:xfrm>
          <a:prstGeom prst="rect">
            <a:avLst/>
          </a:prstGeom>
          <a:noFill/>
        </p:spPr>
        <p:txBody>
          <a:bodyPr wrap="square" rtlCol="0">
            <a:spAutoFit/>
          </a:bodyPr>
          <a:lstStyle/>
          <a:p>
            <a:r>
              <a:rPr lang="en-US" altLang="zh-CN" sz="1050" b="1" dirty="0">
                <a:solidFill>
                  <a:prstClr val="black"/>
                </a:solidFill>
                <a:latin typeface="Arial" panose="020B0604020202020204"/>
                <a:ea typeface="微软雅黑" panose="020B0503020204020204" pitchFamily="34" charset="-122"/>
              </a:rPr>
              <a:t>43%</a:t>
            </a:r>
          </a:p>
        </p:txBody>
      </p:sp>
      <p:sp>
        <p:nvSpPr>
          <p:cNvPr id="37" name="TextBox 58">
            <a:extLst>
              <a:ext uri="{FF2B5EF4-FFF2-40B4-BE49-F238E27FC236}">
                <a16:creationId xmlns:a16="http://schemas.microsoft.com/office/drawing/2014/main" id="{7FAA5D31-A7F8-D24F-B3B7-77DA30FAE8C7}"/>
              </a:ext>
            </a:extLst>
          </p:cNvPr>
          <p:cNvSpPr txBox="1"/>
          <p:nvPr/>
        </p:nvSpPr>
        <p:spPr>
          <a:xfrm>
            <a:off x="6587923" y="1929782"/>
            <a:ext cx="435954" cy="415498"/>
          </a:xfrm>
          <a:prstGeom prst="rect">
            <a:avLst/>
          </a:prstGeom>
          <a:noFill/>
        </p:spPr>
        <p:txBody>
          <a:bodyPr wrap="square" rtlCol="0">
            <a:spAutoFit/>
          </a:bodyPr>
          <a:lstStyle/>
          <a:p>
            <a:r>
              <a:rPr lang="en-US" altLang="zh-CN" sz="1050" b="1" dirty="0">
                <a:solidFill>
                  <a:prstClr val="black"/>
                </a:solidFill>
                <a:latin typeface="Arial" panose="020B0604020202020204"/>
                <a:ea typeface="微软雅黑" panose="020B0503020204020204" pitchFamily="34" charset="-122"/>
              </a:rPr>
              <a:t>36%</a:t>
            </a:r>
          </a:p>
        </p:txBody>
      </p:sp>
      <p:sp>
        <p:nvSpPr>
          <p:cNvPr id="38" name="TextBox 59">
            <a:extLst>
              <a:ext uri="{FF2B5EF4-FFF2-40B4-BE49-F238E27FC236}">
                <a16:creationId xmlns:a16="http://schemas.microsoft.com/office/drawing/2014/main" id="{1D5C4EE2-63EC-E549-A9DE-F067A2E3D89E}"/>
              </a:ext>
            </a:extLst>
          </p:cNvPr>
          <p:cNvSpPr txBox="1"/>
          <p:nvPr/>
        </p:nvSpPr>
        <p:spPr>
          <a:xfrm>
            <a:off x="7084336" y="2091850"/>
            <a:ext cx="435954" cy="415498"/>
          </a:xfrm>
          <a:prstGeom prst="rect">
            <a:avLst/>
          </a:prstGeom>
          <a:noFill/>
        </p:spPr>
        <p:txBody>
          <a:bodyPr wrap="square" rtlCol="0">
            <a:spAutoFit/>
          </a:bodyPr>
          <a:lstStyle/>
          <a:p>
            <a:r>
              <a:rPr lang="en-US" altLang="zh-CN" sz="1050" b="1" dirty="0">
                <a:solidFill>
                  <a:prstClr val="black"/>
                </a:solidFill>
                <a:latin typeface="Arial" panose="020B0604020202020204"/>
                <a:ea typeface="微软雅黑" panose="020B0503020204020204" pitchFamily="34" charset="-122"/>
              </a:rPr>
              <a:t>21%</a:t>
            </a:r>
          </a:p>
        </p:txBody>
      </p:sp>
      <p:sp>
        <p:nvSpPr>
          <p:cNvPr id="40" name="标题 1">
            <a:extLst>
              <a:ext uri="{FF2B5EF4-FFF2-40B4-BE49-F238E27FC236}">
                <a16:creationId xmlns:a16="http://schemas.microsoft.com/office/drawing/2014/main" id="{9716F148-E944-2A49-94BB-0871E485E3ED}"/>
              </a:ext>
            </a:extLst>
          </p:cNvPr>
          <p:cNvSpPr>
            <a:spLocks noGrp="1"/>
          </p:cNvSpPr>
          <p:nvPr>
            <p:ph type="title"/>
          </p:nvPr>
        </p:nvSpPr>
        <p:spPr>
          <a:xfrm>
            <a:off x="-1058388" y="-85624"/>
            <a:ext cx="5831099" cy="857515"/>
          </a:xfrm>
        </p:spPr>
        <p:txBody>
          <a:bodyPr>
            <a:normAutofit/>
          </a:bodyPr>
          <a:lstStyle/>
          <a:p>
            <a:r>
              <a:rPr lang="zh-CN" altLang="en-US" sz="2000" dirty="0" smtClean="0">
                <a:solidFill>
                  <a:schemeClr val="bg1"/>
                </a:solidFill>
                <a:latin typeface="Microsoft YaHei" panose="020B0503020204020204" pitchFamily="34" charset="-122"/>
                <a:ea typeface="Microsoft YaHei" panose="020B0503020204020204" pitchFamily="34" charset="-122"/>
              </a:rPr>
              <a:t>一代</a:t>
            </a:r>
            <a:r>
              <a:rPr lang="en-US" altLang="zh-CN" sz="2000" dirty="0" smtClean="0">
                <a:solidFill>
                  <a:schemeClr val="bg1"/>
                </a:solidFill>
                <a:latin typeface="Microsoft YaHei" panose="020B0503020204020204" pitchFamily="34" charset="-122"/>
                <a:ea typeface="Microsoft YaHei" panose="020B0503020204020204" pitchFamily="34" charset="-122"/>
              </a:rPr>
              <a:t>ALK</a:t>
            </a:r>
            <a:r>
              <a:rPr lang="zh-CN" altLang="en-US" sz="2000" dirty="0" smtClean="0">
                <a:solidFill>
                  <a:schemeClr val="bg1"/>
                </a:solidFill>
                <a:latin typeface="Microsoft YaHei" panose="020B0503020204020204" pitchFamily="34" charset="-122"/>
                <a:ea typeface="Microsoft YaHei" panose="020B0503020204020204" pitchFamily="34" charset="-122"/>
              </a:rPr>
              <a:t>抑制剂</a:t>
            </a:r>
            <a:endParaRPr lang="zh-CN" altLang="en-US" sz="2000"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679629937"/>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85784" y="429404"/>
            <a:ext cx="8429656" cy="392536"/>
          </a:xfrm>
          <a:prstGeom prst="rect">
            <a:avLst/>
          </a:prstGeom>
        </p:spPr>
        <p:txBody>
          <a:bodyPr vert="horz" lIns="54000" tIns="34290" rIns="54000" bIns="34290" rtlCol="0" anchor="ctr">
            <a:noAutofit/>
          </a:bodyPr>
          <a:lstStyle>
            <a:defPPr>
              <a:defRPr lang="en-US"/>
            </a:defPPr>
            <a:lvl1pPr marL="0" indent="0" defTabSz="914400" eaLnBrk="1" hangingPunct="1">
              <a:defRPr sz="2800" b="1">
                <a:latin typeface="Imago" pitchFamily="2" charset="0"/>
                <a:ea typeface="微软雅黑" pitchFamily="34" charset="-122"/>
                <a:cs typeface="+mj-cs"/>
              </a:defRPr>
            </a:lvl1pPr>
            <a:lvl2pPr algn="ctr" eaLnBrk="1" hangingPunct="1">
              <a:defRPr sz="4400">
                <a:latin typeface="Calibri" pitchFamily="34" charset="0"/>
                <a:ea typeface="宋体" charset="-122"/>
              </a:defRPr>
            </a:lvl2pPr>
            <a:lvl3pPr algn="ctr" eaLnBrk="1" hangingPunct="1">
              <a:defRPr sz="4400">
                <a:latin typeface="Calibri" pitchFamily="34" charset="0"/>
                <a:ea typeface="宋体" charset="-122"/>
              </a:defRPr>
            </a:lvl3pPr>
            <a:lvl4pPr algn="ctr" eaLnBrk="1" hangingPunct="1">
              <a:defRPr sz="4400">
                <a:latin typeface="Calibri" pitchFamily="34" charset="0"/>
                <a:ea typeface="宋体" charset="-122"/>
              </a:defRPr>
            </a:lvl4pPr>
            <a:lvl5pPr algn="ctr" eaLnBrk="1" hangingPunct="1">
              <a:defRPr sz="4400">
                <a:latin typeface="Calibri" pitchFamily="34" charset="0"/>
                <a:ea typeface="宋体" charset="-122"/>
              </a:defRPr>
            </a:lvl5pPr>
            <a:lvl6pPr marL="457200" algn="ctr" fontAlgn="base">
              <a:spcBef>
                <a:spcPct val="0"/>
              </a:spcBef>
              <a:spcAft>
                <a:spcPct val="0"/>
              </a:spcAft>
              <a:defRPr sz="4400">
                <a:latin typeface="Calibri" pitchFamily="34" charset="0"/>
                <a:ea typeface="宋体" charset="-122"/>
              </a:defRPr>
            </a:lvl6pPr>
            <a:lvl7pPr marL="914400" algn="ctr" fontAlgn="base">
              <a:spcBef>
                <a:spcPct val="0"/>
              </a:spcBef>
              <a:spcAft>
                <a:spcPct val="0"/>
              </a:spcAft>
              <a:defRPr sz="4400">
                <a:latin typeface="Calibri" pitchFamily="34" charset="0"/>
                <a:ea typeface="宋体" charset="-122"/>
              </a:defRPr>
            </a:lvl7pPr>
            <a:lvl8pPr marL="1371600" algn="ctr" fontAlgn="base">
              <a:spcBef>
                <a:spcPct val="0"/>
              </a:spcBef>
              <a:spcAft>
                <a:spcPct val="0"/>
              </a:spcAft>
              <a:defRPr sz="4400">
                <a:latin typeface="Calibri" pitchFamily="34" charset="0"/>
                <a:ea typeface="宋体" charset="-122"/>
              </a:defRPr>
            </a:lvl8pPr>
            <a:lvl9pPr marL="1828800" algn="ctr" fontAlgn="base">
              <a:spcBef>
                <a:spcPct val="0"/>
              </a:spcBef>
              <a:spcAft>
                <a:spcPct val="0"/>
              </a:spcAft>
              <a:defRPr sz="4400">
                <a:latin typeface="Calibri" pitchFamily="34" charset="0"/>
                <a:ea typeface="宋体" charset="-122"/>
              </a:defRPr>
            </a:lvl9pPr>
          </a:lstStyle>
          <a:p>
            <a:pPr algn="ctr"/>
            <a:r>
              <a:rPr lang="zh-CN" altLang="en-US" sz="2000" b="0" dirty="0" smtClean="0"/>
              <a:t>                   阿</a:t>
            </a:r>
            <a:r>
              <a:rPr lang="zh-CN" altLang="en-US" sz="2000" b="0" dirty="0"/>
              <a:t>来替尼一线</a:t>
            </a:r>
            <a:r>
              <a:rPr lang="en-US" altLang="zh-CN" b="0" dirty="0" smtClean="0"/>
              <a:t>PFS</a:t>
            </a:r>
            <a:r>
              <a:rPr lang="zh-CN" altLang="en-US" sz="2000" b="0" dirty="0" smtClean="0"/>
              <a:t>疗效优异</a:t>
            </a:r>
            <a:endParaRPr lang="zh-CN" altLang="en-US" sz="2000" b="0" dirty="0">
              <a:solidFill>
                <a:srgbClr val="FF0000"/>
              </a:solidFill>
            </a:endParaRPr>
          </a:p>
        </p:txBody>
      </p:sp>
      <p:pic>
        <p:nvPicPr>
          <p:cNvPr id="6" name="图片 5"/>
          <p:cNvPicPr>
            <a:picLocks noChangeAspect="1"/>
          </p:cNvPicPr>
          <p:nvPr/>
        </p:nvPicPr>
        <p:blipFill>
          <a:blip r:embed="rId3"/>
          <a:stretch>
            <a:fillRect/>
          </a:stretch>
        </p:blipFill>
        <p:spPr>
          <a:xfrm>
            <a:off x="142844" y="1143784"/>
            <a:ext cx="3214687" cy="2293534"/>
          </a:xfrm>
          <a:prstGeom prst="rect">
            <a:avLst/>
          </a:prstGeom>
          <a:noFill/>
        </p:spPr>
      </p:pic>
      <p:sp>
        <p:nvSpPr>
          <p:cNvPr id="7" name="文本框 6"/>
          <p:cNvSpPr txBox="1"/>
          <p:nvPr/>
        </p:nvSpPr>
        <p:spPr>
          <a:xfrm>
            <a:off x="324168" y="4181355"/>
            <a:ext cx="2809423" cy="807913"/>
          </a:xfrm>
          <a:prstGeom prst="rect">
            <a:avLst/>
          </a:prstGeom>
          <a:noFill/>
        </p:spPr>
        <p:txBody>
          <a:bodyPr wrap="none" lIns="68580" tIns="34290" rIns="68580" bIns="34290" rtlCol="0">
            <a:spAutoFit/>
          </a:bodyPr>
          <a:lstStyle>
            <a:defPPr>
              <a:defRPr lang="zh-CN"/>
            </a:defPPr>
            <a:lvl1pPr>
              <a:defRPr sz="2000" b="1" i="1" u="sng">
                <a:solidFill>
                  <a:srgbClr val="FF0000"/>
                </a:solidFill>
              </a:defRPr>
            </a:lvl1pPr>
          </a:lstStyle>
          <a:p>
            <a:pPr algn="ctr">
              <a:lnSpc>
                <a:spcPct val="120000"/>
              </a:lnSpc>
            </a:pPr>
            <a:r>
              <a:rPr lang="en-US" altLang="zh-CN" dirty="0" smtClean="0"/>
              <a:t>ALEX  III</a:t>
            </a:r>
            <a:r>
              <a:rPr lang="zh-CN" altLang="en-US" dirty="0" smtClean="0"/>
              <a:t>期研究</a:t>
            </a:r>
            <a:endParaRPr lang="en-US" altLang="zh-CN" dirty="0" smtClean="0"/>
          </a:p>
          <a:p>
            <a:pPr algn="ctr">
              <a:lnSpc>
                <a:spcPct val="120000"/>
              </a:lnSpc>
            </a:pPr>
            <a:r>
              <a:rPr lang="en-US" altLang="zh-CN" dirty="0" smtClean="0"/>
              <a:t>  </a:t>
            </a:r>
            <a:r>
              <a:rPr lang="zh-CN" altLang="en-US" dirty="0" smtClean="0"/>
              <a:t>研究者评估 </a:t>
            </a:r>
            <a:r>
              <a:rPr lang="en-US" altLang="zh-CN" dirty="0" smtClean="0"/>
              <a:t> </a:t>
            </a:r>
            <a:r>
              <a:rPr lang="en-US" altLang="zh-CN" dirty="0"/>
              <a:t>PFS </a:t>
            </a:r>
            <a:r>
              <a:rPr lang="en-US" altLang="zh-CN" dirty="0" smtClean="0"/>
              <a:t> 34.8m</a:t>
            </a:r>
            <a:endParaRPr lang="zh-CN" altLang="en-US" dirty="0"/>
          </a:p>
        </p:txBody>
      </p:sp>
      <p:grpSp>
        <p:nvGrpSpPr>
          <p:cNvPr id="4" name="组合 7"/>
          <p:cNvGrpSpPr/>
          <p:nvPr/>
        </p:nvGrpSpPr>
        <p:grpSpPr>
          <a:xfrm>
            <a:off x="3500430" y="1143784"/>
            <a:ext cx="2588957" cy="2259364"/>
            <a:chOff x="909431" y="778358"/>
            <a:chExt cx="6019800" cy="4943475"/>
          </a:xfrm>
        </p:grpSpPr>
        <p:pic>
          <p:nvPicPr>
            <p:cNvPr id="9" name="图片 8"/>
            <p:cNvPicPr>
              <a:picLocks noChangeAspect="1"/>
            </p:cNvPicPr>
            <p:nvPr/>
          </p:nvPicPr>
          <p:blipFill>
            <a:blip r:embed="rId4"/>
            <a:stretch>
              <a:fillRect/>
            </a:stretch>
          </p:blipFill>
          <p:spPr>
            <a:xfrm>
              <a:off x="909431" y="778358"/>
              <a:ext cx="6019800" cy="4943475"/>
            </a:xfrm>
            <a:prstGeom prst="rect">
              <a:avLst/>
            </a:prstGeom>
          </p:spPr>
        </p:pic>
        <p:cxnSp>
          <p:nvCxnSpPr>
            <p:cNvPr id="10" name="直接连接符 9"/>
            <p:cNvCxnSpPr/>
            <p:nvPr/>
          </p:nvCxnSpPr>
          <p:spPr>
            <a:xfrm flipV="1">
              <a:off x="914400" y="5705061"/>
              <a:ext cx="5963478" cy="9939"/>
            </a:xfrm>
            <a:prstGeom prst="line">
              <a:avLst/>
            </a:prstGeom>
            <a:ln w="19050">
              <a:solidFill>
                <a:srgbClr val="14467B"/>
              </a:solidFill>
            </a:ln>
          </p:spPr>
          <p:style>
            <a:lnRef idx="1">
              <a:schemeClr val="accent1"/>
            </a:lnRef>
            <a:fillRef idx="0">
              <a:schemeClr val="accent1"/>
            </a:fillRef>
            <a:effectRef idx="0">
              <a:schemeClr val="accent1"/>
            </a:effectRef>
            <a:fontRef idx="minor">
              <a:schemeClr val="tx1"/>
            </a:fontRef>
          </p:style>
        </p:cxnSp>
      </p:grpSp>
      <p:sp>
        <p:nvSpPr>
          <p:cNvPr id="11" name="文本框 10"/>
          <p:cNvSpPr txBox="1"/>
          <p:nvPr/>
        </p:nvSpPr>
        <p:spPr>
          <a:xfrm>
            <a:off x="4000496" y="3715552"/>
            <a:ext cx="1585930" cy="346249"/>
          </a:xfrm>
          <a:prstGeom prst="rect">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68580" tIns="34290" rIns="68580" bIns="34290" rtlCol="0">
            <a:spAutoFit/>
          </a:bodyPr>
          <a:lstStyle/>
          <a:p>
            <a:r>
              <a:rPr lang="en-US" altLang="zh-CN" b="1" dirty="0" smtClean="0">
                <a:solidFill>
                  <a:schemeClr val="bg1"/>
                </a:solidFill>
                <a:latin typeface="微软雅黑" pitchFamily="34" charset="-122"/>
                <a:ea typeface="微软雅黑" pitchFamily="34" charset="-122"/>
              </a:rPr>
              <a:t>2019 ASCO</a:t>
            </a:r>
            <a:endParaRPr lang="zh-CN" altLang="en-US" b="1" dirty="0">
              <a:solidFill>
                <a:schemeClr val="bg1"/>
              </a:solidFill>
              <a:latin typeface="微软雅黑" pitchFamily="34" charset="-122"/>
              <a:ea typeface="微软雅黑" pitchFamily="34" charset="-122"/>
            </a:endParaRPr>
          </a:p>
        </p:txBody>
      </p:sp>
      <p:sp>
        <p:nvSpPr>
          <p:cNvPr id="12" name="文本框 11"/>
          <p:cNvSpPr txBox="1"/>
          <p:nvPr/>
        </p:nvSpPr>
        <p:spPr>
          <a:xfrm>
            <a:off x="3860212" y="4154812"/>
            <a:ext cx="1731500" cy="623248"/>
          </a:xfrm>
          <a:prstGeom prst="rect">
            <a:avLst/>
          </a:prstGeom>
          <a:noFill/>
        </p:spPr>
        <p:txBody>
          <a:bodyPr wrap="none" lIns="68580" tIns="34290" rIns="68580" bIns="34290" rtlCol="0">
            <a:spAutoFit/>
          </a:bodyPr>
          <a:lstStyle/>
          <a:p>
            <a:pPr algn="ctr">
              <a:lnSpc>
                <a:spcPct val="120000"/>
              </a:lnSpc>
            </a:pPr>
            <a:r>
              <a:rPr lang="en-US" altLang="zh-CN" sz="1500" b="1" i="1" u="sng" dirty="0" smtClean="0">
                <a:solidFill>
                  <a:srgbClr val="FF0000"/>
                </a:solidFill>
              </a:rPr>
              <a:t>J-ALEX   III</a:t>
            </a:r>
            <a:r>
              <a:rPr lang="zh-CN" altLang="en-US" sz="1500" b="1" i="1" u="sng" dirty="0" smtClean="0">
                <a:solidFill>
                  <a:srgbClr val="FF0000"/>
                </a:solidFill>
              </a:rPr>
              <a:t>期研究</a:t>
            </a:r>
            <a:endParaRPr lang="en-US" altLang="zh-CN" sz="1500" b="1" i="1" u="sng" dirty="0" smtClean="0">
              <a:solidFill>
                <a:srgbClr val="FF0000"/>
              </a:solidFill>
            </a:endParaRPr>
          </a:p>
          <a:p>
            <a:pPr algn="ctr">
              <a:lnSpc>
                <a:spcPct val="120000"/>
              </a:lnSpc>
            </a:pPr>
            <a:r>
              <a:rPr lang="en-US" altLang="zh-CN" sz="1500" b="1" i="1" u="sng" dirty="0" smtClean="0">
                <a:solidFill>
                  <a:srgbClr val="FF0000"/>
                </a:solidFill>
              </a:rPr>
              <a:t>IRC</a:t>
            </a:r>
            <a:r>
              <a:rPr lang="zh-CN" altLang="en-US" sz="1500" b="1" i="1" u="sng" dirty="0" smtClean="0">
                <a:solidFill>
                  <a:srgbClr val="FF0000"/>
                </a:solidFill>
              </a:rPr>
              <a:t>评估</a:t>
            </a:r>
            <a:r>
              <a:rPr lang="en-US" altLang="zh-CN" sz="1500" b="1" i="1" u="sng" dirty="0" smtClean="0">
                <a:solidFill>
                  <a:srgbClr val="FF0000"/>
                </a:solidFill>
              </a:rPr>
              <a:t>  PFS  34.1m</a:t>
            </a:r>
            <a:endParaRPr lang="zh-CN" altLang="en-US" sz="1500" b="1" i="1" u="sng" dirty="0">
              <a:solidFill>
                <a:srgbClr val="FF0000"/>
              </a:solidFill>
            </a:endParaRPr>
          </a:p>
        </p:txBody>
      </p:sp>
      <p:sp>
        <p:nvSpPr>
          <p:cNvPr id="13" name="文本框 12"/>
          <p:cNvSpPr txBox="1"/>
          <p:nvPr/>
        </p:nvSpPr>
        <p:spPr>
          <a:xfrm>
            <a:off x="1000100" y="3715552"/>
            <a:ext cx="1573371" cy="346249"/>
          </a:xfrm>
          <a:prstGeom prst="rect">
            <a:avLst/>
          </a:prstGeom>
          <a:solidFill>
            <a:srgbClr val="0070C0"/>
          </a:solidFill>
          <a:ln>
            <a:solidFill>
              <a:schemeClr val="accent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68580" tIns="34290" rIns="68580" bIns="34290" rtlCol="0">
            <a:spAutoFit/>
          </a:bodyPr>
          <a:lstStyle/>
          <a:p>
            <a:r>
              <a:rPr lang="en-US" altLang="zh-CN" b="1" dirty="0" smtClean="0">
                <a:solidFill>
                  <a:schemeClr val="bg1"/>
                </a:solidFill>
                <a:latin typeface="微软雅黑" pitchFamily="34" charset="-122"/>
                <a:ea typeface="微软雅黑" pitchFamily="34" charset="-122"/>
              </a:rPr>
              <a:t>2019 ESMO</a:t>
            </a:r>
            <a:endParaRPr lang="zh-CN" altLang="en-US" b="1" dirty="0">
              <a:solidFill>
                <a:schemeClr val="bg1"/>
              </a:solidFill>
              <a:latin typeface="微软雅黑" pitchFamily="34" charset="-122"/>
              <a:ea typeface="微软雅黑" pitchFamily="34" charset="-122"/>
            </a:endParaRPr>
          </a:p>
        </p:txBody>
      </p:sp>
      <p:pic>
        <p:nvPicPr>
          <p:cNvPr id="14" name="图片 13"/>
          <p:cNvPicPr>
            <a:picLocks noChangeAspect="1"/>
          </p:cNvPicPr>
          <p:nvPr/>
        </p:nvPicPr>
        <p:blipFill>
          <a:blip r:embed="rId5"/>
          <a:stretch>
            <a:fillRect/>
          </a:stretch>
        </p:blipFill>
        <p:spPr>
          <a:xfrm>
            <a:off x="6011760" y="1072346"/>
            <a:ext cx="3060834" cy="2292037"/>
          </a:xfrm>
          <a:prstGeom prst="rect">
            <a:avLst/>
          </a:prstGeom>
        </p:spPr>
      </p:pic>
      <p:sp>
        <p:nvSpPr>
          <p:cNvPr id="15" name="文本框 14"/>
          <p:cNvSpPr txBox="1"/>
          <p:nvPr/>
        </p:nvSpPr>
        <p:spPr>
          <a:xfrm>
            <a:off x="7072330" y="3715552"/>
            <a:ext cx="1599637" cy="346249"/>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68580" tIns="34290" rIns="68580" bIns="34290" rtlCol="0">
            <a:spAutoFit/>
          </a:bodyPr>
          <a:lstStyle/>
          <a:p>
            <a:r>
              <a:rPr lang="en-US" altLang="zh-CN" b="1" dirty="0" smtClean="0">
                <a:solidFill>
                  <a:schemeClr val="bg1"/>
                </a:solidFill>
                <a:latin typeface="微软雅黑" pitchFamily="34" charset="-122"/>
                <a:ea typeface="微软雅黑" pitchFamily="34" charset="-122"/>
              </a:rPr>
              <a:t>2019 WCLC</a:t>
            </a:r>
            <a:endParaRPr lang="zh-CN" altLang="en-US" b="1" dirty="0">
              <a:solidFill>
                <a:schemeClr val="bg1"/>
              </a:solidFill>
              <a:latin typeface="微软雅黑" pitchFamily="34" charset="-122"/>
              <a:ea typeface="微软雅黑" pitchFamily="34" charset="-122"/>
            </a:endParaRPr>
          </a:p>
        </p:txBody>
      </p:sp>
      <p:sp>
        <p:nvSpPr>
          <p:cNvPr id="16" name="文本框 15"/>
          <p:cNvSpPr txBox="1"/>
          <p:nvPr/>
        </p:nvSpPr>
        <p:spPr>
          <a:xfrm>
            <a:off x="6776837" y="4181354"/>
            <a:ext cx="1924951" cy="530915"/>
          </a:xfrm>
          <a:prstGeom prst="rect">
            <a:avLst/>
          </a:prstGeom>
          <a:noFill/>
        </p:spPr>
        <p:txBody>
          <a:bodyPr wrap="none" lIns="68580" tIns="34290" rIns="68580" bIns="34290" rtlCol="0">
            <a:spAutoFit/>
          </a:bodyPr>
          <a:lstStyle/>
          <a:p>
            <a:r>
              <a:rPr lang="en-US" altLang="zh-CN" sz="1500" b="1" i="1" u="sng" dirty="0" smtClean="0">
                <a:solidFill>
                  <a:srgbClr val="FF0000"/>
                </a:solidFill>
              </a:rPr>
              <a:t>RWD</a:t>
            </a:r>
            <a:r>
              <a:rPr lang="zh-CN" altLang="en-US" sz="1500" b="1" i="1" u="sng" dirty="0" smtClean="0">
                <a:solidFill>
                  <a:srgbClr val="FF0000"/>
                </a:solidFill>
              </a:rPr>
              <a:t>（</a:t>
            </a:r>
            <a:r>
              <a:rPr lang="en-US" altLang="zh-CN" sz="1500" b="1" i="1" u="sng" dirty="0" smtClean="0">
                <a:solidFill>
                  <a:srgbClr val="FF0000"/>
                </a:solidFill>
              </a:rPr>
              <a:t>WJOG 9516L</a:t>
            </a:r>
            <a:r>
              <a:rPr lang="zh-CN" altLang="en-US" sz="1500" b="1" i="1" u="sng" dirty="0" smtClean="0">
                <a:solidFill>
                  <a:srgbClr val="FF0000"/>
                </a:solidFill>
              </a:rPr>
              <a:t>）</a:t>
            </a:r>
            <a:endParaRPr lang="en-US" altLang="zh-CN" sz="1500" b="1" i="1" u="sng" dirty="0" smtClean="0">
              <a:solidFill>
                <a:srgbClr val="FF0000"/>
              </a:solidFill>
            </a:endParaRPr>
          </a:p>
          <a:p>
            <a:pPr algn="ctr"/>
            <a:r>
              <a:rPr lang="en-US" altLang="zh-CN" sz="1500" b="1" i="1" u="sng" dirty="0" smtClean="0">
                <a:solidFill>
                  <a:srgbClr val="FF0000"/>
                </a:solidFill>
              </a:rPr>
              <a:t>  PFS  40.11m</a:t>
            </a:r>
            <a:endParaRPr lang="zh-CN" altLang="en-US" sz="1500" b="1" i="1" u="sng" dirty="0">
              <a:solidFill>
                <a:srgbClr val="FF0000"/>
              </a:solidFill>
            </a:endParaRPr>
          </a:p>
        </p:txBody>
      </p:sp>
      <p:sp>
        <p:nvSpPr>
          <p:cNvPr id="2" name="文本框 1"/>
          <p:cNvSpPr txBox="1"/>
          <p:nvPr/>
        </p:nvSpPr>
        <p:spPr>
          <a:xfrm>
            <a:off x="0" y="4914184"/>
            <a:ext cx="2821926" cy="238527"/>
          </a:xfrm>
          <a:prstGeom prst="rect">
            <a:avLst/>
          </a:prstGeom>
          <a:noFill/>
        </p:spPr>
        <p:txBody>
          <a:bodyPr wrap="none" lIns="68580" tIns="34290" rIns="68580" bIns="34290" rtlCol="0">
            <a:spAutoFit/>
          </a:bodyPr>
          <a:lstStyle/>
          <a:p>
            <a:r>
              <a:rPr lang="zh-CN" altLang="en-US" sz="1100" b="1" dirty="0" smtClean="0">
                <a:latin typeface="微软雅黑" pitchFamily="34" charset="-122"/>
                <a:ea typeface="微软雅黑" pitchFamily="34" charset="-122"/>
              </a:rPr>
              <a:t>注：结果均为</a:t>
            </a:r>
            <a:r>
              <a:rPr lang="en-US" altLang="zh-CN" sz="1100" b="1" dirty="0" smtClean="0">
                <a:latin typeface="微软雅黑" pitchFamily="34" charset="-122"/>
                <a:ea typeface="微软雅黑" pitchFamily="34" charset="-122"/>
              </a:rPr>
              <a:t>III</a:t>
            </a:r>
            <a:r>
              <a:rPr lang="zh-CN" altLang="en-US" sz="1100" b="1" dirty="0" smtClean="0">
                <a:latin typeface="微软雅黑" pitchFamily="34" charset="-122"/>
                <a:ea typeface="微软雅黑" pitchFamily="34" charset="-122"/>
              </a:rPr>
              <a:t>期临床研究的主要研究终点</a:t>
            </a:r>
            <a:endParaRPr lang="zh-CN" altLang="en-US" sz="1100" b="1" dirty="0">
              <a:latin typeface="微软雅黑" pitchFamily="34" charset="-122"/>
              <a:ea typeface="微软雅黑" pitchFamily="34" charset="-122"/>
            </a:endParaRPr>
          </a:p>
        </p:txBody>
      </p:sp>
      <p:sp>
        <p:nvSpPr>
          <p:cNvPr id="3" name="文本框 2"/>
          <p:cNvSpPr txBox="1"/>
          <p:nvPr/>
        </p:nvSpPr>
        <p:spPr>
          <a:xfrm>
            <a:off x="7091463" y="4934388"/>
            <a:ext cx="1749518" cy="192360"/>
          </a:xfrm>
          <a:prstGeom prst="rect">
            <a:avLst/>
          </a:prstGeom>
          <a:noFill/>
        </p:spPr>
        <p:txBody>
          <a:bodyPr wrap="none" lIns="68580" tIns="34290" rIns="68580" bIns="34290" rtlCol="0">
            <a:spAutoFit/>
          </a:bodyPr>
          <a:lstStyle/>
          <a:p>
            <a:r>
              <a:rPr lang="en-US" altLang="zh-CN" sz="800" dirty="0" smtClean="0"/>
              <a:t>2019 ESMO</a:t>
            </a:r>
            <a:r>
              <a:rPr lang="zh-CN" altLang="en-US" sz="800" dirty="0" smtClean="0"/>
              <a:t>，</a:t>
            </a:r>
            <a:r>
              <a:rPr lang="en-US" altLang="zh-CN" sz="800" dirty="0" smtClean="0"/>
              <a:t>2019 ASCO</a:t>
            </a:r>
            <a:r>
              <a:rPr lang="zh-CN" altLang="en-US" sz="800" dirty="0" smtClean="0"/>
              <a:t>，</a:t>
            </a:r>
            <a:r>
              <a:rPr lang="en-US" altLang="zh-CN" sz="800" dirty="0" smtClean="0"/>
              <a:t>2019 WCLC</a:t>
            </a:r>
            <a:endParaRPr lang="zh-CN" altLang="en-US" sz="8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9C194F9E-9369-E34D-B866-FF0C312083B0}"/>
              </a:ext>
            </a:extLst>
          </p:cNvPr>
          <p:cNvSpPr txBox="1">
            <a:spLocks/>
          </p:cNvSpPr>
          <p:nvPr/>
        </p:nvSpPr>
        <p:spPr>
          <a:xfrm>
            <a:off x="1714480" y="143652"/>
            <a:ext cx="5831099" cy="3411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a:latin typeface="Microsoft YaHei" panose="020B0503020204020204" pitchFamily="34" charset="-122"/>
                <a:ea typeface="Microsoft YaHei" panose="020B0503020204020204" pitchFamily="34" charset="-122"/>
                <a:cs typeface="+mn-ea"/>
                <a:sym typeface="Arial" panose="020B0604020202020204" pitchFamily="34" charset="0"/>
              </a:rPr>
              <a:t/>
            </a:r>
            <a:br>
              <a:rPr lang="en-US" altLang="zh-CN" sz="2000" dirty="0">
                <a:latin typeface="Microsoft YaHei" panose="020B0503020204020204" pitchFamily="34" charset="-122"/>
                <a:ea typeface="Microsoft YaHei" panose="020B0503020204020204" pitchFamily="34" charset="-122"/>
                <a:cs typeface="+mn-ea"/>
                <a:sym typeface="Arial" panose="020B0604020202020204" pitchFamily="34" charset="0"/>
              </a:rPr>
            </a:br>
            <a:r>
              <a:rPr lang="zh-CN" altLang="en-US" sz="2000" dirty="0">
                <a:latin typeface="Microsoft YaHei" panose="020B0503020204020204" pitchFamily="34" charset="-122"/>
                <a:ea typeface="Microsoft YaHei" panose="020B0503020204020204" pitchFamily="34" charset="-122"/>
                <a:sym typeface="Arial" panose="020B0604020202020204" pitchFamily="34" charset="0"/>
              </a:rPr>
              <a:t>阿来替尼</a:t>
            </a:r>
            <a:r>
              <a:rPr lang="zh-CN" altLang="en-US" sz="2000" dirty="0">
                <a:latin typeface="Microsoft YaHei" panose="020B0503020204020204" pitchFamily="34" charset="-122"/>
                <a:ea typeface="Microsoft YaHei" panose="020B0503020204020204" pitchFamily="34" charset="-122"/>
                <a:sym typeface="+mn-ea"/>
              </a:rPr>
              <a:t>具有更好的安全性</a:t>
            </a:r>
          </a:p>
        </p:txBody>
      </p:sp>
      <p:sp>
        <p:nvSpPr>
          <p:cNvPr id="5" name="正方形/長方形 23">
            <a:extLst>
              <a:ext uri="{FF2B5EF4-FFF2-40B4-BE49-F238E27FC236}">
                <a16:creationId xmlns:a16="http://schemas.microsoft.com/office/drawing/2014/main" id="{D75EB018-37A0-604E-9D9E-07BEC37AA893}"/>
              </a:ext>
            </a:extLst>
          </p:cNvPr>
          <p:cNvSpPr/>
          <p:nvPr/>
        </p:nvSpPr>
        <p:spPr>
          <a:xfrm>
            <a:off x="6749491" y="4836508"/>
            <a:ext cx="2178802" cy="207749"/>
          </a:xfrm>
          <a:prstGeom prst="rect">
            <a:avLst/>
          </a:prstGeom>
        </p:spPr>
        <p:txBody>
          <a:bodyPr wrap="none" anchor="b" anchorCtr="0">
            <a:spAutoFit/>
          </a:bodyPr>
          <a:lstStyle/>
          <a:p>
            <a:r>
              <a:rPr lang="es-ES" altLang="ja-JP" sz="750" dirty="0">
                <a:latin typeface="Arial" panose="020B0604020202020204" pitchFamily="34" charset="0"/>
                <a:ea typeface="微软雅黑" panose="020B0503020204020204" pitchFamily="34" charset="-122"/>
                <a:cs typeface="+mn-ea"/>
                <a:sym typeface="Arial" panose="020B0604020202020204" pitchFamily="34" charset="0"/>
              </a:rPr>
              <a:t>Camidge DR, et al. 2018 ASCO Abstract 9043.</a:t>
            </a:r>
          </a:p>
        </p:txBody>
      </p:sp>
      <p:pic>
        <p:nvPicPr>
          <p:cNvPr id="6" name="图片 5">
            <a:extLst>
              <a:ext uri="{FF2B5EF4-FFF2-40B4-BE49-F238E27FC236}">
                <a16:creationId xmlns:a16="http://schemas.microsoft.com/office/drawing/2014/main" id="{64B2299F-E94D-E04A-9E93-1B1E60BDFDFC}"/>
              </a:ext>
            </a:extLst>
          </p:cNvPr>
          <p:cNvPicPr>
            <a:picLocks noChangeAspect="1"/>
          </p:cNvPicPr>
          <p:nvPr/>
        </p:nvPicPr>
        <p:blipFill>
          <a:blip r:embed="rId2"/>
          <a:stretch>
            <a:fillRect/>
          </a:stretch>
        </p:blipFill>
        <p:spPr>
          <a:xfrm>
            <a:off x="1305107" y="946499"/>
            <a:ext cx="6533785" cy="3539630"/>
          </a:xfrm>
          <a:prstGeom prst="rect">
            <a:avLst/>
          </a:prstGeom>
        </p:spPr>
      </p:pic>
      <p:sp>
        <p:nvSpPr>
          <p:cNvPr id="8" name="Google Shape;1690;p86">
            <a:extLst>
              <a:ext uri="{FF2B5EF4-FFF2-40B4-BE49-F238E27FC236}">
                <a16:creationId xmlns:a16="http://schemas.microsoft.com/office/drawing/2014/main" id="{80D6272D-855B-5C43-81B4-028434FB7779}"/>
              </a:ext>
            </a:extLst>
          </p:cNvPr>
          <p:cNvSpPr/>
          <p:nvPr/>
        </p:nvSpPr>
        <p:spPr>
          <a:xfrm>
            <a:off x="4081421" y="2349920"/>
            <a:ext cx="981159" cy="812718"/>
          </a:xfrm>
          <a:prstGeom prst="rect">
            <a:avLst/>
          </a:prstGeom>
          <a:noFill/>
          <a:ln w="38100" cap="flat" cmpd="sng">
            <a:solidFill>
              <a:srgbClr val="FF0000"/>
            </a:solidFill>
            <a:prstDash val="solid"/>
            <a:miter lim="800000"/>
            <a:headEnd type="none" w="sm" len="sm"/>
            <a:tailEnd type="none" w="sm" len="sm"/>
          </a:ln>
        </p:spPr>
        <p:txBody>
          <a:bodyPr spcFirstLastPara="1" wrap="square" lIns="51442" tIns="25714" rIns="51442" bIns="25714" anchor="ctr" anchorCtr="0">
            <a:noAutofit/>
          </a:bodyPr>
          <a:lstStyle/>
          <a:p>
            <a:pPr algn="ctr">
              <a:buClr>
                <a:schemeClr val="dk1"/>
              </a:buClr>
              <a:buSzPts val="1800"/>
            </a:pPr>
            <a:endParaRPr sz="1013">
              <a:solidFill>
                <a:srgbClr val="000000"/>
              </a:solidFill>
              <a:latin typeface="Calibri" panose="020F0502020204030204"/>
              <a:ea typeface="Calibri" panose="020F0502020204030204"/>
              <a:cs typeface="Calibri" panose="020F0502020204030204"/>
              <a:sym typeface="Calibri" panose="020F0502020204030204"/>
            </a:endParaRPr>
          </a:p>
        </p:txBody>
      </p:sp>
      <p:pic>
        <p:nvPicPr>
          <p:cNvPr id="9" name="图片 8">
            <a:extLst>
              <a:ext uri="{FF2B5EF4-FFF2-40B4-BE49-F238E27FC236}">
                <a16:creationId xmlns:a16="http://schemas.microsoft.com/office/drawing/2014/main" id="{7AD97DC7-4A9B-3649-B9AF-BFB19296898B}"/>
              </a:ext>
            </a:extLst>
          </p:cNvPr>
          <p:cNvPicPr>
            <a:picLocks noChangeAspect="1"/>
          </p:cNvPicPr>
          <p:nvPr/>
        </p:nvPicPr>
        <p:blipFill>
          <a:blip r:embed="rId3"/>
          <a:stretch>
            <a:fillRect/>
          </a:stretch>
        </p:blipFill>
        <p:spPr>
          <a:xfrm>
            <a:off x="5352990" y="2054693"/>
            <a:ext cx="1989578" cy="1277333"/>
          </a:xfrm>
          <a:prstGeom prst="rect">
            <a:avLst/>
          </a:prstGeom>
        </p:spPr>
      </p:pic>
      <p:sp>
        <p:nvSpPr>
          <p:cNvPr id="10" name="Google Shape;1690;p86">
            <a:extLst>
              <a:ext uri="{FF2B5EF4-FFF2-40B4-BE49-F238E27FC236}">
                <a16:creationId xmlns:a16="http://schemas.microsoft.com/office/drawing/2014/main" id="{FF00274C-7756-744E-A9DE-D0ABF01BBB1D}"/>
              </a:ext>
            </a:extLst>
          </p:cNvPr>
          <p:cNvSpPr/>
          <p:nvPr/>
        </p:nvSpPr>
        <p:spPr>
          <a:xfrm>
            <a:off x="6812146" y="2286999"/>
            <a:ext cx="450858" cy="424781"/>
          </a:xfrm>
          <a:prstGeom prst="rect">
            <a:avLst/>
          </a:prstGeom>
          <a:noFill/>
          <a:ln w="38100" cap="flat" cmpd="sng">
            <a:solidFill>
              <a:srgbClr val="FF0000"/>
            </a:solidFill>
            <a:prstDash val="solid"/>
            <a:miter lim="800000"/>
            <a:headEnd type="none" w="sm" len="sm"/>
            <a:tailEnd type="none" w="sm" len="sm"/>
          </a:ln>
        </p:spPr>
        <p:txBody>
          <a:bodyPr spcFirstLastPara="1" wrap="square" lIns="51442" tIns="25714" rIns="51442" bIns="25714" anchor="ctr" anchorCtr="0">
            <a:noAutofit/>
          </a:bodyPr>
          <a:lstStyle/>
          <a:p>
            <a:pPr algn="ctr">
              <a:buClr>
                <a:schemeClr val="dk1"/>
              </a:buClr>
              <a:buSzPts val="1800"/>
            </a:pPr>
            <a:endParaRPr sz="1013">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11" name="文本框 10">
            <a:extLst>
              <a:ext uri="{FF2B5EF4-FFF2-40B4-BE49-F238E27FC236}">
                <a16:creationId xmlns:a16="http://schemas.microsoft.com/office/drawing/2014/main" id="{BBCFC154-3069-6943-BC26-C1778BEB26EE}"/>
              </a:ext>
            </a:extLst>
          </p:cNvPr>
          <p:cNvSpPr txBox="1"/>
          <p:nvPr/>
        </p:nvSpPr>
        <p:spPr>
          <a:xfrm>
            <a:off x="7262690" y="2287182"/>
            <a:ext cx="1233746" cy="461665"/>
          </a:xfrm>
          <a:prstGeom prst="rect">
            <a:avLst/>
          </a:prstGeom>
          <a:noFill/>
        </p:spPr>
        <p:txBody>
          <a:bodyPr wrap="square" rtlCol="0">
            <a:spAutoFit/>
          </a:bodyPr>
          <a:lstStyle/>
          <a:p>
            <a:r>
              <a:rPr lang="zh-CN" altLang="en-US" sz="1200" b="1" dirty="0">
                <a:solidFill>
                  <a:srgbClr val="FF0000"/>
                </a:solidFill>
                <a:latin typeface="Times New Roman" panose="02020603050405020304" pitchFamily="18" charset="0"/>
                <a:cs typeface="Times New Roman" panose="02020603050405020304" pitchFamily="18" charset="0"/>
              </a:rPr>
              <a:t>克唑替尼</a:t>
            </a:r>
            <a:endParaRPr lang="en-US" altLang="zh-CN" sz="1200" b="1" dirty="0">
              <a:solidFill>
                <a:srgbClr val="FF0000"/>
              </a:solidFill>
              <a:latin typeface="Times New Roman" panose="02020603050405020304" pitchFamily="18" charset="0"/>
              <a:cs typeface="Times New Roman" panose="02020603050405020304" pitchFamily="18" charset="0"/>
            </a:endParaRPr>
          </a:p>
          <a:p>
            <a:r>
              <a:rPr lang="zh-CN" altLang="en-US" sz="1200" b="1" dirty="0" smtClean="0">
                <a:solidFill>
                  <a:srgbClr val="FF0000"/>
                </a:solidFill>
                <a:latin typeface="Times New Roman" panose="02020603050405020304" pitchFamily="18" charset="0"/>
                <a:cs typeface="Times New Roman" panose="02020603050405020304" pitchFamily="18" charset="0"/>
              </a:rPr>
              <a:t>阿来替</a:t>
            </a:r>
            <a:r>
              <a:rPr lang="zh-CN" altLang="en-US" sz="1200" b="1" dirty="0">
                <a:solidFill>
                  <a:srgbClr val="FF0000"/>
                </a:solidFill>
                <a:latin typeface="Times New Roman" panose="02020603050405020304" pitchFamily="18" charset="0"/>
                <a:cs typeface="Times New Roman" panose="02020603050405020304" pitchFamily="18" charset="0"/>
              </a:rPr>
              <a:t>尼</a:t>
            </a:r>
          </a:p>
        </p:txBody>
      </p:sp>
      <p:sp>
        <p:nvSpPr>
          <p:cNvPr id="12" name="标题 1">
            <a:extLst>
              <a:ext uri="{FF2B5EF4-FFF2-40B4-BE49-F238E27FC236}">
                <a16:creationId xmlns:a16="http://schemas.microsoft.com/office/drawing/2014/main" id="{9716F148-E944-2A49-94BB-0871E485E3ED}"/>
              </a:ext>
            </a:extLst>
          </p:cNvPr>
          <p:cNvSpPr>
            <a:spLocks noGrp="1"/>
          </p:cNvSpPr>
          <p:nvPr>
            <p:ph type="title"/>
          </p:nvPr>
        </p:nvSpPr>
        <p:spPr>
          <a:xfrm>
            <a:off x="-1058863" y="-85725"/>
            <a:ext cx="5830888" cy="857250"/>
          </a:xfrm>
        </p:spPr>
        <p:txBody>
          <a:bodyPr>
            <a:normAutofit/>
          </a:bodyPr>
          <a:lstStyle/>
          <a:p>
            <a:r>
              <a:rPr lang="zh-CN" altLang="en-US" sz="2000" dirty="0" smtClean="0">
                <a:solidFill>
                  <a:schemeClr val="bg1"/>
                </a:solidFill>
                <a:latin typeface="Microsoft YaHei" panose="020B0503020204020204" pitchFamily="34" charset="-122"/>
                <a:ea typeface="Microsoft YaHei" panose="020B0503020204020204" pitchFamily="34" charset="-122"/>
              </a:rPr>
              <a:t>二代</a:t>
            </a:r>
            <a:r>
              <a:rPr lang="en-US" altLang="zh-CN" sz="2000" dirty="0" smtClean="0">
                <a:solidFill>
                  <a:schemeClr val="bg1"/>
                </a:solidFill>
                <a:latin typeface="Microsoft YaHei" panose="020B0503020204020204" pitchFamily="34" charset="-122"/>
                <a:ea typeface="Microsoft YaHei" panose="020B0503020204020204" pitchFamily="34" charset="-122"/>
              </a:rPr>
              <a:t>ALK</a:t>
            </a:r>
            <a:r>
              <a:rPr lang="zh-CN" altLang="en-US" sz="2000" dirty="0" smtClean="0">
                <a:solidFill>
                  <a:schemeClr val="bg1"/>
                </a:solidFill>
                <a:latin typeface="Microsoft YaHei" panose="020B0503020204020204" pitchFamily="34" charset="-122"/>
                <a:ea typeface="Microsoft YaHei" panose="020B0503020204020204" pitchFamily="34" charset="-122"/>
              </a:rPr>
              <a:t>抑制剂</a:t>
            </a:r>
            <a:endParaRPr lang="zh-CN" altLang="en-US" sz="2000"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4763688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1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71472" y="215090"/>
            <a:ext cx="7886700" cy="639504"/>
          </a:xfrm>
        </p:spPr>
        <p:txBody>
          <a:bodyPr>
            <a:noAutofit/>
          </a:bodyPr>
          <a:lstStyle/>
          <a:p>
            <a:r>
              <a:rPr lang="en-US" altLang="zh-CN" sz="2100" dirty="0">
                <a:latin typeface="微软雅黑" pitchFamily="34" charset="-122"/>
                <a:ea typeface="微软雅黑" pitchFamily="34" charset="-122"/>
              </a:rPr>
              <a:t>2</a:t>
            </a:r>
            <a:r>
              <a:rPr lang="zh-CN" altLang="en-US" sz="2100" dirty="0">
                <a:latin typeface="微软雅黑" pitchFamily="34" charset="-122"/>
                <a:ea typeface="微软雅黑" pitchFamily="34" charset="-122"/>
              </a:rPr>
              <a:t>代</a:t>
            </a:r>
            <a:r>
              <a:rPr lang="en-US" altLang="zh-CN" sz="2100" dirty="0">
                <a:latin typeface="微软雅黑" pitchFamily="34" charset="-122"/>
                <a:ea typeface="微软雅黑" pitchFamily="34" charset="-122"/>
              </a:rPr>
              <a:t>ALK-TKI</a:t>
            </a:r>
            <a:r>
              <a:rPr lang="zh-CN" altLang="en-US" sz="2100" dirty="0">
                <a:latin typeface="微软雅黑" pitchFamily="34" charset="-122"/>
                <a:ea typeface="微软雅黑" pitchFamily="34" charset="-122"/>
              </a:rPr>
              <a:t>：一线</a:t>
            </a:r>
            <a:r>
              <a:rPr lang="en-US" altLang="zh-CN" sz="2100" dirty="0">
                <a:latin typeface="微软雅黑" pitchFamily="34" charset="-122"/>
                <a:ea typeface="微软雅黑" pitchFamily="34" charset="-122"/>
              </a:rPr>
              <a:t>PFS</a:t>
            </a:r>
            <a:r>
              <a:rPr lang="zh-CN" altLang="en-US" sz="2100" dirty="0">
                <a:latin typeface="微软雅黑" pitchFamily="34" charset="-122"/>
                <a:ea typeface="微软雅黑" pitchFamily="34" charset="-122"/>
              </a:rPr>
              <a:t>获益显著优于</a:t>
            </a:r>
            <a:r>
              <a:rPr lang="en-US" altLang="zh-CN" sz="2100" dirty="0">
                <a:latin typeface="微软雅黑" pitchFamily="34" charset="-122"/>
                <a:ea typeface="微软雅黑" pitchFamily="34" charset="-122"/>
              </a:rPr>
              <a:t>1</a:t>
            </a:r>
            <a:r>
              <a:rPr lang="zh-CN" altLang="en-US" sz="2100" dirty="0">
                <a:latin typeface="微软雅黑" pitchFamily="34" charset="-122"/>
                <a:ea typeface="微软雅黑" pitchFamily="34" charset="-122"/>
              </a:rPr>
              <a:t>代克唑替尼</a:t>
            </a:r>
            <a:endParaRPr lang="zh-CN" altLang="en-US" sz="1500" dirty="0">
              <a:latin typeface="微软雅黑" pitchFamily="34" charset="-122"/>
              <a:ea typeface="微软雅黑" pitchFamily="34" charset="-122"/>
            </a:endParaRPr>
          </a:p>
        </p:txBody>
      </p:sp>
      <p:sp>
        <p:nvSpPr>
          <p:cNvPr id="4" name="TextBox 13"/>
          <p:cNvSpPr txBox="1"/>
          <p:nvPr/>
        </p:nvSpPr>
        <p:spPr>
          <a:xfrm>
            <a:off x="1282475" y="1025231"/>
            <a:ext cx="6084378" cy="300082"/>
          </a:xfrm>
          <a:prstGeom prst="rect">
            <a:avLst/>
          </a:prstGeom>
          <a:noFill/>
        </p:spPr>
        <p:txBody>
          <a:bodyPr wrap="square" lIns="68580" tIns="34290" rIns="68580" bIns="34290" rtlCol="0">
            <a:spAutoFit/>
          </a:bodyPr>
          <a:lstStyle/>
          <a:p>
            <a:pPr algn="ctr"/>
            <a:r>
              <a:rPr lang="zh-CN" altLang="en-US" sz="1500" b="1" dirty="0">
                <a:latin typeface="微软雅黑" pitchFamily="34" charset="-122"/>
                <a:ea typeface="微软雅黑" pitchFamily="34" charset="-122"/>
              </a:rPr>
              <a:t>三期临床研究</a:t>
            </a:r>
            <a:r>
              <a:rPr lang="en-US" altLang="zh-CN" sz="1500" b="1" dirty="0" smtClean="0">
                <a:latin typeface="微软雅黑" pitchFamily="34" charset="-122"/>
                <a:ea typeface="微软雅黑" pitchFamily="34" charset="-122"/>
              </a:rPr>
              <a:t>PFS</a:t>
            </a:r>
            <a:r>
              <a:rPr lang="zh-CN" altLang="en-US" sz="1500" b="1" dirty="0">
                <a:latin typeface="微软雅黑" pitchFamily="34" charset="-122"/>
                <a:ea typeface="微软雅黑" pitchFamily="34" charset="-122"/>
              </a:rPr>
              <a:t>汇总</a:t>
            </a:r>
          </a:p>
        </p:txBody>
      </p:sp>
      <p:graphicFrame>
        <p:nvGraphicFramePr>
          <p:cNvPr id="5" name="Chart 2"/>
          <p:cNvGraphicFramePr/>
          <p:nvPr/>
        </p:nvGraphicFramePr>
        <p:xfrm>
          <a:off x="327660" y="1325407"/>
          <a:ext cx="7818434" cy="3356058"/>
        </p:xfrm>
        <a:graphic>
          <a:graphicData uri="http://schemas.openxmlformats.org/drawingml/2006/chart">
            <c:chart xmlns:c="http://schemas.openxmlformats.org/drawingml/2006/chart" xmlns:r="http://schemas.openxmlformats.org/officeDocument/2006/relationships" r:id="rId3"/>
          </a:graphicData>
        </a:graphic>
      </p:graphicFrame>
      <p:sp>
        <p:nvSpPr>
          <p:cNvPr id="7" name="文本框 6"/>
          <p:cNvSpPr txBox="1"/>
          <p:nvPr/>
        </p:nvSpPr>
        <p:spPr>
          <a:xfrm>
            <a:off x="327660" y="4744009"/>
            <a:ext cx="4163640" cy="207749"/>
          </a:xfrm>
          <a:prstGeom prst="rect">
            <a:avLst/>
          </a:prstGeom>
          <a:noFill/>
        </p:spPr>
        <p:txBody>
          <a:bodyPr wrap="none" lIns="68580" tIns="34290" rIns="68580" bIns="34290" rtlCol="0">
            <a:spAutoFit/>
          </a:bodyPr>
          <a:lstStyle/>
          <a:p>
            <a:r>
              <a:rPr lang="zh-CN" altLang="en-US" sz="900" dirty="0">
                <a:latin typeface="微软雅黑" pitchFamily="34" charset="-122"/>
                <a:ea typeface="微软雅黑" pitchFamily="34" charset="-122"/>
              </a:rPr>
              <a:t>注：结果均为</a:t>
            </a:r>
            <a:r>
              <a:rPr lang="en-US" altLang="zh-CN" sz="900" dirty="0">
                <a:latin typeface="微软雅黑" pitchFamily="34" charset="-122"/>
                <a:ea typeface="微软雅黑" pitchFamily="34" charset="-122"/>
              </a:rPr>
              <a:t>III</a:t>
            </a:r>
            <a:r>
              <a:rPr lang="zh-CN" altLang="en-US" sz="900" dirty="0">
                <a:latin typeface="微软雅黑" pitchFamily="34" charset="-122"/>
                <a:ea typeface="微软雅黑" pitchFamily="34" charset="-122"/>
              </a:rPr>
              <a:t>期临床研究的主要研究终点</a:t>
            </a:r>
            <a:r>
              <a:rPr lang="zh-CN" altLang="en-US" sz="900" dirty="0" smtClean="0">
                <a:latin typeface="微软雅黑" pitchFamily="34" charset="-122"/>
                <a:ea typeface="微软雅黑" pitchFamily="34" charset="-122"/>
              </a:rPr>
              <a:t>，数据</a:t>
            </a:r>
            <a:r>
              <a:rPr lang="zh-CN" altLang="en-US" sz="900" dirty="0">
                <a:latin typeface="微软雅黑" pitchFamily="34" charset="-122"/>
                <a:ea typeface="微软雅黑" pitchFamily="34" charset="-122"/>
              </a:rPr>
              <a:t>来源于不同研究，请谨慎解读</a:t>
            </a:r>
          </a:p>
        </p:txBody>
      </p:sp>
      <p:sp>
        <p:nvSpPr>
          <p:cNvPr id="8" name="矩形 7"/>
          <p:cNvSpPr/>
          <p:nvPr/>
        </p:nvSpPr>
        <p:spPr>
          <a:xfrm>
            <a:off x="3558541" y="4914184"/>
            <a:ext cx="5501063" cy="284693"/>
          </a:xfrm>
          <a:prstGeom prst="rect">
            <a:avLst/>
          </a:prstGeom>
        </p:spPr>
        <p:txBody>
          <a:bodyPr wrap="square" lIns="68580" tIns="34290" rIns="68580" bIns="34290">
            <a:spAutoFit/>
          </a:bodyPr>
          <a:lstStyle/>
          <a:p>
            <a:pPr algn="r" defTabSz="685800">
              <a:defRPr/>
            </a:pPr>
            <a:r>
              <a:rPr lang="en-US" altLang="zh-CN" sz="700" dirty="0">
                <a:solidFill>
                  <a:prstClr val="black"/>
                </a:solidFill>
                <a:latin typeface="Calibri" pitchFamily="34" charset="0"/>
                <a:ea typeface="宋体" charset="-122"/>
              </a:rPr>
              <a:t>1</a:t>
            </a:r>
            <a:r>
              <a:rPr lang="zh-CN" altLang="en-US" sz="700" dirty="0">
                <a:solidFill>
                  <a:prstClr val="black"/>
                </a:solidFill>
                <a:latin typeface="Calibri" pitchFamily="34" charset="0"/>
                <a:ea typeface="宋体" charset="-122"/>
              </a:rPr>
              <a:t>、</a:t>
            </a:r>
            <a:r>
              <a:rPr lang="en-US" altLang="zh-CN" sz="700" dirty="0">
                <a:solidFill>
                  <a:prstClr val="black"/>
                </a:solidFill>
                <a:latin typeface="Calibri" pitchFamily="34" charset="0"/>
                <a:ea typeface="宋体" charset="-122"/>
              </a:rPr>
              <a:t>N </a:t>
            </a:r>
            <a:r>
              <a:rPr lang="en-US" altLang="zh-CN" sz="700" dirty="0" err="1">
                <a:solidFill>
                  <a:prstClr val="black"/>
                </a:solidFill>
                <a:latin typeface="Calibri" pitchFamily="34" charset="0"/>
                <a:ea typeface="宋体" charset="-122"/>
              </a:rPr>
              <a:t>Engl</a:t>
            </a:r>
            <a:r>
              <a:rPr lang="en-US" altLang="zh-CN" sz="700" dirty="0">
                <a:solidFill>
                  <a:prstClr val="black"/>
                </a:solidFill>
                <a:latin typeface="Calibri" pitchFamily="34" charset="0"/>
                <a:ea typeface="宋体" charset="-122"/>
              </a:rPr>
              <a:t> J Med 2014;371:2167-77.</a:t>
            </a:r>
            <a:r>
              <a:rPr lang="zh-CN" altLang="en-US" sz="700" dirty="0">
                <a:solidFill>
                  <a:prstClr val="black"/>
                </a:solidFill>
                <a:latin typeface="Calibri" pitchFamily="34" charset="0"/>
                <a:ea typeface="宋体" charset="-122"/>
              </a:rPr>
              <a:t>；</a:t>
            </a:r>
            <a:r>
              <a:rPr lang="en-US" altLang="zh-CN" sz="700" dirty="0">
                <a:solidFill>
                  <a:prstClr val="black"/>
                </a:solidFill>
                <a:latin typeface="Calibri" pitchFamily="34" charset="0"/>
                <a:ea typeface="宋体" charset="-122"/>
              </a:rPr>
              <a:t>2</a:t>
            </a:r>
            <a:r>
              <a:rPr lang="zh-CN" altLang="en-US" sz="700" dirty="0">
                <a:solidFill>
                  <a:prstClr val="black"/>
                </a:solidFill>
                <a:latin typeface="Calibri" pitchFamily="34" charset="0"/>
                <a:ea typeface="宋体" charset="-122"/>
              </a:rPr>
              <a:t>、</a:t>
            </a:r>
            <a:r>
              <a:rPr lang="it-IT" altLang="zh-CN" sz="700" dirty="0">
                <a:solidFill>
                  <a:prstClr val="black"/>
                </a:solidFill>
                <a:latin typeface="Calibri" pitchFamily="34" charset="0"/>
                <a:ea typeface="宋体" charset="-122"/>
              </a:rPr>
              <a:t>Solomon BJ, et al. J Clin Oncol. 2018 Aug 1;36(22):2251-2258</a:t>
            </a:r>
            <a:r>
              <a:rPr lang="en-US" altLang="zh-CN" sz="700" dirty="0">
                <a:solidFill>
                  <a:prstClr val="black"/>
                </a:solidFill>
                <a:latin typeface="Calibri" pitchFamily="34" charset="0"/>
                <a:ea typeface="宋体" charset="-122"/>
              </a:rPr>
              <a:t>.</a:t>
            </a:r>
            <a:r>
              <a:rPr lang="zh-CN" altLang="en-US" sz="700" dirty="0">
                <a:solidFill>
                  <a:prstClr val="black"/>
                </a:solidFill>
                <a:latin typeface="Calibri" pitchFamily="34" charset="0"/>
                <a:ea typeface="宋体" charset="-122"/>
              </a:rPr>
              <a:t>；</a:t>
            </a:r>
            <a:r>
              <a:rPr lang="en-US" altLang="zh-CN" sz="700" dirty="0">
                <a:solidFill>
                  <a:prstClr val="black"/>
                </a:solidFill>
                <a:latin typeface="Calibri" pitchFamily="34" charset="0"/>
                <a:ea typeface="宋体" charset="-122"/>
              </a:rPr>
              <a:t>3</a:t>
            </a:r>
            <a:r>
              <a:rPr lang="zh-CN" altLang="en-US" sz="700" dirty="0">
                <a:solidFill>
                  <a:prstClr val="black"/>
                </a:solidFill>
                <a:latin typeface="Calibri" pitchFamily="34" charset="0"/>
                <a:ea typeface="宋体" charset="-122"/>
              </a:rPr>
              <a:t>、</a:t>
            </a:r>
            <a:r>
              <a:rPr lang="fr-FR" altLang="zh-CN" sz="700" dirty="0">
                <a:solidFill>
                  <a:prstClr val="black"/>
                </a:solidFill>
                <a:latin typeface="Calibri" pitchFamily="34" charset="0"/>
                <a:ea typeface="宋体" charset="-122"/>
              </a:rPr>
              <a:t>Soria JC, et al. </a:t>
            </a:r>
            <a:r>
              <a:rPr lang="en-US" altLang="zh-CN" sz="700" dirty="0">
                <a:solidFill>
                  <a:prstClr val="black"/>
                </a:solidFill>
                <a:latin typeface="Calibri" pitchFamily="34" charset="0"/>
                <a:ea typeface="宋体" charset="-122"/>
              </a:rPr>
              <a:t>Lancet 2017; 389: 917–29</a:t>
            </a:r>
            <a:r>
              <a:rPr lang="zh-CN" altLang="en-US" sz="700" dirty="0">
                <a:solidFill>
                  <a:prstClr val="black"/>
                </a:solidFill>
                <a:latin typeface="Calibri" pitchFamily="34" charset="0"/>
                <a:ea typeface="宋体" charset="-122"/>
              </a:rPr>
              <a:t>；</a:t>
            </a:r>
            <a:r>
              <a:rPr lang="en-US" altLang="zh-CN" sz="700" dirty="0">
                <a:solidFill>
                  <a:prstClr val="black"/>
                </a:solidFill>
                <a:latin typeface="Calibri" pitchFamily="34" charset="0"/>
                <a:ea typeface="宋体" charset="-122"/>
              </a:rPr>
              <a:t>4</a:t>
            </a:r>
            <a:r>
              <a:rPr lang="zh-CN" altLang="en-US" sz="700" dirty="0">
                <a:solidFill>
                  <a:prstClr val="black"/>
                </a:solidFill>
                <a:latin typeface="Calibri" pitchFamily="34" charset="0"/>
                <a:ea typeface="宋体" charset="-122"/>
              </a:rPr>
              <a:t>、</a:t>
            </a:r>
            <a:r>
              <a:rPr lang="en-US" altLang="zh-CN" sz="700" dirty="0">
                <a:solidFill>
                  <a:prstClr val="black"/>
                </a:solidFill>
                <a:latin typeface="Calibri" pitchFamily="34" charset="0"/>
                <a:ea typeface="宋体" charset="-122"/>
              </a:rPr>
              <a:t>Annals of Oncology</a:t>
            </a:r>
            <a:r>
              <a:rPr lang="zh-CN" altLang="en-US" sz="700" dirty="0">
                <a:solidFill>
                  <a:prstClr val="black"/>
                </a:solidFill>
                <a:latin typeface="Calibri" pitchFamily="34" charset="0"/>
                <a:ea typeface="宋体" charset="-122"/>
              </a:rPr>
              <a:t>，</a:t>
            </a:r>
            <a:r>
              <a:rPr lang="en-US" altLang="zh-CN" sz="700" dirty="0">
                <a:solidFill>
                  <a:prstClr val="black"/>
                </a:solidFill>
                <a:latin typeface="Calibri" pitchFamily="34" charset="0"/>
                <a:ea typeface="宋体" charset="-122"/>
              </a:rPr>
              <a:t>2020</a:t>
            </a:r>
            <a:r>
              <a:rPr lang="zh-CN" altLang="en-US" sz="700" dirty="0">
                <a:solidFill>
                  <a:prstClr val="black"/>
                </a:solidFill>
                <a:latin typeface="Calibri" pitchFamily="34" charset="0"/>
                <a:ea typeface="宋体" charset="-122"/>
              </a:rPr>
              <a:t>；</a:t>
            </a:r>
            <a:r>
              <a:rPr lang="en-US" altLang="zh-CN" sz="700" dirty="0">
                <a:solidFill>
                  <a:prstClr val="black"/>
                </a:solidFill>
                <a:latin typeface="Calibri" pitchFamily="34" charset="0"/>
                <a:ea typeface="宋体" charset="-122"/>
              </a:rPr>
              <a:t>5</a:t>
            </a:r>
            <a:r>
              <a:rPr lang="zh-CN" altLang="en-US" sz="700" dirty="0">
                <a:solidFill>
                  <a:prstClr val="black"/>
                </a:solidFill>
                <a:latin typeface="Calibri" pitchFamily="34" charset="0"/>
                <a:ea typeface="宋体" charset="-122"/>
              </a:rPr>
              <a:t>、</a:t>
            </a:r>
            <a:r>
              <a:rPr lang="en-US" altLang="zh-CN" sz="700" dirty="0">
                <a:solidFill>
                  <a:prstClr val="black"/>
                </a:solidFill>
                <a:latin typeface="Calibri" pitchFamily="34" charset="0"/>
                <a:ea typeface="宋体" charset="-122"/>
              </a:rPr>
              <a:t>N </a:t>
            </a:r>
            <a:r>
              <a:rPr lang="en-US" altLang="zh-CN" sz="700" dirty="0" err="1">
                <a:solidFill>
                  <a:prstClr val="black"/>
                </a:solidFill>
                <a:latin typeface="Calibri" pitchFamily="34" charset="0"/>
                <a:ea typeface="宋体" charset="-122"/>
              </a:rPr>
              <a:t>Engl</a:t>
            </a:r>
            <a:r>
              <a:rPr lang="en-US" altLang="zh-CN" sz="700" dirty="0">
                <a:solidFill>
                  <a:prstClr val="black"/>
                </a:solidFill>
                <a:latin typeface="Calibri" pitchFamily="34" charset="0"/>
                <a:ea typeface="宋体" charset="-122"/>
              </a:rPr>
              <a:t> J Med 2017;377:829-38</a:t>
            </a:r>
            <a:r>
              <a:rPr lang="zh-CN" altLang="en-US" sz="700" dirty="0">
                <a:solidFill>
                  <a:prstClr val="black"/>
                </a:solidFill>
                <a:latin typeface="Calibri" pitchFamily="34" charset="0"/>
                <a:ea typeface="宋体" charset="-122"/>
              </a:rPr>
              <a:t>；</a:t>
            </a:r>
            <a:r>
              <a:rPr lang="en-US" altLang="zh-CN" sz="700" dirty="0">
                <a:solidFill>
                  <a:prstClr val="black"/>
                </a:solidFill>
                <a:latin typeface="Calibri" pitchFamily="34" charset="0"/>
                <a:ea typeface="宋体" charset="-122"/>
              </a:rPr>
              <a:t>6</a:t>
            </a:r>
            <a:r>
              <a:rPr lang="zh-CN" altLang="en-US" sz="700" dirty="0">
                <a:solidFill>
                  <a:prstClr val="black"/>
                </a:solidFill>
                <a:latin typeface="Calibri" pitchFamily="34" charset="0"/>
                <a:ea typeface="宋体" charset="-122"/>
              </a:rPr>
              <a:t>、</a:t>
            </a:r>
            <a:r>
              <a:rPr lang="en-US" altLang="zh-CN" sz="700" dirty="0">
                <a:solidFill>
                  <a:prstClr val="black"/>
                </a:solidFill>
                <a:latin typeface="Calibri" pitchFamily="34" charset="0"/>
                <a:ea typeface="宋体" charset="-122"/>
              </a:rPr>
              <a:t>ALTA-1L 2019 ESMO ASIA</a:t>
            </a:r>
            <a:r>
              <a:rPr lang="zh-CN" altLang="en-US" sz="700" dirty="0">
                <a:solidFill>
                  <a:prstClr val="black"/>
                </a:solidFill>
                <a:latin typeface="Calibri" pitchFamily="34" charset="0"/>
                <a:ea typeface="宋体" charset="-122"/>
              </a:rPr>
              <a:t>；</a:t>
            </a:r>
            <a:r>
              <a:rPr lang="en-US" altLang="zh-CN" sz="700" dirty="0">
                <a:solidFill>
                  <a:prstClr val="black"/>
                </a:solidFill>
                <a:latin typeface="Calibri" pitchFamily="34" charset="0"/>
                <a:ea typeface="宋体" charset="-122"/>
              </a:rPr>
              <a:t>7</a:t>
            </a:r>
            <a:r>
              <a:rPr lang="zh-CN" altLang="en-US" sz="700" dirty="0">
                <a:solidFill>
                  <a:prstClr val="black"/>
                </a:solidFill>
                <a:latin typeface="Calibri" pitchFamily="34" charset="0"/>
                <a:ea typeface="宋体" charset="-122"/>
              </a:rPr>
              <a:t>、</a:t>
            </a:r>
            <a:r>
              <a:rPr lang="en-US" altLang="zh-CN" sz="700" dirty="0">
                <a:solidFill>
                  <a:prstClr val="black"/>
                </a:solidFill>
                <a:latin typeface="Calibri" pitchFamily="34" charset="0"/>
                <a:ea typeface="宋体" charset="-122"/>
              </a:rPr>
              <a:t>N </a:t>
            </a:r>
            <a:r>
              <a:rPr lang="en-US" altLang="zh-CN" sz="700" dirty="0" err="1">
                <a:solidFill>
                  <a:prstClr val="black"/>
                </a:solidFill>
                <a:latin typeface="Calibri" pitchFamily="34" charset="0"/>
                <a:ea typeface="宋体" charset="-122"/>
              </a:rPr>
              <a:t>Engl</a:t>
            </a:r>
            <a:r>
              <a:rPr lang="en-US" altLang="zh-CN" sz="700" dirty="0">
                <a:solidFill>
                  <a:prstClr val="black"/>
                </a:solidFill>
                <a:latin typeface="Calibri" pitchFamily="34" charset="0"/>
                <a:ea typeface="宋体" charset="-122"/>
              </a:rPr>
              <a:t> J Med 2018;379:2027-39.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71472" y="429404"/>
            <a:ext cx="8386979" cy="360209"/>
          </a:xfrm>
          <a:prstGeom prst="rect">
            <a:avLst/>
          </a:prstGeom>
        </p:spPr>
        <p:txBody>
          <a:bodyPr vert="horz" lIns="68580" tIns="34290" rIns="68580" bIns="34290" rtlCol="0" anchor="ctr">
            <a:noAutofit/>
          </a:bodyPr>
          <a:lstStyle>
            <a:lvl1pPr defTabSz="914400" eaLnBrk="1" latinLnBrk="0" hangingPunct="1">
              <a:lnSpc>
                <a:spcPct val="90000"/>
              </a:lnSpc>
              <a:buNone/>
              <a:defRPr sz="2800" b="1">
                <a:latin typeface="微软雅黑" pitchFamily="34" charset="-122"/>
                <a:ea typeface="微软雅黑" pitchFamily="34" charset="-122"/>
                <a:cs typeface="+mj-cs"/>
              </a:defRPr>
            </a:lvl1pPr>
          </a:lstStyle>
          <a:p>
            <a:pPr algn="ctr"/>
            <a:r>
              <a:rPr lang="en-US" altLang="zh-CN" sz="2000" b="0" dirty="0" smtClean="0"/>
              <a:t>OS</a:t>
            </a:r>
            <a:r>
              <a:rPr lang="zh-CN" altLang="en-US" sz="2000" b="0" dirty="0" smtClean="0"/>
              <a:t>方面：</a:t>
            </a:r>
            <a:r>
              <a:rPr lang="en-US" altLang="zh-CN" sz="2000" b="0" dirty="0" smtClean="0"/>
              <a:t>ALEX</a:t>
            </a:r>
            <a:r>
              <a:rPr lang="zh-CN" altLang="en-US" sz="2000" b="0" dirty="0" smtClean="0"/>
              <a:t>研究是头</a:t>
            </a:r>
            <a:r>
              <a:rPr lang="zh-CN" altLang="en-US" sz="2000" b="0" dirty="0"/>
              <a:t>对头对比克唑替尼</a:t>
            </a:r>
            <a:r>
              <a:rPr lang="en-US" altLang="zh-CN" sz="2000" b="0" dirty="0"/>
              <a:t>OS</a:t>
            </a:r>
            <a:r>
              <a:rPr lang="zh-CN" altLang="en-US" sz="2000" b="0" dirty="0"/>
              <a:t>明显获益的研究</a:t>
            </a:r>
          </a:p>
        </p:txBody>
      </p:sp>
      <p:pic>
        <p:nvPicPr>
          <p:cNvPr id="5" name="图片 4"/>
          <p:cNvPicPr>
            <a:picLocks noChangeAspect="1"/>
          </p:cNvPicPr>
          <p:nvPr/>
        </p:nvPicPr>
        <p:blipFill>
          <a:blip r:embed="rId3"/>
          <a:stretch>
            <a:fillRect/>
          </a:stretch>
        </p:blipFill>
        <p:spPr>
          <a:xfrm>
            <a:off x="285720" y="1143784"/>
            <a:ext cx="4388854" cy="2840984"/>
          </a:xfrm>
          <a:prstGeom prst="rect">
            <a:avLst/>
          </a:prstGeom>
        </p:spPr>
      </p:pic>
      <p:pic>
        <p:nvPicPr>
          <p:cNvPr id="6" name="图片 5"/>
          <p:cNvPicPr>
            <a:picLocks noChangeAspect="1"/>
          </p:cNvPicPr>
          <p:nvPr/>
        </p:nvPicPr>
        <p:blipFill>
          <a:blip r:embed="rId4" cstate="print"/>
          <a:stretch>
            <a:fillRect/>
          </a:stretch>
        </p:blipFill>
        <p:spPr>
          <a:xfrm>
            <a:off x="4786314" y="1143784"/>
            <a:ext cx="4005938" cy="2840984"/>
          </a:xfrm>
          <a:prstGeom prst="rect">
            <a:avLst/>
          </a:prstGeom>
        </p:spPr>
      </p:pic>
      <p:sp>
        <p:nvSpPr>
          <p:cNvPr id="7" name="文本框 6"/>
          <p:cNvSpPr txBox="1"/>
          <p:nvPr/>
        </p:nvSpPr>
        <p:spPr>
          <a:xfrm>
            <a:off x="55100" y="4914184"/>
            <a:ext cx="773289" cy="238527"/>
          </a:xfrm>
          <a:prstGeom prst="rect">
            <a:avLst/>
          </a:prstGeom>
          <a:noFill/>
        </p:spPr>
        <p:txBody>
          <a:bodyPr wrap="none" lIns="68580" tIns="34290" rIns="68580" bIns="34290" rtlCol="0">
            <a:spAutoFit/>
          </a:bodyPr>
          <a:lstStyle/>
          <a:p>
            <a:r>
              <a:rPr lang="en-US" altLang="zh-CN" sz="1100" dirty="0" smtClean="0"/>
              <a:t>2020 ASCO</a:t>
            </a:r>
            <a:endParaRPr lang="zh-CN" altLang="en-US" sz="1100" dirty="0"/>
          </a:p>
        </p:txBody>
      </p:sp>
      <p:sp>
        <p:nvSpPr>
          <p:cNvPr id="2" name="文本框 1"/>
          <p:cNvSpPr txBox="1"/>
          <p:nvPr/>
        </p:nvSpPr>
        <p:spPr>
          <a:xfrm>
            <a:off x="1580522" y="4358494"/>
            <a:ext cx="6248634" cy="300082"/>
          </a:xfrm>
          <a:prstGeom prst="rect">
            <a:avLst/>
          </a:prstGeom>
          <a:noFill/>
        </p:spPr>
        <p:txBody>
          <a:bodyPr wrap="none" lIns="68580" tIns="34290" rIns="68580" bIns="34290" rtlCol="0">
            <a:spAutoFit/>
          </a:bodyPr>
          <a:lstStyle/>
          <a:p>
            <a:r>
              <a:rPr lang="zh-CN" altLang="en-US" sz="1500" b="1" dirty="0" smtClean="0">
                <a:latin typeface="微软雅黑" pitchFamily="34" charset="-122"/>
                <a:ea typeface="微软雅黑" pitchFamily="34" charset="-122"/>
              </a:rPr>
              <a:t>约</a:t>
            </a:r>
            <a:r>
              <a:rPr lang="en-US" altLang="zh-CN" sz="1500" b="1" dirty="0" smtClean="0">
                <a:latin typeface="微软雅黑" pitchFamily="34" charset="-122"/>
                <a:ea typeface="微软雅黑" pitchFamily="34" charset="-122"/>
              </a:rPr>
              <a:t>2/3</a:t>
            </a:r>
            <a:r>
              <a:rPr lang="zh-CN" altLang="en-US" sz="1500" b="1" dirty="0" smtClean="0">
                <a:latin typeface="微软雅黑" pitchFamily="34" charset="-122"/>
                <a:ea typeface="微软雅黑" pitchFamily="34" charset="-122"/>
              </a:rPr>
              <a:t>（</a:t>
            </a:r>
            <a:r>
              <a:rPr lang="en-US" altLang="zh-CN" sz="1500" b="1" dirty="0" smtClean="0">
                <a:latin typeface="微软雅黑" pitchFamily="34" charset="-122"/>
                <a:ea typeface="微软雅黑" pitchFamily="34" charset="-122"/>
              </a:rPr>
              <a:t>62.5%</a:t>
            </a:r>
            <a:r>
              <a:rPr lang="zh-CN" altLang="en-US" sz="1500" b="1" dirty="0" smtClean="0">
                <a:latin typeface="微软雅黑" pitchFamily="34" charset="-122"/>
                <a:ea typeface="微软雅黑" pitchFamily="34" charset="-122"/>
              </a:rPr>
              <a:t>）的</a:t>
            </a:r>
            <a:r>
              <a:rPr lang="en-US" altLang="zh-CN" sz="1500" b="1" dirty="0" smtClean="0">
                <a:latin typeface="微软雅黑" pitchFamily="34" charset="-122"/>
                <a:ea typeface="微软雅黑" pitchFamily="34" charset="-122"/>
              </a:rPr>
              <a:t>ALK+ NSCLC</a:t>
            </a:r>
            <a:r>
              <a:rPr lang="zh-CN" altLang="en-US" sz="1500" b="1" dirty="0" smtClean="0">
                <a:latin typeface="微软雅黑" pitchFamily="34" charset="-122"/>
                <a:ea typeface="微软雅黑" pitchFamily="34" charset="-122"/>
              </a:rPr>
              <a:t>患者，阿来替尼一线治疗可存活</a:t>
            </a:r>
            <a:r>
              <a:rPr lang="en-US" altLang="zh-CN" sz="1500" b="1" dirty="0" smtClean="0">
                <a:latin typeface="微软雅黑" pitchFamily="34" charset="-122"/>
                <a:ea typeface="微软雅黑" pitchFamily="34" charset="-122"/>
              </a:rPr>
              <a:t>5</a:t>
            </a:r>
            <a:r>
              <a:rPr lang="zh-CN" altLang="en-US" sz="1500" b="1" dirty="0" smtClean="0">
                <a:latin typeface="微软雅黑" pitchFamily="34" charset="-122"/>
                <a:ea typeface="微软雅黑" pitchFamily="34" charset="-122"/>
              </a:rPr>
              <a:t>年！</a:t>
            </a:r>
            <a:endParaRPr lang="zh-CN" altLang="en-US" sz="1500" b="1" dirty="0">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642910" y="429404"/>
            <a:ext cx="7634398" cy="360209"/>
          </a:xfrm>
          <a:prstGeom prst="rect">
            <a:avLst/>
          </a:prstGeom>
        </p:spPr>
        <p:txBody>
          <a:bodyPr vert="horz" lIns="68580" tIns="34290" rIns="68580" bIns="34290" rtlCol="0" anchor="ctr">
            <a:noAutofit/>
          </a:bodyPr>
          <a:lstStyle>
            <a:defPPr>
              <a:defRPr lang="en-US"/>
            </a:defPPr>
            <a:lvl1pPr defTabSz="914400" eaLnBrk="1" latinLnBrk="0" hangingPunct="1">
              <a:lnSpc>
                <a:spcPct val="90000"/>
              </a:lnSpc>
              <a:buNone/>
              <a:defRPr sz="2800" b="1">
                <a:latin typeface="微软雅黑" pitchFamily="34" charset="-122"/>
                <a:ea typeface="微软雅黑" pitchFamily="34" charset="-122"/>
                <a:cs typeface="+mj-cs"/>
              </a:defRPr>
            </a:lvl1pPr>
          </a:lstStyle>
          <a:p>
            <a:pPr algn="ctr"/>
            <a:r>
              <a:rPr lang="en-US" altLang="zh-CN" sz="2000" b="0" dirty="0"/>
              <a:t>ALTA-1L</a:t>
            </a:r>
            <a:r>
              <a:rPr lang="zh-CN" altLang="en-US" sz="2000" b="0" dirty="0"/>
              <a:t>，</a:t>
            </a:r>
            <a:r>
              <a:rPr lang="en-US" altLang="zh-CN" sz="2000" b="0" dirty="0"/>
              <a:t>eXalt3</a:t>
            </a:r>
            <a:r>
              <a:rPr lang="zh-CN" altLang="en-US" sz="2000" b="0" dirty="0"/>
              <a:t>，</a:t>
            </a:r>
            <a:r>
              <a:rPr lang="en-US" altLang="zh-CN" sz="2000" b="0" dirty="0"/>
              <a:t>CROWN</a:t>
            </a:r>
            <a:r>
              <a:rPr lang="zh-CN" altLang="en-US" sz="2000" b="0" dirty="0"/>
              <a:t>：</a:t>
            </a:r>
            <a:r>
              <a:rPr lang="en-US" altLang="zh-CN" sz="2000" b="0" dirty="0" smtClean="0"/>
              <a:t>OS</a:t>
            </a:r>
            <a:r>
              <a:rPr lang="zh-CN" altLang="en-US" sz="2000" b="0" dirty="0" smtClean="0"/>
              <a:t>尚未</a:t>
            </a:r>
            <a:r>
              <a:rPr lang="zh-CN" altLang="en-US" sz="2000" b="0" dirty="0"/>
              <a:t>成熟</a:t>
            </a:r>
          </a:p>
        </p:txBody>
      </p:sp>
      <p:pic>
        <p:nvPicPr>
          <p:cNvPr id="5" name="图片 4"/>
          <p:cNvPicPr>
            <a:picLocks noChangeAspect="1"/>
          </p:cNvPicPr>
          <p:nvPr/>
        </p:nvPicPr>
        <p:blipFill>
          <a:blip r:embed="rId3" cstate="print"/>
          <a:stretch>
            <a:fillRect/>
          </a:stretch>
        </p:blipFill>
        <p:spPr>
          <a:xfrm>
            <a:off x="180867" y="997835"/>
            <a:ext cx="4548989" cy="2089434"/>
          </a:xfrm>
          <a:prstGeom prst="rect">
            <a:avLst/>
          </a:prstGeom>
          <a:ln>
            <a:solidFill>
              <a:schemeClr val="tx1"/>
            </a:solidFill>
          </a:ln>
        </p:spPr>
      </p:pic>
      <p:pic>
        <p:nvPicPr>
          <p:cNvPr id="6" name="图片 5"/>
          <p:cNvPicPr>
            <a:picLocks noChangeAspect="1"/>
          </p:cNvPicPr>
          <p:nvPr/>
        </p:nvPicPr>
        <p:blipFill>
          <a:blip r:embed="rId4"/>
          <a:stretch>
            <a:fillRect/>
          </a:stretch>
        </p:blipFill>
        <p:spPr>
          <a:xfrm>
            <a:off x="180867" y="3168855"/>
            <a:ext cx="4548989" cy="1781894"/>
          </a:xfrm>
          <a:prstGeom prst="rect">
            <a:avLst/>
          </a:prstGeom>
          <a:ln>
            <a:solidFill>
              <a:schemeClr val="tx1"/>
            </a:solidFill>
          </a:ln>
        </p:spPr>
      </p:pic>
      <p:pic>
        <p:nvPicPr>
          <p:cNvPr id="7" name="图片 6"/>
          <p:cNvPicPr>
            <a:picLocks noChangeAspect="1"/>
          </p:cNvPicPr>
          <p:nvPr/>
        </p:nvPicPr>
        <p:blipFill>
          <a:blip r:embed="rId5" cstate="print"/>
          <a:stretch>
            <a:fillRect/>
          </a:stretch>
        </p:blipFill>
        <p:spPr>
          <a:xfrm>
            <a:off x="4852086" y="997835"/>
            <a:ext cx="4095353" cy="2089434"/>
          </a:xfrm>
          <a:prstGeom prst="rect">
            <a:avLst/>
          </a:prstGeom>
          <a:ln>
            <a:solidFill>
              <a:schemeClr val="tx1"/>
            </a:solidFill>
          </a:ln>
        </p:spPr>
      </p:pic>
      <p:sp>
        <p:nvSpPr>
          <p:cNvPr id="9" name="文本框 8"/>
          <p:cNvSpPr txBox="1"/>
          <p:nvPr/>
        </p:nvSpPr>
        <p:spPr>
          <a:xfrm>
            <a:off x="3515131" y="2321780"/>
            <a:ext cx="966815" cy="623248"/>
          </a:xfrm>
          <a:prstGeom prst="rect">
            <a:avLst/>
          </a:prstGeom>
          <a:solidFill>
            <a:srgbClr val="C00000"/>
          </a:solidFill>
          <a:ln>
            <a:solidFill>
              <a:schemeClr val="accent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68580" tIns="34290" rIns="68580" bIns="34290" rtlCol="0">
            <a:spAutoFit/>
          </a:bodyPr>
          <a:lstStyle/>
          <a:p>
            <a:pPr algn="ctr"/>
            <a:r>
              <a:rPr lang="en-US" altLang="zh-CN" b="1" dirty="0" smtClean="0">
                <a:solidFill>
                  <a:schemeClr val="bg1"/>
                </a:solidFill>
                <a:latin typeface="微软雅黑" pitchFamily="34" charset="-122"/>
                <a:ea typeface="微软雅黑" pitchFamily="34" charset="-122"/>
              </a:rPr>
              <a:t>ALTA-1L</a:t>
            </a:r>
            <a:endParaRPr lang="zh-CN" altLang="en-US" b="1" dirty="0">
              <a:solidFill>
                <a:schemeClr val="bg1"/>
              </a:solidFill>
              <a:latin typeface="微软雅黑" pitchFamily="34" charset="-122"/>
              <a:ea typeface="微软雅黑" pitchFamily="34" charset="-122"/>
            </a:endParaRPr>
          </a:p>
        </p:txBody>
      </p:sp>
      <p:sp>
        <p:nvSpPr>
          <p:cNvPr id="10" name="文本框 9"/>
          <p:cNvSpPr txBox="1"/>
          <p:nvPr/>
        </p:nvSpPr>
        <p:spPr>
          <a:xfrm>
            <a:off x="3515131" y="4591163"/>
            <a:ext cx="966815" cy="346249"/>
          </a:xfrm>
          <a:prstGeom prst="rect">
            <a:avLst/>
          </a:prstGeom>
          <a:solidFill>
            <a:srgbClr val="C00000"/>
          </a:solidFill>
          <a:ln>
            <a:solidFill>
              <a:schemeClr val="accent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68580" tIns="34290" rIns="68580" bIns="34290" rtlCol="0">
            <a:spAutoFit/>
          </a:bodyPr>
          <a:lstStyle/>
          <a:p>
            <a:pPr algn="ctr"/>
            <a:r>
              <a:rPr lang="en-US" altLang="zh-CN" b="1" dirty="0" smtClean="0">
                <a:solidFill>
                  <a:schemeClr val="bg1"/>
                </a:solidFill>
                <a:latin typeface="微软雅黑" pitchFamily="34" charset="-122"/>
                <a:ea typeface="微软雅黑" pitchFamily="34" charset="-122"/>
              </a:rPr>
              <a:t>eXalt3</a:t>
            </a:r>
            <a:endParaRPr lang="zh-CN" altLang="en-US" b="1" dirty="0">
              <a:solidFill>
                <a:schemeClr val="bg1"/>
              </a:solidFill>
              <a:latin typeface="微软雅黑" pitchFamily="34" charset="-122"/>
              <a:ea typeface="微软雅黑" pitchFamily="34" charset="-122"/>
            </a:endParaRPr>
          </a:p>
        </p:txBody>
      </p:sp>
      <p:sp>
        <p:nvSpPr>
          <p:cNvPr id="11" name="文本框 10"/>
          <p:cNvSpPr txBox="1"/>
          <p:nvPr/>
        </p:nvSpPr>
        <p:spPr>
          <a:xfrm>
            <a:off x="7813909" y="2709828"/>
            <a:ext cx="966815" cy="623248"/>
          </a:xfrm>
          <a:prstGeom prst="rect">
            <a:avLst/>
          </a:prstGeom>
          <a:solidFill>
            <a:srgbClr val="C00000"/>
          </a:solidFill>
          <a:ln>
            <a:solidFill>
              <a:schemeClr val="accent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68580" tIns="34290" rIns="68580" bIns="34290" rtlCol="0">
            <a:spAutoFit/>
          </a:bodyPr>
          <a:lstStyle/>
          <a:p>
            <a:pPr algn="ctr"/>
            <a:r>
              <a:rPr lang="en-US" altLang="zh-CN" b="1" dirty="0" smtClean="0">
                <a:solidFill>
                  <a:schemeClr val="bg1"/>
                </a:solidFill>
                <a:latin typeface="微软雅黑" pitchFamily="34" charset="-122"/>
                <a:ea typeface="微软雅黑" pitchFamily="34" charset="-122"/>
              </a:rPr>
              <a:t>CROWN</a:t>
            </a:r>
            <a:endParaRPr lang="zh-CN" altLang="en-US" b="1" dirty="0">
              <a:solidFill>
                <a:schemeClr val="bg1"/>
              </a:solidFill>
              <a:latin typeface="微软雅黑" pitchFamily="34" charset="-122"/>
              <a:ea typeface="微软雅黑" pitchFamily="34" charset="-122"/>
            </a:endParaRPr>
          </a:p>
        </p:txBody>
      </p:sp>
      <p:sp>
        <p:nvSpPr>
          <p:cNvPr id="2" name="文本框 1"/>
          <p:cNvSpPr txBox="1"/>
          <p:nvPr/>
        </p:nvSpPr>
        <p:spPr>
          <a:xfrm>
            <a:off x="6437948" y="4939973"/>
            <a:ext cx="1986762" cy="192360"/>
          </a:xfrm>
          <a:prstGeom prst="rect">
            <a:avLst/>
          </a:prstGeom>
          <a:noFill/>
        </p:spPr>
        <p:txBody>
          <a:bodyPr wrap="none" lIns="68580" tIns="34290" rIns="68580" bIns="34290" rtlCol="0">
            <a:spAutoFit/>
          </a:bodyPr>
          <a:lstStyle/>
          <a:p>
            <a:r>
              <a:rPr lang="en-US" altLang="zh-CN" sz="800" dirty="0" smtClean="0"/>
              <a:t>2019 ESMO ASIA</a:t>
            </a:r>
            <a:r>
              <a:rPr lang="zh-CN" altLang="en-US" sz="800" dirty="0" smtClean="0"/>
              <a:t>，</a:t>
            </a:r>
            <a:r>
              <a:rPr lang="en-US" altLang="zh-CN" sz="800" dirty="0" smtClean="0"/>
              <a:t>2020 WCLC</a:t>
            </a:r>
            <a:r>
              <a:rPr lang="zh-CN" altLang="en-US" sz="800" dirty="0" smtClean="0"/>
              <a:t>，</a:t>
            </a:r>
            <a:r>
              <a:rPr lang="en-US" altLang="zh-CN" sz="800" dirty="0" smtClean="0"/>
              <a:t>2020 ESMO</a:t>
            </a:r>
            <a:endParaRPr lang="zh-CN" altLang="en-US" sz="800" dirty="0"/>
          </a:p>
        </p:txBody>
      </p:sp>
      <p:sp>
        <p:nvSpPr>
          <p:cNvPr id="12" name="文本框 11"/>
          <p:cNvSpPr txBox="1"/>
          <p:nvPr/>
        </p:nvSpPr>
        <p:spPr>
          <a:xfrm>
            <a:off x="5175612" y="4006195"/>
            <a:ext cx="3605113" cy="1177245"/>
          </a:xfrm>
          <a:prstGeom prst="rect">
            <a:avLst/>
          </a:prstGeom>
          <a:noFill/>
        </p:spPr>
        <p:txBody>
          <a:bodyPr wrap="square" lIns="68580" tIns="34290" rIns="68580" bIns="34290" rtlCol="0">
            <a:spAutoFit/>
          </a:bodyPr>
          <a:lstStyle/>
          <a:p>
            <a:r>
              <a:rPr lang="en-US" altLang="zh-CN" b="1" dirty="0" smtClean="0">
                <a:latin typeface="微软雅黑" pitchFamily="34" charset="-122"/>
                <a:ea typeface="微软雅黑" pitchFamily="34" charset="-122"/>
              </a:rPr>
              <a:t>ALTA-1L</a:t>
            </a:r>
            <a:r>
              <a:rPr lang="zh-CN" altLang="en-US" b="1" dirty="0" smtClean="0">
                <a:latin typeface="微软雅黑" pitchFamily="34" charset="-122"/>
                <a:ea typeface="微软雅黑" pitchFamily="34" charset="-122"/>
              </a:rPr>
              <a:t>研究</a:t>
            </a:r>
            <a:r>
              <a:rPr lang="en-US" altLang="zh-CN" b="1" dirty="0" smtClean="0">
                <a:latin typeface="微软雅黑" pitchFamily="34" charset="-122"/>
                <a:ea typeface="微软雅黑" pitchFamily="34" charset="-122"/>
              </a:rPr>
              <a:t>OS</a:t>
            </a:r>
            <a:r>
              <a:rPr lang="zh-CN" altLang="en-US" b="1" dirty="0" smtClean="0">
                <a:latin typeface="微软雅黑" pitchFamily="34" charset="-122"/>
                <a:ea typeface="微软雅黑" pitchFamily="34" charset="-122"/>
              </a:rPr>
              <a:t>数据两组暂时无明显差异；</a:t>
            </a:r>
            <a:r>
              <a:rPr lang="en-US" altLang="zh-CN" b="1" dirty="0" smtClean="0">
                <a:latin typeface="微软雅黑" pitchFamily="34" charset="-122"/>
                <a:ea typeface="微软雅黑" pitchFamily="34" charset="-122"/>
              </a:rPr>
              <a:t>eXalt3</a:t>
            </a:r>
            <a:r>
              <a:rPr lang="zh-CN" altLang="en-US" b="1" dirty="0">
                <a:latin typeface="微软雅黑" pitchFamily="34" charset="-122"/>
                <a:ea typeface="微软雅黑" pitchFamily="34" charset="-122"/>
              </a:rPr>
              <a:t>，</a:t>
            </a:r>
            <a:r>
              <a:rPr lang="en-US" altLang="zh-CN" b="1" dirty="0">
                <a:latin typeface="微软雅黑" pitchFamily="34" charset="-122"/>
                <a:ea typeface="微软雅黑" pitchFamily="34" charset="-122"/>
              </a:rPr>
              <a:t>CROWN</a:t>
            </a:r>
            <a:r>
              <a:rPr lang="zh-CN" altLang="en-US" b="1" dirty="0">
                <a:latin typeface="微软雅黑" pitchFamily="34" charset="-122"/>
                <a:ea typeface="微软雅黑" pitchFamily="34" charset="-122"/>
              </a:rPr>
              <a:t>：</a:t>
            </a:r>
            <a:r>
              <a:rPr lang="en-US" altLang="zh-CN" b="1" dirty="0">
                <a:latin typeface="微软雅黑" pitchFamily="34" charset="-122"/>
                <a:ea typeface="微软雅黑" pitchFamily="34" charset="-122"/>
              </a:rPr>
              <a:t>OS</a:t>
            </a:r>
            <a:r>
              <a:rPr lang="zh-CN" altLang="en-US" b="1" dirty="0">
                <a:latin typeface="微软雅黑" pitchFamily="34" charset="-122"/>
                <a:ea typeface="微软雅黑" pitchFamily="34" charset="-122"/>
              </a:rPr>
              <a:t>结果尚未成熟</a:t>
            </a:r>
          </a:p>
          <a:p>
            <a:endParaRPr lang="zh-CN" altLang="en-US" b="1" dirty="0">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a:spLocks noGrp="1"/>
          </p:cNvSpPr>
          <p:nvPr>
            <p:ph type="title"/>
          </p:nvPr>
        </p:nvSpPr>
        <p:spPr>
          <a:xfrm>
            <a:off x="571472" y="0"/>
            <a:ext cx="7886700" cy="796492"/>
          </a:xfrm>
        </p:spPr>
        <p:txBody>
          <a:bodyPr>
            <a:normAutofit/>
          </a:bodyPr>
          <a:lstStyle/>
          <a:p>
            <a:r>
              <a:rPr lang="zh-CN" altLang="en-US" sz="2100" b="0" dirty="0"/>
              <a:t>新一代药物一线之争的新</a:t>
            </a:r>
            <a:r>
              <a:rPr lang="zh-CN" altLang="en-US" sz="2100" b="0" dirty="0" smtClean="0"/>
              <a:t>格局</a:t>
            </a:r>
            <a:endParaRPr lang="zh-CN" altLang="en-US" sz="2100" b="0" dirty="0">
              <a:solidFill>
                <a:srgbClr val="C00000"/>
              </a:solidFill>
            </a:endParaRPr>
          </a:p>
        </p:txBody>
      </p:sp>
      <p:sp>
        <p:nvSpPr>
          <p:cNvPr id="9" name="Rounded Rectangle 9"/>
          <p:cNvSpPr/>
          <p:nvPr/>
        </p:nvSpPr>
        <p:spPr>
          <a:xfrm>
            <a:off x="1050049" y="3899107"/>
            <a:ext cx="1875610" cy="292757"/>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dirty="0">
                <a:solidFill>
                  <a:schemeClr val="tx1"/>
                </a:solidFill>
              </a:rPr>
              <a:t>Brigatinib</a:t>
            </a:r>
            <a:endParaRPr lang="zh-CN" altLang="en-US" dirty="0">
              <a:solidFill>
                <a:schemeClr val="tx1"/>
              </a:solidFill>
            </a:endParaRPr>
          </a:p>
        </p:txBody>
      </p:sp>
      <p:sp>
        <p:nvSpPr>
          <p:cNvPr id="10" name="Rounded Rectangle 10"/>
          <p:cNvSpPr/>
          <p:nvPr/>
        </p:nvSpPr>
        <p:spPr>
          <a:xfrm>
            <a:off x="1049513" y="4656248"/>
            <a:ext cx="1875610" cy="295664"/>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dirty="0">
                <a:solidFill>
                  <a:schemeClr val="tx1"/>
                </a:solidFill>
              </a:rPr>
              <a:t>Crizotinib</a:t>
            </a:r>
            <a:endParaRPr lang="zh-CN" altLang="en-US" dirty="0">
              <a:solidFill>
                <a:schemeClr val="tx1"/>
              </a:solidFill>
            </a:endParaRPr>
          </a:p>
        </p:txBody>
      </p:sp>
      <p:grpSp>
        <p:nvGrpSpPr>
          <p:cNvPr id="11" name="Group 20"/>
          <p:cNvGrpSpPr/>
          <p:nvPr/>
        </p:nvGrpSpPr>
        <p:grpSpPr>
          <a:xfrm>
            <a:off x="3338228" y="1627419"/>
            <a:ext cx="428508" cy="2748772"/>
            <a:chOff x="3716977" y="2280062"/>
            <a:chExt cx="522514" cy="957511"/>
          </a:xfrm>
        </p:grpSpPr>
        <p:cxnSp>
          <p:nvCxnSpPr>
            <p:cNvPr id="40" name="Straight Connector 21"/>
            <p:cNvCxnSpPr/>
            <p:nvPr/>
          </p:nvCxnSpPr>
          <p:spPr>
            <a:xfrm>
              <a:off x="3716977" y="2280062"/>
              <a:ext cx="522514"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22"/>
            <p:cNvCxnSpPr/>
            <p:nvPr/>
          </p:nvCxnSpPr>
          <p:spPr>
            <a:xfrm>
              <a:off x="4239491" y="2280062"/>
              <a:ext cx="0" cy="957511"/>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23"/>
            <p:cNvCxnSpPr/>
            <p:nvPr/>
          </p:nvCxnSpPr>
          <p:spPr>
            <a:xfrm>
              <a:off x="3716977" y="3237573"/>
              <a:ext cx="522514"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oup 24"/>
          <p:cNvGrpSpPr/>
          <p:nvPr/>
        </p:nvGrpSpPr>
        <p:grpSpPr>
          <a:xfrm>
            <a:off x="2925117" y="4038778"/>
            <a:ext cx="408787" cy="789574"/>
            <a:chOff x="3716977" y="2775067"/>
            <a:chExt cx="522514" cy="701631"/>
          </a:xfrm>
        </p:grpSpPr>
        <p:cxnSp>
          <p:nvCxnSpPr>
            <p:cNvPr id="37" name="Straight Connector 25"/>
            <p:cNvCxnSpPr/>
            <p:nvPr/>
          </p:nvCxnSpPr>
          <p:spPr>
            <a:xfrm>
              <a:off x="3716977" y="2775067"/>
              <a:ext cx="522514"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26"/>
            <p:cNvCxnSpPr/>
            <p:nvPr/>
          </p:nvCxnSpPr>
          <p:spPr>
            <a:xfrm>
              <a:off x="4239491" y="2781027"/>
              <a:ext cx="0" cy="695671"/>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27"/>
            <p:cNvCxnSpPr/>
            <p:nvPr/>
          </p:nvCxnSpPr>
          <p:spPr>
            <a:xfrm>
              <a:off x="3716977" y="3476697"/>
              <a:ext cx="522514"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15" name="Straight Connector 30"/>
          <p:cNvCxnSpPr/>
          <p:nvPr/>
        </p:nvCxnSpPr>
        <p:spPr>
          <a:xfrm>
            <a:off x="3327692" y="2928715"/>
            <a:ext cx="216303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3" name="组合 59"/>
          <p:cNvGrpSpPr/>
          <p:nvPr/>
        </p:nvGrpSpPr>
        <p:grpSpPr>
          <a:xfrm>
            <a:off x="608221" y="2444463"/>
            <a:ext cx="2718894" cy="1146705"/>
            <a:chOff x="820011" y="1303507"/>
            <a:chExt cx="3625192" cy="1528468"/>
          </a:xfrm>
        </p:grpSpPr>
        <p:sp>
          <p:nvSpPr>
            <p:cNvPr id="7" name="Rounded Rectangle 7"/>
            <p:cNvSpPr/>
            <p:nvPr/>
          </p:nvSpPr>
          <p:spPr>
            <a:xfrm>
              <a:off x="1399350" y="1303507"/>
              <a:ext cx="2500813" cy="437230"/>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Crizotinib</a:t>
              </a:r>
              <a:endParaRPr lang="zh-CN" altLang="en-US" dirty="0">
                <a:solidFill>
                  <a:schemeClr val="tx1"/>
                </a:solidFill>
              </a:endParaRPr>
            </a:p>
          </p:txBody>
        </p:sp>
        <p:sp>
          <p:nvSpPr>
            <p:cNvPr id="8" name="Rounded Rectangle 8"/>
            <p:cNvSpPr/>
            <p:nvPr/>
          </p:nvSpPr>
          <p:spPr>
            <a:xfrm>
              <a:off x="1399350" y="2387059"/>
              <a:ext cx="2500813" cy="444916"/>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Alectinib</a:t>
              </a:r>
              <a:endParaRPr lang="zh-CN" altLang="en-US" dirty="0">
                <a:solidFill>
                  <a:schemeClr val="tx1"/>
                </a:solidFill>
              </a:endParaRPr>
            </a:p>
          </p:txBody>
        </p:sp>
        <p:grpSp>
          <p:nvGrpSpPr>
            <p:cNvPr id="14" name="Group 17"/>
            <p:cNvGrpSpPr/>
            <p:nvPr/>
          </p:nvGrpSpPr>
          <p:grpSpPr>
            <a:xfrm>
              <a:off x="3895122" y="1569879"/>
              <a:ext cx="550081" cy="991282"/>
              <a:chOff x="3712153" y="2280062"/>
              <a:chExt cx="527338" cy="660857"/>
            </a:xfrm>
          </p:grpSpPr>
          <p:cxnSp>
            <p:nvCxnSpPr>
              <p:cNvPr id="43" name="Straight Connector 12"/>
              <p:cNvCxnSpPr/>
              <p:nvPr/>
            </p:nvCxnSpPr>
            <p:spPr>
              <a:xfrm>
                <a:off x="3716977" y="2280062"/>
                <a:ext cx="522514"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14"/>
              <p:cNvCxnSpPr/>
              <p:nvPr/>
            </p:nvCxnSpPr>
            <p:spPr>
              <a:xfrm flipH="1">
                <a:off x="4234667" y="2280062"/>
                <a:ext cx="4824" cy="66085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16"/>
              <p:cNvCxnSpPr/>
              <p:nvPr/>
            </p:nvCxnSpPr>
            <p:spPr>
              <a:xfrm>
                <a:off x="3712153" y="2940919"/>
                <a:ext cx="522514"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6" name="Rounded Rectangle 48"/>
            <p:cNvSpPr/>
            <p:nvPr/>
          </p:nvSpPr>
          <p:spPr>
            <a:xfrm>
              <a:off x="820011" y="1836247"/>
              <a:ext cx="3160066" cy="414765"/>
            </a:xfrm>
            <a:prstGeom prst="roundRect">
              <a:avLst>
                <a:gd name="adj" fmla="val 20400"/>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b="1" dirty="0">
                  <a:solidFill>
                    <a:schemeClr val="bg1"/>
                  </a:solidFill>
                  <a:latin typeface="微软雅黑" pitchFamily="34" charset="-122"/>
                  <a:ea typeface="微软雅黑" pitchFamily="34" charset="-122"/>
                </a:rPr>
                <a:t>ALEX</a:t>
              </a:r>
              <a:r>
                <a:rPr lang="zh-CN" altLang="en-US" sz="1100" b="1" dirty="0">
                  <a:solidFill>
                    <a:schemeClr val="bg1"/>
                  </a:solidFill>
                  <a:latin typeface="微软雅黑" pitchFamily="34" charset="-122"/>
                  <a:ea typeface="微软雅黑" pitchFamily="34" charset="-122"/>
                </a:rPr>
                <a:t>：</a:t>
              </a:r>
              <a:r>
                <a:rPr lang="en-US" altLang="zh-CN" sz="1100" b="1" dirty="0">
                  <a:solidFill>
                    <a:schemeClr val="bg1"/>
                  </a:solidFill>
                  <a:latin typeface="微软雅黑" pitchFamily="34" charset="-122"/>
                  <a:ea typeface="微软雅黑" pitchFamily="34" charset="-122"/>
                </a:rPr>
                <a:t>2019 ESMO</a:t>
              </a:r>
              <a:r>
                <a:rPr lang="zh-CN" altLang="en-US" sz="1100" b="1" dirty="0">
                  <a:solidFill>
                    <a:schemeClr val="bg1"/>
                  </a:solidFill>
                  <a:latin typeface="微软雅黑" pitchFamily="34" charset="-122"/>
                  <a:ea typeface="微软雅黑" pitchFamily="34" charset="-122"/>
                </a:rPr>
                <a:t>、</a:t>
              </a:r>
              <a:r>
                <a:rPr lang="en-US" altLang="zh-CN" sz="1100" b="1" dirty="0">
                  <a:solidFill>
                    <a:schemeClr val="bg1"/>
                  </a:solidFill>
                  <a:latin typeface="微软雅黑" pitchFamily="34" charset="-122"/>
                  <a:ea typeface="微软雅黑" pitchFamily="34" charset="-122"/>
                </a:rPr>
                <a:t>2020 ASCO</a:t>
              </a:r>
              <a:endParaRPr lang="zh-CN" altLang="en-US" sz="1100" b="1" dirty="0">
                <a:solidFill>
                  <a:schemeClr val="bg1"/>
                </a:solidFill>
                <a:latin typeface="微软雅黑" pitchFamily="34" charset="-122"/>
                <a:ea typeface="微软雅黑" pitchFamily="34" charset="-122"/>
              </a:endParaRPr>
            </a:p>
          </p:txBody>
        </p:sp>
      </p:grpSp>
      <p:sp>
        <p:nvSpPr>
          <p:cNvPr id="17" name="Rounded Rectangle 49"/>
          <p:cNvSpPr/>
          <p:nvPr/>
        </p:nvSpPr>
        <p:spPr>
          <a:xfrm>
            <a:off x="559935" y="4284111"/>
            <a:ext cx="2370049" cy="292757"/>
          </a:xfrm>
          <a:prstGeom prst="roundRect">
            <a:avLst>
              <a:gd name="adj" fmla="val 20400"/>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1100" b="1" dirty="0">
                <a:solidFill>
                  <a:schemeClr val="bg1"/>
                </a:solidFill>
                <a:latin typeface="微软雅黑" pitchFamily="34" charset="-122"/>
                <a:ea typeface="微软雅黑" pitchFamily="34" charset="-122"/>
              </a:rPr>
              <a:t>ALTA-1L</a:t>
            </a:r>
            <a:r>
              <a:rPr lang="zh-CN" altLang="en-US" sz="1100" b="1" dirty="0">
                <a:solidFill>
                  <a:schemeClr val="bg1"/>
                </a:solidFill>
                <a:latin typeface="微软雅黑" pitchFamily="34" charset="-122"/>
                <a:ea typeface="微软雅黑" pitchFamily="34" charset="-122"/>
              </a:rPr>
              <a:t>：</a:t>
            </a:r>
            <a:r>
              <a:rPr lang="en-US" altLang="zh-CN" sz="1100" b="1" dirty="0">
                <a:solidFill>
                  <a:schemeClr val="bg1"/>
                </a:solidFill>
                <a:latin typeface="微软雅黑" pitchFamily="34" charset="-122"/>
                <a:ea typeface="微软雅黑" pitchFamily="34" charset="-122"/>
              </a:rPr>
              <a:t>2019 ESMO-ASIA</a:t>
            </a:r>
            <a:endParaRPr lang="zh-CN" altLang="en-US" sz="1100" b="1" dirty="0">
              <a:solidFill>
                <a:schemeClr val="bg1"/>
              </a:solidFill>
              <a:latin typeface="微软雅黑" pitchFamily="34" charset="-122"/>
              <a:ea typeface="微软雅黑" pitchFamily="34" charset="-122"/>
            </a:endParaRPr>
          </a:p>
        </p:txBody>
      </p:sp>
      <p:sp>
        <p:nvSpPr>
          <p:cNvPr id="18" name="Rounded Rectangle 51"/>
          <p:cNvSpPr/>
          <p:nvPr/>
        </p:nvSpPr>
        <p:spPr>
          <a:xfrm>
            <a:off x="6324465" y="977932"/>
            <a:ext cx="1875610" cy="393787"/>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dirty="0">
                <a:solidFill>
                  <a:schemeClr val="tx1"/>
                </a:solidFill>
              </a:rPr>
              <a:t>Crizotinib</a:t>
            </a:r>
            <a:endParaRPr lang="zh-CN" altLang="en-US" dirty="0">
              <a:solidFill>
                <a:schemeClr val="tx1"/>
              </a:solidFill>
            </a:endParaRPr>
          </a:p>
        </p:txBody>
      </p:sp>
      <p:sp>
        <p:nvSpPr>
          <p:cNvPr id="19" name="Rounded Rectangle 52"/>
          <p:cNvSpPr/>
          <p:nvPr/>
        </p:nvSpPr>
        <p:spPr>
          <a:xfrm>
            <a:off x="6324465" y="1890893"/>
            <a:ext cx="1875610" cy="393787"/>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dirty="0" err="1">
                <a:solidFill>
                  <a:schemeClr val="tx1"/>
                </a:solidFill>
              </a:rPr>
              <a:t>Lorlatinib</a:t>
            </a:r>
            <a:endParaRPr lang="zh-CN" altLang="en-US" dirty="0">
              <a:solidFill>
                <a:schemeClr val="tx1"/>
              </a:solidFill>
            </a:endParaRPr>
          </a:p>
        </p:txBody>
      </p:sp>
      <p:sp>
        <p:nvSpPr>
          <p:cNvPr id="20" name="Rounded Rectangle 53"/>
          <p:cNvSpPr/>
          <p:nvPr/>
        </p:nvSpPr>
        <p:spPr>
          <a:xfrm>
            <a:off x="6324465" y="3282666"/>
            <a:ext cx="1875610" cy="393787"/>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dirty="0">
                <a:solidFill>
                  <a:schemeClr val="tx1"/>
                </a:solidFill>
              </a:rPr>
              <a:t>Ensartinib</a:t>
            </a:r>
            <a:endParaRPr lang="zh-CN" altLang="en-US" dirty="0">
              <a:solidFill>
                <a:schemeClr val="tx1"/>
              </a:solidFill>
            </a:endParaRPr>
          </a:p>
        </p:txBody>
      </p:sp>
      <p:sp>
        <p:nvSpPr>
          <p:cNvPr id="21" name="Rounded Rectangle 54"/>
          <p:cNvSpPr/>
          <p:nvPr/>
        </p:nvSpPr>
        <p:spPr>
          <a:xfrm>
            <a:off x="6324465" y="4185635"/>
            <a:ext cx="1875610" cy="393787"/>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dirty="0">
                <a:solidFill>
                  <a:schemeClr val="tx1"/>
                </a:solidFill>
              </a:rPr>
              <a:t>Crizotinib</a:t>
            </a:r>
            <a:endParaRPr lang="zh-CN" altLang="en-US" dirty="0">
              <a:solidFill>
                <a:schemeClr val="tx1"/>
              </a:solidFill>
            </a:endParaRPr>
          </a:p>
        </p:txBody>
      </p:sp>
      <p:sp>
        <p:nvSpPr>
          <p:cNvPr id="22" name="Rounded Rectangle 55"/>
          <p:cNvSpPr/>
          <p:nvPr/>
        </p:nvSpPr>
        <p:spPr>
          <a:xfrm>
            <a:off x="6324465" y="1466133"/>
            <a:ext cx="1875610" cy="311170"/>
          </a:xfrm>
          <a:prstGeom prst="roundRect">
            <a:avLst>
              <a:gd name="adj" fmla="val 20400"/>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1100" b="1" dirty="0">
                <a:solidFill>
                  <a:schemeClr val="bg1"/>
                </a:solidFill>
                <a:latin typeface="微软雅黑" pitchFamily="34" charset="-122"/>
                <a:ea typeface="微软雅黑" pitchFamily="34" charset="-122"/>
              </a:rPr>
              <a:t>CROWN</a:t>
            </a:r>
            <a:r>
              <a:rPr lang="zh-CN" altLang="en-US" sz="1100" b="1" dirty="0">
                <a:solidFill>
                  <a:schemeClr val="bg1"/>
                </a:solidFill>
                <a:latin typeface="微软雅黑" pitchFamily="34" charset="-122"/>
                <a:ea typeface="微软雅黑" pitchFamily="34" charset="-122"/>
              </a:rPr>
              <a:t>：</a:t>
            </a:r>
            <a:r>
              <a:rPr lang="en-US" altLang="zh-CN" sz="1100" b="1" dirty="0">
                <a:solidFill>
                  <a:schemeClr val="bg1"/>
                </a:solidFill>
                <a:latin typeface="微软雅黑" pitchFamily="34" charset="-122"/>
                <a:ea typeface="微软雅黑" pitchFamily="34" charset="-122"/>
              </a:rPr>
              <a:t>2020 ESMO</a:t>
            </a:r>
            <a:endParaRPr lang="zh-CN" altLang="en-US" sz="1100" b="1" dirty="0">
              <a:solidFill>
                <a:schemeClr val="bg1"/>
              </a:solidFill>
              <a:latin typeface="微软雅黑" pitchFamily="34" charset="-122"/>
              <a:ea typeface="微软雅黑" pitchFamily="34" charset="-122"/>
            </a:endParaRPr>
          </a:p>
        </p:txBody>
      </p:sp>
      <p:sp>
        <p:nvSpPr>
          <p:cNvPr id="23" name="Rounded Rectangle 56"/>
          <p:cNvSpPr/>
          <p:nvPr/>
        </p:nvSpPr>
        <p:spPr>
          <a:xfrm>
            <a:off x="6324465" y="3780738"/>
            <a:ext cx="1875609" cy="332812"/>
          </a:xfrm>
          <a:prstGeom prst="roundRect">
            <a:avLst>
              <a:gd name="adj" fmla="val 20400"/>
            </a:avLst>
          </a:prstGeom>
          <a:solidFill>
            <a:srgbClr val="0099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1100" b="1" dirty="0">
                <a:solidFill>
                  <a:schemeClr val="bg1"/>
                </a:solidFill>
                <a:latin typeface="微软雅黑" pitchFamily="34" charset="-122"/>
                <a:ea typeface="微软雅黑" pitchFamily="34" charset="-122"/>
              </a:rPr>
              <a:t>eXalt3</a:t>
            </a:r>
            <a:r>
              <a:rPr lang="zh-CN" altLang="en-US" sz="1100" b="1" dirty="0">
                <a:solidFill>
                  <a:schemeClr val="bg1"/>
                </a:solidFill>
                <a:latin typeface="微软雅黑" pitchFamily="34" charset="-122"/>
                <a:ea typeface="微软雅黑" pitchFamily="34" charset="-122"/>
              </a:rPr>
              <a:t>：</a:t>
            </a:r>
            <a:r>
              <a:rPr lang="en-US" altLang="zh-CN" sz="1100" b="1" dirty="0">
                <a:solidFill>
                  <a:schemeClr val="bg1"/>
                </a:solidFill>
                <a:latin typeface="微软雅黑" pitchFamily="34" charset="-122"/>
                <a:ea typeface="微软雅黑" pitchFamily="34" charset="-122"/>
              </a:rPr>
              <a:t>2020 WCLC</a:t>
            </a:r>
            <a:endParaRPr lang="zh-CN" altLang="en-US" sz="1100" b="1" dirty="0">
              <a:solidFill>
                <a:schemeClr val="bg1"/>
              </a:solidFill>
              <a:latin typeface="微软雅黑" pitchFamily="34" charset="-122"/>
              <a:ea typeface="微软雅黑" pitchFamily="34" charset="-122"/>
            </a:endParaRPr>
          </a:p>
        </p:txBody>
      </p:sp>
      <p:grpSp>
        <p:nvGrpSpPr>
          <p:cNvPr id="24" name="Group 69"/>
          <p:cNvGrpSpPr/>
          <p:nvPr/>
        </p:nvGrpSpPr>
        <p:grpSpPr>
          <a:xfrm flipH="1">
            <a:off x="5483387" y="1177771"/>
            <a:ext cx="841620" cy="3212704"/>
            <a:chOff x="6600056" y="2054436"/>
            <a:chExt cx="831273" cy="3818168"/>
          </a:xfrm>
        </p:grpSpPr>
        <p:grpSp>
          <p:nvGrpSpPr>
            <p:cNvPr id="25" name="Group 57"/>
            <p:cNvGrpSpPr/>
            <p:nvPr/>
          </p:nvGrpSpPr>
          <p:grpSpPr>
            <a:xfrm>
              <a:off x="6600056" y="2054436"/>
              <a:ext cx="403761" cy="1080000"/>
              <a:chOff x="3716977" y="2280062"/>
              <a:chExt cx="522514" cy="807522"/>
            </a:xfrm>
          </p:grpSpPr>
          <p:cxnSp>
            <p:nvCxnSpPr>
              <p:cNvPr id="34" name="Straight Connector 58"/>
              <p:cNvCxnSpPr/>
              <p:nvPr/>
            </p:nvCxnSpPr>
            <p:spPr>
              <a:xfrm>
                <a:off x="3716977" y="2280062"/>
                <a:ext cx="522514"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59"/>
              <p:cNvCxnSpPr/>
              <p:nvPr/>
            </p:nvCxnSpPr>
            <p:spPr>
              <a:xfrm>
                <a:off x="4239491" y="2280062"/>
                <a:ext cx="0" cy="807522"/>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60"/>
              <p:cNvCxnSpPr/>
              <p:nvPr/>
            </p:nvCxnSpPr>
            <p:spPr>
              <a:xfrm>
                <a:off x="3716977" y="3087584"/>
                <a:ext cx="522514"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61"/>
            <p:cNvGrpSpPr/>
            <p:nvPr/>
          </p:nvGrpSpPr>
          <p:grpSpPr>
            <a:xfrm>
              <a:off x="7008089" y="2588820"/>
              <a:ext cx="423240" cy="2755075"/>
              <a:chOff x="3716977" y="2280062"/>
              <a:chExt cx="522514" cy="807522"/>
            </a:xfrm>
          </p:grpSpPr>
          <p:cxnSp>
            <p:nvCxnSpPr>
              <p:cNvPr id="31" name="Straight Connector 62"/>
              <p:cNvCxnSpPr/>
              <p:nvPr/>
            </p:nvCxnSpPr>
            <p:spPr>
              <a:xfrm>
                <a:off x="3716977" y="2280062"/>
                <a:ext cx="522514"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63"/>
              <p:cNvCxnSpPr/>
              <p:nvPr/>
            </p:nvCxnSpPr>
            <p:spPr>
              <a:xfrm>
                <a:off x="4239491" y="2280062"/>
                <a:ext cx="0" cy="807522"/>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64"/>
              <p:cNvCxnSpPr/>
              <p:nvPr/>
            </p:nvCxnSpPr>
            <p:spPr>
              <a:xfrm>
                <a:off x="3716977" y="3087584"/>
                <a:ext cx="522514"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65"/>
            <p:cNvGrpSpPr/>
            <p:nvPr/>
          </p:nvGrpSpPr>
          <p:grpSpPr>
            <a:xfrm>
              <a:off x="6600056" y="4792604"/>
              <a:ext cx="403761" cy="1080000"/>
              <a:chOff x="3716977" y="2280062"/>
              <a:chExt cx="522514" cy="807522"/>
            </a:xfrm>
          </p:grpSpPr>
          <p:cxnSp>
            <p:nvCxnSpPr>
              <p:cNvPr id="28" name="Straight Connector 66"/>
              <p:cNvCxnSpPr/>
              <p:nvPr/>
            </p:nvCxnSpPr>
            <p:spPr>
              <a:xfrm>
                <a:off x="3716977" y="2280062"/>
                <a:ext cx="522514"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67"/>
              <p:cNvCxnSpPr/>
              <p:nvPr/>
            </p:nvCxnSpPr>
            <p:spPr>
              <a:xfrm>
                <a:off x="4239491" y="2280062"/>
                <a:ext cx="0" cy="807522"/>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68"/>
              <p:cNvCxnSpPr/>
              <p:nvPr/>
            </p:nvCxnSpPr>
            <p:spPr>
              <a:xfrm>
                <a:off x="3716977" y="3087584"/>
                <a:ext cx="522514"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46" name="组合 58"/>
          <p:cNvGrpSpPr/>
          <p:nvPr/>
        </p:nvGrpSpPr>
        <p:grpSpPr>
          <a:xfrm>
            <a:off x="569405" y="1139226"/>
            <a:ext cx="2761484" cy="1044695"/>
            <a:chOff x="759977" y="3259080"/>
            <a:chExt cx="3681978" cy="1392497"/>
          </a:xfrm>
        </p:grpSpPr>
        <p:sp>
          <p:nvSpPr>
            <p:cNvPr id="2" name="Rounded Rectangle 7"/>
            <p:cNvSpPr/>
            <p:nvPr/>
          </p:nvSpPr>
          <p:spPr>
            <a:xfrm>
              <a:off x="1355762" y="3259080"/>
              <a:ext cx="2500813" cy="384429"/>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zh-CN" dirty="0" err="1">
                  <a:solidFill>
                    <a:schemeClr val="tx1"/>
                  </a:solidFill>
                </a:rPr>
                <a:t>Ceritinib</a:t>
              </a:r>
              <a:endParaRPr lang="zh-CN" altLang="en-US" dirty="0">
                <a:solidFill>
                  <a:schemeClr val="tx1"/>
                </a:solidFill>
              </a:endParaRPr>
            </a:p>
          </p:txBody>
        </p:sp>
        <p:sp>
          <p:nvSpPr>
            <p:cNvPr id="4" name="Rounded Rectangle 8"/>
            <p:cNvSpPr/>
            <p:nvPr/>
          </p:nvSpPr>
          <p:spPr>
            <a:xfrm>
              <a:off x="1355762" y="4322210"/>
              <a:ext cx="2500813" cy="329367"/>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Chemotherapy</a:t>
              </a:r>
              <a:endParaRPr lang="zh-CN" altLang="en-US" dirty="0">
                <a:solidFill>
                  <a:schemeClr val="tx1"/>
                </a:solidFill>
              </a:endParaRPr>
            </a:p>
          </p:txBody>
        </p:sp>
        <p:sp>
          <p:nvSpPr>
            <p:cNvPr id="5" name="Rounded Rectangle 48"/>
            <p:cNvSpPr/>
            <p:nvPr/>
          </p:nvSpPr>
          <p:spPr>
            <a:xfrm>
              <a:off x="759977" y="3769356"/>
              <a:ext cx="3160066" cy="414766"/>
            </a:xfrm>
            <a:prstGeom prst="roundRect">
              <a:avLst>
                <a:gd name="adj" fmla="val 20400"/>
              </a:avLst>
            </a:prstGeom>
            <a:solidFill>
              <a:srgbClr val="00206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100" b="1" dirty="0">
                  <a:solidFill>
                    <a:schemeClr val="bg1"/>
                  </a:solidFill>
                  <a:latin typeface="Arial" charset="0"/>
                  <a:ea typeface="微软雅黑" pitchFamily="34" charset="-122"/>
                  <a:cs typeface="Arial" charset="0"/>
                </a:rPr>
                <a:t>ASCEND-4   </a:t>
              </a:r>
            </a:p>
            <a:p>
              <a:pPr algn="ctr"/>
              <a:r>
                <a:rPr kumimoji="1" lang="en-US" altLang="zh-CN" sz="1100" b="1" dirty="0">
                  <a:solidFill>
                    <a:schemeClr val="bg1"/>
                  </a:solidFill>
                  <a:latin typeface="Arial" charset="0"/>
                  <a:ea typeface="微软雅黑" pitchFamily="34" charset="-122"/>
                  <a:cs typeface="Arial" charset="0"/>
                </a:rPr>
                <a:t>ASCEND-8 </a:t>
              </a:r>
              <a:r>
                <a:rPr lang="zh-CN" altLang="en-US" sz="1100" b="1" dirty="0">
                  <a:solidFill>
                    <a:schemeClr val="bg1"/>
                  </a:solidFill>
                  <a:latin typeface="微软雅黑" pitchFamily="34" charset="-122"/>
                  <a:ea typeface="微软雅黑" pitchFamily="34" charset="-122"/>
                </a:rPr>
                <a:t>：</a:t>
              </a:r>
              <a:r>
                <a:rPr lang="en-US" altLang="zh-CN" sz="1100" b="1" dirty="0">
                  <a:solidFill>
                    <a:schemeClr val="bg1"/>
                  </a:solidFill>
                  <a:latin typeface="微软雅黑" pitchFamily="34" charset="-122"/>
                  <a:ea typeface="微软雅黑" pitchFamily="34" charset="-122"/>
                </a:rPr>
                <a:t>2020  ESMO</a:t>
              </a:r>
              <a:endParaRPr lang="zh-CN" altLang="en-US" sz="1100" b="1" dirty="0">
                <a:solidFill>
                  <a:schemeClr val="bg1"/>
                </a:solidFill>
                <a:latin typeface="微软雅黑" pitchFamily="34" charset="-122"/>
                <a:ea typeface="微软雅黑" pitchFamily="34" charset="-122"/>
              </a:endParaRPr>
            </a:p>
          </p:txBody>
        </p:sp>
        <p:cxnSp>
          <p:nvCxnSpPr>
            <p:cNvPr id="55" name="Straight Connector 12"/>
            <p:cNvCxnSpPr/>
            <p:nvPr/>
          </p:nvCxnSpPr>
          <p:spPr>
            <a:xfrm>
              <a:off x="3896906" y="3444080"/>
              <a:ext cx="545049"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14"/>
            <p:cNvCxnSpPr/>
            <p:nvPr/>
          </p:nvCxnSpPr>
          <p:spPr>
            <a:xfrm flipH="1">
              <a:off x="4436923" y="3444080"/>
              <a:ext cx="5032" cy="991282"/>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16"/>
            <p:cNvCxnSpPr/>
            <p:nvPr/>
          </p:nvCxnSpPr>
          <p:spPr>
            <a:xfrm>
              <a:off x="3891874" y="4435362"/>
              <a:ext cx="545049"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pic>
        <p:nvPicPr>
          <p:cNvPr id="6" name="图片 5"/>
          <p:cNvPicPr>
            <a:picLocks noChangeAspect="1"/>
          </p:cNvPicPr>
          <p:nvPr/>
        </p:nvPicPr>
        <p:blipFill>
          <a:blip r:embed="rId3"/>
          <a:stretch>
            <a:fillRect/>
          </a:stretch>
        </p:blipFill>
        <p:spPr>
          <a:xfrm>
            <a:off x="4129986" y="2273489"/>
            <a:ext cx="990152" cy="1310452"/>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圆角矩形 72">
            <a:extLst>
              <a:ext uri="{FF2B5EF4-FFF2-40B4-BE49-F238E27FC236}">
                <a16:creationId xmlns:a16="http://schemas.microsoft.com/office/drawing/2014/main" id="{8DF6BEEC-65B0-3B47-BFB3-A27A8D2FE40D}"/>
              </a:ext>
            </a:extLst>
          </p:cNvPr>
          <p:cNvSpPr/>
          <p:nvPr/>
        </p:nvSpPr>
        <p:spPr>
          <a:xfrm>
            <a:off x="450034" y="88984"/>
            <a:ext cx="2814256"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7" name="标题 1">
            <a:extLst>
              <a:ext uri="{FF2B5EF4-FFF2-40B4-BE49-F238E27FC236}">
                <a16:creationId xmlns:a16="http://schemas.microsoft.com/office/drawing/2014/main" id="{45A82176-78A8-AA4A-9767-572FB49A69F2}"/>
              </a:ext>
            </a:extLst>
          </p:cNvPr>
          <p:cNvSpPr txBox="1">
            <a:spLocks/>
          </p:cNvSpPr>
          <p:nvPr/>
        </p:nvSpPr>
        <p:spPr>
          <a:xfrm>
            <a:off x="-2460614" y="-213530"/>
            <a:ext cx="8675688"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MET</a:t>
            </a:r>
            <a:r>
              <a:rPr lang="zh-CN" altLang="en-US" sz="20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原癌基因</a:t>
            </a:r>
            <a:r>
              <a:rPr lang="zh-CN" altLang="en-US" sz="2000" dirty="0" smtClean="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激活方式</a:t>
            </a:r>
            <a:endParaRPr lang="zh-CN" altLang="en-US" sz="20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8" name="Picture 2">
            <a:extLst>
              <a:ext uri="{FF2B5EF4-FFF2-40B4-BE49-F238E27FC236}">
                <a16:creationId xmlns:a16="http://schemas.microsoft.com/office/drawing/2014/main" id="{FA80A0A3-080E-FA4B-9783-A68CE7BEB8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399" y="920113"/>
            <a:ext cx="3111490" cy="3384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a:extLst>
              <a:ext uri="{FF2B5EF4-FFF2-40B4-BE49-F238E27FC236}">
                <a16:creationId xmlns:a16="http://schemas.microsoft.com/office/drawing/2014/main" id="{CC22917B-3956-B043-8D45-3F54A6CC99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442" y="4317316"/>
            <a:ext cx="2603140" cy="476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3">
            <a:extLst>
              <a:ext uri="{FF2B5EF4-FFF2-40B4-BE49-F238E27FC236}">
                <a16:creationId xmlns:a16="http://schemas.microsoft.com/office/drawing/2014/main" id="{E84F5683-1C0C-C249-912D-02374092090D}"/>
              </a:ext>
            </a:extLst>
          </p:cNvPr>
          <p:cNvSpPr txBox="1">
            <a:spLocks noChangeArrowheads="1"/>
          </p:cNvSpPr>
          <p:nvPr/>
        </p:nvSpPr>
        <p:spPr bwMode="auto">
          <a:xfrm>
            <a:off x="5973173" y="4868089"/>
            <a:ext cx="4724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lnSpc>
                <a:spcPct val="120000"/>
              </a:lnSpc>
              <a:spcBef>
                <a:spcPct val="20000"/>
              </a:spcBef>
              <a:buFont typeface="Arial" panose="020B0604020202020204" pitchFamily="34" charset="0"/>
              <a:buChar char="•"/>
              <a:defRPr sz="3200" b="1">
                <a:solidFill>
                  <a:srgbClr val="0070C0"/>
                </a:solidFill>
                <a:latin typeface="Arial" panose="020B0604020202020204" pitchFamily="34" charset="0"/>
                <a:cs typeface="Arial" panose="020B0604020202020204" pitchFamily="34" charset="0"/>
              </a:defRPr>
            </a:lvl1pPr>
            <a:lvl2pPr marL="742950" indent="-285750" eaLnBrk="0" hangingPunct="0">
              <a:lnSpc>
                <a:spcPct val="120000"/>
              </a:lnSpc>
              <a:spcBef>
                <a:spcPct val="20000"/>
              </a:spcBef>
              <a:buFont typeface="Arial" panose="020B0604020202020204" pitchFamily="34" charset="0"/>
              <a:buChar char="–"/>
              <a:defRPr sz="2800" b="1">
                <a:solidFill>
                  <a:srgbClr val="0070C0"/>
                </a:solidFill>
                <a:latin typeface="Arial" panose="020B0604020202020204" pitchFamily="34" charset="0"/>
                <a:cs typeface="Arial" panose="020B0604020202020204" pitchFamily="34" charset="0"/>
              </a:defRPr>
            </a:lvl2pPr>
            <a:lvl3pPr marL="1143000" indent="-228600" eaLnBrk="0" hangingPunct="0">
              <a:lnSpc>
                <a:spcPct val="120000"/>
              </a:lnSpc>
              <a:spcBef>
                <a:spcPct val="20000"/>
              </a:spcBef>
              <a:buFont typeface="Arial" panose="020B0604020202020204" pitchFamily="34" charset="0"/>
              <a:buChar char="•"/>
              <a:defRPr sz="2400" b="1">
                <a:solidFill>
                  <a:srgbClr val="0070C0"/>
                </a:solidFill>
                <a:latin typeface="Arial" panose="020B0604020202020204" pitchFamily="34" charset="0"/>
                <a:cs typeface="Arial" panose="020B0604020202020204" pitchFamily="34" charset="0"/>
              </a:defRPr>
            </a:lvl3pPr>
            <a:lvl4pPr marL="1600200" indent="-228600" eaLnBrk="0" hangingPunct="0">
              <a:lnSpc>
                <a:spcPct val="120000"/>
              </a:lnSpc>
              <a:spcBef>
                <a:spcPct val="20000"/>
              </a:spcBef>
              <a:buFont typeface="Arial" panose="020B0604020202020204" pitchFamily="34" charset="0"/>
              <a:buChar char="–"/>
              <a:defRPr sz="2000" b="1">
                <a:solidFill>
                  <a:srgbClr val="0070C0"/>
                </a:solidFill>
                <a:latin typeface="Arial" panose="020B0604020202020204" pitchFamily="34" charset="0"/>
                <a:cs typeface="Arial" panose="020B0604020202020204" pitchFamily="34" charset="0"/>
              </a:defRPr>
            </a:lvl4pPr>
            <a:lvl5pPr marL="2057400" indent="-228600" eaLnBrk="0" hangingPunct="0">
              <a:lnSpc>
                <a:spcPct val="120000"/>
              </a:lnSpc>
              <a:spcBef>
                <a:spcPct val="20000"/>
              </a:spcBef>
              <a:buFont typeface="Arial" panose="020B0604020202020204" pitchFamily="34" charset="0"/>
              <a:buChar char="»"/>
              <a:defRPr sz="2000" b="1">
                <a:solidFill>
                  <a:srgbClr val="0070C0"/>
                </a:solidFill>
                <a:latin typeface="Arial" panose="020B0604020202020204" pitchFamily="34" charset="0"/>
                <a:cs typeface="Arial" panose="020B0604020202020204" pitchFamily="34" charset="0"/>
              </a:defRPr>
            </a:lvl5pPr>
            <a:lvl6pPr marL="2514600" indent="-228600" eaLnBrk="0" fontAlgn="base" hangingPunct="0">
              <a:lnSpc>
                <a:spcPct val="120000"/>
              </a:lnSpc>
              <a:spcBef>
                <a:spcPct val="20000"/>
              </a:spcBef>
              <a:spcAft>
                <a:spcPct val="0"/>
              </a:spcAft>
              <a:buFont typeface="Arial" panose="020B0604020202020204" pitchFamily="34" charset="0"/>
              <a:buChar char="»"/>
              <a:defRPr sz="2000" b="1">
                <a:solidFill>
                  <a:srgbClr val="0070C0"/>
                </a:solidFill>
                <a:latin typeface="Arial" panose="020B0604020202020204" pitchFamily="34" charset="0"/>
                <a:cs typeface="Arial" panose="020B0604020202020204" pitchFamily="34" charset="0"/>
              </a:defRPr>
            </a:lvl6pPr>
            <a:lvl7pPr marL="2971800" indent="-228600" eaLnBrk="0" fontAlgn="base" hangingPunct="0">
              <a:lnSpc>
                <a:spcPct val="120000"/>
              </a:lnSpc>
              <a:spcBef>
                <a:spcPct val="20000"/>
              </a:spcBef>
              <a:spcAft>
                <a:spcPct val="0"/>
              </a:spcAft>
              <a:buFont typeface="Arial" panose="020B0604020202020204" pitchFamily="34" charset="0"/>
              <a:buChar char="»"/>
              <a:defRPr sz="2000" b="1">
                <a:solidFill>
                  <a:srgbClr val="0070C0"/>
                </a:solidFill>
                <a:latin typeface="Arial" panose="020B0604020202020204" pitchFamily="34" charset="0"/>
                <a:cs typeface="Arial" panose="020B0604020202020204" pitchFamily="34" charset="0"/>
              </a:defRPr>
            </a:lvl7pPr>
            <a:lvl8pPr marL="3429000" indent="-228600" eaLnBrk="0" fontAlgn="base" hangingPunct="0">
              <a:lnSpc>
                <a:spcPct val="120000"/>
              </a:lnSpc>
              <a:spcBef>
                <a:spcPct val="20000"/>
              </a:spcBef>
              <a:spcAft>
                <a:spcPct val="0"/>
              </a:spcAft>
              <a:buFont typeface="Arial" panose="020B0604020202020204" pitchFamily="34" charset="0"/>
              <a:buChar char="»"/>
              <a:defRPr sz="2000" b="1">
                <a:solidFill>
                  <a:srgbClr val="0070C0"/>
                </a:solidFill>
                <a:latin typeface="Arial" panose="020B0604020202020204" pitchFamily="34" charset="0"/>
                <a:cs typeface="Arial" panose="020B0604020202020204" pitchFamily="34" charset="0"/>
              </a:defRPr>
            </a:lvl8pPr>
            <a:lvl9pPr marL="3886200" indent="-228600" eaLnBrk="0" fontAlgn="base" hangingPunct="0">
              <a:lnSpc>
                <a:spcPct val="120000"/>
              </a:lnSpc>
              <a:spcBef>
                <a:spcPct val="20000"/>
              </a:spcBef>
              <a:spcAft>
                <a:spcPct val="0"/>
              </a:spcAft>
              <a:buFont typeface="Arial" panose="020B0604020202020204" pitchFamily="34" charset="0"/>
              <a:buChar char="»"/>
              <a:defRPr sz="2000" b="1">
                <a:solidFill>
                  <a:srgbClr val="0070C0"/>
                </a:solidFill>
                <a:latin typeface="Arial" panose="020B0604020202020204" pitchFamily="34" charset="0"/>
                <a:cs typeface="Arial" panose="020B0604020202020204" pitchFamily="34" charset="0"/>
              </a:defRPr>
            </a:lvl9pPr>
          </a:lstStyle>
          <a:p>
            <a:pPr eaLnBrk="1" hangingPunct="1">
              <a:lnSpc>
                <a:spcPct val="100000"/>
              </a:lnSpc>
              <a:spcBef>
                <a:spcPct val="0"/>
              </a:spcBef>
              <a:buFontTx/>
              <a:buNone/>
            </a:pPr>
            <a:r>
              <a:rPr lang="en-US" altLang="zh-CN" sz="1200" b="0" dirty="0">
                <a:solidFill>
                  <a:prstClr val="black"/>
                </a:solidFill>
              </a:rPr>
              <a:t>An-</a:t>
            </a:r>
            <a:r>
              <a:rPr lang="en-US" altLang="zh-CN" sz="1200" b="0" dirty="0" err="1">
                <a:solidFill>
                  <a:prstClr val="black"/>
                </a:solidFill>
              </a:rPr>
              <a:t>na</a:t>
            </a:r>
            <a:r>
              <a:rPr lang="en-US" altLang="zh-CN" sz="1200" b="0" dirty="0">
                <a:solidFill>
                  <a:prstClr val="black"/>
                </a:solidFill>
              </a:rPr>
              <a:t> Li, Yi-Long Wu, Expert Opinion, 2014</a:t>
            </a:r>
            <a:endParaRPr lang="zh-CN" altLang="en-US" sz="1200" b="0" dirty="0">
              <a:solidFill>
                <a:prstClr val="black"/>
              </a:solidFill>
            </a:endParaRPr>
          </a:p>
        </p:txBody>
      </p:sp>
      <p:pic>
        <p:nvPicPr>
          <p:cNvPr id="15" name="内容占位符 3" descr="屏幕剪辑"/>
          <p:cNvPicPr>
            <a:picLocks noGrp="1" noChangeAspect="1" noChangeArrowheads="1"/>
          </p:cNvPicPr>
          <p:nvPr>
            <p:ph idx="1"/>
          </p:nvPr>
        </p:nvPicPr>
        <p:blipFill>
          <a:blip r:embed="rId4"/>
          <a:srcRect/>
          <a:stretch>
            <a:fillRect/>
          </a:stretch>
        </p:blipFill>
        <p:spPr>
          <a:xfrm>
            <a:off x="3643306" y="1000908"/>
            <a:ext cx="5405515" cy="3320253"/>
          </a:xfrm>
        </p:spPr>
      </p:pic>
    </p:spTree>
    <p:extLst>
      <p:ext uri="{BB962C8B-B14F-4D97-AF65-F5344CB8AC3E}">
        <p14:creationId xmlns:p14="http://schemas.microsoft.com/office/powerpoint/2010/main" val="815743936"/>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内容占位符 3" descr="屏幕剪辑"/>
          <p:cNvPicPr>
            <a:picLocks noGrp="1" noChangeAspect="1"/>
          </p:cNvPicPr>
          <p:nvPr>
            <p:ph idx="1"/>
          </p:nvPr>
        </p:nvPicPr>
        <p:blipFill>
          <a:blip r:embed="rId2"/>
          <a:srcRect/>
          <a:stretch>
            <a:fillRect/>
          </a:stretch>
        </p:blipFill>
        <p:spPr>
          <a:xfrm>
            <a:off x="2149522" y="736034"/>
            <a:ext cx="5058145" cy="3106108"/>
          </a:xfrm>
        </p:spPr>
      </p:pic>
      <p:sp>
        <p:nvSpPr>
          <p:cNvPr id="37892" name="TextBox 4"/>
          <p:cNvSpPr txBox="1"/>
          <p:nvPr/>
        </p:nvSpPr>
        <p:spPr>
          <a:xfrm>
            <a:off x="1823666" y="4107972"/>
            <a:ext cx="6174105" cy="784830"/>
          </a:xfrm>
          <a:prstGeom prst="rect">
            <a:avLst/>
          </a:prstGeom>
          <a:noFill/>
          <a:ln w="9525">
            <a:noFill/>
          </a:ln>
        </p:spPr>
        <p:txBody>
          <a:bodyPr>
            <a:spAutoFit/>
          </a:bodyPr>
          <a:lstStyle/>
          <a:p>
            <a:r>
              <a:rPr lang="en-US" altLang="zh-CN" sz="1500" b="1" dirty="0">
                <a:cs typeface="+mn-lt"/>
              </a:rPr>
              <a:t>24</a:t>
            </a:r>
            <a:r>
              <a:rPr lang="zh-CN" altLang="zh-CN" sz="1500" b="1" dirty="0">
                <a:cs typeface="+mn-lt"/>
              </a:rPr>
              <a:t>例</a:t>
            </a:r>
            <a:r>
              <a:rPr lang="en-US" altLang="zh-CN" sz="1500" b="1" dirty="0">
                <a:cs typeface="+mn-lt"/>
              </a:rPr>
              <a:t>c-Met IHC</a:t>
            </a:r>
            <a:r>
              <a:rPr lang="zh-CN" altLang="zh-CN" sz="1500" b="1" dirty="0">
                <a:cs typeface="+mn-lt"/>
              </a:rPr>
              <a:t>过表达患者接受克唑替尼治疗，</a:t>
            </a:r>
            <a:r>
              <a:rPr lang="en-US" altLang="zh-CN" sz="1500" b="1" dirty="0">
                <a:cs typeface="+mn-lt"/>
              </a:rPr>
              <a:t>11</a:t>
            </a:r>
            <a:r>
              <a:rPr lang="zh-CN" altLang="zh-CN" sz="1500" b="1" dirty="0">
                <a:cs typeface="+mn-lt"/>
              </a:rPr>
              <a:t>例患者部分缓解（</a:t>
            </a:r>
            <a:r>
              <a:rPr lang="en-US" altLang="zh-CN" sz="1500" b="1" dirty="0">
                <a:cs typeface="+mn-lt"/>
              </a:rPr>
              <a:t>PR</a:t>
            </a:r>
            <a:r>
              <a:rPr lang="zh-CN" altLang="zh-CN" sz="1500" b="1" dirty="0">
                <a:cs typeface="+mn-lt"/>
              </a:rPr>
              <a:t>），</a:t>
            </a:r>
            <a:r>
              <a:rPr lang="en-US" altLang="zh-CN" sz="1500" b="1" dirty="0">
                <a:cs typeface="+mn-lt"/>
              </a:rPr>
              <a:t>ORR</a:t>
            </a:r>
            <a:r>
              <a:rPr lang="zh-CN" altLang="en-US" sz="1500" b="1" dirty="0">
                <a:cs typeface="+mn-lt"/>
              </a:rPr>
              <a:t>为</a:t>
            </a:r>
            <a:r>
              <a:rPr lang="en-US" altLang="zh-CN" sz="1500" b="1" dirty="0">
                <a:cs typeface="+mn-lt"/>
              </a:rPr>
              <a:t>46%</a:t>
            </a:r>
            <a:r>
              <a:rPr lang="zh-CN" altLang="en-US" sz="1500" b="1" dirty="0">
                <a:cs typeface="+mn-lt"/>
              </a:rPr>
              <a:t>，</a:t>
            </a:r>
            <a:r>
              <a:rPr lang="en-US" altLang="zh-CN" sz="1500" b="1" dirty="0">
                <a:cs typeface="+mn-lt"/>
              </a:rPr>
              <a:t>2</a:t>
            </a:r>
            <a:r>
              <a:rPr lang="zh-CN" altLang="zh-CN" sz="1500" b="1" dirty="0">
                <a:cs typeface="+mn-lt"/>
              </a:rPr>
              <a:t>例病情稳定</a:t>
            </a:r>
            <a:r>
              <a:rPr lang="zh-CN" altLang="en-US" sz="1500" b="1" dirty="0">
                <a:cs typeface="+mn-lt"/>
              </a:rPr>
              <a:t>，</a:t>
            </a:r>
            <a:r>
              <a:rPr lang="en-US" altLang="zh-CN" sz="1500" b="1" dirty="0">
                <a:cs typeface="+mn-lt"/>
              </a:rPr>
              <a:t>6</a:t>
            </a:r>
            <a:r>
              <a:rPr lang="zh-CN" altLang="en-US" sz="1500" b="1" dirty="0">
                <a:cs typeface="+mn-lt"/>
              </a:rPr>
              <a:t>例</a:t>
            </a:r>
            <a:r>
              <a:rPr lang="zh-CN" altLang="zh-CN" sz="1500" b="1" dirty="0">
                <a:cs typeface="+mn-lt"/>
              </a:rPr>
              <a:t>进展</a:t>
            </a:r>
            <a:endParaRPr lang="en-US" altLang="zh-CN" sz="1500" b="1" dirty="0">
              <a:cs typeface="+mn-lt"/>
            </a:endParaRPr>
          </a:p>
          <a:p>
            <a:endParaRPr lang="zh-CN" altLang="en-US" sz="1500" b="1" dirty="0">
              <a:cs typeface="+mn-lt"/>
            </a:endParaRPr>
          </a:p>
        </p:txBody>
      </p:sp>
      <p:sp>
        <p:nvSpPr>
          <p:cNvPr id="46084" name="标题 1"/>
          <p:cNvSpPr>
            <a:spLocks noGrp="1" noChangeArrowheads="1"/>
          </p:cNvSpPr>
          <p:nvPr>
            <p:ph type="title"/>
          </p:nvPr>
        </p:nvSpPr>
        <p:spPr>
          <a:xfrm>
            <a:off x="1823666" y="351582"/>
            <a:ext cx="5942576" cy="319662"/>
          </a:xfrm>
        </p:spPr>
        <p:txBody>
          <a:bodyPr>
            <a:normAutofit fontScale="90000"/>
          </a:bodyPr>
          <a:lstStyle/>
          <a:p>
            <a:pPr eaLnBrk="1" hangingPunct="1"/>
            <a:r>
              <a:rPr lang="zh-CN" altLang="en-US" sz="2101" dirty="0">
                <a:latin typeface="Imago" pitchFamily="2" charset="0"/>
                <a:ea typeface="微软雅黑" panose="020B0503020204020204" pitchFamily="34" charset="-122"/>
                <a:cs typeface="Arial" panose="020B0604020202020204" pitchFamily="34" charset="0"/>
                <a:sym typeface="+mn-ea"/>
              </a:rPr>
              <a:t>克唑替尼治疗原发性c-Met过表达的NSCLC</a:t>
            </a:r>
            <a:r>
              <a:rPr lang="zh-CN" altLang="en-US" sz="2101" b="1" noProof="1">
                <a:latin typeface="Imago" pitchFamily="2" charset="0"/>
                <a:ea typeface="微软雅黑" panose="020B0503020204020204" pitchFamily="34" charset="-122"/>
                <a:cs typeface="Arial" panose="020B0604020202020204" pitchFamily="34" charset="0"/>
              </a:rPr>
              <a:t/>
            </a:r>
            <a:br>
              <a:rPr lang="zh-CN" altLang="en-US" sz="2101" b="1" noProof="1">
                <a:latin typeface="Imago" pitchFamily="2" charset="0"/>
                <a:ea typeface="微软雅黑" panose="020B0503020204020204" pitchFamily="34" charset="-122"/>
                <a:cs typeface="Arial" panose="020B0604020202020204" pitchFamily="34" charset="0"/>
              </a:rPr>
            </a:br>
            <a:endParaRPr lang="zh-CN" altLang="en-US" sz="2101" dirty="0">
              <a:latin typeface="Imago" pitchFamily="2"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1892125676"/>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a:xfrm>
            <a:off x="1350366" y="129819"/>
            <a:ext cx="6399203" cy="596688"/>
          </a:xfrm>
        </p:spPr>
        <p:txBody>
          <a:bodyPr vert="horz" wrap="square" lIns="0" tIns="34301" rIns="68601" bIns="34301" numCol="1" rtlCol="0" anchor="b" anchorCtr="0" compatLnSpc="1">
            <a:normAutofit/>
          </a:bodyPr>
          <a:lstStyle/>
          <a:p>
            <a:pPr defTabSz="685983" eaLnBrk="0" fontAlgn="base" hangingPunct="0">
              <a:spcAft>
                <a:spcPct val="0"/>
              </a:spcAft>
              <a:defRPr/>
            </a:pPr>
            <a:r>
              <a:rPr lang="zh-CN" altLang="en-US" sz="2101" noProof="1">
                <a:latin typeface="Imago" pitchFamily="2" charset="0"/>
                <a:ea typeface="微软雅黑" panose="020B0503020204020204" pitchFamily="34" charset="-122"/>
                <a:cs typeface="Arial" panose="020B0604020202020204" pitchFamily="34" charset="0"/>
              </a:rPr>
              <a:t>靶病灶的治疗反应与c-MET IHC/FISH状态</a:t>
            </a:r>
            <a:endParaRPr lang="zh-CN" altLang="en-US" sz="2101" kern="0" noProof="1">
              <a:effectLst>
                <a:outerShdw blurRad="38100" dist="38100" dir="2700000" algn="tl">
                  <a:srgbClr val="000000"/>
                </a:outerShdw>
              </a:effectLst>
              <a:latin typeface="黑体" panose="02010609060101010101" pitchFamily="49" charset="-122"/>
              <a:ea typeface="黑体" panose="02010609060101010101" pitchFamily="49" charset="-122"/>
            </a:endParaRPr>
          </a:p>
        </p:txBody>
      </p:sp>
      <p:pic>
        <p:nvPicPr>
          <p:cNvPr id="38915" name="内容占位符 3" descr="屏幕剪辑"/>
          <p:cNvPicPr>
            <a:picLocks noGrp="1" noChangeAspect="1"/>
          </p:cNvPicPr>
          <p:nvPr>
            <p:ph idx="1"/>
          </p:nvPr>
        </p:nvPicPr>
        <p:blipFill>
          <a:blip r:embed="rId2"/>
          <a:srcRect/>
          <a:stretch>
            <a:fillRect/>
          </a:stretch>
        </p:blipFill>
        <p:spPr>
          <a:xfrm>
            <a:off x="2064961" y="813449"/>
            <a:ext cx="4661545" cy="3066805"/>
          </a:xfrm>
        </p:spPr>
      </p:pic>
      <p:sp>
        <p:nvSpPr>
          <p:cNvPr id="38916" name="TextBox 4"/>
          <p:cNvSpPr txBox="1"/>
          <p:nvPr/>
        </p:nvSpPr>
        <p:spPr>
          <a:xfrm>
            <a:off x="1590946" y="4107734"/>
            <a:ext cx="6253901" cy="784830"/>
          </a:xfrm>
          <a:prstGeom prst="rect">
            <a:avLst/>
          </a:prstGeom>
          <a:noFill/>
          <a:ln w="9525">
            <a:noFill/>
          </a:ln>
        </p:spPr>
        <p:txBody>
          <a:bodyPr>
            <a:spAutoFit/>
          </a:bodyPr>
          <a:lstStyle/>
          <a:p>
            <a:r>
              <a:rPr lang="zh-CN" altLang="zh-CN" sz="1500" b="1" dirty="0">
                <a:cs typeface="+mn-lt"/>
              </a:rPr>
              <a:t>缓解的</a:t>
            </a:r>
            <a:r>
              <a:rPr lang="en-US" altLang="zh-CN" sz="1500" b="1" dirty="0">
                <a:cs typeface="+mn-lt"/>
              </a:rPr>
              <a:t>11</a:t>
            </a:r>
            <a:r>
              <a:rPr lang="zh-CN" altLang="zh-CN" sz="1500" b="1" dirty="0">
                <a:cs typeface="+mn-lt"/>
              </a:rPr>
              <a:t>例患者</a:t>
            </a:r>
            <a:r>
              <a:rPr lang="en-US" altLang="zh-CN" sz="1500" b="1" dirty="0">
                <a:cs typeface="+mn-lt"/>
              </a:rPr>
              <a:t>IHC c-Met</a:t>
            </a:r>
            <a:r>
              <a:rPr lang="zh-CN" altLang="zh-CN" sz="1500" b="1" dirty="0">
                <a:cs typeface="+mn-lt"/>
              </a:rPr>
              <a:t>都为高表达，其中有</a:t>
            </a:r>
            <a:r>
              <a:rPr lang="en-US" altLang="zh-CN" sz="1500" b="1" dirty="0">
                <a:cs typeface="+mn-lt"/>
              </a:rPr>
              <a:t>8</a:t>
            </a:r>
            <a:r>
              <a:rPr lang="zh-CN" altLang="zh-CN" sz="1500" b="1" dirty="0">
                <a:cs typeface="+mn-lt"/>
              </a:rPr>
              <a:t>例</a:t>
            </a:r>
            <a:r>
              <a:rPr lang="en-US" altLang="zh-CN" sz="1500" b="1" dirty="0">
                <a:cs typeface="+mn-lt"/>
              </a:rPr>
              <a:t>FISH</a:t>
            </a:r>
            <a:r>
              <a:rPr lang="zh-CN" altLang="zh-CN" sz="1500" b="1" dirty="0">
                <a:cs typeface="+mn-lt"/>
              </a:rPr>
              <a:t>检测为阳性</a:t>
            </a:r>
            <a:r>
              <a:rPr lang="zh-CN" altLang="en-US" sz="1500" b="1" dirty="0">
                <a:cs typeface="+mn-lt"/>
              </a:rPr>
              <a:t>。</a:t>
            </a:r>
            <a:r>
              <a:rPr lang="en-US" altLang="zh-CN" sz="1500" b="1" dirty="0">
                <a:cs typeface="+mn-lt"/>
              </a:rPr>
              <a:t> </a:t>
            </a:r>
            <a:r>
              <a:rPr lang="zh-CN" altLang="zh-CN" sz="1500" b="1" dirty="0">
                <a:cs typeface="+mn-lt"/>
              </a:rPr>
              <a:t>提示</a:t>
            </a:r>
            <a:r>
              <a:rPr lang="en-US" altLang="zh-CN" sz="1500" b="1" dirty="0">
                <a:cs typeface="+mn-lt"/>
              </a:rPr>
              <a:t> c-Met</a:t>
            </a:r>
            <a:r>
              <a:rPr lang="zh-CN" altLang="zh-CN" sz="1500" b="1" dirty="0">
                <a:cs typeface="+mn-lt"/>
              </a:rPr>
              <a:t>过表达可作为</a:t>
            </a:r>
            <a:r>
              <a:rPr lang="en-US" altLang="zh-CN" sz="1500" b="1" dirty="0">
                <a:cs typeface="+mn-lt"/>
              </a:rPr>
              <a:t>NSCLC c-Met de novo</a:t>
            </a:r>
            <a:r>
              <a:rPr lang="zh-CN" altLang="zh-CN" sz="1500" b="1" dirty="0">
                <a:cs typeface="+mn-lt"/>
              </a:rPr>
              <a:t>扩增的标志物</a:t>
            </a:r>
            <a:endParaRPr lang="en-US" altLang="zh-CN" sz="1500" b="1" dirty="0">
              <a:cs typeface="+mn-lt"/>
            </a:endParaRPr>
          </a:p>
          <a:p>
            <a:endParaRPr lang="zh-CN" altLang="en-US" sz="1500" b="1" dirty="0">
              <a:cs typeface="+mn-lt"/>
            </a:endParaRPr>
          </a:p>
        </p:txBody>
      </p:sp>
    </p:spTree>
    <p:extLst>
      <p:ext uri="{BB962C8B-B14F-4D97-AF65-F5344CB8AC3E}">
        <p14:creationId xmlns:p14="http://schemas.microsoft.com/office/powerpoint/2010/main" val="3714449940"/>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标题 1"/>
          <p:cNvSpPr>
            <a:spLocks noGrp="1"/>
          </p:cNvSpPr>
          <p:nvPr>
            <p:ph type="title"/>
          </p:nvPr>
        </p:nvSpPr>
        <p:spPr>
          <a:xfrm>
            <a:off x="1481753" y="3166793"/>
            <a:ext cx="3090247" cy="857515"/>
          </a:xfrm>
        </p:spPr>
        <p:txBody>
          <a:bodyPr/>
          <a:lstStyle/>
          <a:p>
            <a:r>
              <a:rPr lang="en-US" altLang="zh-CN" sz="1500" dirty="0">
                <a:solidFill>
                  <a:srgbClr val="3333CC"/>
                </a:solidFill>
                <a:latin typeface="微软雅黑" panose="020B0503020204020204" pitchFamily="34" charset="-122"/>
              </a:rPr>
              <a:t>Non-squamous NSCLC</a:t>
            </a:r>
            <a:r>
              <a:rPr lang="zh-CN" altLang="en-US" sz="1500" dirty="0">
                <a:solidFill>
                  <a:srgbClr val="3333CC"/>
                </a:solidFill>
                <a:latin typeface="微软雅黑" panose="020B0503020204020204" pitchFamily="34" charset="-122"/>
                <a:ea typeface="微软雅黑" panose="020B0503020204020204" pitchFamily="34" charset="-122"/>
              </a:rPr>
              <a:t>（</a:t>
            </a:r>
            <a:r>
              <a:rPr lang="en-US" altLang="zh-CN" sz="1500" dirty="0">
                <a:solidFill>
                  <a:srgbClr val="3333CC"/>
                </a:solidFill>
                <a:latin typeface="微软雅黑" panose="020B0503020204020204" pitchFamily="34" charset="-122"/>
                <a:ea typeface="微软雅黑" panose="020B0503020204020204" pitchFamily="34" charset="-122"/>
              </a:rPr>
              <a:t>n=933</a:t>
            </a:r>
            <a:r>
              <a:rPr lang="zh-CN" altLang="en-US" sz="1500" dirty="0">
                <a:solidFill>
                  <a:srgbClr val="3333CC"/>
                </a:solidFill>
                <a:latin typeface="微软雅黑" panose="020B0503020204020204" pitchFamily="34" charset="-122"/>
                <a:ea typeface="微软雅黑" panose="020B0503020204020204" pitchFamily="34" charset="-122"/>
              </a:rPr>
              <a:t>）</a:t>
            </a:r>
            <a:endParaRPr lang="zh-CN" altLang="en-US" sz="1500" dirty="0">
              <a:solidFill>
                <a:srgbClr val="3333CC"/>
              </a:solidFill>
              <a:latin typeface="微软雅黑" panose="020B0503020204020204" pitchFamily="34" charset="-122"/>
            </a:endParaRPr>
          </a:p>
        </p:txBody>
      </p:sp>
      <p:pic>
        <p:nvPicPr>
          <p:cNvPr id="450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4663" y="1276000"/>
            <a:ext cx="3169151" cy="20877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060" name="TextBox 5"/>
          <p:cNvSpPr txBox="1">
            <a:spLocks noChangeArrowheads="1"/>
          </p:cNvSpPr>
          <p:nvPr/>
        </p:nvSpPr>
        <p:spPr bwMode="auto">
          <a:xfrm>
            <a:off x="4427850" y="4950413"/>
            <a:ext cx="392573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825" dirty="0">
                <a:solidFill>
                  <a:prstClr val="black"/>
                </a:solidFill>
                <a:latin typeface="Arial" panose="020B0604020202020204"/>
                <a:ea typeface="华文细黑" panose="02010600040101010101" pitchFamily="2" charset="-122"/>
              </a:rPr>
              <a:t>1. Mark M. </a:t>
            </a:r>
            <a:r>
              <a:rPr lang="en-US" altLang="zh-CN" sz="825" dirty="0" err="1">
                <a:solidFill>
                  <a:prstClr val="black"/>
                </a:solidFill>
                <a:latin typeface="Arial" panose="020B0604020202020204"/>
                <a:ea typeface="华文细黑" panose="02010600040101010101" pitchFamily="2" charset="-122"/>
              </a:rPr>
              <a:t>Awad</a:t>
            </a:r>
            <a:r>
              <a:rPr lang="en-US" altLang="zh-CN" sz="825" dirty="0">
                <a:solidFill>
                  <a:prstClr val="black"/>
                </a:solidFill>
                <a:latin typeface="Arial" panose="020B0604020202020204"/>
                <a:ea typeface="华文细黑" panose="02010600040101010101" pitchFamily="2" charset="-122"/>
              </a:rPr>
              <a:t> et al. </a:t>
            </a:r>
            <a:r>
              <a:rPr lang="nl-NL" altLang="zh-CN" sz="825" dirty="0">
                <a:solidFill>
                  <a:prstClr val="black"/>
                </a:solidFill>
                <a:latin typeface="Arial" panose="020B0604020202020204"/>
                <a:ea typeface="华文细黑" panose="02010600040101010101" pitchFamily="2" charset="-122"/>
              </a:rPr>
              <a:t>JCO </a:t>
            </a:r>
            <a:r>
              <a:rPr lang="en-US" altLang="zh-CN" sz="825" dirty="0">
                <a:solidFill>
                  <a:prstClr val="black"/>
                </a:solidFill>
                <a:latin typeface="Arial" panose="020B0604020202020204"/>
                <a:ea typeface="华文细黑" panose="02010600040101010101" pitchFamily="2" charset="-122"/>
              </a:rPr>
              <a:t>2016. 2.</a:t>
            </a:r>
            <a:r>
              <a:rPr lang="en-US" altLang="zh-CN" sz="825" dirty="0">
                <a:solidFill>
                  <a:prstClr val="black"/>
                </a:solidFill>
                <a:latin typeface="Arial" panose="020B0604020202020204"/>
              </a:rPr>
              <a:t> </a:t>
            </a:r>
            <a:r>
              <a:rPr lang="en-US" altLang="zh-CN" sz="825" dirty="0" err="1">
                <a:solidFill>
                  <a:prstClr val="black"/>
                </a:solidFill>
                <a:latin typeface="Arial" panose="020B0604020202020204"/>
              </a:rPr>
              <a:t>Difan</a:t>
            </a:r>
            <a:r>
              <a:rPr lang="en-US" altLang="zh-CN" sz="825" dirty="0">
                <a:solidFill>
                  <a:prstClr val="black"/>
                </a:solidFill>
                <a:latin typeface="Arial" panose="020B0604020202020204"/>
              </a:rPr>
              <a:t> Zheng  et al. </a:t>
            </a:r>
            <a:r>
              <a:rPr lang="en-US" altLang="zh-CN" sz="825" dirty="0" err="1">
                <a:solidFill>
                  <a:prstClr val="black"/>
                </a:solidFill>
                <a:latin typeface="Arial" panose="020B0604020202020204"/>
              </a:rPr>
              <a:t>Oncotarget</a:t>
            </a:r>
            <a:r>
              <a:rPr lang="en-US" altLang="zh-CN" sz="825" dirty="0">
                <a:solidFill>
                  <a:prstClr val="black"/>
                </a:solidFill>
                <a:latin typeface="Arial" panose="020B0604020202020204"/>
              </a:rPr>
              <a:t> ,2016 </a:t>
            </a:r>
            <a:endParaRPr lang="nl-NL" altLang="zh-CN" sz="825" dirty="0">
              <a:solidFill>
                <a:prstClr val="black"/>
              </a:solidFill>
              <a:latin typeface="Arial" panose="020B0604020202020204"/>
              <a:ea typeface="华文细黑" panose="02010600040101010101" pitchFamily="2" charset="-122"/>
            </a:endParaRPr>
          </a:p>
          <a:p>
            <a:endParaRPr lang="zh-CN" altLang="en-US" sz="825" dirty="0">
              <a:solidFill>
                <a:prstClr val="black"/>
              </a:solidFill>
              <a:latin typeface="Arial" panose="020B0604020202020204"/>
              <a:ea typeface="华文细黑" panose="02010600040101010101" pitchFamily="2" charset="-122"/>
            </a:endParaRPr>
          </a:p>
        </p:txBody>
      </p:sp>
      <p:sp>
        <p:nvSpPr>
          <p:cNvPr id="5" name="标题 1"/>
          <p:cNvSpPr txBox="1"/>
          <p:nvPr/>
        </p:nvSpPr>
        <p:spPr bwMode="auto">
          <a:xfrm>
            <a:off x="2881776" y="-20544"/>
            <a:ext cx="6174105" cy="85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vert="horz" wrap="square" lIns="68601" tIns="34301" rIns="68601" bIns="34301" numCol="1" anchor="ctr" anchorCtr="0" compatLnSpc="1"/>
          <a:lstStyle>
            <a:lvl1pPr algn="l" rtl="0" eaLnBrk="0" fontAlgn="base" hangingPunct="0">
              <a:spcBef>
                <a:spcPct val="0"/>
              </a:spcBef>
              <a:spcAft>
                <a:spcPct val="0"/>
              </a:spcAft>
              <a:defRPr sz="2800" b="1">
                <a:solidFill>
                  <a:srgbClr val="FFFF00"/>
                </a:solidFill>
                <a:latin typeface="+mj-lt"/>
                <a:ea typeface="微软雅黑" panose="020B0503020204020204" pitchFamily="34" charset="-122"/>
                <a:cs typeface="+mj-cs"/>
              </a:defRPr>
            </a:lvl1pPr>
            <a:lvl2pPr algn="l" rtl="0" eaLnBrk="0" fontAlgn="base" hangingPunct="0">
              <a:spcBef>
                <a:spcPct val="0"/>
              </a:spcBef>
              <a:spcAft>
                <a:spcPct val="0"/>
              </a:spcAft>
              <a:defRPr sz="2800" b="1">
                <a:solidFill>
                  <a:srgbClr val="FFFF00"/>
                </a:solidFill>
                <a:latin typeface="Arial" panose="020B0604020202020204" pitchFamily="34" charset="0"/>
                <a:ea typeface="微软雅黑" panose="020B0503020204020204" pitchFamily="34" charset="-122"/>
                <a:cs typeface="Arial" panose="020B0604020202020204" pitchFamily="34" charset="0"/>
              </a:defRPr>
            </a:lvl2pPr>
            <a:lvl3pPr algn="l" rtl="0" eaLnBrk="0" fontAlgn="base" hangingPunct="0">
              <a:spcBef>
                <a:spcPct val="0"/>
              </a:spcBef>
              <a:spcAft>
                <a:spcPct val="0"/>
              </a:spcAft>
              <a:defRPr sz="2800" b="1">
                <a:solidFill>
                  <a:srgbClr val="FFFF00"/>
                </a:solidFill>
                <a:latin typeface="Arial" panose="020B0604020202020204" pitchFamily="34" charset="0"/>
                <a:ea typeface="微软雅黑" panose="020B0503020204020204" pitchFamily="34" charset="-122"/>
                <a:cs typeface="Arial" panose="020B0604020202020204" pitchFamily="34" charset="0"/>
              </a:defRPr>
            </a:lvl3pPr>
            <a:lvl4pPr algn="l" rtl="0" eaLnBrk="0" fontAlgn="base" hangingPunct="0">
              <a:spcBef>
                <a:spcPct val="0"/>
              </a:spcBef>
              <a:spcAft>
                <a:spcPct val="0"/>
              </a:spcAft>
              <a:defRPr sz="2800" b="1">
                <a:solidFill>
                  <a:srgbClr val="FFFF00"/>
                </a:solidFill>
                <a:latin typeface="Arial" panose="020B0604020202020204" pitchFamily="34" charset="0"/>
                <a:ea typeface="微软雅黑" panose="020B0503020204020204" pitchFamily="34" charset="-122"/>
                <a:cs typeface="Arial" panose="020B0604020202020204" pitchFamily="34" charset="0"/>
              </a:defRPr>
            </a:lvl4pPr>
            <a:lvl5pPr algn="l" rtl="0" eaLnBrk="0" fontAlgn="base" hangingPunct="0">
              <a:spcBef>
                <a:spcPct val="0"/>
              </a:spcBef>
              <a:spcAft>
                <a:spcPct val="0"/>
              </a:spcAft>
              <a:defRPr sz="2800" b="1">
                <a:solidFill>
                  <a:srgbClr val="FFFF00"/>
                </a:solidFill>
                <a:latin typeface="Arial" panose="020B0604020202020204" pitchFamily="34" charset="0"/>
                <a:ea typeface="微软雅黑" panose="020B0503020204020204" pitchFamily="34" charset="-122"/>
                <a:cs typeface="Arial" panose="020B0604020202020204" pitchFamily="34" charset="0"/>
              </a:defRPr>
            </a:lvl5pPr>
            <a:lvl6pPr marL="457200" algn="l" rtl="0" fontAlgn="base">
              <a:spcBef>
                <a:spcPct val="0"/>
              </a:spcBef>
              <a:spcAft>
                <a:spcPct val="0"/>
              </a:spcAft>
              <a:defRPr sz="2800" b="1">
                <a:solidFill>
                  <a:srgbClr val="FFFF00"/>
                </a:solidFill>
                <a:latin typeface="Arial" panose="020B0604020202020204" pitchFamily="34" charset="0"/>
                <a:ea typeface="宋体" panose="02010600030101010101" pitchFamily="2" charset="-122"/>
                <a:cs typeface="Arial" panose="020B0604020202020204" pitchFamily="34" charset="0"/>
              </a:defRPr>
            </a:lvl6pPr>
            <a:lvl7pPr marL="914400" algn="l" rtl="0" fontAlgn="base">
              <a:spcBef>
                <a:spcPct val="0"/>
              </a:spcBef>
              <a:spcAft>
                <a:spcPct val="0"/>
              </a:spcAft>
              <a:defRPr sz="2800" b="1">
                <a:solidFill>
                  <a:srgbClr val="FFFF00"/>
                </a:solidFill>
                <a:latin typeface="Arial" panose="020B0604020202020204" pitchFamily="34" charset="0"/>
                <a:ea typeface="宋体" panose="02010600030101010101" pitchFamily="2" charset="-122"/>
                <a:cs typeface="Arial" panose="020B0604020202020204" pitchFamily="34" charset="0"/>
              </a:defRPr>
            </a:lvl7pPr>
            <a:lvl8pPr marL="1371600" algn="l" rtl="0" fontAlgn="base">
              <a:spcBef>
                <a:spcPct val="0"/>
              </a:spcBef>
              <a:spcAft>
                <a:spcPct val="0"/>
              </a:spcAft>
              <a:defRPr sz="2800" b="1">
                <a:solidFill>
                  <a:srgbClr val="FFFF00"/>
                </a:solidFill>
                <a:latin typeface="Arial" panose="020B0604020202020204" pitchFamily="34" charset="0"/>
                <a:ea typeface="宋体" panose="02010600030101010101" pitchFamily="2" charset="-122"/>
                <a:cs typeface="Arial" panose="020B0604020202020204" pitchFamily="34" charset="0"/>
              </a:defRPr>
            </a:lvl8pPr>
            <a:lvl9pPr marL="1828800" algn="l" rtl="0" fontAlgn="base">
              <a:spcBef>
                <a:spcPct val="0"/>
              </a:spcBef>
              <a:spcAft>
                <a:spcPct val="0"/>
              </a:spcAft>
              <a:defRPr sz="2800" b="1">
                <a:solidFill>
                  <a:srgbClr val="FFFF00"/>
                </a:solidFill>
                <a:latin typeface="Arial" panose="020B0604020202020204" pitchFamily="34" charset="0"/>
                <a:ea typeface="宋体" panose="02010600030101010101" pitchFamily="2" charset="-122"/>
                <a:cs typeface="Arial" panose="020B0604020202020204" pitchFamily="34" charset="0"/>
              </a:defRPr>
            </a:lvl9pPr>
          </a:lstStyle>
          <a:p>
            <a:r>
              <a:rPr lang="en-US" altLang="zh-CN" sz="2101" b="0" dirty="0">
                <a:solidFill>
                  <a:schemeClr val="tx1"/>
                </a:solidFill>
                <a:latin typeface="Imago" pitchFamily="2" charset="0"/>
                <a:cs typeface="Arial" panose="020B0604020202020204" pitchFamily="34" charset="0"/>
              </a:rPr>
              <a:t>MET14</a:t>
            </a:r>
            <a:r>
              <a:rPr lang="zh-CN" altLang="en-US" sz="2101" b="0" dirty="0">
                <a:solidFill>
                  <a:schemeClr val="tx1"/>
                </a:solidFill>
                <a:latin typeface="Imago" pitchFamily="2" charset="0"/>
                <a:cs typeface="Arial" panose="020B0604020202020204" pitchFamily="34" charset="0"/>
              </a:rPr>
              <a:t>外显子剪接突变率</a:t>
            </a:r>
          </a:p>
        </p:txBody>
      </p:sp>
      <p:sp>
        <p:nvSpPr>
          <p:cNvPr id="2" name="TextBox 1"/>
          <p:cNvSpPr txBox="1"/>
          <p:nvPr/>
        </p:nvSpPr>
        <p:spPr>
          <a:xfrm>
            <a:off x="2341284" y="767577"/>
            <a:ext cx="2662898" cy="369332"/>
          </a:xfrm>
          <a:prstGeom prst="rect">
            <a:avLst/>
          </a:prstGeom>
          <a:noFill/>
        </p:spPr>
        <p:txBody>
          <a:bodyPr wrap="square" rtlCol="0">
            <a:spAutoFit/>
          </a:bodyPr>
          <a:lstStyle/>
          <a:p>
            <a:r>
              <a:rPr lang="zh-CN" altLang="en-US" b="1" dirty="0">
                <a:solidFill>
                  <a:prstClr val="black"/>
                </a:solidFill>
                <a:latin typeface="微软雅黑" panose="020B0503020204020204" pitchFamily="34" charset="-122"/>
                <a:ea typeface="微软雅黑" panose="020B0503020204020204" pitchFamily="34" charset="-122"/>
              </a:rPr>
              <a:t>欧美患者</a:t>
            </a:r>
          </a:p>
        </p:txBody>
      </p:sp>
      <p:sp>
        <p:nvSpPr>
          <p:cNvPr id="7" name="TextBox 6"/>
          <p:cNvSpPr txBox="1"/>
          <p:nvPr/>
        </p:nvSpPr>
        <p:spPr>
          <a:xfrm>
            <a:off x="5636667" y="767577"/>
            <a:ext cx="2662898" cy="369332"/>
          </a:xfrm>
          <a:prstGeom prst="rect">
            <a:avLst/>
          </a:prstGeom>
          <a:noFill/>
        </p:spPr>
        <p:txBody>
          <a:bodyPr wrap="square" rtlCol="0">
            <a:spAutoFit/>
          </a:bodyPr>
          <a:lstStyle/>
          <a:p>
            <a:r>
              <a:rPr lang="zh-CN" altLang="en-US" b="1" dirty="0">
                <a:solidFill>
                  <a:prstClr val="black"/>
                </a:solidFill>
                <a:latin typeface="微软雅黑" panose="020B0503020204020204" pitchFamily="34" charset="-122"/>
                <a:ea typeface="微软雅黑" panose="020B0503020204020204" pitchFamily="34" charset="-122"/>
              </a:rPr>
              <a:t>中国患者</a:t>
            </a:r>
          </a:p>
        </p:txBody>
      </p:sp>
      <p:sp>
        <p:nvSpPr>
          <p:cNvPr id="4" name="圆角矩形 3"/>
          <p:cNvSpPr/>
          <p:nvPr/>
        </p:nvSpPr>
        <p:spPr bwMode="auto">
          <a:xfrm>
            <a:off x="1600753" y="4006156"/>
            <a:ext cx="2863201" cy="889363"/>
          </a:xfrm>
          <a:prstGeom prst="roundRect">
            <a:avLst/>
          </a:prstGeom>
          <a:solidFill>
            <a:srgbClr val="FFFF00"/>
          </a:solidFill>
          <a:ln w="19050">
            <a:solidFill>
              <a:schemeClr val="tx1"/>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none" lIns="68601" tIns="34301" rIns="68601" bIns="34301" numCol="1" rtlCol="0" anchor="ctr" anchorCtr="0" compatLnSpc="1"/>
          <a:lstStyle/>
          <a:p>
            <a:pPr algn="ctr"/>
            <a:r>
              <a:rPr lang="zh-CN" altLang="en-US" dirty="0">
                <a:solidFill>
                  <a:prstClr val="black"/>
                </a:solidFill>
              </a:rPr>
              <a:t>中国患者</a:t>
            </a:r>
            <a:r>
              <a:rPr lang="en-US" altLang="zh-CN" dirty="0">
                <a:solidFill>
                  <a:prstClr val="black"/>
                </a:solidFill>
              </a:rPr>
              <a:t>MET14</a:t>
            </a:r>
            <a:r>
              <a:rPr lang="zh-CN" altLang="en-US" dirty="0">
                <a:solidFill>
                  <a:prstClr val="black"/>
                </a:solidFill>
              </a:rPr>
              <a:t>外显子</a:t>
            </a:r>
            <a:endParaRPr lang="en-US" altLang="zh-CN" dirty="0">
              <a:solidFill>
                <a:prstClr val="black"/>
              </a:solidFill>
            </a:endParaRPr>
          </a:p>
          <a:p>
            <a:pPr algn="ctr"/>
            <a:r>
              <a:rPr lang="zh-CN" altLang="en-US" dirty="0">
                <a:solidFill>
                  <a:prstClr val="black"/>
                </a:solidFill>
              </a:rPr>
              <a:t>突变率低于欧美人群</a:t>
            </a:r>
          </a:p>
        </p:txBody>
      </p:sp>
      <p:grpSp>
        <p:nvGrpSpPr>
          <p:cNvPr id="10" name="组合 9"/>
          <p:cNvGrpSpPr/>
          <p:nvPr/>
        </p:nvGrpSpPr>
        <p:grpSpPr>
          <a:xfrm>
            <a:off x="4950159" y="1136151"/>
            <a:ext cx="2539065" cy="1930856"/>
            <a:chOff x="5076056" y="1514401"/>
            <a:chExt cx="3384376" cy="2573680"/>
          </a:xfrm>
        </p:grpSpPr>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1515070"/>
              <a:ext cx="3384376" cy="2573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矩形 7"/>
            <p:cNvSpPr/>
            <p:nvPr/>
          </p:nvSpPr>
          <p:spPr bwMode="auto">
            <a:xfrm>
              <a:off x="5076056" y="1514401"/>
              <a:ext cx="194981" cy="186407"/>
            </a:xfrm>
            <a:prstGeom prst="rect">
              <a:avLst/>
            </a:prstGeom>
            <a:solidFill>
              <a:schemeClr val="bg1"/>
            </a:solidFill>
            <a:ln w="9525" cap="flat" cmpd="sng" algn="ctr">
              <a:noFill/>
              <a:prstDash val="solid"/>
              <a:round/>
              <a:headEnd type="none" w="med" len="med"/>
              <a:tailEnd type="none" w="med" len="med"/>
            </a:ln>
            <a:effectLst/>
          </p:spPr>
          <p:txBody>
            <a:bodyPr vert="horz" wrap="none" lIns="68601" tIns="34301" rIns="68601" bIns="34301" numCol="1" rtlCol="0" anchor="ctr" anchorCtr="0" compatLnSpc="1"/>
            <a:lstStyle/>
            <a:p>
              <a:pPr algn="ctr"/>
              <a:endParaRPr lang="zh-CN" altLang="en-US" sz="1350">
                <a:solidFill>
                  <a:prstClr val="black"/>
                </a:solidFill>
                <a:latin typeface="Arial" panose="020B0604020202020204" pitchFamily="34" charset="0"/>
              </a:endParaRPr>
            </a:p>
          </p:txBody>
        </p:sp>
      </p:grpSp>
      <p:grpSp>
        <p:nvGrpSpPr>
          <p:cNvPr id="9" name="组合 8"/>
          <p:cNvGrpSpPr/>
          <p:nvPr/>
        </p:nvGrpSpPr>
        <p:grpSpPr>
          <a:xfrm>
            <a:off x="4830008" y="3121031"/>
            <a:ext cx="2887410" cy="1774488"/>
            <a:chOff x="4915905" y="4160090"/>
            <a:chExt cx="3848692" cy="2365254"/>
          </a:xfrm>
        </p:grpSpPr>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15905" y="4160090"/>
              <a:ext cx="3848692" cy="2365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矩形 15"/>
            <p:cNvSpPr/>
            <p:nvPr/>
          </p:nvSpPr>
          <p:spPr bwMode="auto">
            <a:xfrm>
              <a:off x="5097099" y="4178697"/>
              <a:ext cx="194981" cy="186407"/>
            </a:xfrm>
            <a:prstGeom prst="rect">
              <a:avLst/>
            </a:prstGeom>
            <a:solidFill>
              <a:schemeClr val="bg1"/>
            </a:solidFill>
            <a:ln w="9525" cap="flat" cmpd="sng" algn="ctr">
              <a:noFill/>
              <a:prstDash val="solid"/>
              <a:round/>
              <a:headEnd type="none" w="med" len="med"/>
              <a:tailEnd type="none" w="med" len="med"/>
            </a:ln>
            <a:effectLst/>
          </p:spPr>
          <p:txBody>
            <a:bodyPr vert="horz" wrap="none" lIns="68601" tIns="34301" rIns="68601" bIns="34301" numCol="1" rtlCol="0" anchor="ctr" anchorCtr="0" compatLnSpc="1"/>
            <a:lstStyle/>
            <a:p>
              <a:pPr algn="ctr"/>
              <a:endParaRPr lang="zh-CN" altLang="en-US" sz="1350">
                <a:solidFill>
                  <a:prstClr val="black"/>
                </a:solidFill>
                <a:latin typeface="Arial" panose="020B0604020202020204" pitchFamily="34" charset="0"/>
              </a:endParaRPr>
            </a:p>
          </p:txBody>
        </p:sp>
      </p:grpSp>
      <p:cxnSp>
        <p:nvCxnSpPr>
          <p:cNvPr id="14" name="直接连接符 13"/>
          <p:cNvCxnSpPr/>
          <p:nvPr/>
        </p:nvCxnSpPr>
        <p:spPr bwMode="auto">
          <a:xfrm>
            <a:off x="5490386" y="1276000"/>
            <a:ext cx="1477729" cy="0"/>
          </a:xfrm>
          <a:prstGeom prst="line">
            <a:avLst/>
          </a:prstGeom>
          <a:ln w="38100">
            <a:solidFill>
              <a:srgbClr val="C00000"/>
            </a:solidFill>
            <a:headEnd type="none" w="med" len="med"/>
            <a:tailEnd type="none" w="med" len="med"/>
          </a:ln>
        </p:spPr>
        <p:style>
          <a:lnRef idx="3">
            <a:schemeClr val="accent5"/>
          </a:lnRef>
          <a:fillRef idx="0">
            <a:schemeClr val="accent5"/>
          </a:fillRef>
          <a:effectRef idx="2">
            <a:schemeClr val="accent5"/>
          </a:effectRef>
          <a:fontRef idx="minor">
            <a:schemeClr val="tx1"/>
          </a:fontRef>
        </p:style>
      </p:cxnSp>
      <p:cxnSp>
        <p:nvCxnSpPr>
          <p:cNvPr id="22" name="直接连接符 21"/>
          <p:cNvCxnSpPr/>
          <p:nvPr/>
        </p:nvCxnSpPr>
        <p:spPr bwMode="auto">
          <a:xfrm>
            <a:off x="5229965" y="3274839"/>
            <a:ext cx="1827078" cy="0"/>
          </a:xfrm>
          <a:prstGeom prst="line">
            <a:avLst/>
          </a:prstGeom>
          <a:ln w="38100">
            <a:solidFill>
              <a:srgbClr val="C00000"/>
            </a:solidFill>
            <a:headEnd type="none" w="med" len="med"/>
            <a:tailEnd type="none" w="med" len="med"/>
          </a:ln>
        </p:spPr>
        <p:style>
          <a:lnRef idx="3">
            <a:schemeClr val="accent5"/>
          </a:lnRef>
          <a:fillRef idx="0">
            <a:schemeClr val="accent5"/>
          </a:fillRef>
          <a:effectRef idx="2">
            <a:schemeClr val="accent5"/>
          </a:effectRef>
          <a:fontRef idx="minor">
            <a:schemeClr val="tx1"/>
          </a:fontRef>
        </p:style>
      </p:cxnSp>
      <p:sp>
        <p:nvSpPr>
          <p:cNvPr id="17" name="矩形 16"/>
          <p:cNvSpPr/>
          <p:nvPr/>
        </p:nvSpPr>
        <p:spPr bwMode="auto">
          <a:xfrm>
            <a:off x="4950159" y="1924272"/>
            <a:ext cx="378159" cy="270113"/>
          </a:xfrm>
          <a:prstGeom prst="rect">
            <a:avLst/>
          </a:prstGeom>
          <a:noFill/>
          <a:ln w="38100" cap="flat" cmpd="sng" algn="ctr">
            <a:solidFill>
              <a:srgbClr val="C00000"/>
            </a:solidFill>
            <a:prstDash val="solid"/>
            <a:round/>
            <a:headEnd type="none" w="med" len="med"/>
            <a:tailEnd type="none" w="med" len="med"/>
          </a:ln>
          <a:effectLst/>
        </p:spPr>
        <p:txBody>
          <a:bodyPr vert="horz" wrap="none" lIns="68601" tIns="34301" rIns="68601" bIns="34301" numCol="1" rtlCol="0" anchor="ctr" anchorCtr="0" compatLnSpc="1"/>
          <a:lstStyle/>
          <a:p>
            <a:pPr algn="ctr"/>
            <a:endParaRPr lang="zh-CN" altLang="en-US" sz="1350">
              <a:solidFill>
                <a:prstClr val="black"/>
              </a:solidFill>
              <a:latin typeface="Arial" panose="020B0604020202020204" pitchFamily="34" charset="0"/>
            </a:endParaRPr>
          </a:p>
        </p:txBody>
      </p:sp>
      <p:sp>
        <p:nvSpPr>
          <p:cNvPr id="25" name="矩形 24"/>
          <p:cNvSpPr/>
          <p:nvPr/>
        </p:nvSpPr>
        <p:spPr bwMode="auto">
          <a:xfrm>
            <a:off x="5954424" y="3382884"/>
            <a:ext cx="724460" cy="256942"/>
          </a:xfrm>
          <a:prstGeom prst="rect">
            <a:avLst/>
          </a:prstGeom>
          <a:noFill/>
          <a:ln w="38100" cap="flat" cmpd="sng" algn="ctr">
            <a:solidFill>
              <a:srgbClr val="C00000"/>
            </a:solidFill>
            <a:prstDash val="solid"/>
            <a:round/>
            <a:headEnd type="none" w="med" len="med"/>
            <a:tailEnd type="none" w="med" len="med"/>
          </a:ln>
          <a:effectLst/>
        </p:spPr>
        <p:txBody>
          <a:bodyPr vert="horz" wrap="none" lIns="68601" tIns="34301" rIns="68601" bIns="34301" numCol="1" rtlCol="0" anchor="ctr" anchorCtr="0" compatLnSpc="1"/>
          <a:lstStyle/>
          <a:p>
            <a:pPr algn="ctr"/>
            <a:endParaRPr lang="zh-CN" altLang="en-US" sz="1350">
              <a:solidFill>
                <a:prstClr val="black"/>
              </a:solidFill>
              <a:latin typeface="Arial" panose="020B0604020202020204" pitchFamily="34" charset="0"/>
            </a:endParaRPr>
          </a:p>
        </p:txBody>
      </p:sp>
    </p:spTree>
    <p:extLst>
      <p:ext uri="{BB962C8B-B14F-4D97-AF65-F5344CB8AC3E}">
        <p14:creationId xmlns:p14="http://schemas.microsoft.com/office/powerpoint/2010/main" val="816389708"/>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084" name="标题 1"/>
          <p:cNvSpPr>
            <a:spLocks noGrp="1" noChangeArrowheads="1"/>
          </p:cNvSpPr>
          <p:nvPr>
            <p:ph type="title"/>
          </p:nvPr>
        </p:nvSpPr>
        <p:spPr>
          <a:xfrm>
            <a:off x="1762821" y="195547"/>
            <a:ext cx="5942494" cy="482352"/>
          </a:xfrm>
        </p:spPr>
        <p:txBody>
          <a:bodyPr>
            <a:normAutofit/>
          </a:bodyPr>
          <a:lstStyle/>
          <a:p>
            <a:pPr eaLnBrk="1" hangingPunct="1"/>
            <a:r>
              <a:rPr lang="en-US" altLang="zh-CN" sz="2000" dirty="0">
                <a:latin typeface="微软雅黑" pitchFamily="34" charset="-122"/>
                <a:ea typeface="微软雅黑" pitchFamily="34" charset="-122"/>
                <a:cs typeface="Arial" panose="020B0604020202020204" pitchFamily="34" charset="0"/>
              </a:rPr>
              <a:t>Met</a:t>
            </a:r>
            <a:r>
              <a:rPr lang="zh-CN" altLang="en-US" sz="2000" dirty="0">
                <a:latin typeface="微软雅黑" pitchFamily="34" charset="-122"/>
                <a:ea typeface="微软雅黑" pitchFamily="34" charset="-122"/>
                <a:cs typeface="Arial" panose="020B0604020202020204" pitchFamily="34" charset="0"/>
              </a:rPr>
              <a:t>抑制剂对</a:t>
            </a:r>
            <a:r>
              <a:rPr lang="en-US" altLang="zh-CN" sz="2000" dirty="0">
                <a:latin typeface="微软雅黑" pitchFamily="34" charset="-122"/>
                <a:ea typeface="微软雅黑" pitchFamily="34" charset="-122"/>
                <a:cs typeface="Arial" panose="020B0604020202020204" pitchFamily="34" charset="0"/>
              </a:rPr>
              <a:t>Met14</a:t>
            </a:r>
            <a:r>
              <a:rPr lang="zh-CN" altLang="en-US" sz="2000" dirty="0">
                <a:latin typeface="微软雅黑" pitchFamily="34" charset="-122"/>
                <a:ea typeface="微软雅黑" pitchFamily="34" charset="-122"/>
                <a:cs typeface="Arial" panose="020B0604020202020204" pitchFamily="34" charset="0"/>
              </a:rPr>
              <a:t>外显子剪接突变</a:t>
            </a:r>
            <a:r>
              <a:rPr lang="en-US" altLang="zh-CN" sz="2000" dirty="0">
                <a:latin typeface="微软雅黑" pitchFamily="34" charset="-122"/>
                <a:ea typeface="微软雅黑" pitchFamily="34" charset="-122"/>
                <a:cs typeface="Arial" panose="020B0604020202020204" pitchFamily="34" charset="0"/>
              </a:rPr>
              <a:t>NSCLC</a:t>
            </a:r>
            <a:r>
              <a:rPr lang="zh-CN" altLang="en-US" sz="2000" dirty="0">
                <a:latin typeface="微软雅黑" pitchFamily="34" charset="-122"/>
                <a:ea typeface="微软雅黑" pitchFamily="34" charset="-122"/>
                <a:cs typeface="Arial" panose="020B0604020202020204" pitchFamily="34" charset="0"/>
              </a:rPr>
              <a:t>有效</a:t>
            </a:r>
          </a:p>
        </p:txBody>
      </p:sp>
      <p:sp>
        <p:nvSpPr>
          <p:cNvPr id="88068" name="文本占位符 5"/>
          <p:cNvSpPr>
            <a:spLocks noGrp="1"/>
          </p:cNvSpPr>
          <p:nvPr>
            <p:ph type="body" idx="1"/>
          </p:nvPr>
        </p:nvSpPr>
        <p:spPr>
          <a:xfrm>
            <a:off x="1330119" y="1492649"/>
            <a:ext cx="3674212" cy="971850"/>
          </a:xfrm>
        </p:spPr>
        <p:txBody>
          <a:bodyPr/>
          <a:lstStyle/>
          <a:p>
            <a:pPr marL="214370" indent="-214370" algn="just">
              <a:spcBef>
                <a:spcPts val="0"/>
              </a:spcBef>
              <a:buClr>
                <a:schemeClr val="tx1"/>
              </a:buClr>
              <a:buFont typeface="Wingdings" panose="05000000000000000000" pitchFamily="2" charset="2"/>
              <a:buChar char="l"/>
              <a:defRPr/>
            </a:pPr>
            <a:r>
              <a:rPr lang="en-US" altLang="zh-CN" sz="1200" dirty="0">
                <a:latin typeface="+mj-lt"/>
              </a:rPr>
              <a:t>4</a:t>
            </a:r>
            <a:r>
              <a:rPr lang="zh-CN" altLang="en-US" sz="1200" dirty="0">
                <a:latin typeface="+mj-lt"/>
              </a:rPr>
              <a:t>例接受</a:t>
            </a:r>
            <a:r>
              <a:rPr lang="en-US" altLang="zh-CN" sz="1200" dirty="0">
                <a:solidFill>
                  <a:srgbClr val="3333CC"/>
                </a:solidFill>
                <a:latin typeface="+mj-lt"/>
              </a:rPr>
              <a:t>Met</a:t>
            </a:r>
            <a:r>
              <a:rPr lang="zh-CN" altLang="en-US" sz="1200" dirty="0">
                <a:solidFill>
                  <a:srgbClr val="3333CC"/>
                </a:solidFill>
                <a:latin typeface="+mj-lt"/>
              </a:rPr>
              <a:t>抑制剂</a:t>
            </a:r>
            <a:r>
              <a:rPr lang="en-US" altLang="zh-CN" sz="1200" dirty="0">
                <a:latin typeface="+mj-lt"/>
              </a:rPr>
              <a:t>(</a:t>
            </a:r>
            <a:r>
              <a:rPr lang="en-US" altLang="zh-CN" sz="1200" dirty="0" err="1">
                <a:latin typeface="+mj-lt"/>
              </a:rPr>
              <a:t>Crizotinib</a:t>
            </a:r>
            <a:r>
              <a:rPr lang="zh-CN" altLang="en-US" sz="1200" dirty="0">
                <a:latin typeface="+mj-lt"/>
              </a:rPr>
              <a:t>或</a:t>
            </a:r>
            <a:r>
              <a:rPr lang="en-US" altLang="zh-CN" sz="1200" dirty="0" err="1">
                <a:latin typeface="+mj-lt"/>
              </a:rPr>
              <a:t>Cabozantinib</a:t>
            </a:r>
            <a:r>
              <a:rPr lang="en-US" altLang="zh-CN" sz="1200" dirty="0">
                <a:latin typeface="+mj-lt"/>
              </a:rPr>
              <a:t>)</a:t>
            </a:r>
            <a:endParaRPr lang="en-US" altLang="zh-CN" sz="1200" dirty="0">
              <a:solidFill>
                <a:srgbClr val="FFFF00"/>
              </a:solidFill>
              <a:latin typeface="+mj-lt"/>
            </a:endParaRPr>
          </a:p>
          <a:p>
            <a:pPr marL="214370" indent="-214370" algn="just">
              <a:spcBef>
                <a:spcPts val="0"/>
              </a:spcBef>
              <a:buClr>
                <a:schemeClr val="tx1"/>
              </a:buClr>
              <a:buFont typeface="Wingdings" panose="05000000000000000000" pitchFamily="2" charset="2"/>
              <a:buChar char="l"/>
              <a:defRPr/>
            </a:pPr>
            <a:r>
              <a:rPr lang="zh-CN" altLang="en-US" sz="1200" dirty="0">
                <a:latin typeface="+mj-lt"/>
              </a:rPr>
              <a:t>结果：</a:t>
            </a:r>
            <a:r>
              <a:rPr lang="en-US" altLang="zh-CN" sz="1200" dirty="0">
                <a:solidFill>
                  <a:srgbClr val="3333CC"/>
                </a:solidFill>
                <a:latin typeface="+mj-lt"/>
              </a:rPr>
              <a:t>1</a:t>
            </a:r>
            <a:r>
              <a:rPr lang="zh-CN" altLang="en-US" sz="1200" dirty="0">
                <a:solidFill>
                  <a:srgbClr val="3333CC"/>
                </a:solidFill>
                <a:latin typeface="+mj-lt"/>
              </a:rPr>
              <a:t>例</a:t>
            </a:r>
            <a:r>
              <a:rPr lang="en-US" altLang="zh-CN" sz="1200" dirty="0">
                <a:solidFill>
                  <a:srgbClr val="3333CC"/>
                </a:solidFill>
                <a:latin typeface="+mj-lt"/>
              </a:rPr>
              <a:t>CR</a:t>
            </a:r>
            <a:r>
              <a:rPr lang="zh-CN" altLang="en-US" sz="1200" dirty="0">
                <a:solidFill>
                  <a:srgbClr val="3333CC"/>
                </a:solidFill>
                <a:latin typeface="+mj-lt"/>
              </a:rPr>
              <a:t>，</a:t>
            </a:r>
            <a:r>
              <a:rPr lang="en-US" altLang="zh-CN" sz="1200" dirty="0">
                <a:solidFill>
                  <a:srgbClr val="3333CC"/>
                </a:solidFill>
                <a:latin typeface="+mj-lt"/>
              </a:rPr>
              <a:t>3</a:t>
            </a:r>
            <a:r>
              <a:rPr lang="zh-CN" altLang="en-US" sz="1200" dirty="0">
                <a:solidFill>
                  <a:srgbClr val="3333CC"/>
                </a:solidFill>
                <a:latin typeface="+mj-lt"/>
              </a:rPr>
              <a:t>例</a:t>
            </a:r>
            <a:r>
              <a:rPr lang="en-US" altLang="zh-CN" sz="1200" dirty="0">
                <a:solidFill>
                  <a:srgbClr val="3333CC"/>
                </a:solidFill>
                <a:latin typeface="+mj-lt"/>
              </a:rPr>
              <a:t>PR </a:t>
            </a:r>
            <a:endParaRPr lang="zh-CN" altLang="en-US" sz="1200" dirty="0">
              <a:solidFill>
                <a:srgbClr val="3333CC"/>
              </a:solidFill>
              <a:latin typeface="+mj-lt"/>
            </a:endParaRPr>
          </a:p>
        </p:txBody>
      </p:sp>
      <p:sp>
        <p:nvSpPr>
          <p:cNvPr id="63496" name="矩形 10"/>
          <p:cNvSpPr>
            <a:spLocks noChangeArrowheads="1"/>
          </p:cNvSpPr>
          <p:nvPr/>
        </p:nvSpPr>
        <p:spPr bwMode="auto">
          <a:xfrm>
            <a:off x="4569263" y="4980910"/>
            <a:ext cx="3518912"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en-US" altLang="zh-CN" sz="750" dirty="0">
                <a:solidFill>
                  <a:prstClr val="black"/>
                </a:solidFill>
                <a:latin typeface="Arial" panose="020B0604020202020204"/>
              </a:rPr>
              <a:t>Cancer </a:t>
            </a:r>
            <a:r>
              <a:rPr lang="en-US" altLang="zh-CN" sz="750" dirty="0" err="1">
                <a:solidFill>
                  <a:prstClr val="black"/>
                </a:solidFill>
                <a:latin typeface="Arial" panose="020B0604020202020204"/>
              </a:rPr>
              <a:t>Discov</a:t>
            </a:r>
            <a:r>
              <a:rPr lang="en-US" altLang="zh-CN" sz="750" dirty="0">
                <a:solidFill>
                  <a:prstClr val="black"/>
                </a:solidFill>
                <a:latin typeface="Arial" panose="020B0604020202020204"/>
              </a:rPr>
              <a:t>; 5(8); 842–9. .2015 AACR.</a:t>
            </a:r>
            <a:r>
              <a:rPr lang="en-US" altLang="zh-CN" sz="750" dirty="0">
                <a:solidFill>
                  <a:prstClr val="black"/>
                </a:solidFill>
              </a:rPr>
              <a:t> Schrock AB et al. JTO 2016 Jun 22.</a:t>
            </a:r>
            <a:endParaRPr lang="zh-CN" altLang="en-US" sz="750" dirty="0">
              <a:solidFill>
                <a:prstClr val="black"/>
              </a:solidFill>
            </a:endParaRPr>
          </a:p>
        </p:txBody>
      </p:sp>
      <p:pic>
        <p:nvPicPr>
          <p:cNvPr id="4608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6524" y="790633"/>
            <a:ext cx="3781401" cy="11336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08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8462" y="790596"/>
            <a:ext cx="2615419" cy="1889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Straight Connector 49"/>
          <p:cNvCxnSpPr/>
          <p:nvPr/>
        </p:nvCxnSpPr>
        <p:spPr bwMode="auto">
          <a:xfrm>
            <a:off x="1276618" y="2680589"/>
            <a:ext cx="6537264" cy="0"/>
          </a:xfrm>
          <a:prstGeom prst="line">
            <a:avLst/>
          </a:prstGeom>
          <a:noFill/>
          <a:ln w="19050" cap="flat" cmpd="sng" algn="ctr">
            <a:solidFill>
              <a:srgbClr val="C00000"/>
            </a:solidFill>
            <a:prstDash val="lgDash"/>
            <a:round/>
            <a:headEnd type="none" w="med" len="med"/>
            <a:tailEnd type="none" w="med" len="med"/>
          </a:ln>
          <a:effectLst>
            <a:prstShdw prst="shdw17" dist="17961" dir="2700000">
              <a:schemeClr val="bg1">
                <a:gamma/>
                <a:shade val="60000"/>
                <a:invGamma/>
              </a:schemeClr>
            </a:prstShdw>
          </a:effectLst>
        </p:spPr>
      </p:cxnSp>
      <p:grpSp>
        <p:nvGrpSpPr>
          <p:cNvPr id="5" name="组合 4"/>
          <p:cNvGrpSpPr/>
          <p:nvPr/>
        </p:nvGrpSpPr>
        <p:grpSpPr>
          <a:xfrm>
            <a:off x="1276617" y="2734836"/>
            <a:ext cx="2809179" cy="2214929"/>
            <a:chOff x="5364088" y="3645024"/>
            <a:chExt cx="3744416" cy="2952328"/>
          </a:xfrm>
        </p:grpSpPr>
        <p:pic>
          <p:nvPicPr>
            <p:cNvPr id="1126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64088" y="4940870"/>
              <a:ext cx="3744416" cy="1656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64088" y="3645024"/>
              <a:ext cx="3744416" cy="11730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1127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23621" y="2734836"/>
            <a:ext cx="3743762" cy="2246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圆角矩形 5"/>
          <p:cNvSpPr/>
          <p:nvPr/>
        </p:nvSpPr>
        <p:spPr bwMode="auto">
          <a:xfrm>
            <a:off x="6948998" y="2734612"/>
            <a:ext cx="918385" cy="2138252"/>
          </a:xfrm>
          <a:prstGeom prst="roundRect">
            <a:avLst/>
          </a:prstGeom>
          <a:noFill/>
          <a:ln w="38100" cap="flat" cmpd="sng" algn="ctr">
            <a:solidFill>
              <a:srgbClr val="3333CC"/>
            </a:solidFill>
            <a:prstDash val="solid"/>
            <a:round/>
            <a:headEnd type="none" w="med" len="med"/>
            <a:tailEnd type="none" w="med" len="med"/>
          </a:ln>
          <a:effectLst/>
        </p:spPr>
        <p:txBody>
          <a:bodyPr vert="horz" wrap="none" lIns="68601" tIns="34301" rIns="68601" bIns="34301" numCol="1" rtlCol="0" anchor="ctr" anchorCtr="0" compatLnSpc="1"/>
          <a:lstStyle/>
          <a:p>
            <a:pPr algn="ctr"/>
            <a:endParaRPr lang="zh-CN" altLang="en-US" sz="1350">
              <a:solidFill>
                <a:prstClr val="black"/>
              </a:solidFill>
              <a:latin typeface="Arial" panose="020B0604020202020204" pitchFamily="34" charset="0"/>
            </a:endParaRPr>
          </a:p>
        </p:txBody>
      </p:sp>
    </p:spTree>
    <p:extLst>
      <p:ext uri="{BB962C8B-B14F-4D97-AF65-F5344CB8AC3E}">
        <p14:creationId xmlns:p14="http://schemas.microsoft.com/office/powerpoint/2010/main" val="2495688014"/>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92473" y="40355"/>
            <a:ext cx="8327652" cy="562215"/>
          </a:xfrm>
        </p:spPr>
        <p:txBody>
          <a:bodyPr>
            <a:normAutofit/>
          </a:bodyPr>
          <a:lstStyle/>
          <a:p>
            <a:pPr>
              <a:defRPr/>
            </a:pPr>
            <a:r>
              <a:rPr lang="en-US" altLang="zh-CN" b="0" dirty="0">
                <a:solidFill>
                  <a:schemeClr val="tx1"/>
                </a:solidFill>
              </a:rPr>
              <a:t>METex14+</a:t>
            </a:r>
            <a:r>
              <a:rPr lang="en-US" altLang="zh-CN" b="0" dirty="0">
                <a:solidFill>
                  <a:schemeClr val="tx1"/>
                </a:solidFill>
                <a:latin typeface="微软雅黑" panose="020B0503020204020204" pitchFamily="34" charset="-122"/>
                <a:ea typeface="微软雅黑" panose="020B0503020204020204" pitchFamily="34" charset="-122"/>
              </a:rPr>
              <a:t>NSCLC</a:t>
            </a:r>
            <a:r>
              <a:rPr lang="zh-CN" altLang="en-US" b="0" dirty="0">
                <a:solidFill>
                  <a:schemeClr val="tx1"/>
                </a:solidFill>
                <a:latin typeface="微软雅黑" panose="020B0503020204020204" pitchFamily="34" charset="-122"/>
                <a:ea typeface="微软雅黑" panose="020B0503020204020204" pitchFamily="34" charset="-122"/>
              </a:rPr>
              <a:t>研究</a:t>
            </a:r>
            <a:r>
              <a:rPr lang="zh-CN" altLang="en-US" b="0" dirty="0" smtClean="0">
                <a:solidFill>
                  <a:schemeClr val="tx1"/>
                </a:solidFill>
                <a:latin typeface="微软雅黑" panose="020B0503020204020204" pitchFamily="34" charset="-122"/>
                <a:ea typeface="微软雅黑" panose="020B0503020204020204" pitchFamily="34" charset="-122"/>
              </a:rPr>
              <a:t>比较</a:t>
            </a:r>
            <a:endParaRPr lang="zh-CN" altLang="en-US" b="0" dirty="0">
              <a:solidFill>
                <a:schemeClr val="tx1"/>
              </a:solidFill>
              <a:latin typeface="微软雅黑" panose="020B0503020204020204" pitchFamily="34" charset="-122"/>
              <a:ea typeface="微软雅黑" panose="020B0503020204020204" pitchFamily="34" charset="-122"/>
            </a:endParaRPr>
          </a:p>
        </p:txBody>
      </p:sp>
      <p:graphicFrame>
        <p:nvGraphicFramePr>
          <p:cNvPr id="5" name="Table 3"/>
          <p:cNvGraphicFramePr>
            <a:graphicFrameLocks noGrp="1"/>
          </p:cNvGraphicFramePr>
          <p:nvPr>
            <p:custDataLst>
              <p:tags r:id="rId1"/>
            </p:custDataLst>
            <p:extLst>
              <p:ext uri="{D42A27DB-BD31-4B8C-83A1-F6EECF244321}">
                <p14:modId xmlns:p14="http://schemas.microsoft.com/office/powerpoint/2010/main" val="3289924672"/>
              </p:ext>
            </p:extLst>
          </p:nvPr>
        </p:nvGraphicFramePr>
        <p:xfrm>
          <a:off x="933143" y="844414"/>
          <a:ext cx="6973106" cy="3460421"/>
        </p:xfrm>
        <a:graphic>
          <a:graphicData uri="http://schemas.openxmlformats.org/drawingml/2006/table">
            <a:tbl>
              <a:tblPr firstRow="1" bandRow="1"/>
              <a:tblGrid>
                <a:gridCol w="1131910">
                  <a:extLst>
                    <a:ext uri="{9D8B030D-6E8A-4147-A177-3AD203B41FA5}">
                      <a16:colId xmlns:a16="http://schemas.microsoft.com/office/drawing/2014/main" val="20000"/>
                    </a:ext>
                  </a:extLst>
                </a:gridCol>
                <a:gridCol w="1444269">
                  <a:extLst>
                    <a:ext uri="{9D8B030D-6E8A-4147-A177-3AD203B41FA5}">
                      <a16:colId xmlns:a16="http://schemas.microsoft.com/office/drawing/2014/main" val="20001"/>
                    </a:ext>
                  </a:extLst>
                </a:gridCol>
                <a:gridCol w="1469318">
                  <a:extLst>
                    <a:ext uri="{9D8B030D-6E8A-4147-A177-3AD203B41FA5}">
                      <a16:colId xmlns:a16="http://schemas.microsoft.com/office/drawing/2014/main" val="20002"/>
                    </a:ext>
                  </a:extLst>
                </a:gridCol>
                <a:gridCol w="1451759">
                  <a:extLst>
                    <a:ext uri="{9D8B030D-6E8A-4147-A177-3AD203B41FA5}">
                      <a16:colId xmlns:a16="http://schemas.microsoft.com/office/drawing/2014/main" val="20003"/>
                    </a:ext>
                  </a:extLst>
                </a:gridCol>
                <a:gridCol w="1475850">
                  <a:extLst>
                    <a:ext uri="{9D8B030D-6E8A-4147-A177-3AD203B41FA5}">
                      <a16:colId xmlns:a16="http://schemas.microsoft.com/office/drawing/2014/main" val="20005"/>
                    </a:ext>
                  </a:extLst>
                </a:gridCol>
              </a:tblGrid>
              <a:tr h="452768">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algn="ctr" defTabSz="609600" rtl="0" eaLnBrk="1" latinLnBrk="0" hangingPunct="1">
                        <a:lnSpc>
                          <a:spcPct val="100000"/>
                        </a:lnSpc>
                        <a:spcBef>
                          <a:spcPts val="0"/>
                        </a:spcBef>
                        <a:spcAft>
                          <a:spcPts val="0"/>
                        </a:spcAft>
                      </a:pPr>
                      <a:endParaRPr lang="en-GB" sz="1100" b="1" kern="1200" dirty="0">
                        <a:solidFill>
                          <a:schemeClr val="lt1"/>
                        </a:solidFill>
                        <a:latin typeface="微软雅黑" panose="020B0503020204020204" pitchFamily="34" charset="-122"/>
                        <a:ea typeface="微软雅黑" panose="020B0503020204020204" pitchFamily="34" charset="-122"/>
                        <a:cs typeface="+mn-cs"/>
                      </a:endParaRPr>
                    </a:p>
                  </a:txBody>
                  <a:tcPr marL="68580" marR="68580" marT="34301" marB="34301"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DA0003"/>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algn="ctr" defTabSz="609600" rtl="0" eaLnBrk="1" latinLnBrk="0" hangingPunct="1">
                        <a:lnSpc>
                          <a:spcPct val="120000"/>
                        </a:lnSpc>
                        <a:spcBef>
                          <a:spcPts val="0"/>
                        </a:spcBef>
                        <a:spcAft>
                          <a:spcPts val="0"/>
                        </a:spcAft>
                      </a:pPr>
                      <a:r>
                        <a:rPr lang="zh-CN" altLang="en-US" sz="1100" b="1" kern="1200" baseline="0" dirty="0">
                          <a:solidFill>
                            <a:schemeClr val="lt1"/>
                          </a:solidFill>
                          <a:latin typeface="微软雅黑" panose="020B0503020204020204" pitchFamily="34" charset="-122"/>
                          <a:ea typeface="微软雅黑" panose="020B0503020204020204" pitchFamily="34" charset="-122"/>
                          <a:cs typeface="+mn-cs"/>
                        </a:rPr>
                        <a:t>赛沃替尼</a:t>
                      </a:r>
                      <a:r>
                        <a:rPr lang="en-GB" sz="1100" b="1" kern="1200" baseline="30000" dirty="0">
                          <a:solidFill>
                            <a:schemeClr val="lt1"/>
                          </a:solidFill>
                          <a:latin typeface="微软雅黑" panose="020B0503020204020204" pitchFamily="34" charset="-122"/>
                          <a:ea typeface="微软雅黑" panose="020B0503020204020204" pitchFamily="34" charset="-122"/>
                          <a:cs typeface="+mn-cs"/>
                        </a:rPr>
                        <a:t>1,a</a:t>
                      </a:r>
                    </a:p>
                    <a:p>
                      <a:pPr marL="0" algn="ctr" defTabSz="609600" rtl="0" eaLnBrk="1" latinLnBrk="0" hangingPunct="1">
                        <a:lnSpc>
                          <a:spcPct val="120000"/>
                        </a:lnSpc>
                        <a:spcBef>
                          <a:spcPts val="0"/>
                        </a:spcBef>
                        <a:spcAft>
                          <a:spcPts val="0"/>
                        </a:spcAft>
                      </a:pPr>
                      <a:r>
                        <a:rPr lang="en-GB" sz="1100" b="1" kern="1200" dirty="0">
                          <a:solidFill>
                            <a:schemeClr val="lt1"/>
                          </a:solidFill>
                          <a:latin typeface="微软雅黑" panose="020B0503020204020204" pitchFamily="34" charset="-122"/>
                          <a:ea typeface="微软雅黑" panose="020B0503020204020204" pitchFamily="34" charset="-122"/>
                          <a:cs typeface="+mn-cs"/>
                        </a:rPr>
                        <a:t>(</a:t>
                      </a:r>
                      <a:r>
                        <a:rPr lang="zh-CN" altLang="en-US" sz="1100" b="1" kern="1200" dirty="0">
                          <a:solidFill>
                            <a:schemeClr val="lt1"/>
                          </a:solidFill>
                          <a:latin typeface="微软雅黑" panose="020B0503020204020204" pitchFamily="34" charset="-122"/>
                          <a:ea typeface="微软雅黑" panose="020B0503020204020204" pitchFamily="34" charset="-122"/>
                          <a:cs typeface="+mn-cs"/>
                        </a:rPr>
                        <a:t>和记黄埔</a:t>
                      </a:r>
                      <a:r>
                        <a:rPr lang="en-US" altLang="zh-CN" sz="1100" b="1" kern="1200" dirty="0">
                          <a:solidFill>
                            <a:schemeClr val="lt1"/>
                          </a:solidFill>
                          <a:latin typeface="微软雅黑" panose="020B0503020204020204" pitchFamily="34" charset="-122"/>
                          <a:ea typeface="微软雅黑" panose="020B0503020204020204" pitchFamily="34" charset="-122"/>
                          <a:cs typeface="+mn-cs"/>
                        </a:rPr>
                        <a:t>)</a:t>
                      </a:r>
                      <a:endParaRPr lang="en-GB" sz="1100" b="1" kern="1200" dirty="0">
                        <a:solidFill>
                          <a:schemeClr val="lt1"/>
                        </a:solidFill>
                        <a:latin typeface="微软雅黑" panose="020B0503020204020204" pitchFamily="34" charset="-122"/>
                        <a:ea typeface="微软雅黑" panose="020B0503020204020204" pitchFamily="34" charset="-122"/>
                        <a:cs typeface="+mn-cs"/>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DA0003"/>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830051"/>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lnSpc>
                          <a:spcPct val="120000"/>
                        </a:lnSpc>
                        <a:spcBef>
                          <a:spcPts val="0"/>
                        </a:spcBef>
                        <a:spcAft>
                          <a:spcPts val="0"/>
                        </a:spcAft>
                      </a:pPr>
                      <a:r>
                        <a:rPr lang="en-GB" sz="1100" dirty="0">
                          <a:latin typeface="微软雅黑" panose="020B0503020204020204" pitchFamily="34" charset="-122"/>
                          <a:ea typeface="微软雅黑" panose="020B0503020204020204" pitchFamily="34" charset="-122"/>
                        </a:rPr>
                        <a:t>Tepotinib</a:t>
                      </a:r>
                      <a:r>
                        <a:rPr lang="en-GB" sz="1100" baseline="30000" dirty="0">
                          <a:latin typeface="微软雅黑" panose="020B0503020204020204" pitchFamily="34" charset="-122"/>
                          <a:ea typeface="微软雅黑" panose="020B0503020204020204" pitchFamily="34" charset="-122"/>
                        </a:rPr>
                        <a:t>2</a:t>
                      </a:r>
                      <a:r>
                        <a:rPr lang="en-US" altLang="zh-CN" sz="1100" baseline="30000" dirty="0">
                          <a:latin typeface="微软雅黑" panose="020B0503020204020204" pitchFamily="34" charset="-122"/>
                          <a:ea typeface="微软雅黑" panose="020B0503020204020204" pitchFamily="34" charset="-122"/>
                        </a:rPr>
                        <a:t>-4</a:t>
                      </a:r>
                      <a:r>
                        <a:rPr lang="en-GB" sz="1100" baseline="30000" dirty="0">
                          <a:latin typeface="微软雅黑" panose="020B0503020204020204" pitchFamily="34" charset="-122"/>
                          <a:ea typeface="微软雅黑" panose="020B0503020204020204" pitchFamily="34" charset="-122"/>
                        </a:rPr>
                        <a:t>,b</a:t>
                      </a:r>
                    </a:p>
                    <a:p>
                      <a:pPr algn="ctr">
                        <a:lnSpc>
                          <a:spcPct val="120000"/>
                        </a:lnSpc>
                        <a:spcBef>
                          <a:spcPts val="0"/>
                        </a:spcBef>
                        <a:spcAft>
                          <a:spcPts val="0"/>
                        </a:spcAft>
                      </a:pPr>
                      <a:r>
                        <a:rPr lang="en-GB"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默克</a:t>
                      </a:r>
                      <a:r>
                        <a:rPr lang="en-GB" sz="1100" dirty="0">
                          <a:latin typeface="微软雅黑" panose="020B0503020204020204" pitchFamily="34" charset="-122"/>
                          <a:ea typeface="微软雅黑" panose="020B0503020204020204" pitchFamily="34" charset="-122"/>
                        </a:rPr>
                        <a:t>)</a:t>
                      </a: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DA0003"/>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68D2DF">
                        <a:lumMod val="50000"/>
                      </a:srgbClr>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algn="ctr" defTabSz="609600" rtl="0" eaLnBrk="1" latinLnBrk="0" hangingPunct="1">
                        <a:lnSpc>
                          <a:spcPct val="120000"/>
                        </a:lnSpc>
                        <a:spcBef>
                          <a:spcPts val="0"/>
                        </a:spcBef>
                        <a:spcAft>
                          <a:spcPts val="0"/>
                        </a:spcAft>
                      </a:pPr>
                      <a:r>
                        <a:rPr lang="en-GB" sz="1100" b="1" kern="1200" dirty="0" err="1">
                          <a:solidFill>
                            <a:schemeClr val="lt1"/>
                          </a:solidFill>
                          <a:latin typeface="微软雅黑" panose="020B0503020204020204" pitchFamily="34" charset="-122"/>
                          <a:ea typeface="微软雅黑" panose="020B0503020204020204" pitchFamily="34" charset="-122"/>
                          <a:cs typeface="+mn-cs"/>
                        </a:rPr>
                        <a:t>Capmatinib</a:t>
                      </a:r>
                      <a:r>
                        <a:rPr lang="en-US" altLang="zh-CN" sz="1100" b="1" kern="1200" baseline="30000" dirty="0">
                          <a:solidFill>
                            <a:schemeClr val="lt1"/>
                          </a:solidFill>
                          <a:latin typeface="微软雅黑" panose="020B0503020204020204" pitchFamily="34" charset="-122"/>
                          <a:ea typeface="微软雅黑" panose="020B0503020204020204" pitchFamily="34" charset="-122"/>
                          <a:cs typeface="+mn-cs"/>
                        </a:rPr>
                        <a:t>5</a:t>
                      </a:r>
                      <a:r>
                        <a:rPr lang="en-GB" altLang="zh-CN" sz="1100" b="1" kern="1200" baseline="30000" dirty="0">
                          <a:solidFill>
                            <a:schemeClr val="lt1"/>
                          </a:solidFill>
                          <a:latin typeface="微软雅黑" panose="020B0503020204020204" pitchFamily="34" charset="-122"/>
                          <a:ea typeface="微软雅黑" panose="020B0503020204020204" pitchFamily="34" charset="-122"/>
                          <a:cs typeface="+mn-cs"/>
                        </a:rPr>
                        <a:t>,6,</a:t>
                      </a:r>
                      <a:r>
                        <a:rPr lang="en-GB" sz="1100" b="1" kern="1200" baseline="30000" dirty="0">
                          <a:solidFill>
                            <a:schemeClr val="lt1"/>
                          </a:solidFill>
                          <a:latin typeface="微软雅黑" panose="020B0503020204020204" pitchFamily="34" charset="-122"/>
                          <a:ea typeface="微软雅黑" panose="020B0503020204020204" pitchFamily="34" charset="-122"/>
                          <a:cs typeface="+mn-cs"/>
                        </a:rPr>
                        <a:t>c</a:t>
                      </a:r>
                    </a:p>
                    <a:p>
                      <a:pPr marL="0" algn="ctr" defTabSz="609600" rtl="0" eaLnBrk="1" latinLnBrk="0" hangingPunct="1">
                        <a:lnSpc>
                          <a:spcPct val="120000"/>
                        </a:lnSpc>
                        <a:spcBef>
                          <a:spcPts val="0"/>
                        </a:spcBef>
                        <a:spcAft>
                          <a:spcPts val="0"/>
                        </a:spcAft>
                      </a:pPr>
                      <a:r>
                        <a:rPr lang="en-GB" sz="1100" b="1" kern="1200" dirty="0">
                          <a:solidFill>
                            <a:schemeClr val="lt1"/>
                          </a:solidFill>
                          <a:latin typeface="微软雅黑" panose="020B0503020204020204" pitchFamily="34" charset="-122"/>
                          <a:ea typeface="微软雅黑" panose="020B0503020204020204" pitchFamily="34" charset="-122"/>
                          <a:cs typeface="+mn-cs"/>
                        </a:rPr>
                        <a:t>(</a:t>
                      </a:r>
                      <a:r>
                        <a:rPr lang="zh-CN" altLang="en-US" sz="1100" b="1" kern="1200" dirty="0">
                          <a:solidFill>
                            <a:schemeClr val="lt1"/>
                          </a:solidFill>
                          <a:latin typeface="微软雅黑" panose="020B0503020204020204" pitchFamily="34" charset="-122"/>
                          <a:ea typeface="微软雅黑" panose="020B0503020204020204" pitchFamily="34" charset="-122"/>
                          <a:cs typeface="+mn-cs"/>
                        </a:rPr>
                        <a:t>诺华</a:t>
                      </a:r>
                      <a:r>
                        <a:rPr lang="en-US" altLang="zh-CN" sz="1100" b="1" kern="1200" dirty="0">
                          <a:solidFill>
                            <a:schemeClr val="lt1"/>
                          </a:solidFill>
                          <a:latin typeface="微软雅黑" panose="020B0503020204020204" pitchFamily="34" charset="-122"/>
                          <a:ea typeface="微软雅黑" panose="020B0503020204020204" pitchFamily="34" charset="-122"/>
                          <a:cs typeface="+mn-cs"/>
                        </a:rPr>
                        <a:t>)</a:t>
                      </a:r>
                      <a:endParaRPr lang="en-GB" sz="1100" b="1" kern="1200" dirty="0">
                        <a:solidFill>
                          <a:schemeClr val="lt1"/>
                        </a:solidFill>
                        <a:latin typeface="微软雅黑" panose="020B0503020204020204" pitchFamily="34" charset="-122"/>
                        <a:ea typeface="微软雅黑" panose="020B0503020204020204" pitchFamily="34" charset="-122"/>
                        <a:cs typeface="+mn-cs"/>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rgbClr val="DA0003"/>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lnSpc>
                          <a:spcPct val="120000"/>
                        </a:lnSpc>
                        <a:spcBef>
                          <a:spcPts val="0"/>
                        </a:spcBef>
                        <a:spcAft>
                          <a:spcPts val="0"/>
                        </a:spcAft>
                      </a:pPr>
                      <a:r>
                        <a:rPr lang="zh-CN" altLang="en-US" sz="1100" dirty="0">
                          <a:latin typeface="微软雅黑" panose="020B0503020204020204" pitchFamily="34" charset="-122"/>
                          <a:ea typeface="微软雅黑" panose="020B0503020204020204" pitchFamily="34" charset="-122"/>
                        </a:rPr>
                        <a:t>克唑替尼</a:t>
                      </a:r>
                      <a:r>
                        <a:rPr lang="en-US" altLang="zh-CN" sz="1100" baseline="30000" dirty="0">
                          <a:latin typeface="微软雅黑" panose="020B0503020204020204" pitchFamily="34" charset="-122"/>
                          <a:ea typeface="微软雅黑" panose="020B0503020204020204" pitchFamily="34" charset="-122"/>
                        </a:rPr>
                        <a:t>8</a:t>
                      </a:r>
                      <a:endParaRPr lang="en-GB" sz="1100" baseline="30000" dirty="0">
                        <a:latin typeface="微软雅黑" panose="020B0503020204020204" pitchFamily="34" charset="-122"/>
                        <a:ea typeface="微软雅黑" panose="020B0503020204020204" pitchFamily="34" charset="-122"/>
                      </a:endParaRPr>
                    </a:p>
                    <a:p>
                      <a:pPr algn="ctr">
                        <a:lnSpc>
                          <a:spcPct val="120000"/>
                        </a:lnSpc>
                        <a:spcBef>
                          <a:spcPts val="0"/>
                        </a:spcBef>
                        <a:spcAft>
                          <a:spcPts val="0"/>
                        </a:spcAft>
                      </a:pPr>
                      <a:r>
                        <a:rPr lang="en-GB"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辉瑞</a:t>
                      </a:r>
                      <a:r>
                        <a:rPr lang="en-GB" sz="1100" dirty="0">
                          <a:latin typeface="微软雅黑" panose="020B0503020204020204" pitchFamily="34" charset="-122"/>
                          <a:ea typeface="微软雅黑" panose="020B0503020204020204" pitchFamily="34" charset="-122"/>
                        </a:rPr>
                        <a:t>)</a:t>
                      </a: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9050" cap="flat" cmpd="sng" algn="ctr">
                      <a:solidFill>
                        <a:srgbClr val="DA0003"/>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C4D600"/>
                    </a:solidFill>
                  </a:tcPr>
                </a:tc>
                <a:extLst>
                  <a:ext uri="{0D108BD9-81ED-4DB2-BD59-A6C34878D82A}">
                    <a16:rowId xmlns:a16="http://schemas.microsoft.com/office/drawing/2014/main" val="10000"/>
                  </a:ext>
                </a:extLst>
              </a:tr>
              <a:tr h="23164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spcBef>
                          <a:spcPts val="0"/>
                        </a:spcBef>
                        <a:spcAft>
                          <a:spcPts val="0"/>
                        </a:spcAft>
                      </a:pPr>
                      <a:r>
                        <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rPr>
                        <a:t>机制</a:t>
                      </a:r>
                      <a:r>
                        <a:rPr lang="en-US" altLang="zh-CN" sz="800" b="1" baseline="30000" dirty="0">
                          <a:solidFill>
                            <a:schemeClr val="tx1">
                              <a:lumMod val="75000"/>
                              <a:lumOff val="25000"/>
                            </a:schemeClr>
                          </a:solidFill>
                          <a:latin typeface="微软雅黑" panose="020B0503020204020204" pitchFamily="34" charset="-122"/>
                          <a:ea typeface="微软雅黑" panose="020B0503020204020204" pitchFamily="34" charset="-122"/>
                        </a:rPr>
                        <a:t>9</a:t>
                      </a:r>
                      <a:endParaRPr lang="en-GB" sz="800" b="1" baseline="30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lang="en-GB" sz="800" kern="1200" dirty="0" err="1">
                          <a:solidFill>
                            <a:schemeClr val="tx1">
                              <a:lumMod val="75000"/>
                              <a:lumOff val="25000"/>
                            </a:schemeClr>
                          </a:solidFill>
                          <a:latin typeface="微软雅黑" panose="020B0503020204020204" pitchFamily="34" charset="-122"/>
                          <a:ea typeface="微软雅黑" panose="020B0503020204020204" pitchFamily="34" charset="-122"/>
                          <a:cs typeface="+mn-cs"/>
                        </a:rPr>
                        <a:t>METi</a:t>
                      </a:r>
                      <a:r>
                        <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 </a:t>
                      </a:r>
                      <a:r>
                        <a:rPr lang="en-US" altLang="zh-CN" sz="800" kern="1200" dirty="0" err="1">
                          <a:solidFill>
                            <a:schemeClr val="tx1">
                              <a:lumMod val="75000"/>
                              <a:lumOff val="25000"/>
                            </a:schemeClr>
                          </a:solidFill>
                          <a:latin typeface="微软雅黑" panose="020B0503020204020204" pitchFamily="34" charset="-122"/>
                          <a:ea typeface="微软雅黑" panose="020B0503020204020204" pitchFamily="34" charset="-122"/>
                          <a:cs typeface="+mn-cs"/>
                        </a:rPr>
                        <a:t>Ⅰb</a:t>
                      </a:r>
                      <a:endPar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lang="en-GB" sz="800" dirty="0" err="1">
                          <a:solidFill>
                            <a:schemeClr val="tx1">
                              <a:lumMod val="75000"/>
                              <a:lumOff val="25000"/>
                            </a:schemeClr>
                          </a:solidFill>
                          <a:latin typeface="微软雅黑" panose="020B0503020204020204" pitchFamily="34" charset="-122"/>
                          <a:ea typeface="微软雅黑" panose="020B0503020204020204" pitchFamily="34" charset="-122"/>
                        </a:rPr>
                        <a:t>METi</a:t>
                      </a:r>
                      <a:r>
                        <a:rPr lang="en-GB" sz="800"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800" kern="1200" dirty="0" err="1">
                          <a:solidFill>
                            <a:schemeClr val="tx1">
                              <a:lumMod val="75000"/>
                              <a:lumOff val="25000"/>
                            </a:schemeClr>
                          </a:solidFill>
                          <a:latin typeface="微软雅黑" panose="020B0503020204020204" pitchFamily="34" charset="-122"/>
                          <a:ea typeface="微软雅黑" panose="020B0503020204020204" pitchFamily="34" charset="-122"/>
                          <a:cs typeface="+mn-cs"/>
                        </a:rPr>
                        <a:t>Ⅰ</a:t>
                      </a:r>
                      <a:r>
                        <a:rPr lang="en-US" altLang="zh-CN" sz="800" dirty="0" err="1">
                          <a:solidFill>
                            <a:schemeClr val="tx1">
                              <a:lumMod val="75000"/>
                              <a:lumOff val="25000"/>
                            </a:schemeClr>
                          </a:solidFill>
                          <a:latin typeface="微软雅黑" panose="020B0503020204020204" pitchFamily="34" charset="-122"/>
                          <a:ea typeface="微软雅黑" panose="020B0503020204020204" pitchFamily="34" charset="-122"/>
                        </a:rPr>
                        <a:t>b</a:t>
                      </a:r>
                      <a:endParaRPr lang="en-GB" sz="8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lang="en-GB" sz="800" kern="1200" dirty="0" err="1">
                          <a:solidFill>
                            <a:schemeClr val="tx1">
                              <a:lumMod val="75000"/>
                              <a:lumOff val="25000"/>
                            </a:schemeClr>
                          </a:solidFill>
                          <a:latin typeface="微软雅黑" panose="020B0503020204020204" pitchFamily="34" charset="-122"/>
                          <a:ea typeface="微软雅黑" panose="020B0503020204020204" pitchFamily="34" charset="-122"/>
                          <a:cs typeface="+mn-cs"/>
                        </a:rPr>
                        <a:t>METi</a:t>
                      </a:r>
                      <a:r>
                        <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 </a:t>
                      </a:r>
                      <a:r>
                        <a:rPr lang="en-US" altLang="zh-CN" sz="800" kern="1200" dirty="0" err="1">
                          <a:solidFill>
                            <a:schemeClr val="tx1">
                              <a:lumMod val="75000"/>
                              <a:lumOff val="25000"/>
                            </a:schemeClr>
                          </a:solidFill>
                          <a:latin typeface="微软雅黑" panose="020B0503020204020204" pitchFamily="34" charset="-122"/>
                          <a:ea typeface="微软雅黑" panose="020B0503020204020204" pitchFamily="34" charset="-122"/>
                          <a:cs typeface="+mn-cs"/>
                        </a:rPr>
                        <a:t>Ⅰb</a:t>
                      </a:r>
                      <a:endPar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lang="en-GB" sz="800" dirty="0">
                          <a:solidFill>
                            <a:schemeClr val="tx1">
                              <a:lumMod val="75000"/>
                              <a:lumOff val="25000"/>
                            </a:schemeClr>
                          </a:solidFill>
                          <a:latin typeface="微软雅黑" panose="020B0503020204020204" pitchFamily="34" charset="-122"/>
                          <a:ea typeface="微软雅黑" panose="020B0503020204020204" pitchFamily="34" charset="-122"/>
                        </a:rPr>
                        <a:t>ALK/ROS1/</a:t>
                      </a:r>
                      <a:r>
                        <a:rPr lang="en-GB" sz="800" dirty="0" err="1">
                          <a:solidFill>
                            <a:schemeClr val="tx1">
                              <a:lumMod val="75000"/>
                              <a:lumOff val="25000"/>
                            </a:schemeClr>
                          </a:solidFill>
                          <a:latin typeface="微软雅黑" panose="020B0503020204020204" pitchFamily="34" charset="-122"/>
                          <a:ea typeface="微软雅黑" panose="020B0503020204020204" pitchFamily="34" charset="-122"/>
                        </a:rPr>
                        <a:t>METi</a:t>
                      </a:r>
                      <a:r>
                        <a:rPr lang="en-GB" sz="800"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800" kern="1200" dirty="0" err="1">
                          <a:solidFill>
                            <a:schemeClr val="tx1">
                              <a:lumMod val="75000"/>
                              <a:lumOff val="25000"/>
                            </a:schemeClr>
                          </a:solidFill>
                          <a:latin typeface="微软雅黑" panose="020B0503020204020204" pitchFamily="34" charset="-122"/>
                          <a:ea typeface="微软雅黑" panose="020B0503020204020204" pitchFamily="34" charset="-122"/>
                          <a:cs typeface="+mn-cs"/>
                        </a:rPr>
                        <a:t>Ⅰ</a:t>
                      </a:r>
                      <a:r>
                        <a:rPr lang="en-US" altLang="zh-CN" sz="800" dirty="0" err="1">
                          <a:solidFill>
                            <a:schemeClr val="tx1">
                              <a:lumMod val="75000"/>
                              <a:lumOff val="25000"/>
                            </a:schemeClr>
                          </a:solidFill>
                          <a:latin typeface="微软雅黑" panose="020B0503020204020204" pitchFamily="34" charset="-122"/>
                          <a:ea typeface="微软雅黑" panose="020B0503020204020204" pitchFamily="34" charset="-122"/>
                        </a:rPr>
                        <a:t>a</a:t>
                      </a:r>
                      <a:endParaRPr lang="en-GB" sz="8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3164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spcBef>
                          <a:spcPts val="0"/>
                        </a:spcBef>
                        <a:spcAft>
                          <a:spcPts val="0"/>
                        </a:spcAft>
                      </a:pPr>
                      <a:r>
                        <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rPr>
                        <a:t>人群</a:t>
                      </a:r>
                      <a:endParaRPr lang="en-GB" sz="800" b="1"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spcBef>
                          <a:spcPts val="0"/>
                        </a:spcBef>
                        <a:spcAft>
                          <a:spcPts val="0"/>
                        </a:spcAft>
                      </a:pPr>
                      <a:r>
                        <a:rPr lang="en-GB" sz="800" dirty="0">
                          <a:solidFill>
                            <a:schemeClr val="tx1">
                              <a:lumMod val="75000"/>
                              <a:lumOff val="25000"/>
                            </a:schemeClr>
                          </a:solidFill>
                          <a:latin typeface="微软雅黑" panose="020B0503020204020204" pitchFamily="34" charset="-122"/>
                          <a:ea typeface="微软雅黑" panose="020B0503020204020204" pitchFamily="34" charset="-122"/>
                        </a:rPr>
                        <a:t>100% </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中国患者</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ctr" defTabSz="609600" rtl="0" eaLnBrk="1" latinLnBrk="0" hangingPunct="1">
                        <a:lnSpc>
                          <a:spcPct val="100000"/>
                        </a:lnSpc>
                        <a:spcBef>
                          <a:spcPts val="0"/>
                        </a:spcBef>
                        <a:spcAft>
                          <a:spcPts val="0"/>
                        </a:spcAft>
                      </a:pPr>
                      <a:r>
                        <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2</a:t>
                      </a:r>
                      <a:r>
                        <a:rPr lang="en-US"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5</a:t>
                      </a:r>
                      <a:r>
                        <a:rPr lang="en-US"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.0</a:t>
                      </a:r>
                      <a:r>
                        <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 </a:t>
                      </a:r>
                      <a:r>
                        <a:rPr lang="zh-CN" altLang="en-US"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亚洲患者</a:t>
                      </a:r>
                      <a:endPar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609600" rtl="0" eaLnBrk="1" fontAlgn="auto" latinLnBrk="0" hangingPunct="1">
                        <a:lnSpc>
                          <a:spcPct val="100000"/>
                        </a:lnSpc>
                        <a:spcBef>
                          <a:spcPts val="0"/>
                        </a:spcBef>
                        <a:spcAft>
                          <a:spcPts val="0"/>
                        </a:spcAft>
                        <a:buClrTx/>
                        <a:buSzTx/>
                        <a:buFontTx/>
                        <a:buNone/>
                        <a:defRPr/>
                      </a:pPr>
                      <a:r>
                        <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23.7% </a:t>
                      </a:r>
                      <a:r>
                        <a:rPr lang="zh-CN" altLang="en-US"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亚洲患者</a:t>
                      </a:r>
                      <a:endPar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609600" rtl="0" eaLnBrk="1" fontAlgn="auto" latinLnBrk="0" hangingPunct="1">
                        <a:lnSpc>
                          <a:spcPct val="100000"/>
                        </a:lnSpc>
                        <a:spcBef>
                          <a:spcPts val="0"/>
                        </a:spcBef>
                        <a:spcAft>
                          <a:spcPts val="0"/>
                        </a:spcAft>
                        <a:buClrTx/>
                        <a:buSzTx/>
                        <a:buFontTx/>
                        <a:buNone/>
                        <a:defRPr/>
                      </a:pPr>
                      <a:r>
                        <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16</a:t>
                      </a:r>
                      <a:r>
                        <a:rPr lang="en-US"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.0</a:t>
                      </a:r>
                      <a:r>
                        <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 </a:t>
                      </a:r>
                      <a:r>
                        <a:rPr lang="zh-CN" altLang="en-US"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亚洲患者</a:t>
                      </a:r>
                      <a:endPar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31649">
                <a:tc>
                  <a:txBody>
                    <a:bodyPr/>
                    <a:lstStyle/>
                    <a:p>
                      <a:pPr algn="ctr">
                        <a:lnSpc>
                          <a:spcPct val="100000"/>
                        </a:lnSpc>
                        <a:spcBef>
                          <a:spcPts val="0"/>
                        </a:spcBef>
                        <a:spcAft>
                          <a:spcPts val="0"/>
                        </a:spcAft>
                      </a:pPr>
                      <a:r>
                        <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rPr>
                        <a:t>脑转移比例</a:t>
                      </a:r>
                      <a:endParaRPr lang="en-GB" sz="800" b="1"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US" altLang="zh-CN" sz="800" b="1" dirty="0">
                          <a:solidFill>
                            <a:srgbClr val="DA0003"/>
                          </a:solidFill>
                          <a:latin typeface="微软雅黑" panose="020B0503020204020204" pitchFamily="34" charset="-122"/>
                          <a:ea typeface="微软雅黑" panose="020B0503020204020204" pitchFamily="34" charset="-122"/>
                        </a:rPr>
                        <a:t>31.1%</a:t>
                      </a:r>
                      <a:endParaRPr lang="en-GB" sz="800" b="1" dirty="0">
                        <a:solidFill>
                          <a:srgbClr val="DA0003"/>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15.1%</a:t>
                      </a:r>
                      <a:endParaRPr lang="en-GB" sz="8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14.4%</a:t>
                      </a:r>
                      <a:endPar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未知</a:t>
                      </a:r>
                      <a:endParaRPr lang="en-GB" sz="8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9380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spcBef>
                          <a:spcPts val="0"/>
                        </a:spcBef>
                        <a:spcAft>
                          <a:spcPts val="0"/>
                        </a:spcAft>
                      </a:pPr>
                      <a:r>
                        <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rPr>
                        <a:t>剂量</a:t>
                      </a:r>
                      <a:endParaRPr lang="en-GB" sz="800" b="1"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20000"/>
                        </a:lnSpc>
                        <a:spcBef>
                          <a:spcPts val="0"/>
                        </a:spcBef>
                        <a:spcAft>
                          <a:spcPts val="0"/>
                        </a:spcAft>
                      </a:pPr>
                      <a:r>
                        <a:rPr lang="en-GB" sz="800" dirty="0">
                          <a:solidFill>
                            <a:schemeClr val="tx1">
                              <a:lumMod val="75000"/>
                              <a:lumOff val="25000"/>
                            </a:schemeClr>
                          </a:solidFill>
                          <a:latin typeface="微软雅黑" panose="020B0503020204020204" pitchFamily="34" charset="-122"/>
                          <a:ea typeface="微软雅黑" panose="020B0503020204020204" pitchFamily="34" charset="-122"/>
                        </a:rPr>
                        <a:t>600mg (BW≥50kg), </a:t>
                      </a: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或</a:t>
                      </a:r>
                      <a:r>
                        <a:rPr lang="en-GB" sz="800" dirty="0">
                          <a:solidFill>
                            <a:schemeClr val="tx1">
                              <a:lumMod val="75000"/>
                              <a:lumOff val="25000"/>
                            </a:schemeClr>
                          </a:solidFill>
                          <a:latin typeface="微软雅黑" panose="020B0503020204020204" pitchFamily="34" charset="-122"/>
                          <a:ea typeface="微软雅黑" panose="020B0503020204020204" pitchFamily="34" charset="-122"/>
                        </a:rPr>
                        <a:t/>
                      </a:r>
                      <a:br>
                        <a:rPr lang="en-GB" sz="800" dirty="0">
                          <a:solidFill>
                            <a:schemeClr val="tx1">
                              <a:lumMod val="75000"/>
                              <a:lumOff val="25000"/>
                            </a:schemeClr>
                          </a:solidFill>
                          <a:latin typeface="微软雅黑" panose="020B0503020204020204" pitchFamily="34" charset="-122"/>
                          <a:ea typeface="微软雅黑" panose="020B0503020204020204" pitchFamily="34" charset="-122"/>
                        </a:rPr>
                      </a:br>
                      <a:r>
                        <a:rPr lang="en-GB" sz="800" dirty="0">
                          <a:solidFill>
                            <a:schemeClr val="tx1">
                              <a:lumMod val="75000"/>
                              <a:lumOff val="25000"/>
                            </a:schemeClr>
                          </a:solidFill>
                          <a:latin typeface="微软雅黑" panose="020B0503020204020204" pitchFamily="34" charset="-122"/>
                          <a:ea typeface="微软雅黑" panose="020B0503020204020204" pitchFamily="34" charset="-122"/>
                        </a:rPr>
                        <a:t>400mg (BW&lt;50kg)</a:t>
                      </a:r>
                      <a:r>
                        <a:rPr lang="en-GB" sz="800" baseline="30000" dirty="0">
                          <a:solidFill>
                            <a:schemeClr val="tx1">
                              <a:lumMod val="75000"/>
                              <a:lumOff val="25000"/>
                            </a:schemeClr>
                          </a:solidFill>
                          <a:latin typeface="微软雅黑" panose="020B0503020204020204" pitchFamily="34" charset="-122"/>
                          <a:ea typeface="微软雅黑" panose="020B0503020204020204" pitchFamily="34" charset="-122"/>
                        </a:rPr>
                        <a:t> </a:t>
                      </a:r>
                      <a:r>
                        <a:rPr lang="en-GB" sz="800" dirty="0">
                          <a:solidFill>
                            <a:schemeClr val="tx1">
                              <a:lumMod val="75000"/>
                              <a:lumOff val="25000"/>
                            </a:schemeClr>
                          </a:solidFill>
                          <a:latin typeface="微软雅黑" panose="020B0503020204020204" pitchFamily="34" charset="-122"/>
                          <a:ea typeface="微软雅黑" panose="020B0503020204020204" pitchFamily="34" charset="-122"/>
                        </a:rPr>
                        <a:t>QD</a:t>
                      </a: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spcBef>
                          <a:spcPts val="0"/>
                        </a:spcBef>
                        <a:spcAft>
                          <a:spcPts val="0"/>
                        </a:spcAft>
                      </a:pPr>
                      <a:r>
                        <a:rPr lang="en-GB" sz="800" dirty="0">
                          <a:solidFill>
                            <a:schemeClr val="tx1">
                              <a:lumMod val="75000"/>
                              <a:lumOff val="25000"/>
                            </a:schemeClr>
                          </a:solidFill>
                          <a:latin typeface="微软雅黑" panose="020B0503020204020204" pitchFamily="34" charset="-122"/>
                          <a:ea typeface="微软雅黑" panose="020B0503020204020204" pitchFamily="34" charset="-122"/>
                        </a:rPr>
                        <a:t>500 mg QD</a:t>
                      </a: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400 mg BID</a:t>
                      </a: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spcBef>
                          <a:spcPts val="0"/>
                        </a:spcBef>
                        <a:spcAft>
                          <a:spcPts val="0"/>
                        </a:spcAft>
                      </a:pPr>
                      <a:r>
                        <a:rPr lang="en-GB" sz="800" dirty="0">
                          <a:solidFill>
                            <a:schemeClr val="tx1">
                              <a:lumMod val="75000"/>
                              <a:lumOff val="25000"/>
                            </a:schemeClr>
                          </a:solidFill>
                          <a:latin typeface="微软雅黑" panose="020B0503020204020204" pitchFamily="34" charset="-122"/>
                          <a:ea typeface="微软雅黑" panose="020B0503020204020204" pitchFamily="34" charset="-122"/>
                        </a:rPr>
                        <a:t>250 mg BID </a:t>
                      </a: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3164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spcBef>
                          <a:spcPts val="0"/>
                        </a:spcBef>
                        <a:spcAft>
                          <a:spcPts val="0"/>
                        </a:spcAft>
                      </a:pPr>
                      <a:r>
                        <a:rPr lang="en-GB" sz="800" b="1" dirty="0">
                          <a:solidFill>
                            <a:schemeClr val="tx1">
                              <a:lumMod val="75000"/>
                              <a:lumOff val="25000"/>
                            </a:schemeClr>
                          </a:solidFill>
                          <a:latin typeface="微软雅黑" panose="020B0503020204020204" pitchFamily="34" charset="-122"/>
                          <a:ea typeface="微软雅黑" panose="020B0503020204020204" pitchFamily="34" charset="-122"/>
                        </a:rPr>
                        <a:t>N</a:t>
                      </a:r>
                    </a:p>
                  </a:txBody>
                  <a:tcPr marL="68580" marR="68580" marT="34301" marB="34301"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spcBef>
                          <a:spcPts val="0"/>
                        </a:spcBef>
                        <a:spcAft>
                          <a:spcPts val="0"/>
                        </a:spcAft>
                      </a:pPr>
                      <a:r>
                        <a:rPr lang="en-US"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45</a:t>
                      </a:r>
                      <a:endPar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ctr" defTabSz="609600" rtl="0" eaLnBrk="1" latinLnBrk="0" hangingPunct="1">
                        <a:lnSpc>
                          <a:spcPct val="100000"/>
                        </a:lnSpc>
                        <a:spcBef>
                          <a:spcPts val="0"/>
                        </a:spcBef>
                        <a:spcAft>
                          <a:spcPts val="0"/>
                        </a:spcAft>
                      </a:pPr>
                      <a:r>
                        <a:rPr lang="en-US"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152</a:t>
                      </a:r>
                      <a:endParaRPr lang="en-GB" sz="800" kern="1200" baseline="300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97</a:t>
                      </a: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ctr" defTabSz="609600" rtl="0" eaLnBrk="1" latinLnBrk="0" hangingPunct="1">
                        <a:lnSpc>
                          <a:spcPct val="100000"/>
                        </a:lnSpc>
                        <a:spcBef>
                          <a:spcPts val="0"/>
                        </a:spcBef>
                        <a:spcAft>
                          <a:spcPts val="0"/>
                        </a:spcAft>
                      </a:pPr>
                      <a:r>
                        <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69</a:t>
                      </a: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3164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ctr" defTabSz="609600" rtl="0" eaLnBrk="1" latinLnBrk="0" hangingPunct="1">
                        <a:lnSpc>
                          <a:spcPct val="100000"/>
                        </a:lnSpc>
                        <a:spcBef>
                          <a:spcPts val="0"/>
                        </a:spcBef>
                        <a:spcAft>
                          <a:spcPts val="0"/>
                        </a:spcAft>
                      </a:pPr>
                      <a:r>
                        <a:rPr lang="en-GB" sz="800" b="1"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ORR</a:t>
                      </a:r>
                    </a:p>
                  </a:txBody>
                  <a:tcPr marL="68580" marR="68580" marT="34301" marB="34301"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ctr" defTabSz="609600" rtl="0" eaLnBrk="1" latinLnBrk="0" hangingPunct="1">
                        <a:lnSpc>
                          <a:spcPct val="100000"/>
                        </a:lnSpc>
                        <a:spcBef>
                          <a:spcPts val="0"/>
                        </a:spcBef>
                        <a:spcAft>
                          <a:spcPts val="0"/>
                        </a:spcAft>
                      </a:pPr>
                      <a:r>
                        <a:rPr lang="en-US" altLang="zh-CN" sz="800" b="1" kern="1200" dirty="0">
                          <a:solidFill>
                            <a:srgbClr val="DA0003"/>
                          </a:solidFill>
                          <a:latin typeface="微软雅黑" panose="020B0503020204020204" pitchFamily="34" charset="-122"/>
                          <a:ea typeface="微软雅黑" panose="020B0503020204020204" pitchFamily="34" charset="-122"/>
                          <a:cs typeface="+mn-cs"/>
                        </a:rPr>
                        <a:t>48.8</a:t>
                      </a:r>
                      <a:r>
                        <a:rPr lang="en-GB" sz="800" b="1" kern="1200" dirty="0">
                          <a:solidFill>
                            <a:srgbClr val="DA0003"/>
                          </a:solidFill>
                          <a:latin typeface="微软雅黑" panose="020B0503020204020204" pitchFamily="34" charset="-122"/>
                          <a:ea typeface="微软雅黑" panose="020B0503020204020204" pitchFamily="34" charset="-122"/>
                          <a:cs typeface="+mn-cs"/>
                        </a:rPr>
                        <a:t>%</a:t>
                      </a:r>
                      <a:endParaRPr lang="en-GB" sz="800" b="1" kern="1200" baseline="30000" dirty="0">
                        <a:solidFill>
                          <a:srgbClr val="DA0003"/>
                        </a:solidFill>
                        <a:latin typeface="微软雅黑" panose="020B0503020204020204" pitchFamily="34" charset="-122"/>
                        <a:ea typeface="微软雅黑" panose="020B0503020204020204" pitchFamily="34" charset="-122"/>
                        <a:cs typeface="+mn-cs"/>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ctr" defTabSz="609600" rtl="0" eaLnBrk="1" latinLnBrk="0" hangingPunct="1">
                        <a:lnSpc>
                          <a:spcPct val="100000"/>
                        </a:lnSpc>
                        <a:spcBef>
                          <a:spcPts val="0"/>
                        </a:spcBef>
                        <a:spcAft>
                          <a:spcPts val="0"/>
                        </a:spcAft>
                      </a:pPr>
                      <a:r>
                        <a:rPr lang="en-US"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44.7</a:t>
                      </a:r>
                      <a:r>
                        <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 </a:t>
                      </a: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609600" rtl="0" eaLnBrk="1" fontAlgn="auto" latinLnBrk="0" hangingPunct="1">
                        <a:lnSpc>
                          <a:spcPct val="100000"/>
                        </a:lnSpc>
                        <a:spcBef>
                          <a:spcPts val="0"/>
                        </a:spcBef>
                        <a:spcAft>
                          <a:spcPts val="0"/>
                        </a:spcAft>
                        <a:buClrTx/>
                        <a:buSzTx/>
                        <a:buFontTx/>
                        <a:buNone/>
                        <a:defRPr/>
                      </a:pPr>
                      <a:r>
                        <a:rPr lang="en-GB"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1L: 6</a:t>
                      </a:r>
                      <a:r>
                        <a:rPr lang="en-US"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8</a:t>
                      </a:r>
                      <a:r>
                        <a:rPr lang="en-GB"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a:t>
                      </a:r>
                      <a:r>
                        <a:rPr lang="zh-CN" altLang="en-US"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a:t>
                      </a:r>
                      <a:r>
                        <a:rPr lang="en-US"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2/3L:</a:t>
                      </a:r>
                      <a:r>
                        <a:rPr lang="zh-CN" altLang="en-US"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 </a:t>
                      </a:r>
                      <a:r>
                        <a:rPr lang="en-US"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41%</a:t>
                      </a:r>
                      <a:endParaRPr lang="en-GB"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spcBef>
                          <a:spcPts val="0"/>
                        </a:spcBef>
                        <a:spcAft>
                          <a:spcPts val="0"/>
                        </a:spcAft>
                      </a:pPr>
                      <a:r>
                        <a:rPr lang="en-GB" sz="800" dirty="0">
                          <a:solidFill>
                            <a:schemeClr val="tx1">
                              <a:lumMod val="75000"/>
                              <a:lumOff val="25000"/>
                            </a:schemeClr>
                          </a:solidFill>
                          <a:latin typeface="微软雅黑" panose="020B0503020204020204" pitchFamily="34" charset="-122"/>
                          <a:ea typeface="微软雅黑" panose="020B0503020204020204" pitchFamily="34" charset="-122"/>
                        </a:rPr>
                        <a:t>32.0%</a:t>
                      </a: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31649">
                <a:tc>
                  <a:txBody>
                    <a:bodyPr/>
                    <a:lstStyle/>
                    <a:p>
                      <a:pPr marL="0" algn="ctr" defTabSz="609600" rtl="0" eaLnBrk="1" latinLnBrk="0" hangingPunct="1">
                        <a:lnSpc>
                          <a:spcPct val="100000"/>
                        </a:lnSpc>
                        <a:spcBef>
                          <a:spcPts val="0"/>
                        </a:spcBef>
                        <a:spcAft>
                          <a:spcPts val="0"/>
                        </a:spcAft>
                      </a:pPr>
                      <a:r>
                        <a:rPr lang="en-GB" sz="800" b="1"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D</a:t>
                      </a:r>
                      <a:r>
                        <a:rPr lang="en-US" altLang="zh-CN" sz="800" b="1"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CR</a:t>
                      </a:r>
                      <a:endParaRPr lang="en-GB" sz="800" b="1"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txBody>
                  <a:tcPr marL="68580" marR="68580" marT="34301" marB="34301"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09600" rtl="0" eaLnBrk="1" latinLnBrk="0" hangingPunct="1">
                        <a:lnSpc>
                          <a:spcPct val="100000"/>
                        </a:lnSpc>
                        <a:spcBef>
                          <a:spcPts val="0"/>
                        </a:spcBef>
                        <a:spcAft>
                          <a:spcPts val="0"/>
                        </a:spcAft>
                      </a:pPr>
                      <a:r>
                        <a:rPr lang="en-US" altLang="zh-CN" sz="800" b="1" kern="1200" dirty="0">
                          <a:solidFill>
                            <a:srgbClr val="DA0003"/>
                          </a:solidFill>
                          <a:latin typeface="微软雅黑" panose="020B0503020204020204" pitchFamily="34" charset="-122"/>
                          <a:ea typeface="微软雅黑" panose="020B0503020204020204" pitchFamily="34" charset="-122"/>
                          <a:cs typeface="+mn-cs"/>
                        </a:rPr>
                        <a:t>95.1%</a:t>
                      </a:r>
                      <a:endParaRPr lang="en-GB" sz="800" b="1" kern="1200" dirty="0">
                        <a:solidFill>
                          <a:srgbClr val="DA0003"/>
                        </a:solidFill>
                        <a:latin typeface="微软雅黑" panose="020B0503020204020204" pitchFamily="34" charset="-122"/>
                        <a:ea typeface="微软雅黑" panose="020B0503020204020204" pitchFamily="34" charset="-122"/>
                        <a:cs typeface="+mn-cs"/>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09600" rtl="0" eaLnBrk="1" latinLnBrk="0" hangingPunct="1">
                        <a:lnSpc>
                          <a:spcPct val="100000"/>
                        </a:lnSpc>
                        <a:spcBef>
                          <a:spcPts val="0"/>
                        </a:spcBef>
                        <a:spcAft>
                          <a:spcPts val="0"/>
                        </a:spcAft>
                      </a:pPr>
                      <a:r>
                        <a:rPr lang="en-US"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65.7</a:t>
                      </a:r>
                      <a:r>
                        <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a:t>
                      </a: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09600" rtl="0" eaLnBrk="1" fontAlgn="auto" latinLnBrk="0" hangingPunct="1">
                        <a:lnSpc>
                          <a:spcPct val="100000"/>
                        </a:lnSpc>
                        <a:spcBef>
                          <a:spcPts val="0"/>
                        </a:spcBef>
                        <a:spcAft>
                          <a:spcPts val="0"/>
                        </a:spcAft>
                        <a:buClrTx/>
                        <a:buSzTx/>
                        <a:buFontTx/>
                        <a:buNone/>
                        <a:defRPr/>
                      </a:pPr>
                      <a:r>
                        <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1L: 96%</a:t>
                      </a:r>
                      <a:r>
                        <a:rPr lang="zh-CN" altLang="en-US"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a:t>
                      </a:r>
                      <a:r>
                        <a:rPr lang="en-US"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2/3L:</a:t>
                      </a:r>
                      <a:r>
                        <a:rPr lang="zh-CN" altLang="en-US"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 </a:t>
                      </a:r>
                      <a:r>
                        <a:rPr lang="en-US"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78%</a:t>
                      </a:r>
                      <a:endPar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09600" rtl="0" eaLnBrk="1" fontAlgn="auto" latinLnBrk="0" hangingPunct="1">
                        <a:lnSpc>
                          <a:spcPct val="100000"/>
                        </a:lnSpc>
                        <a:spcBef>
                          <a:spcPts val="0"/>
                        </a:spcBef>
                        <a:spcAft>
                          <a:spcPts val="0"/>
                        </a:spcAft>
                        <a:buClrTx/>
                        <a:buSzTx/>
                        <a:buFontTx/>
                        <a:buNone/>
                        <a:defRPr/>
                      </a:pPr>
                      <a:r>
                        <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NA</a:t>
                      </a: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31649">
                <a:tc>
                  <a:txBody>
                    <a:bodyPr/>
                    <a:lstStyle/>
                    <a:p>
                      <a:pPr marL="0" algn="ctr" defTabSz="609600" rtl="0" eaLnBrk="1" latinLnBrk="0" hangingPunct="1">
                        <a:lnSpc>
                          <a:spcPct val="100000"/>
                        </a:lnSpc>
                        <a:spcBef>
                          <a:spcPts val="0"/>
                        </a:spcBef>
                        <a:spcAft>
                          <a:spcPts val="0"/>
                        </a:spcAft>
                      </a:pPr>
                      <a:r>
                        <a:rPr lang="zh-CN" altLang="en-US" sz="800" b="1"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中位</a:t>
                      </a:r>
                      <a:r>
                        <a:rPr lang="en-US" altLang="zh-CN" sz="800" b="1"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PFS</a:t>
                      </a:r>
                      <a:r>
                        <a:rPr lang="zh-CN" altLang="en-US" sz="800" b="1"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，月</a:t>
                      </a:r>
                      <a:endParaRPr lang="en-GB" sz="800" b="1"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txBody>
                  <a:tcPr marL="68580" marR="68580" marT="34301" marB="34301"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09600" rtl="0" eaLnBrk="1" latinLnBrk="0" hangingPunct="1">
                        <a:lnSpc>
                          <a:spcPct val="100000"/>
                        </a:lnSpc>
                        <a:spcBef>
                          <a:spcPts val="0"/>
                        </a:spcBef>
                        <a:spcAft>
                          <a:spcPts val="0"/>
                        </a:spcAft>
                      </a:pPr>
                      <a:r>
                        <a:rPr lang="en-GB" sz="800" b="1" kern="1200" dirty="0">
                          <a:solidFill>
                            <a:srgbClr val="DA0003"/>
                          </a:solidFill>
                          <a:latin typeface="微软雅黑" panose="020B0503020204020204" pitchFamily="34" charset="-122"/>
                          <a:ea typeface="微软雅黑" panose="020B0503020204020204" pitchFamily="34" charset="-122"/>
                          <a:cs typeface="+mn-cs"/>
                        </a:rPr>
                        <a:t>9.7</a:t>
                      </a: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609600" rtl="0" eaLnBrk="1" latinLnBrk="0" hangingPunct="1">
                        <a:lnSpc>
                          <a:spcPct val="100000"/>
                        </a:lnSpc>
                        <a:spcBef>
                          <a:spcPts val="0"/>
                        </a:spcBef>
                        <a:spcAft>
                          <a:spcPts val="0"/>
                        </a:spcAft>
                      </a:pPr>
                      <a:r>
                        <a:rPr lang="en-US"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8.9</a:t>
                      </a:r>
                      <a:endPar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09600" rtl="0" eaLnBrk="1" fontAlgn="auto" latinLnBrk="0" hangingPunct="1">
                        <a:lnSpc>
                          <a:spcPct val="100000"/>
                        </a:lnSpc>
                        <a:spcBef>
                          <a:spcPts val="0"/>
                        </a:spcBef>
                        <a:spcAft>
                          <a:spcPts val="0"/>
                        </a:spcAft>
                        <a:buClrTx/>
                        <a:buSzTx/>
                        <a:buFontTx/>
                        <a:buNone/>
                        <a:defRPr/>
                      </a:pPr>
                      <a:r>
                        <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1L: </a:t>
                      </a:r>
                      <a:r>
                        <a:rPr lang="en-US"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12.4</a:t>
                      </a:r>
                      <a:r>
                        <a:rPr lang="zh-CN" altLang="en-US"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a:t>
                      </a:r>
                      <a:r>
                        <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2/3L: 5.4</a:t>
                      </a: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09600" rtl="0" eaLnBrk="1" fontAlgn="auto" latinLnBrk="0" hangingPunct="1">
                        <a:lnSpc>
                          <a:spcPct val="100000"/>
                        </a:lnSpc>
                        <a:spcBef>
                          <a:spcPts val="0"/>
                        </a:spcBef>
                        <a:spcAft>
                          <a:spcPts val="0"/>
                        </a:spcAft>
                        <a:buClrTx/>
                        <a:buSzTx/>
                        <a:buFontTx/>
                        <a:buNone/>
                        <a:defRPr/>
                      </a:pPr>
                      <a:r>
                        <a:rPr lang="en-GB"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7.3</a:t>
                      </a: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974137">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20000"/>
                        </a:lnSpc>
                        <a:spcBef>
                          <a:spcPts val="0"/>
                        </a:spcBef>
                        <a:spcAft>
                          <a:spcPts val="0"/>
                        </a:spcAft>
                      </a:pPr>
                      <a:r>
                        <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rPr>
                        <a:t>常见</a:t>
                      </a:r>
                      <a:r>
                        <a:rPr lang="en-US" altLang="zh-CN" sz="800" b="1" dirty="0">
                          <a:solidFill>
                            <a:schemeClr val="tx1">
                              <a:lumMod val="75000"/>
                              <a:lumOff val="25000"/>
                            </a:schemeClr>
                          </a:solidFill>
                          <a:latin typeface="微软雅黑" panose="020B0503020204020204" pitchFamily="34" charset="-122"/>
                          <a:ea typeface="微软雅黑" panose="020B0503020204020204" pitchFamily="34" charset="-122"/>
                        </a:rPr>
                        <a:t>3/4</a:t>
                      </a:r>
                      <a:r>
                        <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rPr>
                        <a:t>级</a:t>
                      </a:r>
                      <a:r>
                        <a:rPr lang="en-US" altLang="zh-CN" sz="800" b="1" dirty="0">
                          <a:solidFill>
                            <a:schemeClr val="tx1">
                              <a:lumMod val="75000"/>
                              <a:lumOff val="25000"/>
                            </a:schemeClr>
                          </a:solidFill>
                          <a:latin typeface="微软雅黑" panose="020B0503020204020204" pitchFamily="34" charset="-122"/>
                          <a:ea typeface="微软雅黑" panose="020B0503020204020204" pitchFamily="34" charset="-122"/>
                        </a:rPr>
                        <a:t>AE</a:t>
                      </a:r>
                      <a:endParaRPr lang="en-GB" sz="800" b="1"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DA000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20000"/>
                        </a:lnSpc>
                        <a:spcBef>
                          <a:spcPts val="0"/>
                        </a:spcBef>
                        <a:spcAft>
                          <a:spcPts val="0"/>
                        </a:spcAft>
                        <a:buClrTx/>
                        <a:buSzTx/>
                        <a:buFontTx/>
                        <a:buNone/>
                        <a:defRPr/>
                      </a:pPr>
                      <a:r>
                        <a:rPr lang="en-US" altLang="zh-CN" sz="800" kern="1200" dirty="0">
                          <a:solidFill>
                            <a:schemeClr val="tx1">
                              <a:lumMod val="75000"/>
                              <a:lumOff val="25000"/>
                            </a:schemeClr>
                          </a:solidFill>
                          <a:effectLst/>
                          <a:latin typeface="微软雅黑" panose="020B0503020204020204" pitchFamily="34" charset="-122"/>
                          <a:ea typeface="微软雅黑" panose="020B0503020204020204" pitchFamily="34" charset="-122"/>
                          <a:cs typeface="+mn-cs"/>
                        </a:rPr>
                        <a:t>AST</a:t>
                      </a:r>
                      <a:r>
                        <a:rPr lang="zh-CN" altLang="en-US" sz="800" kern="1200" dirty="0">
                          <a:solidFill>
                            <a:schemeClr val="tx1">
                              <a:lumMod val="75000"/>
                              <a:lumOff val="25000"/>
                            </a:schemeClr>
                          </a:solidFill>
                          <a:effectLst/>
                          <a:latin typeface="微软雅黑" panose="020B0503020204020204" pitchFamily="34" charset="-122"/>
                          <a:ea typeface="微软雅黑" panose="020B0503020204020204" pitchFamily="34" charset="-122"/>
                          <a:cs typeface="+mn-cs"/>
                        </a:rPr>
                        <a:t>升高</a:t>
                      </a:r>
                      <a:endParaRPr lang="en-GB" altLang="zh-CN" sz="800" kern="1200" dirty="0">
                        <a:solidFill>
                          <a:schemeClr val="tx1">
                            <a:lumMod val="75000"/>
                            <a:lumOff val="25000"/>
                          </a:schemeClr>
                        </a:solidFill>
                        <a:effectLst/>
                        <a:latin typeface="微软雅黑" panose="020B0503020204020204" pitchFamily="34" charset="-122"/>
                        <a:ea typeface="微软雅黑" panose="020B0503020204020204" pitchFamily="34" charset="-122"/>
                        <a:cs typeface="+mn-cs"/>
                      </a:endParaRPr>
                    </a:p>
                    <a:p>
                      <a:pPr marL="0" marR="0" lvl="0" indent="0" algn="ctr" defTabSz="457200" rtl="0" eaLnBrk="1" fontAlgn="auto" latinLnBrk="0" hangingPunct="1">
                        <a:lnSpc>
                          <a:spcPct val="120000"/>
                        </a:lnSpc>
                        <a:spcBef>
                          <a:spcPts val="0"/>
                        </a:spcBef>
                        <a:spcAft>
                          <a:spcPts val="0"/>
                        </a:spcAft>
                        <a:buClrTx/>
                        <a:buSzTx/>
                        <a:buFontTx/>
                        <a:buNone/>
                        <a:defRPr/>
                      </a:pPr>
                      <a:r>
                        <a:rPr lang="en-US" altLang="zh-CN" sz="800" kern="1200" dirty="0">
                          <a:solidFill>
                            <a:schemeClr val="tx1">
                              <a:lumMod val="75000"/>
                              <a:lumOff val="25000"/>
                            </a:schemeClr>
                          </a:solidFill>
                          <a:effectLst/>
                          <a:latin typeface="微软雅黑" panose="020B0503020204020204" pitchFamily="34" charset="-122"/>
                          <a:ea typeface="微软雅黑" panose="020B0503020204020204" pitchFamily="34" charset="-122"/>
                          <a:cs typeface="+mn-cs"/>
                        </a:rPr>
                        <a:t>ALT</a:t>
                      </a:r>
                      <a:r>
                        <a:rPr lang="zh-CN" altLang="en-US" sz="800" kern="1200" dirty="0">
                          <a:solidFill>
                            <a:schemeClr val="tx1">
                              <a:lumMod val="75000"/>
                              <a:lumOff val="25000"/>
                            </a:schemeClr>
                          </a:solidFill>
                          <a:effectLst/>
                          <a:latin typeface="微软雅黑" panose="020B0503020204020204" pitchFamily="34" charset="-122"/>
                          <a:ea typeface="微软雅黑" panose="020B0503020204020204" pitchFamily="34" charset="-122"/>
                          <a:cs typeface="+mn-cs"/>
                        </a:rPr>
                        <a:t>升高</a:t>
                      </a:r>
                      <a:endParaRPr lang="en-US" altLang="zh-CN" sz="800" kern="1200" dirty="0">
                        <a:solidFill>
                          <a:schemeClr val="tx1">
                            <a:lumMod val="75000"/>
                            <a:lumOff val="25000"/>
                          </a:schemeClr>
                        </a:solidFill>
                        <a:effectLst/>
                        <a:latin typeface="微软雅黑" panose="020B0503020204020204" pitchFamily="34" charset="-122"/>
                        <a:ea typeface="微软雅黑" panose="020B0503020204020204" pitchFamily="34" charset="-122"/>
                        <a:cs typeface="+mn-cs"/>
                      </a:endParaRPr>
                    </a:p>
                    <a:p>
                      <a:pPr marL="0" marR="0" lvl="0" indent="0" algn="ctr" defTabSz="457200" rtl="0" eaLnBrk="1" fontAlgn="auto" latinLnBrk="0" hangingPunct="1">
                        <a:lnSpc>
                          <a:spcPct val="120000"/>
                        </a:lnSpc>
                        <a:spcBef>
                          <a:spcPts val="0"/>
                        </a:spcBef>
                        <a:spcAft>
                          <a:spcPts val="0"/>
                        </a:spcAft>
                        <a:buClrTx/>
                        <a:buSzTx/>
                        <a:buFontTx/>
                        <a:buNone/>
                        <a:defRPr/>
                      </a:pPr>
                      <a:r>
                        <a:rPr lang="zh-CN" altLang="en-US" sz="800" kern="1200" dirty="0">
                          <a:solidFill>
                            <a:schemeClr val="tx1">
                              <a:lumMod val="75000"/>
                              <a:lumOff val="25000"/>
                            </a:schemeClr>
                          </a:solidFill>
                          <a:effectLst/>
                          <a:latin typeface="微软雅黑" panose="020B0503020204020204" pitchFamily="34" charset="-122"/>
                          <a:ea typeface="微软雅黑" panose="020B0503020204020204" pitchFamily="34" charset="-122"/>
                          <a:cs typeface="+mn-cs"/>
                        </a:rPr>
                        <a:t>外周性水肿 </a:t>
                      </a:r>
                      <a:endParaRPr lang="en-US" altLang="zh-CN" sz="800" kern="1200" dirty="0">
                        <a:solidFill>
                          <a:schemeClr val="tx1">
                            <a:lumMod val="75000"/>
                            <a:lumOff val="25000"/>
                          </a:schemeClr>
                        </a:solidFill>
                        <a:effectLst/>
                        <a:latin typeface="微软雅黑" panose="020B0503020204020204" pitchFamily="34" charset="-122"/>
                        <a:ea typeface="微软雅黑" panose="020B0503020204020204" pitchFamily="34" charset="-122"/>
                        <a:cs typeface="+mn-cs"/>
                      </a:endParaRPr>
                    </a:p>
                    <a:p>
                      <a:pPr marL="0" marR="0" lvl="0" indent="0" algn="ctr" defTabSz="457200" rtl="0" eaLnBrk="1" fontAlgn="auto" latinLnBrk="0" hangingPunct="1">
                        <a:lnSpc>
                          <a:spcPct val="120000"/>
                        </a:lnSpc>
                        <a:spcBef>
                          <a:spcPts val="0"/>
                        </a:spcBef>
                        <a:spcAft>
                          <a:spcPts val="0"/>
                        </a:spcAft>
                        <a:buClrTx/>
                        <a:buSzTx/>
                        <a:buFontTx/>
                        <a:buNone/>
                        <a:defRPr/>
                      </a:pPr>
                      <a:r>
                        <a:rPr lang="en-US" altLang="zh-CN" sz="800" kern="1200" dirty="0">
                          <a:solidFill>
                            <a:schemeClr val="tx1">
                              <a:lumMod val="75000"/>
                              <a:lumOff val="25000"/>
                            </a:schemeClr>
                          </a:solidFill>
                          <a:effectLst/>
                          <a:latin typeface="微软雅黑" panose="020B0503020204020204" pitchFamily="34" charset="-122"/>
                          <a:ea typeface="微软雅黑" panose="020B0503020204020204" pitchFamily="34" charset="-122"/>
                          <a:cs typeface="+mn-cs"/>
                        </a:rPr>
                        <a:t>(</a:t>
                      </a:r>
                      <a:r>
                        <a:rPr lang="zh-CN" altLang="en-US" sz="800" kern="1200" dirty="0">
                          <a:solidFill>
                            <a:schemeClr val="tx1">
                              <a:lumMod val="75000"/>
                              <a:lumOff val="25000"/>
                            </a:schemeClr>
                          </a:solidFill>
                          <a:effectLst/>
                          <a:latin typeface="微软雅黑" panose="020B0503020204020204" pitchFamily="34" charset="-122"/>
                          <a:ea typeface="微软雅黑" panose="020B0503020204020204" pitchFamily="34" charset="-122"/>
                          <a:cs typeface="+mn-cs"/>
                        </a:rPr>
                        <a:t>无间质性肺病发生</a:t>
                      </a:r>
                      <a:r>
                        <a:rPr lang="en-US" altLang="zh-CN" sz="800" kern="1200" dirty="0">
                          <a:solidFill>
                            <a:schemeClr val="tx1">
                              <a:lumMod val="75000"/>
                              <a:lumOff val="25000"/>
                            </a:schemeClr>
                          </a:solidFill>
                          <a:effectLst/>
                          <a:latin typeface="微软雅黑" panose="020B0503020204020204" pitchFamily="34" charset="-122"/>
                          <a:ea typeface="微软雅黑" panose="020B0503020204020204" pitchFamily="34" charset="-122"/>
                          <a:cs typeface="+mn-cs"/>
                        </a:rPr>
                        <a:t>)</a:t>
                      </a:r>
                      <a:endParaRPr lang="en-GB" sz="800" b="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DA000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20000"/>
                        </a:lnSpc>
                        <a:spcBef>
                          <a:spcPts val="0"/>
                        </a:spcBef>
                        <a:spcAft>
                          <a:spcPts val="0"/>
                        </a:spcAft>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外周性水肿</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spcBef>
                          <a:spcPts val="0"/>
                        </a:spcBef>
                        <a:spcAft>
                          <a:spcPts val="0"/>
                        </a:spcAft>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全身性水肿</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spcBef>
                          <a:spcPts val="0"/>
                        </a:spcBef>
                        <a:spcAft>
                          <a:spcPts val="0"/>
                        </a:spcAft>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生殖器水肿</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spcBef>
                          <a:spcPts val="0"/>
                        </a:spcBef>
                        <a:spcAft>
                          <a:spcPts val="0"/>
                        </a:spcAft>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呕吐</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spcBef>
                          <a:spcPts val="0"/>
                        </a:spcBef>
                        <a:spcAft>
                          <a:spcPts val="0"/>
                        </a:spcAft>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恶心</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spcBef>
                          <a:spcPts val="0"/>
                        </a:spcBef>
                        <a:spcAft>
                          <a:spcPts val="0"/>
                        </a:spcAft>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间质性肺病</a:t>
                      </a:r>
                      <a:endParaRPr lang="en-GB" sz="8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DA000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20000"/>
                        </a:lnSpc>
                        <a:spcBef>
                          <a:spcPts val="0"/>
                        </a:spcBef>
                        <a:spcAft>
                          <a:spcPts val="0"/>
                        </a:spcAft>
                        <a:buClrTx/>
                        <a:buSzTx/>
                        <a:buFontTx/>
                        <a:buNone/>
                        <a:defRPr/>
                      </a:pPr>
                      <a:r>
                        <a:rPr lang="zh-CN" altLang="en-US"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外周性水肿</a:t>
                      </a:r>
                      <a:endParaRPr lang="en-US"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p>
                      <a:pPr marL="0" marR="0" lvl="0" indent="0" algn="ctr" defTabSz="457200" rtl="0" eaLnBrk="1" fontAlgn="auto" latinLnBrk="0" hangingPunct="1">
                        <a:lnSpc>
                          <a:spcPct val="120000"/>
                        </a:lnSpc>
                        <a:spcBef>
                          <a:spcPts val="0"/>
                        </a:spcBef>
                        <a:spcAft>
                          <a:spcPts val="0"/>
                        </a:spcAft>
                        <a:buClrTx/>
                        <a:buSzTx/>
                        <a:buFontTx/>
                        <a:buNone/>
                        <a:defRPr/>
                      </a:pPr>
                      <a:r>
                        <a:rPr lang="zh-CN" altLang="en-US"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呼吸困难</a:t>
                      </a:r>
                      <a:endParaRPr lang="en-US"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p>
                      <a:pPr marL="0" marR="0" lvl="0" indent="0" algn="ctr" defTabSz="457200" rtl="0" eaLnBrk="1" fontAlgn="auto" latinLnBrk="0" hangingPunct="1">
                        <a:lnSpc>
                          <a:spcPct val="120000"/>
                        </a:lnSpc>
                        <a:spcBef>
                          <a:spcPts val="0"/>
                        </a:spcBef>
                        <a:spcAft>
                          <a:spcPts val="0"/>
                        </a:spcAft>
                        <a:buClrTx/>
                        <a:buSzTx/>
                        <a:buFontTx/>
                        <a:buNone/>
                        <a:defRPr/>
                      </a:pPr>
                      <a:r>
                        <a:rPr lang="zh-CN" altLang="en-US"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疲劳</a:t>
                      </a:r>
                      <a:endParaRPr lang="en-US"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p>
                      <a:pPr marL="0" marR="0" lvl="0" indent="0" algn="ctr" defTabSz="457200" rtl="0" eaLnBrk="1" fontAlgn="auto" latinLnBrk="0" hangingPunct="1">
                        <a:lnSpc>
                          <a:spcPct val="120000"/>
                        </a:lnSpc>
                        <a:spcBef>
                          <a:spcPts val="0"/>
                        </a:spcBef>
                        <a:spcAft>
                          <a:spcPts val="0"/>
                        </a:spcAft>
                        <a:buClrTx/>
                        <a:buSzTx/>
                        <a:buFontTx/>
                        <a:buNone/>
                        <a:defRPr/>
                      </a:pPr>
                      <a:r>
                        <a:rPr lang="en-US"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ALT</a:t>
                      </a:r>
                      <a:r>
                        <a:rPr lang="zh-CN" altLang="en-US"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升高</a:t>
                      </a:r>
                      <a:endParaRPr lang="en-US"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p>
                      <a:pPr marL="0" marR="0" lvl="0" indent="0" algn="ctr" defTabSz="457200" rtl="0" eaLnBrk="1" fontAlgn="auto" latinLnBrk="0" hangingPunct="1">
                        <a:lnSpc>
                          <a:spcPct val="120000"/>
                        </a:lnSpc>
                        <a:spcBef>
                          <a:spcPts val="0"/>
                        </a:spcBef>
                        <a:spcAft>
                          <a:spcPts val="0"/>
                        </a:spcAft>
                        <a:buClrTx/>
                        <a:buSzTx/>
                        <a:buFontTx/>
                        <a:buNone/>
                        <a:defRPr/>
                      </a:pPr>
                      <a:r>
                        <a:rPr lang="zh-CN" altLang="en-US"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虚弱</a:t>
                      </a:r>
                      <a:endParaRPr lang="en-US"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p>
                      <a:pPr marL="0" marR="0" lvl="0" indent="0" algn="ctr" defTabSz="457200" rtl="0" eaLnBrk="1" fontAlgn="auto" latinLnBrk="0" hangingPunct="1">
                        <a:lnSpc>
                          <a:spcPct val="120000"/>
                        </a:lnSpc>
                        <a:spcBef>
                          <a:spcPts val="0"/>
                        </a:spcBef>
                        <a:spcAft>
                          <a:spcPts val="0"/>
                        </a:spcAft>
                        <a:buClrTx/>
                        <a:buSzTx/>
                        <a:buFontTx/>
                        <a:buNone/>
                        <a:defRPr/>
                      </a:pPr>
                      <a:r>
                        <a:rPr lang="zh-CN" altLang="en-US"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肺炎</a:t>
                      </a:r>
                      <a:endParaRPr lang="en-US" altLang="zh-CN" sz="80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DA0003"/>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914400" rtl="0" eaLnBrk="1" fontAlgn="auto" latinLnBrk="0" hangingPunct="1">
                        <a:lnSpc>
                          <a:spcPct val="120000"/>
                        </a:lnSpc>
                        <a:spcBef>
                          <a:spcPts val="0"/>
                        </a:spcBef>
                        <a:spcAft>
                          <a:spcPts val="0"/>
                        </a:spcAft>
                        <a:buClrTx/>
                        <a:buSzTx/>
                        <a:buFontTx/>
                        <a:buNone/>
                        <a:defRPr/>
                      </a:pPr>
                      <a:r>
                        <a:rPr lang="zh-CN" altLang="en-US" sz="800" b="0" u="none" strike="noStrike" noProof="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转氨酶升高</a:t>
                      </a:r>
                      <a:endParaRPr lang="en-US" altLang="zh-CN" sz="800" b="0" u="none" strike="noStrike" noProof="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marL="0" marR="0" lvl="0" indent="0" algn="ctr" defTabSz="914400" rtl="0" eaLnBrk="1" fontAlgn="auto" latinLnBrk="0" hangingPunct="1">
                        <a:lnSpc>
                          <a:spcPct val="120000"/>
                        </a:lnSpc>
                        <a:spcBef>
                          <a:spcPts val="0"/>
                        </a:spcBef>
                        <a:spcAft>
                          <a:spcPts val="0"/>
                        </a:spcAft>
                        <a:buClrTx/>
                        <a:buSzTx/>
                        <a:buFontTx/>
                        <a:buNone/>
                        <a:defRPr/>
                      </a:pPr>
                      <a:r>
                        <a:rPr lang="zh-CN" altLang="en-US" sz="800" b="0" u="none" strike="noStrike" noProof="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呼吸困难</a:t>
                      </a:r>
                      <a:endParaRPr lang="en-US" altLang="zh-CN" sz="800" b="0" u="none" strike="noStrike" noProof="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marL="0" marR="0" lvl="0" indent="0" algn="ctr" defTabSz="914400" rtl="0" eaLnBrk="1" fontAlgn="auto" latinLnBrk="0" hangingPunct="1">
                        <a:lnSpc>
                          <a:spcPct val="120000"/>
                        </a:lnSpc>
                        <a:spcBef>
                          <a:spcPts val="0"/>
                        </a:spcBef>
                        <a:spcAft>
                          <a:spcPts val="0"/>
                        </a:spcAft>
                        <a:buClrTx/>
                        <a:buSzTx/>
                        <a:buFontTx/>
                        <a:buNone/>
                        <a:defRPr/>
                      </a:pPr>
                      <a:r>
                        <a:rPr lang="zh-CN" altLang="en-US" sz="800" b="0" dirty="0">
                          <a:solidFill>
                            <a:schemeClr val="tx1">
                              <a:lumMod val="75000"/>
                              <a:lumOff val="25000"/>
                            </a:schemeClr>
                          </a:solidFill>
                          <a:effectLst/>
                          <a:latin typeface="微软雅黑" panose="020B0503020204020204" pitchFamily="34" charset="-122"/>
                          <a:ea typeface="微软雅黑" panose="020B0503020204020204" pitchFamily="34" charset="-122"/>
                        </a:rPr>
                        <a:t>低磷血症</a:t>
                      </a:r>
                      <a:endParaRPr lang="en-US" altLang="zh-CN" sz="800" b="0" dirty="0">
                        <a:solidFill>
                          <a:schemeClr val="tx1">
                            <a:lumMod val="75000"/>
                            <a:lumOff val="25000"/>
                          </a:schemeClr>
                        </a:solidFill>
                        <a:effectLst/>
                        <a:latin typeface="微软雅黑" panose="020B0503020204020204" pitchFamily="34" charset="-122"/>
                        <a:ea typeface="微软雅黑" panose="020B0503020204020204" pitchFamily="34" charset="-122"/>
                      </a:endParaRPr>
                    </a:p>
                    <a:p>
                      <a:pPr marL="0" marR="0" lvl="0" indent="0" algn="ctr" defTabSz="914400" rtl="0" eaLnBrk="1" fontAlgn="auto" latinLnBrk="0" hangingPunct="1">
                        <a:lnSpc>
                          <a:spcPct val="120000"/>
                        </a:lnSpc>
                        <a:spcBef>
                          <a:spcPts val="0"/>
                        </a:spcBef>
                        <a:spcAft>
                          <a:spcPts val="0"/>
                        </a:spcAft>
                        <a:buClrTx/>
                        <a:buSzTx/>
                        <a:buFontTx/>
                        <a:buNone/>
                        <a:defRPr/>
                      </a:pPr>
                      <a:r>
                        <a:rPr lang="zh-CN" altLang="en-US" sz="800" b="0" dirty="0">
                          <a:solidFill>
                            <a:schemeClr val="tx1">
                              <a:lumMod val="75000"/>
                              <a:lumOff val="25000"/>
                            </a:schemeClr>
                          </a:solidFill>
                          <a:effectLst/>
                          <a:latin typeface="微软雅黑" panose="020B0503020204020204" pitchFamily="34" charset="-122"/>
                          <a:ea typeface="微软雅黑" panose="020B0503020204020204" pitchFamily="34" charset="-122"/>
                        </a:rPr>
                        <a:t>淋巴细胞减少</a:t>
                      </a:r>
                      <a:endParaRPr lang="en-US" altLang="zh-CN" sz="800" b="0" dirty="0">
                        <a:solidFill>
                          <a:schemeClr val="tx1">
                            <a:lumMod val="75000"/>
                            <a:lumOff val="25000"/>
                          </a:schemeClr>
                        </a:solidFill>
                        <a:effectLst/>
                        <a:latin typeface="微软雅黑" panose="020B0503020204020204" pitchFamily="34" charset="-122"/>
                        <a:ea typeface="微软雅黑" panose="020B0503020204020204" pitchFamily="34" charset="-122"/>
                      </a:endParaRPr>
                    </a:p>
                    <a:p>
                      <a:pPr algn="ctr" rtl="0">
                        <a:lnSpc>
                          <a:spcPct val="120000"/>
                        </a:lnSpc>
                        <a:spcBef>
                          <a:spcPts val="0"/>
                        </a:spcBef>
                        <a:spcAft>
                          <a:spcPts val="0"/>
                        </a:spcAft>
                      </a:pPr>
                      <a:r>
                        <a:rPr lang="zh-CN" altLang="en-US" sz="800" b="0" dirty="0">
                          <a:solidFill>
                            <a:schemeClr val="tx1">
                              <a:lumMod val="75000"/>
                              <a:lumOff val="25000"/>
                            </a:schemeClr>
                          </a:solidFill>
                          <a:effectLst/>
                          <a:latin typeface="微软雅黑" panose="020B0503020204020204" pitchFamily="34" charset="-122"/>
                          <a:ea typeface="微软雅黑" panose="020B0503020204020204" pitchFamily="34" charset="-122"/>
                        </a:rPr>
                        <a:t>肺栓塞</a:t>
                      </a:r>
                      <a:endParaRPr lang="en-US" altLang="zh-CN" sz="800" b="0" dirty="0">
                        <a:solidFill>
                          <a:schemeClr val="tx1">
                            <a:lumMod val="75000"/>
                            <a:lumOff val="25000"/>
                          </a:schemeClr>
                        </a:solidFill>
                        <a:effectLst/>
                        <a:latin typeface="微软雅黑" panose="020B0503020204020204" pitchFamily="34" charset="-122"/>
                        <a:ea typeface="微软雅黑" panose="020B0503020204020204" pitchFamily="34" charset="-122"/>
                      </a:endParaRPr>
                    </a:p>
                    <a:p>
                      <a:pPr algn="ctr" rtl="0">
                        <a:lnSpc>
                          <a:spcPct val="120000"/>
                        </a:lnSpc>
                        <a:spcBef>
                          <a:spcPts val="0"/>
                        </a:spcBef>
                        <a:spcAft>
                          <a:spcPts val="0"/>
                        </a:spcAft>
                      </a:pPr>
                      <a:r>
                        <a:rPr lang="zh-CN" altLang="en-US" sz="800" b="0" kern="1200" dirty="0">
                          <a:solidFill>
                            <a:schemeClr val="tx1">
                              <a:lumMod val="75000"/>
                              <a:lumOff val="25000"/>
                            </a:schemeClr>
                          </a:solidFill>
                          <a:effectLst/>
                          <a:latin typeface="微软雅黑" panose="020B0503020204020204" pitchFamily="34" charset="-122"/>
                          <a:ea typeface="微软雅黑" panose="020B0503020204020204" pitchFamily="34" charset="-122"/>
                          <a:cs typeface="+mn-cs"/>
                        </a:rPr>
                        <a:t>间质性肺病</a:t>
                      </a:r>
                      <a:endParaRPr lang="en-GB" sz="800" b="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DA000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bl>
          </a:graphicData>
        </a:graphic>
      </p:graphicFrame>
      <p:sp>
        <p:nvSpPr>
          <p:cNvPr id="9" name="文本框 8"/>
          <p:cNvSpPr txBox="1"/>
          <p:nvPr/>
        </p:nvSpPr>
        <p:spPr>
          <a:xfrm>
            <a:off x="292475" y="4342602"/>
            <a:ext cx="8491958" cy="438582"/>
          </a:xfrm>
          <a:prstGeom prst="rect">
            <a:avLst/>
          </a:prstGeom>
          <a:noFill/>
        </p:spPr>
        <p:txBody>
          <a:bodyPr wrap="square" lIns="68580" tIns="34290" rIns="68580" bIns="34290" rtlCol="0">
            <a:spAutoFit/>
          </a:bodyPr>
          <a:lstStyle/>
          <a:p>
            <a:pPr marL="171450" indent="-171450" defTabSz="457200">
              <a:buAutoNum type="alphaLcPeriod"/>
              <a:defRPr/>
            </a:pP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患者数级脑转移患者比例基于总体其他类型</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NSCLC</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，其中</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ORR</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DCR</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和中位</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PFS</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数据来源于疗效可评估集中其他类型</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NSCLC</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数据；安全性数据基于总体患者（</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n=70)</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 的安全性分析；</a:t>
            </a:r>
            <a:endPar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a:p>
            <a:pPr marL="171450" indent="-171450" defTabSz="457200">
              <a:buAutoNum type="alphaLcPeriod"/>
              <a:defRPr/>
            </a:pP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患者人群、脑转移患者比例、</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ORR</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和</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PFS</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数据均来源于</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VISION</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研究队列</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A</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n=152</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）最新总体疗效分析，</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DCR</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数据来源于</a:t>
            </a:r>
            <a:r>
              <a:rPr lang="da-DK" altLang="zh-CN" sz="600" i="1" dirty="0">
                <a:solidFill>
                  <a:schemeClr val="tx1">
                    <a:lumMod val="75000"/>
                    <a:lumOff val="25000"/>
                  </a:schemeClr>
                </a:solidFill>
                <a:latin typeface="微软雅黑" panose="020B0503020204020204" pitchFamily="34" charset="-122"/>
                <a:ea typeface="微软雅黑" panose="020B0503020204020204" pitchFamily="34" charset="-122"/>
                <a:sym typeface="+mn-ea"/>
              </a:rPr>
              <a:t>Paik PK, et al. N Engl J Med. 2020 Sep 3;383(10):931-943</a:t>
            </a:r>
            <a:r>
              <a:rPr lang="en-US" altLang="zh-CN" sz="600" i="1" dirty="0">
                <a:solidFill>
                  <a:schemeClr val="tx1">
                    <a:lumMod val="75000"/>
                    <a:lumOff val="25000"/>
                  </a:schemeClr>
                </a:solidFill>
                <a:latin typeface="微软雅黑" panose="020B0503020204020204" pitchFamily="34" charset="-122"/>
                <a:ea typeface="微软雅黑" panose="020B0503020204020204" pitchFamily="34" charset="-122"/>
                <a:sym typeface="+mn-ea"/>
              </a:rPr>
              <a:t>. Supplementary Appendix.</a:t>
            </a:r>
            <a:r>
              <a:rPr lang="zh-CN" altLang="en-US" sz="600" i="1" dirty="0">
                <a:solidFill>
                  <a:schemeClr val="tx1">
                    <a:lumMod val="75000"/>
                    <a:lumOff val="25000"/>
                  </a:schemeClr>
                </a:solidFill>
                <a:latin typeface="微软雅黑" panose="020B0503020204020204" pitchFamily="34" charset="-122"/>
                <a:ea typeface="微软雅黑" panose="020B0503020204020204" pitchFamily="34" charset="-122"/>
                <a:sym typeface="+mn-ea"/>
              </a:rPr>
              <a:t> </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中联合活检组患者</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(n=99)</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的</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DCR</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。其中</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ORR</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DCR</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和中位</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PFS</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数据基于</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IRC</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评估；常见</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3/4</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级</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AE</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数据基于</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VISION</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研究队列</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A+</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队列</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C</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 </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(n=252)</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最新安全性分析；</a:t>
            </a:r>
            <a:endPar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a:p>
            <a:pPr marL="171450" indent="-171450" defTabSz="457200">
              <a:buAutoNum type="alphaLcPeriod"/>
              <a:defRPr/>
            </a:pP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队列</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4</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和队列</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5b</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ORR</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DCR</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和中位</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PFS</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数据基于</a:t>
            </a: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BIRC</a:t>
            </a:r>
            <a:r>
              <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sym typeface="+mn-ea"/>
              </a:rPr>
              <a:t>评估。</a:t>
            </a:r>
            <a:endPar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3" name="矩形 2"/>
          <p:cNvSpPr/>
          <p:nvPr/>
        </p:nvSpPr>
        <p:spPr>
          <a:xfrm>
            <a:off x="292473" y="4823741"/>
            <a:ext cx="3376557" cy="346249"/>
          </a:xfrm>
          <a:prstGeom prst="rect">
            <a:avLst/>
          </a:prstGeom>
        </p:spPr>
        <p:txBody>
          <a:bodyPr wrap="square" lIns="68580" tIns="34290" rIns="68580" bIns="34290" anchor="t" anchorCtr="0">
            <a:spAutoFit/>
          </a:bodyPr>
          <a:lstStyle/>
          <a:p>
            <a:pPr defTabSz="685800">
              <a:buFontTx/>
              <a:buAutoNum type="arabicPeriod"/>
              <a:defRPr/>
            </a:pPr>
            <a:r>
              <a:rPr lang="it-IT" altLang="zh-CN" sz="600" dirty="0">
                <a:solidFill>
                  <a:schemeClr val="bg1"/>
                </a:solidFill>
                <a:latin typeface="微软雅黑" panose="020B0503020204020204" pitchFamily="34" charset="-122"/>
                <a:ea typeface="微软雅黑" panose="020B0503020204020204" pitchFamily="34" charset="-122"/>
                <a:sym typeface="+mn-ea"/>
              </a:rPr>
              <a:t>Lu S, et al. 2020 ASCO Abstract 9519.  </a:t>
            </a:r>
          </a:p>
          <a:p>
            <a:pPr defTabSz="685800">
              <a:buFontTx/>
              <a:buAutoNum type="arabicPeriod"/>
              <a:defRPr/>
            </a:pPr>
            <a:r>
              <a:rPr lang="da-DK" altLang="zh-CN" sz="600" dirty="0">
                <a:solidFill>
                  <a:schemeClr val="bg1"/>
                </a:solidFill>
                <a:latin typeface="微软雅黑" panose="020B0503020204020204" pitchFamily="34" charset="-122"/>
                <a:ea typeface="微软雅黑" panose="020B0503020204020204" pitchFamily="34" charset="-122"/>
                <a:sym typeface="+mn-ea"/>
              </a:rPr>
              <a:t>Paik PK, et al. Presented at WCLC 2020. Abstract MA11.05. </a:t>
            </a:r>
          </a:p>
          <a:p>
            <a:pPr defTabSz="685800">
              <a:buFontTx/>
              <a:buAutoNum type="arabicPeriod"/>
              <a:defRPr/>
            </a:pPr>
            <a:r>
              <a:rPr lang="da-DK" altLang="zh-CN" sz="600" dirty="0">
                <a:solidFill>
                  <a:schemeClr val="bg1"/>
                </a:solidFill>
                <a:latin typeface="微软雅黑" panose="020B0503020204020204" pitchFamily="34" charset="-122"/>
                <a:ea typeface="微软雅黑" panose="020B0503020204020204" pitchFamily="34" charset="-122"/>
                <a:sym typeface="+mn-ea"/>
              </a:rPr>
              <a:t>Paik PK, et al. N Engl J Med. 2020 Sep 3;383(10):931-943. Supplementary Appendix </a:t>
            </a:r>
            <a:endParaRPr lang="it-IT" altLang="zh-CN" sz="600" dirty="0">
              <a:solidFill>
                <a:schemeClr val="bg1"/>
              </a:solidFill>
              <a:latin typeface="微软雅黑" panose="020B0503020204020204" pitchFamily="34" charset="-122"/>
              <a:ea typeface="微软雅黑" panose="020B0503020204020204" pitchFamily="34" charset="-122"/>
              <a:sym typeface="+mn-ea"/>
            </a:endParaRPr>
          </a:p>
        </p:txBody>
      </p:sp>
      <p:sp>
        <p:nvSpPr>
          <p:cNvPr id="4" name="矩形 3"/>
          <p:cNvSpPr/>
          <p:nvPr/>
        </p:nvSpPr>
        <p:spPr>
          <a:xfrm>
            <a:off x="3485043" y="4828920"/>
            <a:ext cx="3258656" cy="346249"/>
          </a:xfrm>
          <a:prstGeom prst="rect">
            <a:avLst/>
          </a:prstGeom>
        </p:spPr>
        <p:txBody>
          <a:bodyPr wrap="square" lIns="68580" tIns="34290" rIns="68580" bIns="34290" anchor="t" anchorCtr="0">
            <a:spAutoFit/>
          </a:bodyPr>
          <a:lstStyle/>
          <a:p>
            <a:pPr>
              <a:buFont typeface="+mj-lt"/>
              <a:buAutoNum type="arabicPeriod" startAt="4"/>
              <a:defRPr/>
            </a:pPr>
            <a:r>
              <a:rPr lang="it-IT" altLang="zh-CN" sz="600" dirty="0">
                <a:solidFill>
                  <a:schemeClr val="bg1"/>
                </a:solidFill>
                <a:latin typeface="微软雅黑" panose="020B0503020204020204" pitchFamily="34" charset="-122"/>
                <a:ea typeface="微软雅黑" panose="020B0503020204020204" pitchFamily="34" charset="-122"/>
                <a:sym typeface="+mn-ea"/>
              </a:rPr>
              <a:t>Veillon R, et al. Presented at WCLC 2020. </a:t>
            </a:r>
            <a:r>
              <a:rPr lang="da-DK" altLang="zh-CN" sz="600" dirty="0">
                <a:solidFill>
                  <a:schemeClr val="bg1"/>
                </a:solidFill>
                <a:latin typeface="微软雅黑" panose="020B0503020204020204" pitchFamily="34" charset="-122"/>
                <a:ea typeface="微软雅黑" panose="020B0503020204020204" pitchFamily="34" charset="-122"/>
                <a:sym typeface="+mn-ea"/>
              </a:rPr>
              <a:t>Abstract </a:t>
            </a:r>
            <a:r>
              <a:rPr lang="it-IT" altLang="zh-CN" sz="600" dirty="0">
                <a:solidFill>
                  <a:schemeClr val="bg1"/>
                </a:solidFill>
                <a:latin typeface="微软雅黑" panose="020B0503020204020204" pitchFamily="34" charset="-122"/>
                <a:ea typeface="微软雅黑" panose="020B0503020204020204" pitchFamily="34" charset="-122"/>
                <a:sym typeface="+mn-ea"/>
              </a:rPr>
              <a:t>FP14.09</a:t>
            </a:r>
            <a:r>
              <a:rPr lang="en-US" altLang="zh-CN" sz="600" dirty="0">
                <a:solidFill>
                  <a:schemeClr val="bg1"/>
                </a:solidFill>
                <a:latin typeface="微软雅黑" panose="020B0503020204020204" pitchFamily="34" charset="-122"/>
                <a:ea typeface="微软雅黑" panose="020B0503020204020204" pitchFamily="34" charset="-122"/>
                <a:sym typeface="+mn-ea"/>
              </a:rPr>
              <a:t>.</a:t>
            </a:r>
            <a:endParaRPr lang="it-IT" altLang="zh-CN" sz="600" dirty="0">
              <a:solidFill>
                <a:schemeClr val="bg1"/>
              </a:solidFill>
              <a:latin typeface="微软雅黑" panose="020B0503020204020204" pitchFamily="34" charset="-122"/>
              <a:ea typeface="微软雅黑" panose="020B0503020204020204" pitchFamily="34" charset="-122"/>
              <a:sym typeface="+mn-ea"/>
            </a:endParaRPr>
          </a:p>
          <a:p>
            <a:pPr>
              <a:buFont typeface="+mj-lt"/>
              <a:buAutoNum type="arabicPeriod" startAt="4"/>
              <a:defRPr/>
            </a:pPr>
            <a:r>
              <a:rPr lang="da-DK" altLang="zh-CN" sz="600" dirty="0">
                <a:solidFill>
                  <a:schemeClr val="bg1"/>
                </a:solidFill>
                <a:latin typeface="微软雅黑" panose="020B0503020204020204" pitchFamily="34" charset="-122"/>
                <a:ea typeface="微软雅黑" panose="020B0503020204020204" pitchFamily="34" charset="-122"/>
                <a:sym typeface="+mn-ea"/>
              </a:rPr>
              <a:t>Wolf J, et al. N Engl J Med. 2020 Sep 3;383(10):944-957.</a:t>
            </a:r>
          </a:p>
          <a:p>
            <a:pPr>
              <a:buFont typeface="+mj-lt"/>
              <a:buAutoNum type="arabicPeriod" startAt="4"/>
              <a:defRPr/>
            </a:pPr>
            <a:r>
              <a:rPr lang="da-DK" altLang="zh-CN" sz="600" dirty="0">
                <a:solidFill>
                  <a:schemeClr val="bg1"/>
                </a:solidFill>
                <a:latin typeface="微软雅黑" panose="020B0503020204020204" pitchFamily="34" charset="-122"/>
                <a:ea typeface="微软雅黑" panose="020B0503020204020204" pitchFamily="34" charset="-122"/>
                <a:sym typeface="+mn-ea"/>
              </a:rPr>
              <a:t>Wolf J, et al. N Engl J Med. 2020 Sep 3;383(10):944-957. Supplementary Appendix </a:t>
            </a:r>
          </a:p>
        </p:txBody>
      </p:sp>
      <p:sp>
        <p:nvSpPr>
          <p:cNvPr id="7" name="矩形 6"/>
          <p:cNvSpPr/>
          <p:nvPr/>
        </p:nvSpPr>
        <p:spPr>
          <a:xfrm>
            <a:off x="6628164" y="4840354"/>
            <a:ext cx="2369379" cy="346249"/>
          </a:xfrm>
          <a:prstGeom prst="rect">
            <a:avLst/>
          </a:prstGeom>
        </p:spPr>
        <p:txBody>
          <a:bodyPr wrap="square" lIns="68580" tIns="34290" rIns="68580" bIns="34290" anchor="t" anchorCtr="0">
            <a:spAutoFit/>
          </a:bodyPr>
          <a:lstStyle/>
          <a:p>
            <a:pPr>
              <a:defRPr/>
            </a:pPr>
            <a:r>
              <a:rPr lang="da-DK" altLang="zh-CN" sz="600" dirty="0">
                <a:solidFill>
                  <a:schemeClr val="bg1"/>
                </a:solidFill>
                <a:latin typeface="微软雅黑" panose="020B0503020204020204" pitchFamily="34" charset="-122"/>
                <a:ea typeface="微软雅黑" panose="020B0503020204020204" pitchFamily="34" charset="-122"/>
                <a:sym typeface="+mn-ea"/>
              </a:rPr>
              <a:t>7.Yang JJ, et al. 2020 AACR Abstract CT127.</a:t>
            </a:r>
          </a:p>
          <a:p>
            <a:pPr>
              <a:defRPr/>
            </a:pPr>
            <a:r>
              <a:rPr lang="da-DK" altLang="zh-CN" sz="600" dirty="0">
                <a:solidFill>
                  <a:schemeClr val="bg1"/>
                </a:solidFill>
                <a:latin typeface="微软雅黑" panose="020B0503020204020204" pitchFamily="34" charset="-122"/>
                <a:ea typeface="微软雅黑" panose="020B0503020204020204" pitchFamily="34" charset="-122"/>
                <a:sym typeface="+mn-ea"/>
              </a:rPr>
              <a:t>8.Drilon A, et al. Nat Med. 2020 Jan;26(1):47-51.</a:t>
            </a:r>
            <a:endParaRPr lang="en-US" altLang="zh-CN" sz="600" dirty="0">
              <a:solidFill>
                <a:schemeClr val="bg1"/>
              </a:solidFill>
              <a:latin typeface="微软雅黑" panose="020B0503020204020204" pitchFamily="34" charset="-122"/>
              <a:ea typeface="微软雅黑" panose="020B0503020204020204" pitchFamily="34" charset="-122"/>
              <a:sym typeface="+mn-ea"/>
            </a:endParaRPr>
          </a:p>
          <a:p>
            <a:pPr>
              <a:defRPr/>
            </a:pPr>
            <a:r>
              <a:rPr lang="en-US" altLang="zh-CN" sz="600" dirty="0">
                <a:solidFill>
                  <a:schemeClr val="bg1"/>
                </a:solidFill>
                <a:latin typeface="微软雅黑" panose="020B0503020204020204" pitchFamily="34" charset="-122"/>
                <a:ea typeface="微软雅黑" panose="020B0503020204020204" pitchFamily="34" charset="-122"/>
                <a:sym typeface="+mn-ea"/>
              </a:rPr>
              <a:t>9.</a:t>
            </a:r>
            <a:r>
              <a:rPr lang="da-DK" altLang="zh-CN" sz="600" dirty="0">
                <a:solidFill>
                  <a:schemeClr val="bg1"/>
                </a:solidFill>
                <a:latin typeface="微软雅黑" panose="020B0503020204020204" pitchFamily="34" charset="-122"/>
                <a:ea typeface="微软雅黑" panose="020B0503020204020204" pitchFamily="34" charset="-122"/>
                <a:sym typeface="+mn-ea"/>
              </a:rPr>
              <a:t>Fujino T, et al. J Thorac Oncol. 2019 Oct;14(10):1753-1765.</a:t>
            </a:r>
          </a:p>
        </p:txBody>
      </p:sp>
    </p:spTree>
    <p:extLst>
      <p:ext uri="{BB962C8B-B14F-4D97-AF65-F5344CB8AC3E}">
        <p14:creationId xmlns:p14="http://schemas.microsoft.com/office/powerpoint/2010/main" val="33074583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圆角 19"/>
          <p:cNvSpPr/>
          <p:nvPr/>
        </p:nvSpPr>
        <p:spPr>
          <a:xfrm>
            <a:off x="465072" y="1179816"/>
            <a:ext cx="2651956" cy="3083002"/>
          </a:xfrm>
          <a:prstGeom prst="roundRect">
            <a:avLst>
              <a:gd name="adj" fmla="val 2828"/>
            </a:avLst>
          </a:prstGeom>
          <a:noFill/>
          <a:ln w="12700" cap="flat" cmpd="sng" algn="ctr">
            <a:solidFill>
              <a:schemeClr val="bg1">
                <a:lumMod val="75000"/>
              </a:schemeClr>
            </a:solidFill>
            <a:prstDash val="solid"/>
            <a:miter lim="800000"/>
          </a:ln>
          <a:effectLst/>
        </p:spPr>
        <p:txBody>
          <a:bodyPr lIns="68580" tIns="34290" rIns="68580" bIns="34290" rtlCol="0" anchor="ctr"/>
          <a:lstStyle/>
          <a:p>
            <a:pPr algn="ctr" defTabSz="685800">
              <a:defRPr/>
            </a:pPr>
            <a:endParaRPr lang="zh-CN" altLang="en-US" sz="1400" kern="0" dirty="0">
              <a:solidFill>
                <a:prstClr val="white"/>
              </a:solidFill>
              <a:ea typeface="宋体" panose="02010600030101010101" pitchFamily="2" charset="-122"/>
            </a:endParaRPr>
          </a:p>
        </p:txBody>
      </p:sp>
      <p:sp>
        <p:nvSpPr>
          <p:cNvPr id="29" name="矩形: 圆角 19"/>
          <p:cNvSpPr/>
          <p:nvPr/>
        </p:nvSpPr>
        <p:spPr>
          <a:xfrm>
            <a:off x="3246023" y="1179816"/>
            <a:ext cx="2651956" cy="3083002"/>
          </a:xfrm>
          <a:prstGeom prst="roundRect">
            <a:avLst>
              <a:gd name="adj" fmla="val 2828"/>
            </a:avLst>
          </a:prstGeom>
          <a:noFill/>
          <a:ln w="12700" cap="flat" cmpd="sng" algn="ctr">
            <a:solidFill>
              <a:schemeClr val="bg1">
                <a:lumMod val="75000"/>
              </a:schemeClr>
            </a:solidFill>
            <a:prstDash val="solid"/>
            <a:miter lim="800000"/>
          </a:ln>
          <a:effectLst/>
        </p:spPr>
        <p:txBody>
          <a:bodyPr lIns="68580" tIns="34290" rIns="68580" bIns="34290" rtlCol="0" anchor="ctr"/>
          <a:lstStyle/>
          <a:p>
            <a:pPr algn="ctr" defTabSz="685800">
              <a:defRPr/>
            </a:pPr>
            <a:endParaRPr lang="zh-CN" altLang="en-US" sz="1400" kern="0" dirty="0">
              <a:solidFill>
                <a:prstClr val="white"/>
              </a:solidFill>
              <a:ea typeface="宋体" panose="02010600030101010101" pitchFamily="2" charset="-122"/>
            </a:endParaRPr>
          </a:p>
        </p:txBody>
      </p:sp>
      <p:sp>
        <p:nvSpPr>
          <p:cNvPr id="2" name="标题 1"/>
          <p:cNvSpPr>
            <a:spLocks noGrp="1"/>
          </p:cNvSpPr>
          <p:nvPr>
            <p:ph type="title"/>
          </p:nvPr>
        </p:nvSpPr>
        <p:spPr>
          <a:xfrm>
            <a:off x="292473" y="10065"/>
            <a:ext cx="8259856" cy="562215"/>
          </a:xfrm>
        </p:spPr>
        <p:txBody>
          <a:bodyPr>
            <a:normAutofit/>
          </a:bodyPr>
          <a:lstStyle/>
          <a:p>
            <a:r>
              <a:rPr lang="en-US" altLang="zh-CN" sz="2000" b="0" dirty="0">
                <a:solidFill>
                  <a:schemeClr val="tx1"/>
                </a:solidFill>
                <a:latin typeface="微软雅黑" pitchFamily="34" charset="-122"/>
                <a:ea typeface="微软雅黑" pitchFamily="34" charset="-122"/>
              </a:rPr>
              <a:t>MET</a:t>
            </a:r>
            <a:r>
              <a:rPr lang="zh-CN" altLang="en-US" sz="2000" b="0" dirty="0">
                <a:solidFill>
                  <a:schemeClr val="tx1"/>
                </a:solidFill>
                <a:latin typeface="微软雅黑" pitchFamily="34" charset="-122"/>
                <a:ea typeface="微软雅黑" pitchFamily="34" charset="-122"/>
              </a:rPr>
              <a:t>扩增是</a:t>
            </a:r>
            <a:r>
              <a:rPr lang="en-US" altLang="zh-CN" sz="2000" b="0" dirty="0">
                <a:solidFill>
                  <a:schemeClr val="tx1"/>
                </a:solidFill>
                <a:latin typeface="微软雅黑" pitchFamily="34" charset="-122"/>
                <a:ea typeface="微软雅黑" pitchFamily="34" charset="-122"/>
              </a:rPr>
              <a:t>EGFR-TKI</a:t>
            </a:r>
            <a:r>
              <a:rPr lang="zh-CN" altLang="en-US" sz="2000" b="0" dirty="0">
                <a:solidFill>
                  <a:schemeClr val="tx1"/>
                </a:solidFill>
                <a:latin typeface="微软雅黑" pitchFamily="34" charset="-122"/>
                <a:ea typeface="微软雅黑" pitchFamily="34" charset="-122"/>
              </a:rPr>
              <a:t>耐药后除</a:t>
            </a:r>
            <a:r>
              <a:rPr lang="en-US" altLang="zh-CN" sz="2000" b="0" dirty="0">
                <a:solidFill>
                  <a:schemeClr val="tx1"/>
                </a:solidFill>
                <a:latin typeface="微软雅黑" pitchFamily="34" charset="-122"/>
                <a:ea typeface="微软雅黑" pitchFamily="34" charset="-122"/>
              </a:rPr>
              <a:t>T790M</a:t>
            </a:r>
            <a:r>
              <a:rPr lang="zh-CN" altLang="en-US" sz="2000" b="0" dirty="0">
                <a:solidFill>
                  <a:schemeClr val="tx1"/>
                </a:solidFill>
                <a:latin typeface="微软雅黑" pitchFamily="34" charset="-122"/>
                <a:ea typeface="微软雅黑" pitchFamily="34" charset="-122"/>
              </a:rPr>
              <a:t>外的最重要靶点之一</a:t>
            </a:r>
          </a:p>
        </p:txBody>
      </p:sp>
      <p:sp>
        <p:nvSpPr>
          <p:cNvPr id="12" name="文本框 11"/>
          <p:cNvSpPr txBox="1"/>
          <p:nvPr/>
        </p:nvSpPr>
        <p:spPr>
          <a:xfrm>
            <a:off x="3707655" y="4864094"/>
            <a:ext cx="2575988" cy="561692"/>
          </a:xfrm>
          <a:prstGeom prst="rect">
            <a:avLst/>
          </a:prstGeom>
        </p:spPr>
        <p:txBody>
          <a:bodyPr wrap="square" lIns="68580" tIns="34290" rIns="68580" bIns="34290" anchor="t" anchorCtr="0">
            <a:spAutoFit/>
          </a:bodyPr>
          <a:lstStyle>
            <a:defPPr>
              <a:defRPr lang="en-US"/>
            </a:defPPr>
            <a:lvl1pPr marR="0" lvl="0" fontAlgn="auto">
              <a:lnSpc>
                <a:spcPct val="100000"/>
              </a:lnSpc>
              <a:spcBef>
                <a:spcPts val="0"/>
              </a:spcBef>
              <a:spcAft>
                <a:spcPts val="0"/>
              </a:spcAft>
              <a:buClrTx/>
              <a:buSzTx/>
              <a:defRPr kumimoji="0" sz="800" b="0" i="0" u="none" strike="noStrike" cap="none" spc="0" normalizeH="0" baseline="0">
                <a:ln>
                  <a:noFill/>
                </a:ln>
                <a:solidFill>
                  <a:schemeClr val="bg1"/>
                </a:solidFill>
                <a:effectLst/>
                <a:uLnTx/>
                <a:uFillTx/>
                <a:latin typeface="微软雅黑" panose="020B0703020204020201" pitchFamily="34" charset="-122"/>
                <a:ea typeface="微软雅黑" panose="020B0703020204020201" pitchFamily="34" charset="-122"/>
              </a:defRPr>
            </a:lvl1pPr>
          </a:lstStyle>
          <a:p>
            <a:pPr marL="171450" indent="-171450">
              <a:buAutoNum type="arabicPeriod" startAt="4"/>
            </a:pPr>
            <a:r>
              <a:rPr lang="nl-NL" altLang="zh-CN" dirty="0" err="1">
                <a:sym typeface="+mn-ea"/>
              </a:rPr>
              <a:t>Papadimitrakopoulou</a:t>
            </a:r>
            <a:r>
              <a:rPr lang="nl-NL" altLang="zh-CN" dirty="0">
                <a:sym typeface="+mn-ea"/>
              </a:rPr>
              <a:t> V, et al. 2018 ESMO Abstract LBA51.</a:t>
            </a:r>
          </a:p>
          <a:p>
            <a:pPr marL="171450" indent="-171450">
              <a:buAutoNum type="arabicPeriod" startAt="4"/>
            </a:pPr>
            <a:r>
              <a:rPr lang="nl-NL" altLang="zh-CN" dirty="0" err="1">
                <a:sym typeface="+mn-ea"/>
              </a:rPr>
              <a:t>Ramalingam</a:t>
            </a:r>
            <a:r>
              <a:rPr lang="nl-NL" altLang="zh-CN" dirty="0">
                <a:sym typeface="+mn-ea"/>
              </a:rPr>
              <a:t> SS, et al. 2018 ESMO Abstract LBA50.</a:t>
            </a:r>
          </a:p>
        </p:txBody>
      </p:sp>
      <p:graphicFrame>
        <p:nvGraphicFramePr>
          <p:cNvPr id="18" name="图表 17"/>
          <p:cNvGraphicFramePr/>
          <p:nvPr/>
        </p:nvGraphicFramePr>
        <p:xfrm>
          <a:off x="3220911" y="2418544"/>
          <a:ext cx="2651957" cy="1623603"/>
        </p:xfrm>
        <a:graphic>
          <a:graphicData uri="http://schemas.openxmlformats.org/drawingml/2006/chart">
            <c:chart xmlns:c="http://schemas.openxmlformats.org/drawingml/2006/chart" xmlns:r="http://schemas.openxmlformats.org/officeDocument/2006/relationships" r:id="rId3"/>
          </a:graphicData>
        </a:graphic>
      </p:graphicFrame>
      <p:sp>
        <p:nvSpPr>
          <p:cNvPr id="20" name="矩形 19"/>
          <p:cNvSpPr/>
          <p:nvPr/>
        </p:nvSpPr>
        <p:spPr>
          <a:xfrm>
            <a:off x="3297034" y="1702743"/>
            <a:ext cx="2499710" cy="509370"/>
          </a:xfrm>
          <a:prstGeom prst="rect">
            <a:avLst/>
          </a:prstGeom>
        </p:spPr>
        <p:txBody>
          <a:bodyPr wrap="square" lIns="68580" tIns="34290" rIns="68580" bIns="34290">
            <a:spAutoFit/>
          </a:bodyPr>
          <a:lstStyle/>
          <a:p>
            <a:pPr marL="130969" indent="-130969" defTabSz="685800">
              <a:lnSpc>
                <a:spcPct val="130000"/>
              </a:lnSpc>
              <a:buFont typeface="Arial" panose="020B0604020202090204" pitchFamily="34" charset="0"/>
              <a:buChar char="•"/>
              <a:defRPr/>
            </a:pPr>
            <a:r>
              <a:rPr lang="zh-CN" altLang="en-US" sz="1100" dirty="0">
                <a:solidFill>
                  <a:schemeClr val="tx1">
                    <a:lumMod val="75000"/>
                    <a:lumOff val="25000"/>
                  </a:schemeClr>
                </a:solidFill>
                <a:ea typeface="微软雅黑" panose="020B0703020204020201" pitchFamily="34" charset="-122"/>
              </a:rPr>
              <a:t>三代</a:t>
            </a:r>
            <a:r>
              <a:rPr lang="en-US" altLang="zh-CN" sz="1100" dirty="0">
                <a:solidFill>
                  <a:schemeClr val="tx1">
                    <a:lumMod val="75000"/>
                    <a:lumOff val="25000"/>
                  </a:schemeClr>
                </a:solidFill>
                <a:ea typeface="微软雅黑" panose="020B0703020204020201" pitchFamily="34" charset="-122"/>
              </a:rPr>
              <a:t>EGFR-TKI</a:t>
            </a:r>
            <a:r>
              <a:rPr lang="zh-CN" altLang="en-US" sz="1100" b="1" dirty="0">
                <a:solidFill>
                  <a:srgbClr val="DA0003"/>
                </a:solidFill>
                <a:ea typeface="微软雅黑" panose="020B0703020204020201" pitchFamily="34" charset="-122"/>
              </a:rPr>
              <a:t>一线治疗</a:t>
            </a:r>
            <a:r>
              <a:rPr lang="zh-CN" altLang="en-US" sz="1100" dirty="0">
                <a:solidFill>
                  <a:schemeClr val="tx1">
                    <a:lumMod val="75000"/>
                    <a:lumOff val="25000"/>
                  </a:schemeClr>
                </a:solidFill>
                <a:ea typeface="微软雅黑" panose="020B0703020204020201" pitchFamily="34" charset="-122"/>
              </a:rPr>
              <a:t>获得性耐药，</a:t>
            </a:r>
            <a:r>
              <a:rPr lang="en-US" altLang="zh-CN" sz="1100" dirty="0">
                <a:solidFill>
                  <a:schemeClr val="tx1">
                    <a:lumMod val="75000"/>
                    <a:lumOff val="25000"/>
                  </a:schemeClr>
                </a:solidFill>
                <a:ea typeface="微软雅黑" panose="020B0703020204020201" pitchFamily="34" charset="-122"/>
              </a:rPr>
              <a:t>MET</a:t>
            </a:r>
            <a:r>
              <a:rPr lang="zh-CN" altLang="en-US" sz="1100" dirty="0">
                <a:solidFill>
                  <a:schemeClr val="tx1">
                    <a:lumMod val="75000"/>
                    <a:lumOff val="25000"/>
                  </a:schemeClr>
                </a:solidFill>
                <a:ea typeface="微软雅黑" panose="020B0703020204020201" pitchFamily="34" charset="-122"/>
              </a:rPr>
              <a:t>扩增</a:t>
            </a:r>
            <a:r>
              <a:rPr lang="en-US" altLang="zh-CN" sz="1100" b="1" dirty="0">
                <a:solidFill>
                  <a:srgbClr val="DA0003"/>
                </a:solidFill>
                <a:ea typeface="微软雅黑" panose="020B0703020204020201" pitchFamily="34" charset="-122"/>
              </a:rPr>
              <a:t>(15%)</a:t>
            </a:r>
            <a:r>
              <a:rPr lang="zh-CN" altLang="en-US" sz="1100" dirty="0">
                <a:solidFill>
                  <a:schemeClr val="tx1">
                    <a:lumMod val="75000"/>
                    <a:lumOff val="25000"/>
                  </a:schemeClr>
                </a:solidFill>
                <a:ea typeface="微软雅黑" panose="020B0703020204020201" pitchFamily="34" charset="-122"/>
              </a:rPr>
              <a:t>为最常见的耐药机制</a:t>
            </a:r>
            <a:r>
              <a:rPr lang="en-US" altLang="zh-CN" sz="1100" baseline="30000" dirty="0">
                <a:solidFill>
                  <a:schemeClr val="tx1">
                    <a:lumMod val="75000"/>
                    <a:lumOff val="25000"/>
                  </a:schemeClr>
                </a:solidFill>
                <a:ea typeface="微软雅黑" panose="020B0703020204020201" pitchFamily="34" charset="-122"/>
              </a:rPr>
              <a:t>5</a:t>
            </a:r>
            <a:endParaRPr lang="zh-CN" altLang="en-US" sz="1100" baseline="30000" dirty="0">
              <a:solidFill>
                <a:schemeClr val="tx1">
                  <a:lumMod val="75000"/>
                  <a:lumOff val="25000"/>
                </a:schemeClr>
              </a:solidFill>
              <a:ea typeface="微软雅黑" panose="020B0703020204020201" pitchFamily="34" charset="-122"/>
            </a:endParaRPr>
          </a:p>
        </p:txBody>
      </p:sp>
      <p:sp>
        <p:nvSpPr>
          <p:cNvPr id="22" name="矩形 21"/>
          <p:cNvSpPr/>
          <p:nvPr/>
        </p:nvSpPr>
        <p:spPr>
          <a:xfrm>
            <a:off x="735657" y="1702743"/>
            <a:ext cx="2139335" cy="509370"/>
          </a:xfrm>
          <a:prstGeom prst="rect">
            <a:avLst/>
          </a:prstGeom>
        </p:spPr>
        <p:txBody>
          <a:bodyPr wrap="square" lIns="68580" tIns="34290" rIns="68580" bIns="34290">
            <a:spAutoFit/>
          </a:bodyPr>
          <a:lstStyle/>
          <a:p>
            <a:pPr marL="130969" indent="-130969">
              <a:lnSpc>
                <a:spcPct val="130000"/>
              </a:lnSpc>
              <a:buFont typeface="Arial" panose="020B0604020202090204" pitchFamily="34" charset="0"/>
              <a:buChar char="•"/>
              <a:defRPr/>
            </a:pPr>
            <a:r>
              <a:rPr lang="zh-CN" altLang="en-US" sz="1100" dirty="0">
                <a:solidFill>
                  <a:schemeClr val="tx1">
                    <a:lumMod val="75000"/>
                    <a:lumOff val="25000"/>
                  </a:schemeClr>
                </a:solidFill>
                <a:ea typeface="微软雅黑" panose="020B0703020204020201" pitchFamily="34" charset="-122"/>
              </a:rPr>
              <a:t>三代</a:t>
            </a:r>
            <a:r>
              <a:rPr lang="en-US" altLang="zh-CN" sz="1100" dirty="0">
                <a:solidFill>
                  <a:schemeClr val="tx1">
                    <a:lumMod val="75000"/>
                    <a:lumOff val="25000"/>
                  </a:schemeClr>
                </a:solidFill>
                <a:ea typeface="微软雅黑" panose="020B0703020204020201" pitchFamily="34" charset="-122"/>
              </a:rPr>
              <a:t>EGFR-TKI</a:t>
            </a:r>
            <a:r>
              <a:rPr lang="zh-CN" altLang="en-US" sz="1100" b="1" dirty="0">
                <a:solidFill>
                  <a:srgbClr val="DA0003"/>
                </a:solidFill>
                <a:ea typeface="微软雅黑" panose="020B0703020204020201" pitchFamily="34" charset="-122"/>
              </a:rPr>
              <a:t>二线治疗</a:t>
            </a:r>
            <a:r>
              <a:rPr lang="zh-CN" altLang="en-US" sz="1100" dirty="0">
                <a:solidFill>
                  <a:schemeClr val="tx1">
                    <a:lumMod val="75000"/>
                    <a:lumOff val="25000"/>
                  </a:schemeClr>
                </a:solidFill>
                <a:ea typeface="微软雅黑" panose="020B0703020204020201" pitchFamily="34" charset="-122"/>
              </a:rPr>
              <a:t>耐药后</a:t>
            </a:r>
            <a:r>
              <a:rPr lang="en-US" altLang="zh-CN" sz="1100" dirty="0">
                <a:solidFill>
                  <a:schemeClr val="tx1">
                    <a:lumMod val="75000"/>
                    <a:lumOff val="25000"/>
                  </a:schemeClr>
                </a:solidFill>
                <a:ea typeface="微软雅黑" panose="020B0703020204020201" pitchFamily="34" charset="-122"/>
              </a:rPr>
              <a:t>MET</a:t>
            </a:r>
            <a:r>
              <a:rPr lang="zh-CN" altLang="en-US" sz="1100" dirty="0">
                <a:solidFill>
                  <a:schemeClr val="tx1">
                    <a:lumMod val="75000"/>
                    <a:lumOff val="25000"/>
                  </a:schemeClr>
                </a:solidFill>
                <a:ea typeface="微软雅黑" panose="020B0703020204020201" pitchFamily="34" charset="-122"/>
              </a:rPr>
              <a:t>扩增比例达</a:t>
            </a:r>
            <a:r>
              <a:rPr lang="en-US" altLang="zh-CN" sz="1100" b="1" dirty="0">
                <a:solidFill>
                  <a:srgbClr val="DA0003"/>
                </a:solidFill>
                <a:ea typeface="微软雅黑" panose="020B0703020204020201" pitchFamily="34" charset="-122"/>
              </a:rPr>
              <a:t>19%</a:t>
            </a:r>
            <a:r>
              <a:rPr lang="en-US" altLang="zh-CN" sz="1100" baseline="30000" dirty="0">
                <a:solidFill>
                  <a:schemeClr val="tx1">
                    <a:lumMod val="75000"/>
                    <a:lumOff val="25000"/>
                  </a:schemeClr>
                </a:solidFill>
                <a:ea typeface="微软雅黑" panose="020B0703020204020201" pitchFamily="34" charset="-122"/>
              </a:rPr>
              <a:t> 4</a:t>
            </a:r>
            <a:endParaRPr lang="zh-CN" altLang="en-US" sz="1100" b="1" dirty="0">
              <a:solidFill>
                <a:schemeClr val="tx1">
                  <a:lumMod val="75000"/>
                  <a:lumOff val="25000"/>
                </a:schemeClr>
              </a:solidFill>
              <a:ea typeface="微软雅黑" panose="020B0703020204020201" pitchFamily="34" charset="-122"/>
            </a:endParaRPr>
          </a:p>
        </p:txBody>
      </p:sp>
      <p:grpSp>
        <p:nvGrpSpPr>
          <p:cNvPr id="3" name="组合 7"/>
          <p:cNvGrpSpPr/>
          <p:nvPr/>
        </p:nvGrpSpPr>
        <p:grpSpPr>
          <a:xfrm>
            <a:off x="414849" y="2418544"/>
            <a:ext cx="2780951" cy="1546728"/>
            <a:chOff x="7845436" y="2708119"/>
            <a:chExt cx="3707935" cy="2061667"/>
          </a:xfrm>
        </p:grpSpPr>
        <p:graphicFrame>
          <p:nvGraphicFramePr>
            <p:cNvPr id="17" name="图表 16"/>
            <p:cNvGraphicFramePr/>
            <p:nvPr/>
          </p:nvGraphicFramePr>
          <p:xfrm>
            <a:off x="7845436" y="2708119"/>
            <a:ext cx="3707935" cy="2061667"/>
          </p:xfrm>
          <a:graphic>
            <a:graphicData uri="http://schemas.openxmlformats.org/drawingml/2006/chart">
              <c:chart xmlns:c="http://schemas.openxmlformats.org/drawingml/2006/chart" xmlns:r="http://schemas.openxmlformats.org/officeDocument/2006/relationships" r:id="rId4"/>
            </a:graphicData>
          </a:graphic>
        </p:graphicFrame>
        <p:sp>
          <p:nvSpPr>
            <p:cNvPr id="23" name="文本框 22"/>
            <p:cNvSpPr txBox="1"/>
            <p:nvPr/>
          </p:nvSpPr>
          <p:spPr>
            <a:xfrm>
              <a:off x="10293076" y="2724894"/>
              <a:ext cx="687003" cy="369218"/>
            </a:xfrm>
            <a:prstGeom prst="rect">
              <a:avLst/>
            </a:prstGeom>
            <a:noFill/>
          </p:spPr>
          <p:txBody>
            <a:bodyPr wrap="square" rtlCol="0">
              <a:spAutoFit/>
            </a:bodyPr>
            <a:lstStyle/>
            <a:p>
              <a:pPr defTabSz="685800">
                <a:defRPr/>
              </a:pPr>
              <a:r>
                <a:rPr kumimoji="1" lang="en-US" altLang="zh-CN" sz="1200" kern="0" dirty="0">
                  <a:solidFill>
                    <a:srgbClr val="DA0003"/>
                  </a:solidFill>
                  <a:ea typeface="宋体" panose="02010600030101010101" pitchFamily="2" charset="-122"/>
                </a:rPr>
                <a:t>19%</a:t>
              </a:r>
              <a:endParaRPr kumimoji="1" lang="zh-CN" altLang="en-US" sz="1200" kern="0" dirty="0">
                <a:solidFill>
                  <a:srgbClr val="DA0003"/>
                </a:solidFill>
                <a:ea typeface="宋体" panose="02010600030101010101" pitchFamily="2" charset="-122"/>
              </a:endParaRPr>
            </a:p>
          </p:txBody>
        </p:sp>
      </p:grpSp>
      <p:sp>
        <p:nvSpPr>
          <p:cNvPr id="26" name="矩形: 圆角 25"/>
          <p:cNvSpPr/>
          <p:nvPr/>
        </p:nvSpPr>
        <p:spPr>
          <a:xfrm>
            <a:off x="3856584" y="1052472"/>
            <a:ext cx="1501233" cy="263209"/>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b="1" dirty="0">
                <a:solidFill>
                  <a:schemeClr val="tx1">
                    <a:lumMod val="75000"/>
                    <a:lumOff val="25000"/>
                  </a:schemeClr>
                </a:solidFill>
              </a:rPr>
              <a:t>FLAURA</a:t>
            </a:r>
            <a:r>
              <a:rPr lang="zh-CN" altLang="en-US" b="1" dirty="0">
                <a:solidFill>
                  <a:schemeClr val="tx1">
                    <a:lumMod val="75000"/>
                    <a:lumOff val="25000"/>
                  </a:schemeClr>
                </a:solidFill>
              </a:rPr>
              <a:t>研究</a:t>
            </a:r>
          </a:p>
        </p:txBody>
      </p:sp>
      <p:sp>
        <p:nvSpPr>
          <p:cNvPr id="27" name="矩形: 圆角 26"/>
          <p:cNvSpPr/>
          <p:nvPr/>
        </p:nvSpPr>
        <p:spPr>
          <a:xfrm>
            <a:off x="1115020" y="1052472"/>
            <a:ext cx="1380610" cy="263209"/>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b="1" dirty="0">
                <a:solidFill>
                  <a:schemeClr val="tx1">
                    <a:lumMod val="75000"/>
                    <a:lumOff val="25000"/>
                  </a:schemeClr>
                </a:solidFill>
              </a:rPr>
              <a:t>AURA3</a:t>
            </a:r>
            <a:r>
              <a:rPr lang="zh-CN" altLang="en-US" b="1" dirty="0">
                <a:solidFill>
                  <a:schemeClr val="tx1">
                    <a:lumMod val="75000"/>
                    <a:lumOff val="25000"/>
                  </a:schemeClr>
                </a:solidFill>
              </a:rPr>
              <a:t>研究</a:t>
            </a:r>
          </a:p>
        </p:txBody>
      </p:sp>
      <p:sp>
        <p:nvSpPr>
          <p:cNvPr id="21" name="矩形: 圆角 19">
            <a:extLst>
              <a:ext uri="{FF2B5EF4-FFF2-40B4-BE49-F238E27FC236}">
                <a16:creationId xmlns:a16="http://schemas.microsoft.com/office/drawing/2014/main" id="{6D32C50F-192D-A24B-AC91-8B2EC2D1F020}"/>
              </a:ext>
            </a:extLst>
          </p:cNvPr>
          <p:cNvSpPr/>
          <p:nvPr/>
        </p:nvSpPr>
        <p:spPr>
          <a:xfrm>
            <a:off x="6026973" y="1179816"/>
            <a:ext cx="2651956" cy="3083002"/>
          </a:xfrm>
          <a:prstGeom prst="roundRect">
            <a:avLst>
              <a:gd name="adj" fmla="val 2828"/>
            </a:avLst>
          </a:prstGeom>
          <a:noFill/>
          <a:ln w="12700" cap="flat" cmpd="sng" algn="ctr">
            <a:solidFill>
              <a:schemeClr val="bg1">
                <a:lumMod val="75000"/>
              </a:schemeClr>
            </a:solidFill>
            <a:prstDash val="solid"/>
            <a:miter lim="800000"/>
          </a:ln>
          <a:effectLst/>
        </p:spPr>
        <p:txBody>
          <a:bodyPr lIns="68580" tIns="34290" rIns="68580" bIns="34290" rtlCol="0" anchor="ctr"/>
          <a:lstStyle/>
          <a:p>
            <a:pPr algn="ctr" defTabSz="685800">
              <a:defRPr/>
            </a:pPr>
            <a:endParaRPr lang="zh-CN" altLang="en-US" sz="1400" kern="0" dirty="0">
              <a:solidFill>
                <a:prstClr val="white"/>
              </a:solidFill>
              <a:ea typeface="宋体" panose="02010600030101010101" pitchFamily="2" charset="-122"/>
            </a:endParaRPr>
          </a:p>
        </p:txBody>
      </p:sp>
      <p:sp>
        <p:nvSpPr>
          <p:cNvPr id="25" name="矩形 24">
            <a:extLst>
              <a:ext uri="{FF2B5EF4-FFF2-40B4-BE49-F238E27FC236}">
                <a16:creationId xmlns:a16="http://schemas.microsoft.com/office/drawing/2014/main" id="{6091E850-7C17-CD48-877C-84C90D873FA2}"/>
              </a:ext>
            </a:extLst>
          </p:cNvPr>
          <p:cNvSpPr/>
          <p:nvPr/>
        </p:nvSpPr>
        <p:spPr>
          <a:xfrm>
            <a:off x="6067314" y="1391736"/>
            <a:ext cx="2525356" cy="1389611"/>
          </a:xfrm>
          <a:prstGeom prst="rect">
            <a:avLst/>
          </a:prstGeom>
        </p:spPr>
        <p:txBody>
          <a:bodyPr wrap="square" lIns="68580" tIns="34290" rIns="68580" bIns="34290">
            <a:spAutoFit/>
          </a:bodyPr>
          <a:lstStyle/>
          <a:p>
            <a:pPr marL="130969" indent="-130969">
              <a:lnSpc>
                <a:spcPct val="130000"/>
              </a:lnSpc>
              <a:buFont typeface="Arial" panose="020B0604020202090204" pitchFamily="34" charset="0"/>
              <a:buChar char="•"/>
              <a:defRPr/>
            </a:pPr>
            <a:r>
              <a:rPr lang="zh-CN" altLang="en-US" sz="1100" dirty="0">
                <a:solidFill>
                  <a:schemeClr val="tx1">
                    <a:lumMod val="75000"/>
                    <a:lumOff val="25000"/>
                  </a:schemeClr>
                </a:solidFill>
                <a:latin typeface="+mn-ea"/>
              </a:rPr>
              <a:t>奥希替尼</a:t>
            </a:r>
            <a:r>
              <a:rPr lang="zh-CN" altLang="en-US" sz="1100" b="1" dirty="0">
                <a:solidFill>
                  <a:srgbClr val="C00000"/>
                </a:solidFill>
                <a:latin typeface="+mn-ea"/>
              </a:rPr>
              <a:t>二线治疗</a:t>
            </a:r>
            <a:r>
              <a:rPr lang="zh-CN" altLang="en-US" sz="1100" dirty="0">
                <a:solidFill>
                  <a:schemeClr val="tx1">
                    <a:lumMod val="75000"/>
                    <a:lumOff val="25000"/>
                  </a:schemeClr>
                </a:solidFill>
                <a:latin typeface="+mn-ea"/>
              </a:rPr>
              <a:t>耐药后</a:t>
            </a:r>
            <a:r>
              <a:rPr lang="en-US" altLang="zh-CN" sz="1100" dirty="0">
                <a:solidFill>
                  <a:schemeClr val="tx1">
                    <a:lumMod val="75000"/>
                    <a:lumOff val="25000"/>
                  </a:schemeClr>
                </a:solidFill>
                <a:latin typeface="+mn-ea"/>
              </a:rPr>
              <a:t>MET</a:t>
            </a:r>
            <a:r>
              <a:rPr lang="zh-CN" altLang="en-US" sz="1100" dirty="0">
                <a:solidFill>
                  <a:schemeClr val="tx1">
                    <a:lumMod val="75000"/>
                    <a:lumOff val="25000"/>
                  </a:schemeClr>
                </a:solidFill>
                <a:latin typeface="+mn-ea"/>
              </a:rPr>
              <a:t>扩增的发生率为</a:t>
            </a:r>
            <a:r>
              <a:rPr lang="en-US" altLang="zh-CN" sz="1100" b="1" dirty="0">
                <a:solidFill>
                  <a:srgbClr val="C00000"/>
                </a:solidFill>
                <a:latin typeface="+mn-ea"/>
              </a:rPr>
              <a:t>5-50%</a:t>
            </a:r>
            <a:r>
              <a:rPr lang="en-US" altLang="zh-CN" sz="1100" b="1" baseline="30000" dirty="0">
                <a:latin typeface="+mn-ea"/>
              </a:rPr>
              <a:t>6</a:t>
            </a:r>
            <a:endParaRPr lang="en-US" altLang="zh-CN" sz="1100" baseline="30000" dirty="0">
              <a:latin typeface="+mn-ea"/>
            </a:endParaRPr>
          </a:p>
          <a:p>
            <a:pPr marL="130969" indent="-130969">
              <a:lnSpc>
                <a:spcPct val="130000"/>
              </a:lnSpc>
              <a:buFont typeface="Arial" panose="020B0604020202090204" pitchFamily="34" charset="0"/>
              <a:buChar char="•"/>
              <a:defRPr/>
            </a:pPr>
            <a:r>
              <a:rPr lang="zh-CN" altLang="en-US" sz="1100" dirty="0">
                <a:solidFill>
                  <a:schemeClr val="tx1">
                    <a:lumMod val="75000"/>
                    <a:lumOff val="25000"/>
                  </a:schemeClr>
                </a:solidFill>
                <a:latin typeface="+mn-ea"/>
              </a:rPr>
              <a:t>奥希替尼</a:t>
            </a:r>
            <a:r>
              <a:rPr lang="zh-CN" altLang="en-US" sz="1100" b="1" dirty="0">
                <a:solidFill>
                  <a:srgbClr val="C00000"/>
                </a:solidFill>
                <a:latin typeface="+mn-ea"/>
              </a:rPr>
              <a:t>一线治疗</a:t>
            </a:r>
            <a:r>
              <a:rPr lang="zh-CN" altLang="en-US" sz="1100" dirty="0">
                <a:solidFill>
                  <a:schemeClr val="tx1">
                    <a:lumMod val="75000"/>
                    <a:lumOff val="25000"/>
                  </a:schemeClr>
                </a:solidFill>
                <a:latin typeface="+mn-ea"/>
              </a:rPr>
              <a:t>耐药后</a:t>
            </a:r>
            <a:r>
              <a:rPr lang="en-US" altLang="zh-CN" sz="1100" dirty="0">
                <a:solidFill>
                  <a:schemeClr val="tx1">
                    <a:lumMod val="75000"/>
                    <a:lumOff val="25000"/>
                  </a:schemeClr>
                </a:solidFill>
                <a:latin typeface="+mn-ea"/>
              </a:rPr>
              <a:t>MET</a:t>
            </a:r>
            <a:r>
              <a:rPr lang="zh-CN" altLang="en-US" sz="1100" dirty="0">
                <a:solidFill>
                  <a:schemeClr val="tx1">
                    <a:lumMod val="75000"/>
                    <a:lumOff val="25000"/>
                  </a:schemeClr>
                </a:solidFill>
                <a:latin typeface="+mn-ea"/>
              </a:rPr>
              <a:t>扩增的发生率为</a:t>
            </a:r>
            <a:r>
              <a:rPr lang="en-US" altLang="zh-CN" sz="1100" b="1" dirty="0">
                <a:solidFill>
                  <a:srgbClr val="C00000"/>
                </a:solidFill>
                <a:latin typeface="+mn-ea"/>
              </a:rPr>
              <a:t>7-15%</a:t>
            </a:r>
            <a:r>
              <a:rPr lang="zh-CN" altLang="en-US" sz="1100" b="1" dirty="0">
                <a:latin typeface="+mn-ea"/>
              </a:rPr>
              <a:t> </a:t>
            </a:r>
            <a:r>
              <a:rPr lang="en-US" altLang="zh-CN" sz="1100" b="1" baseline="30000" dirty="0">
                <a:latin typeface="+mn-ea"/>
              </a:rPr>
              <a:t>6</a:t>
            </a:r>
            <a:endParaRPr lang="en-US" altLang="zh-CN" sz="1100" b="1" baseline="30000" dirty="0">
              <a:latin typeface="+mn-ea"/>
              <a:ea typeface="微软雅黑" panose="020B0703020204020201" pitchFamily="34" charset="-122"/>
            </a:endParaRPr>
          </a:p>
          <a:p>
            <a:pPr marL="130969" indent="-130969">
              <a:lnSpc>
                <a:spcPct val="130000"/>
              </a:lnSpc>
              <a:buFont typeface="Arial" panose="020B0604020202090204" pitchFamily="34" charset="0"/>
              <a:buChar char="•"/>
              <a:defRPr/>
            </a:pPr>
            <a:r>
              <a:rPr lang="zh-CN" altLang="en-US" sz="1100" dirty="0"/>
              <a:t>小样本分析：奥希替尼</a:t>
            </a:r>
            <a:r>
              <a:rPr lang="zh-CN" altLang="en-US" sz="1100" b="1" dirty="0">
                <a:solidFill>
                  <a:srgbClr val="C00000"/>
                </a:solidFill>
              </a:rPr>
              <a:t>一线治疗</a:t>
            </a:r>
            <a:r>
              <a:rPr lang="zh-CN" altLang="en-US" sz="1100" dirty="0"/>
              <a:t>获得</a:t>
            </a:r>
            <a:r>
              <a:rPr lang="en-US" altLang="zh-CN" sz="1100" dirty="0"/>
              <a:t>MET</a:t>
            </a:r>
            <a:r>
              <a:rPr lang="zh-CN" altLang="en-US" sz="1100" dirty="0"/>
              <a:t>扩增比例可高达</a:t>
            </a:r>
            <a:r>
              <a:rPr lang="en-US" altLang="zh-CN" sz="1100" b="1" dirty="0">
                <a:solidFill>
                  <a:srgbClr val="C00000"/>
                </a:solidFill>
                <a:latin typeface="+mn-ea"/>
              </a:rPr>
              <a:t>66%</a:t>
            </a:r>
            <a:r>
              <a:rPr lang="zh-CN" altLang="en-US" sz="1100" dirty="0">
                <a:solidFill>
                  <a:srgbClr val="C00000"/>
                </a:solidFill>
                <a:latin typeface="+mn-ea"/>
              </a:rPr>
              <a:t> </a:t>
            </a:r>
            <a:r>
              <a:rPr lang="en-US" altLang="zh-CN" sz="1100" baseline="30000" dirty="0">
                <a:solidFill>
                  <a:srgbClr val="C00000"/>
                </a:solidFill>
                <a:latin typeface="+mn-ea"/>
              </a:rPr>
              <a:t>7</a:t>
            </a:r>
            <a:endParaRPr lang="en-US" altLang="zh-CN" sz="1100" baseline="30000" dirty="0">
              <a:latin typeface="+mn-ea"/>
            </a:endParaRPr>
          </a:p>
        </p:txBody>
      </p:sp>
      <p:sp>
        <p:nvSpPr>
          <p:cNvPr id="35" name="矩形: 圆角 3">
            <a:extLst>
              <a:ext uri="{FF2B5EF4-FFF2-40B4-BE49-F238E27FC236}">
                <a16:creationId xmlns:a16="http://schemas.microsoft.com/office/drawing/2014/main" id="{6767CC62-B72D-FB4A-9678-2DB71EBE3914}"/>
              </a:ext>
            </a:extLst>
          </p:cNvPr>
          <p:cNvSpPr/>
          <p:nvPr/>
        </p:nvSpPr>
        <p:spPr>
          <a:xfrm>
            <a:off x="6662646" y="1052472"/>
            <a:ext cx="1380610" cy="263209"/>
          </a:xfrm>
          <a:prstGeom prst="roundRect">
            <a:avLst>
              <a:gd name="adj" fmla="val 50000"/>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dirty="0">
                <a:solidFill>
                  <a:schemeClr val="tx1">
                    <a:lumMod val="75000"/>
                    <a:lumOff val="25000"/>
                  </a:schemeClr>
                </a:solidFill>
              </a:rPr>
              <a:t>既往研究</a:t>
            </a:r>
          </a:p>
        </p:txBody>
      </p:sp>
      <p:sp>
        <p:nvSpPr>
          <p:cNvPr id="36" name="文本框 35">
            <a:extLst>
              <a:ext uri="{FF2B5EF4-FFF2-40B4-BE49-F238E27FC236}">
                <a16:creationId xmlns:a16="http://schemas.microsoft.com/office/drawing/2014/main" id="{6A9DAFF2-C3D3-6D44-98BA-C27A57A9637C}"/>
              </a:ext>
            </a:extLst>
          </p:cNvPr>
          <p:cNvSpPr txBox="1"/>
          <p:nvPr/>
        </p:nvSpPr>
        <p:spPr>
          <a:xfrm>
            <a:off x="6662646" y="4864094"/>
            <a:ext cx="2481354" cy="561692"/>
          </a:xfrm>
          <a:prstGeom prst="rect">
            <a:avLst/>
          </a:prstGeom>
        </p:spPr>
        <p:txBody>
          <a:bodyPr wrap="square" lIns="68580" tIns="34290" rIns="68580" bIns="34290" anchor="t" anchorCtr="0">
            <a:spAutoFit/>
          </a:bodyPr>
          <a:lstStyle>
            <a:defPPr>
              <a:defRPr lang="en-US"/>
            </a:defPPr>
            <a:lvl1pPr marR="0" lvl="0" fontAlgn="auto">
              <a:lnSpc>
                <a:spcPct val="100000"/>
              </a:lnSpc>
              <a:spcBef>
                <a:spcPts val="0"/>
              </a:spcBef>
              <a:spcAft>
                <a:spcPts val="0"/>
              </a:spcAft>
              <a:buClrTx/>
              <a:buSzTx/>
              <a:defRPr kumimoji="0" sz="800" b="0" i="0" u="none" strike="noStrike" cap="none" spc="0" normalizeH="0" baseline="0">
                <a:ln>
                  <a:noFill/>
                </a:ln>
                <a:solidFill>
                  <a:schemeClr val="bg1"/>
                </a:solidFill>
                <a:effectLst/>
                <a:uLnTx/>
                <a:uFillTx/>
                <a:latin typeface="微软雅黑" panose="020B0703020204020201" pitchFamily="34" charset="-122"/>
                <a:ea typeface="微软雅黑" panose="020B0703020204020201" pitchFamily="34" charset="-122"/>
              </a:defRPr>
            </a:lvl1pPr>
          </a:lstStyle>
          <a:p>
            <a:pPr marL="171450" indent="-171450">
              <a:buAutoNum type="arabicPeriod" startAt="6"/>
            </a:pPr>
            <a:r>
              <a:rPr lang="it-IT" altLang="zh-CN" dirty="0" err="1">
                <a:latin typeface="微软雅黑" panose="020B0503020204020204" pitchFamily="34" charset="-122"/>
                <a:ea typeface="微软雅黑" panose="020B0503020204020204" pitchFamily="34" charset="-122"/>
                <a:sym typeface="+mn-ea"/>
              </a:rPr>
              <a:t>Leonetti</a:t>
            </a:r>
            <a:r>
              <a:rPr lang="it-IT" altLang="zh-CN" dirty="0">
                <a:latin typeface="微软雅黑" panose="020B0503020204020204" pitchFamily="34" charset="-122"/>
                <a:ea typeface="微软雅黑" panose="020B0503020204020204" pitchFamily="34" charset="-122"/>
                <a:sym typeface="+mn-ea"/>
              </a:rPr>
              <a:t> A, et al. Br </a:t>
            </a:r>
            <a:r>
              <a:rPr lang="it-IT" altLang="zh-CN" dirty="0" err="1">
                <a:latin typeface="微软雅黑" panose="020B0503020204020204" pitchFamily="34" charset="-122"/>
                <a:ea typeface="微软雅黑" panose="020B0503020204020204" pitchFamily="34" charset="-122"/>
                <a:sym typeface="+mn-ea"/>
              </a:rPr>
              <a:t>J</a:t>
            </a:r>
            <a:r>
              <a:rPr lang="it-IT" altLang="zh-CN" dirty="0">
                <a:latin typeface="微软雅黑" panose="020B0503020204020204" pitchFamily="34" charset="-122"/>
                <a:ea typeface="微软雅黑" panose="020B0503020204020204" pitchFamily="34" charset="-122"/>
                <a:sym typeface="+mn-ea"/>
              </a:rPr>
              <a:t> </a:t>
            </a:r>
            <a:r>
              <a:rPr lang="it-IT" altLang="zh-CN" dirty="0" err="1">
                <a:latin typeface="微软雅黑" panose="020B0503020204020204" pitchFamily="34" charset="-122"/>
                <a:ea typeface="微软雅黑" panose="020B0503020204020204" pitchFamily="34" charset="-122"/>
                <a:sym typeface="+mn-ea"/>
              </a:rPr>
              <a:t>Cancer</a:t>
            </a:r>
            <a:r>
              <a:rPr lang="it-IT" altLang="zh-CN" dirty="0">
                <a:latin typeface="微软雅黑" panose="020B0503020204020204" pitchFamily="34" charset="-122"/>
                <a:ea typeface="微软雅黑" panose="020B0503020204020204" pitchFamily="34" charset="-122"/>
                <a:sym typeface="+mn-ea"/>
              </a:rPr>
              <a:t>. 2019 Oct;121(9):725-737. </a:t>
            </a:r>
            <a:endParaRPr lang="en-US" altLang="zh-CN" dirty="0">
              <a:latin typeface="微软雅黑" panose="020B0503020204020204" pitchFamily="34" charset="-122"/>
              <a:ea typeface="微软雅黑" panose="020B0503020204020204" pitchFamily="34" charset="-122"/>
              <a:sym typeface="+mn-ea"/>
            </a:endParaRPr>
          </a:p>
          <a:p>
            <a:pPr marL="171450" indent="-171450">
              <a:buAutoNum type="arabicPeriod" startAt="6"/>
            </a:pPr>
            <a:r>
              <a:rPr lang="en-US" altLang="zh-CN" dirty="0">
                <a:latin typeface="微软雅黑" panose="020B0503020204020204" pitchFamily="34" charset="-122"/>
                <a:ea typeface="微软雅黑" panose="020B0503020204020204" pitchFamily="34" charset="-122"/>
                <a:sym typeface="+mn-ea"/>
              </a:rPr>
              <a:t>Roper N, et al. Cell Rep Med. 2020 Apr 21;1(1):100007</a:t>
            </a:r>
          </a:p>
        </p:txBody>
      </p:sp>
      <p:graphicFrame>
        <p:nvGraphicFramePr>
          <p:cNvPr id="6" name="图表 5">
            <a:extLst>
              <a:ext uri="{FF2B5EF4-FFF2-40B4-BE49-F238E27FC236}">
                <a16:creationId xmlns:a16="http://schemas.microsoft.com/office/drawing/2014/main" id="{9981794A-6299-7449-BBE7-21132DCEC2B7}"/>
              </a:ext>
            </a:extLst>
          </p:cNvPr>
          <p:cNvGraphicFramePr/>
          <p:nvPr>
            <p:extLst>
              <p:ext uri="{D42A27DB-BD31-4B8C-83A1-F6EECF244321}">
                <p14:modId xmlns:p14="http://schemas.microsoft.com/office/powerpoint/2010/main" val="3915703887"/>
              </p:ext>
            </p:extLst>
          </p:nvPr>
        </p:nvGraphicFramePr>
        <p:xfrm>
          <a:off x="5897978" y="2558127"/>
          <a:ext cx="3034322" cy="1653751"/>
        </p:xfrm>
        <a:graphic>
          <a:graphicData uri="http://schemas.openxmlformats.org/drawingml/2006/chart">
            <c:chart xmlns:c="http://schemas.openxmlformats.org/drawingml/2006/chart" xmlns:r="http://schemas.openxmlformats.org/officeDocument/2006/relationships" r:id="rId5"/>
          </a:graphicData>
        </a:graphic>
      </p:graphicFrame>
      <p:sp>
        <p:nvSpPr>
          <p:cNvPr id="4" name="矩形 3">
            <a:extLst>
              <a:ext uri="{FF2B5EF4-FFF2-40B4-BE49-F238E27FC236}">
                <a16:creationId xmlns:a16="http://schemas.microsoft.com/office/drawing/2014/main" id="{33091508-682A-A84C-8BCB-CBE46B5CA691}"/>
              </a:ext>
            </a:extLst>
          </p:cNvPr>
          <p:cNvSpPr/>
          <p:nvPr/>
        </p:nvSpPr>
        <p:spPr>
          <a:xfrm>
            <a:off x="414849" y="686633"/>
            <a:ext cx="7746171" cy="315471"/>
          </a:xfrm>
          <a:prstGeom prst="rect">
            <a:avLst/>
          </a:prstGeom>
        </p:spPr>
        <p:txBody>
          <a:bodyPr wrap="square" lIns="68580" tIns="34290" rIns="68580" bIns="34290">
            <a:spAutoFit/>
          </a:bodyPr>
          <a:lstStyle/>
          <a:p>
            <a:pPr marL="214313" indent="-214313">
              <a:buFont typeface="Arial" panose="020B0604020202020204" pitchFamily="34" charset="0"/>
              <a:buChar char="•"/>
            </a:pPr>
            <a:r>
              <a:rPr lang="zh-CN" altLang="en-US" sz="1600" b="1" dirty="0"/>
              <a:t>既往研究显示，一</a:t>
            </a:r>
            <a:r>
              <a:rPr lang="en-US" altLang="zh-CN" sz="1600" b="1" dirty="0"/>
              <a:t>/</a:t>
            </a:r>
            <a:r>
              <a:rPr lang="zh-CN" altLang="en-US" sz="1600" b="1" dirty="0"/>
              <a:t>二代</a:t>
            </a:r>
            <a:r>
              <a:rPr lang="en-US" altLang="zh-CN" sz="1600" b="1" dirty="0"/>
              <a:t>EGFR-TKI</a:t>
            </a:r>
            <a:r>
              <a:rPr lang="zh-CN" altLang="en-US" sz="1600" b="1" dirty="0"/>
              <a:t>获得性耐药患者</a:t>
            </a:r>
            <a:r>
              <a:rPr lang="en-US" altLang="zh-CN" sz="1600" b="1" dirty="0"/>
              <a:t>MET</a:t>
            </a:r>
            <a:r>
              <a:rPr lang="zh-CN" altLang="en-US" sz="1600" b="1" dirty="0"/>
              <a:t>扩增的发生率为</a:t>
            </a:r>
            <a:r>
              <a:rPr lang="en-US" altLang="zh-CN" sz="1600" b="1" dirty="0">
                <a:solidFill>
                  <a:srgbClr val="C00000"/>
                </a:solidFill>
              </a:rPr>
              <a:t>~5-21%</a:t>
            </a:r>
            <a:r>
              <a:rPr lang="en-US" altLang="zh-CN" sz="1600" b="1" baseline="30000" dirty="0"/>
              <a:t>1-3</a:t>
            </a:r>
            <a:endParaRPr lang="zh-CN" altLang="en-US" sz="1600" b="1" baseline="30000" dirty="0"/>
          </a:p>
        </p:txBody>
      </p:sp>
      <p:sp>
        <p:nvSpPr>
          <p:cNvPr id="24" name="矩形 23">
            <a:extLst>
              <a:ext uri="{FF2B5EF4-FFF2-40B4-BE49-F238E27FC236}">
                <a16:creationId xmlns:a16="http://schemas.microsoft.com/office/drawing/2014/main" id="{3A382F16-176E-AA42-ACDF-6E6E56228FA8}"/>
              </a:ext>
            </a:extLst>
          </p:cNvPr>
          <p:cNvSpPr/>
          <p:nvPr/>
        </p:nvSpPr>
        <p:spPr>
          <a:xfrm>
            <a:off x="315105" y="4817913"/>
            <a:ext cx="3156758" cy="346249"/>
          </a:xfrm>
          <a:prstGeom prst="rect">
            <a:avLst/>
          </a:prstGeom>
        </p:spPr>
        <p:txBody>
          <a:bodyPr wrap="square" lIns="68580" tIns="34290" rIns="68580" bIns="34290" anchor="t" anchorCtr="0">
            <a:spAutoFit/>
          </a:bodyPr>
          <a:lstStyle/>
          <a:p>
            <a:pPr defTabSz="685800">
              <a:defRPr/>
            </a:pPr>
            <a:r>
              <a:rPr lang="fr-FR" altLang="zh-CN" sz="600" dirty="0">
                <a:solidFill>
                  <a:schemeClr val="bg1"/>
                </a:solidFill>
                <a:latin typeface="微软雅黑" panose="020B0503020204020204" pitchFamily="34" charset="-122"/>
                <a:ea typeface="微软雅黑" panose="020B0503020204020204" pitchFamily="34" charset="-122"/>
                <a:sym typeface="+mn-ea"/>
              </a:rPr>
              <a:t>1. </a:t>
            </a:r>
            <a:r>
              <a:rPr lang="da-DK" altLang="zh-CN" sz="600" dirty="0">
                <a:solidFill>
                  <a:schemeClr val="bg1"/>
                </a:solidFill>
                <a:latin typeface="微软雅黑" panose="020B0503020204020204" pitchFamily="34" charset="-122"/>
                <a:ea typeface="微软雅黑" panose="020B0503020204020204" pitchFamily="34" charset="-122"/>
                <a:sym typeface="+mn-ea"/>
              </a:rPr>
              <a:t>Westover D, et al. Ann Oncol. 2018 Jan 1;29(suppl_1):i10-i19.</a:t>
            </a:r>
            <a:endParaRPr lang="fr-FR" altLang="zh-CN" sz="600" dirty="0">
              <a:solidFill>
                <a:schemeClr val="bg1"/>
              </a:solidFill>
              <a:latin typeface="微软雅黑" panose="020B0503020204020204" pitchFamily="34" charset="-122"/>
              <a:ea typeface="微软雅黑" panose="020B0503020204020204" pitchFamily="34" charset="-122"/>
              <a:sym typeface="+mn-ea"/>
            </a:endParaRPr>
          </a:p>
          <a:p>
            <a:pPr defTabSz="685800">
              <a:defRPr/>
            </a:pPr>
            <a:r>
              <a:rPr lang="fr-FR" altLang="zh-CN" sz="600" dirty="0">
                <a:solidFill>
                  <a:schemeClr val="bg1"/>
                </a:solidFill>
                <a:latin typeface="微软雅黑" panose="020B0503020204020204" pitchFamily="34" charset="-122"/>
                <a:ea typeface="微软雅黑" panose="020B0503020204020204" pitchFamily="34" charset="-122"/>
                <a:sym typeface="+mn-ea"/>
              </a:rPr>
              <a:t>2. Matikas A, et al. Clin Lung Cancer. 2015 Jul;16(4):252-61.</a:t>
            </a:r>
          </a:p>
          <a:p>
            <a:pPr defTabSz="685800">
              <a:defRPr/>
            </a:pPr>
            <a:r>
              <a:rPr lang="en-US" altLang="zh-CN" sz="600" dirty="0">
                <a:solidFill>
                  <a:schemeClr val="bg1"/>
                </a:solidFill>
                <a:latin typeface="微软雅黑" panose="020B0503020204020204" pitchFamily="34" charset="-122"/>
                <a:ea typeface="微软雅黑" panose="020B0503020204020204" pitchFamily="34" charset="-122"/>
                <a:sym typeface="+mn-ea"/>
              </a:rPr>
              <a:t>3. Bean J, et al. Proc Natl </a:t>
            </a:r>
            <a:r>
              <a:rPr lang="en-US" altLang="zh-CN" sz="600" dirty="0" err="1">
                <a:solidFill>
                  <a:schemeClr val="bg1"/>
                </a:solidFill>
                <a:latin typeface="微软雅黑" panose="020B0503020204020204" pitchFamily="34" charset="-122"/>
                <a:ea typeface="微软雅黑" panose="020B0503020204020204" pitchFamily="34" charset="-122"/>
                <a:sym typeface="+mn-ea"/>
              </a:rPr>
              <a:t>Acad</a:t>
            </a:r>
            <a:r>
              <a:rPr lang="en-US" altLang="zh-CN" sz="600" dirty="0">
                <a:solidFill>
                  <a:schemeClr val="bg1"/>
                </a:solidFill>
                <a:latin typeface="微软雅黑" panose="020B0503020204020204" pitchFamily="34" charset="-122"/>
                <a:ea typeface="微软雅黑" panose="020B0503020204020204" pitchFamily="34" charset="-122"/>
                <a:sym typeface="+mn-ea"/>
              </a:rPr>
              <a:t> Sci U S A. 2007 Dec 26;104(52):20932-7.</a:t>
            </a:r>
            <a:endParaRPr lang="fr-FR" altLang="zh-CN" sz="600"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格 12"/>
          <p:cNvGraphicFramePr>
            <a:graphicFrameLocks noGrp="1"/>
          </p:cNvGraphicFramePr>
          <p:nvPr/>
        </p:nvGraphicFramePr>
        <p:xfrm>
          <a:off x="440872" y="1097334"/>
          <a:ext cx="8259857" cy="3160040"/>
        </p:xfrm>
        <a:graphic>
          <a:graphicData uri="http://schemas.openxmlformats.org/drawingml/2006/table">
            <a:tbl>
              <a:tblPr firstRow="1" bandRow="1">
                <a:effectLst/>
                <a:tableStyleId>{9DCAF9ED-07DC-4A11-8D7F-57B35C25682E}</a:tableStyleId>
              </a:tblPr>
              <a:tblGrid>
                <a:gridCol w="1359919">
                  <a:extLst>
                    <a:ext uri="{9D8B030D-6E8A-4147-A177-3AD203B41FA5}">
                      <a16:colId xmlns:a16="http://schemas.microsoft.com/office/drawing/2014/main" val="20000"/>
                    </a:ext>
                  </a:extLst>
                </a:gridCol>
                <a:gridCol w="3363917">
                  <a:extLst>
                    <a:ext uri="{9D8B030D-6E8A-4147-A177-3AD203B41FA5}">
                      <a16:colId xmlns:a16="http://schemas.microsoft.com/office/drawing/2014/main" val="20001"/>
                    </a:ext>
                  </a:extLst>
                </a:gridCol>
                <a:gridCol w="3536021">
                  <a:extLst>
                    <a:ext uri="{9D8B030D-6E8A-4147-A177-3AD203B41FA5}">
                      <a16:colId xmlns:a16="http://schemas.microsoft.com/office/drawing/2014/main" val="20002"/>
                    </a:ext>
                  </a:extLst>
                </a:gridCol>
              </a:tblGrid>
              <a:tr h="243080">
                <a:tc gridSpan="2">
                  <a:txBody>
                    <a:bodyPr/>
                    <a:lstStyle/>
                    <a:p>
                      <a:pPr algn="ctr"/>
                      <a:r>
                        <a:rPr lang="zh-CN" altLang="en-US" sz="1100" dirty="0">
                          <a:latin typeface="微软雅黑" panose="020B0503020204020204" pitchFamily="34" charset="-122"/>
                          <a:ea typeface="微软雅黑" panose="020B0503020204020204" pitchFamily="34" charset="-122"/>
                        </a:rPr>
                        <a:t>人群</a:t>
                      </a:r>
                    </a:p>
                  </a:txBody>
                  <a:tcPr marL="68580" marR="68580" marT="34301" marB="34301" anchor="ctr">
                    <a:lnL w="19050" cap="flat" cmpd="sng" algn="ctr">
                      <a:solidFill>
                        <a:srgbClr val="DA0003"/>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rgbClr val="DA000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A0003"/>
                    </a:solidFill>
                  </a:tcPr>
                </a:tc>
                <a:tc hMerge="1">
                  <a:txBody>
                    <a:bodyPr/>
                    <a:lstStyle/>
                    <a:p>
                      <a:pPr algn="ctr"/>
                      <a:r>
                        <a:rPr lang="zh-CN" altLang="en-US" sz="1400" dirty="0">
                          <a:latin typeface="微软雅黑" panose="020B0503020204020204" pitchFamily="34" charset="-122"/>
                          <a:ea typeface="微软雅黑" panose="020B0503020204020204" pitchFamily="34" charset="-122"/>
                        </a:rPr>
                        <a:t>人群</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rgbClr val="DA000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A0003"/>
                    </a:solidFill>
                  </a:tcPr>
                </a:tc>
                <a:tc>
                  <a:txBody>
                    <a:bodyPr/>
                    <a:lstStyle/>
                    <a:p>
                      <a:pPr algn="ctr"/>
                      <a:r>
                        <a:rPr lang="zh-CN" altLang="en-US" sz="1100" dirty="0">
                          <a:latin typeface="微软雅黑" panose="020B0503020204020204" pitchFamily="34" charset="-122"/>
                          <a:ea typeface="微软雅黑" panose="020B0503020204020204" pitchFamily="34" charset="-122"/>
                        </a:rPr>
                        <a:t>化疗 </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培美曲塞</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铂类</a:t>
                      </a:r>
                      <a:r>
                        <a:rPr lang="en-US" altLang="zh-CN" sz="1100" dirty="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solidFill>
                      <a:prstDash val="solid"/>
                      <a:round/>
                      <a:headEnd type="none" w="med" len="med"/>
                      <a:tailEnd type="none" w="med" len="med"/>
                    </a:lnL>
                    <a:lnR w="19050" cap="flat" cmpd="sng" algn="ctr">
                      <a:solidFill>
                        <a:srgbClr val="DA0003"/>
                      </a:solidFill>
                      <a:prstDash val="solid"/>
                      <a:round/>
                      <a:headEnd type="none" w="med" len="med"/>
                      <a:tailEnd type="none" w="med" len="med"/>
                    </a:lnR>
                    <a:lnT w="19050" cap="flat" cmpd="sng" algn="ctr">
                      <a:solidFill>
                        <a:srgbClr val="DA000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A0003"/>
                    </a:solidFill>
                  </a:tcPr>
                </a:tc>
                <a:extLst>
                  <a:ext uri="{0D108BD9-81ED-4DB2-BD59-A6C34878D82A}">
                    <a16:rowId xmlns:a16="http://schemas.microsoft.com/office/drawing/2014/main" val="10000"/>
                  </a:ext>
                </a:extLst>
              </a:tr>
              <a:tr h="243080">
                <a:tc rowSpan="4">
                  <a:txBody>
                    <a:bodyPr/>
                    <a:lstStyle/>
                    <a:p>
                      <a:pPr algn="l"/>
                      <a:r>
                        <a:rPr lang="zh-CN" altLang="en-US" sz="1100" baseline="0" dirty="0">
                          <a:solidFill>
                            <a:schemeClr val="tx1">
                              <a:lumMod val="75000"/>
                              <a:lumOff val="25000"/>
                            </a:schemeClr>
                          </a:solidFill>
                          <a:latin typeface="微软雅黑" panose="020B0503020204020204" pitchFamily="34" charset="-122"/>
                          <a:ea typeface="微软雅黑" panose="020B0503020204020204" pitchFamily="34" charset="-122"/>
                        </a:rPr>
                        <a:t>总体</a:t>
                      </a:r>
                      <a:r>
                        <a:rPr lang="en-US" altLang="zh-CN" sz="1100" baseline="0" dirty="0">
                          <a:solidFill>
                            <a:schemeClr val="tx1">
                              <a:lumMod val="75000"/>
                              <a:lumOff val="25000"/>
                            </a:schemeClr>
                          </a:solidFill>
                          <a:latin typeface="微软雅黑" panose="020B0503020204020204" pitchFamily="34" charset="-122"/>
                          <a:ea typeface="微软雅黑" panose="020B0503020204020204" pitchFamily="34" charset="-122"/>
                        </a:rPr>
                        <a:t>MET</a:t>
                      </a:r>
                      <a:r>
                        <a:rPr lang="zh-CN" altLang="en-US" sz="1100" baseline="0" dirty="0">
                          <a:solidFill>
                            <a:schemeClr val="tx1">
                              <a:lumMod val="75000"/>
                              <a:lumOff val="25000"/>
                            </a:schemeClr>
                          </a:solidFill>
                          <a:latin typeface="微软雅黑" panose="020B0503020204020204" pitchFamily="34" charset="-122"/>
                          <a:ea typeface="微软雅黑" panose="020B0503020204020204" pitchFamily="34" charset="-122"/>
                        </a:rPr>
                        <a:t>阳性</a:t>
                      </a:r>
                      <a:endParaRPr lang="zh-CN" altLang="en-US" sz="1100" baseline="30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患者</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n</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24</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43080">
                <a:tc vMerge="1">
                  <a:txBody>
                    <a:bodyPr/>
                    <a:lstStyle/>
                    <a:p>
                      <a:endParaRPr lang="zh-CN"/>
                    </a:p>
                  </a:txBody>
                  <a:tcPr anchor="ctr"/>
                </a:tc>
                <a:tc>
                  <a:txBody>
                    <a:bodyPr/>
                    <a:lstStyle/>
                    <a:p>
                      <a:pPr algn="ct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rPr>
                        <a:t>mPFS</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月 </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(90%CI)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4.4 (4.2-6.8)</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43080">
                <a:tc vMerge="1">
                  <a:txBody>
                    <a:bodyPr/>
                    <a:lstStyle/>
                    <a:p>
                      <a:endParaRPr lang="zh-CN"/>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rPr>
                        <a:t>mOS</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月 </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(90%CI)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18.7 (15.9-20.7)</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43080">
                <a:tc vMerge="1">
                  <a:txBody>
                    <a:bodyPr/>
                    <a:lstStyle/>
                    <a:p>
                      <a:endParaRPr lang="zh-CN"/>
                    </a:p>
                  </a:txBody>
                  <a:tcPr anchor="ct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ORR, n (%) [90%CI]</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8 (33.3) [17.8-52.1]</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43080">
                <a:tc rowSpan="4">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MET IHC3+</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亚组</a:t>
                      </a:r>
                      <a:endParaRPr lang="zh-CN" altLang="en-US" sz="1100" baseline="30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患者</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n</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15</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243080">
                <a:tc vMerge="1">
                  <a:txBody>
                    <a:bodyPr/>
                    <a:lstStyle/>
                    <a:p>
                      <a:endParaRPr lang="zh-CN"/>
                    </a:p>
                  </a:txBody>
                  <a:tcPr anchor="ctr"/>
                </a:tc>
                <a:tc>
                  <a:txBody>
                    <a:bodyPr/>
                    <a:lstStyle/>
                    <a:p>
                      <a:pPr algn="ct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rPr>
                        <a:t>mPFS</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月 </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(90%CI)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4.4 (4.1-6.8)</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243080">
                <a:tc vMerge="1">
                  <a:txBody>
                    <a:bodyPr/>
                    <a:lstStyle/>
                    <a:p>
                      <a:endParaRPr lang="zh-CN"/>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rPr>
                        <a:t>mOS</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月 </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(90%CI)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17.9 (12.0-20.7)</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243080">
                <a:tc vMerge="1">
                  <a:txBody>
                    <a:bodyPr/>
                    <a:lstStyle/>
                    <a:p>
                      <a:endParaRPr lang="zh-CN"/>
                    </a:p>
                  </a:txBody>
                  <a:tcPr anchor="ct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ORR, n (%) [90%CI]</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5 (33.3) [14.2-57.7]</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243080">
                <a:tc rowSpan="4">
                  <a:txBody>
                    <a:bodyPr/>
                    <a:lstStyle/>
                    <a:p>
                      <a:pPr algn="l"/>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MET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扩增亚组</a:t>
                      </a:r>
                      <a:endParaRPr lang="zh-CN" altLang="en-US" sz="1100" baseline="30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DA0003"/>
                      </a:solidFill>
                      <a:prstDash val="solid"/>
                      <a:round/>
                      <a:headEnd type="none" w="med" len="med"/>
                      <a:tailEnd type="none" w="med" len="med"/>
                    </a:lnB>
                    <a:solidFill>
                      <a:schemeClr val="bg1"/>
                    </a:solidFill>
                  </a:tcPr>
                </a:tc>
                <a:tc>
                  <a:txBody>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患者</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n</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7</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243080">
                <a:tc vMerge="1">
                  <a:txBody>
                    <a:bodyPr/>
                    <a:lstStyle/>
                    <a:p>
                      <a:endParaRPr lang="zh-CN"/>
                    </a:p>
                  </a:txBody>
                  <a:tcPr anchor="ctr"/>
                </a:tc>
                <a:tc>
                  <a:txBody>
                    <a:bodyPr/>
                    <a:lstStyle/>
                    <a:p>
                      <a:pPr algn="ctr"/>
                      <a:r>
                        <a:rPr lang="en-US" altLang="zh-CN" sz="1100" b="1" dirty="0" err="1">
                          <a:solidFill>
                            <a:srgbClr val="DA0003"/>
                          </a:solidFill>
                          <a:latin typeface="微软雅黑" panose="020B0503020204020204" pitchFamily="34" charset="-122"/>
                          <a:ea typeface="微软雅黑" panose="020B0503020204020204" pitchFamily="34" charset="-122"/>
                        </a:rPr>
                        <a:t>mPFS</a:t>
                      </a:r>
                      <a:r>
                        <a:rPr lang="en-US" altLang="zh-CN" sz="1100" b="1" dirty="0">
                          <a:solidFill>
                            <a:srgbClr val="DA0003"/>
                          </a:solidFill>
                          <a:latin typeface="微软雅黑" panose="020B0503020204020204" pitchFamily="34" charset="-122"/>
                          <a:ea typeface="微软雅黑" panose="020B0503020204020204" pitchFamily="34" charset="-122"/>
                        </a:rPr>
                        <a:t>, </a:t>
                      </a:r>
                      <a:r>
                        <a:rPr lang="zh-CN" altLang="en-US" sz="1100" b="1" dirty="0">
                          <a:solidFill>
                            <a:srgbClr val="DA0003"/>
                          </a:solidFill>
                          <a:latin typeface="微软雅黑" panose="020B0503020204020204" pitchFamily="34" charset="-122"/>
                          <a:ea typeface="微软雅黑" panose="020B0503020204020204" pitchFamily="34" charset="-122"/>
                        </a:rPr>
                        <a:t>月 </a:t>
                      </a:r>
                      <a:r>
                        <a:rPr lang="en-US" altLang="zh-CN" sz="1100" b="1" dirty="0">
                          <a:solidFill>
                            <a:srgbClr val="DA0003"/>
                          </a:solidFill>
                          <a:latin typeface="微软雅黑" panose="020B0503020204020204" pitchFamily="34" charset="-122"/>
                          <a:ea typeface="微软雅黑" panose="020B0503020204020204" pitchFamily="34" charset="-122"/>
                        </a:rPr>
                        <a:t>(90%CI) </a:t>
                      </a:r>
                      <a:endParaRPr lang="zh-CN" altLang="en-US" sz="1100" b="1" dirty="0">
                        <a:solidFill>
                          <a:srgbClr val="DA0003"/>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b="1" dirty="0">
                          <a:solidFill>
                            <a:srgbClr val="C00000"/>
                          </a:solidFill>
                          <a:latin typeface="微软雅黑" panose="020B0503020204020204" pitchFamily="34" charset="-122"/>
                          <a:ea typeface="微软雅黑" panose="020B0503020204020204" pitchFamily="34" charset="-122"/>
                        </a:rPr>
                        <a:t>4.2</a:t>
                      </a:r>
                      <a:r>
                        <a:rPr lang="en-US" altLang="zh-CN" sz="1100" b="1" dirty="0">
                          <a:solidFill>
                            <a:srgbClr val="DA0003"/>
                          </a:solidFill>
                          <a:latin typeface="微软雅黑" panose="020B0503020204020204" pitchFamily="34" charset="-122"/>
                          <a:ea typeface="微软雅黑" panose="020B0503020204020204" pitchFamily="34" charset="-122"/>
                        </a:rPr>
                        <a:t> </a:t>
                      </a:r>
                      <a:r>
                        <a:rPr lang="en-US" altLang="zh-CN" sz="1100" b="0" dirty="0">
                          <a:solidFill>
                            <a:schemeClr val="tx1"/>
                          </a:solidFill>
                          <a:latin typeface="微软雅黑" panose="020B0503020204020204" pitchFamily="34" charset="-122"/>
                          <a:ea typeface="微软雅黑" panose="020B0503020204020204" pitchFamily="34" charset="-122"/>
                        </a:rPr>
                        <a:t>(1.4-7.0)</a:t>
                      </a:r>
                      <a:endParaRPr lang="zh-CN" altLang="en-US" sz="1100" b="0" dirty="0">
                        <a:solidFill>
                          <a:schemeClr val="tx1"/>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243080">
                <a:tc vMerge="1">
                  <a:txBody>
                    <a:bodyPr/>
                    <a:lstStyle/>
                    <a:p>
                      <a:endParaRPr lang="zh-CN"/>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rPr>
                        <a:t>mOS</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月 </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(90%CI)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b="1" dirty="0">
                          <a:solidFill>
                            <a:srgbClr val="C00000"/>
                          </a:solidFill>
                          <a:latin typeface="微软雅黑" panose="020B0503020204020204" pitchFamily="34" charset="-122"/>
                          <a:ea typeface="微软雅黑" panose="020B0503020204020204" pitchFamily="34" charset="-122"/>
                        </a:rPr>
                        <a:t>13.1</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(3.3-NE)</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243080">
                <a:tc vMerge="1">
                  <a:txBody>
                    <a:bodyPr/>
                    <a:lstStyle/>
                    <a:p>
                      <a:endParaRPr lang="zh-CN"/>
                    </a:p>
                  </a:txBody>
                  <a:tcPr anchor="ct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ORR, n (%) [90%CI]</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DA0003"/>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3 (</a:t>
                      </a:r>
                      <a:r>
                        <a:rPr lang="en-US" altLang="zh-CN" sz="1100" b="1" dirty="0">
                          <a:solidFill>
                            <a:srgbClr val="C00000"/>
                          </a:solidFill>
                          <a:latin typeface="微软雅黑" panose="020B0503020204020204" pitchFamily="34" charset="-122"/>
                          <a:ea typeface="微软雅黑" panose="020B0503020204020204" pitchFamily="34" charset="-122"/>
                        </a:rPr>
                        <a:t>42.9</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[12.9-77.5]</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68580" marR="68580" marT="34301" marB="34301"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DA0003"/>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bl>
          </a:graphicData>
        </a:graphic>
      </p:graphicFrame>
      <p:sp>
        <p:nvSpPr>
          <p:cNvPr id="14" name="矩形: 圆角 13"/>
          <p:cNvSpPr/>
          <p:nvPr/>
        </p:nvSpPr>
        <p:spPr>
          <a:xfrm>
            <a:off x="440872" y="3264840"/>
            <a:ext cx="8259856" cy="977932"/>
          </a:xfrm>
          <a:prstGeom prst="roundRect">
            <a:avLst>
              <a:gd name="adj" fmla="val 9702"/>
            </a:avLst>
          </a:prstGeom>
          <a:noFill/>
          <a:ln w="12700">
            <a:solidFill>
              <a:srgbClr val="DA000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latin typeface="Arial" panose="020B0604020202020204"/>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sz="2000" b="0" dirty="0">
                <a:solidFill>
                  <a:schemeClr val="tx1"/>
                </a:solidFill>
                <a:latin typeface="微软雅黑" pitchFamily="34" charset="-122"/>
                <a:ea typeface="微软雅黑" pitchFamily="34" charset="-122"/>
              </a:rPr>
              <a:t>一</a:t>
            </a:r>
            <a:r>
              <a:rPr lang="en-US" altLang="zh-CN" sz="2000" b="0" dirty="0">
                <a:solidFill>
                  <a:schemeClr val="tx1"/>
                </a:solidFill>
                <a:latin typeface="微软雅黑" pitchFamily="34" charset="-122"/>
                <a:ea typeface="微软雅黑" pitchFamily="34" charset="-122"/>
              </a:rPr>
              <a:t>/</a:t>
            </a:r>
            <a:r>
              <a:rPr lang="zh-CN" altLang="en-US" sz="2000" b="0" dirty="0">
                <a:solidFill>
                  <a:schemeClr val="tx1"/>
                </a:solidFill>
                <a:latin typeface="微软雅黑" pitchFamily="34" charset="-122"/>
                <a:ea typeface="微软雅黑" pitchFamily="34" charset="-122"/>
              </a:rPr>
              <a:t>二代</a:t>
            </a:r>
            <a:r>
              <a:rPr lang="en-US" altLang="zh-CN" sz="2000" b="0" dirty="0">
                <a:solidFill>
                  <a:schemeClr val="tx1"/>
                </a:solidFill>
                <a:latin typeface="微软雅黑" pitchFamily="34" charset="-122"/>
                <a:ea typeface="微软雅黑" pitchFamily="34" charset="-122"/>
              </a:rPr>
              <a:t>EGFR-TKI</a:t>
            </a:r>
            <a:r>
              <a:rPr lang="zh-CN" altLang="en-US" sz="2000" b="0" dirty="0">
                <a:solidFill>
                  <a:schemeClr val="tx1"/>
                </a:solidFill>
                <a:latin typeface="微软雅黑" pitchFamily="34" charset="-122"/>
                <a:ea typeface="微软雅黑" pitchFamily="34" charset="-122"/>
              </a:rPr>
              <a:t>后</a:t>
            </a:r>
            <a:r>
              <a:rPr lang="en-US" altLang="zh-CN" sz="2000" b="0" dirty="0">
                <a:solidFill>
                  <a:schemeClr val="tx1"/>
                </a:solidFill>
                <a:latin typeface="微软雅黑" pitchFamily="34" charset="-122"/>
                <a:ea typeface="微软雅黑" pitchFamily="34" charset="-122"/>
              </a:rPr>
              <a:t>T790M-</a:t>
            </a:r>
            <a:r>
              <a:rPr lang="zh-CN" altLang="en-US" sz="2000" b="0" dirty="0">
                <a:solidFill>
                  <a:schemeClr val="tx1"/>
                </a:solidFill>
                <a:latin typeface="微软雅黑" pitchFamily="34" charset="-122"/>
                <a:ea typeface="微软雅黑" pitchFamily="34" charset="-122"/>
              </a:rPr>
              <a:t>合并</a:t>
            </a:r>
            <a:r>
              <a:rPr lang="en-US" altLang="zh-CN" sz="2000" b="0" dirty="0">
                <a:solidFill>
                  <a:schemeClr val="tx1"/>
                </a:solidFill>
                <a:latin typeface="微软雅黑" pitchFamily="34" charset="-122"/>
                <a:ea typeface="微软雅黑" pitchFamily="34" charset="-122"/>
              </a:rPr>
              <a:t>MET</a:t>
            </a:r>
            <a:r>
              <a:rPr lang="zh-CN" altLang="en-US" sz="2000" b="0" dirty="0">
                <a:solidFill>
                  <a:schemeClr val="tx1"/>
                </a:solidFill>
                <a:latin typeface="微软雅黑" pitchFamily="34" charset="-122"/>
                <a:ea typeface="微软雅黑" pitchFamily="34" charset="-122"/>
              </a:rPr>
              <a:t>扩增患者目前化疗疗效有限</a:t>
            </a:r>
          </a:p>
        </p:txBody>
      </p:sp>
      <p:sp>
        <p:nvSpPr>
          <p:cNvPr id="8" name="矩形 7">
            <a:extLst>
              <a:ext uri="{FF2B5EF4-FFF2-40B4-BE49-F238E27FC236}">
                <a16:creationId xmlns:a16="http://schemas.microsoft.com/office/drawing/2014/main" id="{7CECC523-7F60-4DD7-AFD9-72FFAFB10F3E}"/>
              </a:ext>
            </a:extLst>
          </p:cNvPr>
          <p:cNvSpPr/>
          <p:nvPr/>
        </p:nvSpPr>
        <p:spPr>
          <a:xfrm>
            <a:off x="292473" y="4823741"/>
            <a:ext cx="3559493" cy="161633"/>
          </a:xfrm>
          <a:prstGeom prst="rect">
            <a:avLst/>
          </a:prstGeom>
        </p:spPr>
        <p:txBody>
          <a:bodyPr wrap="square" lIns="68580" tIns="34290" rIns="68580" bIns="34290" anchor="t" anchorCtr="0">
            <a:spAutoFit/>
          </a:bodyPr>
          <a:lstStyle/>
          <a:p>
            <a:pPr marL="171450" indent="-171450" defTabSz="685800">
              <a:buFont typeface="+mj-lt"/>
              <a:buAutoNum type="arabicPeriod"/>
              <a:defRPr/>
            </a:pPr>
            <a:r>
              <a:rPr lang="da-DK" altLang="zh-CN" sz="600" dirty="0">
                <a:solidFill>
                  <a:schemeClr val="bg1"/>
                </a:solidFill>
                <a:latin typeface="微软雅黑" panose="020B0503020204020204" pitchFamily="34" charset="-122"/>
                <a:ea typeface="微软雅黑" panose="020B0503020204020204" pitchFamily="34" charset="-122"/>
                <a:sym typeface="+mn-ea"/>
              </a:rPr>
              <a:t>Wu YL, et al. Lancet Respir Med. 2020 Nov;8(11):1132-1143.</a:t>
            </a:r>
          </a:p>
        </p:txBody>
      </p:sp>
      <p:sp>
        <p:nvSpPr>
          <p:cNvPr id="9" name="矩形 8">
            <a:extLst>
              <a:ext uri="{FF2B5EF4-FFF2-40B4-BE49-F238E27FC236}">
                <a16:creationId xmlns:a16="http://schemas.microsoft.com/office/drawing/2014/main" id="{691B6A0D-9096-4F77-B150-DB3B0006E3C6}"/>
              </a:ext>
            </a:extLst>
          </p:cNvPr>
          <p:cNvSpPr/>
          <p:nvPr/>
        </p:nvSpPr>
        <p:spPr>
          <a:xfrm>
            <a:off x="359569" y="760723"/>
            <a:ext cx="6035948" cy="253916"/>
          </a:xfrm>
          <a:prstGeom prst="rect">
            <a:avLst/>
          </a:prstGeom>
        </p:spPr>
        <p:txBody>
          <a:bodyPr wrap="none" lIns="68580" tIns="34290" rIns="68580" bIns="34290">
            <a:spAutoFit/>
          </a:bodyPr>
          <a:lstStyle/>
          <a:p>
            <a:pPr marL="214313" indent="-214313">
              <a:buFont typeface="Arial" panose="020B0604020202090204" pitchFamily="34" charset="0"/>
              <a:buChar char="•"/>
            </a:pPr>
            <a:r>
              <a:rPr lang="en-US" altLang="zh-CN" sz="1200" b="1" dirty="0">
                <a:latin typeface="+mn-ea"/>
              </a:rPr>
              <a:t>INSIGHT Ⅱ</a:t>
            </a:r>
            <a:r>
              <a:rPr lang="zh-CN" altLang="en-US" sz="1200" b="1" dirty="0">
                <a:latin typeface="+mn-ea"/>
              </a:rPr>
              <a:t>期研究：一</a:t>
            </a:r>
            <a:r>
              <a:rPr lang="en-US" altLang="zh-CN" sz="1200" b="1" dirty="0">
                <a:latin typeface="+mn-ea"/>
              </a:rPr>
              <a:t>/</a:t>
            </a:r>
            <a:r>
              <a:rPr lang="zh-CN" altLang="en-US" sz="1200" b="1" dirty="0">
                <a:latin typeface="+mn-ea"/>
              </a:rPr>
              <a:t>二代</a:t>
            </a:r>
            <a:r>
              <a:rPr lang="en-US" altLang="zh-CN" sz="1200" b="1" dirty="0">
                <a:latin typeface="+mn-ea"/>
              </a:rPr>
              <a:t>EGFR-TKI</a:t>
            </a:r>
            <a:r>
              <a:rPr lang="zh-CN" altLang="en-US" sz="1200" b="1" dirty="0">
                <a:latin typeface="+mn-ea"/>
              </a:rPr>
              <a:t>耐药后</a:t>
            </a:r>
            <a:r>
              <a:rPr lang="en-US" altLang="zh-CN" sz="1200" b="1" dirty="0">
                <a:latin typeface="+mn-ea"/>
              </a:rPr>
              <a:t>T790M-</a:t>
            </a:r>
            <a:r>
              <a:rPr lang="zh-CN" altLang="en-US" sz="1200" b="1" dirty="0">
                <a:latin typeface="+mn-ea"/>
              </a:rPr>
              <a:t>合并</a:t>
            </a:r>
            <a:r>
              <a:rPr lang="en-US" altLang="zh-CN" sz="1200" b="1" dirty="0">
                <a:latin typeface="+mn-ea"/>
              </a:rPr>
              <a:t>MET</a:t>
            </a:r>
            <a:r>
              <a:rPr lang="zh-CN" altLang="en-US" sz="1200" b="1" dirty="0">
                <a:latin typeface="+mn-ea"/>
              </a:rPr>
              <a:t>阳性患者化疗疗效汇总</a:t>
            </a:r>
            <a:r>
              <a:rPr lang="en-US" altLang="zh-CN" sz="1200" b="1" baseline="30000" dirty="0">
                <a:latin typeface="+mn-ea"/>
              </a:rPr>
              <a:t>a</a:t>
            </a:r>
            <a:endParaRPr lang="zh-CN" altLang="en-US" sz="1200" b="1" baseline="30000" dirty="0">
              <a:latin typeface="+mn-ea"/>
            </a:endParaRPr>
          </a:p>
        </p:txBody>
      </p:sp>
      <p:sp>
        <p:nvSpPr>
          <p:cNvPr id="10" name="文本框 9">
            <a:extLst>
              <a:ext uri="{FF2B5EF4-FFF2-40B4-BE49-F238E27FC236}">
                <a16:creationId xmlns:a16="http://schemas.microsoft.com/office/drawing/2014/main" id="{8BA226B1-B237-4B3B-B4B5-58ED0B922882}"/>
              </a:ext>
            </a:extLst>
          </p:cNvPr>
          <p:cNvSpPr txBox="1"/>
          <p:nvPr/>
        </p:nvSpPr>
        <p:spPr>
          <a:xfrm>
            <a:off x="400220" y="4498139"/>
            <a:ext cx="8341159" cy="253916"/>
          </a:xfrm>
          <a:prstGeom prst="rect">
            <a:avLst/>
          </a:prstGeom>
          <a:noFill/>
        </p:spPr>
        <p:txBody>
          <a:bodyPr wrap="square" lIns="68580" tIns="34290" rIns="68580" bIns="34290" rtlCol="0">
            <a:spAutoFit/>
          </a:bodyPr>
          <a:lstStyle/>
          <a:p>
            <a:pPr defTabSz="457200">
              <a:defRPr/>
            </a:pPr>
            <a:r>
              <a:rPr lang="en-US" altLang="zh-CN" sz="600" dirty="0">
                <a:solidFill>
                  <a:schemeClr val="tx1">
                    <a:lumMod val="75000"/>
                    <a:lumOff val="25000"/>
                  </a:schemeClr>
                </a:solidFill>
                <a:latin typeface="+mn-ea"/>
                <a:sym typeface="+mn-ea"/>
              </a:rPr>
              <a:t>a. INSIGHT</a:t>
            </a:r>
            <a:r>
              <a:rPr lang="zh-CN" altLang="en-US" sz="600" dirty="0">
                <a:solidFill>
                  <a:schemeClr val="tx1">
                    <a:lumMod val="75000"/>
                    <a:lumOff val="25000"/>
                  </a:schemeClr>
                </a:solidFill>
                <a:latin typeface="+mn-ea"/>
                <a:sym typeface="+mn-ea"/>
              </a:rPr>
              <a:t>研究：一项多中心、开放标签、随机、</a:t>
            </a:r>
            <a:r>
              <a:rPr lang="en-US" altLang="zh-CN" sz="600" dirty="0">
                <a:solidFill>
                  <a:schemeClr val="tx1">
                    <a:lumMod val="75000"/>
                    <a:lumOff val="25000"/>
                  </a:schemeClr>
                </a:solidFill>
                <a:latin typeface="+mn-ea"/>
                <a:sym typeface="+mn-ea"/>
              </a:rPr>
              <a:t>Ⅰb/Ⅱ</a:t>
            </a:r>
            <a:r>
              <a:rPr lang="zh-CN" altLang="en-US" sz="600" dirty="0">
                <a:solidFill>
                  <a:schemeClr val="tx1">
                    <a:lumMod val="75000"/>
                    <a:lumOff val="25000"/>
                  </a:schemeClr>
                </a:solidFill>
                <a:latin typeface="+mn-ea"/>
                <a:sym typeface="+mn-ea"/>
              </a:rPr>
              <a:t>期临床试验，评估</a:t>
            </a:r>
            <a:r>
              <a:rPr lang="en-US" altLang="zh-CN" sz="600" dirty="0" err="1">
                <a:solidFill>
                  <a:schemeClr val="tx1">
                    <a:lumMod val="75000"/>
                    <a:lumOff val="25000"/>
                  </a:schemeClr>
                </a:solidFill>
                <a:latin typeface="+mn-ea"/>
                <a:sym typeface="+mn-ea"/>
              </a:rPr>
              <a:t>Tepotinib</a:t>
            </a:r>
            <a:r>
              <a:rPr lang="zh-CN" altLang="en-US" sz="600" dirty="0">
                <a:solidFill>
                  <a:schemeClr val="tx1">
                    <a:lumMod val="75000"/>
                    <a:lumOff val="25000"/>
                  </a:schemeClr>
                </a:solidFill>
                <a:latin typeface="+mn-ea"/>
                <a:sym typeface="+mn-ea"/>
              </a:rPr>
              <a:t>联合吉非替尼用于</a:t>
            </a:r>
            <a:r>
              <a:rPr lang="en-US" altLang="zh-CN" sz="600" dirty="0">
                <a:solidFill>
                  <a:schemeClr val="tx1">
                    <a:lumMod val="75000"/>
                    <a:lumOff val="25000"/>
                  </a:schemeClr>
                </a:solidFill>
                <a:latin typeface="+mn-ea"/>
                <a:sym typeface="+mn-ea"/>
              </a:rPr>
              <a:t>EGFR-TKI</a:t>
            </a:r>
            <a:r>
              <a:rPr lang="zh-CN" altLang="en-US" sz="600" dirty="0">
                <a:solidFill>
                  <a:schemeClr val="tx1">
                    <a:lumMod val="75000"/>
                    <a:lumOff val="25000"/>
                  </a:schemeClr>
                </a:solidFill>
                <a:latin typeface="+mn-ea"/>
                <a:sym typeface="+mn-ea"/>
              </a:rPr>
              <a:t>耐药、</a:t>
            </a:r>
            <a:r>
              <a:rPr lang="en-US" altLang="zh-CN" sz="600" dirty="0">
                <a:solidFill>
                  <a:schemeClr val="tx1">
                    <a:lumMod val="75000"/>
                    <a:lumOff val="25000"/>
                  </a:schemeClr>
                </a:solidFill>
                <a:latin typeface="+mn-ea"/>
                <a:sym typeface="+mn-ea"/>
              </a:rPr>
              <a:t>MET</a:t>
            </a:r>
            <a:r>
              <a:rPr lang="zh-CN" altLang="en-US" sz="600" dirty="0">
                <a:solidFill>
                  <a:schemeClr val="tx1">
                    <a:lumMod val="75000"/>
                    <a:lumOff val="25000"/>
                  </a:schemeClr>
                </a:solidFill>
                <a:latin typeface="+mn-ea"/>
                <a:sym typeface="+mn-ea"/>
              </a:rPr>
              <a:t>过表达或</a:t>
            </a:r>
            <a:r>
              <a:rPr lang="en-US" altLang="zh-CN" sz="600" dirty="0">
                <a:solidFill>
                  <a:schemeClr val="tx1">
                    <a:lumMod val="75000"/>
                    <a:lumOff val="25000"/>
                  </a:schemeClr>
                </a:solidFill>
                <a:latin typeface="+mn-ea"/>
                <a:sym typeface="+mn-ea"/>
              </a:rPr>
              <a:t>MET</a:t>
            </a:r>
            <a:r>
              <a:rPr lang="zh-CN" altLang="en-US" sz="600" dirty="0">
                <a:solidFill>
                  <a:schemeClr val="tx1">
                    <a:lumMod val="75000"/>
                    <a:lumOff val="25000"/>
                  </a:schemeClr>
                </a:solidFill>
                <a:latin typeface="+mn-ea"/>
                <a:sym typeface="+mn-ea"/>
              </a:rPr>
              <a:t>扩增的</a:t>
            </a:r>
            <a:r>
              <a:rPr lang="en-US" altLang="zh-CN" sz="600" dirty="0">
                <a:solidFill>
                  <a:schemeClr val="tx1">
                    <a:lumMod val="75000"/>
                    <a:lumOff val="25000"/>
                  </a:schemeClr>
                </a:solidFill>
                <a:latin typeface="+mn-ea"/>
                <a:sym typeface="+mn-ea"/>
              </a:rPr>
              <a:t>EGFR</a:t>
            </a:r>
            <a:r>
              <a:rPr lang="zh-CN" altLang="en-US" sz="600" dirty="0">
                <a:solidFill>
                  <a:schemeClr val="tx1">
                    <a:lumMod val="75000"/>
                    <a:lumOff val="25000"/>
                  </a:schemeClr>
                </a:solidFill>
                <a:latin typeface="+mn-ea"/>
                <a:sym typeface="+mn-ea"/>
              </a:rPr>
              <a:t>突变</a:t>
            </a:r>
            <a:r>
              <a:rPr lang="en-US" altLang="zh-CN" sz="600" dirty="0">
                <a:solidFill>
                  <a:schemeClr val="tx1">
                    <a:lumMod val="75000"/>
                    <a:lumOff val="25000"/>
                  </a:schemeClr>
                </a:solidFill>
                <a:latin typeface="+mn-ea"/>
                <a:sym typeface="+mn-ea"/>
              </a:rPr>
              <a:t>NSCLC</a:t>
            </a:r>
            <a:r>
              <a:rPr lang="zh-CN" altLang="en-US" sz="600" dirty="0">
                <a:solidFill>
                  <a:schemeClr val="tx1">
                    <a:lumMod val="75000"/>
                    <a:lumOff val="25000"/>
                  </a:schemeClr>
                </a:solidFill>
                <a:latin typeface="+mn-ea"/>
                <a:sym typeface="+mn-ea"/>
              </a:rPr>
              <a:t>患者的疗效和安全性；</a:t>
            </a:r>
            <a:endParaRPr lang="en-US" altLang="zh-CN" sz="600" dirty="0">
              <a:solidFill>
                <a:schemeClr val="tx1">
                  <a:lumMod val="75000"/>
                  <a:lumOff val="25000"/>
                </a:schemeClr>
              </a:solidFill>
              <a:latin typeface="+mn-ea"/>
              <a:sym typeface="+mn-ea"/>
            </a:endParaRPr>
          </a:p>
          <a:p>
            <a:pPr defTabSz="457200">
              <a:defRPr/>
            </a:pPr>
            <a:r>
              <a:rPr lang="zh-CN" altLang="en-US" sz="600" dirty="0">
                <a:solidFill>
                  <a:schemeClr val="tx1">
                    <a:lumMod val="75000"/>
                    <a:lumOff val="25000"/>
                  </a:schemeClr>
                </a:solidFill>
                <a:latin typeface="+mn-ea"/>
                <a:sym typeface="+mn-ea"/>
              </a:rPr>
              <a:t>数据截止日期为</a:t>
            </a:r>
            <a:r>
              <a:rPr lang="en-US" altLang="zh-CN" sz="600" dirty="0">
                <a:solidFill>
                  <a:schemeClr val="tx1">
                    <a:lumMod val="75000"/>
                    <a:lumOff val="25000"/>
                  </a:schemeClr>
                </a:solidFill>
                <a:latin typeface="+mn-ea"/>
                <a:sym typeface="+mn-ea"/>
              </a:rPr>
              <a:t>2018</a:t>
            </a:r>
            <a:r>
              <a:rPr lang="zh-CN" altLang="en-US" sz="600" dirty="0">
                <a:solidFill>
                  <a:schemeClr val="tx1">
                    <a:lumMod val="75000"/>
                    <a:lumOff val="25000"/>
                  </a:schemeClr>
                </a:solidFill>
                <a:latin typeface="+mn-ea"/>
                <a:sym typeface="+mn-ea"/>
              </a:rPr>
              <a:t>年</a:t>
            </a:r>
            <a:r>
              <a:rPr lang="en-US" altLang="zh-CN" sz="600" dirty="0">
                <a:solidFill>
                  <a:schemeClr val="tx1">
                    <a:lumMod val="75000"/>
                    <a:lumOff val="25000"/>
                  </a:schemeClr>
                </a:solidFill>
                <a:latin typeface="+mn-ea"/>
                <a:sym typeface="+mn-ea"/>
              </a:rPr>
              <a:t>12</a:t>
            </a:r>
            <a:r>
              <a:rPr lang="zh-CN" altLang="en-US" sz="600" dirty="0">
                <a:solidFill>
                  <a:schemeClr val="tx1">
                    <a:lumMod val="75000"/>
                    <a:lumOff val="25000"/>
                  </a:schemeClr>
                </a:solidFill>
                <a:latin typeface="+mn-ea"/>
                <a:sym typeface="+mn-ea"/>
              </a:rPr>
              <a:t>月</a:t>
            </a:r>
            <a:r>
              <a:rPr lang="en-US" altLang="zh-CN" sz="600" dirty="0">
                <a:solidFill>
                  <a:schemeClr val="tx1">
                    <a:lumMod val="75000"/>
                    <a:lumOff val="25000"/>
                  </a:schemeClr>
                </a:solidFill>
                <a:latin typeface="+mn-ea"/>
                <a:sym typeface="+mn-ea"/>
              </a:rPr>
              <a:t>12</a:t>
            </a:r>
            <a:r>
              <a:rPr lang="zh-CN" altLang="en-US" sz="600" dirty="0">
                <a:solidFill>
                  <a:schemeClr val="tx1">
                    <a:lumMod val="75000"/>
                    <a:lumOff val="25000"/>
                  </a:schemeClr>
                </a:solidFill>
                <a:latin typeface="+mn-ea"/>
                <a:sym typeface="+mn-ea"/>
              </a:rPr>
              <a:t>日；</a:t>
            </a:r>
            <a:r>
              <a:rPr lang="en-US" altLang="zh-CN" sz="600" dirty="0">
                <a:solidFill>
                  <a:schemeClr val="tx1">
                    <a:lumMod val="75000"/>
                    <a:lumOff val="25000"/>
                  </a:schemeClr>
                </a:solidFill>
                <a:latin typeface="+mn-ea"/>
                <a:sym typeface="+mn-ea"/>
              </a:rPr>
              <a:t>OS</a:t>
            </a:r>
            <a:r>
              <a:rPr lang="en-US" altLang="zh-CN" sz="600" dirty="0">
                <a:solidFill>
                  <a:schemeClr val="tx1">
                    <a:lumMod val="75000"/>
                    <a:lumOff val="25000"/>
                  </a:schemeClr>
                </a:solidFill>
                <a:latin typeface="+mn-ea"/>
              </a:rPr>
              <a:t>=</a:t>
            </a:r>
            <a:r>
              <a:rPr lang="zh-CN" altLang="en-US" sz="600" dirty="0">
                <a:solidFill>
                  <a:schemeClr val="tx1">
                    <a:lumMod val="75000"/>
                    <a:lumOff val="25000"/>
                  </a:schemeClr>
                </a:solidFill>
                <a:latin typeface="+mn-ea"/>
              </a:rPr>
              <a:t>总生存；</a:t>
            </a:r>
            <a:r>
              <a:rPr lang="en-US" altLang="zh-CN" sz="600" dirty="0">
                <a:solidFill>
                  <a:schemeClr val="tx1">
                    <a:lumMod val="75000"/>
                    <a:lumOff val="25000"/>
                  </a:schemeClr>
                </a:solidFill>
                <a:latin typeface="+mn-ea"/>
              </a:rPr>
              <a:t>PFS=</a:t>
            </a:r>
            <a:r>
              <a:rPr lang="zh-CN" altLang="en-US" sz="600" dirty="0">
                <a:solidFill>
                  <a:schemeClr val="tx1">
                    <a:lumMod val="75000"/>
                    <a:lumOff val="25000"/>
                  </a:schemeClr>
                </a:solidFill>
                <a:latin typeface="+mn-ea"/>
              </a:rPr>
              <a:t>无进展生存；</a:t>
            </a:r>
            <a:r>
              <a:rPr lang="en-US" altLang="zh-CN" sz="600" dirty="0">
                <a:solidFill>
                  <a:schemeClr val="tx1">
                    <a:lumMod val="75000"/>
                    <a:lumOff val="25000"/>
                  </a:schemeClr>
                </a:solidFill>
                <a:latin typeface="+mn-ea"/>
              </a:rPr>
              <a:t>ORR=</a:t>
            </a:r>
            <a:r>
              <a:rPr lang="zh-CN" altLang="en-US" sz="600" dirty="0">
                <a:solidFill>
                  <a:schemeClr val="tx1">
                    <a:lumMod val="75000"/>
                    <a:lumOff val="25000"/>
                  </a:schemeClr>
                </a:solidFill>
                <a:latin typeface="+mn-ea"/>
              </a:rPr>
              <a:t>客观缓解率；</a:t>
            </a:r>
            <a:r>
              <a:rPr lang="en-US" altLang="zh-CN" sz="600" dirty="0">
                <a:solidFill>
                  <a:schemeClr val="tx1">
                    <a:lumMod val="75000"/>
                    <a:lumOff val="25000"/>
                  </a:schemeClr>
                </a:solidFill>
                <a:latin typeface="+mn-ea"/>
              </a:rPr>
              <a:t>NE=</a:t>
            </a:r>
            <a:r>
              <a:rPr lang="zh-CN" altLang="en-US" sz="600" dirty="0">
                <a:solidFill>
                  <a:schemeClr val="tx1">
                    <a:lumMod val="75000"/>
                    <a:lumOff val="25000"/>
                  </a:schemeClr>
                </a:solidFill>
                <a:latin typeface="+mn-ea"/>
              </a:rPr>
              <a:t>无法评估</a:t>
            </a:r>
            <a:endParaRPr lang="en-US" altLang="zh-CN" sz="600" dirty="0">
              <a:solidFill>
                <a:schemeClr val="tx1">
                  <a:lumMod val="75000"/>
                  <a:lumOff val="25000"/>
                </a:schemeClr>
              </a:solidFill>
              <a:latin typeface="+mn-ea"/>
              <a:sym typeface="+mn-ea"/>
            </a:endParaRPr>
          </a:p>
        </p:txBody>
      </p:sp>
    </p:spTree>
    <p:extLst>
      <p:ext uri="{BB962C8B-B14F-4D97-AF65-F5344CB8AC3E}">
        <p14:creationId xmlns:p14="http://schemas.microsoft.com/office/powerpoint/2010/main" val="40241425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5"/>
          <p:cNvSpPr txBox="1"/>
          <p:nvPr/>
        </p:nvSpPr>
        <p:spPr>
          <a:xfrm>
            <a:off x="301390" y="3929789"/>
            <a:ext cx="8148645" cy="567848"/>
          </a:xfrm>
          <a:prstGeom prst="rect">
            <a:avLst/>
          </a:prstGeom>
          <a:noFill/>
        </p:spPr>
        <p:txBody>
          <a:bodyPr wrap="square" lIns="68580" tIns="34290" rIns="68580" bIns="34290" rtlCol="0">
            <a:spAutoFit/>
          </a:bodyPr>
          <a:lstStyle/>
          <a:p>
            <a:pPr marL="214313" indent="-214313" algn="just" defTabSz="685800">
              <a:lnSpc>
                <a:spcPct val="120000"/>
              </a:lnSpc>
              <a:buFont typeface="Arial" panose="020B0604020202020204" pitchFamily="34" charset="0"/>
              <a:buChar char="•"/>
              <a:defRPr/>
            </a:pP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MET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扩增：</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MET/CEP7</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或</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MET GCN</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（中心肿瘤组织</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FISH</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900" baseline="30000" dirty="0">
                <a:solidFill>
                  <a:schemeClr val="tx1">
                    <a:lumMod val="75000"/>
                    <a:lumOff val="25000"/>
                  </a:schemeClr>
                </a:solidFill>
                <a:latin typeface="微软雅黑" panose="020B0503020204020204" pitchFamily="34" charset="-122"/>
                <a:ea typeface="微软雅黑" panose="020B0503020204020204" pitchFamily="34" charset="-122"/>
              </a:rPr>
              <a:t>2</a:t>
            </a:r>
          </a:p>
          <a:p>
            <a:pPr marL="214313" indent="-214313" algn="just" defTabSz="685800">
              <a:lnSpc>
                <a:spcPct val="120000"/>
              </a:lnSpc>
              <a:buFont typeface="Arial" panose="020B0604020202020204" pitchFamily="34" charset="0"/>
              <a:buChar char="•"/>
              <a:defRPr/>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主要终点：安全性</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耐受性，</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RP2D</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（安全磨合阶段）</a:t>
            </a:r>
            <a:r>
              <a:rPr lang="en-US" altLang="zh-CN" sz="900" baseline="30000" dirty="0">
                <a:solidFill>
                  <a:schemeClr val="tx1">
                    <a:lumMod val="75000"/>
                    <a:lumOff val="25000"/>
                  </a:schemeClr>
                </a:solidFill>
                <a:latin typeface="微软雅黑" panose="020B0503020204020204" pitchFamily="34" charset="-122"/>
                <a:ea typeface="微软雅黑" panose="020B0503020204020204" pitchFamily="34" charset="-122"/>
              </a:rPr>
              <a:t> 1</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14313" indent="-214313" algn="just">
              <a:lnSpc>
                <a:spcPct val="120000"/>
              </a:lnSpc>
              <a:buFont typeface="Arial" panose="020B0604020202020204" pitchFamily="34" charset="0"/>
              <a:buChar char="•"/>
              <a:defRPr/>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次要终点：抗肿瘤活性，</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Gill Sans" pitchFamily="2" charset="0"/>
              </a:rPr>
              <a:t>药代动力学，中心血浆</a:t>
            </a:r>
            <a:r>
              <a:rPr lang="en-GB" altLang="zh-CN" sz="900" dirty="0" err="1">
                <a:solidFill>
                  <a:schemeClr val="tx1">
                    <a:lumMod val="75000"/>
                    <a:lumOff val="25000"/>
                  </a:schemeClr>
                </a:solidFill>
                <a:latin typeface="微软雅黑" panose="020B0503020204020204" pitchFamily="34" charset="-122"/>
                <a:ea typeface="微软雅黑" panose="020B0503020204020204" pitchFamily="34" charset="-122"/>
                <a:sym typeface="Gill Sans" pitchFamily="2" charset="0"/>
              </a:rPr>
              <a:t>ctDNA</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Gill Sans" pitchFamily="2" charset="0"/>
              </a:rPr>
              <a:t>检测确证的</a:t>
            </a:r>
            <a:r>
              <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sym typeface="Gill Sans" pitchFamily="2" charset="0"/>
              </a:rPr>
              <a:t>EGFR T790M</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Gill Sans" pitchFamily="2" charset="0"/>
              </a:rPr>
              <a:t>突变状态与对赛沃替尼联合吉非替尼的反应之间的可能相关性</a:t>
            </a:r>
            <a:r>
              <a:rPr lang="en-US" altLang="zh-CN" sz="900" baseline="30000" dirty="0">
                <a:solidFill>
                  <a:schemeClr val="tx1">
                    <a:lumMod val="75000"/>
                    <a:lumOff val="25000"/>
                  </a:schemeClr>
                </a:solidFill>
                <a:latin typeface="微软雅黑" panose="020B0503020204020204" pitchFamily="34" charset="-122"/>
                <a:ea typeface="微软雅黑" panose="020B0503020204020204" pitchFamily="34" charset="-122"/>
              </a:rPr>
              <a:t>1</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矩形 1"/>
          <p:cNvSpPr/>
          <p:nvPr/>
        </p:nvSpPr>
        <p:spPr>
          <a:xfrm>
            <a:off x="292473" y="4515440"/>
            <a:ext cx="5139869" cy="253916"/>
          </a:xfrm>
          <a:prstGeom prst="rect">
            <a:avLst/>
          </a:prstGeom>
        </p:spPr>
        <p:txBody>
          <a:bodyPr wrap="none" lIns="68580" tIns="34290" rIns="68580" bIns="34290">
            <a:spAutoFit/>
          </a:bodyPr>
          <a:lstStyle/>
          <a:p>
            <a:pPr defTabSz="685800">
              <a:defRPr/>
            </a:pPr>
            <a:r>
              <a:rPr lang="zh-CN" altLang="en-US" sz="600" dirty="0">
                <a:solidFill>
                  <a:schemeClr val="tx1">
                    <a:lumMod val="75000"/>
                    <a:lumOff val="25000"/>
                  </a:schemeClr>
                </a:solidFill>
                <a:latin typeface="+mn-ea"/>
                <a:cs typeface="Times New Roman" panose="02020603050405020304" pitchFamily="18" charset="0"/>
              </a:rPr>
              <a:t>* 根据研究者的评估，在扩展阶段，如果患者继续从治疗中获益，则可以继续接受联合治疗或仅接受吉非替尼治疗（但不能单独接受赛沃替尼治疗）</a:t>
            </a:r>
            <a:endParaRPr lang="en-US" altLang="zh-CN" sz="600" dirty="0">
              <a:solidFill>
                <a:schemeClr val="tx1">
                  <a:lumMod val="75000"/>
                  <a:lumOff val="25000"/>
                </a:schemeClr>
              </a:solidFill>
              <a:latin typeface="+mn-ea"/>
              <a:cs typeface="Times New Roman" panose="02020603050405020304" pitchFamily="18" charset="0"/>
            </a:endParaRPr>
          </a:p>
          <a:p>
            <a:pPr defTabSz="685800">
              <a:defRPr/>
            </a:pPr>
            <a:r>
              <a:rPr lang="en-US" altLang="zh-CN" sz="600" dirty="0">
                <a:solidFill>
                  <a:schemeClr val="tx1">
                    <a:lumMod val="75000"/>
                    <a:lumOff val="25000"/>
                  </a:schemeClr>
                </a:solidFill>
                <a:latin typeface="+mn-ea"/>
                <a:cs typeface="Times New Roman" panose="02020603050405020304" pitchFamily="18" charset="0"/>
              </a:rPr>
              <a:t>RP2D</a:t>
            </a:r>
            <a:r>
              <a:rPr lang="zh-CN" altLang="en-US" sz="600" dirty="0">
                <a:solidFill>
                  <a:schemeClr val="tx1">
                    <a:lumMod val="75000"/>
                    <a:lumOff val="25000"/>
                  </a:schemeClr>
                </a:solidFill>
                <a:latin typeface="+mn-ea"/>
                <a:cs typeface="Times New Roman" panose="02020603050405020304" pitchFamily="18" charset="0"/>
              </a:rPr>
              <a:t>：</a:t>
            </a:r>
            <a:r>
              <a:rPr lang="en-US" altLang="zh-CN" sz="600" dirty="0">
                <a:solidFill>
                  <a:schemeClr val="tx1">
                    <a:lumMod val="75000"/>
                    <a:lumOff val="25000"/>
                  </a:schemeClr>
                </a:solidFill>
                <a:latin typeface="+mn-ea"/>
                <a:cs typeface="Times New Roman" panose="02020603050405020304" pitchFamily="18" charset="0"/>
              </a:rPr>
              <a:t>Ⅱ</a:t>
            </a:r>
            <a:r>
              <a:rPr lang="zh-CN" altLang="en-US" sz="600" dirty="0">
                <a:solidFill>
                  <a:schemeClr val="tx1">
                    <a:lumMod val="75000"/>
                    <a:lumOff val="25000"/>
                  </a:schemeClr>
                </a:solidFill>
                <a:latin typeface="+mn-ea"/>
                <a:cs typeface="Times New Roman" panose="02020603050405020304" pitchFamily="18" charset="0"/>
              </a:rPr>
              <a:t>期推荐剂量</a:t>
            </a:r>
          </a:p>
        </p:txBody>
      </p:sp>
      <p:sp>
        <p:nvSpPr>
          <p:cNvPr id="4" name="标题 3"/>
          <p:cNvSpPr>
            <a:spLocks noGrp="1"/>
          </p:cNvSpPr>
          <p:nvPr>
            <p:ph type="title"/>
          </p:nvPr>
        </p:nvSpPr>
        <p:spPr/>
        <p:txBody>
          <a:bodyPr>
            <a:normAutofit/>
          </a:bodyPr>
          <a:lstStyle/>
          <a:p>
            <a:r>
              <a:rPr lang="zh-CN" altLang="en-US" sz="2000" b="0" dirty="0">
                <a:solidFill>
                  <a:schemeClr val="tx1"/>
                </a:solidFill>
                <a:latin typeface="微软雅黑" pitchFamily="34" charset="-122"/>
                <a:ea typeface="微软雅黑" pitchFamily="34" charset="-122"/>
              </a:rPr>
              <a:t>吉非替尼联合赛沃替尼治疗</a:t>
            </a:r>
            <a:r>
              <a:rPr lang="en-US" altLang="zh-CN" sz="2000" b="0" dirty="0">
                <a:solidFill>
                  <a:schemeClr val="tx1"/>
                </a:solidFill>
                <a:latin typeface="微软雅黑" pitchFamily="34" charset="-122"/>
                <a:ea typeface="微软雅黑" pitchFamily="34" charset="-122"/>
              </a:rPr>
              <a:t>EGFR-TKI</a:t>
            </a:r>
            <a:r>
              <a:rPr lang="zh-CN" altLang="en-US" sz="2000" b="0" dirty="0">
                <a:solidFill>
                  <a:schemeClr val="tx1"/>
                </a:solidFill>
                <a:latin typeface="微软雅黑" pitchFamily="34" charset="-122"/>
                <a:ea typeface="微软雅黑" pitchFamily="34" charset="-122"/>
              </a:rPr>
              <a:t>耐药后</a:t>
            </a:r>
            <a:r>
              <a:rPr lang="en-US" altLang="zh-CN" sz="2000" b="0" dirty="0">
                <a:solidFill>
                  <a:schemeClr val="tx1"/>
                </a:solidFill>
                <a:latin typeface="微软雅黑" pitchFamily="34" charset="-122"/>
                <a:ea typeface="微软雅黑" pitchFamily="34" charset="-122"/>
              </a:rPr>
              <a:t>MET</a:t>
            </a:r>
            <a:r>
              <a:rPr lang="zh-CN" altLang="en-US" sz="2000" b="0" dirty="0">
                <a:solidFill>
                  <a:schemeClr val="tx1"/>
                </a:solidFill>
                <a:latin typeface="微软雅黑" pitchFamily="34" charset="-122"/>
                <a:ea typeface="微软雅黑" pitchFamily="34" charset="-122"/>
              </a:rPr>
              <a:t>扩增</a:t>
            </a:r>
            <a:r>
              <a:rPr lang="en-US" altLang="zh-CN" sz="2000" b="0" dirty="0">
                <a:solidFill>
                  <a:schemeClr val="tx1"/>
                </a:solidFill>
                <a:latin typeface="微软雅黑" pitchFamily="34" charset="-122"/>
                <a:ea typeface="微软雅黑" pitchFamily="34" charset="-122"/>
              </a:rPr>
              <a:t>NSCLC</a:t>
            </a:r>
            <a:endParaRPr lang="zh-CN" altLang="en-US" sz="2000" b="0" dirty="0">
              <a:solidFill>
                <a:schemeClr val="tx1"/>
              </a:solidFill>
              <a:latin typeface="微软雅黑" pitchFamily="34" charset="-122"/>
              <a:ea typeface="微软雅黑" pitchFamily="34" charset="-122"/>
            </a:endParaRPr>
          </a:p>
        </p:txBody>
      </p:sp>
      <p:sp>
        <p:nvSpPr>
          <p:cNvPr id="5" name="矩形 4"/>
          <p:cNvSpPr/>
          <p:nvPr/>
        </p:nvSpPr>
        <p:spPr>
          <a:xfrm>
            <a:off x="292473" y="4823741"/>
            <a:ext cx="5860676" cy="253916"/>
          </a:xfrm>
          <a:prstGeom prst="rect">
            <a:avLst/>
          </a:prstGeom>
        </p:spPr>
        <p:txBody>
          <a:bodyPr wrap="square" lIns="68580" tIns="34290" rIns="68580" bIns="34290" anchor="t" anchorCtr="0">
            <a:spAutoFit/>
          </a:bodyPr>
          <a:lstStyle/>
          <a:p>
            <a:pPr defTabSz="685800">
              <a:defRPr/>
            </a:pPr>
            <a:r>
              <a:rPr lang="en-US" altLang="zh-CN" sz="600" dirty="0">
                <a:solidFill>
                  <a:schemeClr val="bg1"/>
                </a:solidFill>
                <a:latin typeface="微软雅黑" panose="020B0503020204020204" pitchFamily="34" charset="-122"/>
                <a:ea typeface="微软雅黑" panose="020B0503020204020204" pitchFamily="34" charset="-122"/>
                <a:sym typeface="+mn-ea"/>
              </a:rPr>
              <a:t>1. Yang JJ, et al. Invest New Drugs. 2020 Oct 14. </a:t>
            </a:r>
            <a:r>
              <a:rPr lang="en-US" altLang="zh-CN" sz="600" dirty="0" err="1">
                <a:solidFill>
                  <a:schemeClr val="bg1"/>
                </a:solidFill>
                <a:latin typeface="微软雅黑" panose="020B0503020204020204" pitchFamily="34" charset="-122"/>
                <a:ea typeface="微软雅黑" panose="020B0503020204020204" pitchFamily="34" charset="-122"/>
                <a:sym typeface="+mn-ea"/>
              </a:rPr>
              <a:t>doi</a:t>
            </a:r>
            <a:r>
              <a:rPr lang="en-US" altLang="zh-CN" sz="600" dirty="0">
                <a:solidFill>
                  <a:schemeClr val="bg1"/>
                </a:solidFill>
                <a:latin typeface="微软雅黑" panose="020B0503020204020204" pitchFamily="34" charset="-122"/>
                <a:ea typeface="微软雅黑" panose="020B0503020204020204" pitchFamily="34" charset="-122"/>
                <a:sym typeface="+mn-ea"/>
              </a:rPr>
              <a:t>: 10.1007/s10637-020-01010-4.</a:t>
            </a:r>
          </a:p>
          <a:p>
            <a:pPr>
              <a:defRPr/>
            </a:pPr>
            <a:r>
              <a:rPr lang="en-US" altLang="zh-CN" sz="600" dirty="0">
                <a:solidFill>
                  <a:schemeClr val="bg1"/>
                </a:solidFill>
                <a:latin typeface="微软雅黑" panose="020B0503020204020204" pitchFamily="34" charset="-122"/>
                <a:ea typeface="微软雅黑" panose="020B0503020204020204" pitchFamily="34" charset="-122"/>
                <a:sym typeface="+mn-ea"/>
              </a:rPr>
              <a:t>2. Yang JJ, et al. Invest New Drugs. 2020 Oct 14. </a:t>
            </a:r>
            <a:r>
              <a:rPr lang="en-US" altLang="zh-CN" sz="600" dirty="0" err="1">
                <a:solidFill>
                  <a:schemeClr val="bg1"/>
                </a:solidFill>
                <a:latin typeface="微软雅黑" panose="020B0503020204020204" pitchFamily="34" charset="-122"/>
                <a:ea typeface="微软雅黑" panose="020B0503020204020204" pitchFamily="34" charset="-122"/>
                <a:sym typeface="+mn-ea"/>
              </a:rPr>
              <a:t>doi</a:t>
            </a:r>
            <a:r>
              <a:rPr lang="en-US" altLang="zh-CN" sz="600" dirty="0">
                <a:solidFill>
                  <a:schemeClr val="bg1"/>
                </a:solidFill>
                <a:latin typeface="微软雅黑" panose="020B0503020204020204" pitchFamily="34" charset="-122"/>
                <a:ea typeface="微软雅黑" panose="020B0503020204020204" pitchFamily="34" charset="-122"/>
                <a:sym typeface="+mn-ea"/>
              </a:rPr>
              <a:t>: 10.1007/s10637-020-01010-4. Supplementary Material.</a:t>
            </a:r>
            <a:endParaRPr lang="it-IT" altLang="zh-CN" sz="600" dirty="0">
              <a:solidFill>
                <a:schemeClr val="bg1"/>
              </a:solidFill>
              <a:latin typeface="微软雅黑" panose="020B0503020204020204" pitchFamily="34" charset="-122"/>
              <a:ea typeface="微软雅黑" panose="020B0503020204020204" pitchFamily="34" charset="-122"/>
              <a:sym typeface="+mn-ea"/>
            </a:endParaRPr>
          </a:p>
        </p:txBody>
      </p:sp>
      <mc:AlternateContent xmlns:mc="http://schemas.openxmlformats.org/markup-compatibility/2006" xmlns:a14="http://schemas.microsoft.com/office/drawing/2010/main">
        <mc:Choice Requires="a14">
          <p:sp>
            <p:nvSpPr>
              <p:cNvPr id="20" name="文本占位符 4"/>
              <p:cNvSpPr txBox="1"/>
              <p:nvPr/>
            </p:nvSpPr>
            <p:spPr>
              <a:xfrm>
                <a:off x="479425" y="968572"/>
                <a:ext cx="11013141" cy="73834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ts val="0"/>
                  </a:spcBef>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一项多中心、开放标签</a:t>
                </a:r>
                <a:r>
                  <a:rPr lang="zh-CN" altLang="en-US" sz="1600" b="1" dirty="0">
                    <a:solidFill>
                      <a:schemeClr val="tx1">
                        <a:lumMod val="75000"/>
                        <a:lumOff val="25000"/>
                      </a:schemeClr>
                    </a:solidFill>
                    <a:ea typeface="微软雅黑" panose="020B0503020204020204" pitchFamily="34" charset="-122"/>
                  </a:rPr>
                  <a:t>的</a:t>
                </a:r>
                <a14:m>
                  <m:oMath xmlns:m="http://schemas.openxmlformats.org/officeDocument/2006/math">
                    <m:r>
                      <m:rPr>
                        <m:nor/>
                      </m:rPr>
                      <a:rPr lang="en-US" altLang="zh-CN" sz="1600" b="1">
                        <a:solidFill>
                          <a:schemeClr val="tx1">
                            <a:lumMod val="75000"/>
                            <a:lumOff val="25000"/>
                          </a:schemeClr>
                        </a:solidFill>
                        <a:latin typeface="Microsoft YaHei" panose="020B0503020204020204" pitchFamily="34" charset="-122"/>
                        <a:ea typeface="Microsoft YaHei" panose="020B0503020204020204" pitchFamily="34" charset="-122"/>
                      </a:rPr>
                      <m:t>Ⅰ</m:t>
                    </m:r>
                  </m:oMath>
                </a14:m>
                <a:r>
                  <a:rPr lang="en-US" altLang="zh-CN" sz="1600" b="1" dirty="0">
                    <a:solidFill>
                      <a:schemeClr val="tx1">
                        <a:lumMod val="75000"/>
                        <a:lumOff val="25000"/>
                      </a:schemeClr>
                    </a:solidFill>
                    <a:ea typeface="微软雅黑" panose="020B0503020204020204" pitchFamily="34" charset="-122"/>
                  </a:rPr>
                  <a:t>b</a:t>
                </a: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期研究，评估赛沃替尼联合吉非替尼治疗中国既往</a:t>
                </a:r>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rPr>
                  <a:t>EGFR-TKI</a:t>
                </a: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治疗后疾病进展、局部晚期或转移性</a:t>
                </a:r>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rPr>
                  <a:t>EGFR</a:t>
                </a: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突变</a:t>
                </a:r>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rPr>
                  <a:t>NSCLC</a:t>
                </a: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的安全性和耐受性（</a:t>
                </a:r>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rPr>
                  <a:t>NCT02374645</a:t>
                </a: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600" b="1" baseline="30000" dirty="0">
                    <a:solidFill>
                      <a:schemeClr val="tx1">
                        <a:lumMod val="75000"/>
                        <a:lumOff val="25000"/>
                      </a:schemeClr>
                    </a:solidFill>
                    <a:latin typeface="微软雅黑" panose="020B0503020204020204" pitchFamily="34" charset="-122"/>
                    <a:ea typeface="微软雅黑" panose="020B0503020204020204" pitchFamily="34" charset="-122"/>
                  </a:rPr>
                  <a:t>1</a:t>
                </a:r>
              </a:p>
            </p:txBody>
          </p:sp>
        </mc:Choice>
        <mc:Fallback xmlns="">
          <p:sp>
            <p:nvSpPr>
              <p:cNvPr id="20" name="文本占位符 4"/>
              <p:cNvSpPr txBox="1">
                <a:spLocks noRot="1" noChangeAspect="1" noMove="1" noResize="1" noEditPoints="1" noAdjustHandles="1" noChangeArrowheads="1" noChangeShapeType="1" noTextEdit="1"/>
              </p:cNvSpPr>
              <p:nvPr/>
            </p:nvSpPr>
            <p:spPr>
              <a:xfrm>
                <a:off x="359569" y="726654"/>
                <a:ext cx="8259856" cy="553930"/>
              </a:xfrm>
              <a:prstGeom prst="rect">
                <a:avLst/>
              </a:prstGeom>
              <a:blipFill>
                <a:blip r:embed="rId3"/>
                <a:stretch>
                  <a:fillRect l="-221" b="-4959"/>
                </a:stretch>
              </a:blipFill>
            </p:spPr>
            <p:txBody>
              <a:bodyPr lIns="68580" tIns="34290" rIns="68580" bIns="34290"/>
              <a:lstStyle/>
              <a:p>
                <a:r>
                  <a:rPr lang="zh-CN" altLang="en-US">
                    <a:noFill/>
                  </a:rPr>
                  <a:t> </a:t>
                </a:r>
              </a:p>
            </p:txBody>
          </p:sp>
        </mc:Fallback>
      </mc:AlternateContent>
      <p:sp>
        <p:nvSpPr>
          <p:cNvPr id="30" name="矩形: 圆角 29"/>
          <p:cNvSpPr/>
          <p:nvPr/>
        </p:nvSpPr>
        <p:spPr>
          <a:xfrm>
            <a:off x="5015341" y="1534577"/>
            <a:ext cx="3512366" cy="1337858"/>
          </a:xfrm>
          <a:prstGeom prst="roundRect">
            <a:avLst>
              <a:gd name="adj" fmla="val 4718"/>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lnSpc>
                <a:spcPct val="120000"/>
              </a:lnSpc>
              <a:defRPr/>
            </a:pP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5086778" y="1595826"/>
            <a:ext cx="2424365" cy="253994"/>
          </a:xfrm>
          <a:prstGeom prst="rect">
            <a:avLst/>
          </a:prstGeom>
          <a:noFill/>
        </p:spPr>
        <p:txBody>
          <a:bodyPr wrap="square" lIns="68580" tIns="34290" rIns="68580" bIns="34290">
            <a:spAutoFit/>
          </a:bodyPr>
          <a:lstStyle/>
          <a:p>
            <a:r>
              <a:rPr lang="zh-CN" altLang="en-US" sz="1200" b="1" dirty="0">
                <a:solidFill>
                  <a:srgbClr val="C00000"/>
                </a:solidFill>
              </a:rPr>
              <a:t>安全磨合阶段</a:t>
            </a:r>
          </a:p>
        </p:txBody>
      </p:sp>
      <p:cxnSp>
        <p:nvCxnSpPr>
          <p:cNvPr id="34" name="直接连接符 33"/>
          <p:cNvCxnSpPr/>
          <p:nvPr/>
        </p:nvCxnSpPr>
        <p:spPr>
          <a:xfrm>
            <a:off x="5170144" y="1849820"/>
            <a:ext cx="745331" cy="0"/>
          </a:xfrm>
          <a:prstGeom prst="line">
            <a:avLst/>
          </a:prstGeom>
          <a:ln w="19050" cap="rnd">
            <a:solidFill>
              <a:srgbClr val="DA0003"/>
            </a:solidFill>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5086778" y="1830764"/>
            <a:ext cx="3512366" cy="1084912"/>
          </a:xfrm>
          <a:prstGeom prst="rect">
            <a:avLst/>
          </a:prstGeom>
          <a:noFill/>
        </p:spPr>
        <p:txBody>
          <a:bodyPr wrap="square" lIns="68580" tIns="34290" rIns="68580" bIns="34290">
            <a:spAutoFit/>
          </a:bodyPr>
          <a:lstStyle/>
          <a:p>
            <a:pPr marL="108109" indent="-108109">
              <a:lnSpc>
                <a:spcPct val="120000"/>
              </a:lnSpc>
              <a:buFont typeface="Arial" panose="020B0604020202020204" pitchFamily="34" charset="0"/>
              <a:buChar char="•"/>
            </a:pPr>
            <a:r>
              <a:rPr lang="en-US" altLang="zh-CN" sz="1100" dirty="0">
                <a:solidFill>
                  <a:schemeClr val="tx1">
                    <a:lumMod val="75000"/>
                    <a:lumOff val="25000"/>
                  </a:schemeClr>
                </a:solidFill>
                <a:latin typeface="+mn-ea"/>
              </a:rPr>
              <a:t>3+3</a:t>
            </a:r>
            <a:r>
              <a:rPr lang="zh-CN" altLang="en-US" sz="1100" dirty="0">
                <a:solidFill>
                  <a:schemeClr val="tx1">
                    <a:lumMod val="75000"/>
                    <a:lumOff val="25000"/>
                  </a:schemeClr>
                </a:solidFill>
                <a:latin typeface="+mn-ea"/>
              </a:rPr>
              <a:t>设计</a:t>
            </a:r>
          </a:p>
          <a:p>
            <a:pPr marL="108109" indent="-108109">
              <a:lnSpc>
                <a:spcPct val="120000"/>
              </a:lnSpc>
              <a:buFont typeface="Arial" panose="020B0604020202020204" pitchFamily="34" charset="0"/>
              <a:buChar char="•"/>
            </a:pPr>
            <a:r>
              <a:rPr lang="en-US" altLang="zh-CN" sz="1100" dirty="0">
                <a:solidFill>
                  <a:schemeClr val="tx1">
                    <a:lumMod val="75000"/>
                    <a:lumOff val="25000"/>
                  </a:schemeClr>
                </a:solidFill>
                <a:latin typeface="+mn-ea"/>
              </a:rPr>
              <a:t>EGFR</a:t>
            </a:r>
            <a:r>
              <a:rPr lang="zh-CN" altLang="en-US" sz="1100" dirty="0">
                <a:solidFill>
                  <a:schemeClr val="tx1">
                    <a:lumMod val="75000"/>
                    <a:lumOff val="25000"/>
                  </a:schemeClr>
                </a:solidFill>
                <a:latin typeface="+mn-ea"/>
              </a:rPr>
              <a:t>突变阳性</a:t>
            </a:r>
          </a:p>
          <a:p>
            <a:pPr marL="108109" indent="-108109">
              <a:lnSpc>
                <a:spcPct val="120000"/>
              </a:lnSpc>
              <a:buFont typeface="Arial" panose="020B0604020202020204" pitchFamily="34" charset="0"/>
              <a:buChar char="•"/>
            </a:pPr>
            <a:r>
              <a:rPr lang="zh-CN" altLang="en-US" sz="1100" dirty="0">
                <a:solidFill>
                  <a:schemeClr val="tx1">
                    <a:lumMod val="75000"/>
                    <a:lumOff val="25000"/>
                  </a:schemeClr>
                </a:solidFill>
                <a:latin typeface="+mn-ea"/>
              </a:rPr>
              <a:t>非选择的</a:t>
            </a:r>
            <a:r>
              <a:rPr lang="en-US" altLang="zh-CN" sz="1100" dirty="0">
                <a:solidFill>
                  <a:schemeClr val="tx1">
                    <a:lumMod val="75000"/>
                    <a:lumOff val="25000"/>
                  </a:schemeClr>
                </a:solidFill>
                <a:latin typeface="+mn-ea"/>
              </a:rPr>
              <a:t>MET</a:t>
            </a:r>
            <a:r>
              <a:rPr lang="zh-CN" altLang="en-US" sz="1100" dirty="0">
                <a:solidFill>
                  <a:schemeClr val="tx1">
                    <a:lumMod val="75000"/>
                    <a:lumOff val="25000"/>
                  </a:schemeClr>
                </a:solidFill>
                <a:latin typeface="+mn-ea"/>
              </a:rPr>
              <a:t>扩增</a:t>
            </a:r>
          </a:p>
          <a:p>
            <a:pPr marL="108109" indent="-108109">
              <a:lnSpc>
                <a:spcPct val="120000"/>
              </a:lnSpc>
              <a:buFont typeface="Arial" panose="020B0604020202020204" pitchFamily="34" charset="0"/>
              <a:buChar char="•"/>
            </a:pPr>
            <a:r>
              <a:rPr lang="en-US" altLang="zh-CN" sz="1100" dirty="0">
                <a:solidFill>
                  <a:schemeClr val="tx1">
                    <a:lumMod val="75000"/>
                    <a:lumOff val="25000"/>
                  </a:schemeClr>
                </a:solidFill>
                <a:latin typeface="+mn-ea"/>
              </a:rPr>
              <a:t>RP2D</a:t>
            </a:r>
            <a:r>
              <a:rPr lang="zh-CN" altLang="en-US" sz="1100" dirty="0">
                <a:solidFill>
                  <a:schemeClr val="tx1">
                    <a:lumMod val="75000"/>
                    <a:lumOff val="25000"/>
                  </a:schemeClr>
                </a:solidFill>
                <a:latin typeface="+mn-ea"/>
              </a:rPr>
              <a:t>：赛沃替尼 </a:t>
            </a:r>
            <a:r>
              <a:rPr lang="en-US" altLang="zh-CN" sz="1100" dirty="0">
                <a:solidFill>
                  <a:schemeClr val="tx1">
                    <a:lumMod val="75000"/>
                    <a:lumOff val="25000"/>
                  </a:schemeClr>
                </a:solidFill>
                <a:latin typeface="+mn-ea"/>
              </a:rPr>
              <a:t>600mg </a:t>
            </a:r>
            <a:r>
              <a:rPr lang="zh-CN" altLang="en-US" sz="1100" dirty="0">
                <a:solidFill>
                  <a:schemeClr val="tx1">
                    <a:lumMod val="75000"/>
                    <a:lumOff val="25000"/>
                  </a:schemeClr>
                </a:solidFill>
                <a:latin typeface="+mn-ea"/>
              </a:rPr>
              <a:t>每日一次</a:t>
            </a:r>
            <a:r>
              <a:rPr lang="en-US" altLang="zh-CN" sz="1100" dirty="0">
                <a:solidFill>
                  <a:schemeClr val="tx1">
                    <a:lumMod val="75000"/>
                    <a:lumOff val="25000"/>
                  </a:schemeClr>
                </a:solidFill>
                <a:latin typeface="+mn-ea"/>
              </a:rPr>
              <a:t>+</a:t>
            </a:r>
            <a:r>
              <a:rPr lang="zh-CN" altLang="en-US" sz="1100" dirty="0">
                <a:solidFill>
                  <a:schemeClr val="tx1">
                    <a:lumMod val="75000"/>
                    <a:lumOff val="25000"/>
                  </a:schemeClr>
                </a:solidFill>
                <a:latin typeface="+mn-ea"/>
              </a:rPr>
              <a:t>吉非替尼 </a:t>
            </a:r>
            <a:r>
              <a:rPr lang="en-US" altLang="zh-CN" sz="1100" dirty="0">
                <a:solidFill>
                  <a:schemeClr val="tx1">
                    <a:lumMod val="75000"/>
                    <a:lumOff val="25000"/>
                  </a:schemeClr>
                </a:solidFill>
                <a:latin typeface="+mn-ea"/>
              </a:rPr>
              <a:t>250mg </a:t>
            </a:r>
            <a:r>
              <a:rPr lang="zh-CN" altLang="en-US" sz="1100" dirty="0">
                <a:solidFill>
                  <a:schemeClr val="tx1">
                    <a:lumMod val="75000"/>
                    <a:lumOff val="25000"/>
                  </a:schemeClr>
                </a:solidFill>
                <a:latin typeface="+mn-ea"/>
              </a:rPr>
              <a:t>每日一次，</a:t>
            </a:r>
            <a:r>
              <a:rPr lang="en-US" altLang="zh-CN" sz="1100" dirty="0">
                <a:solidFill>
                  <a:schemeClr val="tx1">
                    <a:lumMod val="75000"/>
                    <a:lumOff val="25000"/>
                  </a:schemeClr>
                </a:solidFill>
                <a:latin typeface="+mn-ea"/>
              </a:rPr>
              <a:t>21</a:t>
            </a:r>
            <a:r>
              <a:rPr lang="zh-CN" altLang="en-US" sz="1100" dirty="0">
                <a:solidFill>
                  <a:schemeClr val="tx1">
                    <a:lumMod val="75000"/>
                    <a:lumOff val="25000"/>
                  </a:schemeClr>
                </a:solidFill>
                <a:latin typeface="+mn-ea"/>
              </a:rPr>
              <a:t>天</a:t>
            </a:r>
            <a:r>
              <a:rPr lang="en-US" altLang="zh-CN" sz="1100" dirty="0">
                <a:solidFill>
                  <a:schemeClr val="tx1">
                    <a:lumMod val="75000"/>
                    <a:lumOff val="25000"/>
                  </a:schemeClr>
                </a:solidFill>
                <a:latin typeface="+mn-ea"/>
              </a:rPr>
              <a:t>/</a:t>
            </a:r>
            <a:r>
              <a:rPr lang="zh-CN" altLang="en-US" sz="1100" dirty="0">
                <a:solidFill>
                  <a:schemeClr val="tx1">
                    <a:lumMod val="75000"/>
                    <a:lumOff val="25000"/>
                  </a:schemeClr>
                </a:solidFill>
                <a:latin typeface="+mn-ea"/>
              </a:rPr>
              <a:t>周期</a:t>
            </a:r>
          </a:p>
        </p:txBody>
      </p:sp>
      <p:sp>
        <p:nvSpPr>
          <p:cNvPr id="36" name="文本框 35"/>
          <p:cNvSpPr txBox="1"/>
          <p:nvPr/>
        </p:nvSpPr>
        <p:spPr>
          <a:xfrm>
            <a:off x="5086778" y="3026847"/>
            <a:ext cx="2994047" cy="253916"/>
          </a:xfrm>
          <a:prstGeom prst="rect">
            <a:avLst/>
          </a:prstGeom>
          <a:noFill/>
        </p:spPr>
        <p:txBody>
          <a:bodyPr wrap="square" lIns="68580" tIns="34290" rIns="68580" bIns="34290">
            <a:spAutoFit/>
          </a:bodyPr>
          <a:lstStyle/>
          <a:p>
            <a:r>
              <a:rPr lang="zh-CN" altLang="en-US" sz="1200" b="1" dirty="0">
                <a:solidFill>
                  <a:srgbClr val="C00000"/>
                </a:solidFill>
              </a:rPr>
              <a:t>扩展阶段</a:t>
            </a:r>
            <a:r>
              <a:rPr lang="zh-CN" altLang="en-US" sz="1200" b="1" baseline="30000" dirty="0">
                <a:solidFill>
                  <a:srgbClr val="C00000"/>
                </a:solidFill>
              </a:rPr>
              <a:t>*</a:t>
            </a:r>
            <a:r>
              <a:rPr lang="zh-CN" altLang="en-US" sz="1200" b="1" dirty="0">
                <a:solidFill>
                  <a:srgbClr val="C00000"/>
                </a:solidFill>
              </a:rPr>
              <a:t>（本次研究）</a:t>
            </a:r>
          </a:p>
        </p:txBody>
      </p:sp>
      <p:cxnSp>
        <p:nvCxnSpPr>
          <p:cNvPr id="37" name="直接连接符 36"/>
          <p:cNvCxnSpPr/>
          <p:nvPr/>
        </p:nvCxnSpPr>
        <p:spPr>
          <a:xfrm>
            <a:off x="5170144" y="3280841"/>
            <a:ext cx="1240631" cy="0"/>
          </a:xfrm>
          <a:prstGeom prst="line">
            <a:avLst/>
          </a:prstGeom>
          <a:ln w="19050" cap="rnd">
            <a:solidFill>
              <a:srgbClr val="DA0003"/>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5086778" y="3280842"/>
            <a:ext cx="2994047" cy="475515"/>
          </a:xfrm>
          <a:prstGeom prst="rect">
            <a:avLst/>
          </a:prstGeom>
          <a:noFill/>
        </p:spPr>
        <p:txBody>
          <a:bodyPr wrap="square" lIns="68580" tIns="34290" rIns="68580" bIns="34290">
            <a:spAutoFit/>
          </a:bodyPr>
          <a:lstStyle/>
          <a:p>
            <a:pPr marL="108109" indent="-108109">
              <a:lnSpc>
                <a:spcPct val="120000"/>
              </a:lnSpc>
              <a:buFont typeface="Arial" panose="020B0604020202020204" pitchFamily="34" charset="0"/>
              <a:buChar char="•"/>
            </a:pPr>
            <a:r>
              <a:rPr lang="en-US" altLang="zh-CN" sz="1100" dirty="0">
                <a:solidFill>
                  <a:schemeClr val="tx1">
                    <a:lumMod val="75000"/>
                    <a:lumOff val="25000"/>
                  </a:schemeClr>
                </a:solidFill>
                <a:latin typeface="+mn-ea"/>
              </a:rPr>
              <a:t>EGFR</a:t>
            </a:r>
            <a:r>
              <a:rPr lang="zh-CN" altLang="en-US" sz="1100" dirty="0">
                <a:solidFill>
                  <a:schemeClr val="tx1">
                    <a:lumMod val="75000"/>
                    <a:lumOff val="25000"/>
                  </a:schemeClr>
                </a:solidFill>
                <a:latin typeface="+mn-ea"/>
              </a:rPr>
              <a:t>突变阳性</a:t>
            </a:r>
          </a:p>
          <a:p>
            <a:pPr marL="108109" indent="-108109">
              <a:lnSpc>
                <a:spcPct val="120000"/>
              </a:lnSpc>
              <a:buFont typeface="Arial" panose="020B0604020202020204" pitchFamily="34" charset="0"/>
              <a:buChar char="•"/>
            </a:pPr>
            <a:r>
              <a:rPr lang="en-US" altLang="zh-CN" sz="1100" dirty="0">
                <a:solidFill>
                  <a:schemeClr val="tx1">
                    <a:lumMod val="75000"/>
                    <a:lumOff val="25000"/>
                  </a:schemeClr>
                </a:solidFill>
                <a:latin typeface="+mn-ea"/>
              </a:rPr>
              <a:t>MET</a:t>
            </a:r>
            <a:r>
              <a:rPr lang="zh-CN" altLang="en-US" sz="1100" dirty="0">
                <a:solidFill>
                  <a:schemeClr val="tx1">
                    <a:lumMod val="75000"/>
                    <a:lumOff val="25000"/>
                  </a:schemeClr>
                </a:solidFill>
                <a:latin typeface="+mn-ea"/>
              </a:rPr>
              <a:t>扩增阳性</a:t>
            </a:r>
          </a:p>
        </p:txBody>
      </p:sp>
      <p:grpSp>
        <p:nvGrpSpPr>
          <p:cNvPr id="3" name="组合 7">
            <a:extLst>
              <a:ext uri="{FF2B5EF4-FFF2-40B4-BE49-F238E27FC236}">
                <a16:creationId xmlns:a16="http://schemas.microsoft.com/office/drawing/2014/main" id="{E67BA1B2-C605-4C16-ACD5-7551C95B92A2}"/>
              </a:ext>
            </a:extLst>
          </p:cNvPr>
          <p:cNvGrpSpPr/>
          <p:nvPr/>
        </p:nvGrpSpPr>
        <p:grpSpPr>
          <a:xfrm>
            <a:off x="544856" y="1540276"/>
            <a:ext cx="4334361" cy="2223346"/>
            <a:chOff x="479425" y="2053068"/>
            <a:chExt cx="6026198" cy="2963546"/>
          </a:xfrm>
        </p:grpSpPr>
        <p:sp>
          <p:nvSpPr>
            <p:cNvPr id="26" name="矩形: 圆角 25"/>
            <p:cNvSpPr/>
            <p:nvPr/>
          </p:nvSpPr>
          <p:spPr>
            <a:xfrm>
              <a:off x="479425" y="2053068"/>
              <a:ext cx="2922350" cy="1205466"/>
            </a:xfrm>
            <a:prstGeom prst="roundRect">
              <a:avLst>
                <a:gd name="adj" fmla="val 4718"/>
              </a:avLst>
            </a:prstGeom>
            <a:solidFill>
              <a:srgbClr val="DA0003">
                <a:alpha val="10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lnSpc>
                  <a:spcPct val="120000"/>
                </a:lnSpc>
                <a:defRPr/>
              </a:pPr>
              <a:r>
                <a:rPr lang="zh-CN" altLang="en-US" sz="1100" b="1" u="sng" dirty="0">
                  <a:solidFill>
                    <a:schemeClr val="tx1">
                      <a:lumMod val="75000"/>
                      <a:lumOff val="25000"/>
                    </a:schemeClr>
                  </a:solidFill>
                  <a:latin typeface="微软雅黑" panose="020B0503020204020204" pitchFamily="34" charset="-122"/>
                  <a:ea typeface="微软雅黑" panose="020B0503020204020204" pitchFamily="34" charset="-122"/>
                </a:rPr>
                <a:t>队列</a:t>
              </a:r>
              <a:r>
                <a:rPr lang="en-US" altLang="zh-CN" sz="1100" b="1" u="sng" dirty="0">
                  <a:solidFill>
                    <a:schemeClr val="tx1">
                      <a:lumMod val="75000"/>
                      <a:lumOff val="25000"/>
                    </a:schemeClr>
                  </a:solidFill>
                  <a:latin typeface="微软雅黑" panose="020B0503020204020204" pitchFamily="34" charset="-122"/>
                  <a:ea typeface="微软雅黑" panose="020B0503020204020204" pitchFamily="34" charset="-122"/>
                </a:rPr>
                <a:t>1</a:t>
              </a:r>
            </a:p>
            <a:p>
              <a:pPr algn="ctr" defTabSz="685800">
                <a:lnSpc>
                  <a:spcPct val="120000"/>
                </a:lnSpc>
                <a:defRPr/>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赛沃替尼 </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600mg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每日一次</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p>
            <a:p>
              <a:pPr algn="ctr" defTabSz="685800">
                <a:lnSpc>
                  <a:spcPct val="120000"/>
                </a:lnSpc>
                <a:defRPr/>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吉非替尼 </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250mg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每日一次</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defTabSz="685800">
                <a:lnSpc>
                  <a:spcPct val="120000"/>
                </a:lnSpc>
                <a:defRPr/>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N=6</a:t>
              </a:r>
            </a:p>
          </p:txBody>
        </p:sp>
        <p:sp>
          <p:nvSpPr>
            <p:cNvPr id="28" name="矩形: 圆角 27"/>
            <p:cNvSpPr/>
            <p:nvPr/>
          </p:nvSpPr>
          <p:spPr>
            <a:xfrm>
              <a:off x="3583273" y="2053068"/>
              <a:ext cx="2922350" cy="1205466"/>
            </a:xfrm>
            <a:prstGeom prst="roundRect">
              <a:avLst>
                <a:gd name="adj" fmla="val 4718"/>
              </a:avLst>
            </a:prstGeom>
            <a:solidFill>
              <a:srgbClr val="DA0003">
                <a:alpha val="10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lnSpc>
                  <a:spcPct val="120000"/>
                </a:lnSpc>
                <a:defRPr/>
              </a:pPr>
              <a:r>
                <a:rPr lang="zh-CN" altLang="en-US" sz="1100" b="1" u="sng" dirty="0">
                  <a:solidFill>
                    <a:schemeClr val="tx1">
                      <a:lumMod val="75000"/>
                      <a:lumOff val="25000"/>
                    </a:schemeClr>
                  </a:solidFill>
                  <a:latin typeface="微软雅黑" panose="020B0503020204020204" pitchFamily="34" charset="-122"/>
                  <a:ea typeface="微软雅黑" panose="020B0503020204020204" pitchFamily="34" charset="-122"/>
                </a:rPr>
                <a:t>队列</a:t>
              </a:r>
              <a:r>
                <a:rPr lang="en-US" altLang="zh-CN" sz="1100" b="1" u="sng" dirty="0">
                  <a:solidFill>
                    <a:schemeClr val="tx1">
                      <a:lumMod val="75000"/>
                      <a:lumOff val="25000"/>
                    </a:schemeClr>
                  </a:solidFill>
                  <a:latin typeface="微软雅黑" panose="020B0503020204020204" pitchFamily="34" charset="-122"/>
                  <a:ea typeface="微软雅黑" panose="020B0503020204020204" pitchFamily="34" charset="-122"/>
                </a:rPr>
                <a:t>2</a:t>
              </a:r>
            </a:p>
            <a:p>
              <a:pPr algn="ctr" defTabSz="685800">
                <a:lnSpc>
                  <a:spcPct val="120000"/>
                </a:lnSpc>
                <a:defRPr/>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赛沃替尼 </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800mg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每日一次</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p>
            <a:p>
              <a:pPr algn="ctr" defTabSz="685800">
                <a:lnSpc>
                  <a:spcPct val="120000"/>
                </a:lnSpc>
                <a:defRPr/>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吉非替尼 </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250mg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每日一次</a:t>
              </a:r>
            </a:p>
            <a:p>
              <a:pPr algn="ctr" defTabSz="685800">
                <a:lnSpc>
                  <a:spcPct val="120000"/>
                </a:lnSpc>
                <a:defRPr/>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N=7</a:t>
              </a:r>
            </a:p>
          </p:txBody>
        </p:sp>
        <p:sp>
          <p:nvSpPr>
            <p:cNvPr id="29" name="矩形: 圆角 28"/>
            <p:cNvSpPr/>
            <p:nvPr/>
          </p:nvSpPr>
          <p:spPr>
            <a:xfrm>
              <a:off x="479425" y="3993350"/>
              <a:ext cx="6026198" cy="1023264"/>
            </a:xfrm>
            <a:prstGeom prst="roundRect">
              <a:avLst>
                <a:gd name="adj" fmla="val 4718"/>
              </a:avLst>
            </a:prstGeom>
            <a:solidFill>
              <a:schemeClr val="bg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lnSpc>
                  <a:spcPct val="120000"/>
                </a:lnSpc>
                <a:defRPr/>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赛沃替尼 </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600mg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每日一次</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p>
            <a:p>
              <a:pPr algn="ctr" defTabSz="685800">
                <a:lnSpc>
                  <a:spcPct val="120000"/>
                </a:lnSpc>
                <a:defRPr/>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吉非替尼 </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250mg </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每日一次</a:t>
              </a:r>
            </a:p>
            <a:p>
              <a:pPr algn="ctr" defTabSz="685800">
                <a:lnSpc>
                  <a:spcPct val="120000"/>
                </a:lnSpc>
                <a:defRPr/>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N=51</a:t>
              </a:r>
            </a:p>
          </p:txBody>
        </p:sp>
        <p:cxnSp>
          <p:nvCxnSpPr>
            <p:cNvPr id="40" name="连接符: 肘形 39"/>
            <p:cNvCxnSpPr>
              <a:stCxn id="26" idx="2"/>
              <a:endCxn id="29" idx="0"/>
            </p:cNvCxnSpPr>
            <p:nvPr/>
          </p:nvCxnSpPr>
          <p:spPr>
            <a:xfrm rot="16200000" flipH="1">
              <a:off x="2349154" y="2849980"/>
              <a:ext cx="734816" cy="1551924"/>
            </a:xfrm>
            <a:prstGeom prst="bentConnector3">
              <a:avLst/>
            </a:prstGeom>
            <a:ln w="190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连接符: 肘形 41"/>
            <p:cNvCxnSpPr>
              <a:stCxn id="28" idx="2"/>
              <a:endCxn id="29" idx="0"/>
            </p:cNvCxnSpPr>
            <p:nvPr/>
          </p:nvCxnSpPr>
          <p:spPr>
            <a:xfrm rot="5400000">
              <a:off x="3901078" y="2849980"/>
              <a:ext cx="734816" cy="1551924"/>
            </a:xfrm>
            <a:prstGeom prst="bentConnector3">
              <a:avLst/>
            </a:prstGeom>
            <a:ln w="190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22" name="矩形: 圆角 21">
            <a:extLst>
              <a:ext uri="{FF2B5EF4-FFF2-40B4-BE49-F238E27FC236}">
                <a16:creationId xmlns:a16="http://schemas.microsoft.com/office/drawing/2014/main" id="{2065E193-767F-4B70-9995-ED36B7712520}"/>
              </a:ext>
            </a:extLst>
          </p:cNvPr>
          <p:cNvSpPr/>
          <p:nvPr/>
        </p:nvSpPr>
        <p:spPr>
          <a:xfrm>
            <a:off x="5039963" y="2995937"/>
            <a:ext cx="3487743" cy="767685"/>
          </a:xfrm>
          <a:prstGeom prst="roundRect">
            <a:avLst>
              <a:gd name="adj" fmla="val 4718"/>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lnSpc>
                <a:spcPct val="120000"/>
              </a:lnSpc>
              <a:defRPr/>
            </a:pP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231815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402430" y="1327845"/>
          <a:ext cx="8160546" cy="3027456"/>
        </p:xfrm>
        <a:graphic>
          <a:graphicData uri="http://schemas.openxmlformats.org/drawingml/2006/table">
            <a:tbl>
              <a:tblPr firstRow="1" bandRow="1">
                <a:tableStyleId>{5940675A-B579-460E-94D1-54222C63F5DA}</a:tableStyleId>
              </a:tblPr>
              <a:tblGrid>
                <a:gridCol w="945455">
                  <a:extLst>
                    <a:ext uri="{9D8B030D-6E8A-4147-A177-3AD203B41FA5}">
                      <a16:colId xmlns:a16="http://schemas.microsoft.com/office/drawing/2014/main" val="648688119"/>
                    </a:ext>
                  </a:extLst>
                </a:gridCol>
                <a:gridCol w="1141756">
                  <a:extLst>
                    <a:ext uri="{9D8B030D-6E8A-4147-A177-3AD203B41FA5}">
                      <a16:colId xmlns:a16="http://schemas.microsoft.com/office/drawing/2014/main" val="20000"/>
                    </a:ext>
                  </a:extLst>
                </a:gridCol>
                <a:gridCol w="1574420">
                  <a:extLst>
                    <a:ext uri="{9D8B030D-6E8A-4147-A177-3AD203B41FA5}">
                      <a16:colId xmlns:a16="http://schemas.microsoft.com/office/drawing/2014/main" val="20001"/>
                    </a:ext>
                  </a:extLst>
                </a:gridCol>
                <a:gridCol w="1802772">
                  <a:extLst>
                    <a:ext uri="{9D8B030D-6E8A-4147-A177-3AD203B41FA5}">
                      <a16:colId xmlns:a16="http://schemas.microsoft.com/office/drawing/2014/main" val="20002"/>
                    </a:ext>
                  </a:extLst>
                </a:gridCol>
                <a:gridCol w="1502309">
                  <a:extLst>
                    <a:ext uri="{9D8B030D-6E8A-4147-A177-3AD203B41FA5}">
                      <a16:colId xmlns:a16="http://schemas.microsoft.com/office/drawing/2014/main" val="20003"/>
                    </a:ext>
                  </a:extLst>
                </a:gridCol>
                <a:gridCol w="1193834">
                  <a:extLst>
                    <a:ext uri="{9D8B030D-6E8A-4147-A177-3AD203B41FA5}">
                      <a16:colId xmlns:a16="http://schemas.microsoft.com/office/drawing/2014/main" val="20004"/>
                    </a:ext>
                  </a:extLst>
                </a:gridCol>
              </a:tblGrid>
              <a:tr h="411607">
                <a:tc gridSpan="2">
                  <a:txBody>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RECIST v</a:t>
                      </a:r>
                      <a:r>
                        <a:rPr lang="en-US" altLang="zh-CN" sz="1100" b="1" baseline="0" dirty="0">
                          <a:solidFill>
                            <a:schemeClr val="bg1"/>
                          </a:solidFill>
                          <a:latin typeface="微软雅黑" panose="020B0503020204020204" pitchFamily="34" charset="-122"/>
                          <a:ea typeface="微软雅黑" panose="020B0503020204020204" pitchFamily="34" charset="-122"/>
                        </a:rPr>
                        <a:t>1.1</a:t>
                      </a:r>
                      <a:r>
                        <a:rPr lang="zh-CN" altLang="en-US" sz="1100" b="1" baseline="0" dirty="0">
                          <a:solidFill>
                            <a:schemeClr val="bg1"/>
                          </a:solidFill>
                          <a:latin typeface="微软雅黑" panose="020B0503020204020204" pitchFamily="34" charset="-122"/>
                          <a:ea typeface="微软雅黑" panose="020B0503020204020204" pitchFamily="34" charset="-122"/>
                        </a:rPr>
                        <a:t>评估</a:t>
                      </a:r>
                      <a:endParaRPr lang="en-US" altLang="zh-CN" sz="1100" b="1" baseline="0" dirty="0">
                        <a:solidFill>
                          <a:schemeClr val="bg1"/>
                        </a:solidFill>
                        <a:latin typeface="微软雅黑" panose="020B0503020204020204" pitchFamily="34" charset="-122"/>
                        <a:ea typeface="微软雅黑" panose="020B0503020204020204" pitchFamily="34" charset="-122"/>
                      </a:endParaRPr>
                    </a:p>
                    <a:p>
                      <a:pPr algn="ctr"/>
                      <a:r>
                        <a:rPr lang="zh-CN" altLang="en-US" sz="1100" b="1" baseline="0" dirty="0">
                          <a:solidFill>
                            <a:schemeClr val="bg1"/>
                          </a:solidFill>
                          <a:latin typeface="微软雅黑" panose="020B0503020204020204" pitchFamily="34" charset="-122"/>
                          <a:ea typeface="微软雅黑" panose="020B0503020204020204" pitchFamily="34" charset="-122"/>
                        </a:rPr>
                        <a:t>的</a:t>
                      </a:r>
                      <a:r>
                        <a:rPr lang="zh-CN" altLang="en-US" sz="1100" b="1" dirty="0">
                          <a:solidFill>
                            <a:schemeClr val="bg1"/>
                          </a:solidFill>
                          <a:latin typeface="微软雅黑" panose="020B0503020204020204" pitchFamily="34" charset="-122"/>
                          <a:ea typeface="微软雅黑" panose="020B0503020204020204" pitchFamily="34" charset="-122"/>
                        </a:rPr>
                        <a:t>缓解情况</a:t>
                      </a:r>
                    </a:p>
                  </a:txBody>
                  <a:tcPr marT="45734" marB="45734" anchor="ctr">
                    <a:lnL w="19050" cap="flat" cmpd="sng" algn="ctr">
                      <a:solidFill>
                        <a:srgbClr val="DA0003"/>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rgbClr val="DA000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A0003"/>
                    </a:solidFill>
                  </a:tcPr>
                </a:tc>
                <a:tc hMerge="1">
                  <a:txBody>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RECIST(</a:t>
                      </a:r>
                      <a:r>
                        <a:rPr lang="en-US" altLang="zh-CN" sz="1400" b="1" baseline="0" dirty="0">
                          <a:solidFill>
                            <a:schemeClr val="bg1"/>
                          </a:solidFill>
                          <a:latin typeface="微软雅黑" panose="020B0503020204020204" pitchFamily="34" charset="-122"/>
                          <a:ea typeface="微软雅黑" panose="020B0503020204020204" pitchFamily="34" charset="-122"/>
                        </a:rPr>
                        <a:t>1.1</a:t>
                      </a:r>
                      <a:r>
                        <a:rPr lang="en-US" altLang="zh-CN" sz="1400" b="1" dirty="0">
                          <a:solidFill>
                            <a:schemeClr val="bg1"/>
                          </a:solidFill>
                          <a:latin typeface="微软雅黑" panose="020B0503020204020204" pitchFamily="34" charset="-122"/>
                          <a:ea typeface="微软雅黑" panose="020B0503020204020204" pitchFamily="34" charset="-122"/>
                        </a:rPr>
                        <a:t>)</a:t>
                      </a:r>
                    </a:p>
                    <a:p>
                      <a:pPr algn="ctr"/>
                      <a:r>
                        <a:rPr lang="zh-CN" altLang="en-US" sz="1400" b="1" dirty="0">
                          <a:solidFill>
                            <a:schemeClr val="bg1"/>
                          </a:solidFill>
                          <a:latin typeface="微软雅黑" panose="020B0503020204020204" pitchFamily="34" charset="-122"/>
                          <a:ea typeface="微软雅黑" panose="020B0503020204020204" pitchFamily="34" charset="-122"/>
                        </a:rPr>
                        <a:t>缓解情况</a:t>
                      </a:r>
                    </a:p>
                  </a:txBody>
                  <a:tcPr marL="121920" marR="121920" marT="60960" marB="609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rgbClr val="DA000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A0003"/>
                    </a:solidFill>
                  </a:tcPr>
                </a:tc>
                <a:tc>
                  <a:txBody>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T790M</a:t>
                      </a:r>
                      <a:r>
                        <a:rPr lang="zh-CN" altLang="en-US" sz="1100" b="1" dirty="0">
                          <a:solidFill>
                            <a:schemeClr val="bg1"/>
                          </a:solidFill>
                          <a:latin typeface="微软雅黑" panose="020B0503020204020204" pitchFamily="34" charset="-122"/>
                          <a:ea typeface="微软雅黑" panose="020B0503020204020204" pitchFamily="34" charset="-122"/>
                        </a:rPr>
                        <a:t>阳性</a:t>
                      </a:r>
                      <a:endParaRPr lang="en-US" altLang="zh-CN" sz="1100" b="1" dirty="0">
                        <a:solidFill>
                          <a:schemeClr val="bg1"/>
                        </a:solidFill>
                        <a:latin typeface="微软雅黑" panose="020B0503020204020204" pitchFamily="34" charset="-122"/>
                        <a:ea typeface="微软雅黑" panose="020B0503020204020204" pitchFamily="34" charset="-122"/>
                      </a:endParaRPr>
                    </a:p>
                    <a:p>
                      <a:pPr algn="ctr"/>
                      <a:r>
                        <a:rPr lang="en-US" altLang="zh-CN" sz="1100" b="1" dirty="0">
                          <a:solidFill>
                            <a:schemeClr val="bg1"/>
                          </a:solidFill>
                          <a:latin typeface="微软雅黑" panose="020B0503020204020204" pitchFamily="34" charset="-122"/>
                          <a:ea typeface="微软雅黑" panose="020B0503020204020204" pitchFamily="34" charset="-122"/>
                        </a:rPr>
                        <a:t>(n=23)</a:t>
                      </a:r>
                      <a:endParaRPr lang="zh-CN" altLang="en-US" sz="1100" b="1" dirty="0">
                        <a:solidFill>
                          <a:schemeClr val="bg1"/>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rgbClr val="DA000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A0003"/>
                    </a:solidFill>
                  </a:tcPr>
                </a:tc>
                <a:tc>
                  <a:txBody>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T790M</a:t>
                      </a:r>
                      <a:r>
                        <a:rPr lang="zh-CN" altLang="en-US" sz="1100" b="1" dirty="0">
                          <a:solidFill>
                            <a:schemeClr val="bg1"/>
                          </a:solidFill>
                          <a:latin typeface="微软雅黑" panose="020B0503020204020204" pitchFamily="34" charset="-122"/>
                          <a:ea typeface="微软雅黑" panose="020B0503020204020204" pitchFamily="34" charset="-122"/>
                        </a:rPr>
                        <a:t>阴性</a:t>
                      </a:r>
                      <a:endParaRPr lang="en-US" altLang="zh-CN" sz="1100" b="1" dirty="0">
                        <a:solidFill>
                          <a:schemeClr val="bg1"/>
                        </a:solidFill>
                        <a:latin typeface="微软雅黑" panose="020B0503020204020204" pitchFamily="34" charset="-122"/>
                        <a:ea typeface="微软雅黑" panose="020B0503020204020204" pitchFamily="34" charset="-122"/>
                      </a:endParaRPr>
                    </a:p>
                    <a:p>
                      <a:pPr algn="ctr"/>
                      <a:r>
                        <a:rPr lang="en-US" altLang="zh-CN" sz="1100" b="1" dirty="0">
                          <a:solidFill>
                            <a:schemeClr val="bg1"/>
                          </a:solidFill>
                          <a:latin typeface="微软雅黑" panose="020B0503020204020204" pitchFamily="34" charset="-122"/>
                          <a:ea typeface="微软雅黑" panose="020B0503020204020204" pitchFamily="34" charset="-122"/>
                        </a:rPr>
                        <a:t>(n=23)</a:t>
                      </a:r>
                      <a:endParaRPr lang="zh-CN" altLang="en-US" sz="1100" b="1" dirty="0">
                        <a:solidFill>
                          <a:schemeClr val="bg1"/>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rgbClr val="DA000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A0003"/>
                    </a:solidFill>
                  </a:tcPr>
                </a:tc>
                <a:tc>
                  <a:txBody>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T790M</a:t>
                      </a:r>
                      <a:r>
                        <a:rPr lang="zh-CN" altLang="en-US" sz="1100" b="1" dirty="0">
                          <a:solidFill>
                            <a:schemeClr val="bg1"/>
                          </a:solidFill>
                          <a:latin typeface="微软雅黑" panose="020B0503020204020204" pitchFamily="34" charset="-122"/>
                          <a:ea typeface="微软雅黑" panose="020B0503020204020204" pitchFamily="34" charset="-122"/>
                        </a:rPr>
                        <a:t>未知</a:t>
                      </a:r>
                      <a:endParaRPr lang="en-US" altLang="zh-CN" sz="1100" b="1" dirty="0">
                        <a:solidFill>
                          <a:schemeClr val="bg1"/>
                        </a:solidFill>
                        <a:latin typeface="微软雅黑" panose="020B0503020204020204" pitchFamily="34" charset="-122"/>
                        <a:ea typeface="微软雅黑" panose="020B0503020204020204" pitchFamily="34" charset="-122"/>
                      </a:endParaRPr>
                    </a:p>
                    <a:p>
                      <a:pPr algn="ctr"/>
                      <a:r>
                        <a:rPr lang="en-US" altLang="zh-CN" sz="1100" b="1" dirty="0">
                          <a:solidFill>
                            <a:schemeClr val="bg1"/>
                          </a:solidFill>
                          <a:latin typeface="微软雅黑" panose="020B0503020204020204" pitchFamily="34" charset="-122"/>
                          <a:ea typeface="微软雅黑" panose="020B0503020204020204" pitchFamily="34" charset="-122"/>
                        </a:rPr>
                        <a:t>(n=5)</a:t>
                      </a:r>
                      <a:endParaRPr lang="zh-CN" altLang="en-US" sz="1100" b="1" dirty="0">
                        <a:solidFill>
                          <a:schemeClr val="bg1"/>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rgbClr val="DA000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A0003"/>
                    </a:solidFill>
                  </a:tcPr>
                </a:tc>
                <a:tc>
                  <a:txBody>
                    <a:bodyPr/>
                    <a:lstStyle/>
                    <a:p>
                      <a:pPr algn="ctr"/>
                      <a:r>
                        <a:rPr lang="zh-CN" altLang="en-US" sz="1100" b="1" dirty="0">
                          <a:solidFill>
                            <a:schemeClr val="bg1"/>
                          </a:solidFill>
                          <a:latin typeface="微软雅黑" panose="020B0503020204020204" pitchFamily="34" charset="-122"/>
                          <a:ea typeface="微软雅黑" panose="020B0503020204020204" pitchFamily="34" charset="-122"/>
                        </a:rPr>
                        <a:t>总体患者</a:t>
                      </a:r>
                      <a:endParaRPr lang="en-US" altLang="zh-CN" sz="1100" b="1" dirty="0">
                        <a:solidFill>
                          <a:schemeClr val="bg1"/>
                        </a:solidFill>
                        <a:latin typeface="微软雅黑" panose="020B0503020204020204" pitchFamily="34" charset="-122"/>
                        <a:ea typeface="微软雅黑" panose="020B0503020204020204" pitchFamily="34" charset="-122"/>
                      </a:endParaRPr>
                    </a:p>
                    <a:p>
                      <a:pPr algn="ctr"/>
                      <a:r>
                        <a:rPr lang="zh-CN" altLang="en-US" sz="1100" b="1" dirty="0">
                          <a:solidFill>
                            <a:schemeClr val="bg1"/>
                          </a:solidFill>
                          <a:latin typeface="微软雅黑" panose="020B0503020204020204" pitchFamily="34" charset="-122"/>
                          <a:ea typeface="微软雅黑" panose="020B0503020204020204" pitchFamily="34" charset="-122"/>
                        </a:rPr>
                        <a:t>（</a:t>
                      </a:r>
                      <a:r>
                        <a:rPr lang="en-US" altLang="zh-CN" sz="1100" b="1" dirty="0">
                          <a:solidFill>
                            <a:schemeClr val="bg1"/>
                          </a:solidFill>
                          <a:latin typeface="微软雅黑" panose="020B0503020204020204" pitchFamily="34" charset="-122"/>
                          <a:ea typeface="微软雅黑" panose="020B0503020204020204" pitchFamily="34" charset="-122"/>
                        </a:rPr>
                        <a:t>N=51</a:t>
                      </a:r>
                      <a:r>
                        <a:rPr lang="zh-CN" altLang="en-US" sz="1100" b="1" dirty="0">
                          <a:solidFill>
                            <a:schemeClr val="bg1"/>
                          </a:solidFill>
                          <a:latin typeface="微软雅黑" panose="020B0503020204020204" pitchFamily="34" charset="-122"/>
                          <a:ea typeface="微软雅黑" panose="020B0503020204020204" pitchFamily="34" charset="-122"/>
                        </a:rPr>
                        <a:t>）</a:t>
                      </a:r>
                    </a:p>
                  </a:txBody>
                  <a:tcPr marT="45734" marB="45734" anchor="ctr">
                    <a:lnL w="12700" cap="flat" cmpd="sng" algn="ctr">
                      <a:solidFill>
                        <a:schemeClr val="bg1"/>
                      </a:solidFill>
                      <a:prstDash val="solid"/>
                      <a:round/>
                      <a:headEnd type="none" w="med" len="med"/>
                      <a:tailEnd type="none" w="med" len="med"/>
                    </a:lnL>
                    <a:lnR w="19050" cap="flat" cmpd="sng" algn="ctr">
                      <a:solidFill>
                        <a:srgbClr val="DA0003"/>
                      </a:solidFill>
                      <a:prstDash val="solid"/>
                      <a:round/>
                      <a:headEnd type="none" w="med" len="med"/>
                      <a:tailEnd type="none" w="med" len="med"/>
                    </a:lnR>
                    <a:lnT w="19050" cap="flat" cmpd="sng" algn="ctr">
                      <a:solidFill>
                        <a:srgbClr val="DA000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A0003"/>
                    </a:solidFill>
                  </a:tcPr>
                </a:tc>
                <a:extLst>
                  <a:ext uri="{0D108BD9-81ED-4DB2-BD59-A6C34878D82A}">
                    <a16:rowId xmlns:a16="http://schemas.microsoft.com/office/drawing/2014/main" val="10000"/>
                  </a:ext>
                </a:extLst>
              </a:tr>
              <a:tr h="297272">
                <a:tc>
                  <a:txBody>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缓解</a:t>
                      </a:r>
                    </a:p>
                  </a:txBody>
                  <a:tcPr marT="45734" marB="45734"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总体</a:t>
                      </a: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9</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a:t>
                      </a: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12</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400" b="1" dirty="0">
                          <a:solidFill>
                            <a:srgbClr val="FF0000"/>
                          </a:solidFill>
                          <a:latin typeface="微软雅黑" panose="020B0503020204020204" pitchFamily="34" charset="-122"/>
                          <a:ea typeface="微软雅黑" panose="020B0503020204020204" pitchFamily="34" charset="-122"/>
                        </a:rPr>
                        <a:t>52</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a:t>
                      </a: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100" b="0" dirty="0">
                          <a:solidFill>
                            <a:schemeClr val="tx1"/>
                          </a:solidFill>
                          <a:latin typeface="微软雅黑" panose="020B0503020204020204" pitchFamily="34" charset="-122"/>
                          <a:ea typeface="微软雅黑" panose="020B0503020204020204" pitchFamily="34" charset="-122"/>
                        </a:rPr>
                        <a:t>40</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a:t>
                      </a: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16</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400" b="1" dirty="0">
                          <a:solidFill>
                            <a:srgbClr val="FF0000"/>
                          </a:solidFill>
                          <a:latin typeface="微软雅黑" panose="020B0503020204020204" pitchFamily="34" charset="-122"/>
                          <a:ea typeface="微软雅黑" panose="020B0503020204020204" pitchFamily="34" charset="-122"/>
                        </a:rPr>
                        <a:t>31</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a:t>
                      </a:r>
                    </a:p>
                  </a:txBody>
                  <a:tcPr marT="45734" marB="45734"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51538">
                <a:tc>
                  <a:txBody>
                    <a:bodyPr/>
                    <a:lstStyle/>
                    <a:p>
                      <a:pPr algn="ct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CR</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0</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0</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0</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0</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90368667"/>
                  </a:ext>
                </a:extLst>
              </a:tr>
              <a:tr h="251538">
                <a:tc>
                  <a:txBody>
                    <a:bodyPr/>
                    <a:lstStyle/>
                    <a:p>
                      <a:pPr algn="ct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PR</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9</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a:t>
                      </a: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12</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52</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a:t>
                      </a: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40</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a:t>
                      </a: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16</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31</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a:t>
                      </a:r>
                    </a:p>
                  </a:txBody>
                  <a:tcPr marT="45734" marB="45734"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51538">
                <a:tc>
                  <a:txBody>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未缓解</a:t>
                      </a:r>
                    </a:p>
                  </a:txBody>
                  <a:tcPr marT="45734" marB="45734"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总体</a:t>
                      </a: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kern="1200" dirty="0">
                          <a:solidFill>
                            <a:schemeClr val="tx1"/>
                          </a:solidFill>
                          <a:effectLst/>
                          <a:latin typeface="+mn-lt"/>
                          <a:ea typeface="+mn-ea"/>
                          <a:cs typeface="+mn-cs"/>
                        </a:rPr>
                        <a:t>21 (91)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kern="1200" dirty="0">
                          <a:solidFill>
                            <a:schemeClr val="tx1"/>
                          </a:solidFill>
                          <a:effectLst/>
                          <a:latin typeface="+mn-lt"/>
                          <a:ea typeface="+mn-ea"/>
                          <a:cs typeface="+mn-cs"/>
                        </a:rPr>
                        <a:t>11 (48)</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kern="1200" dirty="0">
                          <a:solidFill>
                            <a:schemeClr val="tx1"/>
                          </a:solidFill>
                          <a:effectLst/>
                          <a:latin typeface="+mn-lt"/>
                          <a:ea typeface="+mn-ea"/>
                          <a:cs typeface="+mn-cs"/>
                        </a:rPr>
                        <a:t>3 (60)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kern="1200" dirty="0">
                          <a:solidFill>
                            <a:schemeClr val="tx1"/>
                          </a:solidFill>
                          <a:effectLst/>
                          <a:latin typeface="+mn-lt"/>
                          <a:ea typeface="+mn-ea"/>
                          <a:cs typeface="+mn-cs"/>
                        </a:rPr>
                        <a:t>35 (69)</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86796">
                <a:tc>
                  <a:txBody>
                    <a:bodyPr/>
                    <a:lstStyle/>
                    <a:p>
                      <a:pPr algn="ct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12</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周时达到</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SD</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kern="1200" dirty="0">
                          <a:solidFill>
                            <a:schemeClr val="tx1"/>
                          </a:solidFill>
                          <a:effectLst/>
                          <a:latin typeface="+mn-lt"/>
                          <a:ea typeface="+mn-ea"/>
                          <a:cs typeface="+mn-cs"/>
                        </a:rPr>
                        <a:t>7 (30)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kern="1200" dirty="0">
                          <a:solidFill>
                            <a:schemeClr val="tx1"/>
                          </a:solidFill>
                          <a:effectLst/>
                          <a:latin typeface="+mn-lt"/>
                          <a:ea typeface="+mn-ea"/>
                          <a:cs typeface="+mn-cs"/>
                        </a:rPr>
                        <a:t>6 (26)</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kern="1200" dirty="0">
                          <a:solidFill>
                            <a:schemeClr val="tx1"/>
                          </a:solidFill>
                          <a:effectLst/>
                          <a:latin typeface="+mn-lt"/>
                          <a:ea typeface="+mn-ea"/>
                          <a:cs typeface="+mn-cs"/>
                        </a:rPr>
                        <a:t>1 (20)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kern="1200" dirty="0">
                          <a:solidFill>
                            <a:schemeClr val="tx1"/>
                          </a:solidFill>
                          <a:effectLst/>
                          <a:latin typeface="+mn-lt"/>
                          <a:ea typeface="+mn-ea"/>
                          <a:cs typeface="+mn-cs"/>
                        </a:rPr>
                        <a:t>14 (27)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120923856"/>
                  </a:ext>
                </a:extLst>
              </a:tr>
              <a:tr h="411607">
                <a:tc>
                  <a:txBody>
                    <a:bodyPr/>
                    <a:lstStyle/>
                    <a:p>
                      <a:pPr algn="ct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未确证的</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CR</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或</a:t>
                      </a:r>
                      <a:r>
                        <a:rPr lang="en-US" altLang="zh-CN" sz="1100" dirty="0" err="1">
                          <a:solidFill>
                            <a:schemeClr val="tx1">
                              <a:lumMod val="75000"/>
                              <a:lumOff val="25000"/>
                            </a:schemeClr>
                          </a:solidFill>
                          <a:latin typeface="微软雅黑" panose="020B0503020204020204" pitchFamily="34" charset="-122"/>
                          <a:ea typeface="微软雅黑" panose="020B0503020204020204" pitchFamily="34" charset="-122"/>
                        </a:rPr>
                        <a:t>PR</a:t>
                      </a:r>
                      <a:r>
                        <a:rPr lang="en-US" altLang="zh-CN" sz="1100" baseline="30000" dirty="0" err="1">
                          <a:solidFill>
                            <a:schemeClr val="tx1">
                              <a:lumMod val="75000"/>
                              <a:lumOff val="25000"/>
                            </a:schemeClr>
                          </a:solidFill>
                          <a:latin typeface="微软雅黑" panose="020B0503020204020204" pitchFamily="34" charset="-122"/>
                          <a:ea typeface="微软雅黑" panose="020B0503020204020204" pitchFamily="34" charset="-122"/>
                        </a:rPr>
                        <a:t>a</a:t>
                      </a:r>
                      <a:endParaRPr lang="zh-CN" altLang="en-US" sz="1100" baseline="30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kern="1200" dirty="0">
                          <a:solidFill>
                            <a:schemeClr val="tx1"/>
                          </a:solidFill>
                          <a:effectLst/>
                          <a:latin typeface="+mn-lt"/>
                          <a:ea typeface="+mn-ea"/>
                          <a:cs typeface="+mn-cs"/>
                        </a:rPr>
                        <a:t>1 (4)</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kern="1200" dirty="0">
                          <a:solidFill>
                            <a:schemeClr val="tx1"/>
                          </a:solidFill>
                          <a:effectLst/>
                          <a:latin typeface="+mn-lt"/>
                          <a:ea typeface="+mn-ea"/>
                          <a:cs typeface="+mn-cs"/>
                        </a:rPr>
                        <a:t>1 (4)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kern="1200" dirty="0">
                          <a:solidFill>
                            <a:schemeClr val="tx1"/>
                          </a:solidFill>
                          <a:effectLst/>
                          <a:latin typeface="+mn-lt"/>
                          <a:ea typeface="+mn-ea"/>
                          <a:cs typeface="+mn-cs"/>
                        </a:rPr>
                        <a:t>1 (20)</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kern="1200" dirty="0">
                          <a:solidFill>
                            <a:schemeClr val="tx1"/>
                          </a:solidFill>
                          <a:effectLst/>
                          <a:latin typeface="+mn-lt"/>
                          <a:ea typeface="+mn-ea"/>
                          <a:cs typeface="+mn-cs"/>
                        </a:rPr>
                        <a:t>3 (6)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86796">
                <a:tc>
                  <a:txBody>
                    <a:bodyPr/>
                    <a:lstStyle/>
                    <a:p>
                      <a:pPr algn="ct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RECIST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进展</a:t>
                      </a: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kern="1200" dirty="0">
                          <a:solidFill>
                            <a:schemeClr val="tx1"/>
                          </a:solidFill>
                          <a:effectLst/>
                          <a:latin typeface="+mn-lt"/>
                          <a:ea typeface="+mn-ea"/>
                          <a:cs typeface="+mn-cs"/>
                        </a:rPr>
                        <a:t>5 (22)</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kern="1200" dirty="0">
                          <a:solidFill>
                            <a:schemeClr val="tx1"/>
                          </a:solidFill>
                          <a:effectLst/>
                          <a:latin typeface="+mn-lt"/>
                          <a:ea typeface="+mn-ea"/>
                          <a:cs typeface="+mn-cs"/>
                        </a:rPr>
                        <a:t>2 (9)</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0</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kern="1200" dirty="0">
                          <a:solidFill>
                            <a:schemeClr val="tx1"/>
                          </a:solidFill>
                          <a:effectLst/>
                          <a:latin typeface="+mn-lt"/>
                          <a:ea typeface="+mn-ea"/>
                          <a:cs typeface="+mn-cs"/>
                        </a:rPr>
                        <a:t>7 (14)</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85985164"/>
                  </a:ext>
                </a:extLst>
              </a:tr>
              <a:tr h="251538">
                <a:tc>
                  <a:txBody>
                    <a:bodyPr/>
                    <a:lstStyle/>
                    <a:p>
                      <a:pPr algn="ct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solidFill>
                  </a:tcPr>
                </a:tc>
                <a:tc>
                  <a:txBody>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死亡</a:t>
                      </a: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kern="1200" dirty="0">
                          <a:solidFill>
                            <a:schemeClr val="tx1"/>
                          </a:solidFill>
                          <a:effectLst/>
                          <a:latin typeface="+mn-lt"/>
                          <a:ea typeface="+mn-ea"/>
                          <a:cs typeface="+mn-cs"/>
                        </a:rPr>
                        <a:t>5 (22)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kern="1200" dirty="0">
                          <a:solidFill>
                            <a:schemeClr val="tx1"/>
                          </a:solidFill>
                          <a:effectLst/>
                          <a:latin typeface="+mn-lt"/>
                          <a:ea typeface="+mn-ea"/>
                          <a:cs typeface="+mn-cs"/>
                        </a:rPr>
                        <a:t>1 (4)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0</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en-US" altLang="zh-CN" sz="1100" kern="1200" dirty="0">
                          <a:solidFill>
                            <a:schemeClr val="tx1"/>
                          </a:solidFill>
                          <a:effectLst/>
                          <a:latin typeface="+mn-lt"/>
                          <a:ea typeface="+mn-ea"/>
                          <a:cs typeface="+mn-cs"/>
                        </a:rPr>
                        <a:t>6 (12)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02169275"/>
                  </a:ext>
                </a:extLst>
              </a:tr>
              <a:tr h="251538">
                <a:tc>
                  <a:txBody>
                    <a:bodyPr/>
                    <a:lstStyle/>
                    <a:p>
                      <a:pPr algn="ct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DA0003"/>
                      </a:solidFill>
                      <a:prstDash val="solid"/>
                      <a:round/>
                      <a:headEnd type="none" w="med" len="med"/>
                      <a:tailEnd type="none" w="med" len="med"/>
                    </a:lnB>
                    <a:solidFill>
                      <a:schemeClr val="bg1"/>
                    </a:solidFill>
                  </a:tcPr>
                </a:tc>
                <a:tc>
                  <a:txBody>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无法评估</a:t>
                      </a: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DA0003"/>
                      </a:solidFill>
                      <a:prstDash val="solid"/>
                      <a:round/>
                      <a:headEnd type="none" w="med" len="med"/>
                      <a:tailEnd type="none" w="med" len="med"/>
                    </a:lnB>
                    <a:solidFill>
                      <a:schemeClr val="bg1"/>
                    </a:solidFill>
                  </a:tcPr>
                </a:tc>
                <a:tc>
                  <a:txBody>
                    <a:bodyPr/>
                    <a:lstStyle/>
                    <a:p>
                      <a:pPr algn="ctr"/>
                      <a:r>
                        <a:rPr lang="en-US" altLang="zh-CN" sz="1100" kern="1200" dirty="0">
                          <a:solidFill>
                            <a:schemeClr val="tx1"/>
                          </a:solidFill>
                          <a:effectLst/>
                          <a:latin typeface="+mn-lt"/>
                          <a:ea typeface="+mn-ea"/>
                          <a:cs typeface="+mn-cs"/>
                        </a:rPr>
                        <a:t>3 (13)</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DA0003"/>
                      </a:solidFill>
                      <a:prstDash val="solid"/>
                      <a:round/>
                      <a:headEnd type="none" w="med" len="med"/>
                      <a:tailEnd type="none" w="med" len="med"/>
                    </a:lnB>
                    <a:solidFill>
                      <a:schemeClr val="bg1"/>
                    </a:solidFill>
                  </a:tcPr>
                </a:tc>
                <a:tc>
                  <a:txBody>
                    <a:bodyPr/>
                    <a:lstStyle/>
                    <a:p>
                      <a:pPr algn="ctr"/>
                      <a:r>
                        <a:rPr lang="en-US" altLang="zh-CN" sz="1100" kern="1200" dirty="0">
                          <a:solidFill>
                            <a:schemeClr val="tx1"/>
                          </a:solidFill>
                          <a:effectLst/>
                          <a:latin typeface="+mn-lt"/>
                          <a:ea typeface="+mn-ea"/>
                          <a:cs typeface="+mn-cs"/>
                        </a:rPr>
                        <a:t>1 (4)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DA0003"/>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1</a:t>
                      </a:r>
                      <a:r>
                        <a:rPr lang="en-US" altLang="zh-CN" sz="1100" kern="1200" dirty="0">
                          <a:solidFill>
                            <a:schemeClr val="tx1"/>
                          </a:solidFill>
                          <a:effectLst/>
                          <a:latin typeface="+mn-lt"/>
                          <a:ea typeface="+mn-ea"/>
                          <a:cs typeface="+mn-cs"/>
                        </a:rPr>
                        <a:t> (</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20</a:t>
                      </a:r>
                      <a:r>
                        <a:rPr lang="en-US" altLang="zh-CN" sz="1100" kern="1200" dirty="0">
                          <a:solidFill>
                            <a:schemeClr val="tx1"/>
                          </a:solidFill>
                          <a:effectLst/>
                          <a:latin typeface="+mn-lt"/>
                          <a:ea typeface="+mn-ea"/>
                          <a:cs typeface="+mn-cs"/>
                        </a:rPr>
                        <a:t>)</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DA0003"/>
                      </a:solidFill>
                      <a:prstDash val="solid"/>
                      <a:round/>
                      <a:headEnd type="none" w="med" len="med"/>
                      <a:tailEnd type="none" w="med" len="med"/>
                    </a:lnB>
                    <a:solidFill>
                      <a:schemeClr val="bg1"/>
                    </a:solidFill>
                  </a:tcPr>
                </a:tc>
                <a:tc>
                  <a:txBody>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7</a:t>
                      </a:r>
                      <a:r>
                        <a:rPr lang="en-US" altLang="zh-CN" sz="1100" kern="1200" dirty="0">
                          <a:solidFill>
                            <a:schemeClr val="tx1"/>
                          </a:solidFill>
                          <a:effectLst/>
                          <a:latin typeface="+mn-lt"/>
                          <a:ea typeface="+mn-ea"/>
                          <a:cs typeface="+mn-cs"/>
                        </a:rPr>
                        <a:t> (</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14)</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T="45734" marB="45734"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DA0003"/>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2" name="标题 1"/>
          <p:cNvSpPr>
            <a:spLocks noGrp="1"/>
          </p:cNvSpPr>
          <p:nvPr>
            <p:ph type="title"/>
          </p:nvPr>
        </p:nvSpPr>
        <p:spPr>
          <a:xfrm>
            <a:off x="292473" y="0"/>
            <a:ext cx="8851527" cy="640682"/>
          </a:xfrm>
        </p:spPr>
        <p:txBody>
          <a:bodyPr>
            <a:noAutofit/>
          </a:bodyPr>
          <a:lstStyle/>
          <a:p>
            <a:r>
              <a:rPr lang="zh-CN" altLang="en-US" sz="1800" b="0" dirty="0">
                <a:solidFill>
                  <a:schemeClr val="tx1"/>
                </a:solidFill>
                <a:latin typeface="微软雅黑" pitchFamily="34" charset="-122"/>
                <a:ea typeface="微软雅黑" pitchFamily="34" charset="-122"/>
              </a:rPr>
              <a:t>吉非替尼联合赛沃替尼治疗</a:t>
            </a:r>
            <a:r>
              <a:rPr lang="en-US" altLang="zh-CN" sz="1800" b="0" dirty="0">
                <a:solidFill>
                  <a:schemeClr val="tx1"/>
                </a:solidFill>
                <a:latin typeface="微软雅黑" pitchFamily="34" charset="-122"/>
                <a:ea typeface="微软雅黑" pitchFamily="34" charset="-122"/>
              </a:rPr>
              <a:t/>
            </a:r>
            <a:br>
              <a:rPr lang="en-US" altLang="zh-CN" sz="1800" b="0" dirty="0">
                <a:solidFill>
                  <a:schemeClr val="tx1"/>
                </a:solidFill>
                <a:latin typeface="微软雅黑" pitchFamily="34" charset="-122"/>
                <a:ea typeface="微软雅黑" pitchFamily="34" charset="-122"/>
              </a:rPr>
            </a:br>
            <a:r>
              <a:rPr lang="en-US" altLang="zh-CN" sz="1800" b="0" dirty="0">
                <a:solidFill>
                  <a:schemeClr val="tx1"/>
                </a:solidFill>
                <a:latin typeface="微软雅黑" pitchFamily="34" charset="-122"/>
                <a:ea typeface="微软雅黑" pitchFamily="34" charset="-122"/>
              </a:rPr>
              <a:t>MET</a:t>
            </a:r>
            <a:r>
              <a:rPr lang="zh-CN" altLang="en-US" sz="1800" b="0" dirty="0">
                <a:solidFill>
                  <a:schemeClr val="tx1"/>
                </a:solidFill>
                <a:latin typeface="微软雅黑" pitchFamily="34" charset="-122"/>
                <a:ea typeface="微软雅黑" pitchFamily="34" charset="-122"/>
              </a:rPr>
              <a:t>扩增</a:t>
            </a:r>
            <a:r>
              <a:rPr lang="en-US" altLang="zh-CN" sz="1800" b="0" dirty="0">
                <a:solidFill>
                  <a:schemeClr val="tx1"/>
                </a:solidFill>
                <a:latin typeface="微软雅黑" pitchFamily="34" charset="-122"/>
                <a:ea typeface="微软雅黑" pitchFamily="34" charset="-122"/>
              </a:rPr>
              <a:t>/EGFR T790M</a:t>
            </a:r>
            <a:r>
              <a:rPr lang="zh-CN" altLang="en-US" sz="1800" b="0" dirty="0">
                <a:solidFill>
                  <a:schemeClr val="tx1"/>
                </a:solidFill>
                <a:latin typeface="微软雅黑" pitchFamily="34" charset="-122"/>
                <a:ea typeface="微软雅黑" pitchFamily="34" charset="-122"/>
              </a:rPr>
              <a:t>阴性患者也同样具有抗肿瘤活性</a:t>
            </a:r>
          </a:p>
        </p:txBody>
      </p:sp>
      <p:sp>
        <p:nvSpPr>
          <p:cNvPr id="7" name="矩形 6">
            <a:extLst>
              <a:ext uri="{FF2B5EF4-FFF2-40B4-BE49-F238E27FC236}">
                <a16:creationId xmlns:a16="http://schemas.microsoft.com/office/drawing/2014/main" id="{0A578A8D-4705-43DB-8F60-57528CFA319C}"/>
              </a:ext>
            </a:extLst>
          </p:cNvPr>
          <p:cNvSpPr/>
          <p:nvPr/>
        </p:nvSpPr>
        <p:spPr>
          <a:xfrm>
            <a:off x="292473" y="4823740"/>
            <a:ext cx="4856648" cy="161583"/>
          </a:xfrm>
          <a:prstGeom prst="rect">
            <a:avLst/>
          </a:prstGeom>
        </p:spPr>
        <p:txBody>
          <a:bodyPr wrap="square" lIns="68580" tIns="34290" rIns="68580" bIns="34290" anchor="t" anchorCtr="0">
            <a:spAutoFit/>
          </a:bodyPr>
          <a:lstStyle/>
          <a:p>
            <a:pPr marL="171450" indent="-171450" defTabSz="685800">
              <a:buFont typeface="+mj-lt"/>
              <a:buAutoNum type="arabicPeriod"/>
              <a:defRPr/>
            </a:pPr>
            <a:r>
              <a:rPr lang="en-US" altLang="zh-CN" sz="600" dirty="0">
                <a:solidFill>
                  <a:schemeClr val="bg1"/>
                </a:solidFill>
                <a:latin typeface="微软雅黑" panose="020B0503020204020204" pitchFamily="34" charset="-122"/>
                <a:ea typeface="微软雅黑" panose="020B0503020204020204" pitchFamily="34" charset="-122"/>
                <a:sym typeface="+mn-ea"/>
              </a:rPr>
              <a:t>Yang JJ, et al. Invest New Drugs. 2020 Oct 14. </a:t>
            </a:r>
            <a:r>
              <a:rPr lang="en-US" altLang="zh-CN" sz="600" dirty="0" err="1">
                <a:solidFill>
                  <a:schemeClr val="bg1"/>
                </a:solidFill>
                <a:latin typeface="微软雅黑" panose="020B0503020204020204" pitchFamily="34" charset="-122"/>
                <a:ea typeface="微软雅黑" panose="020B0503020204020204" pitchFamily="34" charset="-122"/>
                <a:sym typeface="+mn-ea"/>
              </a:rPr>
              <a:t>doi</a:t>
            </a:r>
            <a:r>
              <a:rPr lang="en-US" altLang="zh-CN" sz="600" dirty="0">
                <a:solidFill>
                  <a:schemeClr val="bg1"/>
                </a:solidFill>
                <a:latin typeface="微软雅黑" panose="020B0503020204020204" pitchFamily="34" charset="-122"/>
                <a:ea typeface="微软雅黑" panose="020B0503020204020204" pitchFamily="34" charset="-122"/>
                <a:sym typeface="+mn-ea"/>
              </a:rPr>
              <a:t>: 10.1007/s10637-020-01010-4. Supplementary Material.</a:t>
            </a:r>
            <a:endParaRPr lang="it-IT" altLang="zh-CN" sz="600" dirty="0">
              <a:solidFill>
                <a:schemeClr val="bg1"/>
              </a:solidFill>
              <a:latin typeface="微软雅黑" panose="020B0503020204020204" pitchFamily="34" charset="-122"/>
              <a:ea typeface="微软雅黑" panose="020B0503020204020204" pitchFamily="34" charset="-122"/>
              <a:sym typeface="+mn-ea"/>
            </a:endParaRPr>
          </a:p>
        </p:txBody>
      </p:sp>
      <p:sp>
        <p:nvSpPr>
          <p:cNvPr id="9" name="矩形 8">
            <a:extLst>
              <a:ext uri="{FF2B5EF4-FFF2-40B4-BE49-F238E27FC236}">
                <a16:creationId xmlns:a16="http://schemas.microsoft.com/office/drawing/2014/main" id="{5E6735B1-1B81-40E4-8741-D90EA087F2BE}"/>
              </a:ext>
            </a:extLst>
          </p:cNvPr>
          <p:cNvSpPr/>
          <p:nvPr/>
        </p:nvSpPr>
        <p:spPr>
          <a:xfrm>
            <a:off x="402430" y="778784"/>
            <a:ext cx="7946151" cy="512448"/>
          </a:xfrm>
          <a:prstGeom prst="rect">
            <a:avLst/>
          </a:prstGeom>
          <a:noFill/>
        </p:spPr>
        <p:txBody>
          <a:bodyPr wrap="square" lIns="68580" tIns="34290" rIns="68580" bIns="34290">
            <a:spAutoFit/>
          </a:bodyPr>
          <a:lstStyle/>
          <a:p>
            <a:pPr marL="214313" indent="-214313">
              <a:lnSpc>
                <a:spcPct val="120000"/>
              </a:lnSpc>
              <a:buFont typeface="Arial" panose="020B0604020202020204" pitchFamily="34" charset="0"/>
              <a:buChar char="•"/>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在扩展阶段赛沃替尼</a:t>
            </a:r>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600 mg+</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吉非替尼</a:t>
            </a:r>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250 mg </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组中，根据</a:t>
            </a:r>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T790M</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状态（中心</a:t>
            </a:r>
            <a:r>
              <a:rPr lang="en-US" altLang="zh-CN" sz="1200" b="1" dirty="0" err="1">
                <a:solidFill>
                  <a:schemeClr val="tx1">
                    <a:lumMod val="75000"/>
                    <a:lumOff val="25000"/>
                  </a:schemeClr>
                </a:solidFill>
                <a:latin typeface="微软雅黑" panose="020B0503020204020204" pitchFamily="34" charset="-122"/>
                <a:ea typeface="微软雅黑" panose="020B0503020204020204" pitchFamily="34" charset="-122"/>
              </a:rPr>
              <a:t>ctDNA</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检测）的最佳客观缓解（安全性分析集）</a:t>
            </a:r>
            <a:endParaRPr lang="zh-CN" altLang="en-US" sz="1200" dirty="0">
              <a:solidFill>
                <a:schemeClr val="tx1">
                  <a:lumMod val="75000"/>
                  <a:lumOff val="25000"/>
                </a:schemeClr>
              </a:solidFill>
            </a:endParaRPr>
          </a:p>
        </p:txBody>
      </p:sp>
      <p:sp>
        <p:nvSpPr>
          <p:cNvPr id="10" name="矩形 9">
            <a:extLst>
              <a:ext uri="{FF2B5EF4-FFF2-40B4-BE49-F238E27FC236}">
                <a16:creationId xmlns:a16="http://schemas.microsoft.com/office/drawing/2014/main" id="{CE29825B-7E82-4287-B7C0-4F69030B6B86}"/>
              </a:ext>
            </a:extLst>
          </p:cNvPr>
          <p:cNvSpPr/>
          <p:nvPr/>
        </p:nvSpPr>
        <p:spPr>
          <a:xfrm>
            <a:off x="402430" y="4390042"/>
            <a:ext cx="5716950" cy="253916"/>
          </a:xfrm>
          <a:prstGeom prst="rect">
            <a:avLst/>
          </a:prstGeom>
        </p:spPr>
        <p:txBody>
          <a:bodyPr wrap="none" lIns="68580" tIns="34290" rIns="68580" bIns="34290">
            <a:spAutoFit/>
          </a:bodyPr>
          <a:lstStyle/>
          <a:p>
            <a:pPr defTabSz="685800">
              <a:defRPr/>
            </a:pPr>
            <a:r>
              <a:rPr lang="en-US" altLang="zh-CN" sz="600" dirty="0">
                <a:solidFill>
                  <a:schemeClr val="tx1">
                    <a:lumMod val="75000"/>
                    <a:lumOff val="25000"/>
                  </a:schemeClr>
                </a:solidFill>
                <a:latin typeface="+mn-ea"/>
                <a:cs typeface="Times New Roman" panose="02020603050405020304" pitchFamily="18" charset="0"/>
              </a:rPr>
              <a:t>a. </a:t>
            </a:r>
            <a:r>
              <a:rPr lang="zh-CN" altLang="en-US" sz="600" dirty="0">
                <a:solidFill>
                  <a:schemeClr val="tx1">
                    <a:lumMod val="75000"/>
                    <a:lumOff val="25000"/>
                  </a:schemeClr>
                </a:solidFill>
                <a:latin typeface="+mn-ea"/>
                <a:cs typeface="Times New Roman" panose="02020603050405020304" pitchFamily="18" charset="0"/>
              </a:rPr>
              <a:t>未确证的缓解：患者在较早的评估中达到完全缓解或部分缓解，但后续的评估并未确证，因为患者在后续评估中疾病恶化，或者在数据截止之前未进行后续评估。</a:t>
            </a:r>
            <a:endParaRPr lang="en-US" altLang="zh-CN" sz="600" dirty="0">
              <a:solidFill>
                <a:schemeClr val="tx1">
                  <a:lumMod val="75000"/>
                  <a:lumOff val="25000"/>
                </a:schemeClr>
              </a:solidFill>
              <a:latin typeface="+mn-ea"/>
              <a:cs typeface="Times New Roman" panose="02020603050405020304" pitchFamily="18" charset="0"/>
            </a:endParaRPr>
          </a:p>
          <a:p>
            <a:pPr defTabSz="685800">
              <a:defRPr/>
            </a:pPr>
            <a:r>
              <a:rPr lang="zh-CN" altLang="en-US" sz="600" dirty="0">
                <a:solidFill>
                  <a:schemeClr val="tx1">
                    <a:lumMod val="75000"/>
                    <a:lumOff val="25000"/>
                  </a:schemeClr>
                </a:solidFill>
                <a:latin typeface="+mn-ea"/>
                <a:cs typeface="Times New Roman" panose="02020603050405020304" pitchFamily="18" charset="0"/>
              </a:rPr>
              <a:t>数据截止日期为</a:t>
            </a:r>
            <a:r>
              <a:rPr lang="en-US" altLang="zh-CN" sz="600" dirty="0">
                <a:solidFill>
                  <a:schemeClr val="tx1">
                    <a:lumMod val="75000"/>
                    <a:lumOff val="25000"/>
                  </a:schemeClr>
                </a:solidFill>
                <a:latin typeface="+mn-ea"/>
                <a:cs typeface="Times New Roman" panose="02020603050405020304" pitchFamily="18" charset="0"/>
              </a:rPr>
              <a:t>2017</a:t>
            </a:r>
            <a:r>
              <a:rPr lang="zh-CN" altLang="en-US" sz="600" dirty="0">
                <a:solidFill>
                  <a:schemeClr val="tx1">
                    <a:lumMod val="75000"/>
                    <a:lumOff val="25000"/>
                  </a:schemeClr>
                </a:solidFill>
                <a:latin typeface="+mn-ea"/>
                <a:cs typeface="Times New Roman" panose="02020603050405020304" pitchFamily="18" charset="0"/>
              </a:rPr>
              <a:t>年</a:t>
            </a:r>
            <a:r>
              <a:rPr lang="en-US" altLang="zh-CN" sz="600" dirty="0">
                <a:solidFill>
                  <a:schemeClr val="tx1">
                    <a:lumMod val="75000"/>
                    <a:lumOff val="25000"/>
                  </a:schemeClr>
                </a:solidFill>
                <a:latin typeface="+mn-ea"/>
                <a:cs typeface="Times New Roman" panose="02020603050405020304" pitchFamily="18" charset="0"/>
              </a:rPr>
              <a:t>10</a:t>
            </a:r>
            <a:r>
              <a:rPr lang="zh-CN" altLang="en-US" sz="600" dirty="0">
                <a:solidFill>
                  <a:schemeClr val="tx1">
                    <a:lumMod val="75000"/>
                    <a:lumOff val="25000"/>
                  </a:schemeClr>
                </a:solidFill>
                <a:latin typeface="+mn-ea"/>
                <a:cs typeface="Times New Roman" panose="02020603050405020304" pitchFamily="18" charset="0"/>
              </a:rPr>
              <a:t>月</a:t>
            </a:r>
            <a:r>
              <a:rPr lang="en-US" altLang="zh-CN" sz="600" dirty="0">
                <a:solidFill>
                  <a:schemeClr val="tx1">
                    <a:lumMod val="75000"/>
                    <a:lumOff val="25000"/>
                  </a:schemeClr>
                </a:solidFill>
                <a:latin typeface="+mn-ea"/>
                <a:cs typeface="Times New Roman" panose="02020603050405020304" pitchFamily="18" charset="0"/>
              </a:rPr>
              <a:t>18</a:t>
            </a:r>
            <a:r>
              <a:rPr lang="zh-CN" altLang="en-US" sz="600" dirty="0">
                <a:solidFill>
                  <a:schemeClr val="tx1">
                    <a:lumMod val="75000"/>
                    <a:lumOff val="25000"/>
                  </a:schemeClr>
                </a:solidFill>
                <a:latin typeface="+mn-ea"/>
                <a:cs typeface="Times New Roman" panose="02020603050405020304" pitchFamily="18" charset="0"/>
              </a:rPr>
              <a:t>日</a:t>
            </a:r>
          </a:p>
        </p:txBody>
      </p:sp>
      <p:sp>
        <p:nvSpPr>
          <p:cNvPr id="11" name="矩形: 圆角 10">
            <a:extLst>
              <a:ext uri="{FF2B5EF4-FFF2-40B4-BE49-F238E27FC236}">
                <a16:creationId xmlns:a16="http://schemas.microsoft.com/office/drawing/2014/main" id="{8275F9B9-6F88-4993-9E87-DC158F55F3F0}"/>
              </a:ext>
            </a:extLst>
          </p:cNvPr>
          <p:cNvSpPr/>
          <p:nvPr/>
        </p:nvSpPr>
        <p:spPr>
          <a:xfrm>
            <a:off x="4040143" y="1327845"/>
            <a:ext cx="1836783" cy="1178004"/>
          </a:xfrm>
          <a:prstGeom prst="roundRect">
            <a:avLst>
              <a:gd name="adj" fmla="val 9702"/>
            </a:avLst>
          </a:prstGeom>
          <a:noFill/>
          <a:ln w="12700">
            <a:solidFill>
              <a:srgbClr val="DA000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latin typeface="Arial" panose="020B0604020202020204"/>
              <a:ea typeface="微软雅黑" panose="020B0503020204020204" pitchFamily="34" charset="-122"/>
            </a:endParaRPr>
          </a:p>
        </p:txBody>
      </p:sp>
      <p:sp>
        <p:nvSpPr>
          <p:cNvPr id="12" name="矩形: 圆角 11">
            <a:extLst>
              <a:ext uri="{FF2B5EF4-FFF2-40B4-BE49-F238E27FC236}">
                <a16:creationId xmlns:a16="http://schemas.microsoft.com/office/drawing/2014/main" id="{A211A893-7CAF-4645-80F0-D499F43363AC}"/>
              </a:ext>
            </a:extLst>
          </p:cNvPr>
          <p:cNvSpPr/>
          <p:nvPr/>
        </p:nvSpPr>
        <p:spPr>
          <a:xfrm>
            <a:off x="7383418" y="1327845"/>
            <a:ext cx="1179558" cy="1178004"/>
          </a:xfrm>
          <a:prstGeom prst="roundRect">
            <a:avLst>
              <a:gd name="adj" fmla="val 9702"/>
            </a:avLst>
          </a:prstGeom>
          <a:noFill/>
          <a:ln w="12700">
            <a:solidFill>
              <a:srgbClr val="DA000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latin typeface="Arial" panose="020B0604020202020204"/>
              <a:ea typeface="微软雅黑" panose="020B0503020204020204" pitchFamily="34" charset="-122"/>
            </a:endParaRPr>
          </a:p>
        </p:txBody>
      </p:sp>
    </p:spTree>
    <p:extLst>
      <p:ext uri="{BB962C8B-B14F-4D97-AF65-F5344CB8AC3E}">
        <p14:creationId xmlns:p14="http://schemas.microsoft.com/office/powerpoint/2010/main" val="17603161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normAutofit/>
          </a:bodyPr>
          <a:lstStyle/>
          <a:p>
            <a:r>
              <a:rPr lang="en-US" altLang="zh-CN" sz="2000" b="0" dirty="0">
                <a:solidFill>
                  <a:schemeClr val="tx1"/>
                </a:solidFill>
                <a:latin typeface="微软雅黑" pitchFamily="34" charset="-122"/>
                <a:ea typeface="微软雅黑" pitchFamily="34" charset="-122"/>
              </a:rPr>
              <a:t>EGFR-TKI</a:t>
            </a:r>
            <a:r>
              <a:rPr lang="zh-CN" altLang="en-US" sz="2000" b="0" dirty="0">
                <a:solidFill>
                  <a:schemeClr val="tx1"/>
                </a:solidFill>
                <a:latin typeface="微软雅黑" pitchFamily="34" charset="-122"/>
                <a:ea typeface="微软雅黑" pitchFamily="34" charset="-122"/>
              </a:rPr>
              <a:t>耐药后</a:t>
            </a:r>
            <a:r>
              <a:rPr lang="en-US" altLang="zh-CN" sz="2000" b="0" dirty="0">
                <a:solidFill>
                  <a:schemeClr val="tx1"/>
                </a:solidFill>
                <a:latin typeface="微软雅黑" pitchFamily="34" charset="-122"/>
                <a:ea typeface="微软雅黑" pitchFamily="34" charset="-122"/>
              </a:rPr>
              <a:t>MET</a:t>
            </a:r>
            <a:r>
              <a:rPr lang="zh-CN" altLang="en-US" sz="2000" b="0" dirty="0">
                <a:solidFill>
                  <a:schemeClr val="tx1"/>
                </a:solidFill>
                <a:latin typeface="微软雅黑" pitchFamily="34" charset="-122"/>
                <a:ea typeface="微软雅黑" pitchFamily="34" charset="-122"/>
              </a:rPr>
              <a:t>扩增研究汇总：赛沃替尼疗效佳，安全性好</a:t>
            </a:r>
          </a:p>
        </p:txBody>
      </p:sp>
      <p:sp>
        <p:nvSpPr>
          <p:cNvPr id="12" name="文本框 11"/>
          <p:cNvSpPr txBox="1"/>
          <p:nvPr/>
        </p:nvSpPr>
        <p:spPr>
          <a:xfrm>
            <a:off x="292474" y="4450822"/>
            <a:ext cx="8424863" cy="315471"/>
          </a:xfrm>
          <a:prstGeom prst="rect">
            <a:avLst/>
          </a:prstGeom>
          <a:noFill/>
        </p:spPr>
        <p:txBody>
          <a:bodyPr wrap="square" lIns="68580" tIns="34290" rIns="68580" bIns="34290" rtlCol="0">
            <a:spAutoFit/>
          </a:bodyPr>
          <a:lstStyle/>
          <a:p>
            <a:pPr defTabSz="457200">
              <a:defRPr/>
            </a:pPr>
            <a:r>
              <a:rPr lang="en-US" altLang="zh-CN" sz="800" dirty="0">
                <a:solidFill>
                  <a:schemeClr val="tx1">
                    <a:lumMod val="75000"/>
                    <a:lumOff val="25000"/>
                  </a:schemeClr>
                </a:solidFill>
                <a:latin typeface="+mn-ea"/>
                <a:sym typeface="+mn-ea"/>
              </a:rPr>
              <a:t># </a:t>
            </a:r>
            <a:r>
              <a:rPr lang="zh-CN" altLang="en-US" sz="800" dirty="0">
                <a:solidFill>
                  <a:schemeClr val="tx1">
                    <a:lumMod val="75000"/>
                    <a:lumOff val="25000"/>
                  </a:schemeClr>
                </a:solidFill>
                <a:latin typeface="+mn-ea"/>
                <a:sym typeface="+mn-ea"/>
              </a:rPr>
              <a:t>此研究纳入的为无标准或治愈性治疗方案的转移性</a:t>
            </a:r>
            <a:r>
              <a:rPr lang="en-US" altLang="zh-CN" sz="800" dirty="0">
                <a:solidFill>
                  <a:schemeClr val="tx1">
                    <a:lumMod val="75000"/>
                    <a:lumOff val="25000"/>
                  </a:schemeClr>
                </a:solidFill>
                <a:latin typeface="+mn-ea"/>
                <a:sym typeface="+mn-ea"/>
              </a:rPr>
              <a:t>NSCLC</a:t>
            </a:r>
            <a:r>
              <a:rPr lang="zh-CN" altLang="en-US" sz="800" dirty="0">
                <a:solidFill>
                  <a:schemeClr val="tx1">
                    <a:lumMod val="75000"/>
                    <a:lumOff val="25000"/>
                  </a:schemeClr>
                </a:solidFill>
                <a:latin typeface="+mn-ea"/>
                <a:sym typeface="+mn-ea"/>
              </a:rPr>
              <a:t>患者。其他所有研究均纳入了经</a:t>
            </a:r>
            <a:r>
              <a:rPr lang="en-US" altLang="zh-CN" sz="800" dirty="0">
                <a:solidFill>
                  <a:schemeClr val="tx1">
                    <a:lumMod val="75000"/>
                    <a:lumOff val="25000"/>
                  </a:schemeClr>
                </a:solidFill>
                <a:latin typeface="+mn-ea"/>
                <a:sym typeface="+mn-ea"/>
              </a:rPr>
              <a:t>EGFR-TKI</a:t>
            </a:r>
            <a:r>
              <a:rPr lang="zh-CN" altLang="en-US" sz="800" dirty="0">
                <a:solidFill>
                  <a:schemeClr val="tx1">
                    <a:lumMod val="75000"/>
                    <a:lumOff val="25000"/>
                  </a:schemeClr>
                </a:solidFill>
                <a:latin typeface="+mn-ea"/>
                <a:sym typeface="+mn-ea"/>
              </a:rPr>
              <a:t>治疗后进展的</a:t>
            </a:r>
            <a:r>
              <a:rPr lang="en-US" altLang="zh-CN" sz="800" dirty="0">
                <a:solidFill>
                  <a:schemeClr val="tx1">
                    <a:lumMod val="75000"/>
                    <a:lumOff val="25000"/>
                  </a:schemeClr>
                </a:solidFill>
                <a:latin typeface="+mn-ea"/>
                <a:sym typeface="+mn-ea"/>
              </a:rPr>
              <a:t>EGFR</a:t>
            </a:r>
            <a:r>
              <a:rPr lang="zh-CN" altLang="en-US" sz="800" dirty="0">
                <a:solidFill>
                  <a:schemeClr val="tx1">
                    <a:lumMod val="75000"/>
                    <a:lumOff val="25000"/>
                  </a:schemeClr>
                </a:solidFill>
                <a:latin typeface="+mn-ea"/>
                <a:sym typeface="+mn-ea"/>
              </a:rPr>
              <a:t>突变</a:t>
            </a:r>
            <a:r>
              <a:rPr lang="en-US" altLang="zh-CN" sz="800" dirty="0">
                <a:solidFill>
                  <a:schemeClr val="tx1">
                    <a:lumMod val="75000"/>
                    <a:lumOff val="25000"/>
                  </a:schemeClr>
                </a:solidFill>
                <a:latin typeface="+mn-ea"/>
                <a:sym typeface="+mn-ea"/>
              </a:rPr>
              <a:t>NSCLC</a:t>
            </a:r>
            <a:r>
              <a:rPr lang="zh-CN" altLang="en-US" sz="800" dirty="0">
                <a:solidFill>
                  <a:schemeClr val="tx1">
                    <a:lumMod val="75000"/>
                    <a:lumOff val="25000"/>
                  </a:schemeClr>
                </a:solidFill>
                <a:latin typeface="+mn-ea"/>
                <a:sym typeface="+mn-ea"/>
              </a:rPr>
              <a:t>患者。</a:t>
            </a:r>
            <a:endParaRPr lang="en-US" altLang="zh-CN" sz="800" dirty="0">
              <a:solidFill>
                <a:schemeClr val="tx1">
                  <a:lumMod val="75000"/>
                  <a:lumOff val="25000"/>
                </a:schemeClr>
              </a:solidFill>
              <a:latin typeface="+mn-ea"/>
              <a:sym typeface="+mn-ea"/>
            </a:endParaRPr>
          </a:p>
          <a:p>
            <a:pPr defTabSz="457200">
              <a:defRPr/>
            </a:pPr>
            <a:r>
              <a:rPr lang="zh-CN" altLang="en-US" sz="800" dirty="0">
                <a:solidFill>
                  <a:schemeClr val="tx1">
                    <a:lumMod val="75000"/>
                    <a:lumOff val="25000"/>
                  </a:schemeClr>
                </a:solidFill>
                <a:latin typeface="+mn-ea"/>
                <a:sym typeface="+mn-ea"/>
              </a:rPr>
              <a:t>* 克唑替尼治疗</a:t>
            </a:r>
            <a:r>
              <a:rPr lang="en-US" altLang="zh-CN" sz="800" dirty="0">
                <a:solidFill>
                  <a:schemeClr val="tx1">
                    <a:lumMod val="75000"/>
                    <a:lumOff val="25000"/>
                  </a:schemeClr>
                </a:solidFill>
                <a:latin typeface="+mn-ea"/>
                <a:sym typeface="+mn-ea"/>
              </a:rPr>
              <a:t>MET</a:t>
            </a:r>
            <a:r>
              <a:rPr lang="zh-CN" altLang="en-US" sz="800" dirty="0">
                <a:solidFill>
                  <a:schemeClr val="tx1">
                    <a:lumMod val="75000"/>
                    <a:lumOff val="25000"/>
                  </a:schemeClr>
                </a:solidFill>
                <a:latin typeface="+mn-ea"/>
                <a:sym typeface="+mn-ea"/>
              </a:rPr>
              <a:t>扩增的最佳总疗效（</a:t>
            </a:r>
            <a:r>
              <a:rPr lang="en-US" altLang="zh-CN" sz="800" dirty="0">
                <a:solidFill>
                  <a:schemeClr val="tx1">
                    <a:lumMod val="75000"/>
                    <a:lumOff val="25000"/>
                  </a:schemeClr>
                </a:solidFill>
                <a:latin typeface="+mn-ea"/>
                <a:sym typeface="+mn-ea"/>
              </a:rPr>
              <a:t>BOR</a:t>
            </a:r>
            <a:r>
              <a:rPr lang="zh-CN" altLang="en-US" sz="800" dirty="0">
                <a:solidFill>
                  <a:schemeClr val="tx1">
                    <a:lumMod val="75000"/>
                    <a:lumOff val="25000"/>
                  </a:schemeClr>
                </a:solidFill>
                <a:latin typeface="+mn-ea"/>
                <a:sym typeface="+mn-ea"/>
              </a:rPr>
              <a:t>）为</a:t>
            </a:r>
            <a:r>
              <a:rPr lang="en-US" altLang="zh-CN" sz="800" dirty="0">
                <a:solidFill>
                  <a:schemeClr val="tx1">
                    <a:lumMod val="75000"/>
                    <a:lumOff val="25000"/>
                  </a:schemeClr>
                </a:solidFill>
                <a:latin typeface="+mn-ea"/>
                <a:sym typeface="+mn-ea"/>
              </a:rPr>
              <a:t>32%</a:t>
            </a:r>
            <a:r>
              <a:rPr lang="zh-CN" altLang="en-US" sz="800" dirty="0">
                <a:solidFill>
                  <a:schemeClr val="tx1">
                    <a:lumMod val="75000"/>
                    <a:lumOff val="25000"/>
                  </a:schemeClr>
                </a:solidFill>
                <a:latin typeface="+mn-ea"/>
                <a:sym typeface="+mn-ea"/>
              </a:rPr>
              <a:t>。</a:t>
            </a:r>
            <a:r>
              <a:rPr lang="en-US" altLang="zh-CN" sz="800" baseline="30000" dirty="0">
                <a:solidFill>
                  <a:schemeClr val="tx1">
                    <a:lumMod val="75000"/>
                    <a:lumOff val="25000"/>
                  </a:schemeClr>
                </a:solidFill>
                <a:latin typeface="+mn-ea"/>
                <a:sym typeface="+mn-ea"/>
              </a:rPr>
              <a:t>† </a:t>
            </a:r>
            <a:r>
              <a:rPr lang="zh-CN" altLang="en-US" sz="800" dirty="0">
                <a:solidFill>
                  <a:schemeClr val="tx1">
                    <a:lumMod val="75000"/>
                    <a:lumOff val="25000"/>
                  </a:schemeClr>
                </a:solidFill>
                <a:latin typeface="+mn-ea"/>
                <a:sym typeface="+mn-ea"/>
              </a:rPr>
              <a:t>赛沃替尼</a:t>
            </a:r>
            <a:r>
              <a:rPr lang="en-US" altLang="zh-CN" sz="800" dirty="0">
                <a:solidFill>
                  <a:schemeClr val="tx1">
                    <a:lumMod val="75000"/>
                    <a:lumOff val="25000"/>
                  </a:schemeClr>
                </a:solidFill>
                <a:latin typeface="+mn-ea"/>
                <a:sym typeface="+mn-ea"/>
              </a:rPr>
              <a:t>Ⅱ</a:t>
            </a:r>
            <a:r>
              <a:rPr lang="zh-CN" altLang="en-US" sz="800" dirty="0">
                <a:solidFill>
                  <a:schemeClr val="tx1">
                    <a:lumMod val="75000"/>
                    <a:lumOff val="25000"/>
                  </a:schemeClr>
                </a:solidFill>
                <a:latin typeface="+mn-ea"/>
                <a:sym typeface="+mn-ea"/>
              </a:rPr>
              <a:t>期研究中，</a:t>
            </a:r>
            <a:r>
              <a:rPr lang="en-US" altLang="zh-CN" sz="800" dirty="0">
                <a:solidFill>
                  <a:schemeClr val="tx1">
                    <a:lumMod val="75000"/>
                    <a:lumOff val="25000"/>
                  </a:schemeClr>
                </a:solidFill>
                <a:latin typeface="+mn-ea"/>
                <a:sym typeface="+mn-ea"/>
              </a:rPr>
              <a:t>D</a:t>
            </a:r>
            <a:r>
              <a:rPr lang="zh-CN" altLang="en-US" sz="800" dirty="0">
                <a:solidFill>
                  <a:schemeClr val="tx1">
                    <a:lumMod val="75000"/>
                    <a:lumOff val="25000"/>
                  </a:schemeClr>
                </a:solidFill>
                <a:latin typeface="+mn-ea"/>
                <a:sym typeface="+mn-ea"/>
              </a:rPr>
              <a:t>部分≥</a:t>
            </a:r>
            <a:r>
              <a:rPr lang="en-US" altLang="zh-CN" sz="800" dirty="0">
                <a:solidFill>
                  <a:schemeClr val="tx1">
                    <a:lumMod val="75000"/>
                    <a:lumOff val="25000"/>
                  </a:schemeClr>
                </a:solidFill>
                <a:latin typeface="+mn-ea"/>
                <a:sym typeface="+mn-ea"/>
              </a:rPr>
              <a:t>3</a:t>
            </a:r>
            <a:r>
              <a:rPr lang="zh-CN" altLang="en-US" sz="800" dirty="0">
                <a:solidFill>
                  <a:schemeClr val="tx1">
                    <a:lumMod val="75000"/>
                    <a:lumOff val="25000"/>
                  </a:schemeClr>
                </a:solidFill>
                <a:latin typeface="+mn-ea"/>
                <a:sym typeface="+mn-ea"/>
              </a:rPr>
              <a:t>级</a:t>
            </a:r>
            <a:r>
              <a:rPr lang="en-US" altLang="zh-CN" sz="800" dirty="0">
                <a:solidFill>
                  <a:schemeClr val="tx1">
                    <a:lumMod val="75000"/>
                    <a:lumOff val="25000"/>
                  </a:schemeClr>
                </a:solidFill>
                <a:latin typeface="+mn-ea"/>
                <a:sym typeface="+mn-ea"/>
              </a:rPr>
              <a:t>AEs</a:t>
            </a:r>
            <a:r>
              <a:rPr lang="zh-CN" altLang="en-US" sz="800" dirty="0">
                <a:solidFill>
                  <a:schemeClr val="tx1">
                    <a:lumMod val="75000"/>
                    <a:lumOff val="25000"/>
                  </a:schemeClr>
                </a:solidFill>
                <a:latin typeface="+mn-ea"/>
                <a:sym typeface="+mn-ea"/>
              </a:rPr>
              <a:t>的发生率为</a:t>
            </a:r>
            <a:r>
              <a:rPr lang="en-US" altLang="zh-CN" sz="800" dirty="0">
                <a:solidFill>
                  <a:schemeClr val="tx1">
                    <a:lumMod val="75000"/>
                    <a:lumOff val="25000"/>
                  </a:schemeClr>
                </a:solidFill>
                <a:latin typeface="+mn-ea"/>
                <a:sym typeface="+mn-ea"/>
              </a:rPr>
              <a:t>50%</a:t>
            </a:r>
            <a:r>
              <a:rPr lang="zh-CN" altLang="en-US" sz="800" dirty="0">
                <a:solidFill>
                  <a:schemeClr val="tx1">
                    <a:lumMod val="75000"/>
                    <a:lumOff val="25000"/>
                  </a:schemeClr>
                </a:solidFill>
                <a:latin typeface="+mn-ea"/>
                <a:sym typeface="+mn-ea"/>
              </a:rPr>
              <a:t>。</a:t>
            </a:r>
          </a:p>
        </p:txBody>
      </p:sp>
      <p:sp>
        <p:nvSpPr>
          <p:cNvPr id="14" name="矩形 13"/>
          <p:cNvSpPr/>
          <p:nvPr/>
        </p:nvSpPr>
        <p:spPr>
          <a:xfrm>
            <a:off x="292473" y="4823741"/>
            <a:ext cx="3559493" cy="346249"/>
          </a:xfrm>
          <a:prstGeom prst="rect">
            <a:avLst/>
          </a:prstGeom>
        </p:spPr>
        <p:txBody>
          <a:bodyPr wrap="square" lIns="68580" tIns="34290" rIns="68580" bIns="34290" anchor="t" anchorCtr="0">
            <a:spAutoFit/>
          </a:bodyPr>
          <a:lstStyle/>
          <a:p>
            <a:pPr defTabSz="685800">
              <a:buFontTx/>
              <a:buAutoNum type="arabicPeriod"/>
              <a:defRPr/>
            </a:pPr>
            <a:r>
              <a:rPr lang="en-US" altLang="zh-CN" sz="600" dirty="0">
                <a:solidFill>
                  <a:schemeClr val="bg1"/>
                </a:solidFill>
                <a:latin typeface="微软雅黑" panose="020B0503020204020204" pitchFamily="34" charset="-122"/>
                <a:ea typeface="微软雅黑" panose="020B0503020204020204" pitchFamily="34" charset="-122"/>
                <a:sym typeface="+mn-ea"/>
              </a:rPr>
              <a:t>Ji-</a:t>
            </a:r>
            <a:r>
              <a:rPr lang="en-US" altLang="zh-CN" sz="600" dirty="0" err="1">
                <a:solidFill>
                  <a:schemeClr val="bg1"/>
                </a:solidFill>
                <a:latin typeface="微软雅黑" panose="020B0503020204020204" pitchFamily="34" charset="-122"/>
                <a:ea typeface="微软雅黑" panose="020B0503020204020204" pitchFamily="34" charset="-122"/>
                <a:sym typeface="+mn-ea"/>
              </a:rPr>
              <a:t>YounHan</a:t>
            </a:r>
            <a:r>
              <a:rPr lang="en-US" altLang="zh-CN" sz="600" dirty="0">
                <a:solidFill>
                  <a:schemeClr val="bg1"/>
                </a:solidFill>
                <a:latin typeface="微软雅黑" panose="020B0503020204020204" pitchFamily="34" charset="-122"/>
                <a:ea typeface="微软雅黑" panose="020B0503020204020204" pitchFamily="34" charset="-122"/>
                <a:sym typeface="+mn-ea"/>
              </a:rPr>
              <a:t>, presented at 2020 WCLC, FP14.03.</a:t>
            </a:r>
          </a:p>
          <a:p>
            <a:pPr defTabSz="685800">
              <a:buFontTx/>
              <a:buAutoNum type="arabicPeriod"/>
              <a:defRPr/>
            </a:pPr>
            <a:r>
              <a:rPr lang="da-DK" altLang="zh-CN" sz="600" dirty="0">
                <a:solidFill>
                  <a:schemeClr val="bg1"/>
                </a:solidFill>
                <a:latin typeface="微软雅黑" panose="020B0503020204020204" pitchFamily="34" charset="-122"/>
                <a:ea typeface="微软雅黑" panose="020B0503020204020204" pitchFamily="34" charset="-122"/>
                <a:sym typeface="+mn-ea"/>
              </a:rPr>
              <a:t>Wu YL, et al. Lancet Respir Med. 2020 Nov;8(11):1132-1143.</a:t>
            </a:r>
          </a:p>
          <a:p>
            <a:pPr defTabSz="685800">
              <a:buFontTx/>
              <a:buAutoNum type="arabicPeriod"/>
              <a:defRPr/>
            </a:pPr>
            <a:r>
              <a:rPr lang="da-DK" altLang="zh-CN" sz="600" dirty="0">
                <a:solidFill>
                  <a:schemeClr val="bg1"/>
                </a:solidFill>
                <a:latin typeface="微软雅黑" panose="020B0503020204020204" pitchFamily="34" charset="-122"/>
                <a:ea typeface="微软雅黑" panose="020B0503020204020204" pitchFamily="34" charset="-122"/>
                <a:sym typeface="+mn-ea"/>
              </a:rPr>
              <a:t>Wu YL, et al. J Clin Oncol. 2018 Nov 1;36(31):3101-3109.</a:t>
            </a:r>
          </a:p>
        </p:txBody>
      </p:sp>
      <p:sp>
        <p:nvSpPr>
          <p:cNvPr id="16" name="矩形 15"/>
          <p:cNvSpPr/>
          <p:nvPr/>
        </p:nvSpPr>
        <p:spPr>
          <a:xfrm>
            <a:off x="4531483" y="4823741"/>
            <a:ext cx="3559493" cy="161633"/>
          </a:xfrm>
          <a:prstGeom prst="rect">
            <a:avLst/>
          </a:prstGeom>
        </p:spPr>
        <p:txBody>
          <a:bodyPr wrap="square" lIns="68580" tIns="34290" rIns="68580" bIns="34290" anchor="t" anchorCtr="0">
            <a:spAutoFit/>
          </a:bodyPr>
          <a:lstStyle/>
          <a:p>
            <a:pPr defTabSz="685800">
              <a:buFont typeface="+mj-lt"/>
              <a:buAutoNum type="arabicPeriod" startAt="4"/>
              <a:defRPr/>
            </a:pPr>
            <a:r>
              <a:rPr lang="it-IT" altLang="zh-CN" sz="600" dirty="0">
                <a:solidFill>
                  <a:schemeClr val="bg1"/>
                </a:solidFill>
                <a:latin typeface="微软雅黑" panose="020B0503020204020204" pitchFamily="34" charset="-122"/>
                <a:ea typeface="微软雅黑" panose="020B0503020204020204" pitchFamily="34" charset="-122"/>
                <a:sym typeface="+mn-ea"/>
              </a:rPr>
              <a:t>Moro-Sibilot D, et al. Ann Oncol. 2019 Dec 1;30(12):1985-1991.</a:t>
            </a:r>
          </a:p>
        </p:txBody>
      </p:sp>
      <p:graphicFrame>
        <p:nvGraphicFramePr>
          <p:cNvPr id="17" name="Table 3"/>
          <p:cNvGraphicFramePr>
            <a:graphicFrameLocks noGrp="1"/>
          </p:cNvGraphicFramePr>
          <p:nvPr>
            <p:custDataLst>
              <p:tags r:id="rId1"/>
            </p:custDataLst>
          </p:nvPr>
        </p:nvGraphicFramePr>
        <p:xfrm>
          <a:off x="350044" y="813000"/>
          <a:ext cx="8424863" cy="3600063"/>
        </p:xfrm>
        <a:graphic>
          <a:graphicData uri="http://schemas.openxmlformats.org/drawingml/2006/table">
            <a:tbl>
              <a:tblPr firstRow="1" bandRow="1"/>
              <a:tblGrid>
                <a:gridCol w="1059656">
                  <a:extLst>
                    <a:ext uri="{9D8B030D-6E8A-4147-A177-3AD203B41FA5}">
                      <a16:colId xmlns:a16="http://schemas.microsoft.com/office/drawing/2014/main" val="20000"/>
                    </a:ext>
                  </a:extLst>
                </a:gridCol>
                <a:gridCol w="1533525">
                  <a:extLst>
                    <a:ext uri="{9D8B030D-6E8A-4147-A177-3AD203B41FA5}">
                      <a16:colId xmlns:a16="http://schemas.microsoft.com/office/drawing/2014/main" val="20001"/>
                    </a:ext>
                  </a:extLst>
                </a:gridCol>
                <a:gridCol w="1466850">
                  <a:extLst>
                    <a:ext uri="{9D8B030D-6E8A-4147-A177-3AD203B41FA5}">
                      <a16:colId xmlns:a16="http://schemas.microsoft.com/office/drawing/2014/main" val="20002"/>
                    </a:ext>
                  </a:extLst>
                </a:gridCol>
                <a:gridCol w="1476375">
                  <a:extLst>
                    <a:ext uri="{9D8B030D-6E8A-4147-A177-3AD203B41FA5}">
                      <a16:colId xmlns:a16="http://schemas.microsoft.com/office/drawing/2014/main" val="20003"/>
                    </a:ext>
                  </a:extLst>
                </a:gridCol>
                <a:gridCol w="1647825">
                  <a:extLst>
                    <a:ext uri="{9D8B030D-6E8A-4147-A177-3AD203B41FA5}">
                      <a16:colId xmlns:a16="http://schemas.microsoft.com/office/drawing/2014/main" val="20004"/>
                    </a:ext>
                  </a:extLst>
                </a:gridCol>
                <a:gridCol w="1240632">
                  <a:extLst>
                    <a:ext uri="{9D8B030D-6E8A-4147-A177-3AD203B41FA5}">
                      <a16:colId xmlns:a16="http://schemas.microsoft.com/office/drawing/2014/main" val="20005"/>
                    </a:ext>
                  </a:extLst>
                </a:gridCol>
              </a:tblGrid>
              <a:tr h="575629">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algn="l" defTabSz="609600" rtl="0" eaLnBrk="1" latinLnBrk="0" hangingPunct="1"/>
                      <a:endParaRPr lang="en-GB" sz="1200" b="1" kern="1200" dirty="0">
                        <a:solidFill>
                          <a:schemeClr val="lt1"/>
                        </a:solidFill>
                        <a:latin typeface="+mn-ea"/>
                        <a:ea typeface="+mn-ea"/>
                        <a:cs typeface="+mn-cs"/>
                      </a:endParaRPr>
                    </a:p>
                  </a:txBody>
                  <a:tcPr marL="51435" marR="51435" marT="25725" marB="25725" anchor="ctr">
                    <a:lnL w="19050" cap="flat" cmpd="sng" algn="ctr">
                      <a:solidFill>
                        <a:srgbClr val="DA0003"/>
                      </a:solidFill>
                      <a:prstDash val="solid"/>
                      <a:round/>
                      <a:headEnd type="none" w="med" len="med"/>
                      <a:tailEnd type="none" w="med" len="med"/>
                    </a:lnL>
                    <a:lnR w="12700" cmpd="sng">
                      <a:solidFill>
                        <a:srgbClr val="FFFFFF"/>
                      </a:solidFill>
                    </a:lnR>
                    <a:lnT w="19050" cap="flat" cmpd="sng" algn="ctr">
                      <a:solidFill>
                        <a:srgbClr val="DA0003"/>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algn="l" defTabSz="609600" rtl="0" eaLnBrk="1" latinLnBrk="0" hangingPunct="1"/>
                      <a:r>
                        <a:rPr lang="zh-CN" altLang="en-US" sz="1200" b="1" kern="1200" baseline="0" dirty="0">
                          <a:solidFill>
                            <a:schemeClr val="lt1"/>
                          </a:solidFill>
                          <a:latin typeface="+mn-ea"/>
                          <a:ea typeface="+mn-ea"/>
                          <a:cs typeface="+mn-cs"/>
                        </a:rPr>
                        <a:t>赛沃替尼</a:t>
                      </a:r>
                      <a:r>
                        <a:rPr lang="en-GB" altLang="zh-CN" sz="800" b="1" kern="1200" baseline="30000" dirty="0">
                          <a:solidFill>
                            <a:schemeClr val="lt1"/>
                          </a:solidFill>
                          <a:latin typeface="+mn-ea"/>
                          <a:ea typeface="+mn-ea"/>
                          <a:cs typeface="+mn-cs"/>
                        </a:rPr>
                        <a:t> </a:t>
                      </a:r>
                      <a:r>
                        <a:rPr lang="en-GB" sz="800" b="1" kern="1200" dirty="0">
                          <a:solidFill>
                            <a:schemeClr val="lt1"/>
                          </a:solidFill>
                          <a:latin typeface="+mn-ea"/>
                          <a:ea typeface="+mn-ea"/>
                          <a:cs typeface="+mn-cs"/>
                        </a:rPr>
                        <a:t>(</a:t>
                      </a:r>
                      <a:r>
                        <a:rPr lang="zh-CN" altLang="en-US" sz="800" b="1" kern="1200" dirty="0">
                          <a:solidFill>
                            <a:schemeClr val="lt1"/>
                          </a:solidFill>
                          <a:latin typeface="+mn-ea"/>
                          <a:ea typeface="+mn-ea"/>
                          <a:cs typeface="+mn-cs"/>
                        </a:rPr>
                        <a:t>和记黄埔</a:t>
                      </a:r>
                      <a:r>
                        <a:rPr lang="en-US" altLang="zh-CN" sz="800" b="1" kern="1200" dirty="0">
                          <a:solidFill>
                            <a:schemeClr val="lt1"/>
                          </a:solidFill>
                          <a:latin typeface="+mn-ea"/>
                          <a:ea typeface="+mn-ea"/>
                          <a:cs typeface="+mn-cs"/>
                        </a:rPr>
                        <a:t>)</a:t>
                      </a:r>
                    </a:p>
                    <a:p>
                      <a:pPr marL="0" algn="l" defTabSz="609600" rtl="0" eaLnBrk="1" latinLnBrk="0" hangingPunct="1"/>
                      <a:r>
                        <a:rPr lang="en-US" altLang="zh-CN" sz="1200" b="1" kern="1200" dirty="0">
                          <a:solidFill>
                            <a:schemeClr val="lt1"/>
                          </a:solidFill>
                          <a:latin typeface="+mn-ea"/>
                          <a:ea typeface="+mn-ea"/>
                          <a:cs typeface="+mn-cs"/>
                        </a:rPr>
                        <a:t>+</a:t>
                      </a:r>
                      <a:r>
                        <a:rPr lang="zh-CN" altLang="en-US" sz="1200" b="1" kern="1200" dirty="0">
                          <a:solidFill>
                            <a:schemeClr val="lt1"/>
                          </a:solidFill>
                          <a:latin typeface="+mn-ea"/>
                          <a:ea typeface="+mn-ea"/>
                          <a:cs typeface="+mn-cs"/>
                        </a:rPr>
                        <a:t>奥希替尼</a:t>
                      </a:r>
                      <a:r>
                        <a:rPr lang="en-US" altLang="zh-CN" sz="1200" b="1" kern="1200" baseline="30000" dirty="0">
                          <a:solidFill>
                            <a:schemeClr val="lt1"/>
                          </a:solidFill>
                          <a:latin typeface="+mn-ea"/>
                          <a:ea typeface="+mn-ea"/>
                          <a:cs typeface="+mn-cs"/>
                        </a:rPr>
                        <a:t>1</a:t>
                      </a:r>
                      <a:endParaRPr lang="en-GB" sz="1200" b="1" kern="1200" baseline="30000" dirty="0">
                        <a:solidFill>
                          <a:schemeClr val="lt1"/>
                        </a:solidFill>
                        <a:latin typeface="+mn-ea"/>
                        <a:ea typeface="+mn-ea"/>
                        <a:cs typeface="+mn-cs"/>
                      </a:endParaRPr>
                    </a:p>
                  </a:txBody>
                  <a:tcPr marL="51435" marR="51435" marT="25725" marB="25725" anchor="ctr">
                    <a:lnL w="12700" cmpd="sng">
                      <a:solidFill>
                        <a:srgbClr val="FFFFFF"/>
                      </a:solidFill>
                    </a:lnL>
                    <a:lnR w="12700" cmpd="sng">
                      <a:solidFill>
                        <a:srgbClr val="FFFFFF"/>
                      </a:solidFill>
                    </a:lnR>
                    <a:lnT w="19050" cap="flat" cmpd="sng" algn="ctr">
                      <a:solidFill>
                        <a:srgbClr val="DA0003"/>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830051"/>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l"/>
                      <a:r>
                        <a:rPr lang="en-GB" sz="1200" dirty="0" err="1">
                          <a:latin typeface="+mn-ea"/>
                          <a:ea typeface="+mn-ea"/>
                        </a:rPr>
                        <a:t>Tepotinib</a:t>
                      </a:r>
                      <a:r>
                        <a:rPr lang="en-GB" sz="800" dirty="0">
                          <a:latin typeface="+mn-ea"/>
                          <a:ea typeface="+mn-ea"/>
                        </a:rPr>
                        <a:t>(</a:t>
                      </a:r>
                      <a:r>
                        <a:rPr lang="zh-CN" altLang="en-US" sz="800" dirty="0">
                          <a:latin typeface="+mn-ea"/>
                          <a:ea typeface="+mn-ea"/>
                        </a:rPr>
                        <a:t>默克</a:t>
                      </a:r>
                      <a:r>
                        <a:rPr lang="en-GB" sz="800" dirty="0">
                          <a:latin typeface="+mn-ea"/>
                          <a:ea typeface="+mn-ea"/>
                        </a:rPr>
                        <a:t>)</a:t>
                      </a:r>
                    </a:p>
                    <a:p>
                      <a:pPr algn="l"/>
                      <a:r>
                        <a:rPr lang="en-US" altLang="zh-CN" sz="1200" baseline="0" dirty="0">
                          <a:latin typeface="+mn-ea"/>
                          <a:ea typeface="+mn-ea"/>
                        </a:rPr>
                        <a:t>+</a:t>
                      </a:r>
                      <a:r>
                        <a:rPr lang="zh-CN" altLang="en-US" sz="1200" baseline="0" dirty="0">
                          <a:latin typeface="+mn-ea"/>
                          <a:ea typeface="+mn-ea"/>
                        </a:rPr>
                        <a:t>吉非替尼</a:t>
                      </a:r>
                      <a:r>
                        <a:rPr lang="en-GB" sz="1200" baseline="30000" dirty="0">
                          <a:latin typeface="+mn-ea"/>
                          <a:ea typeface="+mn-ea"/>
                        </a:rPr>
                        <a:t>2</a:t>
                      </a:r>
                    </a:p>
                  </a:txBody>
                  <a:tcPr marL="51435" marR="51435" marT="25725" marB="257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DA0003"/>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68D2DF">
                        <a:lumMod val="50000"/>
                      </a:srgbClr>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algn="l" defTabSz="609600" rtl="0" eaLnBrk="1" latinLnBrk="0" hangingPunct="1"/>
                      <a:r>
                        <a:rPr lang="en-GB" sz="1200" b="1" kern="1200" dirty="0" err="1">
                          <a:solidFill>
                            <a:schemeClr val="lt1"/>
                          </a:solidFill>
                          <a:latin typeface="+mn-ea"/>
                          <a:ea typeface="+mn-ea"/>
                          <a:cs typeface="+mn-cs"/>
                        </a:rPr>
                        <a:t>Capmatinib</a:t>
                      </a:r>
                      <a:r>
                        <a:rPr lang="en-GB" sz="800" b="1" kern="1200" dirty="0">
                          <a:solidFill>
                            <a:schemeClr val="lt1"/>
                          </a:solidFill>
                          <a:latin typeface="+mn-ea"/>
                          <a:ea typeface="+mn-ea"/>
                          <a:cs typeface="+mn-cs"/>
                        </a:rPr>
                        <a:t>(</a:t>
                      </a:r>
                      <a:r>
                        <a:rPr lang="zh-CN" altLang="en-US" sz="800" b="1" kern="1200" dirty="0">
                          <a:solidFill>
                            <a:schemeClr val="lt1"/>
                          </a:solidFill>
                          <a:latin typeface="+mn-ea"/>
                          <a:ea typeface="+mn-ea"/>
                          <a:cs typeface="+mn-cs"/>
                        </a:rPr>
                        <a:t>诺华</a:t>
                      </a:r>
                      <a:r>
                        <a:rPr lang="en-US" altLang="zh-CN" sz="800" b="1" kern="1200" dirty="0">
                          <a:solidFill>
                            <a:schemeClr val="lt1"/>
                          </a:solidFill>
                          <a:latin typeface="+mn-ea"/>
                          <a:ea typeface="+mn-ea"/>
                          <a:cs typeface="+mn-cs"/>
                        </a:rPr>
                        <a:t>)</a:t>
                      </a:r>
                    </a:p>
                    <a:p>
                      <a:pPr marL="0" algn="l" defTabSz="609600" rtl="0" eaLnBrk="1" latinLnBrk="0" hangingPunct="1"/>
                      <a:r>
                        <a:rPr lang="en-US" altLang="zh-CN" sz="1200" b="1" kern="1200" baseline="0" dirty="0">
                          <a:solidFill>
                            <a:schemeClr val="lt1"/>
                          </a:solidFill>
                          <a:latin typeface="+mn-ea"/>
                          <a:ea typeface="+mn-ea"/>
                          <a:cs typeface="+mn-cs"/>
                        </a:rPr>
                        <a:t>+</a:t>
                      </a:r>
                      <a:r>
                        <a:rPr lang="zh-CN" altLang="en-US" sz="1200" b="1" kern="1200" baseline="0" dirty="0">
                          <a:solidFill>
                            <a:schemeClr val="lt1"/>
                          </a:solidFill>
                          <a:latin typeface="+mn-ea"/>
                          <a:ea typeface="+mn-ea"/>
                          <a:cs typeface="+mn-cs"/>
                        </a:rPr>
                        <a:t>吉非替尼</a:t>
                      </a:r>
                      <a:r>
                        <a:rPr lang="en-US" altLang="zh-CN" sz="1200" b="1" kern="1200" baseline="30000" dirty="0">
                          <a:solidFill>
                            <a:schemeClr val="lt1"/>
                          </a:solidFill>
                          <a:latin typeface="+mn-ea"/>
                          <a:ea typeface="+mn-ea"/>
                          <a:cs typeface="+mn-cs"/>
                        </a:rPr>
                        <a:t>3</a:t>
                      </a:r>
                      <a:endParaRPr lang="en-GB" sz="1200" b="1" kern="1200" baseline="30000" dirty="0">
                        <a:solidFill>
                          <a:schemeClr val="lt1"/>
                        </a:solidFill>
                        <a:latin typeface="+mn-ea"/>
                        <a:ea typeface="+mn-ea"/>
                        <a:cs typeface="+mn-cs"/>
                      </a:endParaRPr>
                    </a:p>
                  </a:txBody>
                  <a:tcPr marL="51435" marR="51435" marT="25725" marB="25725" anchor="ctr">
                    <a:lnL w="12700" cmpd="sng">
                      <a:solidFill>
                        <a:srgbClr val="FFFFFF"/>
                      </a:solidFill>
                    </a:lnL>
                    <a:lnR w="12700" cap="flat" cmpd="sng" algn="ctr">
                      <a:solidFill>
                        <a:srgbClr val="FFFFFF"/>
                      </a:solidFill>
                      <a:prstDash val="solid"/>
                      <a:round/>
                      <a:headEnd type="none" w="med" len="med"/>
                      <a:tailEnd type="none" w="med" len="med"/>
                    </a:lnR>
                    <a:lnT w="19050" cap="flat" cmpd="sng" algn="ctr">
                      <a:solidFill>
                        <a:srgbClr val="DA0003"/>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algn="l" defTabSz="609600" rtl="0" eaLnBrk="1" latinLnBrk="0" hangingPunct="1"/>
                      <a:r>
                        <a:rPr lang="zh-CN" altLang="en-US" sz="1200" b="1" kern="1200" dirty="0">
                          <a:solidFill>
                            <a:schemeClr val="lt1"/>
                          </a:solidFill>
                          <a:latin typeface="+mn-ea"/>
                          <a:ea typeface="+mn-ea"/>
                          <a:cs typeface="+mn-cs"/>
                        </a:rPr>
                        <a:t>化疗</a:t>
                      </a:r>
                      <a:endParaRPr lang="en-US" altLang="zh-CN" sz="1200" b="1" kern="1200" dirty="0">
                        <a:solidFill>
                          <a:schemeClr val="lt1"/>
                        </a:solidFill>
                        <a:latin typeface="+mn-ea"/>
                        <a:ea typeface="+mn-ea"/>
                        <a:cs typeface="+mn-cs"/>
                      </a:endParaRPr>
                    </a:p>
                    <a:p>
                      <a:pPr marL="0" algn="l" defTabSz="609600" rtl="0" eaLnBrk="1" latinLnBrk="0" hangingPunct="1"/>
                      <a:r>
                        <a:rPr lang="en-US" altLang="zh-CN" sz="1200" b="1" kern="1200" dirty="0">
                          <a:solidFill>
                            <a:schemeClr val="lt1"/>
                          </a:solidFill>
                          <a:latin typeface="+mn-ea"/>
                          <a:ea typeface="+mn-ea"/>
                          <a:cs typeface="+mn-cs"/>
                        </a:rPr>
                        <a:t>(</a:t>
                      </a:r>
                      <a:r>
                        <a:rPr lang="zh-CN" altLang="en-US" sz="1200" b="1" kern="1200" dirty="0">
                          <a:solidFill>
                            <a:schemeClr val="lt1"/>
                          </a:solidFill>
                          <a:latin typeface="+mn-ea"/>
                          <a:ea typeface="+mn-ea"/>
                          <a:cs typeface="+mn-cs"/>
                        </a:rPr>
                        <a:t>培美曲塞</a:t>
                      </a:r>
                      <a:r>
                        <a:rPr lang="en-US" altLang="zh-CN" sz="1200" b="1" kern="1200" dirty="0">
                          <a:solidFill>
                            <a:schemeClr val="lt1"/>
                          </a:solidFill>
                          <a:latin typeface="+mn-ea"/>
                          <a:ea typeface="+mn-ea"/>
                          <a:cs typeface="+mn-cs"/>
                        </a:rPr>
                        <a:t>+</a:t>
                      </a:r>
                      <a:r>
                        <a:rPr lang="zh-CN" altLang="en-US" sz="1200" b="1" kern="1200" dirty="0">
                          <a:solidFill>
                            <a:schemeClr val="lt1"/>
                          </a:solidFill>
                          <a:latin typeface="+mn-ea"/>
                          <a:ea typeface="+mn-ea"/>
                          <a:cs typeface="+mn-cs"/>
                        </a:rPr>
                        <a:t>铂类</a:t>
                      </a:r>
                      <a:r>
                        <a:rPr lang="en-US" altLang="zh-CN" sz="1200" b="1" kern="1200" dirty="0">
                          <a:solidFill>
                            <a:schemeClr val="lt1"/>
                          </a:solidFill>
                          <a:latin typeface="+mn-ea"/>
                          <a:ea typeface="+mn-ea"/>
                          <a:cs typeface="+mn-cs"/>
                        </a:rPr>
                        <a:t>)</a:t>
                      </a:r>
                      <a:r>
                        <a:rPr lang="en-US" altLang="zh-CN" sz="1200" b="1" kern="1200" baseline="30000" dirty="0">
                          <a:solidFill>
                            <a:schemeClr val="lt1"/>
                          </a:solidFill>
                          <a:latin typeface="+mn-ea"/>
                          <a:ea typeface="+mn-ea"/>
                          <a:cs typeface="+mn-cs"/>
                        </a:rPr>
                        <a:t>2</a:t>
                      </a:r>
                      <a:endParaRPr lang="en-GB" sz="1200" b="1" kern="1200" baseline="30000" dirty="0">
                        <a:solidFill>
                          <a:schemeClr val="lt1"/>
                        </a:solidFill>
                        <a:latin typeface="+mn-ea"/>
                        <a:ea typeface="+mn-ea"/>
                        <a:cs typeface="+mn-cs"/>
                      </a:endParaRPr>
                    </a:p>
                  </a:txBody>
                  <a:tcPr marL="51435" marR="51435" marT="25725" marB="257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DA0003"/>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algn="l" defTabSz="609600" rtl="0" eaLnBrk="1" latinLnBrk="0" hangingPunct="1"/>
                      <a:r>
                        <a:rPr lang="zh-CN" altLang="en-US" sz="1200" b="1" kern="1200" dirty="0">
                          <a:solidFill>
                            <a:schemeClr val="lt1"/>
                          </a:solidFill>
                          <a:latin typeface="+mn-ea"/>
                          <a:ea typeface="+mn-ea"/>
                          <a:cs typeface="+mn-cs"/>
                        </a:rPr>
                        <a:t>克唑替尼</a:t>
                      </a:r>
                      <a:endParaRPr lang="en-US" altLang="zh-CN" sz="1200" b="1" kern="1200" dirty="0">
                        <a:solidFill>
                          <a:schemeClr val="lt1"/>
                        </a:solidFill>
                        <a:latin typeface="+mn-ea"/>
                        <a:ea typeface="+mn-ea"/>
                        <a:cs typeface="+mn-cs"/>
                      </a:endParaRPr>
                    </a:p>
                    <a:p>
                      <a:pPr marL="0" algn="l" defTabSz="609600" rtl="0" eaLnBrk="1" latinLnBrk="0" hangingPunct="1"/>
                      <a:r>
                        <a:rPr lang="en-GB" sz="1200" b="1" kern="1200" dirty="0">
                          <a:solidFill>
                            <a:schemeClr val="lt1"/>
                          </a:solidFill>
                          <a:latin typeface="+mn-ea"/>
                          <a:ea typeface="+mn-ea"/>
                          <a:cs typeface="+mn-cs"/>
                        </a:rPr>
                        <a:t>(</a:t>
                      </a:r>
                      <a:r>
                        <a:rPr lang="zh-CN" altLang="en-US" sz="1200" b="1" kern="1200" dirty="0">
                          <a:solidFill>
                            <a:schemeClr val="lt1"/>
                          </a:solidFill>
                          <a:latin typeface="+mn-ea"/>
                          <a:ea typeface="+mn-ea"/>
                          <a:cs typeface="+mn-cs"/>
                        </a:rPr>
                        <a:t>辉瑞</a:t>
                      </a:r>
                      <a:r>
                        <a:rPr lang="en-GB" sz="1200" b="1" kern="1200" dirty="0">
                          <a:solidFill>
                            <a:schemeClr val="lt1"/>
                          </a:solidFill>
                          <a:latin typeface="+mn-ea"/>
                          <a:ea typeface="+mn-ea"/>
                          <a:cs typeface="+mn-cs"/>
                        </a:rPr>
                        <a:t>)</a:t>
                      </a:r>
                      <a:r>
                        <a:rPr lang="en-US" altLang="en-GB" sz="1200" b="1" baseline="30000" dirty="0">
                          <a:solidFill>
                            <a:schemeClr val="bg1"/>
                          </a:solidFill>
                          <a:uFillTx/>
                          <a:latin typeface="+mn-ea"/>
                          <a:ea typeface="+mn-ea"/>
                          <a:cs typeface="+mn-cs"/>
                        </a:rPr>
                        <a:t>4,#</a:t>
                      </a:r>
                    </a:p>
                  </a:txBody>
                  <a:tcPr marL="51435" marR="51435" marT="25725" marB="25725" anchor="ctr">
                    <a:lnL w="12700" cap="flat" cmpd="sng" algn="ctr">
                      <a:solidFill>
                        <a:srgbClr val="FFFFFF"/>
                      </a:solidFill>
                      <a:prstDash val="solid"/>
                      <a:round/>
                      <a:headEnd type="none" w="med" len="med"/>
                      <a:tailEnd type="none" w="med" len="med"/>
                    </a:lnL>
                    <a:lnR w="19050" cap="flat" cmpd="sng" algn="ctr">
                      <a:solidFill>
                        <a:srgbClr val="DA0003"/>
                      </a:solidFill>
                      <a:prstDash val="solid"/>
                      <a:round/>
                      <a:headEnd type="none" w="med" len="med"/>
                      <a:tailEnd type="none" w="med" len="med"/>
                    </a:lnR>
                    <a:lnT w="19050" cap="flat" cmpd="sng" algn="ctr">
                      <a:solidFill>
                        <a:srgbClr val="DA0003"/>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10000"/>
                  </a:ext>
                </a:extLst>
              </a:tr>
              <a:tr h="234387">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zh-CN" altLang="en-US" sz="1200" b="1" dirty="0">
                          <a:solidFill>
                            <a:schemeClr val="tx1">
                              <a:lumMod val="75000"/>
                              <a:lumOff val="25000"/>
                            </a:schemeClr>
                          </a:solidFill>
                          <a:latin typeface="+mn-ea"/>
                          <a:ea typeface="+mn-ea"/>
                        </a:rPr>
                        <a:t>机制</a:t>
                      </a:r>
                      <a:endParaRPr lang="en-GB" sz="1200" b="1" dirty="0">
                        <a:solidFill>
                          <a:schemeClr val="tx1">
                            <a:lumMod val="75000"/>
                            <a:lumOff val="25000"/>
                          </a:schemeClr>
                        </a:solidFill>
                        <a:latin typeface="+mn-ea"/>
                        <a:ea typeface="+mn-ea"/>
                      </a:endParaRPr>
                    </a:p>
                  </a:txBody>
                  <a:tcPr marL="51435" marR="51435" marT="25725" marB="25725"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lang="en-GB" sz="1100" kern="1200" dirty="0" err="1">
                          <a:solidFill>
                            <a:schemeClr val="tx1">
                              <a:lumMod val="75000"/>
                              <a:lumOff val="25000"/>
                            </a:schemeClr>
                          </a:solidFill>
                          <a:latin typeface="+mn-ea"/>
                          <a:ea typeface="+mn-ea"/>
                          <a:cs typeface="+mn-cs"/>
                        </a:rPr>
                        <a:t>cMETi</a:t>
                      </a:r>
                      <a:endParaRPr lang="en-GB" sz="1100" kern="1200" dirty="0">
                        <a:solidFill>
                          <a:schemeClr val="tx1">
                            <a:lumMod val="75000"/>
                            <a:lumOff val="25000"/>
                          </a:schemeClr>
                        </a:solidFill>
                        <a:latin typeface="+mn-ea"/>
                        <a:ea typeface="+mn-ea"/>
                        <a:cs typeface="+mn-cs"/>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lang="en-GB" sz="1100" dirty="0" err="1">
                          <a:solidFill>
                            <a:schemeClr val="tx1">
                              <a:lumMod val="75000"/>
                              <a:lumOff val="25000"/>
                            </a:schemeClr>
                          </a:solidFill>
                          <a:latin typeface="+mn-ea"/>
                          <a:ea typeface="+mn-ea"/>
                        </a:rPr>
                        <a:t>cMETi</a:t>
                      </a:r>
                      <a:endParaRPr lang="en-GB" sz="1100" dirty="0">
                        <a:solidFill>
                          <a:schemeClr val="tx1">
                            <a:lumMod val="75000"/>
                            <a:lumOff val="25000"/>
                          </a:schemeClr>
                        </a:solidFill>
                        <a:latin typeface="+mn-ea"/>
                        <a:ea typeface="+mn-ea"/>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lang="en-GB" sz="1100" kern="1200" dirty="0" err="1">
                          <a:solidFill>
                            <a:schemeClr val="tx1">
                              <a:lumMod val="75000"/>
                              <a:lumOff val="25000"/>
                            </a:schemeClr>
                          </a:solidFill>
                          <a:latin typeface="+mn-ea"/>
                          <a:ea typeface="+mn-ea"/>
                          <a:cs typeface="+mn-cs"/>
                        </a:rPr>
                        <a:t>cMETi</a:t>
                      </a:r>
                      <a:endParaRPr lang="en-GB" sz="1100" kern="1200" dirty="0">
                        <a:solidFill>
                          <a:schemeClr val="tx1">
                            <a:lumMod val="75000"/>
                            <a:lumOff val="25000"/>
                          </a:schemeClr>
                        </a:solidFill>
                        <a:latin typeface="+mn-ea"/>
                        <a:ea typeface="+mn-ea"/>
                        <a:cs typeface="+mn-cs"/>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GB" sz="1100" dirty="0">
                          <a:solidFill>
                            <a:schemeClr val="tx1">
                              <a:lumMod val="75000"/>
                              <a:lumOff val="25000"/>
                            </a:schemeClr>
                          </a:solidFill>
                          <a:latin typeface="+mn-ea"/>
                          <a:ea typeface="+mn-ea"/>
                        </a:rPr>
                        <a:t>Chemo</a:t>
                      </a: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lang="en-GB" altLang="zh-CN" sz="1100" dirty="0">
                          <a:solidFill>
                            <a:schemeClr val="tx1">
                              <a:lumMod val="75000"/>
                              <a:lumOff val="25000"/>
                            </a:schemeClr>
                          </a:solidFill>
                          <a:latin typeface="微软雅黑" panose="020B0503020204020204" pitchFamily="34" charset="-122"/>
                          <a:ea typeface="微软雅黑" panose="020B0503020204020204" pitchFamily="34" charset="-122"/>
                        </a:rPr>
                        <a:t>ALK/ROS1/</a:t>
                      </a:r>
                      <a:r>
                        <a:rPr lang="en-GB" altLang="zh-CN" sz="1100" dirty="0" err="1">
                          <a:solidFill>
                            <a:schemeClr val="tx1">
                              <a:lumMod val="75000"/>
                              <a:lumOff val="25000"/>
                            </a:schemeClr>
                          </a:solidFill>
                          <a:latin typeface="微软雅黑" panose="020B0503020204020204" pitchFamily="34" charset="-122"/>
                          <a:ea typeface="微软雅黑" panose="020B0503020204020204" pitchFamily="34" charset="-122"/>
                        </a:rPr>
                        <a:t>METi</a:t>
                      </a:r>
                      <a:r>
                        <a:rPr lang="en-GB"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p>
                  </a:txBody>
                  <a:tcPr marL="51435" marR="51435" marT="25725" marB="25725"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382031">
                <a:tc>
                  <a:txBody>
                    <a:bodyPr/>
                    <a:lstStyle/>
                    <a:p>
                      <a:pPr algn="ctr"/>
                      <a:r>
                        <a:rPr lang="zh-CN" altLang="en-US" sz="1200" b="1" dirty="0">
                          <a:solidFill>
                            <a:schemeClr val="tx1">
                              <a:lumMod val="75000"/>
                              <a:lumOff val="25000"/>
                            </a:schemeClr>
                          </a:solidFill>
                          <a:latin typeface="+mn-ea"/>
                          <a:ea typeface="+mn-ea"/>
                        </a:rPr>
                        <a:t>研究</a:t>
                      </a:r>
                      <a:endParaRPr lang="en-GB" sz="1200" b="1" dirty="0">
                        <a:solidFill>
                          <a:schemeClr val="tx1">
                            <a:lumMod val="75000"/>
                            <a:lumOff val="25000"/>
                          </a:schemeClr>
                        </a:solidFill>
                        <a:latin typeface="+mn-ea"/>
                        <a:ea typeface="+mn-ea"/>
                      </a:endParaRPr>
                    </a:p>
                  </a:txBody>
                  <a:tcPr marL="51435" marR="51435" marT="25725" marB="25725"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0" dirty="0">
                          <a:solidFill>
                            <a:schemeClr val="tx1">
                              <a:lumMod val="75000"/>
                              <a:lumOff val="25000"/>
                            </a:schemeClr>
                          </a:solidFill>
                          <a:latin typeface="微软雅黑" panose="020B0503020204020204" pitchFamily="34" charset="-122"/>
                          <a:ea typeface="微软雅黑" panose="020B0503020204020204" pitchFamily="34" charset="-122"/>
                        </a:rPr>
                        <a:t>TATTON Ⅰb</a:t>
                      </a: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期</a:t>
                      </a:r>
                      <a:endPar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800" b="0" dirty="0">
                          <a:solidFill>
                            <a:schemeClr val="tx1">
                              <a:lumMod val="75000"/>
                              <a:lumOff val="25000"/>
                            </a:schemeClr>
                          </a:solidFill>
                          <a:latin typeface="微软雅黑" panose="020B0503020204020204" pitchFamily="34" charset="-122"/>
                          <a:ea typeface="微软雅黑" panose="020B0503020204020204" pitchFamily="34" charset="-122"/>
                        </a:rPr>
                        <a:t>（一</a:t>
                      </a:r>
                      <a:r>
                        <a:rPr lang="en-US" altLang="zh-CN" sz="800" b="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800" b="0" dirty="0">
                          <a:solidFill>
                            <a:schemeClr val="tx1">
                              <a:lumMod val="75000"/>
                              <a:lumOff val="25000"/>
                            </a:schemeClr>
                          </a:solidFill>
                          <a:latin typeface="微软雅黑" panose="020B0503020204020204" pitchFamily="34" charset="-122"/>
                          <a:ea typeface="微软雅黑" panose="020B0503020204020204" pitchFamily="34" charset="-122"/>
                        </a:rPr>
                        <a:t>二代</a:t>
                      </a:r>
                      <a:r>
                        <a:rPr lang="en-US" altLang="zh-CN" sz="800" b="0" dirty="0">
                          <a:solidFill>
                            <a:schemeClr val="tx1">
                              <a:lumMod val="75000"/>
                              <a:lumOff val="25000"/>
                            </a:schemeClr>
                          </a:solidFill>
                          <a:latin typeface="微软雅黑" panose="020B0503020204020204" pitchFamily="34" charset="-122"/>
                          <a:ea typeface="微软雅黑" panose="020B0503020204020204" pitchFamily="34" charset="-122"/>
                        </a:rPr>
                        <a:t>TKI</a:t>
                      </a:r>
                      <a:r>
                        <a:rPr lang="zh-CN" altLang="en-US" sz="800" b="0" dirty="0">
                          <a:solidFill>
                            <a:schemeClr val="tx1">
                              <a:lumMod val="75000"/>
                              <a:lumOff val="25000"/>
                            </a:schemeClr>
                          </a:solidFill>
                          <a:latin typeface="微软雅黑" panose="020B0503020204020204" pitchFamily="34" charset="-122"/>
                          <a:ea typeface="微软雅黑" panose="020B0503020204020204" pitchFamily="34" charset="-122"/>
                        </a:rPr>
                        <a:t>耐药后）</a:t>
                      </a:r>
                      <a:endParaRPr lang="en-US" altLang="zh-CN" sz="800" b="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09600" rtl="0" eaLnBrk="1" fontAlgn="auto" latinLnBrk="0" hangingPunct="1">
                        <a:lnSpc>
                          <a:spcPct val="100000"/>
                        </a:lnSpc>
                        <a:spcBef>
                          <a:spcPts val="0"/>
                        </a:spcBef>
                        <a:spcAft>
                          <a:spcPts val="0"/>
                        </a:spcAft>
                        <a:buClrTx/>
                        <a:buSzTx/>
                        <a:buFontTx/>
                        <a:buNone/>
                        <a:defRPr/>
                      </a:pPr>
                      <a:r>
                        <a:rPr lang="en-GB"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INSIGHT Ⅱ</a:t>
                      </a:r>
                      <a:r>
                        <a:rPr lang="zh-CN" altLang="en-US"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期</a:t>
                      </a: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09600" rtl="0" eaLnBrk="1" fontAlgn="auto" latinLnBrk="0" hangingPunct="1">
                        <a:lnSpc>
                          <a:spcPct val="100000"/>
                        </a:lnSpc>
                        <a:spcBef>
                          <a:spcPts val="0"/>
                        </a:spcBef>
                        <a:spcAft>
                          <a:spcPts val="0"/>
                        </a:spcAft>
                        <a:buClrTx/>
                        <a:buSzTx/>
                        <a:buFontTx/>
                        <a:buNone/>
                        <a:defRPr/>
                      </a:pPr>
                      <a:r>
                        <a:rPr lang="en-GB" altLang="zh-CN"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Ⅱ</a:t>
                      </a:r>
                      <a:r>
                        <a:rPr lang="zh-CN" altLang="en-US"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期</a:t>
                      </a:r>
                      <a:endParaRPr lang="en-GB"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09600" rtl="0" eaLnBrk="1" fontAlgn="auto" latinLnBrk="0" hangingPunct="1">
                        <a:lnSpc>
                          <a:spcPct val="100000"/>
                        </a:lnSpc>
                        <a:spcBef>
                          <a:spcPts val="0"/>
                        </a:spcBef>
                        <a:spcAft>
                          <a:spcPts val="0"/>
                        </a:spcAft>
                        <a:buClrTx/>
                        <a:buSzTx/>
                        <a:buFontTx/>
                        <a:buNone/>
                        <a:defRPr/>
                      </a:pPr>
                      <a:r>
                        <a:rPr lang="en-GB"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INSIGHT </a:t>
                      </a:r>
                      <a:r>
                        <a:rPr lang="en-GB" altLang="zh-CN"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Ⅱ</a:t>
                      </a:r>
                      <a:r>
                        <a:rPr lang="zh-CN" altLang="en-US"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期</a:t>
                      </a: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09600" rtl="0" eaLnBrk="1" fontAlgn="auto" latinLnBrk="0" hangingPunct="1">
                        <a:lnSpc>
                          <a:spcPct val="100000"/>
                        </a:lnSpc>
                        <a:spcBef>
                          <a:spcPts val="0"/>
                        </a:spcBef>
                        <a:spcAft>
                          <a:spcPts val="0"/>
                        </a:spcAft>
                        <a:buClrTx/>
                        <a:buSzTx/>
                        <a:buFontTx/>
                        <a:buNone/>
                        <a:defRPr/>
                      </a:pP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rPr>
                        <a:t>AcSétrial</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 </a:t>
                      </a:r>
                      <a:r>
                        <a:rPr lang="en-GB" altLang="zh-CN"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Ⅱ</a:t>
                      </a:r>
                      <a:r>
                        <a:rPr lang="zh-CN" altLang="en-US" sz="1200" kern="1200" dirty="0">
                          <a:solidFill>
                            <a:schemeClr val="tx1">
                              <a:lumMod val="75000"/>
                              <a:lumOff val="25000"/>
                            </a:schemeClr>
                          </a:solidFill>
                          <a:latin typeface="微软雅黑" panose="020B0503020204020204" pitchFamily="34" charset="-122"/>
                          <a:ea typeface="微软雅黑" panose="020B0503020204020204" pitchFamily="34" charset="-122"/>
                          <a:cs typeface="+mn-cs"/>
                        </a:rPr>
                        <a:t>期</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94326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zh-CN" altLang="en-US" sz="1200" b="1" dirty="0">
                          <a:solidFill>
                            <a:schemeClr val="tx1">
                              <a:lumMod val="75000"/>
                              <a:lumOff val="25000"/>
                            </a:schemeClr>
                          </a:solidFill>
                          <a:latin typeface="+mn-ea"/>
                          <a:ea typeface="+mn-ea"/>
                        </a:rPr>
                        <a:t>扩增</a:t>
                      </a:r>
                      <a:r>
                        <a:rPr lang="en-US" altLang="zh-CN" sz="1200" b="1" dirty="0">
                          <a:solidFill>
                            <a:schemeClr val="tx1">
                              <a:lumMod val="75000"/>
                              <a:lumOff val="25000"/>
                            </a:schemeClr>
                          </a:solidFill>
                          <a:latin typeface="+mn-ea"/>
                          <a:ea typeface="+mn-ea"/>
                        </a:rPr>
                        <a:t>/</a:t>
                      </a:r>
                      <a:r>
                        <a:rPr lang="zh-CN" altLang="en-US" sz="1200" b="1" dirty="0">
                          <a:solidFill>
                            <a:schemeClr val="tx1">
                              <a:lumMod val="75000"/>
                              <a:lumOff val="25000"/>
                            </a:schemeClr>
                          </a:solidFill>
                          <a:latin typeface="+mn-ea"/>
                          <a:ea typeface="+mn-ea"/>
                        </a:rPr>
                        <a:t>过表达</a:t>
                      </a:r>
                      <a:endParaRPr lang="en-GB" sz="1200" b="1" dirty="0">
                        <a:solidFill>
                          <a:schemeClr val="tx1">
                            <a:lumMod val="75000"/>
                            <a:lumOff val="25000"/>
                          </a:schemeClr>
                        </a:solidFill>
                        <a:latin typeface="+mn-ea"/>
                        <a:ea typeface="+mn-ea"/>
                      </a:endParaRPr>
                    </a:p>
                  </a:txBody>
                  <a:tcPr marL="51435" marR="51435" marT="25725" marB="25725"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1450" indent="-171450" algn="l">
                        <a:buFont typeface="Arial" panose="020B0604020202020204" pitchFamily="34" charset="0"/>
                        <a:buChar char="•"/>
                      </a:pPr>
                      <a:r>
                        <a:rPr lang="nl-NL" sz="1000" b="0" dirty="0">
                          <a:solidFill>
                            <a:schemeClr val="tx1">
                              <a:lumMod val="75000"/>
                              <a:lumOff val="25000"/>
                            </a:schemeClr>
                          </a:solidFill>
                          <a:latin typeface="+mn-ea"/>
                          <a:ea typeface="+mn-ea"/>
                        </a:rPr>
                        <a:t>FISH（MET GCN≥5</a:t>
                      </a:r>
                      <a:r>
                        <a:rPr lang="zh-CN" altLang="en-US" sz="1000" b="0" dirty="0">
                          <a:solidFill>
                            <a:schemeClr val="tx1">
                              <a:lumMod val="75000"/>
                              <a:lumOff val="25000"/>
                            </a:schemeClr>
                          </a:solidFill>
                          <a:latin typeface="+mn-ea"/>
                          <a:ea typeface="+mn-ea"/>
                        </a:rPr>
                        <a:t>或</a:t>
                      </a:r>
                      <a:r>
                        <a:rPr lang="nl-NL" sz="1000" b="0" dirty="0">
                          <a:solidFill>
                            <a:schemeClr val="tx1">
                              <a:lumMod val="75000"/>
                              <a:lumOff val="25000"/>
                            </a:schemeClr>
                          </a:solidFill>
                          <a:latin typeface="+mn-ea"/>
                          <a:ea typeface="+mn-ea"/>
                        </a:rPr>
                        <a:t>MET/CEP7≥2）；</a:t>
                      </a:r>
                    </a:p>
                    <a:p>
                      <a:pPr marL="171450" indent="-171450" algn="l">
                        <a:buFont typeface="Arial" panose="020B0604020202020204" pitchFamily="34" charset="0"/>
                        <a:buChar char="•"/>
                      </a:pPr>
                      <a:r>
                        <a:rPr lang="nl-NL" sz="1000" b="0" dirty="0">
                          <a:solidFill>
                            <a:schemeClr val="tx1">
                              <a:lumMod val="75000"/>
                              <a:lumOff val="25000"/>
                            </a:schemeClr>
                          </a:solidFill>
                          <a:latin typeface="+mn-ea"/>
                          <a:ea typeface="+mn-ea"/>
                        </a:rPr>
                        <a:t>NGS（≥20%</a:t>
                      </a:r>
                      <a:r>
                        <a:rPr lang="zh-CN" altLang="en-US" sz="1000" b="0" dirty="0">
                          <a:solidFill>
                            <a:schemeClr val="tx1">
                              <a:lumMod val="75000"/>
                              <a:lumOff val="25000"/>
                            </a:schemeClr>
                          </a:solidFill>
                          <a:latin typeface="+mn-ea"/>
                          <a:ea typeface="+mn-ea"/>
                        </a:rPr>
                        <a:t>的肿瘤细胞，≥</a:t>
                      </a:r>
                      <a:r>
                        <a:rPr lang="en-US" altLang="zh-CN" sz="1000" b="0" dirty="0">
                          <a:solidFill>
                            <a:schemeClr val="tx1">
                              <a:lumMod val="75000"/>
                              <a:lumOff val="25000"/>
                            </a:schemeClr>
                          </a:solidFill>
                          <a:latin typeface="+mn-ea"/>
                          <a:ea typeface="+mn-ea"/>
                        </a:rPr>
                        <a:t>200</a:t>
                      </a:r>
                      <a:r>
                        <a:rPr lang="nl-NL" sz="1000" b="0" dirty="0">
                          <a:solidFill>
                            <a:schemeClr val="tx1">
                              <a:lumMod val="75000"/>
                              <a:lumOff val="25000"/>
                            </a:schemeClr>
                          </a:solidFill>
                          <a:latin typeface="+mn-ea"/>
                          <a:ea typeface="+mn-ea"/>
                        </a:rPr>
                        <a:t>X</a:t>
                      </a:r>
                      <a:r>
                        <a:rPr lang="zh-CN" altLang="en-US" sz="1000" b="0" dirty="0">
                          <a:solidFill>
                            <a:schemeClr val="tx1">
                              <a:lumMod val="75000"/>
                              <a:lumOff val="25000"/>
                            </a:schemeClr>
                          </a:solidFill>
                          <a:latin typeface="+mn-ea"/>
                          <a:ea typeface="+mn-ea"/>
                        </a:rPr>
                        <a:t>测序深度，</a:t>
                      </a:r>
                      <a:r>
                        <a:rPr lang="nl-NL" sz="1000" b="0" dirty="0">
                          <a:solidFill>
                            <a:schemeClr val="tx1">
                              <a:lumMod val="75000"/>
                              <a:lumOff val="25000"/>
                            </a:schemeClr>
                          </a:solidFill>
                          <a:latin typeface="+mn-ea"/>
                          <a:ea typeface="+mn-ea"/>
                        </a:rPr>
                        <a:t>MET GCN≥5）； </a:t>
                      </a:r>
                    </a:p>
                    <a:p>
                      <a:pPr marL="171450" indent="-171450" algn="l">
                        <a:buFont typeface="Arial" panose="020B0604020202020204" pitchFamily="34" charset="0"/>
                        <a:buChar char="•"/>
                      </a:pPr>
                      <a:r>
                        <a:rPr lang="nl-NL" sz="1000" b="0" dirty="0">
                          <a:solidFill>
                            <a:schemeClr val="tx1">
                              <a:lumMod val="75000"/>
                              <a:lumOff val="25000"/>
                            </a:schemeClr>
                          </a:solidFill>
                          <a:latin typeface="+mn-ea"/>
                          <a:ea typeface="+mn-ea"/>
                        </a:rPr>
                        <a:t>IHC 3+</a:t>
                      </a: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1450" marR="0" lvl="0" indent="-171450" algn="l" defTabSz="6096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zh-CN" sz="1000" kern="1200" dirty="0">
                          <a:solidFill>
                            <a:schemeClr val="tx1">
                              <a:lumMod val="75000"/>
                              <a:lumOff val="25000"/>
                            </a:schemeClr>
                          </a:solidFill>
                          <a:latin typeface="+mn-ea"/>
                          <a:ea typeface="+mn-ea"/>
                          <a:cs typeface="+mn-cs"/>
                        </a:rPr>
                        <a:t>MET </a:t>
                      </a:r>
                      <a:r>
                        <a:rPr lang="nl-NL" altLang="zh-CN" sz="1000" b="0" dirty="0">
                          <a:solidFill>
                            <a:schemeClr val="tx1">
                              <a:lumMod val="75000"/>
                              <a:lumOff val="25000"/>
                            </a:schemeClr>
                          </a:solidFill>
                          <a:latin typeface="+mn-ea"/>
                          <a:ea typeface="+mn-ea"/>
                        </a:rPr>
                        <a:t>GCN≥5</a:t>
                      </a:r>
                      <a:r>
                        <a:rPr lang="zh-CN" altLang="en-US" sz="1000" b="0" dirty="0">
                          <a:solidFill>
                            <a:schemeClr val="tx1">
                              <a:lumMod val="75000"/>
                              <a:lumOff val="25000"/>
                            </a:schemeClr>
                          </a:solidFill>
                          <a:latin typeface="+mn-ea"/>
                          <a:ea typeface="+mn-ea"/>
                        </a:rPr>
                        <a:t>或</a:t>
                      </a:r>
                      <a:r>
                        <a:rPr lang="nl-NL" altLang="zh-CN" sz="1000" b="0" dirty="0">
                          <a:solidFill>
                            <a:schemeClr val="tx1">
                              <a:lumMod val="75000"/>
                              <a:lumOff val="25000"/>
                            </a:schemeClr>
                          </a:solidFill>
                          <a:latin typeface="+mn-ea"/>
                          <a:ea typeface="+mn-ea"/>
                        </a:rPr>
                        <a:t>MET/CEP7≥2</a:t>
                      </a:r>
                    </a:p>
                    <a:p>
                      <a:pPr marL="171450" marR="0" lvl="0" indent="-171450" algn="l" defTabSz="6096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zh-CN" sz="1000" kern="1200" dirty="0">
                          <a:solidFill>
                            <a:schemeClr val="tx1">
                              <a:lumMod val="75000"/>
                              <a:lumOff val="25000"/>
                            </a:schemeClr>
                          </a:solidFill>
                          <a:latin typeface="+mn-ea"/>
                          <a:ea typeface="+mn-ea"/>
                          <a:cs typeface="+mn-cs"/>
                        </a:rPr>
                        <a:t>MET IHC3+</a:t>
                      </a:r>
                      <a:endParaRPr lang="en-US" altLang="zh-CN" sz="1000" kern="1200" dirty="0">
                        <a:solidFill>
                          <a:schemeClr val="tx1">
                            <a:lumMod val="75000"/>
                            <a:lumOff val="25000"/>
                          </a:schemeClr>
                        </a:solidFill>
                        <a:latin typeface="+mn-ea"/>
                        <a:ea typeface="+mn-ea"/>
                        <a:cs typeface="+mn-cs"/>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1450" marR="0" lvl="0" indent="-171450" algn="l" defTabSz="6096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1000" kern="1200" dirty="0">
                          <a:solidFill>
                            <a:schemeClr val="tx1">
                              <a:lumMod val="75000"/>
                              <a:lumOff val="25000"/>
                            </a:schemeClr>
                          </a:solidFill>
                          <a:latin typeface="+mn-ea"/>
                          <a:ea typeface="+mn-ea"/>
                          <a:cs typeface="+mn-cs"/>
                        </a:rPr>
                        <a:t>MET </a:t>
                      </a:r>
                      <a:r>
                        <a:rPr lang="nl-NL" altLang="zh-CN" sz="1000" b="0" dirty="0">
                          <a:solidFill>
                            <a:schemeClr val="tx1">
                              <a:lumMod val="75000"/>
                              <a:lumOff val="25000"/>
                            </a:schemeClr>
                          </a:solidFill>
                          <a:latin typeface="+mn-ea"/>
                          <a:ea typeface="+mn-ea"/>
                        </a:rPr>
                        <a:t>GCN≥</a:t>
                      </a:r>
                      <a:r>
                        <a:rPr lang="en-US" altLang="zh-CN" sz="1000" b="0" dirty="0">
                          <a:solidFill>
                            <a:schemeClr val="tx1">
                              <a:lumMod val="75000"/>
                              <a:lumOff val="25000"/>
                            </a:schemeClr>
                          </a:solidFill>
                          <a:latin typeface="+mn-ea"/>
                          <a:ea typeface="+mn-ea"/>
                        </a:rPr>
                        <a:t>6</a:t>
                      </a:r>
                      <a:r>
                        <a:rPr lang="nl-NL" altLang="zh-CN" sz="1000" b="0" dirty="0">
                          <a:solidFill>
                            <a:schemeClr val="tx1">
                              <a:lumMod val="75000"/>
                              <a:lumOff val="25000"/>
                            </a:schemeClr>
                          </a:solidFill>
                          <a:latin typeface="+mn-ea"/>
                          <a:ea typeface="+mn-ea"/>
                        </a:rPr>
                        <a:t> </a:t>
                      </a:r>
                    </a:p>
                    <a:p>
                      <a:pPr marL="171450" marR="0" lvl="0" indent="-171450" algn="l" defTabSz="6096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1000" kern="1200" dirty="0">
                          <a:solidFill>
                            <a:schemeClr val="tx1">
                              <a:lumMod val="75000"/>
                              <a:lumOff val="25000"/>
                            </a:schemeClr>
                          </a:solidFill>
                          <a:latin typeface="+mn-ea"/>
                          <a:ea typeface="+mn-ea"/>
                          <a:cs typeface="+mn-cs"/>
                        </a:rPr>
                        <a:t>MET IHC3+</a:t>
                      </a:r>
                      <a:endParaRPr lang="en-GB" sz="1000" kern="1200" dirty="0">
                        <a:solidFill>
                          <a:schemeClr val="tx1">
                            <a:lumMod val="75000"/>
                            <a:lumOff val="25000"/>
                          </a:schemeClr>
                        </a:solidFill>
                        <a:latin typeface="+mn-ea"/>
                        <a:ea typeface="+mn-ea"/>
                        <a:cs typeface="+mn-cs"/>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lvl="0" indent="-171450" algn="l" defTabSz="6096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zh-CN" sz="1000" kern="1200" dirty="0">
                          <a:solidFill>
                            <a:schemeClr val="tx1">
                              <a:lumMod val="75000"/>
                              <a:lumOff val="25000"/>
                            </a:schemeClr>
                          </a:solidFill>
                          <a:latin typeface="+mn-ea"/>
                          <a:ea typeface="+mn-ea"/>
                          <a:cs typeface="+mn-cs"/>
                        </a:rPr>
                        <a:t>MET </a:t>
                      </a:r>
                      <a:r>
                        <a:rPr lang="nl-NL" altLang="zh-CN" sz="1000" b="0" dirty="0">
                          <a:solidFill>
                            <a:schemeClr val="tx1">
                              <a:lumMod val="75000"/>
                              <a:lumOff val="25000"/>
                            </a:schemeClr>
                          </a:solidFill>
                          <a:latin typeface="+mn-ea"/>
                          <a:ea typeface="+mn-ea"/>
                        </a:rPr>
                        <a:t>GCN≥5</a:t>
                      </a:r>
                      <a:r>
                        <a:rPr lang="zh-CN" altLang="en-US" sz="1000" b="0" dirty="0">
                          <a:solidFill>
                            <a:schemeClr val="tx1">
                              <a:lumMod val="75000"/>
                              <a:lumOff val="25000"/>
                            </a:schemeClr>
                          </a:solidFill>
                          <a:latin typeface="+mn-ea"/>
                          <a:ea typeface="+mn-ea"/>
                        </a:rPr>
                        <a:t>或</a:t>
                      </a:r>
                      <a:r>
                        <a:rPr lang="nl-NL" altLang="zh-CN" sz="1000" b="0" dirty="0">
                          <a:solidFill>
                            <a:schemeClr val="tx1">
                              <a:lumMod val="75000"/>
                              <a:lumOff val="25000"/>
                            </a:schemeClr>
                          </a:solidFill>
                          <a:latin typeface="+mn-ea"/>
                          <a:ea typeface="+mn-ea"/>
                        </a:rPr>
                        <a:t>MET/CEP7≥2</a:t>
                      </a:r>
                    </a:p>
                    <a:p>
                      <a:pPr marL="171450" marR="0" lvl="0" indent="-171450" algn="l" defTabSz="6096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zh-CN" sz="1000" kern="1200" dirty="0">
                          <a:solidFill>
                            <a:schemeClr val="tx1">
                              <a:lumMod val="75000"/>
                              <a:lumOff val="25000"/>
                            </a:schemeClr>
                          </a:solidFill>
                          <a:latin typeface="+mn-ea"/>
                          <a:ea typeface="+mn-ea"/>
                          <a:cs typeface="+mn-cs"/>
                        </a:rPr>
                        <a:t>MET IHC3+</a:t>
                      </a:r>
                      <a:endParaRPr lang="en-US" altLang="zh-CN" sz="1000" kern="1200" dirty="0">
                        <a:solidFill>
                          <a:schemeClr val="tx1">
                            <a:lumMod val="75000"/>
                            <a:lumOff val="25000"/>
                          </a:schemeClr>
                        </a:solidFill>
                        <a:latin typeface="+mn-ea"/>
                        <a:ea typeface="+mn-ea"/>
                        <a:cs typeface="+mn-cs"/>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285750" indent="-285750" algn="l">
                        <a:buFont typeface="Arial" panose="020B0604020202020204" pitchFamily="34" charset="0"/>
                        <a:buChar char="•"/>
                      </a:pPr>
                      <a:r>
                        <a:rPr lang="nl-NL" sz="1000" b="0" dirty="0">
                          <a:solidFill>
                            <a:schemeClr val="tx1">
                              <a:lumMod val="75000"/>
                              <a:lumOff val="25000"/>
                            </a:schemeClr>
                          </a:solidFill>
                          <a:latin typeface="+mn-ea"/>
                          <a:ea typeface="+mn-ea"/>
                        </a:rPr>
                        <a:t>MET GCN≥</a:t>
                      </a:r>
                      <a:r>
                        <a:rPr lang="en-US" altLang="zh-CN" sz="1000" b="0" dirty="0">
                          <a:solidFill>
                            <a:schemeClr val="tx1">
                              <a:lumMod val="75000"/>
                              <a:lumOff val="25000"/>
                            </a:schemeClr>
                          </a:solidFill>
                          <a:latin typeface="+mn-ea"/>
                          <a:ea typeface="+mn-ea"/>
                        </a:rPr>
                        <a:t>6</a:t>
                      </a:r>
                      <a:r>
                        <a:rPr lang="nl-NL" sz="1000" b="0" dirty="0">
                          <a:solidFill>
                            <a:schemeClr val="tx1">
                              <a:lumMod val="75000"/>
                              <a:lumOff val="25000"/>
                            </a:schemeClr>
                          </a:solidFill>
                          <a:latin typeface="+mn-ea"/>
                          <a:ea typeface="+mn-ea"/>
                        </a:rPr>
                        <a:t> </a:t>
                      </a:r>
                    </a:p>
                  </a:txBody>
                  <a:tcPr marL="51435" marR="51435" marT="25725" marB="25725"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8669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ctr" defTabSz="609600" rtl="0" eaLnBrk="1" latinLnBrk="0" hangingPunct="1"/>
                      <a:r>
                        <a:rPr lang="en-GB" sz="1200" b="1" kern="1200" dirty="0">
                          <a:solidFill>
                            <a:schemeClr val="tx1">
                              <a:lumMod val="75000"/>
                              <a:lumOff val="25000"/>
                            </a:schemeClr>
                          </a:solidFill>
                          <a:latin typeface="+mn-ea"/>
                          <a:ea typeface="+mn-ea"/>
                          <a:cs typeface="+mn-cs"/>
                        </a:rPr>
                        <a:t>ORR</a:t>
                      </a:r>
                    </a:p>
                  </a:txBody>
                  <a:tcPr marL="51435" marR="51435" marT="25725" marB="25725"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ctr" defTabSz="609600" rtl="0" eaLnBrk="1" latinLnBrk="0" hangingPunct="1"/>
                      <a:r>
                        <a:rPr lang="en-US" altLang="zh-CN" sz="1200" b="1" kern="1200" dirty="0">
                          <a:solidFill>
                            <a:srgbClr val="DA0003"/>
                          </a:solidFill>
                          <a:latin typeface="+mn-ea"/>
                          <a:ea typeface="+mn-ea"/>
                          <a:cs typeface="+mn-cs"/>
                        </a:rPr>
                        <a:t>62</a:t>
                      </a:r>
                      <a:r>
                        <a:rPr lang="en-GB" sz="1200" b="1" kern="1200" dirty="0">
                          <a:solidFill>
                            <a:srgbClr val="DA0003"/>
                          </a:solidFill>
                          <a:latin typeface="+mn-ea"/>
                          <a:ea typeface="+mn-ea"/>
                          <a:cs typeface="+mn-cs"/>
                        </a:rPr>
                        <a:t>%</a:t>
                      </a:r>
                      <a:r>
                        <a:rPr lang="en-US" altLang="zh-CN" sz="1200" b="1" kern="1200" dirty="0">
                          <a:solidFill>
                            <a:srgbClr val="DA0003"/>
                          </a:solidFill>
                          <a:latin typeface="+mn-ea"/>
                          <a:ea typeface="+mn-ea"/>
                          <a:cs typeface="+mn-cs"/>
                        </a:rPr>
                        <a:t>-67%</a:t>
                      </a:r>
                      <a:endParaRPr lang="en-GB" sz="1200" b="1" kern="1200" dirty="0">
                        <a:solidFill>
                          <a:srgbClr val="DA0003"/>
                        </a:solidFill>
                        <a:latin typeface="+mn-ea"/>
                        <a:ea typeface="+mn-ea"/>
                        <a:cs typeface="+mn-cs"/>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1450" marR="0" lvl="0" indent="-171450" algn="l" defTabSz="6096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1000" kern="1200" dirty="0">
                          <a:solidFill>
                            <a:schemeClr val="tx1">
                              <a:lumMod val="75000"/>
                              <a:lumOff val="25000"/>
                            </a:schemeClr>
                          </a:solidFill>
                          <a:latin typeface="+mn-ea"/>
                          <a:ea typeface="+mn-ea"/>
                          <a:cs typeface="+mn-cs"/>
                        </a:rPr>
                        <a:t>MET</a:t>
                      </a:r>
                      <a:r>
                        <a:rPr lang="zh-CN" altLang="en-US" sz="1000" kern="1200" dirty="0">
                          <a:solidFill>
                            <a:schemeClr val="tx1">
                              <a:lumMod val="75000"/>
                              <a:lumOff val="25000"/>
                            </a:schemeClr>
                          </a:solidFill>
                          <a:latin typeface="+mn-ea"/>
                          <a:ea typeface="+mn-ea"/>
                          <a:cs typeface="+mn-cs"/>
                        </a:rPr>
                        <a:t>扩增：</a:t>
                      </a:r>
                      <a:r>
                        <a:rPr lang="en-US" altLang="zh-CN" sz="1000" b="1" kern="1200" dirty="0">
                          <a:solidFill>
                            <a:schemeClr val="tx1">
                              <a:lumMod val="75000"/>
                              <a:lumOff val="25000"/>
                            </a:schemeClr>
                          </a:solidFill>
                          <a:latin typeface="+mn-ea"/>
                          <a:ea typeface="+mn-ea"/>
                          <a:cs typeface="+mn-cs"/>
                        </a:rPr>
                        <a:t>67%</a:t>
                      </a:r>
                    </a:p>
                    <a:p>
                      <a:pPr marL="171450" marR="0" lvl="0" indent="-171450" algn="l" defTabSz="6096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000" kern="1200" dirty="0">
                          <a:solidFill>
                            <a:schemeClr val="tx1">
                              <a:lumMod val="75000"/>
                              <a:lumOff val="25000"/>
                            </a:schemeClr>
                          </a:solidFill>
                          <a:latin typeface="+mn-ea"/>
                          <a:ea typeface="+mn-ea"/>
                          <a:cs typeface="+mn-cs"/>
                        </a:rPr>
                        <a:t>MET IHC3+</a:t>
                      </a:r>
                      <a:r>
                        <a:rPr lang="zh-CN" altLang="en-US" sz="1000" kern="1200" dirty="0">
                          <a:solidFill>
                            <a:schemeClr val="tx1">
                              <a:lumMod val="75000"/>
                              <a:lumOff val="25000"/>
                            </a:schemeClr>
                          </a:solidFill>
                          <a:latin typeface="+mn-ea"/>
                          <a:ea typeface="+mn-ea"/>
                          <a:cs typeface="+mn-cs"/>
                        </a:rPr>
                        <a:t>：</a:t>
                      </a:r>
                      <a:r>
                        <a:rPr lang="en-US" altLang="zh-CN" sz="1000" b="1" kern="1200" dirty="0">
                          <a:solidFill>
                            <a:schemeClr val="tx1">
                              <a:lumMod val="75000"/>
                              <a:lumOff val="25000"/>
                            </a:schemeClr>
                          </a:solidFill>
                          <a:latin typeface="+mn-ea"/>
                          <a:ea typeface="+mn-ea"/>
                          <a:cs typeface="+mn-cs"/>
                        </a:rPr>
                        <a:t>68</a:t>
                      </a:r>
                      <a:r>
                        <a:rPr lang="en-GB" altLang="zh-CN" sz="1000" b="1" kern="1200" dirty="0">
                          <a:solidFill>
                            <a:schemeClr val="tx1">
                              <a:lumMod val="75000"/>
                              <a:lumOff val="25000"/>
                            </a:schemeClr>
                          </a:solidFill>
                          <a:latin typeface="+mn-ea"/>
                          <a:ea typeface="+mn-ea"/>
                          <a:cs typeface="+mn-cs"/>
                        </a:rPr>
                        <a:t>%</a:t>
                      </a:r>
                      <a:endParaRPr lang="en-US" altLang="zh-CN" sz="1000" b="1" kern="1200" dirty="0">
                        <a:solidFill>
                          <a:schemeClr val="tx1">
                            <a:lumMod val="75000"/>
                            <a:lumOff val="25000"/>
                          </a:schemeClr>
                        </a:solidFill>
                        <a:latin typeface="+mn-ea"/>
                        <a:ea typeface="+mn-ea"/>
                        <a:cs typeface="+mn-cs"/>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lvl="0" indent="-171450" algn="l" defTabSz="609600" rtl="0" eaLnBrk="1" fontAlgn="auto" latinLnBrk="0" hangingPunct="1">
                        <a:lnSpc>
                          <a:spcPct val="100000"/>
                        </a:lnSpc>
                        <a:spcBef>
                          <a:spcPts val="0"/>
                        </a:spcBef>
                        <a:spcAft>
                          <a:spcPts val="0"/>
                        </a:spcAft>
                        <a:buClrTx/>
                        <a:buSzTx/>
                        <a:buFont typeface="Arial" panose="020B0604020202020204" pitchFamily="34" charset="0"/>
                        <a:buChar char="•"/>
                        <a:defRPr/>
                      </a:pPr>
                      <a:r>
                        <a:rPr lang="en-US" sz="1000" kern="1200" dirty="0">
                          <a:solidFill>
                            <a:schemeClr val="tx1">
                              <a:lumMod val="75000"/>
                              <a:lumOff val="25000"/>
                            </a:schemeClr>
                          </a:solidFill>
                          <a:latin typeface="+mn-ea"/>
                          <a:ea typeface="+mn-ea"/>
                          <a:cs typeface="+mn-cs"/>
                        </a:rPr>
                        <a:t>MET GCN≥6</a:t>
                      </a:r>
                      <a:r>
                        <a:rPr lang="zh-CN" altLang="en-US" sz="1000" kern="1200" dirty="0">
                          <a:solidFill>
                            <a:schemeClr val="tx1">
                              <a:lumMod val="75000"/>
                              <a:lumOff val="25000"/>
                            </a:schemeClr>
                          </a:solidFill>
                          <a:latin typeface="+mn-ea"/>
                          <a:ea typeface="+mn-ea"/>
                          <a:cs typeface="+mn-cs"/>
                        </a:rPr>
                        <a:t>：</a:t>
                      </a:r>
                      <a:r>
                        <a:rPr lang="en-US" altLang="zh-CN" sz="1000" b="1" kern="1200" dirty="0">
                          <a:solidFill>
                            <a:schemeClr val="tx1">
                              <a:lumMod val="75000"/>
                              <a:lumOff val="25000"/>
                            </a:schemeClr>
                          </a:solidFill>
                          <a:latin typeface="+mn-ea"/>
                          <a:ea typeface="+mn-ea"/>
                          <a:cs typeface="+mn-cs"/>
                        </a:rPr>
                        <a:t>47%</a:t>
                      </a:r>
                    </a:p>
                    <a:p>
                      <a:pPr marL="171450" marR="0" lvl="0" indent="-171450" algn="l" defTabSz="609600" rtl="0" eaLnBrk="1" fontAlgn="auto" latinLnBrk="0" hangingPunct="1">
                        <a:lnSpc>
                          <a:spcPct val="100000"/>
                        </a:lnSpc>
                        <a:spcBef>
                          <a:spcPts val="0"/>
                        </a:spcBef>
                        <a:spcAft>
                          <a:spcPts val="0"/>
                        </a:spcAft>
                        <a:buClrTx/>
                        <a:buSzTx/>
                        <a:buFont typeface="Arial" panose="020B0604020202020204" pitchFamily="34" charset="0"/>
                        <a:buChar char="•"/>
                        <a:defRPr/>
                      </a:pPr>
                      <a:r>
                        <a:rPr lang="en-US" sz="1000" kern="1200" dirty="0">
                          <a:solidFill>
                            <a:schemeClr val="tx1">
                              <a:lumMod val="75000"/>
                              <a:lumOff val="25000"/>
                            </a:schemeClr>
                          </a:solidFill>
                          <a:latin typeface="+mn-ea"/>
                          <a:ea typeface="+mn-ea"/>
                          <a:cs typeface="+mn-cs"/>
                        </a:rPr>
                        <a:t>MET IHC3+</a:t>
                      </a:r>
                      <a:r>
                        <a:rPr lang="zh-CN" altLang="en-US" sz="1000" kern="1200" dirty="0">
                          <a:solidFill>
                            <a:schemeClr val="tx1">
                              <a:lumMod val="75000"/>
                              <a:lumOff val="25000"/>
                            </a:schemeClr>
                          </a:solidFill>
                          <a:latin typeface="+mn-ea"/>
                          <a:ea typeface="+mn-ea"/>
                          <a:cs typeface="+mn-cs"/>
                        </a:rPr>
                        <a:t>：</a:t>
                      </a:r>
                      <a:r>
                        <a:rPr lang="en-US" altLang="zh-CN" sz="1000" b="1" kern="1200" dirty="0">
                          <a:solidFill>
                            <a:schemeClr val="tx1">
                              <a:lumMod val="75000"/>
                              <a:lumOff val="25000"/>
                            </a:schemeClr>
                          </a:solidFill>
                          <a:latin typeface="+mn-ea"/>
                          <a:ea typeface="+mn-ea"/>
                          <a:cs typeface="+mn-cs"/>
                        </a:rPr>
                        <a:t>32%</a:t>
                      </a: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lvl="0" indent="-171450" algn="l" defTabSz="6096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1000" kern="1200" dirty="0">
                          <a:solidFill>
                            <a:schemeClr val="tx1">
                              <a:lumMod val="75000"/>
                              <a:lumOff val="25000"/>
                            </a:schemeClr>
                          </a:solidFill>
                          <a:latin typeface="+mn-ea"/>
                          <a:ea typeface="+mn-ea"/>
                          <a:cs typeface="+mn-cs"/>
                        </a:rPr>
                        <a:t>MET</a:t>
                      </a:r>
                      <a:r>
                        <a:rPr lang="zh-CN" altLang="en-US" sz="1000" kern="1200" dirty="0">
                          <a:solidFill>
                            <a:schemeClr val="tx1">
                              <a:lumMod val="75000"/>
                              <a:lumOff val="25000"/>
                            </a:schemeClr>
                          </a:solidFill>
                          <a:latin typeface="+mn-ea"/>
                          <a:ea typeface="+mn-ea"/>
                          <a:cs typeface="+mn-cs"/>
                        </a:rPr>
                        <a:t>扩增：</a:t>
                      </a:r>
                      <a:r>
                        <a:rPr lang="en-US" altLang="zh-CN" sz="1000" b="1" kern="1200" dirty="0">
                          <a:solidFill>
                            <a:schemeClr val="tx1">
                              <a:lumMod val="75000"/>
                              <a:lumOff val="25000"/>
                            </a:schemeClr>
                          </a:solidFill>
                          <a:latin typeface="+mn-ea"/>
                          <a:ea typeface="+mn-ea"/>
                          <a:cs typeface="+mn-cs"/>
                        </a:rPr>
                        <a:t>43%</a:t>
                      </a:r>
                    </a:p>
                    <a:p>
                      <a:pPr marL="171450" marR="0" lvl="0" indent="-171450" algn="l" defTabSz="6096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000" kern="1200" dirty="0">
                          <a:solidFill>
                            <a:schemeClr val="tx1">
                              <a:lumMod val="75000"/>
                              <a:lumOff val="25000"/>
                            </a:schemeClr>
                          </a:solidFill>
                          <a:latin typeface="+mn-ea"/>
                          <a:ea typeface="+mn-ea"/>
                          <a:cs typeface="+mn-cs"/>
                        </a:rPr>
                        <a:t>MET IHC3+</a:t>
                      </a:r>
                      <a:r>
                        <a:rPr lang="zh-CN" altLang="en-US" sz="1000" kern="1200" dirty="0">
                          <a:solidFill>
                            <a:schemeClr val="tx1">
                              <a:lumMod val="75000"/>
                              <a:lumOff val="25000"/>
                            </a:schemeClr>
                          </a:solidFill>
                          <a:latin typeface="+mn-ea"/>
                          <a:ea typeface="+mn-ea"/>
                          <a:cs typeface="+mn-cs"/>
                        </a:rPr>
                        <a:t>：</a:t>
                      </a:r>
                      <a:r>
                        <a:rPr lang="en-US" altLang="zh-CN" sz="1000" b="1" kern="1200" dirty="0">
                          <a:solidFill>
                            <a:schemeClr val="tx1">
                              <a:lumMod val="75000"/>
                              <a:lumOff val="25000"/>
                            </a:schemeClr>
                          </a:solidFill>
                          <a:latin typeface="+mn-ea"/>
                          <a:ea typeface="+mn-ea"/>
                          <a:cs typeface="+mn-cs"/>
                        </a:rPr>
                        <a:t>33</a:t>
                      </a:r>
                      <a:r>
                        <a:rPr lang="en-GB" altLang="zh-CN" sz="1000" b="1" kern="1200" dirty="0">
                          <a:solidFill>
                            <a:schemeClr val="tx1">
                              <a:lumMod val="75000"/>
                              <a:lumOff val="25000"/>
                            </a:schemeClr>
                          </a:solidFill>
                          <a:latin typeface="+mn-ea"/>
                          <a:ea typeface="+mn-ea"/>
                          <a:cs typeface="+mn-cs"/>
                        </a:rPr>
                        <a:t>%</a:t>
                      </a:r>
                      <a:endParaRPr lang="en-US" altLang="zh-CN" sz="1000" b="1" kern="1200" dirty="0">
                        <a:solidFill>
                          <a:schemeClr val="tx1">
                            <a:lumMod val="75000"/>
                            <a:lumOff val="25000"/>
                          </a:schemeClr>
                        </a:solidFill>
                        <a:latin typeface="+mn-ea"/>
                        <a:ea typeface="+mn-ea"/>
                        <a:cs typeface="+mn-cs"/>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609600" rtl="0" eaLnBrk="1" fontAlgn="auto" latinLnBrk="0" hangingPunct="1">
                        <a:lnSpc>
                          <a:spcPct val="100000"/>
                        </a:lnSpc>
                        <a:spcBef>
                          <a:spcPts val="0"/>
                        </a:spcBef>
                        <a:spcAft>
                          <a:spcPts val="0"/>
                        </a:spcAft>
                        <a:buClrTx/>
                        <a:buSzTx/>
                        <a:buFontTx/>
                        <a:buNone/>
                        <a:defRPr/>
                      </a:pPr>
                      <a:r>
                        <a:rPr lang="en-US" altLang="zh-CN" sz="1000" kern="1200" dirty="0">
                          <a:solidFill>
                            <a:schemeClr val="tx1">
                              <a:lumMod val="75000"/>
                              <a:lumOff val="25000"/>
                            </a:schemeClr>
                          </a:solidFill>
                          <a:latin typeface="+mn-ea"/>
                          <a:ea typeface="+mn-ea"/>
                          <a:cs typeface="+mn-cs"/>
                        </a:rPr>
                        <a:t>32%*</a:t>
                      </a:r>
                    </a:p>
                  </a:txBody>
                  <a:tcPr marL="51435" marR="51435" marT="25725" marB="25725"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234387">
                <a:tc>
                  <a:txBody>
                    <a:bodyPr/>
                    <a:lstStyle/>
                    <a:p>
                      <a:pPr marL="0" algn="ctr" defTabSz="609600" rtl="0" eaLnBrk="1" latinLnBrk="0" hangingPunct="1"/>
                      <a:r>
                        <a:rPr lang="zh-CN" altLang="en-US" sz="1200" b="1" kern="1200" dirty="0">
                          <a:solidFill>
                            <a:schemeClr val="tx1">
                              <a:lumMod val="75000"/>
                              <a:lumOff val="25000"/>
                            </a:schemeClr>
                          </a:solidFill>
                          <a:latin typeface="+mn-ea"/>
                          <a:ea typeface="+mn-ea"/>
                          <a:cs typeface="+mn-cs"/>
                        </a:rPr>
                        <a:t>中位</a:t>
                      </a:r>
                      <a:r>
                        <a:rPr lang="en-GB" sz="1200" b="1" kern="1200" dirty="0" err="1">
                          <a:solidFill>
                            <a:schemeClr val="tx1">
                              <a:lumMod val="75000"/>
                              <a:lumOff val="25000"/>
                            </a:schemeClr>
                          </a:solidFill>
                          <a:latin typeface="+mn-ea"/>
                          <a:ea typeface="+mn-ea"/>
                          <a:cs typeface="+mn-cs"/>
                        </a:rPr>
                        <a:t>DoR</a:t>
                      </a:r>
                      <a:r>
                        <a:rPr lang="en-GB" sz="1200" b="1" kern="1200" dirty="0">
                          <a:solidFill>
                            <a:schemeClr val="tx1">
                              <a:lumMod val="75000"/>
                              <a:lumOff val="25000"/>
                            </a:schemeClr>
                          </a:solidFill>
                          <a:latin typeface="+mn-ea"/>
                          <a:ea typeface="+mn-ea"/>
                          <a:cs typeface="+mn-cs"/>
                        </a:rPr>
                        <a:t> (</a:t>
                      </a:r>
                      <a:r>
                        <a:rPr lang="zh-CN" altLang="en-US" sz="1200" b="1" kern="1200" dirty="0">
                          <a:solidFill>
                            <a:schemeClr val="tx1">
                              <a:lumMod val="75000"/>
                              <a:lumOff val="25000"/>
                            </a:schemeClr>
                          </a:solidFill>
                          <a:latin typeface="+mn-ea"/>
                          <a:ea typeface="+mn-ea"/>
                          <a:cs typeface="+mn-cs"/>
                        </a:rPr>
                        <a:t>月</a:t>
                      </a:r>
                      <a:r>
                        <a:rPr lang="en-GB" sz="1200" b="1" kern="1200" dirty="0">
                          <a:solidFill>
                            <a:schemeClr val="tx1">
                              <a:lumMod val="75000"/>
                              <a:lumOff val="25000"/>
                            </a:schemeClr>
                          </a:solidFill>
                          <a:latin typeface="+mn-ea"/>
                          <a:ea typeface="+mn-ea"/>
                          <a:cs typeface="+mn-cs"/>
                        </a:rPr>
                        <a:t>)</a:t>
                      </a:r>
                    </a:p>
                  </a:txBody>
                  <a:tcPr marL="51435" marR="51435" marT="25725" marB="25725"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09600" rtl="0" eaLnBrk="1" latinLnBrk="0" hangingPunct="1"/>
                      <a:r>
                        <a:rPr lang="en-US" altLang="zh-CN" sz="1200" kern="1200" dirty="0">
                          <a:solidFill>
                            <a:schemeClr val="tx1">
                              <a:lumMod val="75000"/>
                              <a:lumOff val="25000"/>
                            </a:schemeClr>
                          </a:solidFill>
                          <a:latin typeface="+mn-ea"/>
                          <a:ea typeface="+mn-ea"/>
                          <a:cs typeface="+mn-cs"/>
                        </a:rPr>
                        <a:t>9.7-11.0</a:t>
                      </a:r>
                      <a:endParaRPr lang="en-GB" sz="1200" kern="1200" dirty="0">
                        <a:solidFill>
                          <a:schemeClr val="tx1">
                            <a:lumMod val="75000"/>
                            <a:lumOff val="25000"/>
                          </a:schemeClr>
                        </a:solidFill>
                        <a:latin typeface="+mn-ea"/>
                        <a:ea typeface="+mn-ea"/>
                        <a:cs typeface="+mn-cs"/>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09600" rtl="0" eaLnBrk="1" fontAlgn="auto" latinLnBrk="0" hangingPunct="1">
                        <a:lnSpc>
                          <a:spcPct val="100000"/>
                        </a:lnSpc>
                        <a:spcBef>
                          <a:spcPts val="0"/>
                        </a:spcBef>
                        <a:spcAft>
                          <a:spcPts val="0"/>
                        </a:spcAft>
                        <a:buClrTx/>
                        <a:buSzTx/>
                        <a:buFontTx/>
                        <a:buNone/>
                        <a:defRPr/>
                      </a:pPr>
                      <a:r>
                        <a:rPr lang="en-US" altLang="zh-CN" sz="1000" kern="1200" dirty="0">
                          <a:solidFill>
                            <a:schemeClr val="tx1">
                              <a:lumMod val="75000"/>
                              <a:lumOff val="25000"/>
                            </a:schemeClr>
                          </a:solidFill>
                          <a:latin typeface="+mn-ea"/>
                          <a:ea typeface="+mn-ea"/>
                          <a:cs typeface="+mn-cs"/>
                        </a:rPr>
                        <a:t>19.9 / 8.7</a:t>
                      </a: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09600" rtl="0" eaLnBrk="1" fontAlgn="auto" latinLnBrk="0" hangingPunct="1">
                        <a:lnSpc>
                          <a:spcPct val="100000"/>
                        </a:lnSpc>
                        <a:spcBef>
                          <a:spcPts val="0"/>
                        </a:spcBef>
                        <a:spcAft>
                          <a:spcPts val="0"/>
                        </a:spcAft>
                        <a:buClrTx/>
                        <a:buSzTx/>
                        <a:buFont typeface="Arial" panose="020B0604020202020204" pitchFamily="34" charset="0"/>
                        <a:buNone/>
                        <a:defRPr/>
                      </a:pPr>
                      <a:r>
                        <a:rPr lang="en-US" altLang="zh-CN" sz="1000" kern="1200" dirty="0">
                          <a:solidFill>
                            <a:schemeClr val="tx1">
                              <a:lumMod val="75000"/>
                              <a:lumOff val="25000"/>
                            </a:schemeClr>
                          </a:solidFill>
                          <a:latin typeface="+mn-ea"/>
                          <a:ea typeface="+mn-ea"/>
                          <a:cs typeface="+mn-cs"/>
                        </a:rPr>
                        <a:t>5.6</a:t>
                      </a:r>
                      <a:endParaRPr lang="en-US" altLang="zh-CN" sz="1000" b="1" kern="1200" dirty="0">
                        <a:solidFill>
                          <a:schemeClr val="tx1">
                            <a:lumMod val="75000"/>
                            <a:lumOff val="25000"/>
                          </a:schemeClr>
                        </a:solidFill>
                        <a:latin typeface="+mn-ea"/>
                        <a:ea typeface="+mn-ea"/>
                        <a:cs typeface="+mn-cs"/>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09600" rtl="0" eaLnBrk="1" fontAlgn="auto" latinLnBrk="0" hangingPunct="1">
                        <a:lnSpc>
                          <a:spcPct val="100000"/>
                        </a:lnSpc>
                        <a:spcBef>
                          <a:spcPts val="0"/>
                        </a:spcBef>
                        <a:spcAft>
                          <a:spcPts val="0"/>
                        </a:spcAft>
                        <a:buClrTx/>
                        <a:buSzTx/>
                        <a:buFont typeface="Arial" panose="020B0604020202020204" pitchFamily="34" charset="0"/>
                        <a:buNone/>
                        <a:defRPr/>
                      </a:pPr>
                      <a:r>
                        <a:rPr lang="en-US" altLang="zh-CN" sz="1000" kern="1200" dirty="0">
                          <a:solidFill>
                            <a:schemeClr val="tx1">
                              <a:lumMod val="75000"/>
                              <a:lumOff val="25000"/>
                            </a:schemeClr>
                          </a:solidFill>
                          <a:latin typeface="+mn-ea"/>
                          <a:ea typeface="+mn-ea"/>
                          <a:cs typeface="+mn-cs"/>
                        </a:rPr>
                        <a:t>2.8</a:t>
                      </a:r>
                      <a:endParaRPr lang="en-GB" sz="1000" kern="1200" dirty="0">
                        <a:solidFill>
                          <a:schemeClr val="tx1">
                            <a:lumMod val="75000"/>
                            <a:lumOff val="25000"/>
                          </a:schemeClr>
                        </a:solidFill>
                        <a:latin typeface="+mn-ea"/>
                        <a:ea typeface="+mn-ea"/>
                        <a:cs typeface="+mn-cs"/>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09600" rtl="0" eaLnBrk="1" fontAlgn="auto" latinLnBrk="0" hangingPunct="1">
                        <a:lnSpc>
                          <a:spcPct val="100000"/>
                        </a:lnSpc>
                        <a:spcBef>
                          <a:spcPts val="0"/>
                        </a:spcBef>
                        <a:spcAft>
                          <a:spcPts val="0"/>
                        </a:spcAft>
                        <a:buClrTx/>
                        <a:buSzTx/>
                        <a:buFontTx/>
                        <a:buNone/>
                        <a:defRPr/>
                      </a:pPr>
                      <a:r>
                        <a:rPr lang="en-GB" sz="1000" kern="1200" dirty="0">
                          <a:solidFill>
                            <a:schemeClr val="tx1">
                              <a:lumMod val="75000"/>
                              <a:lumOff val="25000"/>
                            </a:schemeClr>
                          </a:solidFill>
                          <a:latin typeface="+mn-ea"/>
                          <a:ea typeface="+mn-ea"/>
                          <a:cs typeface="+mn-cs"/>
                        </a:rPr>
                        <a:t>N/A</a:t>
                      </a:r>
                    </a:p>
                  </a:txBody>
                  <a:tcPr marL="51435" marR="51435" marT="25725" marB="25725"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486696">
                <a:tc>
                  <a:txBody>
                    <a:bodyPr/>
                    <a:lstStyle/>
                    <a:p>
                      <a:pPr marL="0" algn="ctr" defTabSz="609600" rtl="0" eaLnBrk="1" latinLnBrk="0" hangingPunct="1"/>
                      <a:r>
                        <a:rPr lang="zh-CN" altLang="en-US" sz="1200" b="1" kern="1200" dirty="0">
                          <a:solidFill>
                            <a:srgbClr val="DA0003"/>
                          </a:solidFill>
                          <a:latin typeface="+mn-ea"/>
                          <a:ea typeface="+mn-ea"/>
                          <a:cs typeface="+mn-cs"/>
                        </a:rPr>
                        <a:t>中位</a:t>
                      </a:r>
                      <a:r>
                        <a:rPr lang="en-GB" sz="1200" b="1" kern="1200" dirty="0">
                          <a:solidFill>
                            <a:srgbClr val="DA0003"/>
                          </a:solidFill>
                          <a:latin typeface="+mn-ea"/>
                          <a:ea typeface="+mn-ea"/>
                          <a:cs typeface="+mn-cs"/>
                        </a:rPr>
                        <a:t>PFS </a:t>
                      </a:r>
                      <a:r>
                        <a:rPr lang="en-US" sz="1200" b="1" kern="1200" dirty="0">
                          <a:solidFill>
                            <a:srgbClr val="DA0003"/>
                          </a:solidFill>
                          <a:latin typeface="+mn-ea"/>
                          <a:ea typeface="+mn-ea"/>
                          <a:cs typeface="+mn-cs"/>
                        </a:rPr>
                        <a:t>(</a:t>
                      </a:r>
                      <a:r>
                        <a:rPr lang="zh-CN" altLang="en-US" sz="1200" b="1" kern="1200" dirty="0">
                          <a:solidFill>
                            <a:srgbClr val="DA0003"/>
                          </a:solidFill>
                          <a:latin typeface="+mn-ea"/>
                          <a:ea typeface="+mn-ea"/>
                          <a:cs typeface="+mn-cs"/>
                        </a:rPr>
                        <a:t>月</a:t>
                      </a:r>
                      <a:r>
                        <a:rPr lang="en-GB" sz="1200" b="1" kern="1200" dirty="0">
                          <a:solidFill>
                            <a:srgbClr val="DA0003"/>
                          </a:solidFill>
                          <a:latin typeface="+mn-ea"/>
                          <a:ea typeface="+mn-ea"/>
                          <a:cs typeface="+mn-cs"/>
                        </a:rPr>
                        <a:t>)</a:t>
                      </a:r>
                    </a:p>
                  </a:txBody>
                  <a:tcPr marL="51435" marR="51435" marT="25725" marB="25725"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09600" rtl="0" eaLnBrk="1" latinLnBrk="0" hangingPunct="1"/>
                      <a:r>
                        <a:rPr lang="en-US" altLang="zh-CN" sz="1200" b="1" kern="1200" dirty="0">
                          <a:solidFill>
                            <a:srgbClr val="DA0003"/>
                          </a:solidFill>
                          <a:latin typeface="+mn-ea"/>
                          <a:ea typeface="+mn-ea"/>
                          <a:cs typeface="+mn-cs"/>
                        </a:rPr>
                        <a:t>9.0-11.1</a:t>
                      </a:r>
                      <a:endParaRPr lang="en-GB" sz="1200" b="1" kern="1200" dirty="0">
                        <a:solidFill>
                          <a:srgbClr val="DA0003"/>
                        </a:solidFill>
                        <a:latin typeface="+mn-ea"/>
                        <a:ea typeface="+mn-ea"/>
                        <a:cs typeface="+mn-cs"/>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lvl="0" indent="-171450" algn="l" defTabSz="6096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000" kern="1200" dirty="0">
                          <a:solidFill>
                            <a:schemeClr val="tx1">
                              <a:lumMod val="75000"/>
                              <a:lumOff val="25000"/>
                            </a:schemeClr>
                          </a:solidFill>
                          <a:latin typeface="+mn-ea"/>
                          <a:ea typeface="+mn-ea"/>
                          <a:cs typeface="+mn-cs"/>
                        </a:rPr>
                        <a:t>MET</a:t>
                      </a:r>
                      <a:r>
                        <a:rPr lang="zh-CN" altLang="en-US" sz="1000" kern="1200" dirty="0">
                          <a:solidFill>
                            <a:schemeClr val="tx1">
                              <a:lumMod val="75000"/>
                              <a:lumOff val="25000"/>
                            </a:schemeClr>
                          </a:solidFill>
                          <a:latin typeface="+mn-ea"/>
                          <a:ea typeface="+mn-ea"/>
                          <a:cs typeface="+mn-cs"/>
                        </a:rPr>
                        <a:t>扩增：</a:t>
                      </a:r>
                      <a:r>
                        <a:rPr lang="en-US" altLang="zh-CN" sz="1000" b="1" kern="1200" dirty="0">
                          <a:solidFill>
                            <a:schemeClr val="tx1">
                              <a:lumMod val="75000"/>
                              <a:lumOff val="25000"/>
                            </a:schemeClr>
                          </a:solidFill>
                          <a:latin typeface="+mn-ea"/>
                          <a:ea typeface="+mn-ea"/>
                          <a:cs typeface="+mn-cs"/>
                        </a:rPr>
                        <a:t>16.6</a:t>
                      </a:r>
                    </a:p>
                    <a:p>
                      <a:pPr marL="171450" marR="0" lvl="0" indent="-171450" algn="l" defTabSz="6096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000" kern="1200" dirty="0">
                          <a:solidFill>
                            <a:schemeClr val="tx1">
                              <a:lumMod val="75000"/>
                              <a:lumOff val="25000"/>
                            </a:schemeClr>
                          </a:solidFill>
                          <a:latin typeface="+mn-ea"/>
                          <a:ea typeface="+mn-ea"/>
                          <a:cs typeface="+mn-cs"/>
                        </a:rPr>
                        <a:t>MET IHC3+</a:t>
                      </a:r>
                      <a:r>
                        <a:rPr lang="zh-CN" altLang="en-US" sz="1000" kern="1200" dirty="0">
                          <a:solidFill>
                            <a:schemeClr val="tx1">
                              <a:lumMod val="75000"/>
                              <a:lumOff val="25000"/>
                            </a:schemeClr>
                          </a:solidFill>
                          <a:latin typeface="+mn-ea"/>
                          <a:ea typeface="+mn-ea"/>
                          <a:cs typeface="+mn-cs"/>
                        </a:rPr>
                        <a:t>：</a:t>
                      </a:r>
                      <a:r>
                        <a:rPr lang="en-US" altLang="zh-CN" sz="1000" b="1" kern="1200" dirty="0">
                          <a:solidFill>
                            <a:schemeClr val="tx1">
                              <a:lumMod val="75000"/>
                              <a:lumOff val="25000"/>
                            </a:schemeClr>
                          </a:solidFill>
                          <a:latin typeface="+mn-ea"/>
                          <a:ea typeface="+mn-ea"/>
                          <a:cs typeface="+mn-cs"/>
                        </a:rPr>
                        <a:t>8.3</a:t>
                      </a: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lvl="0" indent="-171450" algn="l" defTabSz="6096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1000" kern="1200" dirty="0">
                          <a:solidFill>
                            <a:schemeClr val="tx1">
                              <a:lumMod val="75000"/>
                              <a:lumOff val="25000"/>
                            </a:schemeClr>
                          </a:solidFill>
                          <a:latin typeface="+mn-ea"/>
                          <a:ea typeface="+mn-ea"/>
                          <a:cs typeface="+mn-cs"/>
                        </a:rPr>
                        <a:t>MET </a:t>
                      </a:r>
                      <a:r>
                        <a:rPr lang="nl-NL" altLang="zh-CN" sz="1000" b="0" dirty="0">
                          <a:solidFill>
                            <a:schemeClr val="tx1">
                              <a:lumMod val="75000"/>
                              <a:lumOff val="25000"/>
                            </a:schemeClr>
                          </a:solidFill>
                          <a:latin typeface="+mn-ea"/>
                          <a:ea typeface="+mn-ea"/>
                        </a:rPr>
                        <a:t>GCN≥</a:t>
                      </a:r>
                      <a:r>
                        <a:rPr lang="en-US" altLang="zh-CN" sz="1000" b="0" dirty="0">
                          <a:solidFill>
                            <a:schemeClr val="tx1">
                              <a:lumMod val="75000"/>
                              <a:lumOff val="25000"/>
                            </a:schemeClr>
                          </a:solidFill>
                          <a:latin typeface="+mn-ea"/>
                          <a:ea typeface="+mn-ea"/>
                        </a:rPr>
                        <a:t>6</a:t>
                      </a:r>
                      <a:r>
                        <a:rPr lang="zh-CN" altLang="en-US" sz="1000" b="0" dirty="0">
                          <a:solidFill>
                            <a:schemeClr val="tx1">
                              <a:lumMod val="75000"/>
                              <a:lumOff val="25000"/>
                            </a:schemeClr>
                          </a:solidFill>
                          <a:latin typeface="+mn-ea"/>
                          <a:ea typeface="+mn-ea"/>
                        </a:rPr>
                        <a:t>：</a:t>
                      </a:r>
                      <a:r>
                        <a:rPr lang="en-US" altLang="zh-CN" sz="1000" b="1" dirty="0">
                          <a:solidFill>
                            <a:schemeClr val="tx1">
                              <a:lumMod val="75000"/>
                              <a:lumOff val="25000"/>
                            </a:schemeClr>
                          </a:solidFill>
                          <a:latin typeface="+mn-ea"/>
                          <a:ea typeface="+mn-ea"/>
                        </a:rPr>
                        <a:t>5.49</a:t>
                      </a:r>
                      <a:endParaRPr lang="en-US" altLang="zh-CN" sz="1000" b="1" kern="1200" dirty="0">
                        <a:solidFill>
                          <a:schemeClr val="tx1">
                            <a:lumMod val="75000"/>
                            <a:lumOff val="25000"/>
                          </a:schemeClr>
                        </a:solidFill>
                        <a:latin typeface="+mn-ea"/>
                        <a:ea typeface="+mn-ea"/>
                        <a:cs typeface="+mn-cs"/>
                      </a:endParaRPr>
                    </a:p>
                    <a:p>
                      <a:pPr marL="171450" marR="0" lvl="0" indent="-171450" algn="l" defTabSz="6096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1000" kern="1200" dirty="0">
                          <a:solidFill>
                            <a:schemeClr val="tx1">
                              <a:lumMod val="75000"/>
                              <a:lumOff val="25000"/>
                            </a:schemeClr>
                          </a:solidFill>
                          <a:latin typeface="+mn-ea"/>
                          <a:ea typeface="+mn-ea"/>
                          <a:cs typeface="+mn-cs"/>
                        </a:rPr>
                        <a:t>MET IHC3+</a:t>
                      </a:r>
                      <a:r>
                        <a:rPr lang="zh-CN" altLang="en-US" sz="1000" kern="1200" dirty="0">
                          <a:solidFill>
                            <a:schemeClr val="tx1">
                              <a:lumMod val="75000"/>
                              <a:lumOff val="25000"/>
                            </a:schemeClr>
                          </a:solidFill>
                          <a:latin typeface="+mn-ea"/>
                          <a:ea typeface="+mn-ea"/>
                          <a:cs typeface="+mn-cs"/>
                        </a:rPr>
                        <a:t>：</a:t>
                      </a:r>
                      <a:r>
                        <a:rPr lang="en-US" altLang="zh-CN" sz="1000" b="1" kern="1200" dirty="0">
                          <a:solidFill>
                            <a:schemeClr val="tx1">
                              <a:lumMod val="75000"/>
                              <a:lumOff val="25000"/>
                            </a:schemeClr>
                          </a:solidFill>
                          <a:latin typeface="+mn-ea"/>
                          <a:ea typeface="+mn-ea"/>
                          <a:cs typeface="+mn-cs"/>
                        </a:rPr>
                        <a:t>5.45</a:t>
                      </a:r>
                      <a:endParaRPr lang="en-GB" altLang="zh-CN" sz="1000" b="1" kern="1200" dirty="0">
                        <a:solidFill>
                          <a:schemeClr val="tx1">
                            <a:lumMod val="75000"/>
                            <a:lumOff val="25000"/>
                          </a:schemeClr>
                        </a:solidFill>
                        <a:latin typeface="+mn-ea"/>
                        <a:ea typeface="+mn-ea"/>
                        <a:cs typeface="+mn-cs"/>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lvl="0" indent="-171450" algn="l" defTabSz="609600" rtl="0" eaLnBrk="1" fontAlgn="auto" latinLnBrk="0" hangingPunct="1">
                        <a:lnSpc>
                          <a:spcPct val="100000"/>
                        </a:lnSpc>
                        <a:spcBef>
                          <a:spcPts val="0"/>
                        </a:spcBef>
                        <a:spcAft>
                          <a:spcPts val="0"/>
                        </a:spcAft>
                        <a:buClrTx/>
                        <a:buSzTx/>
                        <a:buFont typeface="Arial" panose="020B0604020202020204" pitchFamily="34" charset="0"/>
                        <a:buChar char="•"/>
                        <a:defRPr/>
                      </a:pPr>
                      <a:r>
                        <a:rPr lang="en-US" altLang="zh-CN" sz="1000" kern="1200" dirty="0">
                          <a:solidFill>
                            <a:schemeClr val="tx1">
                              <a:lumMod val="75000"/>
                              <a:lumOff val="25000"/>
                            </a:schemeClr>
                          </a:solidFill>
                          <a:latin typeface="+mn-ea"/>
                          <a:ea typeface="+mn-ea"/>
                          <a:cs typeface="+mn-cs"/>
                        </a:rPr>
                        <a:t>MET</a:t>
                      </a:r>
                      <a:r>
                        <a:rPr lang="zh-CN" altLang="en-US" sz="1000" kern="1200" dirty="0">
                          <a:solidFill>
                            <a:schemeClr val="tx1">
                              <a:lumMod val="75000"/>
                              <a:lumOff val="25000"/>
                            </a:schemeClr>
                          </a:solidFill>
                          <a:latin typeface="+mn-ea"/>
                          <a:ea typeface="+mn-ea"/>
                          <a:cs typeface="+mn-cs"/>
                        </a:rPr>
                        <a:t>扩增：</a:t>
                      </a:r>
                      <a:r>
                        <a:rPr lang="en-US" altLang="zh-CN" sz="1000" b="1" kern="1200" dirty="0">
                          <a:solidFill>
                            <a:schemeClr val="tx1">
                              <a:lumMod val="75000"/>
                              <a:lumOff val="25000"/>
                            </a:schemeClr>
                          </a:solidFill>
                          <a:latin typeface="+mn-ea"/>
                          <a:ea typeface="+mn-ea"/>
                          <a:cs typeface="+mn-cs"/>
                        </a:rPr>
                        <a:t>4.2</a:t>
                      </a:r>
                    </a:p>
                    <a:p>
                      <a:pPr marL="171450" marR="0" lvl="0" indent="-171450" algn="l" defTabSz="6096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000" kern="1200" dirty="0">
                          <a:solidFill>
                            <a:schemeClr val="tx1">
                              <a:lumMod val="75000"/>
                              <a:lumOff val="25000"/>
                            </a:schemeClr>
                          </a:solidFill>
                          <a:latin typeface="+mn-ea"/>
                          <a:ea typeface="+mn-ea"/>
                          <a:cs typeface="+mn-cs"/>
                        </a:rPr>
                        <a:t>MET IHC3+</a:t>
                      </a:r>
                      <a:r>
                        <a:rPr lang="zh-CN" altLang="en-US" sz="1000" kern="1200" dirty="0">
                          <a:solidFill>
                            <a:schemeClr val="tx1">
                              <a:lumMod val="75000"/>
                              <a:lumOff val="25000"/>
                            </a:schemeClr>
                          </a:solidFill>
                          <a:latin typeface="+mn-ea"/>
                          <a:ea typeface="+mn-ea"/>
                          <a:cs typeface="+mn-cs"/>
                        </a:rPr>
                        <a:t>：</a:t>
                      </a:r>
                      <a:r>
                        <a:rPr lang="en-US" altLang="zh-CN" sz="1000" b="1" kern="1200" dirty="0">
                          <a:solidFill>
                            <a:schemeClr val="tx1">
                              <a:lumMod val="75000"/>
                              <a:lumOff val="25000"/>
                            </a:schemeClr>
                          </a:solidFill>
                          <a:latin typeface="+mn-ea"/>
                          <a:ea typeface="+mn-ea"/>
                          <a:cs typeface="+mn-cs"/>
                        </a:rPr>
                        <a:t>4.4</a:t>
                      </a: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09600" rtl="0" eaLnBrk="1" fontAlgn="auto" latinLnBrk="0" hangingPunct="1">
                        <a:lnSpc>
                          <a:spcPct val="100000"/>
                        </a:lnSpc>
                        <a:spcBef>
                          <a:spcPts val="0"/>
                        </a:spcBef>
                        <a:spcAft>
                          <a:spcPts val="0"/>
                        </a:spcAft>
                        <a:buClrTx/>
                        <a:buSzTx/>
                        <a:buFontTx/>
                        <a:buNone/>
                        <a:defRPr/>
                      </a:pPr>
                      <a:r>
                        <a:rPr lang="en-US" altLang="zh-CN" sz="1000" b="0" kern="1200" dirty="0">
                          <a:solidFill>
                            <a:schemeClr val="tx1">
                              <a:lumMod val="75000"/>
                              <a:lumOff val="25000"/>
                            </a:schemeClr>
                          </a:solidFill>
                          <a:latin typeface="+mn-ea"/>
                          <a:ea typeface="+mn-ea"/>
                          <a:cs typeface="+mn-cs"/>
                        </a:rPr>
                        <a:t>3.2</a:t>
                      </a:r>
                      <a:endParaRPr lang="en-GB" sz="1000" b="0" kern="1200" dirty="0">
                        <a:solidFill>
                          <a:schemeClr val="tx1">
                            <a:lumMod val="75000"/>
                            <a:lumOff val="25000"/>
                          </a:schemeClr>
                        </a:solidFill>
                        <a:latin typeface="+mn-ea"/>
                        <a:ea typeface="+mn-ea"/>
                        <a:cs typeface="+mn-cs"/>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234387">
                <a:tc>
                  <a:txBody>
                    <a:bodyPr/>
                    <a:lstStyle/>
                    <a:p>
                      <a:pPr marL="0" algn="ctr" defTabSz="609600" rtl="0" eaLnBrk="1" latinLnBrk="0" hangingPunct="1"/>
                      <a:r>
                        <a:rPr lang="en-US" altLang="zh-CN" sz="1200" b="1" kern="1200" dirty="0">
                          <a:solidFill>
                            <a:srgbClr val="DA0003"/>
                          </a:solidFill>
                          <a:latin typeface="+mn-ea"/>
                          <a:ea typeface="+mn-ea"/>
                          <a:cs typeface="+mn-cs"/>
                        </a:rPr>
                        <a:t>≥3</a:t>
                      </a:r>
                      <a:r>
                        <a:rPr lang="zh-CN" altLang="en-US" sz="1200" b="1" kern="1200" dirty="0">
                          <a:solidFill>
                            <a:srgbClr val="DA0003"/>
                          </a:solidFill>
                          <a:latin typeface="+mn-ea"/>
                          <a:ea typeface="+mn-ea"/>
                          <a:cs typeface="+mn-cs"/>
                        </a:rPr>
                        <a:t>级</a:t>
                      </a:r>
                      <a:r>
                        <a:rPr lang="en-US" altLang="zh-CN" sz="1200" b="1" kern="1200" dirty="0">
                          <a:solidFill>
                            <a:srgbClr val="DA0003"/>
                          </a:solidFill>
                          <a:latin typeface="+mn-ea"/>
                          <a:ea typeface="+mn-ea"/>
                          <a:cs typeface="+mn-cs"/>
                        </a:rPr>
                        <a:t>AE</a:t>
                      </a:r>
                      <a:r>
                        <a:rPr lang="en-US" altLang="zh-CN" sz="1200" b="1" kern="1200" baseline="30000" dirty="0">
                          <a:solidFill>
                            <a:srgbClr val="DA0003"/>
                          </a:solidFill>
                          <a:latin typeface="+mn-ea"/>
                          <a:ea typeface="+mn-ea"/>
                          <a:cs typeface="+mn-cs"/>
                        </a:rPr>
                        <a:t>†</a:t>
                      </a:r>
                      <a:endParaRPr lang="en-US" sz="1200" b="1" kern="1200" baseline="30000" dirty="0">
                        <a:solidFill>
                          <a:srgbClr val="DA0003"/>
                        </a:solidFill>
                        <a:latin typeface="+mn-ea"/>
                        <a:ea typeface="+mn-ea"/>
                        <a:cs typeface="+mn-cs"/>
                      </a:endParaRPr>
                    </a:p>
                  </a:txBody>
                  <a:tcPr marL="51435" marR="51435" marT="25725" marB="25725" anchor="ctr">
                    <a:lnL w="19050" cap="flat" cmpd="sng" algn="ctr">
                      <a:solidFill>
                        <a:srgbClr val="DA0003"/>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DA000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09600" rtl="0" eaLnBrk="1" latinLnBrk="0" hangingPunct="1"/>
                      <a:r>
                        <a:rPr lang="en-US" altLang="zh-CN" sz="1200" b="1" kern="1200" dirty="0">
                          <a:solidFill>
                            <a:srgbClr val="DA0003"/>
                          </a:solidFill>
                          <a:latin typeface="+mn-ea"/>
                          <a:ea typeface="+mn-ea"/>
                          <a:cs typeface="+mn-cs"/>
                        </a:rPr>
                        <a:t>50%</a:t>
                      </a:r>
                      <a:endParaRPr lang="en-US" sz="1200" b="1" kern="1200" dirty="0">
                        <a:solidFill>
                          <a:srgbClr val="DA0003"/>
                        </a:solidFill>
                        <a:latin typeface="+mn-ea"/>
                        <a:ea typeface="+mn-ea"/>
                        <a:cs typeface="+mn-cs"/>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DA000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609600" rtl="0" eaLnBrk="1" latinLnBrk="0" hangingPunct="1"/>
                      <a:r>
                        <a:rPr lang="en-US" sz="1000" b="0" kern="1200" dirty="0">
                          <a:solidFill>
                            <a:schemeClr val="tx1">
                              <a:lumMod val="75000"/>
                              <a:lumOff val="25000"/>
                            </a:schemeClr>
                          </a:solidFill>
                          <a:latin typeface="+mn-ea"/>
                          <a:ea typeface="+mn-ea"/>
                          <a:cs typeface="+mn-cs"/>
                        </a:rPr>
                        <a:t>5</a:t>
                      </a:r>
                      <a:r>
                        <a:rPr lang="en-US" altLang="zh-CN" sz="1000" b="0" kern="1200" dirty="0">
                          <a:solidFill>
                            <a:schemeClr val="tx1">
                              <a:lumMod val="75000"/>
                              <a:lumOff val="25000"/>
                            </a:schemeClr>
                          </a:solidFill>
                          <a:latin typeface="+mn-ea"/>
                          <a:ea typeface="+mn-ea"/>
                          <a:cs typeface="+mn-cs"/>
                        </a:rPr>
                        <a:t>2</a:t>
                      </a:r>
                      <a:r>
                        <a:rPr lang="en-US" sz="1000" b="0" kern="1200" dirty="0">
                          <a:solidFill>
                            <a:schemeClr val="tx1">
                              <a:lumMod val="75000"/>
                              <a:lumOff val="25000"/>
                            </a:schemeClr>
                          </a:solidFill>
                          <a:latin typeface="+mn-ea"/>
                          <a:ea typeface="+mn-ea"/>
                          <a:cs typeface="+mn-cs"/>
                        </a:rPr>
                        <a:t>%</a:t>
                      </a:r>
                      <a:endParaRPr lang="en-US" sz="1000" b="0" kern="1200" baseline="30000" dirty="0">
                        <a:solidFill>
                          <a:schemeClr val="tx1">
                            <a:lumMod val="75000"/>
                            <a:lumOff val="25000"/>
                          </a:schemeClr>
                        </a:solidFill>
                        <a:latin typeface="+mn-ea"/>
                        <a:ea typeface="+mn-ea"/>
                        <a:cs typeface="+mn-cs"/>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DA000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09600" rtl="0" eaLnBrk="1" fontAlgn="auto" latinLnBrk="0" hangingPunct="1">
                        <a:lnSpc>
                          <a:spcPct val="100000"/>
                        </a:lnSpc>
                        <a:spcBef>
                          <a:spcPts val="0"/>
                        </a:spcBef>
                        <a:spcAft>
                          <a:spcPts val="0"/>
                        </a:spcAft>
                        <a:buClrTx/>
                        <a:buSzTx/>
                        <a:buFontTx/>
                        <a:buNone/>
                        <a:defRPr/>
                      </a:pPr>
                      <a:r>
                        <a:rPr lang="en-US" altLang="zh-CN" sz="1000" b="0" kern="1200" dirty="0">
                          <a:solidFill>
                            <a:schemeClr val="tx1">
                              <a:lumMod val="75000"/>
                              <a:lumOff val="25000"/>
                            </a:schemeClr>
                          </a:solidFill>
                          <a:latin typeface="+mn-ea"/>
                          <a:ea typeface="+mn-ea"/>
                          <a:cs typeface="+mn-cs"/>
                        </a:rPr>
                        <a:t>56%</a:t>
                      </a:r>
                      <a:endParaRPr lang="en-US" sz="1000" b="0" kern="1200" dirty="0">
                        <a:solidFill>
                          <a:schemeClr val="tx1">
                            <a:lumMod val="75000"/>
                            <a:lumOff val="25000"/>
                          </a:schemeClr>
                        </a:solidFill>
                        <a:latin typeface="+mn-ea"/>
                        <a:ea typeface="+mn-ea"/>
                        <a:cs typeface="+mn-cs"/>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DA000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09600" rtl="0" eaLnBrk="1" fontAlgn="auto" latinLnBrk="0" hangingPunct="1">
                        <a:lnSpc>
                          <a:spcPct val="100000"/>
                        </a:lnSpc>
                        <a:spcBef>
                          <a:spcPts val="0"/>
                        </a:spcBef>
                        <a:spcAft>
                          <a:spcPts val="0"/>
                        </a:spcAft>
                        <a:buClrTx/>
                        <a:buSzTx/>
                        <a:buFontTx/>
                        <a:buNone/>
                        <a:defRPr/>
                      </a:pPr>
                      <a:r>
                        <a:rPr lang="en-US" sz="1000" b="0" kern="1200" dirty="0">
                          <a:solidFill>
                            <a:schemeClr val="tx1">
                              <a:lumMod val="75000"/>
                              <a:lumOff val="25000"/>
                            </a:schemeClr>
                          </a:solidFill>
                          <a:latin typeface="+mn-ea"/>
                          <a:ea typeface="+mn-ea"/>
                          <a:cs typeface="+mn-cs"/>
                        </a:rPr>
                        <a:t>52%</a:t>
                      </a:r>
                    </a:p>
                  </a:txBody>
                  <a:tcPr marL="51435" marR="51435" marT="25725" marB="2572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DA000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09600" rtl="0" eaLnBrk="1" fontAlgn="auto" latinLnBrk="0" hangingPunct="1">
                        <a:lnSpc>
                          <a:spcPct val="100000"/>
                        </a:lnSpc>
                        <a:spcBef>
                          <a:spcPts val="0"/>
                        </a:spcBef>
                        <a:spcAft>
                          <a:spcPts val="0"/>
                        </a:spcAft>
                        <a:buClrTx/>
                        <a:buSzTx/>
                        <a:buFontTx/>
                        <a:buNone/>
                        <a:defRPr/>
                      </a:pPr>
                      <a:r>
                        <a:rPr lang="en-US" altLang="zh-CN" sz="1000" b="0" kern="1200" dirty="0">
                          <a:solidFill>
                            <a:schemeClr val="tx1">
                              <a:lumMod val="75000"/>
                              <a:lumOff val="25000"/>
                            </a:schemeClr>
                          </a:solidFill>
                          <a:latin typeface="+mn-ea"/>
                          <a:ea typeface="+mn-ea"/>
                          <a:cs typeface="+mn-cs"/>
                        </a:rPr>
                        <a:t>N/A</a:t>
                      </a:r>
                      <a:endParaRPr lang="en-US" sz="1000" b="0" kern="1200" dirty="0">
                        <a:solidFill>
                          <a:schemeClr val="tx1">
                            <a:lumMod val="75000"/>
                            <a:lumOff val="25000"/>
                          </a:schemeClr>
                        </a:solidFill>
                        <a:latin typeface="+mn-ea"/>
                        <a:ea typeface="+mn-ea"/>
                        <a:cs typeface="+mn-cs"/>
                      </a:endParaRPr>
                    </a:p>
                  </a:txBody>
                  <a:tcPr marL="51435" marR="51435" marT="25725" marB="25725" anchor="ctr">
                    <a:lnL w="12700" cap="flat" cmpd="sng" algn="ctr">
                      <a:solidFill>
                        <a:schemeClr val="bg1">
                          <a:lumMod val="85000"/>
                        </a:schemeClr>
                      </a:solidFill>
                      <a:prstDash val="solid"/>
                      <a:round/>
                      <a:headEnd type="none" w="med" len="med"/>
                      <a:tailEnd type="none" w="med" len="med"/>
                    </a:lnL>
                    <a:lnR w="19050" cap="flat" cmpd="sng" algn="ctr">
                      <a:solidFill>
                        <a:srgbClr val="DA0003"/>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9050" cap="flat" cmpd="sng" algn="ctr">
                      <a:solidFill>
                        <a:srgbClr val="DA000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2411310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圆角矩形 72">
            <a:extLst>
              <a:ext uri="{FF2B5EF4-FFF2-40B4-BE49-F238E27FC236}">
                <a16:creationId xmlns:a16="http://schemas.microsoft.com/office/drawing/2014/main" id="{8DF6BEEC-65B0-3B47-BFB3-A27A8D2FE40D}"/>
              </a:ext>
            </a:extLst>
          </p:cNvPr>
          <p:cNvSpPr/>
          <p:nvPr/>
        </p:nvSpPr>
        <p:spPr>
          <a:xfrm>
            <a:off x="450034" y="88984"/>
            <a:ext cx="2969838"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48130" name="标题 1">
            <a:extLst>
              <a:ext uri="{FF2B5EF4-FFF2-40B4-BE49-F238E27FC236}">
                <a16:creationId xmlns:a16="http://schemas.microsoft.com/office/drawing/2014/main" id="{9716F148-E944-2A49-94BB-0871E485E3ED}"/>
              </a:ext>
            </a:extLst>
          </p:cNvPr>
          <p:cNvSpPr>
            <a:spLocks noGrp="1"/>
          </p:cNvSpPr>
          <p:nvPr>
            <p:ph type="title"/>
          </p:nvPr>
        </p:nvSpPr>
        <p:spPr>
          <a:xfrm>
            <a:off x="-966562" y="-40912"/>
            <a:ext cx="5831099" cy="857515"/>
          </a:xfrm>
        </p:spPr>
        <p:txBody>
          <a:bodyPr>
            <a:normAutofit/>
          </a:bodyPr>
          <a:lstStyle/>
          <a:p>
            <a:r>
              <a:rPr lang="zh-CN" altLang="en-US" sz="2000" dirty="0">
                <a:solidFill>
                  <a:schemeClr val="bg1"/>
                </a:solidFill>
                <a:latin typeface="Microsoft YaHei" panose="020B0503020204020204" pitchFamily="34" charset="-122"/>
                <a:ea typeface="Microsoft YaHei" panose="020B0503020204020204" pitchFamily="34" charset="-122"/>
              </a:rPr>
              <a:t>抗血管生成药物</a:t>
            </a:r>
          </a:p>
        </p:txBody>
      </p:sp>
      <p:sp>
        <p:nvSpPr>
          <p:cNvPr id="9" name="Line 2">
            <a:extLst>
              <a:ext uri="{FF2B5EF4-FFF2-40B4-BE49-F238E27FC236}">
                <a16:creationId xmlns:a16="http://schemas.microsoft.com/office/drawing/2014/main" id="{9CC5049D-2112-FE46-9C84-20A8C0D1F41F}"/>
              </a:ext>
            </a:extLst>
          </p:cNvPr>
          <p:cNvSpPr>
            <a:spLocks noChangeShapeType="1"/>
          </p:cNvSpPr>
          <p:nvPr/>
        </p:nvSpPr>
        <p:spPr bwMode="auto">
          <a:xfrm flipH="1">
            <a:off x="4508878" y="1559010"/>
            <a:ext cx="2382" cy="3433631"/>
          </a:xfrm>
          <a:prstGeom prst="line">
            <a:avLst/>
          </a:prstGeom>
          <a:noFill/>
          <a:ln w="28575">
            <a:solidFill>
              <a:srgbClr val="00FFFF"/>
            </a:solidFill>
            <a:round/>
            <a:headEnd/>
            <a:tailEnd/>
          </a:ln>
          <a:extLst>
            <a:ext uri="{909E8E84-426E-40DD-AFC4-6F175D3DCCD1}">
              <a14:hiddenFill xmlns:a14="http://schemas.microsoft.com/office/drawing/2010/main">
                <a:noFill/>
              </a14:hiddenFill>
            </a:ext>
          </a:extLst>
        </p:spPr>
        <p:txBody>
          <a:bodyPr/>
          <a:lstStyle/>
          <a:p>
            <a:endParaRPr lang="zh-CN" altLang="en-US" sz="1350"/>
          </a:p>
        </p:txBody>
      </p:sp>
      <p:grpSp>
        <p:nvGrpSpPr>
          <p:cNvPr id="10" name="Group 3">
            <a:extLst>
              <a:ext uri="{FF2B5EF4-FFF2-40B4-BE49-F238E27FC236}">
                <a16:creationId xmlns:a16="http://schemas.microsoft.com/office/drawing/2014/main" id="{76D56B5F-A1EE-8E40-AC03-68E2E93B068B}"/>
              </a:ext>
            </a:extLst>
          </p:cNvPr>
          <p:cNvGrpSpPr>
            <a:grpSpLocks/>
          </p:cNvGrpSpPr>
          <p:nvPr/>
        </p:nvGrpSpPr>
        <p:grpSpPr bwMode="auto">
          <a:xfrm>
            <a:off x="5274679" y="1678120"/>
            <a:ext cx="463436" cy="438286"/>
            <a:chOff x="3459" y="3167"/>
            <a:chExt cx="346" cy="368"/>
          </a:xfrm>
        </p:grpSpPr>
        <p:sp>
          <p:nvSpPr>
            <p:cNvPr id="11" name="Text Box 4">
              <a:extLst>
                <a:ext uri="{FF2B5EF4-FFF2-40B4-BE49-F238E27FC236}">
                  <a16:creationId xmlns:a16="http://schemas.microsoft.com/office/drawing/2014/main" id="{1DBA255A-E6DD-AA47-B1D5-EED3C20C8E93}"/>
                </a:ext>
              </a:extLst>
            </p:cNvPr>
            <p:cNvSpPr txBox="1">
              <a:spLocks noChangeArrowheads="1"/>
            </p:cNvSpPr>
            <p:nvPr/>
          </p:nvSpPr>
          <p:spPr bwMode="auto">
            <a:xfrm>
              <a:off x="3465" y="3191"/>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12" name="Text Box 5">
              <a:extLst>
                <a:ext uri="{FF2B5EF4-FFF2-40B4-BE49-F238E27FC236}">
                  <a16:creationId xmlns:a16="http://schemas.microsoft.com/office/drawing/2014/main" id="{FD263FFA-86CB-1345-8631-AE17826633A5}"/>
                </a:ext>
              </a:extLst>
            </p:cNvPr>
            <p:cNvSpPr txBox="1">
              <a:spLocks noChangeArrowheads="1"/>
            </p:cNvSpPr>
            <p:nvPr/>
          </p:nvSpPr>
          <p:spPr bwMode="auto">
            <a:xfrm>
              <a:off x="3501" y="3167"/>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15" name="Text Box 6">
              <a:extLst>
                <a:ext uri="{FF2B5EF4-FFF2-40B4-BE49-F238E27FC236}">
                  <a16:creationId xmlns:a16="http://schemas.microsoft.com/office/drawing/2014/main" id="{F0EF4CEA-AB81-1F45-91ED-84CE73432327}"/>
                </a:ext>
              </a:extLst>
            </p:cNvPr>
            <p:cNvSpPr txBox="1">
              <a:spLocks noChangeArrowheads="1"/>
            </p:cNvSpPr>
            <p:nvPr/>
          </p:nvSpPr>
          <p:spPr bwMode="auto">
            <a:xfrm>
              <a:off x="3513" y="3224"/>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16" name="Text Box 7">
              <a:extLst>
                <a:ext uri="{FF2B5EF4-FFF2-40B4-BE49-F238E27FC236}">
                  <a16:creationId xmlns:a16="http://schemas.microsoft.com/office/drawing/2014/main" id="{2E855282-58A8-044F-B61D-6DA8D7EAC495}"/>
                </a:ext>
              </a:extLst>
            </p:cNvPr>
            <p:cNvSpPr txBox="1">
              <a:spLocks noChangeArrowheads="1"/>
            </p:cNvSpPr>
            <p:nvPr/>
          </p:nvSpPr>
          <p:spPr bwMode="auto">
            <a:xfrm>
              <a:off x="3459" y="3245"/>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17" name="Text Box 8">
              <a:extLst>
                <a:ext uri="{FF2B5EF4-FFF2-40B4-BE49-F238E27FC236}">
                  <a16:creationId xmlns:a16="http://schemas.microsoft.com/office/drawing/2014/main" id="{FCE5D409-98A9-1E45-A479-78D4FE037B29}"/>
                </a:ext>
              </a:extLst>
            </p:cNvPr>
            <p:cNvSpPr txBox="1">
              <a:spLocks noChangeArrowheads="1"/>
            </p:cNvSpPr>
            <p:nvPr/>
          </p:nvSpPr>
          <p:spPr bwMode="auto">
            <a:xfrm>
              <a:off x="3495" y="3221"/>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18" name="Text Box 9">
              <a:extLst>
                <a:ext uri="{FF2B5EF4-FFF2-40B4-BE49-F238E27FC236}">
                  <a16:creationId xmlns:a16="http://schemas.microsoft.com/office/drawing/2014/main" id="{716D4908-2379-2D4E-A4D0-6A2F520D579F}"/>
                </a:ext>
              </a:extLst>
            </p:cNvPr>
            <p:cNvSpPr txBox="1">
              <a:spLocks noChangeArrowheads="1"/>
            </p:cNvSpPr>
            <p:nvPr/>
          </p:nvSpPr>
          <p:spPr bwMode="auto">
            <a:xfrm>
              <a:off x="3507" y="3278"/>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19" name="Text Box 10">
              <a:extLst>
                <a:ext uri="{FF2B5EF4-FFF2-40B4-BE49-F238E27FC236}">
                  <a16:creationId xmlns:a16="http://schemas.microsoft.com/office/drawing/2014/main" id="{5CD7D453-47CB-FD41-8B19-EE33B87EFDC3}"/>
                </a:ext>
              </a:extLst>
            </p:cNvPr>
            <p:cNvSpPr txBox="1">
              <a:spLocks noChangeArrowheads="1"/>
            </p:cNvSpPr>
            <p:nvPr/>
          </p:nvSpPr>
          <p:spPr bwMode="auto">
            <a:xfrm>
              <a:off x="3489" y="3233"/>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20" name="Text Box 11">
              <a:extLst>
                <a:ext uri="{FF2B5EF4-FFF2-40B4-BE49-F238E27FC236}">
                  <a16:creationId xmlns:a16="http://schemas.microsoft.com/office/drawing/2014/main" id="{E3579D39-305A-CC4C-B56B-28B90674F028}"/>
                </a:ext>
              </a:extLst>
            </p:cNvPr>
            <p:cNvSpPr txBox="1">
              <a:spLocks noChangeArrowheads="1"/>
            </p:cNvSpPr>
            <p:nvPr/>
          </p:nvSpPr>
          <p:spPr bwMode="auto">
            <a:xfrm>
              <a:off x="3526" y="3209"/>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21" name="Text Box 12">
              <a:extLst>
                <a:ext uri="{FF2B5EF4-FFF2-40B4-BE49-F238E27FC236}">
                  <a16:creationId xmlns:a16="http://schemas.microsoft.com/office/drawing/2014/main" id="{F4F64B99-DF9E-CE46-BFC3-C6E74A47AADB}"/>
                </a:ext>
              </a:extLst>
            </p:cNvPr>
            <p:cNvSpPr txBox="1">
              <a:spLocks noChangeArrowheads="1"/>
            </p:cNvSpPr>
            <p:nvPr/>
          </p:nvSpPr>
          <p:spPr bwMode="auto">
            <a:xfrm>
              <a:off x="3537" y="3266"/>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22" name="Text Box 13">
              <a:extLst>
                <a:ext uri="{FF2B5EF4-FFF2-40B4-BE49-F238E27FC236}">
                  <a16:creationId xmlns:a16="http://schemas.microsoft.com/office/drawing/2014/main" id="{4E60AAE7-B160-5249-97B5-E33299FB0A3B}"/>
                </a:ext>
              </a:extLst>
            </p:cNvPr>
            <p:cNvSpPr txBox="1">
              <a:spLocks noChangeArrowheads="1"/>
            </p:cNvSpPr>
            <p:nvPr/>
          </p:nvSpPr>
          <p:spPr bwMode="auto">
            <a:xfrm>
              <a:off x="3492" y="3218"/>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23" name="Text Box 14">
              <a:extLst>
                <a:ext uri="{FF2B5EF4-FFF2-40B4-BE49-F238E27FC236}">
                  <a16:creationId xmlns:a16="http://schemas.microsoft.com/office/drawing/2014/main" id="{85DC4DCB-9504-504F-B4DA-A97EC0DFF89A}"/>
                </a:ext>
              </a:extLst>
            </p:cNvPr>
            <p:cNvSpPr txBox="1">
              <a:spLocks noChangeArrowheads="1"/>
            </p:cNvSpPr>
            <p:nvPr/>
          </p:nvSpPr>
          <p:spPr bwMode="auto">
            <a:xfrm>
              <a:off x="3528" y="3194"/>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24" name="Text Box 15">
              <a:extLst>
                <a:ext uri="{FF2B5EF4-FFF2-40B4-BE49-F238E27FC236}">
                  <a16:creationId xmlns:a16="http://schemas.microsoft.com/office/drawing/2014/main" id="{0216CBC7-1E51-704D-BCF5-85BB95DC5C06}"/>
                </a:ext>
              </a:extLst>
            </p:cNvPr>
            <p:cNvSpPr txBox="1">
              <a:spLocks noChangeArrowheads="1"/>
            </p:cNvSpPr>
            <p:nvPr/>
          </p:nvSpPr>
          <p:spPr bwMode="auto">
            <a:xfrm>
              <a:off x="3540" y="3251"/>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25" name="Text Box 16">
              <a:extLst>
                <a:ext uri="{FF2B5EF4-FFF2-40B4-BE49-F238E27FC236}">
                  <a16:creationId xmlns:a16="http://schemas.microsoft.com/office/drawing/2014/main" id="{C31E17F7-0367-884F-8291-1CF12057B717}"/>
                </a:ext>
              </a:extLst>
            </p:cNvPr>
            <p:cNvSpPr txBox="1">
              <a:spLocks noChangeArrowheads="1"/>
            </p:cNvSpPr>
            <p:nvPr/>
          </p:nvSpPr>
          <p:spPr bwMode="auto">
            <a:xfrm>
              <a:off x="3561" y="3287"/>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26" name="Text Box 17">
              <a:extLst>
                <a:ext uri="{FF2B5EF4-FFF2-40B4-BE49-F238E27FC236}">
                  <a16:creationId xmlns:a16="http://schemas.microsoft.com/office/drawing/2014/main" id="{32C3F4B9-74E4-B74B-9C35-8CB077EBFF7C}"/>
                </a:ext>
              </a:extLst>
            </p:cNvPr>
            <p:cNvSpPr txBox="1">
              <a:spLocks noChangeArrowheads="1"/>
            </p:cNvSpPr>
            <p:nvPr/>
          </p:nvSpPr>
          <p:spPr bwMode="auto">
            <a:xfrm>
              <a:off x="3597" y="3263"/>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27" name="Text Box 18">
              <a:extLst>
                <a:ext uri="{FF2B5EF4-FFF2-40B4-BE49-F238E27FC236}">
                  <a16:creationId xmlns:a16="http://schemas.microsoft.com/office/drawing/2014/main" id="{D8A04A2D-B984-B047-8E12-3934D7ACDF79}"/>
                </a:ext>
              </a:extLst>
            </p:cNvPr>
            <p:cNvSpPr txBox="1">
              <a:spLocks noChangeArrowheads="1"/>
            </p:cNvSpPr>
            <p:nvPr/>
          </p:nvSpPr>
          <p:spPr bwMode="auto">
            <a:xfrm>
              <a:off x="3609" y="3320"/>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28" name="Text Box 19">
              <a:extLst>
                <a:ext uri="{FF2B5EF4-FFF2-40B4-BE49-F238E27FC236}">
                  <a16:creationId xmlns:a16="http://schemas.microsoft.com/office/drawing/2014/main" id="{4B1670B0-04B4-B946-9180-34F4DB6A90A7}"/>
                </a:ext>
              </a:extLst>
            </p:cNvPr>
            <p:cNvSpPr txBox="1">
              <a:spLocks noChangeArrowheads="1"/>
            </p:cNvSpPr>
            <p:nvPr/>
          </p:nvSpPr>
          <p:spPr bwMode="auto">
            <a:xfrm>
              <a:off x="3555" y="3341"/>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29" name="Text Box 20">
              <a:extLst>
                <a:ext uri="{FF2B5EF4-FFF2-40B4-BE49-F238E27FC236}">
                  <a16:creationId xmlns:a16="http://schemas.microsoft.com/office/drawing/2014/main" id="{97342BFE-770A-1044-8DF3-475A8A7FDBF3}"/>
                </a:ext>
              </a:extLst>
            </p:cNvPr>
            <p:cNvSpPr txBox="1">
              <a:spLocks noChangeArrowheads="1"/>
            </p:cNvSpPr>
            <p:nvPr/>
          </p:nvSpPr>
          <p:spPr bwMode="auto">
            <a:xfrm>
              <a:off x="3591" y="3317"/>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30" name="Text Box 21">
              <a:extLst>
                <a:ext uri="{FF2B5EF4-FFF2-40B4-BE49-F238E27FC236}">
                  <a16:creationId xmlns:a16="http://schemas.microsoft.com/office/drawing/2014/main" id="{4A31DD8F-BECC-834A-9A06-2F7F23C7CBF2}"/>
                </a:ext>
              </a:extLst>
            </p:cNvPr>
            <p:cNvSpPr txBox="1">
              <a:spLocks noChangeArrowheads="1"/>
            </p:cNvSpPr>
            <p:nvPr/>
          </p:nvSpPr>
          <p:spPr bwMode="auto">
            <a:xfrm>
              <a:off x="3558" y="3221"/>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31" name="Text Box 22">
              <a:extLst>
                <a:ext uri="{FF2B5EF4-FFF2-40B4-BE49-F238E27FC236}">
                  <a16:creationId xmlns:a16="http://schemas.microsoft.com/office/drawing/2014/main" id="{E26AB2FA-09CF-5D45-B130-6C1D1FFB5442}"/>
                </a:ext>
              </a:extLst>
            </p:cNvPr>
            <p:cNvSpPr txBox="1">
              <a:spLocks noChangeArrowheads="1"/>
            </p:cNvSpPr>
            <p:nvPr/>
          </p:nvSpPr>
          <p:spPr bwMode="auto">
            <a:xfrm>
              <a:off x="3540" y="3176"/>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32" name="Text Box 23">
              <a:extLst>
                <a:ext uri="{FF2B5EF4-FFF2-40B4-BE49-F238E27FC236}">
                  <a16:creationId xmlns:a16="http://schemas.microsoft.com/office/drawing/2014/main" id="{733B8A1F-4D73-4949-9523-ED4ADEF3B7A5}"/>
                </a:ext>
              </a:extLst>
            </p:cNvPr>
            <p:cNvSpPr txBox="1">
              <a:spLocks noChangeArrowheads="1"/>
            </p:cNvSpPr>
            <p:nvPr/>
          </p:nvSpPr>
          <p:spPr bwMode="auto">
            <a:xfrm>
              <a:off x="3621" y="3305"/>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33" name="Text Box 24">
              <a:extLst>
                <a:ext uri="{FF2B5EF4-FFF2-40B4-BE49-F238E27FC236}">
                  <a16:creationId xmlns:a16="http://schemas.microsoft.com/office/drawing/2014/main" id="{031F84F3-D2B7-E54F-AB66-78C11B097B9A}"/>
                </a:ext>
              </a:extLst>
            </p:cNvPr>
            <p:cNvSpPr txBox="1">
              <a:spLocks noChangeArrowheads="1"/>
            </p:cNvSpPr>
            <p:nvPr/>
          </p:nvSpPr>
          <p:spPr bwMode="auto">
            <a:xfrm>
              <a:off x="3588" y="3209"/>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34" name="Text Box 25">
              <a:extLst>
                <a:ext uri="{FF2B5EF4-FFF2-40B4-BE49-F238E27FC236}">
                  <a16:creationId xmlns:a16="http://schemas.microsoft.com/office/drawing/2014/main" id="{6B1CB1F7-61D0-8643-82E2-567704DB2B56}"/>
                </a:ext>
              </a:extLst>
            </p:cNvPr>
            <p:cNvSpPr txBox="1">
              <a:spLocks noChangeArrowheads="1"/>
            </p:cNvSpPr>
            <p:nvPr/>
          </p:nvSpPr>
          <p:spPr bwMode="auto">
            <a:xfrm>
              <a:off x="3588" y="3314"/>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35" name="Text Box 26">
              <a:extLst>
                <a:ext uri="{FF2B5EF4-FFF2-40B4-BE49-F238E27FC236}">
                  <a16:creationId xmlns:a16="http://schemas.microsoft.com/office/drawing/2014/main" id="{86908F63-283A-5B46-944E-CE18E400D673}"/>
                </a:ext>
              </a:extLst>
            </p:cNvPr>
            <p:cNvSpPr txBox="1">
              <a:spLocks noChangeArrowheads="1"/>
            </p:cNvSpPr>
            <p:nvPr/>
          </p:nvSpPr>
          <p:spPr bwMode="auto">
            <a:xfrm>
              <a:off x="3624" y="3290"/>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36" name="Text Box 27">
              <a:extLst>
                <a:ext uri="{FF2B5EF4-FFF2-40B4-BE49-F238E27FC236}">
                  <a16:creationId xmlns:a16="http://schemas.microsoft.com/office/drawing/2014/main" id="{CEEEF780-4833-0A4B-B173-A72A91B1A3AD}"/>
                </a:ext>
              </a:extLst>
            </p:cNvPr>
            <p:cNvSpPr txBox="1">
              <a:spLocks noChangeArrowheads="1"/>
            </p:cNvSpPr>
            <p:nvPr/>
          </p:nvSpPr>
          <p:spPr bwMode="auto">
            <a:xfrm>
              <a:off x="3591" y="3194"/>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grpSp>
      <p:grpSp>
        <p:nvGrpSpPr>
          <p:cNvPr id="37" name="Group 28">
            <a:extLst>
              <a:ext uri="{FF2B5EF4-FFF2-40B4-BE49-F238E27FC236}">
                <a16:creationId xmlns:a16="http://schemas.microsoft.com/office/drawing/2014/main" id="{373AAAAB-DA3B-044A-AE43-0888DC62E290}"/>
              </a:ext>
            </a:extLst>
          </p:cNvPr>
          <p:cNvGrpSpPr>
            <a:grpSpLocks noChangeAspect="1"/>
          </p:cNvGrpSpPr>
          <p:nvPr/>
        </p:nvGrpSpPr>
        <p:grpSpPr bwMode="auto">
          <a:xfrm rot="2319844" flipH="1">
            <a:off x="4489822" y="2043744"/>
            <a:ext cx="325141" cy="89325"/>
            <a:chOff x="545" y="2284"/>
            <a:chExt cx="1867" cy="640"/>
          </a:xfrm>
        </p:grpSpPr>
        <p:sp>
          <p:nvSpPr>
            <p:cNvPr id="38" name="Freeform 29">
              <a:extLst>
                <a:ext uri="{FF2B5EF4-FFF2-40B4-BE49-F238E27FC236}">
                  <a16:creationId xmlns:a16="http://schemas.microsoft.com/office/drawing/2014/main" id="{E401424C-B369-BA41-B1C9-B35009721A92}"/>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39" name="Oval 30">
              <a:extLst>
                <a:ext uri="{FF2B5EF4-FFF2-40B4-BE49-F238E27FC236}">
                  <a16:creationId xmlns:a16="http://schemas.microsoft.com/office/drawing/2014/main" id="{D2C65476-CF78-6649-A666-E5A8DF714077}"/>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40" name="Group 31">
            <a:extLst>
              <a:ext uri="{FF2B5EF4-FFF2-40B4-BE49-F238E27FC236}">
                <a16:creationId xmlns:a16="http://schemas.microsoft.com/office/drawing/2014/main" id="{642C50A7-4F77-9F45-8152-10B0CCF7C0CC}"/>
              </a:ext>
            </a:extLst>
          </p:cNvPr>
          <p:cNvGrpSpPr>
            <a:grpSpLocks/>
          </p:cNvGrpSpPr>
          <p:nvPr/>
        </p:nvGrpSpPr>
        <p:grpSpPr bwMode="auto">
          <a:xfrm rot="3178143">
            <a:off x="4713955" y="1899749"/>
            <a:ext cx="57168" cy="576767"/>
            <a:chOff x="1670" y="1018"/>
            <a:chExt cx="494" cy="3739"/>
          </a:xfrm>
        </p:grpSpPr>
        <p:sp>
          <p:nvSpPr>
            <p:cNvPr id="41" name="Freeform 32">
              <a:extLst>
                <a:ext uri="{FF2B5EF4-FFF2-40B4-BE49-F238E27FC236}">
                  <a16:creationId xmlns:a16="http://schemas.microsoft.com/office/drawing/2014/main" id="{EBD3D0C5-8C2C-D042-ADCF-1B800A42D712}"/>
                </a:ext>
              </a:extLst>
            </p:cNvPr>
            <p:cNvSpPr>
              <a:spLocks/>
            </p:cNvSpPr>
            <p:nvPr/>
          </p:nvSpPr>
          <p:spPr bwMode="auto">
            <a:xfrm>
              <a:off x="1670" y="1537"/>
              <a:ext cx="494" cy="2694"/>
            </a:xfrm>
            <a:custGeom>
              <a:avLst/>
              <a:gdLst>
                <a:gd name="T0" fmla="*/ 255182 w 149"/>
                <a:gd name="T1" fmla="*/ 228931 h 625"/>
                <a:gd name="T2" fmla="*/ 39616 w 149"/>
                <a:gd name="T3" fmla="*/ 266491 h 625"/>
                <a:gd name="T4" fmla="*/ 511091 w 149"/>
                <a:gd name="T5" fmla="*/ 307889 h 625"/>
                <a:gd name="T6" fmla="*/ 656208 w 149"/>
                <a:gd name="T7" fmla="*/ 266491 h 625"/>
                <a:gd name="T8" fmla="*/ 581680 w 149"/>
                <a:gd name="T9" fmla="*/ 170357 h 625"/>
                <a:gd name="T10" fmla="*/ 511091 w 149"/>
                <a:gd name="T11" fmla="*/ 145627 h 625"/>
                <a:gd name="T12" fmla="*/ 475444 w 149"/>
                <a:gd name="T13" fmla="*/ 132999 h 625"/>
                <a:gd name="T14" fmla="*/ 656208 w 149"/>
                <a:gd name="T15" fmla="*/ 54019 h 625"/>
                <a:gd name="T16" fmla="*/ 290817 w 149"/>
                <a:gd name="T17" fmla="*/ 0 h 625"/>
                <a:gd name="T18" fmla="*/ 3969 w 149"/>
                <a:gd name="T19" fmla="*/ 24762 h 625"/>
                <a:gd name="T20" fmla="*/ 39616 w 149"/>
                <a:gd name="T21" fmla="*/ 70857 h 625"/>
                <a:gd name="T22" fmla="*/ 184623 w 149"/>
                <a:gd name="T23" fmla="*/ 95511 h 625"/>
                <a:gd name="T24" fmla="*/ 255182 w 149"/>
                <a:gd name="T25" fmla="*/ 120865 h 625"/>
                <a:gd name="T26" fmla="*/ 290817 w 149"/>
                <a:gd name="T27" fmla="*/ 132999 h 625"/>
                <a:gd name="T28" fmla="*/ 39616 w 149"/>
                <a:gd name="T29" fmla="*/ 203756 h 625"/>
                <a:gd name="T30" fmla="*/ 110208 w 149"/>
                <a:gd name="T31" fmla="*/ 216481 h 625"/>
                <a:gd name="T32" fmla="*/ 220261 w 149"/>
                <a:gd name="T33" fmla="*/ 220414 h 625"/>
                <a:gd name="T34" fmla="*/ 255182 w 149"/>
                <a:gd name="T35" fmla="*/ 228931 h 6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9"/>
                <a:gd name="T55" fmla="*/ 0 h 625"/>
                <a:gd name="T56" fmla="*/ 149 w 149"/>
                <a:gd name="T57" fmla="*/ 625 h 6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9" h="625">
                  <a:moveTo>
                    <a:pt x="58" y="453"/>
                  </a:moveTo>
                  <a:cubicBezTo>
                    <a:pt x="29" y="481"/>
                    <a:pt x="19" y="487"/>
                    <a:pt x="9" y="527"/>
                  </a:cubicBezTo>
                  <a:cubicBezTo>
                    <a:pt x="21" y="625"/>
                    <a:pt x="19" y="621"/>
                    <a:pt x="116" y="609"/>
                  </a:cubicBezTo>
                  <a:cubicBezTo>
                    <a:pt x="134" y="581"/>
                    <a:pt x="140" y="559"/>
                    <a:pt x="149" y="527"/>
                  </a:cubicBezTo>
                  <a:cubicBezTo>
                    <a:pt x="146" y="478"/>
                    <a:pt x="147" y="395"/>
                    <a:pt x="132" y="337"/>
                  </a:cubicBezTo>
                  <a:cubicBezTo>
                    <a:pt x="128" y="320"/>
                    <a:pt x="121" y="304"/>
                    <a:pt x="116" y="288"/>
                  </a:cubicBezTo>
                  <a:cubicBezTo>
                    <a:pt x="113" y="280"/>
                    <a:pt x="108" y="263"/>
                    <a:pt x="108" y="263"/>
                  </a:cubicBezTo>
                  <a:cubicBezTo>
                    <a:pt x="114" y="171"/>
                    <a:pt x="98" y="158"/>
                    <a:pt x="149" y="107"/>
                  </a:cubicBezTo>
                  <a:cubicBezTo>
                    <a:pt x="138" y="39"/>
                    <a:pt x="132" y="21"/>
                    <a:pt x="66" y="0"/>
                  </a:cubicBezTo>
                  <a:cubicBezTo>
                    <a:pt x="22" y="9"/>
                    <a:pt x="15" y="8"/>
                    <a:pt x="1" y="49"/>
                  </a:cubicBezTo>
                  <a:cubicBezTo>
                    <a:pt x="4" y="79"/>
                    <a:pt x="0" y="111"/>
                    <a:pt x="9" y="140"/>
                  </a:cubicBezTo>
                  <a:cubicBezTo>
                    <a:pt x="15" y="159"/>
                    <a:pt x="42" y="189"/>
                    <a:pt x="42" y="189"/>
                  </a:cubicBezTo>
                  <a:cubicBezTo>
                    <a:pt x="47" y="206"/>
                    <a:pt x="53" y="222"/>
                    <a:pt x="58" y="239"/>
                  </a:cubicBezTo>
                  <a:cubicBezTo>
                    <a:pt x="61" y="247"/>
                    <a:pt x="66" y="263"/>
                    <a:pt x="66" y="263"/>
                  </a:cubicBezTo>
                  <a:cubicBezTo>
                    <a:pt x="56" y="316"/>
                    <a:pt x="26" y="353"/>
                    <a:pt x="9" y="403"/>
                  </a:cubicBezTo>
                  <a:cubicBezTo>
                    <a:pt x="14" y="411"/>
                    <a:pt x="17" y="422"/>
                    <a:pt x="25" y="428"/>
                  </a:cubicBezTo>
                  <a:cubicBezTo>
                    <a:pt x="32" y="433"/>
                    <a:pt x="43" y="431"/>
                    <a:pt x="50" y="436"/>
                  </a:cubicBezTo>
                  <a:cubicBezTo>
                    <a:pt x="81" y="455"/>
                    <a:pt x="69" y="453"/>
                    <a:pt x="58" y="453"/>
                  </a:cubicBezTo>
                  <a:close/>
                </a:path>
              </a:pathLst>
            </a:custGeom>
            <a:gradFill rotWithShape="1">
              <a:gsLst>
                <a:gs pos="0">
                  <a:srgbClr val="004C32"/>
                </a:gs>
                <a:gs pos="100000">
                  <a:srgbClr val="00A46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2" name="Freeform 33">
              <a:extLst>
                <a:ext uri="{FF2B5EF4-FFF2-40B4-BE49-F238E27FC236}">
                  <a16:creationId xmlns:a16="http://schemas.microsoft.com/office/drawing/2014/main" id="{A5059AE7-A8BC-294B-8522-23DBDDA92174}"/>
                </a:ext>
              </a:extLst>
            </p:cNvPr>
            <p:cNvSpPr>
              <a:spLocks/>
            </p:cNvSpPr>
            <p:nvPr/>
          </p:nvSpPr>
          <p:spPr bwMode="auto">
            <a:xfrm>
              <a:off x="1794" y="1018"/>
              <a:ext cx="370" cy="2694"/>
            </a:xfrm>
            <a:custGeom>
              <a:avLst/>
              <a:gdLst>
                <a:gd name="T0" fmla="*/ 58 w 370"/>
                <a:gd name="T1" fmla="*/ 59 h 392"/>
                <a:gd name="T2" fmla="*/ 16 w 370"/>
                <a:gd name="T3" fmla="*/ 143 h 392"/>
                <a:gd name="T4" fmla="*/ 0 w 370"/>
                <a:gd name="T5" fmla="*/ 273 h 392"/>
                <a:gd name="T6" fmla="*/ 107 w 370"/>
                <a:gd name="T7" fmla="*/ 685 h 392"/>
                <a:gd name="T8" fmla="*/ 189 w 370"/>
                <a:gd name="T9" fmla="*/ 880 h 392"/>
                <a:gd name="T10" fmla="*/ 263 w 370"/>
                <a:gd name="T11" fmla="*/ 858 h 392"/>
                <a:gd name="T12" fmla="*/ 288 w 370"/>
                <a:gd name="T13" fmla="*/ 600 h 392"/>
                <a:gd name="T14" fmla="*/ 370 w 370"/>
                <a:gd name="T15" fmla="*/ 427 h 392"/>
                <a:gd name="T16" fmla="*/ 313 w 370"/>
                <a:gd name="T17" fmla="*/ 232 h 392"/>
                <a:gd name="T18" fmla="*/ 173 w 370"/>
                <a:gd name="T19" fmla="*/ 79 h 392"/>
                <a:gd name="T20" fmla="*/ 123 w 370"/>
                <a:gd name="T21" fmla="*/ 37 h 392"/>
                <a:gd name="T22" fmla="*/ 99 w 370"/>
                <a:gd name="T23" fmla="*/ 15 h 392"/>
                <a:gd name="T24" fmla="*/ 58 w 370"/>
                <a:gd name="T25" fmla="*/ 5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0"/>
                <a:gd name="T40" fmla="*/ 0 h 392"/>
                <a:gd name="T41" fmla="*/ 370 w 370"/>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0" h="392">
                  <a:moveTo>
                    <a:pt x="58" y="22"/>
                  </a:moveTo>
                  <a:cubicBezTo>
                    <a:pt x="52" y="26"/>
                    <a:pt x="21" y="45"/>
                    <a:pt x="16" y="55"/>
                  </a:cubicBezTo>
                  <a:cubicBezTo>
                    <a:pt x="8" y="70"/>
                    <a:pt x="0" y="104"/>
                    <a:pt x="0" y="104"/>
                  </a:cubicBezTo>
                  <a:cubicBezTo>
                    <a:pt x="9" y="188"/>
                    <a:pt x="21" y="233"/>
                    <a:pt x="107" y="261"/>
                  </a:cubicBezTo>
                  <a:cubicBezTo>
                    <a:pt x="134" y="287"/>
                    <a:pt x="163" y="308"/>
                    <a:pt x="189" y="335"/>
                  </a:cubicBezTo>
                  <a:cubicBezTo>
                    <a:pt x="207" y="392"/>
                    <a:pt x="241" y="361"/>
                    <a:pt x="263" y="327"/>
                  </a:cubicBezTo>
                  <a:cubicBezTo>
                    <a:pt x="271" y="303"/>
                    <a:pt x="274" y="243"/>
                    <a:pt x="288" y="228"/>
                  </a:cubicBezTo>
                  <a:cubicBezTo>
                    <a:pt x="313" y="203"/>
                    <a:pt x="345" y="189"/>
                    <a:pt x="370" y="162"/>
                  </a:cubicBezTo>
                  <a:cubicBezTo>
                    <a:pt x="361" y="109"/>
                    <a:pt x="361" y="104"/>
                    <a:pt x="313" y="88"/>
                  </a:cubicBezTo>
                  <a:cubicBezTo>
                    <a:pt x="278" y="55"/>
                    <a:pt x="219" y="46"/>
                    <a:pt x="173" y="30"/>
                  </a:cubicBezTo>
                  <a:cubicBezTo>
                    <a:pt x="156" y="24"/>
                    <a:pt x="140" y="19"/>
                    <a:pt x="123" y="14"/>
                  </a:cubicBezTo>
                  <a:cubicBezTo>
                    <a:pt x="115" y="11"/>
                    <a:pt x="99" y="6"/>
                    <a:pt x="99" y="6"/>
                  </a:cubicBezTo>
                  <a:cubicBezTo>
                    <a:pt x="55" y="15"/>
                    <a:pt x="58" y="0"/>
                    <a:pt x="58" y="22"/>
                  </a:cubicBezTo>
                  <a:close/>
                </a:path>
              </a:pathLst>
            </a:custGeom>
            <a:gradFill rotWithShape="1">
              <a:gsLst>
                <a:gs pos="0">
                  <a:srgbClr val="66FF99"/>
                </a:gs>
                <a:gs pos="100000">
                  <a:srgbClr val="00A46D">
                    <a:alpha val="82001"/>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3" name="Freeform 34">
              <a:extLst>
                <a:ext uri="{FF2B5EF4-FFF2-40B4-BE49-F238E27FC236}">
                  <a16:creationId xmlns:a16="http://schemas.microsoft.com/office/drawing/2014/main" id="{1EE343C0-0A5F-F84B-9130-6CC705FA3AAB}"/>
                </a:ext>
              </a:extLst>
            </p:cNvPr>
            <p:cNvSpPr>
              <a:spLocks/>
            </p:cNvSpPr>
            <p:nvPr/>
          </p:nvSpPr>
          <p:spPr bwMode="auto">
            <a:xfrm>
              <a:off x="1752" y="2063"/>
              <a:ext cx="367" cy="2694"/>
            </a:xfrm>
            <a:custGeom>
              <a:avLst/>
              <a:gdLst>
                <a:gd name="T0" fmla="*/ 132 w 367"/>
                <a:gd name="T1" fmla="*/ 99 h 338"/>
                <a:gd name="T2" fmla="*/ 1 w 367"/>
                <a:gd name="T3" fmla="*/ 157 h 338"/>
                <a:gd name="T4" fmla="*/ 9 w 367"/>
                <a:gd name="T5" fmla="*/ 272 h 338"/>
                <a:gd name="T6" fmla="*/ 108 w 367"/>
                <a:gd name="T7" fmla="*/ 338 h 338"/>
                <a:gd name="T8" fmla="*/ 264 w 367"/>
                <a:gd name="T9" fmla="*/ 313 h 338"/>
                <a:gd name="T10" fmla="*/ 289 w 367"/>
                <a:gd name="T11" fmla="*/ 288 h 338"/>
                <a:gd name="T12" fmla="*/ 322 w 367"/>
                <a:gd name="T13" fmla="*/ 239 h 338"/>
                <a:gd name="T14" fmla="*/ 297 w 367"/>
                <a:gd name="T15" fmla="*/ 0 h 338"/>
                <a:gd name="T16" fmla="*/ 173 w 367"/>
                <a:gd name="T17" fmla="*/ 33 h 338"/>
                <a:gd name="T18" fmla="*/ 141 w 367"/>
                <a:gd name="T19" fmla="*/ 74 h 338"/>
                <a:gd name="T20" fmla="*/ 132 w 367"/>
                <a:gd name="T21" fmla="*/ 99 h 3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7"/>
                <a:gd name="T34" fmla="*/ 0 h 338"/>
                <a:gd name="T35" fmla="*/ 367 w 367"/>
                <a:gd name="T36" fmla="*/ 338 h 3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7" h="338">
                  <a:moveTo>
                    <a:pt x="132" y="99"/>
                  </a:moveTo>
                  <a:cubicBezTo>
                    <a:pt x="59" y="107"/>
                    <a:pt x="48" y="108"/>
                    <a:pt x="1" y="157"/>
                  </a:cubicBezTo>
                  <a:cubicBezTo>
                    <a:pt x="4" y="195"/>
                    <a:pt x="0" y="235"/>
                    <a:pt x="9" y="272"/>
                  </a:cubicBezTo>
                  <a:cubicBezTo>
                    <a:pt x="15" y="298"/>
                    <a:pt x="80" y="329"/>
                    <a:pt x="108" y="338"/>
                  </a:cubicBezTo>
                  <a:cubicBezTo>
                    <a:pt x="188" y="332"/>
                    <a:pt x="203" y="332"/>
                    <a:pt x="264" y="313"/>
                  </a:cubicBezTo>
                  <a:cubicBezTo>
                    <a:pt x="272" y="305"/>
                    <a:pt x="282" y="297"/>
                    <a:pt x="289" y="288"/>
                  </a:cubicBezTo>
                  <a:cubicBezTo>
                    <a:pt x="301" y="273"/>
                    <a:pt x="322" y="239"/>
                    <a:pt x="322" y="239"/>
                  </a:cubicBezTo>
                  <a:cubicBezTo>
                    <a:pt x="345" y="166"/>
                    <a:pt x="367" y="48"/>
                    <a:pt x="297" y="0"/>
                  </a:cubicBezTo>
                  <a:cubicBezTo>
                    <a:pt x="251" y="6"/>
                    <a:pt x="210" y="3"/>
                    <a:pt x="173" y="33"/>
                  </a:cubicBezTo>
                  <a:cubicBezTo>
                    <a:pt x="169" y="36"/>
                    <a:pt x="141" y="74"/>
                    <a:pt x="141" y="74"/>
                  </a:cubicBezTo>
                  <a:cubicBezTo>
                    <a:pt x="117" y="93"/>
                    <a:pt x="103" y="70"/>
                    <a:pt x="132" y="99"/>
                  </a:cubicBezTo>
                  <a:close/>
                </a:path>
              </a:pathLst>
            </a:custGeom>
            <a:gradFill rotWithShape="1">
              <a:gsLst>
                <a:gs pos="0">
                  <a:srgbClr val="00A46D">
                    <a:alpha val="67000"/>
                  </a:srgbClr>
                </a:gs>
                <a:gs pos="100000">
                  <a:srgbClr val="006600"/>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44" name="Group 35">
            <a:extLst>
              <a:ext uri="{FF2B5EF4-FFF2-40B4-BE49-F238E27FC236}">
                <a16:creationId xmlns:a16="http://schemas.microsoft.com/office/drawing/2014/main" id="{987F1902-AB4C-0149-8D3A-EF333179A30A}"/>
              </a:ext>
            </a:extLst>
          </p:cNvPr>
          <p:cNvGrpSpPr>
            <a:grpSpLocks noChangeAspect="1"/>
          </p:cNvGrpSpPr>
          <p:nvPr/>
        </p:nvGrpSpPr>
        <p:grpSpPr bwMode="auto">
          <a:xfrm rot="1959304" flipH="1">
            <a:off x="4707773" y="2242639"/>
            <a:ext cx="323950" cy="89324"/>
            <a:chOff x="545" y="2284"/>
            <a:chExt cx="1867" cy="640"/>
          </a:xfrm>
        </p:grpSpPr>
        <p:sp>
          <p:nvSpPr>
            <p:cNvPr id="45" name="Freeform 36">
              <a:extLst>
                <a:ext uri="{FF2B5EF4-FFF2-40B4-BE49-F238E27FC236}">
                  <a16:creationId xmlns:a16="http://schemas.microsoft.com/office/drawing/2014/main" id="{493FAA1E-7644-6D48-A180-C90B5CA8CBC9}"/>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6" name="Oval 37">
              <a:extLst>
                <a:ext uri="{FF2B5EF4-FFF2-40B4-BE49-F238E27FC236}">
                  <a16:creationId xmlns:a16="http://schemas.microsoft.com/office/drawing/2014/main" id="{A01803BE-3BB9-7743-A7A6-C656D19972A2}"/>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47" name="Group 38">
            <a:extLst>
              <a:ext uri="{FF2B5EF4-FFF2-40B4-BE49-F238E27FC236}">
                <a16:creationId xmlns:a16="http://schemas.microsoft.com/office/drawing/2014/main" id="{26A11BEB-EE0A-D342-A29F-FAFB025E8FBA}"/>
              </a:ext>
            </a:extLst>
          </p:cNvPr>
          <p:cNvGrpSpPr>
            <a:grpSpLocks noChangeAspect="1"/>
          </p:cNvGrpSpPr>
          <p:nvPr/>
        </p:nvGrpSpPr>
        <p:grpSpPr bwMode="auto">
          <a:xfrm rot="342797" flipH="1">
            <a:off x="5023387" y="2376031"/>
            <a:ext cx="323950" cy="89324"/>
            <a:chOff x="545" y="2284"/>
            <a:chExt cx="1867" cy="640"/>
          </a:xfrm>
        </p:grpSpPr>
        <p:sp>
          <p:nvSpPr>
            <p:cNvPr id="48" name="Freeform 39">
              <a:extLst>
                <a:ext uri="{FF2B5EF4-FFF2-40B4-BE49-F238E27FC236}">
                  <a16:creationId xmlns:a16="http://schemas.microsoft.com/office/drawing/2014/main" id="{0665FF6F-F4C9-644A-8E37-BEB90A07FF42}"/>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9" name="Oval 40">
              <a:extLst>
                <a:ext uri="{FF2B5EF4-FFF2-40B4-BE49-F238E27FC236}">
                  <a16:creationId xmlns:a16="http://schemas.microsoft.com/office/drawing/2014/main" id="{7308959A-EEEE-8E4E-B43B-837A487BAF0E}"/>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50" name="Group 41">
            <a:extLst>
              <a:ext uri="{FF2B5EF4-FFF2-40B4-BE49-F238E27FC236}">
                <a16:creationId xmlns:a16="http://schemas.microsoft.com/office/drawing/2014/main" id="{2D8551C2-8656-B043-9B65-899316FF4673}"/>
              </a:ext>
            </a:extLst>
          </p:cNvPr>
          <p:cNvGrpSpPr>
            <a:grpSpLocks/>
          </p:cNvGrpSpPr>
          <p:nvPr/>
        </p:nvGrpSpPr>
        <p:grpSpPr bwMode="auto">
          <a:xfrm rot="2367362">
            <a:off x="5135035" y="1708137"/>
            <a:ext cx="64314" cy="558811"/>
            <a:chOff x="1670" y="849"/>
            <a:chExt cx="494" cy="4078"/>
          </a:xfrm>
        </p:grpSpPr>
        <p:sp>
          <p:nvSpPr>
            <p:cNvPr id="51" name="Freeform 42">
              <a:extLst>
                <a:ext uri="{FF2B5EF4-FFF2-40B4-BE49-F238E27FC236}">
                  <a16:creationId xmlns:a16="http://schemas.microsoft.com/office/drawing/2014/main" id="{7A8B0FBB-2B86-5A4A-A58B-D5C9E080BD53}"/>
                </a:ext>
              </a:extLst>
            </p:cNvPr>
            <p:cNvSpPr>
              <a:spLocks/>
            </p:cNvSpPr>
            <p:nvPr/>
          </p:nvSpPr>
          <p:spPr bwMode="auto">
            <a:xfrm>
              <a:off x="1670" y="1368"/>
              <a:ext cx="494" cy="3033"/>
            </a:xfrm>
            <a:custGeom>
              <a:avLst/>
              <a:gdLst>
                <a:gd name="T0" fmla="*/ 255182 w 149"/>
                <a:gd name="T1" fmla="*/ 228931 h 625"/>
                <a:gd name="T2" fmla="*/ 39616 w 149"/>
                <a:gd name="T3" fmla="*/ 266491 h 625"/>
                <a:gd name="T4" fmla="*/ 511091 w 149"/>
                <a:gd name="T5" fmla="*/ 307889 h 625"/>
                <a:gd name="T6" fmla="*/ 656208 w 149"/>
                <a:gd name="T7" fmla="*/ 266491 h 625"/>
                <a:gd name="T8" fmla="*/ 581680 w 149"/>
                <a:gd name="T9" fmla="*/ 170357 h 625"/>
                <a:gd name="T10" fmla="*/ 511091 w 149"/>
                <a:gd name="T11" fmla="*/ 145627 h 625"/>
                <a:gd name="T12" fmla="*/ 475444 w 149"/>
                <a:gd name="T13" fmla="*/ 132999 h 625"/>
                <a:gd name="T14" fmla="*/ 656208 w 149"/>
                <a:gd name="T15" fmla="*/ 54019 h 625"/>
                <a:gd name="T16" fmla="*/ 290817 w 149"/>
                <a:gd name="T17" fmla="*/ 0 h 625"/>
                <a:gd name="T18" fmla="*/ 3969 w 149"/>
                <a:gd name="T19" fmla="*/ 24762 h 625"/>
                <a:gd name="T20" fmla="*/ 39616 w 149"/>
                <a:gd name="T21" fmla="*/ 70857 h 625"/>
                <a:gd name="T22" fmla="*/ 184623 w 149"/>
                <a:gd name="T23" fmla="*/ 95511 h 625"/>
                <a:gd name="T24" fmla="*/ 255182 w 149"/>
                <a:gd name="T25" fmla="*/ 120865 h 625"/>
                <a:gd name="T26" fmla="*/ 290817 w 149"/>
                <a:gd name="T27" fmla="*/ 132999 h 625"/>
                <a:gd name="T28" fmla="*/ 39616 w 149"/>
                <a:gd name="T29" fmla="*/ 203756 h 625"/>
                <a:gd name="T30" fmla="*/ 110208 w 149"/>
                <a:gd name="T31" fmla="*/ 216481 h 625"/>
                <a:gd name="T32" fmla="*/ 220261 w 149"/>
                <a:gd name="T33" fmla="*/ 220414 h 625"/>
                <a:gd name="T34" fmla="*/ 255182 w 149"/>
                <a:gd name="T35" fmla="*/ 228931 h 6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9"/>
                <a:gd name="T55" fmla="*/ 0 h 625"/>
                <a:gd name="T56" fmla="*/ 149 w 149"/>
                <a:gd name="T57" fmla="*/ 625 h 6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9" h="625">
                  <a:moveTo>
                    <a:pt x="58" y="453"/>
                  </a:moveTo>
                  <a:cubicBezTo>
                    <a:pt x="29" y="481"/>
                    <a:pt x="19" y="487"/>
                    <a:pt x="9" y="527"/>
                  </a:cubicBezTo>
                  <a:cubicBezTo>
                    <a:pt x="21" y="625"/>
                    <a:pt x="19" y="621"/>
                    <a:pt x="116" y="609"/>
                  </a:cubicBezTo>
                  <a:cubicBezTo>
                    <a:pt x="134" y="581"/>
                    <a:pt x="140" y="559"/>
                    <a:pt x="149" y="527"/>
                  </a:cubicBezTo>
                  <a:cubicBezTo>
                    <a:pt x="146" y="478"/>
                    <a:pt x="147" y="395"/>
                    <a:pt x="132" y="337"/>
                  </a:cubicBezTo>
                  <a:cubicBezTo>
                    <a:pt x="128" y="320"/>
                    <a:pt x="121" y="304"/>
                    <a:pt x="116" y="288"/>
                  </a:cubicBezTo>
                  <a:cubicBezTo>
                    <a:pt x="113" y="280"/>
                    <a:pt x="108" y="263"/>
                    <a:pt x="108" y="263"/>
                  </a:cubicBezTo>
                  <a:cubicBezTo>
                    <a:pt x="114" y="171"/>
                    <a:pt x="98" y="158"/>
                    <a:pt x="149" y="107"/>
                  </a:cubicBezTo>
                  <a:cubicBezTo>
                    <a:pt x="138" y="39"/>
                    <a:pt x="132" y="21"/>
                    <a:pt x="66" y="0"/>
                  </a:cubicBezTo>
                  <a:cubicBezTo>
                    <a:pt x="22" y="9"/>
                    <a:pt x="15" y="8"/>
                    <a:pt x="1" y="49"/>
                  </a:cubicBezTo>
                  <a:cubicBezTo>
                    <a:pt x="4" y="79"/>
                    <a:pt x="0" y="111"/>
                    <a:pt x="9" y="140"/>
                  </a:cubicBezTo>
                  <a:cubicBezTo>
                    <a:pt x="15" y="159"/>
                    <a:pt x="42" y="189"/>
                    <a:pt x="42" y="189"/>
                  </a:cubicBezTo>
                  <a:cubicBezTo>
                    <a:pt x="47" y="206"/>
                    <a:pt x="53" y="222"/>
                    <a:pt x="58" y="239"/>
                  </a:cubicBezTo>
                  <a:cubicBezTo>
                    <a:pt x="61" y="247"/>
                    <a:pt x="66" y="263"/>
                    <a:pt x="66" y="263"/>
                  </a:cubicBezTo>
                  <a:cubicBezTo>
                    <a:pt x="56" y="316"/>
                    <a:pt x="26" y="353"/>
                    <a:pt x="9" y="403"/>
                  </a:cubicBezTo>
                  <a:cubicBezTo>
                    <a:pt x="14" y="411"/>
                    <a:pt x="17" y="422"/>
                    <a:pt x="25" y="428"/>
                  </a:cubicBezTo>
                  <a:cubicBezTo>
                    <a:pt x="32" y="433"/>
                    <a:pt x="43" y="431"/>
                    <a:pt x="50" y="436"/>
                  </a:cubicBezTo>
                  <a:cubicBezTo>
                    <a:pt x="81" y="455"/>
                    <a:pt x="69" y="453"/>
                    <a:pt x="58" y="453"/>
                  </a:cubicBezTo>
                  <a:close/>
                </a:path>
              </a:pathLst>
            </a:custGeom>
            <a:gradFill rotWithShape="1">
              <a:gsLst>
                <a:gs pos="0">
                  <a:srgbClr val="004C32"/>
                </a:gs>
                <a:gs pos="100000">
                  <a:srgbClr val="00A46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52" name="Freeform 43">
              <a:extLst>
                <a:ext uri="{FF2B5EF4-FFF2-40B4-BE49-F238E27FC236}">
                  <a16:creationId xmlns:a16="http://schemas.microsoft.com/office/drawing/2014/main" id="{2B64F733-226A-AB49-8FE0-36BFAD764F76}"/>
                </a:ext>
              </a:extLst>
            </p:cNvPr>
            <p:cNvSpPr>
              <a:spLocks/>
            </p:cNvSpPr>
            <p:nvPr/>
          </p:nvSpPr>
          <p:spPr bwMode="auto">
            <a:xfrm>
              <a:off x="1794" y="849"/>
              <a:ext cx="370" cy="3033"/>
            </a:xfrm>
            <a:custGeom>
              <a:avLst/>
              <a:gdLst>
                <a:gd name="T0" fmla="*/ 58 w 370"/>
                <a:gd name="T1" fmla="*/ 59 h 392"/>
                <a:gd name="T2" fmla="*/ 16 w 370"/>
                <a:gd name="T3" fmla="*/ 143 h 392"/>
                <a:gd name="T4" fmla="*/ 0 w 370"/>
                <a:gd name="T5" fmla="*/ 273 h 392"/>
                <a:gd name="T6" fmla="*/ 107 w 370"/>
                <a:gd name="T7" fmla="*/ 685 h 392"/>
                <a:gd name="T8" fmla="*/ 189 w 370"/>
                <a:gd name="T9" fmla="*/ 880 h 392"/>
                <a:gd name="T10" fmla="*/ 263 w 370"/>
                <a:gd name="T11" fmla="*/ 858 h 392"/>
                <a:gd name="T12" fmla="*/ 288 w 370"/>
                <a:gd name="T13" fmla="*/ 600 h 392"/>
                <a:gd name="T14" fmla="*/ 370 w 370"/>
                <a:gd name="T15" fmla="*/ 427 h 392"/>
                <a:gd name="T16" fmla="*/ 313 w 370"/>
                <a:gd name="T17" fmla="*/ 232 h 392"/>
                <a:gd name="T18" fmla="*/ 173 w 370"/>
                <a:gd name="T19" fmla="*/ 79 h 392"/>
                <a:gd name="T20" fmla="*/ 123 w 370"/>
                <a:gd name="T21" fmla="*/ 37 h 392"/>
                <a:gd name="T22" fmla="*/ 99 w 370"/>
                <a:gd name="T23" fmla="*/ 15 h 392"/>
                <a:gd name="T24" fmla="*/ 58 w 370"/>
                <a:gd name="T25" fmla="*/ 5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0"/>
                <a:gd name="T40" fmla="*/ 0 h 392"/>
                <a:gd name="T41" fmla="*/ 370 w 370"/>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0" h="392">
                  <a:moveTo>
                    <a:pt x="58" y="22"/>
                  </a:moveTo>
                  <a:cubicBezTo>
                    <a:pt x="52" y="26"/>
                    <a:pt x="21" y="45"/>
                    <a:pt x="16" y="55"/>
                  </a:cubicBezTo>
                  <a:cubicBezTo>
                    <a:pt x="8" y="70"/>
                    <a:pt x="0" y="104"/>
                    <a:pt x="0" y="104"/>
                  </a:cubicBezTo>
                  <a:cubicBezTo>
                    <a:pt x="9" y="188"/>
                    <a:pt x="21" y="233"/>
                    <a:pt x="107" y="261"/>
                  </a:cubicBezTo>
                  <a:cubicBezTo>
                    <a:pt x="134" y="287"/>
                    <a:pt x="163" y="308"/>
                    <a:pt x="189" y="335"/>
                  </a:cubicBezTo>
                  <a:cubicBezTo>
                    <a:pt x="207" y="392"/>
                    <a:pt x="241" y="361"/>
                    <a:pt x="263" y="327"/>
                  </a:cubicBezTo>
                  <a:cubicBezTo>
                    <a:pt x="271" y="303"/>
                    <a:pt x="274" y="243"/>
                    <a:pt x="288" y="228"/>
                  </a:cubicBezTo>
                  <a:cubicBezTo>
                    <a:pt x="313" y="203"/>
                    <a:pt x="345" y="189"/>
                    <a:pt x="370" y="162"/>
                  </a:cubicBezTo>
                  <a:cubicBezTo>
                    <a:pt x="361" y="109"/>
                    <a:pt x="361" y="104"/>
                    <a:pt x="313" y="88"/>
                  </a:cubicBezTo>
                  <a:cubicBezTo>
                    <a:pt x="278" y="55"/>
                    <a:pt x="219" y="46"/>
                    <a:pt x="173" y="30"/>
                  </a:cubicBezTo>
                  <a:cubicBezTo>
                    <a:pt x="156" y="24"/>
                    <a:pt x="140" y="19"/>
                    <a:pt x="123" y="14"/>
                  </a:cubicBezTo>
                  <a:cubicBezTo>
                    <a:pt x="115" y="11"/>
                    <a:pt x="99" y="6"/>
                    <a:pt x="99" y="6"/>
                  </a:cubicBezTo>
                  <a:cubicBezTo>
                    <a:pt x="55" y="15"/>
                    <a:pt x="58" y="0"/>
                    <a:pt x="58" y="22"/>
                  </a:cubicBezTo>
                  <a:close/>
                </a:path>
              </a:pathLst>
            </a:custGeom>
            <a:gradFill rotWithShape="1">
              <a:gsLst>
                <a:gs pos="0">
                  <a:srgbClr val="66FF99"/>
                </a:gs>
                <a:gs pos="100000">
                  <a:srgbClr val="00A46D">
                    <a:alpha val="82001"/>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53" name="Freeform 44">
              <a:extLst>
                <a:ext uri="{FF2B5EF4-FFF2-40B4-BE49-F238E27FC236}">
                  <a16:creationId xmlns:a16="http://schemas.microsoft.com/office/drawing/2014/main" id="{AC1DE4D4-4F6B-BC47-BB92-B7C3C41074CF}"/>
                </a:ext>
              </a:extLst>
            </p:cNvPr>
            <p:cNvSpPr>
              <a:spLocks/>
            </p:cNvSpPr>
            <p:nvPr/>
          </p:nvSpPr>
          <p:spPr bwMode="auto">
            <a:xfrm>
              <a:off x="1752" y="1894"/>
              <a:ext cx="367" cy="3033"/>
            </a:xfrm>
            <a:custGeom>
              <a:avLst/>
              <a:gdLst>
                <a:gd name="T0" fmla="*/ 132 w 367"/>
                <a:gd name="T1" fmla="*/ 99 h 338"/>
                <a:gd name="T2" fmla="*/ 1 w 367"/>
                <a:gd name="T3" fmla="*/ 157 h 338"/>
                <a:gd name="T4" fmla="*/ 9 w 367"/>
                <a:gd name="T5" fmla="*/ 272 h 338"/>
                <a:gd name="T6" fmla="*/ 108 w 367"/>
                <a:gd name="T7" fmla="*/ 338 h 338"/>
                <a:gd name="T8" fmla="*/ 264 w 367"/>
                <a:gd name="T9" fmla="*/ 313 h 338"/>
                <a:gd name="T10" fmla="*/ 289 w 367"/>
                <a:gd name="T11" fmla="*/ 288 h 338"/>
                <a:gd name="T12" fmla="*/ 322 w 367"/>
                <a:gd name="T13" fmla="*/ 239 h 338"/>
                <a:gd name="T14" fmla="*/ 297 w 367"/>
                <a:gd name="T15" fmla="*/ 0 h 338"/>
                <a:gd name="T16" fmla="*/ 173 w 367"/>
                <a:gd name="T17" fmla="*/ 33 h 338"/>
                <a:gd name="T18" fmla="*/ 141 w 367"/>
                <a:gd name="T19" fmla="*/ 74 h 338"/>
                <a:gd name="T20" fmla="*/ 132 w 367"/>
                <a:gd name="T21" fmla="*/ 99 h 3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7"/>
                <a:gd name="T34" fmla="*/ 0 h 338"/>
                <a:gd name="T35" fmla="*/ 367 w 367"/>
                <a:gd name="T36" fmla="*/ 338 h 3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7" h="338">
                  <a:moveTo>
                    <a:pt x="132" y="99"/>
                  </a:moveTo>
                  <a:cubicBezTo>
                    <a:pt x="59" y="107"/>
                    <a:pt x="48" y="108"/>
                    <a:pt x="1" y="157"/>
                  </a:cubicBezTo>
                  <a:cubicBezTo>
                    <a:pt x="4" y="195"/>
                    <a:pt x="0" y="235"/>
                    <a:pt x="9" y="272"/>
                  </a:cubicBezTo>
                  <a:cubicBezTo>
                    <a:pt x="15" y="298"/>
                    <a:pt x="80" y="329"/>
                    <a:pt x="108" y="338"/>
                  </a:cubicBezTo>
                  <a:cubicBezTo>
                    <a:pt x="188" y="332"/>
                    <a:pt x="203" y="332"/>
                    <a:pt x="264" y="313"/>
                  </a:cubicBezTo>
                  <a:cubicBezTo>
                    <a:pt x="272" y="305"/>
                    <a:pt x="282" y="297"/>
                    <a:pt x="289" y="288"/>
                  </a:cubicBezTo>
                  <a:cubicBezTo>
                    <a:pt x="301" y="273"/>
                    <a:pt x="322" y="239"/>
                    <a:pt x="322" y="239"/>
                  </a:cubicBezTo>
                  <a:cubicBezTo>
                    <a:pt x="345" y="166"/>
                    <a:pt x="367" y="48"/>
                    <a:pt x="297" y="0"/>
                  </a:cubicBezTo>
                  <a:cubicBezTo>
                    <a:pt x="251" y="6"/>
                    <a:pt x="210" y="3"/>
                    <a:pt x="173" y="33"/>
                  </a:cubicBezTo>
                  <a:cubicBezTo>
                    <a:pt x="169" y="36"/>
                    <a:pt x="141" y="74"/>
                    <a:pt x="141" y="74"/>
                  </a:cubicBezTo>
                  <a:cubicBezTo>
                    <a:pt x="117" y="93"/>
                    <a:pt x="103" y="70"/>
                    <a:pt x="132" y="99"/>
                  </a:cubicBezTo>
                  <a:close/>
                </a:path>
              </a:pathLst>
            </a:custGeom>
            <a:gradFill rotWithShape="1">
              <a:gsLst>
                <a:gs pos="0">
                  <a:srgbClr val="00A46D">
                    <a:alpha val="67000"/>
                  </a:srgbClr>
                </a:gs>
                <a:gs pos="100000">
                  <a:srgbClr val="006600"/>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54" name="Group 45">
            <a:extLst>
              <a:ext uri="{FF2B5EF4-FFF2-40B4-BE49-F238E27FC236}">
                <a16:creationId xmlns:a16="http://schemas.microsoft.com/office/drawing/2014/main" id="{8B29C905-28D8-1245-ACA4-BB609F88EDC5}"/>
              </a:ext>
            </a:extLst>
          </p:cNvPr>
          <p:cNvGrpSpPr>
            <a:grpSpLocks noChangeAspect="1"/>
          </p:cNvGrpSpPr>
          <p:nvPr/>
        </p:nvGrpSpPr>
        <p:grpSpPr bwMode="auto">
          <a:xfrm rot="2319844" flipH="1">
            <a:off x="4886422" y="1849612"/>
            <a:ext cx="325141" cy="89324"/>
            <a:chOff x="545" y="2284"/>
            <a:chExt cx="1867" cy="640"/>
          </a:xfrm>
        </p:grpSpPr>
        <p:sp>
          <p:nvSpPr>
            <p:cNvPr id="55" name="Freeform 46">
              <a:extLst>
                <a:ext uri="{FF2B5EF4-FFF2-40B4-BE49-F238E27FC236}">
                  <a16:creationId xmlns:a16="http://schemas.microsoft.com/office/drawing/2014/main" id="{DD2326BD-896D-7947-9C81-6C15266EF213}"/>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56" name="Oval 47">
              <a:extLst>
                <a:ext uri="{FF2B5EF4-FFF2-40B4-BE49-F238E27FC236}">
                  <a16:creationId xmlns:a16="http://schemas.microsoft.com/office/drawing/2014/main" id="{E4067366-AAD6-5E44-B6B0-7E0CAFC61F19}"/>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57" name="Group 48">
            <a:extLst>
              <a:ext uri="{FF2B5EF4-FFF2-40B4-BE49-F238E27FC236}">
                <a16:creationId xmlns:a16="http://schemas.microsoft.com/office/drawing/2014/main" id="{2F45B87D-EFB2-8B42-97FD-AAF7F190C943}"/>
              </a:ext>
            </a:extLst>
          </p:cNvPr>
          <p:cNvGrpSpPr>
            <a:grpSpLocks/>
          </p:cNvGrpSpPr>
          <p:nvPr/>
        </p:nvGrpSpPr>
        <p:grpSpPr bwMode="auto">
          <a:xfrm>
            <a:off x="4793361" y="2254553"/>
            <a:ext cx="349163" cy="368017"/>
            <a:chOff x="2032" y="3613"/>
            <a:chExt cx="260" cy="309"/>
          </a:xfrm>
        </p:grpSpPr>
        <p:sp>
          <p:nvSpPr>
            <p:cNvPr id="58" name="Text Box 49">
              <a:extLst>
                <a:ext uri="{FF2B5EF4-FFF2-40B4-BE49-F238E27FC236}">
                  <a16:creationId xmlns:a16="http://schemas.microsoft.com/office/drawing/2014/main" id="{CFD0634F-C0E0-B74D-8171-F75341A3C221}"/>
                </a:ext>
              </a:extLst>
            </p:cNvPr>
            <p:cNvSpPr txBox="1">
              <a:spLocks noChangeArrowheads="1"/>
            </p:cNvSpPr>
            <p:nvPr/>
          </p:nvSpPr>
          <p:spPr bwMode="auto">
            <a:xfrm>
              <a:off x="2049" y="3637"/>
              <a:ext cx="180"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59" name="Text Box 50">
              <a:extLst>
                <a:ext uri="{FF2B5EF4-FFF2-40B4-BE49-F238E27FC236}">
                  <a16:creationId xmlns:a16="http://schemas.microsoft.com/office/drawing/2014/main" id="{17ED8A51-ED24-954D-8251-8C5031808092}"/>
                </a:ext>
              </a:extLst>
            </p:cNvPr>
            <p:cNvSpPr txBox="1">
              <a:spLocks noChangeArrowheads="1"/>
            </p:cNvSpPr>
            <p:nvPr/>
          </p:nvSpPr>
          <p:spPr bwMode="auto">
            <a:xfrm>
              <a:off x="2085" y="3613"/>
              <a:ext cx="180"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60" name="Text Box 51">
              <a:extLst>
                <a:ext uri="{FF2B5EF4-FFF2-40B4-BE49-F238E27FC236}">
                  <a16:creationId xmlns:a16="http://schemas.microsoft.com/office/drawing/2014/main" id="{FFE23BF3-2517-824C-94FE-29AFDF8CCC39}"/>
                </a:ext>
              </a:extLst>
            </p:cNvPr>
            <p:cNvSpPr txBox="1">
              <a:spLocks noChangeArrowheads="1"/>
            </p:cNvSpPr>
            <p:nvPr/>
          </p:nvSpPr>
          <p:spPr bwMode="auto">
            <a:xfrm>
              <a:off x="2097" y="3670"/>
              <a:ext cx="180"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61" name="Text Box 52">
              <a:extLst>
                <a:ext uri="{FF2B5EF4-FFF2-40B4-BE49-F238E27FC236}">
                  <a16:creationId xmlns:a16="http://schemas.microsoft.com/office/drawing/2014/main" id="{93E9FA14-C94E-2841-B949-EEEBFA61630A}"/>
                </a:ext>
              </a:extLst>
            </p:cNvPr>
            <p:cNvSpPr txBox="1">
              <a:spLocks noChangeArrowheads="1"/>
            </p:cNvSpPr>
            <p:nvPr/>
          </p:nvSpPr>
          <p:spPr bwMode="auto">
            <a:xfrm>
              <a:off x="2043" y="3691"/>
              <a:ext cx="180"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62" name="Text Box 53">
              <a:extLst>
                <a:ext uri="{FF2B5EF4-FFF2-40B4-BE49-F238E27FC236}">
                  <a16:creationId xmlns:a16="http://schemas.microsoft.com/office/drawing/2014/main" id="{41677DE6-B3DE-B144-8218-AED30B9A096D}"/>
                </a:ext>
              </a:extLst>
            </p:cNvPr>
            <p:cNvSpPr txBox="1">
              <a:spLocks noChangeArrowheads="1"/>
            </p:cNvSpPr>
            <p:nvPr/>
          </p:nvSpPr>
          <p:spPr bwMode="auto">
            <a:xfrm>
              <a:off x="2109" y="3655"/>
              <a:ext cx="180"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63" name="Text Box 54">
              <a:extLst>
                <a:ext uri="{FF2B5EF4-FFF2-40B4-BE49-F238E27FC236}">
                  <a16:creationId xmlns:a16="http://schemas.microsoft.com/office/drawing/2014/main" id="{1B9104DC-6934-CE48-88D4-8D186889F504}"/>
                </a:ext>
              </a:extLst>
            </p:cNvPr>
            <p:cNvSpPr txBox="1">
              <a:spLocks noChangeArrowheads="1"/>
            </p:cNvSpPr>
            <p:nvPr/>
          </p:nvSpPr>
          <p:spPr bwMode="auto">
            <a:xfrm>
              <a:off x="2112" y="3640"/>
              <a:ext cx="180"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grpSp>
          <p:nvGrpSpPr>
            <p:cNvPr id="64" name="Group 55">
              <a:extLst>
                <a:ext uri="{FF2B5EF4-FFF2-40B4-BE49-F238E27FC236}">
                  <a16:creationId xmlns:a16="http://schemas.microsoft.com/office/drawing/2014/main" id="{C9F35846-4B5F-E740-ACE7-24BBFDA3F2A2}"/>
                </a:ext>
              </a:extLst>
            </p:cNvPr>
            <p:cNvGrpSpPr>
              <a:grpSpLocks/>
            </p:cNvGrpSpPr>
            <p:nvPr/>
          </p:nvGrpSpPr>
          <p:grpSpPr bwMode="auto">
            <a:xfrm>
              <a:off x="2032" y="3707"/>
              <a:ext cx="234" cy="215"/>
              <a:chOff x="2091" y="3712"/>
              <a:chExt cx="234" cy="215"/>
            </a:xfrm>
          </p:grpSpPr>
          <p:sp>
            <p:nvSpPr>
              <p:cNvPr id="65" name="Text Box 56">
                <a:extLst>
                  <a:ext uri="{FF2B5EF4-FFF2-40B4-BE49-F238E27FC236}">
                    <a16:creationId xmlns:a16="http://schemas.microsoft.com/office/drawing/2014/main" id="{5807E37B-95B5-4E4E-898D-9136779CA346}"/>
                  </a:ext>
                </a:extLst>
              </p:cNvPr>
              <p:cNvSpPr txBox="1">
                <a:spLocks noChangeArrowheads="1"/>
              </p:cNvSpPr>
              <p:nvPr/>
            </p:nvSpPr>
            <p:spPr bwMode="auto">
              <a:xfrm>
                <a:off x="2091" y="3724"/>
                <a:ext cx="180"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66" name="Text Box 57">
                <a:extLst>
                  <a:ext uri="{FF2B5EF4-FFF2-40B4-BE49-F238E27FC236}">
                    <a16:creationId xmlns:a16="http://schemas.microsoft.com/office/drawing/2014/main" id="{6CCCA98D-A250-2D44-B479-C08F37268519}"/>
                  </a:ext>
                </a:extLst>
              </p:cNvPr>
              <p:cNvSpPr txBox="1">
                <a:spLocks noChangeArrowheads="1"/>
              </p:cNvSpPr>
              <p:nvPr/>
            </p:nvSpPr>
            <p:spPr bwMode="auto">
              <a:xfrm>
                <a:off x="2121" y="3712"/>
                <a:ext cx="180"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67" name="Text Box 58">
                <a:extLst>
                  <a:ext uri="{FF2B5EF4-FFF2-40B4-BE49-F238E27FC236}">
                    <a16:creationId xmlns:a16="http://schemas.microsoft.com/office/drawing/2014/main" id="{0F0F9820-1796-7445-B466-14257DACC0B8}"/>
                  </a:ext>
                </a:extLst>
              </p:cNvPr>
              <p:cNvSpPr txBox="1">
                <a:spLocks noChangeArrowheads="1"/>
              </p:cNvSpPr>
              <p:nvPr/>
            </p:nvSpPr>
            <p:spPr bwMode="auto">
              <a:xfrm>
                <a:off x="2145" y="3733"/>
                <a:ext cx="180"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grpSp>
      </p:grpSp>
      <p:grpSp>
        <p:nvGrpSpPr>
          <p:cNvPr id="68" name="Group 59">
            <a:extLst>
              <a:ext uri="{FF2B5EF4-FFF2-40B4-BE49-F238E27FC236}">
                <a16:creationId xmlns:a16="http://schemas.microsoft.com/office/drawing/2014/main" id="{784D3DA4-A479-E043-A087-83D589EF0F14}"/>
              </a:ext>
            </a:extLst>
          </p:cNvPr>
          <p:cNvGrpSpPr>
            <a:grpSpLocks/>
          </p:cNvGrpSpPr>
          <p:nvPr/>
        </p:nvGrpSpPr>
        <p:grpSpPr bwMode="auto">
          <a:xfrm>
            <a:off x="5185188" y="2318867"/>
            <a:ext cx="350341" cy="368017"/>
            <a:chOff x="2032" y="3613"/>
            <a:chExt cx="261" cy="309"/>
          </a:xfrm>
        </p:grpSpPr>
        <p:sp>
          <p:nvSpPr>
            <p:cNvPr id="69" name="Text Box 60">
              <a:extLst>
                <a:ext uri="{FF2B5EF4-FFF2-40B4-BE49-F238E27FC236}">
                  <a16:creationId xmlns:a16="http://schemas.microsoft.com/office/drawing/2014/main" id="{F266AE92-7127-7542-9B40-DE42BF809576}"/>
                </a:ext>
              </a:extLst>
            </p:cNvPr>
            <p:cNvSpPr txBox="1">
              <a:spLocks noChangeArrowheads="1"/>
            </p:cNvSpPr>
            <p:nvPr/>
          </p:nvSpPr>
          <p:spPr bwMode="auto">
            <a:xfrm>
              <a:off x="2049" y="3637"/>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70" name="Text Box 61">
              <a:extLst>
                <a:ext uri="{FF2B5EF4-FFF2-40B4-BE49-F238E27FC236}">
                  <a16:creationId xmlns:a16="http://schemas.microsoft.com/office/drawing/2014/main" id="{CED076A8-21BA-3546-B08A-967D37EDC761}"/>
                </a:ext>
              </a:extLst>
            </p:cNvPr>
            <p:cNvSpPr txBox="1">
              <a:spLocks noChangeArrowheads="1"/>
            </p:cNvSpPr>
            <p:nvPr/>
          </p:nvSpPr>
          <p:spPr bwMode="auto">
            <a:xfrm>
              <a:off x="2085" y="3613"/>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71" name="Text Box 62">
              <a:extLst>
                <a:ext uri="{FF2B5EF4-FFF2-40B4-BE49-F238E27FC236}">
                  <a16:creationId xmlns:a16="http://schemas.microsoft.com/office/drawing/2014/main" id="{D466EDCF-9DA7-3349-8B48-4CC57CA3AEDB}"/>
                </a:ext>
              </a:extLst>
            </p:cNvPr>
            <p:cNvSpPr txBox="1">
              <a:spLocks noChangeArrowheads="1"/>
            </p:cNvSpPr>
            <p:nvPr/>
          </p:nvSpPr>
          <p:spPr bwMode="auto">
            <a:xfrm>
              <a:off x="2097" y="3670"/>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72" name="Text Box 63">
              <a:extLst>
                <a:ext uri="{FF2B5EF4-FFF2-40B4-BE49-F238E27FC236}">
                  <a16:creationId xmlns:a16="http://schemas.microsoft.com/office/drawing/2014/main" id="{01C6DB54-F1D8-AF4F-A6E4-03171C30FFB9}"/>
                </a:ext>
              </a:extLst>
            </p:cNvPr>
            <p:cNvSpPr txBox="1">
              <a:spLocks noChangeArrowheads="1"/>
            </p:cNvSpPr>
            <p:nvPr/>
          </p:nvSpPr>
          <p:spPr bwMode="auto">
            <a:xfrm>
              <a:off x="2043" y="3691"/>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74" name="Text Box 64">
              <a:extLst>
                <a:ext uri="{FF2B5EF4-FFF2-40B4-BE49-F238E27FC236}">
                  <a16:creationId xmlns:a16="http://schemas.microsoft.com/office/drawing/2014/main" id="{EB0A363C-9936-3E46-BE1D-EEBE172B3DC4}"/>
                </a:ext>
              </a:extLst>
            </p:cNvPr>
            <p:cNvSpPr txBox="1">
              <a:spLocks noChangeArrowheads="1"/>
            </p:cNvSpPr>
            <p:nvPr/>
          </p:nvSpPr>
          <p:spPr bwMode="auto">
            <a:xfrm>
              <a:off x="2109" y="3655"/>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75" name="Text Box 65">
              <a:extLst>
                <a:ext uri="{FF2B5EF4-FFF2-40B4-BE49-F238E27FC236}">
                  <a16:creationId xmlns:a16="http://schemas.microsoft.com/office/drawing/2014/main" id="{CE96A884-C3C1-204D-934D-8D78A4DFFA98}"/>
                </a:ext>
              </a:extLst>
            </p:cNvPr>
            <p:cNvSpPr txBox="1">
              <a:spLocks noChangeArrowheads="1"/>
            </p:cNvSpPr>
            <p:nvPr/>
          </p:nvSpPr>
          <p:spPr bwMode="auto">
            <a:xfrm>
              <a:off x="2112" y="3640"/>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grpSp>
          <p:nvGrpSpPr>
            <p:cNvPr id="76" name="Group 66">
              <a:extLst>
                <a:ext uri="{FF2B5EF4-FFF2-40B4-BE49-F238E27FC236}">
                  <a16:creationId xmlns:a16="http://schemas.microsoft.com/office/drawing/2014/main" id="{F5999C8E-CD37-B54F-9064-45D8F852918E}"/>
                </a:ext>
              </a:extLst>
            </p:cNvPr>
            <p:cNvGrpSpPr>
              <a:grpSpLocks/>
            </p:cNvGrpSpPr>
            <p:nvPr/>
          </p:nvGrpSpPr>
          <p:grpSpPr bwMode="auto">
            <a:xfrm>
              <a:off x="2032" y="3707"/>
              <a:ext cx="235" cy="215"/>
              <a:chOff x="2091" y="3712"/>
              <a:chExt cx="235" cy="215"/>
            </a:xfrm>
          </p:grpSpPr>
          <p:sp>
            <p:nvSpPr>
              <p:cNvPr id="77" name="Text Box 67">
                <a:extLst>
                  <a:ext uri="{FF2B5EF4-FFF2-40B4-BE49-F238E27FC236}">
                    <a16:creationId xmlns:a16="http://schemas.microsoft.com/office/drawing/2014/main" id="{A2BD2E14-3F8E-CA4A-8F7A-AFCF06C983BB}"/>
                  </a:ext>
                </a:extLst>
              </p:cNvPr>
              <p:cNvSpPr txBox="1">
                <a:spLocks noChangeArrowheads="1"/>
              </p:cNvSpPr>
              <p:nvPr/>
            </p:nvSpPr>
            <p:spPr bwMode="auto">
              <a:xfrm>
                <a:off x="2091" y="3724"/>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78" name="Text Box 68">
                <a:extLst>
                  <a:ext uri="{FF2B5EF4-FFF2-40B4-BE49-F238E27FC236}">
                    <a16:creationId xmlns:a16="http://schemas.microsoft.com/office/drawing/2014/main" id="{B56EF510-1083-C04F-BEFB-BCCCF5601137}"/>
                  </a:ext>
                </a:extLst>
              </p:cNvPr>
              <p:cNvSpPr txBox="1">
                <a:spLocks noChangeArrowheads="1"/>
              </p:cNvSpPr>
              <p:nvPr/>
            </p:nvSpPr>
            <p:spPr bwMode="auto">
              <a:xfrm>
                <a:off x="2121" y="3712"/>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79" name="Text Box 69">
                <a:extLst>
                  <a:ext uri="{FF2B5EF4-FFF2-40B4-BE49-F238E27FC236}">
                    <a16:creationId xmlns:a16="http://schemas.microsoft.com/office/drawing/2014/main" id="{A23C61FF-4D39-2A42-B95A-2533E309291B}"/>
                  </a:ext>
                </a:extLst>
              </p:cNvPr>
              <p:cNvSpPr txBox="1">
                <a:spLocks noChangeArrowheads="1"/>
              </p:cNvSpPr>
              <p:nvPr/>
            </p:nvSpPr>
            <p:spPr bwMode="auto">
              <a:xfrm>
                <a:off x="2145" y="3733"/>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grpSp>
      </p:grpSp>
      <p:grpSp>
        <p:nvGrpSpPr>
          <p:cNvPr id="80" name="Group 70">
            <a:extLst>
              <a:ext uri="{FF2B5EF4-FFF2-40B4-BE49-F238E27FC236}">
                <a16:creationId xmlns:a16="http://schemas.microsoft.com/office/drawing/2014/main" id="{20FF8946-EAAD-364D-B3A6-B0F04373FF4A}"/>
              </a:ext>
            </a:extLst>
          </p:cNvPr>
          <p:cNvGrpSpPr>
            <a:grpSpLocks noChangeAspect="1"/>
          </p:cNvGrpSpPr>
          <p:nvPr/>
        </p:nvGrpSpPr>
        <p:grpSpPr bwMode="auto">
          <a:xfrm rot="132093" flipH="1">
            <a:off x="5171070" y="1977048"/>
            <a:ext cx="323950" cy="89325"/>
            <a:chOff x="545" y="2284"/>
            <a:chExt cx="1867" cy="640"/>
          </a:xfrm>
        </p:grpSpPr>
        <p:sp>
          <p:nvSpPr>
            <p:cNvPr id="81" name="Freeform 71">
              <a:extLst>
                <a:ext uri="{FF2B5EF4-FFF2-40B4-BE49-F238E27FC236}">
                  <a16:creationId xmlns:a16="http://schemas.microsoft.com/office/drawing/2014/main" id="{66E31BF5-2A80-5943-A760-FE70E82125C7}"/>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82" name="Oval 72">
              <a:extLst>
                <a:ext uri="{FF2B5EF4-FFF2-40B4-BE49-F238E27FC236}">
                  <a16:creationId xmlns:a16="http://schemas.microsoft.com/office/drawing/2014/main" id="{80426485-E432-6245-B41D-A33860F750BA}"/>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83" name="Group 73">
            <a:extLst>
              <a:ext uri="{FF2B5EF4-FFF2-40B4-BE49-F238E27FC236}">
                <a16:creationId xmlns:a16="http://schemas.microsoft.com/office/drawing/2014/main" id="{47BBC9A2-E412-954A-BE8D-79009A7C8F74}"/>
              </a:ext>
            </a:extLst>
          </p:cNvPr>
          <p:cNvGrpSpPr>
            <a:grpSpLocks noChangeAspect="1"/>
          </p:cNvGrpSpPr>
          <p:nvPr/>
        </p:nvGrpSpPr>
        <p:grpSpPr bwMode="auto">
          <a:xfrm rot="132093" flipH="1">
            <a:off x="5514075" y="2037789"/>
            <a:ext cx="323950" cy="89324"/>
            <a:chOff x="545" y="2284"/>
            <a:chExt cx="1867" cy="640"/>
          </a:xfrm>
        </p:grpSpPr>
        <p:sp>
          <p:nvSpPr>
            <p:cNvPr id="84" name="Freeform 74">
              <a:extLst>
                <a:ext uri="{FF2B5EF4-FFF2-40B4-BE49-F238E27FC236}">
                  <a16:creationId xmlns:a16="http://schemas.microsoft.com/office/drawing/2014/main" id="{B199DB83-1E02-1F40-8AF1-825D8977ABFD}"/>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85" name="Oval 75">
              <a:extLst>
                <a:ext uri="{FF2B5EF4-FFF2-40B4-BE49-F238E27FC236}">
                  <a16:creationId xmlns:a16="http://schemas.microsoft.com/office/drawing/2014/main" id="{0F870935-1AC8-2642-8FE9-2CAC52214F8B}"/>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86" name="Group 76">
            <a:extLst>
              <a:ext uri="{FF2B5EF4-FFF2-40B4-BE49-F238E27FC236}">
                <a16:creationId xmlns:a16="http://schemas.microsoft.com/office/drawing/2014/main" id="{A8FDF18E-A320-6347-8344-724A329A1DEC}"/>
              </a:ext>
            </a:extLst>
          </p:cNvPr>
          <p:cNvGrpSpPr>
            <a:grpSpLocks noChangeAspect="1"/>
          </p:cNvGrpSpPr>
          <p:nvPr/>
        </p:nvGrpSpPr>
        <p:grpSpPr bwMode="auto">
          <a:xfrm rot="2326475" flipH="1">
            <a:off x="5818970" y="2181899"/>
            <a:ext cx="325141" cy="89325"/>
            <a:chOff x="545" y="2284"/>
            <a:chExt cx="1867" cy="640"/>
          </a:xfrm>
        </p:grpSpPr>
        <p:sp>
          <p:nvSpPr>
            <p:cNvPr id="87" name="Freeform 77">
              <a:extLst>
                <a:ext uri="{FF2B5EF4-FFF2-40B4-BE49-F238E27FC236}">
                  <a16:creationId xmlns:a16="http://schemas.microsoft.com/office/drawing/2014/main" id="{B711D832-2960-774F-A7C7-F29D18744ED5}"/>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88" name="Oval 78">
              <a:extLst>
                <a:ext uri="{FF2B5EF4-FFF2-40B4-BE49-F238E27FC236}">
                  <a16:creationId xmlns:a16="http://schemas.microsoft.com/office/drawing/2014/main" id="{72B67F2B-321F-954F-AD8D-CCBCEED6190A}"/>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89" name="Group 79">
            <a:extLst>
              <a:ext uri="{FF2B5EF4-FFF2-40B4-BE49-F238E27FC236}">
                <a16:creationId xmlns:a16="http://schemas.microsoft.com/office/drawing/2014/main" id="{B3D17B49-2DC2-994B-96E5-3985ECAC8F2C}"/>
              </a:ext>
            </a:extLst>
          </p:cNvPr>
          <p:cNvGrpSpPr>
            <a:grpSpLocks/>
          </p:cNvGrpSpPr>
          <p:nvPr/>
        </p:nvGrpSpPr>
        <p:grpSpPr bwMode="auto">
          <a:xfrm>
            <a:off x="5660561" y="1805548"/>
            <a:ext cx="463436" cy="438286"/>
            <a:chOff x="3459" y="3167"/>
            <a:chExt cx="346" cy="368"/>
          </a:xfrm>
        </p:grpSpPr>
        <p:sp>
          <p:nvSpPr>
            <p:cNvPr id="90" name="Text Box 80">
              <a:extLst>
                <a:ext uri="{FF2B5EF4-FFF2-40B4-BE49-F238E27FC236}">
                  <a16:creationId xmlns:a16="http://schemas.microsoft.com/office/drawing/2014/main" id="{57669414-57A4-2F44-A8B7-E7E863B28988}"/>
                </a:ext>
              </a:extLst>
            </p:cNvPr>
            <p:cNvSpPr txBox="1">
              <a:spLocks noChangeArrowheads="1"/>
            </p:cNvSpPr>
            <p:nvPr/>
          </p:nvSpPr>
          <p:spPr bwMode="auto">
            <a:xfrm>
              <a:off x="3465" y="3191"/>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91" name="Text Box 81">
              <a:extLst>
                <a:ext uri="{FF2B5EF4-FFF2-40B4-BE49-F238E27FC236}">
                  <a16:creationId xmlns:a16="http://schemas.microsoft.com/office/drawing/2014/main" id="{6BB19E06-198B-FC42-89BE-311FB41844EA}"/>
                </a:ext>
              </a:extLst>
            </p:cNvPr>
            <p:cNvSpPr txBox="1">
              <a:spLocks noChangeArrowheads="1"/>
            </p:cNvSpPr>
            <p:nvPr/>
          </p:nvSpPr>
          <p:spPr bwMode="auto">
            <a:xfrm>
              <a:off x="3501" y="3167"/>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92" name="Text Box 82">
              <a:extLst>
                <a:ext uri="{FF2B5EF4-FFF2-40B4-BE49-F238E27FC236}">
                  <a16:creationId xmlns:a16="http://schemas.microsoft.com/office/drawing/2014/main" id="{763198C5-4B38-4648-A819-0FD79A052F8F}"/>
                </a:ext>
              </a:extLst>
            </p:cNvPr>
            <p:cNvSpPr txBox="1">
              <a:spLocks noChangeArrowheads="1"/>
            </p:cNvSpPr>
            <p:nvPr/>
          </p:nvSpPr>
          <p:spPr bwMode="auto">
            <a:xfrm>
              <a:off x="3513" y="3224"/>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93" name="Text Box 83">
              <a:extLst>
                <a:ext uri="{FF2B5EF4-FFF2-40B4-BE49-F238E27FC236}">
                  <a16:creationId xmlns:a16="http://schemas.microsoft.com/office/drawing/2014/main" id="{6AC4718F-29A4-CC40-93EB-F65927736B97}"/>
                </a:ext>
              </a:extLst>
            </p:cNvPr>
            <p:cNvSpPr txBox="1">
              <a:spLocks noChangeArrowheads="1"/>
            </p:cNvSpPr>
            <p:nvPr/>
          </p:nvSpPr>
          <p:spPr bwMode="auto">
            <a:xfrm>
              <a:off x="3459" y="3245"/>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94" name="Text Box 84">
              <a:extLst>
                <a:ext uri="{FF2B5EF4-FFF2-40B4-BE49-F238E27FC236}">
                  <a16:creationId xmlns:a16="http://schemas.microsoft.com/office/drawing/2014/main" id="{FA944CF1-FD07-3445-BC9F-674ACF5A7183}"/>
                </a:ext>
              </a:extLst>
            </p:cNvPr>
            <p:cNvSpPr txBox="1">
              <a:spLocks noChangeArrowheads="1"/>
            </p:cNvSpPr>
            <p:nvPr/>
          </p:nvSpPr>
          <p:spPr bwMode="auto">
            <a:xfrm>
              <a:off x="3495" y="3221"/>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95" name="Text Box 85">
              <a:extLst>
                <a:ext uri="{FF2B5EF4-FFF2-40B4-BE49-F238E27FC236}">
                  <a16:creationId xmlns:a16="http://schemas.microsoft.com/office/drawing/2014/main" id="{F43CCE95-9C9A-3D48-871E-23A5090030EC}"/>
                </a:ext>
              </a:extLst>
            </p:cNvPr>
            <p:cNvSpPr txBox="1">
              <a:spLocks noChangeArrowheads="1"/>
            </p:cNvSpPr>
            <p:nvPr/>
          </p:nvSpPr>
          <p:spPr bwMode="auto">
            <a:xfrm>
              <a:off x="3507" y="3278"/>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96" name="Text Box 86">
              <a:extLst>
                <a:ext uri="{FF2B5EF4-FFF2-40B4-BE49-F238E27FC236}">
                  <a16:creationId xmlns:a16="http://schemas.microsoft.com/office/drawing/2014/main" id="{BB1786B4-9496-0B4D-A9CF-C46135D6CD74}"/>
                </a:ext>
              </a:extLst>
            </p:cNvPr>
            <p:cNvSpPr txBox="1">
              <a:spLocks noChangeArrowheads="1"/>
            </p:cNvSpPr>
            <p:nvPr/>
          </p:nvSpPr>
          <p:spPr bwMode="auto">
            <a:xfrm>
              <a:off x="3489" y="3233"/>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97" name="Text Box 87">
              <a:extLst>
                <a:ext uri="{FF2B5EF4-FFF2-40B4-BE49-F238E27FC236}">
                  <a16:creationId xmlns:a16="http://schemas.microsoft.com/office/drawing/2014/main" id="{7AA160EE-C310-ED4C-B14C-E22D1E0723A3}"/>
                </a:ext>
              </a:extLst>
            </p:cNvPr>
            <p:cNvSpPr txBox="1">
              <a:spLocks noChangeArrowheads="1"/>
            </p:cNvSpPr>
            <p:nvPr/>
          </p:nvSpPr>
          <p:spPr bwMode="auto">
            <a:xfrm>
              <a:off x="3526" y="3209"/>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98" name="Text Box 88">
              <a:extLst>
                <a:ext uri="{FF2B5EF4-FFF2-40B4-BE49-F238E27FC236}">
                  <a16:creationId xmlns:a16="http://schemas.microsoft.com/office/drawing/2014/main" id="{BD1141F1-0741-E143-B9F2-2F6023E82B0E}"/>
                </a:ext>
              </a:extLst>
            </p:cNvPr>
            <p:cNvSpPr txBox="1">
              <a:spLocks noChangeArrowheads="1"/>
            </p:cNvSpPr>
            <p:nvPr/>
          </p:nvSpPr>
          <p:spPr bwMode="auto">
            <a:xfrm>
              <a:off x="3537" y="3266"/>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99" name="Text Box 89">
              <a:extLst>
                <a:ext uri="{FF2B5EF4-FFF2-40B4-BE49-F238E27FC236}">
                  <a16:creationId xmlns:a16="http://schemas.microsoft.com/office/drawing/2014/main" id="{DDF693B2-BC2F-E243-9D8F-BAA6232CBF12}"/>
                </a:ext>
              </a:extLst>
            </p:cNvPr>
            <p:cNvSpPr txBox="1">
              <a:spLocks noChangeArrowheads="1"/>
            </p:cNvSpPr>
            <p:nvPr/>
          </p:nvSpPr>
          <p:spPr bwMode="auto">
            <a:xfrm>
              <a:off x="3492" y="3218"/>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100" name="Text Box 90">
              <a:extLst>
                <a:ext uri="{FF2B5EF4-FFF2-40B4-BE49-F238E27FC236}">
                  <a16:creationId xmlns:a16="http://schemas.microsoft.com/office/drawing/2014/main" id="{4C1029E2-7F74-5542-BDEB-70DCF5C7B830}"/>
                </a:ext>
              </a:extLst>
            </p:cNvPr>
            <p:cNvSpPr txBox="1">
              <a:spLocks noChangeArrowheads="1"/>
            </p:cNvSpPr>
            <p:nvPr/>
          </p:nvSpPr>
          <p:spPr bwMode="auto">
            <a:xfrm>
              <a:off x="3528" y="3194"/>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101" name="Text Box 91">
              <a:extLst>
                <a:ext uri="{FF2B5EF4-FFF2-40B4-BE49-F238E27FC236}">
                  <a16:creationId xmlns:a16="http://schemas.microsoft.com/office/drawing/2014/main" id="{39BBB9AD-9316-6C42-967F-CED148E0DBF2}"/>
                </a:ext>
              </a:extLst>
            </p:cNvPr>
            <p:cNvSpPr txBox="1">
              <a:spLocks noChangeArrowheads="1"/>
            </p:cNvSpPr>
            <p:nvPr/>
          </p:nvSpPr>
          <p:spPr bwMode="auto">
            <a:xfrm>
              <a:off x="3540" y="3251"/>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102" name="Text Box 92">
              <a:extLst>
                <a:ext uri="{FF2B5EF4-FFF2-40B4-BE49-F238E27FC236}">
                  <a16:creationId xmlns:a16="http://schemas.microsoft.com/office/drawing/2014/main" id="{BF14D3AD-4380-D84E-8DEF-733FB3A3A762}"/>
                </a:ext>
              </a:extLst>
            </p:cNvPr>
            <p:cNvSpPr txBox="1">
              <a:spLocks noChangeArrowheads="1"/>
            </p:cNvSpPr>
            <p:nvPr/>
          </p:nvSpPr>
          <p:spPr bwMode="auto">
            <a:xfrm>
              <a:off x="3561" y="3287"/>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103" name="Text Box 93">
              <a:extLst>
                <a:ext uri="{FF2B5EF4-FFF2-40B4-BE49-F238E27FC236}">
                  <a16:creationId xmlns:a16="http://schemas.microsoft.com/office/drawing/2014/main" id="{DD4FF395-6FB1-7041-9409-D2D6226899A2}"/>
                </a:ext>
              </a:extLst>
            </p:cNvPr>
            <p:cNvSpPr txBox="1">
              <a:spLocks noChangeArrowheads="1"/>
            </p:cNvSpPr>
            <p:nvPr/>
          </p:nvSpPr>
          <p:spPr bwMode="auto">
            <a:xfrm>
              <a:off x="3597" y="3263"/>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104" name="Text Box 94">
              <a:extLst>
                <a:ext uri="{FF2B5EF4-FFF2-40B4-BE49-F238E27FC236}">
                  <a16:creationId xmlns:a16="http://schemas.microsoft.com/office/drawing/2014/main" id="{7D9E5B6A-009C-244C-BE01-5D0BC9BD931B}"/>
                </a:ext>
              </a:extLst>
            </p:cNvPr>
            <p:cNvSpPr txBox="1">
              <a:spLocks noChangeArrowheads="1"/>
            </p:cNvSpPr>
            <p:nvPr/>
          </p:nvSpPr>
          <p:spPr bwMode="auto">
            <a:xfrm>
              <a:off x="3609" y="3320"/>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105" name="Text Box 95">
              <a:extLst>
                <a:ext uri="{FF2B5EF4-FFF2-40B4-BE49-F238E27FC236}">
                  <a16:creationId xmlns:a16="http://schemas.microsoft.com/office/drawing/2014/main" id="{0E86870C-387E-334A-8815-4D1D6ED0F31B}"/>
                </a:ext>
              </a:extLst>
            </p:cNvPr>
            <p:cNvSpPr txBox="1">
              <a:spLocks noChangeArrowheads="1"/>
            </p:cNvSpPr>
            <p:nvPr/>
          </p:nvSpPr>
          <p:spPr bwMode="auto">
            <a:xfrm>
              <a:off x="3555" y="3341"/>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106" name="Text Box 96">
              <a:extLst>
                <a:ext uri="{FF2B5EF4-FFF2-40B4-BE49-F238E27FC236}">
                  <a16:creationId xmlns:a16="http://schemas.microsoft.com/office/drawing/2014/main" id="{92878B85-B975-BB4E-8B13-9B435D463FF7}"/>
                </a:ext>
              </a:extLst>
            </p:cNvPr>
            <p:cNvSpPr txBox="1">
              <a:spLocks noChangeArrowheads="1"/>
            </p:cNvSpPr>
            <p:nvPr/>
          </p:nvSpPr>
          <p:spPr bwMode="auto">
            <a:xfrm>
              <a:off x="3591" y="3317"/>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107" name="Text Box 97">
              <a:extLst>
                <a:ext uri="{FF2B5EF4-FFF2-40B4-BE49-F238E27FC236}">
                  <a16:creationId xmlns:a16="http://schemas.microsoft.com/office/drawing/2014/main" id="{68FBD901-67E4-AA4A-AD65-D38415DAABB3}"/>
                </a:ext>
              </a:extLst>
            </p:cNvPr>
            <p:cNvSpPr txBox="1">
              <a:spLocks noChangeArrowheads="1"/>
            </p:cNvSpPr>
            <p:nvPr/>
          </p:nvSpPr>
          <p:spPr bwMode="auto">
            <a:xfrm>
              <a:off x="3558" y="3221"/>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108" name="Text Box 98">
              <a:extLst>
                <a:ext uri="{FF2B5EF4-FFF2-40B4-BE49-F238E27FC236}">
                  <a16:creationId xmlns:a16="http://schemas.microsoft.com/office/drawing/2014/main" id="{2795B25C-9C11-1A4E-AFCF-506BD25C6B7F}"/>
                </a:ext>
              </a:extLst>
            </p:cNvPr>
            <p:cNvSpPr txBox="1">
              <a:spLocks noChangeArrowheads="1"/>
            </p:cNvSpPr>
            <p:nvPr/>
          </p:nvSpPr>
          <p:spPr bwMode="auto">
            <a:xfrm>
              <a:off x="3540" y="3176"/>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109" name="Text Box 99">
              <a:extLst>
                <a:ext uri="{FF2B5EF4-FFF2-40B4-BE49-F238E27FC236}">
                  <a16:creationId xmlns:a16="http://schemas.microsoft.com/office/drawing/2014/main" id="{1D06C614-CB8F-9547-84CF-41F36CA795F5}"/>
                </a:ext>
              </a:extLst>
            </p:cNvPr>
            <p:cNvSpPr txBox="1">
              <a:spLocks noChangeArrowheads="1"/>
            </p:cNvSpPr>
            <p:nvPr/>
          </p:nvSpPr>
          <p:spPr bwMode="auto">
            <a:xfrm>
              <a:off x="3621" y="3305"/>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110" name="Text Box 100">
              <a:extLst>
                <a:ext uri="{FF2B5EF4-FFF2-40B4-BE49-F238E27FC236}">
                  <a16:creationId xmlns:a16="http://schemas.microsoft.com/office/drawing/2014/main" id="{49AC3D9E-0142-CA49-B0EF-40D927C8A407}"/>
                </a:ext>
              </a:extLst>
            </p:cNvPr>
            <p:cNvSpPr txBox="1">
              <a:spLocks noChangeArrowheads="1"/>
            </p:cNvSpPr>
            <p:nvPr/>
          </p:nvSpPr>
          <p:spPr bwMode="auto">
            <a:xfrm>
              <a:off x="3588" y="3209"/>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111" name="Text Box 101">
              <a:extLst>
                <a:ext uri="{FF2B5EF4-FFF2-40B4-BE49-F238E27FC236}">
                  <a16:creationId xmlns:a16="http://schemas.microsoft.com/office/drawing/2014/main" id="{2C1C3831-4DAA-3A46-9A25-66C7B9E9F3D4}"/>
                </a:ext>
              </a:extLst>
            </p:cNvPr>
            <p:cNvSpPr txBox="1">
              <a:spLocks noChangeArrowheads="1"/>
            </p:cNvSpPr>
            <p:nvPr/>
          </p:nvSpPr>
          <p:spPr bwMode="auto">
            <a:xfrm>
              <a:off x="3588" y="3314"/>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112" name="Text Box 102">
              <a:extLst>
                <a:ext uri="{FF2B5EF4-FFF2-40B4-BE49-F238E27FC236}">
                  <a16:creationId xmlns:a16="http://schemas.microsoft.com/office/drawing/2014/main" id="{0A40C83F-E70A-334A-9B54-5E010727A965}"/>
                </a:ext>
              </a:extLst>
            </p:cNvPr>
            <p:cNvSpPr txBox="1">
              <a:spLocks noChangeArrowheads="1"/>
            </p:cNvSpPr>
            <p:nvPr/>
          </p:nvSpPr>
          <p:spPr bwMode="auto">
            <a:xfrm>
              <a:off x="3624" y="3290"/>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sp>
          <p:nvSpPr>
            <p:cNvPr id="113" name="Text Box 103">
              <a:extLst>
                <a:ext uri="{FF2B5EF4-FFF2-40B4-BE49-F238E27FC236}">
                  <a16:creationId xmlns:a16="http://schemas.microsoft.com/office/drawing/2014/main" id="{D8A9AC2F-F77C-E44E-A0EA-56F180B12883}"/>
                </a:ext>
              </a:extLst>
            </p:cNvPr>
            <p:cNvSpPr txBox="1">
              <a:spLocks noChangeArrowheads="1"/>
            </p:cNvSpPr>
            <p:nvPr/>
          </p:nvSpPr>
          <p:spPr bwMode="auto">
            <a:xfrm>
              <a:off x="3591" y="3194"/>
              <a:ext cx="18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900">
                  <a:solidFill>
                    <a:schemeClr val="bg1"/>
                  </a:solidFill>
                  <a:latin typeface="宋体" panose="02010600030101010101" pitchFamily="2" charset="-122"/>
                  <a:ea typeface="宋体" panose="02010600030101010101" pitchFamily="2" charset="-122"/>
                </a:rPr>
                <a:t>.</a:t>
              </a:r>
            </a:p>
          </p:txBody>
        </p:sp>
      </p:grpSp>
      <p:grpSp>
        <p:nvGrpSpPr>
          <p:cNvPr id="114" name="Group 104">
            <a:extLst>
              <a:ext uri="{FF2B5EF4-FFF2-40B4-BE49-F238E27FC236}">
                <a16:creationId xmlns:a16="http://schemas.microsoft.com/office/drawing/2014/main" id="{4BE7F5A7-3A3D-A948-8E55-1F52D61DC8E3}"/>
              </a:ext>
            </a:extLst>
          </p:cNvPr>
          <p:cNvGrpSpPr>
            <a:grpSpLocks/>
          </p:cNvGrpSpPr>
          <p:nvPr/>
        </p:nvGrpSpPr>
        <p:grpSpPr bwMode="auto">
          <a:xfrm>
            <a:off x="4667280" y="1748378"/>
            <a:ext cx="3138266" cy="3328824"/>
            <a:chOff x="2951" y="1468"/>
            <a:chExt cx="2342" cy="2795"/>
          </a:xfrm>
        </p:grpSpPr>
        <p:pic>
          <p:nvPicPr>
            <p:cNvPr id="115" name="Picture 105">
              <a:extLst>
                <a:ext uri="{FF2B5EF4-FFF2-40B4-BE49-F238E27FC236}">
                  <a16:creationId xmlns:a16="http://schemas.microsoft.com/office/drawing/2014/main" id="{F9C9D2D7-D9FE-0A4C-80F8-5B0796FEE0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5762">
              <a:off x="2951" y="1468"/>
              <a:ext cx="2261" cy="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grpSp>
          <p:nvGrpSpPr>
            <p:cNvPr id="116" name="Group 106">
              <a:extLst>
                <a:ext uri="{FF2B5EF4-FFF2-40B4-BE49-F238E27FC236}">
                  <a16:creationId xmlns:a16="http://schemas.microsoft.com/office/drawing/2014/main" id="{3701A666-42F5-6441-B5F5-787704946BC0}"/>
                </a:ext>
              </a:extLst>
            </p:cNvPr>
            <p:cNvGrpSpPr>
              <a:grpSpLocks/>
            </p:cNvGrpSpPr>
            <p:nvPr/>
          </p:nvGrpSpPr>
          <p:grpSpPr bwMode="auto">
            <a:xfrm>
              <a:off x="3365" y="1762"/>
              <a:ext cx="1928" cy="2501"/>
              <a:chOff x="3453" y="1789"/>
              <a:chExt cx="1928" cy="2501"/>
            </a:xfrm>
          </p:grpSpPr>
          <p:grpSp>
            <p:nvGrpSpPr>
              <p:cNvPr id="117" name="Group 107">
                <a:extLst>
                  <a:ext uri="{FF2B5EF4-FFF2-40B4-BE49-F238E27FC236}">
                    <a16:creationId xmlns:a16="http://schemas.microsoft.com/office/drawing/2014/main" id="{2888E9BC-1282-6B44-A3E2-4199C81D5D4F}"/>
                  </a:ext>
                </a:extLst>
              </p:cNvPr>
              <p:cNvGrpSpPr>
                <a:grpSpLocks noChangeAspect="1"/>
              </p:cNvGrpSpPr>
              <p:nvPr/>
            </p:nvGrpSpPr>
            <p:grpSpPr bwMode="auto">
              <a:xfrm rot="11311990" flipH="1">
                <a:off x="3944" y="2634"/>
                <a:ext cx="213" cy="65"/>
                <a:chOff x="545" y="2284"/>
                <a:chExt cx="1867" cy="640"/>
              </a:xfrm>
            </p:grpSpPr>
            <p:sp>
              <p:nvSpPr>
                <p:cNvPr id="357" name="Freeform 108">
                  <a:extLst>
                    <a:ext uri="{FF2B5EF4-FFF2-40B4-BE49-F238E27FC236}">
                      <a16:creationId xmlns:a16="http://schemas.microsoft.com/office/drawing/2014/main" id="{0CB1E38A-3DBC-8A4E-8FBB-E16147C9753A}"/>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358" name="Oval 109">
                  <a:extLst>
                    <a:ext uri="{FF2B5EF4-FFF2-40B4-BE49-F238E27FC236}">
                      <a16:creationId xmlns:a16="http://schemas.microsoft.com/office/drawing/2014/main" id="{757340E8-E7A2-3F4E-96FE-DEA5EEDAE8D6}"/>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18" name="Group 110">
                <a:extLst>
                  <a:ext uri="{FF2B5EF4-FFF2-40B4-BE49-F238E27FC236}">
                    <a16:creationId xmlns:a16="http://schemas.microsoft.com/office/drawing/2014/main" id="{6E49C4FF-E306-D449-8536-CE7237800793}"/>
                  </a:ext>
                </a:extLst>
              </p:cNvPr>
              <p:cNvGrpSpPr>
                <a:grpSpLocks/>
              </p:cNvGrpSpPr>
              <p:nvPr/>
            </p:nvGrpSpPr>
            <p:grpSpPr bwMode="auto">
              <a:xfrm rot="2316519">
                <a:off x="4164" y="2125"/>
                <a:ext cx="48" cy="470"/>
                <a:chOff x="1670" y="850"/>
                <a:chExt cx="494" cy="4076"/>
              </a:xfrm>
            </p:grpSpPr>
            <p:sp>
              <p:nvSpPr>
                <p:cNvPr id="354" name="Freeform 111">
                  <a:extLst>
                    <a:ext uri="{FF2B5EF4-FFF2-40B4-BE49-F238E27FC236}">
                      <a16:creationId xmlns:a16="http://schemas.microsoft.com/office/drawing/2014/main" id="{44B98C69-8135-0848-8E1B-928AD628FD89}"/>
                    </a:ext>
                  </a:extLst>
                </p:cNvPr>
                <p:cNvSpPr>
                  <a:spLocks/>
                </p:cNvSpPr>
                <p:nvPr/>
              </p:nvSpPr>
              <p:spPr bwMode="auto">
                <a:xfrm>
                  <a:off x="1670" y="1369"/>
                  <a:ext cx="494" cy="3031"/>
                </a:xfrm>
                <a:custGeom>
                  <a:avLst/>
                  <a:gdLst>
                    <a:gd name="T0" fmla="*/ 255182 w 149"/>
                    <a:gd name="T1" fmla="*/ 228931 h 625"/>
                    <a:gd name="T2" fmla="*/ 39616 w 149"/>
                    <a:gd name="T3" fmla="*/ 266491 h 625"/>
                    <a:gd name="T4" fmla="*/ 511091 w 149"/>
                    <a:gd name="T5" fmla="*/ 307889 h 625"/>
                    <a:gd name="T6" fmla="*/ 656208 w 149"/>
                    <a:gd name="T7" fmla="*/ 266491 h 625"/>
                    <a:gd name="T8" fmla="*/ 581680 w 149"/>
                    <a:gd name="T9" fmla="*/ 170357 h 625"/>
                    <a:gd name="T10" fmla="*/ 511091 w 149"/>
                    <a:gd name="T11" fmla="*/ 145627 h 625"/>
                    <a:gd name="T12" fmla="*/ 475444 w 149"/>
                    <a:gd name="T13" fmla="*/ 132999 h 625"/>
                    <a:gd name="T14" fmla="*/ 656208 w 149"/>
                    <a:gd name="T15" fmla="*/ 54019 h 625"/>
                    <a:gd name="T16" fmla="*/ 290817 w 149"/>
                    <a:gd name="T17" fmla="*/ 0 h 625"/>
                    <a:gd name="T18" fmla="*/ 3969 w 149"/>
                    <a:gd name="T19" fmla="*/ 24762 h 625"/>
                    <a:gd name="T20" fmla="*/ 39616 w 149"/>
                    <a:gd name="T21" fmla="*/ 70857 h 625"/>
                    <a:gd name="T22" fmla="*/ 184623 w 149"/>
                    <a:gd name="T23" fmla="*/ 95511 h 625"/>
                    <a:gd name="T24" fmla="*/ 255182 w 149"/>
                    <a:gd name="T25" fmla="*/ 120865 h 625"/>
                    <a:gd name="T26" fmla="*/ 290817 w 149"/>
                    <a:gd name="T27" fmla="*/ 132999 h 625"/>
                    <a:gd name="T28" fmla="*/ 39616 w 149"/>
                    <a:gd name="T29" fmla="*/ 203756 h 625"/>
                    <a:gd name="T30" fmla="*/ 110208 w 149"/>
                    <a:gd name="T31" fmla="*/ 216481 h 625"/>
                    <a:gd name="T32" fmla="*/ 220261 w 149"/>
                    <a:gd name="T33" fmla="*/ 220414 h 625"/>
                    <a:gd name="T34" fmla="*/ 255182 w 149"/>
                    <a:gd name="T35" fmla="*/ 228931 h 6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9"/>
                    <a:gd name="T55" fmla="*/ 0 h 625"/>
                    <a:gd name="T56" fmla="*/ 149 w 149"/>
                    <a:gd name="T57" fmla="*/ 625 h 6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9" h="625">
                      <a:moveTo>
                        <a:pt x="58" y="453"/>
                      </a:moveTo>
                      <a:cubicBezTo>
                        <a:pt x="29" y="481"/>
                        <a:pt x="19" y="487"/>
                        <a:pt x="9" y="527"/>
                      </a:cubicBezTo>
                      <a:cubicBezTo>
                        <a:pt x="21" y="625"/>
                        <a:pt x="19" y="621"/>
                        <a:pt x="116" y="609"/>
                      </a:cubicBezTo>
                      <a:cubicBezTo>
                        <a:pt x="134" y="581"/>
                        <a:pt x="140" y="559"/>
                        <a:pt x="149" y="527"/>
                      </a:cubicBezTo>
                      <a:cubicBezTo>
                        <a:pt x="146" y="478"/>
                        <a:pt x="147" y="395"/>
                        <a:pt x="132" y="337"/>
                      </a:cubicBezTo>
                      <a:cubicBezTo>
                        <a:pt x="128" y="320"/>
                        <a:pt x="121" y="304"/>
                        <a:pt x="116" y="288"/>
                      </a:cubicBezTo>
                      <a:cubicBezTo>
                        <a:pt x="113" y="280"/>
                        <a:pt x="108" y="263"/>
                        <a:pt x="108" y="263"/>
                      </a:cubicBezTo>
                      <a:cubicBezTo>
                        <a:pt x="114" y="171"/>
                        <a:pt x="98" y="158"/>
                        <a:pt x="149" y="107"/>
                      </a:cubicBezTo>
                      <a:cubicBezTo>
                        <a:pt x="138" y="39"/>
                        <a:pt x="132" y="21"/>
                        <a:pt x="66" y="0"/>
                      </a:cubicBezTo>
                      <a:cubicBezTo>
                        <a:pt x="22" y="9"/>
                        <a:pt x="15" y="8"/>
                        <a:pt x="1" y="49"/>
                      </a:cubicBezTo>
                      <a:cubicBezTo>
                        <a:pt x="4" y="79"/>
                        <a:pt x="0" y="111"/>
                        <a:pt x="9" y="140"/>
                      </a:cubicBezTo>
                      <a:cubicBezTo>
                        <a:pt x="15" y="159"/>
                        <a:pt x="42" y="189"/>
                        <a:pt x="42" y="189"/>
                      </a:cubicBezTo>
                      <a:cubicBezTo>
                        <a:pt x="47" y="206"/>
                        <a:pt x="53" y="222"/>
                        <a:pt x="58" y="239"/>
                      </a:cubicBezTo>
                      <a:cubicBezTo>
                        <a:pt x="61" y="247"/>
                        <a:pt x="66" y="263"/>
                        <a:pt x="66" y="263"/>
                      </a:cubicBezTo>
                      <a:cubicBezTo>
                        <a:pt x="56" y="316"/>
                        <a:pt x="26" y="353"/>
                        <a:pt x="9" y="403"/>
                      </a:cubicBezTo>
                      <a:cubicBezTo>
                        <a:pt x="14" y="411"/>
                        <a:pt x="17" y="422"/>
                        <a:pt x="25" y="428"/>
                      </a:cubicBezTo>
                      <a:cubicBezTo>
                        <a:pt x="32" y="433"/>
                        <a:pt x="43" y="431"/>
                        <a:pt x="50" y="436"/>
                      </a:cubicBezTo>
                      <a:cubicBezTo>
                        <a:pt x="81" y="455"/>
                        <a:pt x="69" y="453"/>
                        <a:pt x="58" y="453"/>
                      </a:cubicBezTo>
                      <a:close/>
                    </a:path>
                  </a:pathLst>
                </a:custGeom>
                <a:gradFill rotWithShape="1">
                  <a:gsLst>
                    <a:gs pos="0">
                      <a:srgbClr val="004C32"/>
                    </a:gs>
                    <a:gs pos="100000">
                      <a:srgbClr val="00A46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355" name="Freeform 112">
                  <a:extLst>
                    <a:ext uri="{FF2B5EF4-FFF2-40B4-BE49-F238E27FC236}">
                      <a16:creationId xmlns:a16="http://schemas.microsoft.com/office/drawing/2014/main" id="{E427C464-B66B-6846-B841-5002B6FF686A}"/>
                    </a:ext>
                  </a:extLst>
                </p:cNvPr>
                <p:cNvSpPr>
                  <a:spLocks/>
                </p:cNvSpPr>
                <p:nvPr/>
              </p:nvSpPr>
              <p:spPr bwMode="auto">
                <a:xfrm>
                  <a:off x="1794" y="850"/>
                  <a:ext cx="370" cy="3031"/>
                </a:xfrm>
                <a:custGeom>
                  <a:avLst/>
                  <a:gdLst>
                    <a:gd name="T0" fmla="*/ 58 w 370"/>
                    <a:gd name="T1" fmla="*/ 59 h 392"/>
                    <a:gd name="T2" fmla="*/ 16 w 370"/>
                    <a:gd name="T3" fmla="*/ 143 h 392"/>
                    <a:gd name="T4" fmla="*/ 0 w 370"/>
                    <a:gd name="T5" fmla="*/ 273 h 392"/>
                    <a:gd name="T6" fmla="*/ 107 w 370"/>
                    <a:gd name="T7" fmla="*/ 685 h 392"/>
                    <a:gd name="T8" fmla="*/ 189 w 370"/>
                    <a:gd name="T9" fmla="*/ 880 h 392"/>
                    <a:gd name="T10" fmla="*/ 263 w 370"/>
                    <a:gd name="T11" fmla="*/ 858 h 392"/>
                    <a:gd name="T12" fmla="*/ 288 w 370"/>
                    <a:gd name="T13" fmla="*/ 600 h 392"/>
                    <a:gd name="T14" fmla="*/ 370 w 370"/>
                    <a:gd name="T15" fmla="*/ 427 h 392"/>
                    <a:gd name="T16" fmla="*/ 313 w 370"/>
                    <a:gd name="T17" fmla="*/ 232 h 392"/>
                    <a:gd name="T18" fmla="*/ 173 w 370"/>
                    <a:gd name="T19" fmla="*/ 79 h 392"/>
                    <a:gd name="T20" fmla="*/ 123 w 370"/>
                    <a:gd name="T21" fmla="*/ 37 h 392"/>
                    <a:gd name="T22" fmla="*/ 99 w 370"/>
                    <a:gd name="T23" fmla="*/ 15 h 392"/>
                    <a:gd name="T24" fmla="*/ 58 w 370"/>
                    <a:gd name="T25" fmla="*/ 5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0"/>
                    <a:gd name="T40" fmla="*/ 0 h 392"/>
                    <a:gd name="T41" fmla="*/ 370 w 370"/>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0" h="392">
                      <a:moveTo>
                        <a:pt x="58" y="22"/>
                      </a:moveTo>
                      <a:cubicBezTo>
                        <a:pt x="52" y="26"/>
                        <a:pt x="21" y="45"/>
                        <a:pt x="16" y="55"/>
                      </a:cubicBezTo>
                      <a:cubicBezTo>
                        <a:pt x="8" y="70"/>
                        <a:pt x="0" y="104"/>
                        <a:pt x="0" y="104"/>
                      </a:cubicBezTo>
                      <a:cubicBezTo>
                        <a:pt x="9" y="188"/>
                        <a:pt x="21" y="233"/>
                        <a:pt x="107" y="261"/>
                      </a:cubicBezTo>
                      <a:cubicBezTo>
                        <a:pt x="134" y="287"/>
                        <a:pt x="163" y="308"/>
                        <a:pt x="189" y="335"/>
                      </a:cubicBezTo>
                      <a:cubicBezTo>
                        <a:pt x="207" y="392"/>
                        <a:pt x="241" y="361"/>
                        <a:pt x="263" y="327"/>
                      </a:cubicBezTo>
                      <a:cubicBezTo>
                        <a:pt x="271" y="303"/>
                        <a:pt x="274" y="243"/>
                        <a:pt x="288" y="228"/>
                      </a:cubicBezTo>
                      <a:cubicBezTo>
                        <a:pt x="313" y="203"/>
                        <a:pt x="345" y="189"/>
                        <a:pt x="370" y="162"/>
                      </a:cubicBezTo>
                      <a:cubicBezTo>
                        <a:pt x="361" y="109"/>
                        <a:pt x="361" y="104"/>
                        <a:pt x="313" y="88"/>
                      </a:cubicBezTo>
                      <a:cubicBezTo>
                        <a:pt x="278" y="55"/>
                        <a:pt x="219" y="46"/>
                        <a:pt x="173" y="30"/>
                      </a:cubicBezTo>
                      <a:cubicBezTo>
                        <a:pt x="156" y="24"/>
                        <a:pt x="140" y="19"/>
                        <a:pt x="123" y="14"/>
                      </a:cubicBezTo>
                      <a:cubicBezTo>
                        <a:pt x="115" y="11"/>
                        <a:pt x="99" y="6"/>
                        <a:pt x="99" y="6"/>
                      </a:cubicBezTo>
                      <a:cubicBezTo>
                        <a:pt x="55" y="15"/>
                        <a:pt x="58" y="0"/>
                        <a:pt x="58" y="22"/>
                      </a:cubicBezTo>
                      <a:close/>
                    </a:path>
                  </a:pathLst>
                </a:custGeom>
                <a:gradFill rotWithShape="1">
                  <a:gsLst>
                    <a:gs pos="0">
                      <a:srgbClr val="66FF99"/>
                    </a:gs>
                    <a:gs pos="100000">
                      <a:srgbClr val="00A46D">
                        <a:alpha val="82001"/>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356" name="Freeform 113">
                  <a:extLst>
                    <a:ext uri="{FF2B5EF4-FFF2-40B4-BE49-F238E27FC236}">
                      <a16:creationId xmlns:a16="http://schemas.microsoft.com/office/drawing/2014/main" id="{AB6D0EAC-A169-DD47-8486-01FB4CA21BAE}"/>
                    </a:ext>
                  </a:extLst>
                </p:cNvPr>
                <p:cNvSpPr>
                  <a:spLocks/>
                </p:cNvSpPr>
                <p:nvPr/>
              </p:nvSpPr>
              <p:spPr bwMode="auto">
                <a:xfrm>
                  <a:off x="1752" y="1897"/>
                  <a:ext cx="367" cy="3029"/>
                </a:xfrm>
                <a:custGeom>
                  <a:avLst/>
                  <a:gdLst>
                    <a:gd name="T0" fmla="*/ 132 w 367"/>
                    <a:gd name="T1" fmla="*/ 99 h 338"/>
                    <a:gd name="T2" fmla="*/ 1 w 367"/>
                    <a:gd name="T3" fmla="*/ 157 h 338"/>
                    <a:gd name="T4" fmla="*/ 9 w 367"/>
                    <a:gd name="T5" fmla="*/ 272 h 338"/>
                    <a:gd name="T6" fmla="*/ 108 w 367"/>
                    <a:gd name="T7" fmla="*/ 338 h 338"/>
                    <a:gd name="T8" fmla="*/ 264 w 367"/>
                    <a:gd name="T9" fmla="*/ 313 h 338"/>
                    <a:gd name="T10" fmla="*/ 289 w 367"/>
                    <a:gd name="T11" fmla="*/ 288 h 338"/>
                    <a:gd name="T12" fmla="*/ 322 w 367"/>
                    <a:gd name="T13" fmla="*/ 239 h 338"/>
                    <a:gd name="T14" fmla="*/ 297 w 367"/>
                    <a:gd name="T15" fmla="*/ 0 h 338"/>
                    <a:gd name="T16" fmla="*/ 173 w 367"/>
                    <a:gd name="T17" fmla="*/ 33 h 338"/>
                    <a:gd name="T18" fmla="*/ 141 w 367"/>
                    <a:gd name="T19" fmla="*/ 74 h 338"/>
                    <a:gd name="T20" fmla="*/ 132 w 367"/>
                    <a:gd name="T21" fmla="*/ 99 h 3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7"/>
                    <a:gd name="T34" fmla="*/ 0 h 338"/>
                    <a:gd name="T35" fmla="*/ 367 w 367"/>
                    <a:gd name="T36" fmla="*/ 338 h 3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7" h="338">
                      <a:moveTo>
                        <a:pt x="132" y="99"/>
                      </a:moveTo>
                      <a:cubicBezTo>
                        <a:pt x="59" y="107"/>
                        <a:pt x="48" y="108"/>
                        <a:pt x="1" y="157"/>
                      </a:cubicBezTo>
                      <a:cubicBezTo>
                        <a:pt x="4" y="195"/>
                        <a:pt x="0" y="235"/>
                        <a:pt x="9" y="272"/>
                      </a:cubicBezTo>
                      <a:cubicBezTo>
                        <a:pt x="15" y="298"/>
                        <a:pt x="80" y="329"/>
                        <a:pt x="108" y="338"/>
                      </a:cubicBezTo>
                      <a:cubicBezTo>
                        <a:pt x="188" y="332"/>
                        <a:pt x="203" y="332"/>
                        <a:pt x="264" y="313"/>
                      </a:cubicBezTo>
                      <a:cubicBezTo>
                        <a:pt x="272" y="305"/>
                        <a:pt x="282" y="297"/>
                        <a:pt x="289" y="288"/>
                      </a:cubicBezTo>
                      <a:cubicBezTo>
                        <a:pt x="301" y="273"/>
                        <a:pt x="322" y="239"/>
                        <a:pt x="322" y="239"/>
                      </a:cubicBezTo>
                      <a:cubicBezTo>
                        <a:pt x="345" y="166"/>
                        <a:pt x="367" y="48"/>
                        <a:pt x="297" y="0"/>
                      </a:cubicBezTo>
                      <a:cubicBezTo>
                        <a:pt x="251" y="6"/>
                        <a:pt x="210" y="3"/>
                        <a:pt x="173" y="33"/>
                      </a:cubicBezTo>
                      <a:cubicBezTo>
                        <a:pt x="169" y="36"/>
                        <a:pt x="141" y="74"/>
                        <a:pt x="141" y="74"/>
                      </a:cubicBezTo>
                      <a:cubicBezTo>
                        <a:pt x="117" y="93"/>
                        <a:pt x="103" y="70"/>
                        <a:pt x="132" y="99"/>
                      </a:cubicBezTo>
                      <a:close/>
                    </a:path>
                  </a:pathLst>
                </a:custGeom>
                <a:gradFill rotWithShape="1">
                  <a:gsLst>
                    <a:gs pos="0">
                      <a:srgbClr val="00A46D">
                        <a:alpha val="67000"/>
                      </a:srgbClr>
                    </a:gs>
                    <a:gs pos="100000">
                      <a:srgbClr val="006600"/>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19" name="Group 114">
                <a:extLst>
                  <a:ext uri="{FF2B5EF4-FFF2-40B4-BE49-F238E27FC236}">
                    <a16:creationId xmlns:a16="http://schemas.microsoft.com/office/drawing/2014/main" id="{BB27E79D-9356-2C44-8C48-4AA1C406F2A9}"/>
                  </a:ext>
                </a:extLst>
              </p:cNvPr>
              <p:cNvGrpSpPr>
                <a:grpSpLocks/>
              </p:cNvGrpSpPr>
              <p:nvPr/>
            </p:nvGrpSpPr>
            <p:grpSpPr bwMode="auto">
              <a:xfrm>
                <a:off x="3453" y="1789"/>
                <a:ext cx="1928" cy="2501"/>
                <a:chOff x="3453" y="1789"/>
                <a:chExt cx="1928" cy="2501"/>
              </a:xfrm>
            </p:grpSpPr>
            <p:grpSp>
              <p:nvGrpSpPr>
                <p:cNvPr id="120" name="Group 115">
                  <a:extLst>
                    <a:ext uri="{FF2B5EF4-FFF2-40B4-BE49-F238E27FC236}">
                      <a16:creationId xmlns:a16="http://schemas.microsoft.com/office/drawing/2014/main" id="{5220D223-15D5-1A49-B127-745BCC8E7A56}"/>
                    </a:ext>
                  </a:extLst>
                </p:cNvPr>
                <p:cNvGrpSpPr>
                  <a:grpSpLocks/>
                </p:cNvGrpSpPr>
                <p:nvPr/>
              </p:nvGrpSpPr>
              <p:grpSpPr bwMode="auto">
                <a:xfrm>
                  <a:off x="3453" y="1789"/>
                  <a:ext cx="1199" cy="1173"/>
                  <a:chOff x="3453" y="1789"/>
                  <a:chExt cx="1199" cy="1173"/>
                </a:xfrm>
              </p:grpSpPr>
              <p:grpSp>
                <p:nvGrpSpPr>
                  <p:cNvPr id="224" name="Group 116">
                    <a:extLst>
                      <a:ext uri="{FF2B5EF4-FFF2-40B4-BE49-F238E27FC236}">
                        <a16:creationId xmlns:a16="http://schemas.microsoft.com/office/drawing/2014/main" id="{2E99431F-913C-A24D-841A-D26E5F4A96F2}"/>
                      </a:ext>
                    </a:extLst>
                  </p:cNvPr>
                  <p:cNvGrpSpPr>
                    <a:grpSpLocks noChangeAspect="1"/>
                  </p:cNvGrpSpPr>
                  <p:nvPr/>
                </p:nvGrpSpPr>
                <p:grpSpPr bwMode="auto">
                  <a:xfrm rot="561671" flipH="1">
                    <a:off x="3768" y="2603"/>
                    <a:ext cx="242" cy="75"/>
                    <a:chOff x="545" y="2284"/>
                    <a:chExt cx="1867" cy="640"/>
                  </a:xfrm>
                </p:grpSpPr>
                <p:sp>
                  <p:nvSpPr>
                    <p:cNvPr id="352" name="Freeform 117">
                      <a:extLst>
                        <a:ext uri="{FF2B5EF4-FFF2-40B4-BE49-F238E27FC236}">
                          <a16:creationId xmlns:a16="http://schemas.microsoft.com/office/drawing/2014/main" id="{6CD605FB-81E5-D944-9348-97DA075FE874}"/>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353" name="Oval 118">
                      <a:extLst>
                        <a:ext uri="{FF2B5EF4-FFF2-40B4-BE49-F238E27FC236}">
                          <a16:creationId xmlns:a16="http://schemas.microsoft.com/office/drawing/2014/main" id="{352676F1-4D48-E048-B913-B51654B404E7}"/>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225" name="Group 119">
                    <a:extLst>
                      <a:ext uri="{FF2B5EF4-FFF2-40B4-BE49-F238E27FC236}">
                        <a16:creationId xmlns:a16="http://schemas.microsoft.com/office/drawing/2014/main" id="{F506F63B-2BD5-EA41-B5D8-C535DC174D84}"/>
                      </a:ext>
                    </a:extLst>
                  </p:cNvPr>
                  <p:cNvGrpSpPr>
                    <a:grpSpLocks/>
                  </p:cNvGrpSpPr>
                  <p:nvPr/>
                </p:nvGrpSpPr>
                <p:grpSpPr bwMode="auto">
                  <a:xfrm>
                    <a:off x="3453" y="1789"/>
                    <a:ext cx="1199" cy="1173"/>
                    <a:chOff x="3453" y="1789"/>
                    <a:chExt cx="1199" cy="1173"/>
                  </a:xfrm>
                </p:grpSpPr>
                <p:grpSp>
                  <p:nvGrpSpPr>
                    <p:cNvPr id="226" name="Group 120">
                      <a:extLst>
                        <a:ext uri="{FF2B5EF4-FFF2-40B4-BE49-F238E27FC236}">
                          <a16:creationId xmlns:a16="http://schemas.microsoft.com/office/drawing/2014/main" id="{F77348A8-503D-C44B-9863-3659FDA15B50}"/>
                        </a:ext>
                      </a:extLst>
                    </p:cNvPr>
                    <p:cNvGrpSpPr>
                      <a:grpSpLocks noChangeAspect="1"/>
                    </p:cNvGrpSpPr>
                    <p:nvPr/>
                  </p:nvGrpSpPr>
                  <p:grpSpPr bwMode="auto">
                    <a:xfrm rot="342797" flipH="1">
                      <a:off x="3561" y="2059"/>
                      <a:ext cx="242" cy="75"/>
                      <a:chOff x="545" y="2284"/>
                      <a:chExt cx="1867" cy="640"/>
                    </a:xfrm>
                  </p:grpSpPr>
                  <p:sp>
                    <p:nvSpPr>
                      <p:cNvPr id="350" name="Freeform 121">
                        <a:extLst>
                          <a:ext uri="{FF2B5EF4-FFF2-40B4-BE49-F238E27FC236}">
                            <a16:creationId xmlns:a16="http://schemas.microsoft.com/office/drawing/2014/main" id="{8412606E-EA99-7045-B548-F9CD8C2FFDB3}"/>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351" name="Oval 122">
                        <a:extLst>
                          <a:ext uri="{FF2B5EF4-FFF2-40B4-BE49-F238E27FC236}">
                            <a16:creationId xmlns:a16="http://schemas.microsoft.com/office/drawing/2014/main" id="{F45C7868-49E1-AE49-BD10-3F9D647543A9}"/>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227" name="Group 123">
                      <a:extLst>
                        <a:ext uri="{FF2B5EF4-FFF2-40B4-BE49-F238E27FC236}">
                          <a16:creationId xmlns:a16="http://schemas.microsoft.com/office/drawing/2014/main" id="{63205EC7-5F58-D449-A793-E097FE703E96}"/>
                        </a:ext>
                      </a:extLst>
                    </p:cNvPr>
                    <p:cNvGrpSpPr>
                      <a:grpSpLocks noChangeAspect="1"/>
                    </p:cNvGrpSpPr>
                    <p:nvPr/>
                  </p:nvGrpSpPr>
                  <p:grpSpPr bwMode="auto">
                    <a:xfrm rot="6584972" flipH="1">
                      <a:off x="3598" y="2226"/>
                      <a:ext cx="242" cy="75"/>
                      <a:chOff x="545" y="2284"/>
                      <a:chExt cx="1867" cy="640"/>
                    </a:xfrm>
                  </p:grpSpPr>
                  <p:sp>
                    <p:nvSpPr>
                      <p:cNvPr id="348" name="Freeform 124">
                        <a:extLst>
                          <a:ext uri="{FF2B5EF4-FFF2-40B4-BE49-F238E27FC236}">
                            <a16:creationId xmlns:a16="http://schemas.microsoft.com/office/drawing/2014/main" id="{5ECC1AB5-9F7D-944F-A49D-132E8562421A}"/>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349" name="Oval 125">
                        <a:extLst>
                          <a:ext uri="{FF2B5EF4-FFF2-40B4-BE49-F238E27FC236}">
                            <a16:creationId xmlns:a16="http://schemas.microsoft.com/office/drawing/2014/main" id="{9451FE4D-A141-7545-83F0-BD68981648A9}"/>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228" name="Group 126">
                      <a:extLst>
                        <a:ext uri="{FF2B5EF4-FFF2-40B4-BE49-F238E27FC236}">
                          <a16:creationId xmlns:a16="http://schemas.microsoft.com/office/drawing/2014/main" id="{AFE8DB7D-04D9-DC47-955D-815A7153DA73}"/>
                        </a:ext>
                      </a:extLst>
                    </p:cNvPr>
                    <p:cNvGrpSpPr>
                      <a:grpSpLocks noChangeAspect="1"/>
                    </p:cNvGrpSpPr>
                    <p:nvPr/>
                  </p:nvGrpSpPr>
                  <p:grpSpPr bwMode="auto">
                    <a:xfrm rot="3921659" flipH="1">
                      <a:off x="3579" y="2454"/>
                      <a:ext cx="242" cy="75"/>
                      <a:chOff x="545" y="2284"/>
                      <a:chExt cx="1867" cy="640"/>
                    </a:xfrm>
                  </p:grpSpPr>
                  <p:sp>
                    <p:nvSpPr>
                      <p:cNvPr id="346" name="Freeform 127">
                        <a:extLst>
                          <a:ext uri="{FF2B5EF4-FFF2-40B4-BE49-F238E27FC236}">
                            <a16:creationId xmlns:a16="http://schemas.microsoft.com/office/drawing/2014/main" id="{F5A6A032-8F36-6648-83C5-A61FBD2E0FEC}"/>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347" name="Oval 128">
                        <a:extLst>
                          <a:ext uri="{FF2B5EF4-FFF2-40B4-BE49-F238E27FC236}">
                            <a16:creationId xmlns:a16="http://schemas.microsoft.com/office/drawing/2014/main" id="{E84D376D-0DDF-6D44-81BD-59AB3FC6895B}"/>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229" name="Group 129">
                      <a:extLst>
                        <a:ext uri="{FF2B5EF4-FFF2-40B4-BE49-F238E27FC236}">
                          <a16:creationId xmlns:a16="http://schemas.microsoft.com/office/drawing/2014/main" id="{618E4D9D-0081-2F40-BFF1-A7B360C72A27}"/>
                        </a:ext>
                      </a:extLst>
                    </p:cNvPr>
                    <p:cNvGrpSpPr>
                      <a:grpSpLocks/>
                    </p:cNvGrpSpPr>
                    <p:nvPr/>
                  </p:nvGrpSpPr>
                  <p:grpSpPr bwMode="auto">
                    <a:xfrm rot="5610057">
                      <a:off x="3645" y="2144"/>
                      <a:ext cx="48" cy="431"/>
                      <a:chOff x="1670" y="1020"/>
                      <a:chExt cx="494" cy="3735"/>
                    </a:xfrm>
                  </p:grpSpPr>
                  <p:sp>
                    <p:nvSpPr>
                      <p:cNvPr id="343" name="Freeform 130">
                        <a:extLst>
                          <a:ext uri="{FF2B5EF4-FFF2-40B4-BE49-F238E27FC236}">
                            <a16:creationId xmlns:a16="http://schemas.microsoft.com/office/drawing/2014/main" id="{3159AD60-5324-6347-B8C0-D310A51C0F7F}"/>
                          </a:ext>
                        </a:extLst>
                      </p:cNvPr>
                      <p:cNvSpPr>
                        <a:spLocks/>
                      </p:cNvSpPr>
                      <p:nvPr/>
                    </p:nvSpPr>
                    <p:spPr bwMode="auto">
                      <a:xfrm>
                        <a:off x="1670" y="1538"/>
                        <a:ext cx="494" cy="2691"/>
                      </a:xfrm>
                      <a:custGeom>
                        <a:avLst/>
                        <a:gdLst>
                          <a:gd name="T0" fmla="*/ 255182 w 149"/>
                          <a:gd name="T1" fmla="*/ 228931 h 625"/>
                          <a:gd name="T2" fmla="*/ 39616 w 149"/>
                          <a:gd name="T3" fmla="*/ 266491 h 625"/>
                          <a:gd name="T4" fmla="*/ 511091 w 149"/>
                          <a:gd name="T5" fmla="*/ 307889 h 625"/>
                          <a:gd name="T6" fmla="*/ 656208 w 149"/>
                          <a:gd name="T7" fmla="*/ 266491 h 625"/>
                          <a:gd name="T8" fmla="*/ 581680 w 149"/>
                          <a:gd name="T9" fmla="*/ 170357 h 625"/>
                          <a:gd name="T10" fmla="*/ 511091 w 149"/>
                          <a:gd name="T11" fmla="*/ 145627 h 625"/>
                          <a:gd name="T12" fmla="*/ 475444 w 149"/>
                          <a:gd name="T13" fmla="*/ 132999 h 625"/>
                          <a:gd name="T14" fmla="*/ 656208 w 149"/>
                          <a:gd name="T15" fmla="*/ 54019 h 625"/>
                          <a:gd name="T16" fmla="*/ 290817 w 149"/>
                          <a:gd name="T17" fmla="*/ 0 h 625"/>
                          <a:gd name="T18" fmla="*/ 3969 w 149"/>
                          <a:gd name="T19" fmla="*/ 24762 h 625"/>
                          <a:gd name="T20" fmla="*/ 39616 w 149"/>
                          <a:gd name="T21" fmla="*/ 70857 h 625"/>
                          <a:gd name="T22" fmla="*/ 184623 w 149"/>
                          <a:gd name="T23" fmla="*/ 95511 h 625"/>
                          <a:gd name="T24" fmla="*/ 255182 w 149"/>
                          <a:gd name="T25" fmla="*/ 120865 h 625"/>
                          <a:gd name="T26" fmla="*/ 290817 w 149"/>
                          <a:gd name="T27" fmla="*/ 132999 h 625"/>
                          <a:gd name="T28" fmla="*/ 39616 w 149"/>
                          <a:gd name="T29" fmla="*/ 203756 h 625"/>
                          <a:gd name="T30" fmla="*/ 110208 w 149"/>
                          <a:gd name="T31" fmla="*/ 216481 h 625"/>
                          <a:gd name="T32" fmla="*/ 220261 w 149"/>
                          <a:gd name="T33" fmla="*/ 220414 h 625"/>
                          <a:gd name="T34" fmla="*/ 255182 w 149"/>
                          <a:gd name="T35" fmla="*/ 228931 h 6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9"/>
                          <a:gd name="T55" fmla="*/ 0 h 625"/>
                          <a:gd name="T56" fmla="*/ 149 w 149"/>
                          <a:gd name="T57" fmla="*/ 625 h 6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9" h="625">
                            <a:moveTo>
                              <a:pt x="58" y="453"/>
                            </a:moveTo>
                            <a:cubicBezTo>
                              <a:pt x="29" y="481"/>
                              <a:pt x="19" y="487"/>
                              <a:pt x="9" y="527"/>
                            </a:cubicBezTo>
                            <a:cubicBezTo>
                              <a:pt x="21" y="625"/>
                              <a:pt x="19" y="621"/>
                              <a:pt x="116" y="609"/>
                            </a:cubicBezTo>
                            <a:cubicBezTo>
                              <a:pt x="134" y="581"/>
                              <a:pt x="140" y="559"/>
                              <a:pt x="149" y="527"/>
                            </a:cubicBezTo>
                            <a:cubicBezTo>
                              <a:pt x="146" y="478"/>
                              <a:pt x="147" y="395"/>
                              <a:pt x="132" y="337"/>
                            </a:cubicBezTo>
                            <a:cubicBezTo>
                              <a:pt x="128" y="320"/>
                              <a:pt x="121" y="304"/>
                              <a:pt x="116" y="288"/>
                            </a:cubicBezTo>
                            <a:cubicBezTo>
                              <a:pt x="113" y="280"/>
                              <a:pt x="108" y="263"/>
                              <a:pt x="108" y="263"/>
                            </a:cubicBezTo>
                            <a:cubicBezTo>
                              <a:pt x="114" y="171"/>
                              <a:pt x="98" y="158"/>
                              <a:pt x="149" y="107"/>
                            </a:cubicBezTo>
                            <a:cubicBezTo>
                              <a:pt x="138" y="39"/>
                              <a:pt x="132" y="21"/>
                              <a:pt x="66" y="0"/>
                            </a:cubicBezTo>
                            <a:cubicBezTo>
                              <a:pt x="22" y="9"/>
                              <a:pt x="15" y="8"/>
                              <a:pt x="1" y="49"/>
                            </a:cubicBezTo>
                            <a:cubicBezTo>
                              <a:pt x="4" y="79"/>
                              <a:pt x="0" y="111"/>
                              <a:pt x="9" y="140"/>
                            </a:cubicBezTo>
                            <a:cubicBezTo>
                              <a:pt x="15" y="159"/>
                              <a:pt x="42" y="189"/>
                              <a:pt x="42" y="189"/>
                            </a:cubicBezTo>
                            <a:cubicBezTo>
                              <a:pt x="47" y="206"/>
                              <a:pt x="53" y="222"/>
                              <a:pt x="58" y="239"/>
                            </a:cubicBezTo>
                            <a:cubicBezTo>
                              <a:pt x="61" y="247"/>
                              <a:pt x="66" y="263"/>
                              <a:pt x="66" y="263"/>
                            </a:cubicBezTo>
                            <a:cubicBezTo>
                              <a:pt x="56" y="316"/>
                              <a:pt x="26" y="353"/>
                              <a:pt x="9" y="403"/>
                            </a:cubicBezTo>
                            <a:cubicBezTo>
                              <a:pt x="14" y="411"/>
                              <a:pt x="17" y="422"/>
                              <a:pt x="25" y="428"/>
                            </a:cubicBezTo>
                            <a:cubicBezTo>
                              <a:pt x="32" y="433"/>
                              <a:pt x="43" y="431"/>
                              <a:pt x="50" y="436"/>
                            </a:cubicBezTo>
                            <a:cubicBezTo>
                              <a:pt x="81" y="455"/>
                              <a:pt x="69" y="453"/>
                              <a:pt x="58" y="453"/>
                            </a:cubicBezTo>
                            <a:close/>
                          </a:path>
                        </a:pathLst>
                      </a:custGeom>
                      <a:gradFill rotWithShape="1">
                        <a:gsLst>
                          <a:gs pos="0">
                            <a:srgbClr val="004C32"/>
                          </a:gs>
                          <a:gs pos="100000">
                            <a:srgbClr val="00A46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344" name="Freeform 131">
                        <a:extLst>
                          <a:ext uri="{FF2B5EF4-FFF2-40B4-BE49-F238E27FC236}">
                            <a16:creationId xmlns:a16="http://schemas.microsoft.com/office/drawing/2014/main" id="{FE983DD1-8601-A546-B0D3-903A8CC8A701}"/>
                          </a:ext>
                        </a:extLst>
                      </p:cNvPr>
                      <p:cNvSpPr>
                        <a:spLocks/>
                      </p:cNvSpPr>
                      <p:nvPr/>
                    </p:nvSpPr>
                    <p:spPr bwMode="auto">
                      <a:xfrm>
                        <a:off x="1794" y="1020"/>
                        <a:ext cx="370" cy="2691"/>
                      </a:xfrm>
                      <a:custGeom>
                        <a:avLst/>
                        <a:gdLst>
                          <a:gd name="T0" fmla="*/ 58 w 370"/>
                          <a:gd name="T1" fmla="*/ 59 h 392"/>
                          <a:gd name="T2" fmla="*/ 16 w 370"/>
                          <a:gd name="T3" fmla="*/ 143 h 392"/>
                          <a:gd name="T4" fmla="*/ 0 w 370"/>
                          <a:gd name="T5" fmla="*/ 273 h 392"/>
                          <a:gd name="T6" fmla="*/ 107 w 370"/>
                          <a:gd name="T7" fmla="*/ 685 h 392"/>
                          <a:gd name="T8" fmla="*/ 189 w 370"/>
                          <a:gd name="T9" fmla="*/ 880 h 392"/>
                          <a:gd name="T10" fmla="*/ 263 w 370"/>
                          <a:gd name="T11" fmla="*/ 858 h 392"/>
                          <a:gd name="T12" fmla="*/ 288 w 370"/>
                          <a:gd name="T13" fmla="*/ 600 h 392"/>
                          <a:gd name="T14" fmla="*/ 370 w 370"/>
                          <a:gd name="T15" fmla="*/ 427 h 392"/>
                          <a:gd name="T16" fmla="*/ 313 w 370"/>
                          <a:gd name="T17" fmla="*/ 232 h 392"/>
                          <a:gd name="T18" fmla="*/ 173 w 370"/>
                          <a:gd name="T19" fmla="*/ 79 h 392"/>
                          <a:gd name="T20" fmla="*/ 123 w 370"/>
                          <a:gd name="T21" fmla="*/ 37 h 392"/>
                          <a:gd name="T22" fmla="*/ 99 w 370"/>
                          <a:gd name="T23" fmla="*/ 15 h 392"/>
                          <a:gd name="T24" fmla="*/ 58 w 370"/>
                          <a:gd name="T25" fmla="*/ 5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0"/>
                          <a:gd name="T40" fmla="*/ 0 h 392"/>
                          <a:gd name="T41" fmla="*/ 370 w 370"/>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0" h="392">
                            <a:moveTo>
                              <a:pt x="58" y="22"/>
                            </a:moveTo>
                            <a:cubicBezTo>
                              <a:pt x="52" y="26"/>
                              <a:pt x="21" y="45"/>
                              <a:pt x="16" y="55"/>
                            </a:cubicBezTo>
                            <a:cubicBezTo>
                              <a:pt x="8" y="70"/>
                              <a:pt x="0" y="104"/>
                              <a:pt x="0" y="104"/>
                            </a:cubicBezTo>
                            <a:cubicBezTo>
                              <a:pt x="9" y="188"/>
                              <a:pt x="21" y="233"/>
                              <a:pt x="107" y="261"/>
                            </a:cubicBezTo>
                            <a:cubicBezTo>
                              <a:pt x="134" y="287"/>
                              <a:pt x="163" y="308"/>
                              <a:pt x="189" y="335"/>
                            </a:cubicBezTo>
                            <a:cubicBezTo>
                              <a:pt x="207" y="392"/>
                              <a:pt x="241" y="361"/>
                              <a:pt x="263" y="327"/>
                            </a:cubicBezTo>
                            <a:cubicBezTo>
                              <a:pt x="271" y="303"/>
                              <a:pt x="274" y="243"/>
                              <a:pt x="288" y="228"/>
                            </a:cubicBezTo>
                            <a:cubicBezTo>
                              <a:pt x="313" y="203"/>
                              <a:pt x="345" y="189"/>
                              <a:pt x="370" y="162"/>
                            </a:cubicBezTo>
                            <a:cubicBezTo>
                              <a:pt x="361" y="109"/>
                              <a:pt x="361" y="104"/>
                              <a:pt x="313" y="88"/>
                            </a:cubicBezTo>
                            <a:cubicBezTo>
                              <a:pt x="278" y="55"/>
                              <a:pt x="219" y="46"/>
                              <a:pt x="173" y="30"/>
                            </a:cubicBezTo>
                            <a:cubicBezTo>
                              <a:pt x="156" y="24"/>
                              <a:pt x="140" y="19"/>
                              <a:pt x="123" y="14"/>
                            </a:cubicBezTo>
                            <a:cubicBezTo>
                              <a:pt x="115" y="11"/>
                              <a:pt x="99" y="6"/>
                              <a:pt x="99" y="6"/>
                            </a:cubicBezTo>
                            <a:cubicBezTo>
                              <a:pt x="55" y="15"/>
                              <a:pt x="58" y="0"/>
                              <a:pt x="58" y="22"/>
                            </a:cubicBezTo>
                            <a:close/>
                          </a:path>
                        </a:pathLst>
                      </a:custGeom>
                      <a:gradFill rotWithShape="1">
                        <a:gsLst>
                          <a:gs pos="0">
                            <a:srgbClr val="66FF99"/>
                          </a:gs>
                          <a:gs pos="100000">
                            <a:srgbClr val="00A46D">
                              <a:alpha val="82001"/>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345" name="Freeform 132">
                        <a:extLst>
                          <a:ext uri="{FF2B5EF4-FFF2-40B4-BE49-F238E27FC236}">
                            <a16:creationId xmlns:a16="http://schemas.microsoft.com/office/drawing/2014/main" id="{EE32B48F-EF6A-6844-A474-23D409CE977D}"/>
                          </a:ext>
                        </a:extLst>
                      </p:cNvPr>
                      <p:cNvSpPr>
                        <a:spLocks/>
                      </p:cNvSpPr>
                      <p:nvPr/>
                    </p:nvSpPr>
                    <p:spPr bwMode="auto">
                      <a:xfrm>
                        <a:off x="1752" y="2066"/>
                        <a:ext cx="367" cy="2689"/>
                      </a:xfrm>
                      <a:custGeom>
                        <a:avLst/>
                        <a:gdLst>
                          <a:gd name="T0" fmla="*/ 132 w 367"/>
                          <a:gd name="T1" fmla="*/ 99 h 338"/>
                          <a:gd name="T2" fmla="*/ 1 w 367"/>
                          <a:gd name="T3" fmla="*/ 157 h 338"/>
                          <a:gd name="T4" fmla="*/ 9 w 367"/>
                          <a:gd name="T5" fmla="*/ 272 h 338"/>
                          <a:gd name="T6" fmla="*/ 108 w 367"/>
                          <a:gd name="T7" fmla="*/ 338 h 338"/>
                          <a:gd name="T8" fmla="*/ 264 w 367"/>
                          <a:gd name="T9" fmla="*/ 313 h 338"/>
                          <a:gd name="T10" fmla="*/ 289 w 367"/>
                          <a:gd name="T11" fmla="*/ 288 h 338"/>
                          <a:gd name="T12" fmla="*/ 322 w 367"/>
                          <a:gd name="T13" fmla="*/ 239 h 338"/>
                          <a:gd name="T14" fmla="*/ 297 w 367"/>
                          <a:gd name="T15" fmla="*/ 0 h 338"/>
                          <a:gd name="T16" fmla="*/ 173 w 367"/>
                          <a:gd name="T17" fmla="*/ 33 h 338"/>
                          <a:gd name="T18" fmla="*/ 141 w 367"/>
                          <a:gd name="T19" fmla="*/ 74 h 338"/>
                          <a:gd name="T20" fmla="*/ 132 w 367"/>
                          <a:gd name="T21" fmla="*/ 99 h 3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7"/>
                          <a:gd name="T34" fmla="*/ 0 h 338"/>
                          <a:gd name="T35" fmla="*/ 367 w 367"/>
                          <a:gd name="T36" fmla="*/ 338 h 3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7" h="338">
                            <a:moveTo>
                              <a:pt x="132" y="99"/>
                            </a:moveTo>
                            <a:cubicBezTo>
                              <a:pt x="59" y="107"/>
                              <a:pt x="48" y="108"/>
                              <a:pt x="1" y="157"/>
                            </a:cubicBezTo>
                            <a:cubicBezTo>
                              <a:pt x="4" y="195"/>
                              <a:pt x="0" y="235"/>
                              <a:pt x="9" y="272"/>
                            </a:cubicBezTo>
                            <a:cubicBezTo>
                              <a:pt x="15" y="298"/>
                              <a:pt x="80" y="329"/>
                              <a:pt x="108" y="338"/>
                            </a:cubicBezTo>
                            <a:cubicBezTo>
                              <a:pt x="188" y="332"/>
                              <a:pt x="203" y="332"/>
                              <a:pt x="264" y="313"/>
                            </a:cubicBezTo>
                            <a:cubicBezTo>
                              <a:pt x="272" y="305"/>
                              <a:pt x="282" y="297"/>
                              <a:pt x="289" y="288"/>
                            </a:cubicBezTo>
                            <a:cubicBezTo>
                              <a:pt x="301" y="273"/>
                              <a:pt x="322" y="239"/>
                              <a:pt x="322" y="239"/>
                            </a:cubicBezTo>
                            <a:cubicBezTo>
                              <a:pt x="345" y="166"/>
                              <a:pt x="367" y="48"/>
                              <a:pt x="297" y="0"/>
                            </a:cubicBezTo>
                            <a:cubicBezTo>
                              <a:pt x="251" y="6"/>
                              <a:pt x="210" y="3"/>
                              <a:pt x="173" y="33"/>
                            </a:cubicBezTo>
                            <a:cubicBezTo>
                              <a:pt x="169" y="36"/>
                              <a:pt x="141" y="74"/>
                              <a:pt x="141" y="74"/>
                            </a:cubicBezTo>
                            <a:cubicBezTo>
                              <a:pt x="117" y="93"/>
                              <a:pt x="103" y="70"/>
                              <a:pt x="132" y="99"/>
                            </a:cubicBezTo>
                            <a:close/>
                          </a:path>
                        </a:pathLst>
                      </a:custGeom>
                      <a:gradFill rotWithShape="1">
                        <a:gsLst>
                          <a:gs pos="0">
                            <a:srgbClr val="00A46D">
                              <a:alpha val="67000"/>
                            </a:srgbClr>
                          </a:gs>
                          <a:gs pos="100000">
                            <a:srgbClr val="006600"/>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230" name="Group 133">
                      <a:extLst>
                        <a:ext uri="{FF2B5EF4-FFF2-40B4-BE49-F238E27FC236}">
                          <a16:creationId xmlns:a16="http://schemas.microsoft.com/office/drawing/2014/main" id="{0C422167-78C2-3B49-A296-6A431560E3B4}"/>
                        </a:ext>
                      </a:extLst>
                    </p:cNvPr>
                    <p:cNvGrpSpPr>
                      <a:grpSpLocks/>
                    </p:cNvGrpSpPr>
                    <p:nvPr/>
                  </p:nvGrpSpPr>
                  <p:grpSpPr bwMode="auto">
                    <a:xfrm rot="3156790">
                      <a:off x="3724" y="2377"/>
                      <a:ext cx="48" cy="431"/>
                      <a:chOff x="1670" y="1020"/>
                      <a:chExt cx="494" cy="3735"/>
                    </a:xfrm>
                  </p:grpSpPr>
                  <p:sp>
                    <p:nvSpPr>
                      <p:cNvPr id="340" name="Freeform 134">
                        <a:extLst>
                          <a:ext uri="{FF2B5EF4-FFF2-40B4-BE49-F238E27FC236}">
                            <a16:creationId xmlns:a16="http://schemas.microsoft.com/office/drawing/2014/main" id="{23F177F9-B4EB-7F4E-A3B2-344808D314D0}"/>
                          </a:ext>
                        </a:extLst>
                      </p:cNvPr>
                      <p:cNvSpPr>
                        <a:spLocks/>
                      </p:cNvSpPr>
                      <p:nvPr/>
                    </p:nvSpPr>
                    <p:spPr bwMode="auto">
                      <a:xfrm>
                        <a:off x="1670" y="1538"/>
                        <a:ext cx="494" cy="2691"/>
                      </a:xfrm>
                      <a:custGeom>
                        <a:avLst/>
                        <a:gdLst>
                          <a:gd name="T0" fmla="*/ 255182 w 149"/>
                          <a:gd name="T1" fmla="*/ 228931 h 625"/>
                          <a:gd name="T2" fmla="*/ 39616 w 149"/>
                          <a:gd name="T3" fmla="*/ 266491 h 625"/>
                          <a:gd name="T4" fmla="*/ 511091 w 149"/>
                          <a:gd name="T5" fmla="*/ 307889 h 625"/>
                          <a:gd name="T6" fmla="*/ 656208 w 149"/>
                          <a:gd name="T7" fmla="*/ 266491 h 625"/>
                          <a:gd name="T8" fmla="*/ 581680 w 149"/>
                          <a:gd name="T9" fmla="*/ 170357 h 625"/>
                          <a:gd name="T10" fmla="*/ 511091 w 149"/>
                          <a:gd name="T11" fmla="*/ 145627 h 625"/>
                          <a:gd name="T12" fmla="*/ 475444 w 149"/>
                          <a:gd name="T13" fmla="*/ 132999 h 625"/>
                          <a:gd name="T14" fmla="*/ 656208 w 149"/>
                          <a:gd name="T15" fmla="*/ 54019 h 625"/>
                          <a:gd name="T16" fmla="*/ 290817 w 149"/>
                          <a:gd name="T17" fmla="*/ 0 h 625"/>
                          <a:gd name="T18" fmla="*/ 3969 w 149"/>
                          <a:gd name="T19" fmla="*/ 24762 h 625"/>
                          <a:gd name="T20" fmla="*/ 39616 w 149"/>
                          <a:gd name="T21" fmla="*/ 70857 h 625"/>
                          <a:gd name="T22" fmla="*/ 184623 w 149"/>
                          <a:gd name="T23" fmla="*/ 95511 h 625"/>
                          <a:gd name="T24" fmla="*/ 255182 w 149"/>
                          <a:gd name="T25" fmla="*/ 120865 h 625"/>
                          <a:gd name="T26" fmla="*/ 290817 w 149"/>
                          <a:gd name="T27" fmla="*/ 132999 h 625"/>
                          <a:gd name="T28" fmla="*/ 39616 w 149"/>
                          <a:gd name="T29" fmla="*/ 203756 h 625"/>
                          <a:gd name="T30" fmla="*/ 110208 w 149"/>
                          <a:gd name="T31" fmla="*/ 216481 h 625"/>
                          <a:gd name="T32" fmla="*/ 220261 w 149"/>
                          <a:gd name="T33" fmla="*/ 220414 h 625"/>
                          <a:gd name="T34" fmla="*/ 255182 w 149"/>
                          <a:gd name="T35" fmla="*/ 228931 h 6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9"/>
                          <a:gd name="T55" fmla="*/ 0 h 625"/>
                          <a:gd name="T56" fmla="*/ 149 w 149"/>
                          <a:gd name="T57" fmla="*/ 625 h 6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9" h="625">
                            <a:moveTo>
                              <a:pt x="58" y="453"/>
                            </a:moveTo>
                            <a:cubicBezTo>
                              <a:pt x="29" y="481"/>
                              <a:pt x="19" y="487"/>
                              <a:pt x="9" y="527"/>
                            </a:cubicBezTo>
                            <a:cubicBezTo>
                              <a:pt x="21" y="625"/>
                              <a:pt x="19" y="621"/>
                              <a:pt x="116" y="609"/>
                            </a:cubicBezTo>
                            <a:cubicBezTo>
                              <a:pt x="134" y="581"/>
                              <a:pt x="140" y="559"/>
                              <a:pt x="149" y="527"/>
                            </a:cubicBezTo>
                            <a:cubicBezTo>
                              <a:pt x="146" y="478"/>
                              <a:pt x="147" y="395"/>
                              <a:pt x="132" y="337"/>
                            </a:cubicBezTo>
                            <a:cubicBezTo>
                              <a:pt x="128" y="320"/>
                              <a:pt x="121" y="304"/>
                              <a:pt x="116" y="288"/>
                            </a:cubicBezTo>
                            <a:cubicBezTo>
                              <a:pt x="113" y="280"/>
                              <a:pt x="108" y="263"/>
                              <a:pt x="108" y="263"/>
                            </a:cubicBezTo>
                            <a:cubicBezTo>
                              <a:pt x="114" y="171"/>
                              <a:pt x="98" y="158"/>
                              <a:pt x="149" y="107"/>
                            </a:cubicBezTo>
                            <a:cubicBezTo>
                              <a:pt x="138" y="39"/>
                              <a:pt x="132" y="21"/>
                              <a:pt x="66" y="0"/>
                            </a:cubicBezTo>
                            <a:cubicBezTo>
                              <a:pt x="22" y="9"/>
                              <a:pt x="15" y="8"/>
                              <a:pt x="1" y="49"/>
                            </a:cubicBezTo>
                            <a:cubicBezTo>
                              <a:pt x="4" y="79"/>
                              <a:pt x="0" y="111"/>
                              <a:pt x="9" y="140"/>
                            </a:cubicBezTo>
                            <a:cubicBezTo>
                              <a:pt x="15" y="159"/>
                              <a:pt x="42" y="189"/>
                              <a:pt x="42" y="189"/>
                            </a:cubicBezTo>
                            <a:cubicBezTo>
                              <a:pt x="47" y="206"/>
                              <a:pt x="53" y="222"/>
                              <a:pt x="58" y="239"/>
                            </a:cubicBezTo>
                            <a:cubicBezTo>
                              <a:pt x="61" y="247"/>
                              <a:pt x="66" y="263"/>
                              <a:pt x="66" y="263"/>
                            </a:cubicBezTo>
                            <a:cubicBezTo>
                              <a:pt x="56" y="316"/>
                              <a:pt x="26" y="353"/>
                              <a:pt x="9" y="403"/>
                            </a:cubicBezTo>
                            <a:cubicBezTo>
                              <a:pt x="14" y="411"/>
                              <a:pt x="17" y="422"/>
                              <a:pt x="25" y="428"/>
                            </a:cubicBezTo>
                            <a:cubicBezTo>
                              <a:pt x="32" y="433"/>
                              <a:pt x="43" y="431"/>
                              <a:pt x="50" y="436"/>
                            </a:cubicBezTo>
                            <a:cubicBezTo>
                              <a:pt x="81" y="455"/>
                              <a:pt x="69" y="453"/>
                              <a:pt x="58" y="453"/>
                            </a:cubicBezTo>
                            <a:close/>
                          </a:path>
                        </a:pathLst>
                      </a:custGeom>
                      <a:gradFill rotWithShape="1">
                        <a:gsLst>
                          <a:gs pos="0">
                            <a:srgbClr val="004C32"/>
                          </a:gs>
                          <a:gs pos="100000">
                            <a:srgbClr val="00A46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341" name="Freeform 135">
                        <a:extLst>
                          <a:ext uri="{FF2B5EF4-FFF2-40B4-BE49-F238E27FC236}">
                            <a16:creationId xmlns:a16="http://schemas.microsoft.com/office/drawing/2014/main" id="{6A00380C-BB35-6643-B3EE-4E3AA88A068F}"/>
                          </a:ext>
                        </a:extLst>
                      </p:cNvPr>
                      <p:cNvSpPr>
                        <a:spLocks/>
                      </p:cNvSpPr>
                      <p:nvPr/>
                    </p:nvSpPr>
                    <p:spPr bwMode="auto">
                      <a:xfrm>
                        <a:off x="1794" y="1020"/>
                        <a:ext cx="370" cy="2691"/>
                      </a:xfrm>
                      <a:custGeom>
                        <a:avLst/>
                        <a:gdLst>
                          <a:gd name="T0" fmla="*/ 58 w 370"/>
                          <a:gd name="T1" fmla="*/ 59 h 392"/>
                          <a:gd name="T2" fmla="*/ 16 w 370"/>
                          <a:gd name="T3" fmla="*/ 143 h 392"/>
                          <a:gd name="T4" fmla="*/ 0 w 370"/>
                          <a:gd name="T5" fmla="*/ 273 h 392"/>
                          <a:gd name="T6" fmla="*/ 107 w 370"/>
                          <a:gd name="T7" fmla="*/ 685 h 392"/>
                          <a:gd name="T8" fmla="*/ 189 w 370"/>
                          <a:gd name="T9" fmla="*/ 880 h 392"/>
                          <a:gd name="T10" fmla="*/ 263 w 370"/>
                          <a:gd name="T11" fmla="*/ 858 h 392"/>
                          <a:gd name="T12" fmla="*/ 288 w 370"/>
                          <a:gd name="T13" fmla="*/ 600 h 392"/>
                          <a:gd name="T14" fmla="*/ 370 w 370"/>
                          <a:gd name="T15" fmla="*/ 427 h 392"/>
                          <a:gd name="T16" fmla="*/ 313 w 370"/>
                          <a:gd name="T17" fmla="*/ 232 h 392"/>
                          <a:gd name="T18" fmla="*/ 173 w 370"/>
                          <a:gd name="T19" fmla="*/ 79 h 392"/>
                          <a:gd name="T20" fmla="*/ 123 w 370"/>
                          <a:gd name="T21" fmla="*/ 37 h 392"/>
                          <a:gd name="T22" fmla="*/ 99 w 370"/>
                          <a:gd name="T23" fmla="*/ 15 h 392"/>
                          <a:gd name="T24" fmla="*/ 58 w 370"/>
                          <a:gd name="T25" fmla="*/ 5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0"/>
                          <a:gd name="T40" fmla="*/ 0 h 392"/>
                          <a:gd name="T41" fmla="*/ 370 w 370"/>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0" h="392">
                            <a:moveTo>
                              <a:pt x="58" y="22"/>
                            </a:moveTo>
                            <a:cubicBezTo>
                              <a:pt x="52" y="26"/>
                              <a:pt x="21" y="45"/>
                              <a:pt x="16" y="55"/>
                            </a:cubicBezTo>
                            <a:cubicBezTo>
                              <a:pt x="8" y="70"/>
                              <a:pt x="0" y="104"/>
                              <a:pt x="0" y="104"/>
                            </a:cubicBezTo>
                            <a:cubicBezTo>
                              <a:pt x="9" y="188"/>
                              <a:pt x="21" y="233"/>
                              <a:pt x="107" y="261"/>
                            </a:cubicBezTo>
                            <a:cubicBezTo>
                              <a:pt x="134" y="287"/>
                              <a:pt x="163" y="308"/>
                              <a:pt x="189" y="335"/>
                            </a:cubicBezTo>
                            <a:cubicBezTo>
                              <a:pt x="207" y="392"/>
                              <a:pt x="241" y="361"/>
                              <a:pt x="263" y="327"/>
                            </a:cubicBezTo>
                            <a:cubicBezTo>
                              <a:pt x="271" y="303"/>
                              <a:pt x="274" y="243"/>
                              <a:pt x="288" y="228"/>
                            </a:cubicBezTo>
                            <a:cubicBezTo>
                              <a:pt x="313" y="203"/>
                              <a:pt x="345" y="189"/>
                              <a:pt x="370" y="162"/>
                            </a:cubicBezTo>
                            <a:cubicBezTo>
                              <a:pt x="361" y="109"/>
                              <a:pt x="361" y="104"/>
                              <a:pt x="313" y="88"/>
                            </a:cubicBezTo>
                            <a:cubicBezTo>
                              <a:pt x="278" y="55"/>
                              <a:pt x="219" y="46"/>
                              <a:pt x="173" y="30"/>
                            </a:cubicBezTo>
                            <a:cubicBezTo>
                              <a:pt x="156" y="24"/>
                              <a:pt x="140" y="19"/>
                              <a:pt x="123" y="14"/>
                            </a:cubicBezTo>
                            <a:cubicBezTo>
                              <a:pt x="115" y="11"/>
                              <a:pt x="99" y="6"/>
                              <a:pt x="99" y="6"/>
                            </a:cubicBezTo>
                            <a:cubicBezTo>
                              <a:pt x="55" y="15"/>
                              <a:pt x="58" y="0"/>
                              <a:pt x="58" y="22"/>
                            </a:cubicBezTo>
                            <a:close/>
                          </a:path>
                        </a:pathLst>
                      </a:custGeom>
                      <a:gradFill rotWithShape="1">
                        <a:gsLst>
                          <a:gs pos="0">
                            <a:srgbClr val="66FF99"/>
                          </a:gs>
                          <a:gs pos="100000">
                            <a:srgbClr val="00A46D">
                              <a:alpha val="82001"/>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342" name="Freeform 136">
                        <a:extLst>
                          <a:ext uri="{FF2B5EF4-FFF2-40B4-BE49-F238E27FC236}">
                            <a16:creationId xmlns:a16="http://schemas.microsoft.com/office/drawing/2014/main" id="{E69AC624-98A8-4642-BBF7-81399C1D14CC}"/>
                          </a:ext>
                        </a:extLst>
                      </p:cNvPr>
                      <p:cNvSpPr>
                        <a:spLocks/>
                      </p:cNvSpPr>
                      <p:nvPr/>
                    </p:nvSpPr>
                    <p:spPr bwMode="auto">
                      <a:xfrm>
                        <a:off x="1752" y="2066"/>
                        <a:ext cx="367" cy="2689"/>
                      </a:xfrm>
                      <a:custGeom>
                        <a:avLst/>
                        <a:gdLst>
                          <a:gd name="T0" fmla="*/ 132 w 367"/>
                          <a:gd name="T1" fmla="*/ 99 h 338"/>
                          <a:gd name="T2" fmla="*/ 1 w 367"/>
                          <a:gd name="T3" fmla="*/ 157 h 338"/>
                          <a:gd name="T4" fmla="*/ 9 w 367"/>
                          <a:gd name="T5" fmla="*/ 272 h 338"/>
                          <a:gd name="T6" fmla="*/ 108 w 367"/>
                          <a:gd name="T7" fmla="*/ 338 h 338"/>
                          <a:gd name="T8" fmla="*/ 264 w 367"/>
                          <a:gd name="T9" fmla="*/ 313 h 338"/>
                          <a:gd name="T10" fmla="*/ 289 w 367"/>
                          <a:gd name="T11" fmla="*/ 288 h 338"/>
                          <a:gd name="T12" fmla="*/ 322 w 367"/>
                          <a:gd name="T13" fmla="*/ 239 h 338"/>
                          <a:gd name="T14" fmla="*/ 297 w 367"/>
                          <a:gd name="T15" fmla="*/ 0 h 338"/>
                          <a:gd name="T16" fmla="*/ 173 w 367"/>
                          <a:gd name="T17" fmla="*/ 33 h 338"/>
                          <a:gd name="T18" fmla="*/ 141 w 367"/>
                          <a:gd name="T19" fmla="*/ 74 h 338"/>
                          <a:gd name="T20" fmla="*/ 132 w 367"/>
                          <a:gd name="T21" fmla="*/ 99 h 3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7"/>
                          <a:gd name="T34" fmla="*/ 0 h 338"/>
                          <a:gd name="T35" fmla="*/ 367 w 367"/>
                          <a:gd name="T36" fmla="*/ 338 h 3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7" h="338">
                            <a:moveTo>
                              <a:pt x="132" y="99"/>
                            </a:moveTo>
                            <a:cubicBezTo>
                              <a:pt x="59" y="107"/>
                              <a:pt x="48" y="108"/>
                              <a:pt x="1" y="157"/>
                            </a:cubicBezTo>
                            <a:cubicBezTo>
                              <a:pt x="4" y="195"/>
                              <a:pt x="0" y="235"/>
                              <a:pt x="9" y="272"/>
                            </a:cubicBezTo>
                            <a:cubicBezTo>
                              <a:pt x="15" y="298"/>
                              <a:pt x="80" y="329"/>
                              <a:pt x="108" y="338"/>
                            </a:cubicBezTo>
                            <a:cubicBezTo>
                              <a:pt x="188" y="332"/>
                              <a:pt x="203" y="332"/>
                              <a:pt x="264" y="313"/>
                            </a:cubicBezTo>
                            <a:cubicBezTo>
                              <a:pt x="272" y="305"/>
                              <a:pt x="282" y="297"/>
                              <a:pt x="289" y="288"/>
                            </a:cubicBezTo>
                            <a:cubicBezTo>
                              <a:pt x="301" y="273"/>
                              <a:pt x="322" y="239"/>
                              <a:pt x="322" y="239"/>
                            </a:cubicBezTo>
                            <a:cubicBezTo>
                              <a:pt x="345" y="166"/>
                              <a:pt x="367" y="48"/>
                              <a:pt x="297" y="0"/>
                            </a:cubicBezTo>
                            <a:cubicBezTo>
                              <a:pt x="251" y="6"/>
                              <a:pt x="210" y="3"/>
                              <a:pt x="173" y="33"/>
                            </a:cubicBezTo>
                            <a:cubicBezTo>
                              <a:pt x="169" y="36"/>
                              <a:pt x="141" y="74"/>
                              <a:pt x="141" y="74"/>
                            </a:cubicBezTo>
                            <a:cubicBezTo>
                              <a:pt x="117" y="93"/>
                              <a:pt x="103" y="70"/>
                              <a:pt x="132" y="99"/>
                            </a:cubicBezTo>
                            <a:close/>
                          </a:path>
                        </a:pathLst>
                      </a:custGeom>
                      <a:gradFill rotWithShape="1">
                        <a:gsLst>
                          <a:gs pos="0">
                            <a:srgbClr val="00A46D">
                              <a:alpha val="67000"/>
                            </a:srgbClr>
                          </a:gs>
                          <a:gs pos="100000">
                            <a:srgbClr val="006600"/>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231" name="Group 137">
                      <a:extLst>
                        <a:ext uri="{FF2B5EF4-FFF2-40B4-BE49-F238E27FC236}">
                          <a16:creationId xmlns:a16="http://schemas.microsoft.com/office/drawing/2014/main" id="{054F0C18-BF0C-EE49-A8B2-723972EA57AC}"/>
                        </a:ext>
                      </a:extLst>
                    </p:cNvPr>
                    <p:cNvGrpSpPr>
                      <a:grpSpLocks noChangeAspect="1"/>
                    </p:cNvGrpSpPr>
                    <p:nvPr/>
                  </p:nvGrpSpPr>
                  <p:grpSpPr bwMode="auto">
                    <a:xfrm rot="5322632" flipH="1">
                      <a:off x="3999" y="2770"/>
                      <a:ext cx="242" cy="75"/>
                      <a:chOff x="545" y="2284"/>
                      <a:chExt cx="1867" cy="640"/>
                    </a:xfrm>
                  </p:grpSpPr>
                  <p:sp>
                    <p:nvSpPr>
                      <p:cNvPr id="338" name="Freeform 138">
                        <a:extLst>
                          <a:ext uri="{FF2B5EF4-FFF2-40B4-BE49-F238E27FC236}">
                            <a16:creationId xmlns:a16="http://schemas.microsoft.com/office/drawing/2014/main" id="{7C234538-A821-6447-8210-DD7616C75FE4}"/>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339" name="Oval 139">
                        <a:extLst>
                          <a:ext uri="{FF2B5EF4-FFF2-40B4-BE49-F238E27FC236}">
                            <a16:creationId xmlns:a16="http://schemas.microsoft.com/office/drawing/2014/main" id="{54825647-4D9C-9742-8719-B490228E4A89}"/>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232" name="Group 140">
                      <a:extLst>
                        <a:ext uri="{FF2B5EF4-FFF2-40B4-BE49-F238E27FC236}">
                          <a16:creationId xmlns:a16="http://schemas.microsoft.com/office/drawing/2014/main" id="{2796F11E-5E80-874B-A2AB-96533AE402A7}"/>
                        </a:ext>
                      </a:extLst>
                    </p:cNvPr>
                    <p:cNvGrpSpPr>
                      <a:grpSpLocks/>
                    </p:cNvGrpSpPr>
                    <p:nvPr/>
                  </p:nvGrpSpPr>
                  <p:grpSpPr bwMode="auto">
                    <a:xfrm>
                      <a:off x="3492" y="1984"/>
                      <a:ext cx="250" cy="348"/>
                      <a:chOff x="2038" y="3586"/>
                      <a:chExt cx="250" cy="348"/>
                    </a:xfrm>
                  </p:grpSpPr>
                  <p:sp>
                    <p:nvSpPr>
                      <p:cNvPr id="328" name="Text Box 141">
                        <a:extLst>
                          <a:ext uri="{FF2B5EF4-FFF2-40B4-BE49-F238E27FC236}">
                            <a16:creationId xmlns:a16="http://schemas.microsoft.com/office/drawing/2014/main" id="{8DCDB146-E18C-DD4D-85D7-9C256953371F}"/>
                          </a:ext>
                        </a:extLst>
                      </p:cNvPr>
                      <p:cNvSpPr txBox="1">
                        <a:spLocks noChangeArrowheads="1"/>
                      </p:cNvSpPr>
                      <p:nvPr/>
                    </p:nvSpPr>
                    <p:spPr bwMode="auto">
                      <a:xfrm>
                        <a:off x="2055" y="3610"/>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29" name="Text Box 142">
                        <a:extLst>
                          <a:ext uri="{FF2B5EF4-FFF2-40B4-BE49-F238E27FC236}">
                            <a16:creationId xmlns:a16="http://schemas.microsoft.com/office/drawing/2014/main" id="{A45BB61F-AF63-344A-9085-DC1B44F4E3F2}"/>
                          </a:ext>
                        </a:extLst>
                      </p:cNvPr>
                      <p:cNvSpPr txBox="1">
                        <a:spLocks noChangeArrowheads="1"/>
                      </p:cNvSpPr>
                      <p:nvPr/>
                    </p:nvSpPr>
                    <p:spPr bwMode="auto">
                      <a:xfrm>
                        <a:off x="2091" y="3586"/>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30" name="Text Box 143">
                        <a:extLst>
                          <a:ext uri="{FF2B5EF4-FFF2-40B4-BE49-F238E27FC236}">
                            <a16:creationId xmlns:a16="http://schemas.microsoft.com/office/drawing/2014/main" id="{3DDEB8FE-EAF2-A449-92EA-541337937B3A}"/>
                          </a:ext>
                        </a:extLst>
                      </p:cNvPr>
                      <p:cNvSpPr txBox="1">
                        <a:spLocks noChangeArrowheads="1"/>
                      </p:cNvSpPr>
                      <p:nvPr/>
                    </p:nvSpPr>
                    <p:spPr bwMode="auto">
                      <a:xfrm>
                        <a:off x="2103" y="3643"/>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31" name="Text Box 144">
                        <a:extLst>
                          <a:ext uri="{FF2B5EF4-FFF2-40B4-BE49-F238E27FC236}">
                            <a16:creationId xmlns:a16="http://schemas.microsoft.com/office/drawing/2014/main" id="{4E534D2C-7B48-B846-B13C-1BE30D4A1EFD}"/>
                          </a:ext>
                        </a:extLst>
                      </p:cNvPr>
                      <p:cNvSpPr txBox="1">
                        <a:spLocks noChangeArrowheads="1"/>
                      </p:cNvSpPr>
                      <p:nvPr/>
                    </p:nvSpPr>
                    <p:spPr bwMode="auto">
                      <a:xfrm>
                        <a:off x="2049" y="3664"/>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32" name="Text Box 145">
                        <a:extLst>
                          <a:ext uri="{FF2B5EF4-FFF2-40B4-BE49-F238E27FC236}">
                            <a16:creationId xmlns:a16="http://schemas.microsoft.com/office/drawing/2014/main" id="{65669999-4C83-7149-A551-12D71A6D68B7}"/>
                          </a:ext>
                        </a:extLst>
                      </p:cNvPr>
                      <p:cNvSpPr txBox="1">
                        <a:spLocks noChangeArrowheads="1"/>
                      </p:cNvSpPr>
                      <p:nvPr/>
                    </p:nvSpPr>
                    <p:spPr bwMode="auto">
                      <a:xfrm>
                        <a:off x="2115" y="3628"/>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33" name="Text Box 146">
                        <a:extLst>
                          <a:ext uri="{FF2B5EF4-FFF2-40B4-BE49-F238E27FC236}">
                            <a16:creationId xmlns:a16="http://schemas.microsoft.com/office/drawing/2014/main" id="{E00E26B7-8CD7-4242-8C4B-325D9D595A0A}"/>
                          </a:ext>
                        </a:extLst>
                      </p:cNvPr>
                      <p:cNvSpPr txBox="1">
                        <a:spLocks noChangeArrowheads="1"/>
                      </p:cNvSpPr>
                      <p:nvPr/>
                    </p:nvSpPr>
                    <p:spPr bwMode="auto">
                      <a:xfrm>
                        <a:off x="2118" y="3613"/>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grpSp>
                    <p:nvGrpSpPr>
                      <p:cNvPr id="334" name="Group 147">
                        <a:extLst>
                          <a:ext uri="{FF2B5EF4-FFF2-40B4-BE49-F238E27FC236}">
                            <a16:creationId xmlns:a16="http://schemas.microsoft.com/office/drawing/2014/main" id="{314B7462-F66A-7248-997B-3BF9297BFF4B}"/>
                          </a:ext>
                        </a:extLst>
                      </p:cNvPr>
                      <p:cNvGrpSpPr>
                        <a:grpSpLocks/>
                      </p:cNvGrpSpPr>
                      <p:nvPr/>
                    </p:nvGrpSpPr>
                    <p:grpSpPr bwMode="auto">
                      <a:xfrm>
                        <a:off x="2038" y="3680"/>
                        <a:ext cx="224" cy="254"/>
                        <a:chOff x="2097" y="3685"/>
                        <a:chExt cx="224" cy="254"/>
                      </a:xfrm>
                    </p:grpSpPr>
                    <p:sp>
                      <p:nvSpPr>
                        <p:cNvPr id="335" name="Text Box 148">
                          <a:extLst>
                            <a:ext uri="{FF2B5EF4-FFF2-40B4-BE49-F238E27FC236}">
                              <a16:creationId xmlns:a16="http://schemas.microsoft.com/office/drawing/2014/main" id="{9BB9C41F-15EF-4245-9A2C-B58B1F4AA16F}"/>
                            </a:ext>
                          </a:extLst>
                        </p:cNvPr>
                        <p:cNvSpPr txBox="1">
                          <a:spLocks noChangeArrowheads="1"/>
                        </p:cNvSpPr>
                        <p:nvPr/>
                      </p:nvSpPr>
                      <p:spPr bwMode="auto">
                        <a:xfrm>
                          <a:off x="2097" y="3697"/>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36" name="Text Box 149">
                          <a:extLst>
                            <a:ext uri="{FF2B5EF4-FFF2-40B4-BE49-F238E27FC236}">
                              <a16:creationId xmlns:a16="http://schemas.microsoft.com/office/drawing/2014/main" id="{A5F59A4E-E577-274A-B3FC-4CB7763671EC}"/>
                            </a:ext>
                          </a:extLst>
                        </p:cNvPr>
                        <p:cNvSpPr txBox="1">
                          <a:spLocks noChangeArrowheads="1"/>
                        </p:cNvSpPr>
                        <p:nvPr/>
                      </p:nvSpPr>
                      <p:spPr bwMode="auto">
                        <a:xfrm>
                          <a:off x="2127" y="3685"/>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37" name="Text Box 150">
                          <a:extLst>
                            <a:ext uri="{FF2B5EF4-FFF2-40B4-BE49-F238E27FC236}">
                              <a16:creationId xmlns:a16="http://schemas.microsoft.com/office/drawing/2014/main" id="{94D85542-0BB4-684B-B3DF-09AC1D641016}"/>
                            </a:ext>
                          </a:extLst>
                        </p:cNvPr>
                        <p:cNvSpPr txBox="1">
                          <a:spLocks noChangeArrowheads="1"/>
                        </p:cNvSpPr>
                        <p:nvPr/>
                      </p:nvSpPr>
                      <p:spPr bwMode="auto">
                        <a:xfrm>
                          <a:off x="2151" y="3706"/>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grpSp>
                </p:grpSp>
                <p:grpSp>
                  <p:nvGrpSpPr>
                    <p:cNvPr id="233" name="Group 151">
                      <a:extLst>
                        <a:ext uri="{FF2B5EF4-FFF2-40B4-BE49-F238E27FC236}">
                          <a16:creationId xmlns:a16="http://schemas.microsoft.com/office/drawing/2014/main" id="{0295C7E2-8AA2-5142-89AD-01CFCA545DE4}"/>
                        </a:ext>
                      </a:extLst>
                    </p:cNvPr>
                    <p:cNvGrpSpPr>
                      <a:grpSpLocks/>
                    </p:cNvGrpSpPr>
                    <p:nvPr/>
                  </p:nvGrpSpPr>
                  <p:grpSpPr bwMode="auto">
                    <a:xfrm>
                      <a:off x="3822" y="2555"/>
                      <a:ext cx="335" cy="407"/>
                      <a:chOff x="3464" y="3140"/>
                      <a:chExt cx="335" cy="407"/>
                    </a:xfrm>
                  </p:grpSpPr>
                  <p:sp>
                    <p:nvSpPr>
                      <p:cNvPr id="304" name="Text Box 152">
                        <a:extLst>
                          <a:ext uri="{FF2B5EF4-FFF2-40B4-BE49-F238E27FC236}">
                            <a16:creationId xmlns:a16="http://schemas.microsoft.com/office/drawing/2014/main" id="{B60718FA-EBEE-8E43-86DE-42C5C34B0F32}"/>
                          </a:ext>
                        </a:extLst>
                      </p:cNvPr>
                      <p:cNvSpPr txBox="1">
                        <a:spLocks noChangeArrowheads="1"/>
                      </p:cNvSpPr>
                      <p:nvPr/>
                    </p:nvSpPr>
                    <p:spPr bwMode="auto">
                      <a:xfrm>
                        <a:off x="3470" y="3164"/>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05" name="Text Box 153">
                        <a:extLst>
                          <a:ext uri="{FF2B5EF4-FFF2-40B4-BE49-F238E27FC236}">
                            <a16:creationId xmlns:a16="http://schemas.microsoft.com/office/drawing/2014/main" id="{124B2A80-C727-1F4E-9816-4077F1251341}"/>
                          </a:ext>
                        </a:extLst>
                      </p:cNvPr>
                      <p:cNvSpPr txBox="1">
                        <a:spLocks noChangeArrowheads="1"/>
                      </p:cNvSpPr>
                      <p:nvPr/>
                    </p:nvSpPr>
                    <p:spPr bwMode="auto">
                      <a:xfrm>
                        <a:off x="3506" y="3140"/>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06" name="Text Box 154">
                        <a:extLst>
                          <a:ext uri="{FF2B5EF4-FFF2-40B4-BE49-F238E27FC236}">
                            <a16:creationId xmlns:a16="http://schemas.microsoft.com/office/drawing/2014/main" id="{9B5F6529-E591-C347-B057-275804A98CAE}"/>
                          </a:ext>
                        </a:extLst>
                      </p:cNvPr>
                      <p:cNvSpPr txBox="1">
                        <a:spLocks noChangeArrowheads="1"/>
                      </p:cNvSpPr>
                      <p:nvPr/>
                    </p:nvSpPr>
                    <p:spPr bwMode="auto">
                      <a:xfrm>
                        <a:off x="3518" y="3197"/>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07" name="Text Box 155">
                        <a:extLst>
                          <a:ext uri="{FF2B5EF4-FFF2-40B4-BE49-F238E27FC236}">
                            <a16:creationId xmlns:a16="http://schemas.microsoft.com/office/drawing/2014/main" id="{515651B6-7F20-7945-9348-4852FE47992A}"/>
                          </a:ext>
                        </a:extLst>
                      </p:cNvPr>
                      <p:cNvSpPr txBox="1">
                        <a:spLocks noChangeArrowheads="1"/>
                      </p:cNvSpPr>
                      <p:nvPr/>
                    </p:nvSpPr>
                    <p:spPr bwMode="auto">
                      <a:xfrm>
                        <a:off x="3464" y="3218"/>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08" name="Text Box 156">
                        <a:extLst>
                          <a:ext uri="{FF2B5EF4-FFF2-40B4-BE49-F238E27FC236}">
                            <a16:creationId xmlns:a16="http://schemas.microsoft.com/office/drawing/2014/main" id="{1D61665B-B89F-B340-A16E-AD6E048FCC05}"/>
                          </a:ext>
                        </a:extLst>
                      </p:cNvPr>
                      <p:cNvSpPr txBox="1">
                        <a:spLocks noChangeArrowheads="1"/>
                      </p:cNvSpPr>
                      <p:nvPr/>
                    </p:nvSpPr>
                    <p:spPr bwMode="auto">
                      <a:xfrm>
                        <a:off x="3500" y="3194"/>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09" name="Text Box 157">
                        <a:extLst>
                          <a:ext uri="{FF2B5EF4-FFF2-40B4-BE49-F238E27FC236}">
                            <a16:creationId xmlns:a16="http://schemas.microsoft.com/office/drawing/2014/main" id="{9F388CAA-4D9D-164D-8504-1ECD15F96514}"/>
                          </a:ext>
                        </a:extLst>
                      </p:cNvPr>
                      <p:cNvSpPr txBox="1">
                        <a:spLocks noChangeArrowheads="1"/>
                      </p:cNvSpPr>
                      <p:nvPr/>
                    </p:nvSpPr>
                    <p:spPr bwMode="auto">
                      <a:xfrm>
                        <a:off x="3512" y="3251"/>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10" name="Text Box 158">
                        <a:extLst>
                          <a:ext uri="{FF2B5EF4-FFF2-40B4-BE49-F238E27FC236}">
                            <a16:creationId xmlns:a16="http://schemas.microsoft.com/office/drawing/2014/main" id="{90DCF32F-0398-1D44-A84D-3A6231DDCD36}"/>
                          </a:ext>
                        </a:extLst>
                      </p:cNvPr>
                      <p:cNvSpPr txBox="1">
                        <a:spLocks noChangeArrowheads="1"/>
                      </p:cNvSpPr>
                      <p:nvPr/>
                    </p:nvSpPr>
                    <p:spPr bwMode="auto">
                      <a:xfrm>
                        <a:off x="3494" y="3206"/>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11" name="Text Box 159">
                        <a:extLst>
                          <a:ext uri="{FF2B5EF4-FFF2-40B4-BE49-F238E27FC236}">
                            <a16:creationId xmlns:a16="http://schemas.microsoft.com/office/drawing/2014/main" id="{26FD866D-AA85-CD48-8DA1-012FE9F27D08}"/>
                          </a:ext>
                        </a:extLst>
                      </p:cNvPr>
                      <p:cNvSpPr txBox="1">
                        <a:spLocks noChangeArrowheads="1"/>
                      </p:cNvSpPr>
                      <p:nvPr/>
                    </p:nvSpPr>
                    <p:spPr bwMode="auto">
                      <a:xfrm>
                        <a:off x="3530" y="3182"/>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12" name="Text Box 160">
                        <a:extLst>
                          <a:ext uri="{FF2B5EF4-FFF2-40B4-BE49-F238E27FC236}">
                            <a16:creationId xmlns:a16="http://schemas.microsoft.com/office/drawing/2014/main" id="{1EF65BBE-5BBE-3D40-B8DA-64B19C902886}"/>
                          </a:ext>
                        </a:extLst>
                      </p:cNvPr>
                      <p:cNvSpPr txBox="1">
                        <a:spLocks noChangeArrowheads="1"/>
                      </p:cNvSpPr>
                      <p:nvPr/>
                    </p:nvSpPr>
                    <p:spPr bwMode="auto">
                      <a:xfrm>
                        <a:off x="3542" y="3239"/>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13" name="Text Box 161">
                        <a:extLst>
                          <a:ext uri="{FF2B5EF4-FFF2-40B4-BE49-F238E27FC236}">
                            <a16:creationId xmlns:a16="http://schemas.microsoft.com/office/drawing/2014/main" id="{4B437E0F-65D3-BD4D-AA77-E16C8BFA39BA}"/>
                          </a:ext>
                        </a:extLst>
                      </p:cNvPr>
                      <p:cNvSpPr txBox="1">
                        <a:spLocks noChangeArrowheads="1"/>
                      </p:cNvSpPr>
                      <p:nvPr/>
                    </p:nvSpPr>
                    <p:spPr bwMode="auto">
                      <a:xfrm>
                        <a:off x="3497" y="3191"/>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14" name="Text Box 162">
                        <a:extLst>
                          <a:ext uri="{FF2B5EF4-FFF2-40B4-BE49-F238E27FC236}">
                            <a16:creationId xmlns:a16="http://schemas.microsoft.com/office/drawing/2014/main" id="{C6E52C3F-2C20-1547-8624-329206A9B223}"/>
                          </a:ext>
                        </a:extLst>
                      </p:cNvPr>
                      <p:cNvSpPr txBox="1">
                        <a:spLocks noChangeArrowheads="1"/>
                      </p:cNvSpPr>
                      <p:nvPr/>
                    </p:nvSpPr>
                    <p:spPr bwMode="auto">
                      <a:xfrm>
                        <a:off x="3533" y="3167"/>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15" name="Text Box 163">
                        <a:extLst>
                          <a:ext uri="{FF2B5EF4-FFF2-40B4-BE49-F238E27FC236}">
                            <a16:creationId xmlns:a16="http://schemas.microsoft.com/office/drawing/2014/main" id="{B3287F3D-7F84-E840-81E3-E7A88992DF88}"/>
                          </a:ext>
                        </a:extLst>
                      </p:cNvPr>
                      <p:cNvSpPr txBox="1">
                        <a:spLocks noChangeArrowheads="1"/>
                      </p:cNvSpPr>
                      <p:nvPr/>
                    </p:nvSpPr>
                    <p:spPr bwMode="auto">
                      <a:xfrm>
                        <a:off x="3545" y="3224"/>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16" name="Text Box 164">
                        <a:extLst>
                          <a:ext uri="{FF2B5EF4-FFF2-40B4-BE49-F238E27FC236}">
                            <a16:creationId xmlns:a16="http://schemas.microsoft.com/office/drawing/2014/main" id="{95606649-CFF0-9246-B3C7-9E56620E47EB}"/>
                          </a:ext>
                        </a:extLst>
                      </p:cNvPr>
                      <p:cNvSpPr txBox="1">
                        <a:spLocks noChangeArrowheads="1"/>
                      </p:cNvSpPr>
                      <p:nvPr/>
                    </p:nvSpPr>
                    <p:spPr bwMode="auto">
                      <a:xfrm>
                        <a:off x="3566" y="3260"/>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17" name="Text Box 165">
                        <a:extLst>
                          <a:ext uri="{FF2B5EF4-FFF2-40B4-BE49-F238E27FC236}">
                            <a16:creationId xmlns:a16="http://schemas.microsoft.com/office/drawing/2014/main" id="{4E7D3C11-3CDD-4746-BE7F-50EEA8CFB1D7}"/>
                          </a:ext>
                        </a:extLst>
                      </p:cNvPr>
                      <p:cNvSpPr txBox="1">
                        <a:spLocks noChangeArrowheads="1"/>
                      </p:cNvSpPr>
                      <p:nvPr/>
                    </p:nvSpPr>
                    <p:spPr bwMode="auto">
                      <a:xfrm>
                        <a:off x="3602" y="3236"/>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18" name="Text Box 166">
                        <a:extLst>
                          <a:ext uri="{FF2B5EF4-FFF2-40B4-BE49-F238E27FC236}">
                            <a16:creationId xmlns:a16="http://schemas.microsoft.com/office/drawing/2014/main" id="{08A2D9A5-5B2C-4F46-80EA-FCE75AE7EFCC}"/>
                          </a:ext>
                        </a:extLst>
                      </p:cNvPr>
                      <p:cNvSpPr txBox="1">
                        <a:spLocks noChangeArrowheads="1"/>
                      </p:cNvSpPr>
                      <p:nvPr/>
                    </p:nvSpPr>
                    <p:spPr bwMode="auto">
                      <a:xfrm>
                        <a:off x="3614" y="3293"/>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19" name="Text Box 167">
                        <a:extLst>
                          <a:ext uri="{FF2B5EF4-FFF2-40B4-BE49-F238E27FC236}">
                            <a16:creationId xmlns:a16="http://schemas.microsoft.com/office/drawing/2014/main" id="{A6C09380-9C71-F64D-B50E-FF0D3AEBFDE3}"/>
                          </a:ext>
                        </a:extLst>
                      </p:cNvPr>
                      <p:cNvSpPr txBox="1">
                        <a:spLocks noChangeArrowheads="1"/>
                      </p:cNvSpPr>
                      <p:nvPr/>
                    </p:nvSpPr>
                    <p:spPr bwMode="auto">
                      <a:xfrm>
                        <a:off x="3560" y="3314"/>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20" name="Text Box 168">
                        <a:extLst>
                          <a:ext uri="{FF2B5EF4-FFF2-40B4-BE49-F238E27FC236}">
                            <a16:creationId xmlns:a16="http://schemas.microsoft.com/office/drawing/2014/main" id="{50E0A523-09AB-EC4C-858B-01885A099BE8}"/>
                          </a:ext>
                        </a:extLst>
                      </p:cNvPr>
                      <p:cNvSpPr txBox="1">
                        <a:spLocks noChangeArrowheads="1"/>
                      </p:cNvSpPr>
                      <p:nvPr/>
                    </p:nvSpPr>
                    <p:spPr bwMode="auto">
                      <a:xfrm>
                        <a:off x="3596" y="3290"/>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21" name="Text Box 169">
                        <a:extLst>
                          <a:ext uri="{FF2B5EF4-FFF2-40B4-BE49-F238E27FC236}">
                            <a16:creationId xmlns:a16="http://schemas.microsoft.com/office/drawing/2014/main" id="{A24A3FD9-77C7-C940-98C4-34D3604E7E7B}"/>
                          </a:ext>
                        </a:extLst>
                      </p:cNvPr>
                      <p:cNvSpPr txBox="1">
                        <a:spLocks noChangeArrowheads="1"/>
                      </p:cNvSpPr>
                      <p:nvPr/>
                    </p:nvSpPr>
                    <p:spPr bwMode="auto">
                      <a:xfrm>
                        <a:off x="3563" y="3194"/>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22" name="Text Box 170">
                        <a:extLst>
                          <a:ext uri="{FF2B5EF4-FFF2-40B4-BE49-F238E27FC236}">
                            <a16:creationId xmlns:a16="http://schemas.microsoft.com/office/drawing/2014/main" id="{1E6C3A3B-A75F-4C4F-A8F0-D8684FF1A6FD}"/>
                          </a:ext>
                        </a:extLst>
                      </p:cNvPr>
                      <p:cNvSpPr txBox="1">
                        <a:spLocks noChangeArrowheads="1"/>
                      </p:cNvSpPr>
                      <p:nvPr/>
                    </p:nvSpPr>
                    <p:spPr bwMode="auto">
                      <a:xfrm>
                        <a:off x="3545" y="3149"/>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23" name="Text Box 171">
                        <a:extLst>
                          <a:ext uri="{FF2B5EF4-FFF2-40B4-BE49-F238E27FC236}">
                            <a16:creationId xmlns:a16="http://schemas.microsoft.com/office/drawing/2014/main" id="{EBAB6A6D-99B2-484B-A72F-5DDEF3E52C2C}"/>
                          </a:ext>
                        </a:extLst>
                      </p:cNvPr>
                      <p:cNvSpPr txBox="1">
                        <a:spLocks noChangeArrowheads="1"/>
                      </p:cNvSpPr>
                      <p:nvPr/>
                    </p:nvSpPr>
                    <p:spPr bwMode="auto">
                      <a:xfrm>
                        <a:off x="3626" y="3278"/>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24" name="Text Box 172">
                        <a:extLst>
                          <a:ext uri="{FF2B5EF4-FFF2-40B4-BE49-F238E27FC236}">
                            <a16:creationId xmlns:a16="http://schemas.microsoft.com/office/drawing/2014/main" id="{152AE5D1-8A28-0049-8363-510672B8DD5F}"/>
                          </a:ext>
                        </a:extLst>
                      </p:cNvPr>
                      <p:cNvSpPr txBox="1">
                        <a:spLocks noChangeArrowheads="1"/>
                      </p:cNvSpPr>
                      <p:nvPr/>
                    </p:nvSpPr>
                    <p:spPr bwMode="auto">
                      <a:xfrm>
                        <a:off x="3593" y="3182"/>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25" name="Text Box 173">
                        <a:extLst>
                          <a:ext uri="{FF2B5EF4-FFF2-40B4-BE49-F238E27FC236}">
                            <a16:creationId xmlns:a16="http://schemas.microsoft.com/office/drawing/2014/main" id="{A95F97FF-F11D-6344-9477-8C02E9F0C0F3}"/>
                          </a:ext>
                        </a:extLst>
                      </p:cNvPr>
                      <p:cNvSpPr txBox="1">
                        <a:spLocks noChangeArrowheads="1"/>
                      </p:cNvSpPr>
                      <p:nvPr/>
                    </p:nvSpPr>
                    <p:spPr bwMode="auto">
                      <a:xfrm>
                        <a:off x="3593" y="3287"/>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26" name="Text Box 174">
                        <a:extLst>
                          <a:ext uri="{FF2B5EF4-FFF2-40B4-BE49-F238E27FC236}">
                            <a16:creationId xmlns:a16="http://schemas.microsoft.com/office/drawing/2014/main" id="{67C1498C-9191-944D-93E1-EF5A71AEE11A}"/>
                          </a:ext>
                        </a:extLst>
                      </p:cNvPr>
                      <p:cNvSpPr txBox="1">
                        <a:spLocks noChangeArrowheads="1"/>
                      </p:cNvSpPr>
                      <p:nvPr/>
                    </p:nvSpPr>
                    <p:spPr bwMode="auto">
                      <a:xfrm>
                        <a:off x="3629" y="3263"/>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327" name="Text Box 175">
                        <a:extLst>
                          <a:ext uri="{FF2B5EF4-FFF2-40B4-BE49-F238E27FC236}">
                            <a16:creationId xmlns:a16="http://schemas.microsoft.com/office/drawing/2014/main" id="{825DE734-83C5-0247-A657-037F70E57DD6}"/>
                          </a:ext>
                        </a:extLst>
                      </p:cNvPr>
                      <p:cNvSpPr txBox="1">
                        <a:spLocks noChangeArrowheads="1"/>
                      </p:cNvSpPr>
                      <p:nvPr/>
                    </p:nvSpPr>
                    <p:spPr bwMode="auto">
                      <a:xfrm>
                        <a:off x="3596" y="3167"/>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grpSp>
                <p:grpSp>
                  <p:nvGrpSpPr>
                    <p:cNvPr id="234" name="Group 176">
                      <a:extLst>
                        <a:ext uri="{FF2B5EF4-FFF2-40B4-BE49-F238E27FC236}">
                          <a16:creationId xmlns:a16="http://schemas.microsoft.com/office/drawing/2014/main" id="{F949E89E-6B65-C34B-A235-6094364D6D93}"/>
                        </a:ext>
                      </a:extLst>
                    </p:cNvPr>
                    <p:cNvGrpSpPr>
                      <a:grpSpLocks noChangeAspect="1"/>
                    </p:cNvGrpSpPr>
                    <p:nvPr/>
                  </p:nvGrpSpPr>
                  <p:grpSpPr bwMode="auto">
                    <a:xfrm rot="4806675" flipH="1">
                      <a:off x="4007" y="2079"/>
                      <a:ext cx="242" cy="75"/>
                      <a:chOff x="545" y="2284"/>
                      <a:chExt cx="1867" cy="640"/>
                    </a:xfrm>
                  </p:grpSpPr>
                  <p:sp>
                    <p:nvSpPr>
                      <p:cNvPr id="302" name="Freeform 177">
                        <a:extLst>
                          <a:ext uri="{FF2B5EF4-FFF2-40B4-BE49-F238E27FC236}">
                            <a16:creationId xmlns:a16="http://schemas.microsoft.com/office/drawing/2014/main" id="{AC9155CA-2E2D-8140-A882-A16560643DF6}"/>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303" name="Oval 178">
                        <a:extLst>
                          <a:ext uri="{FF2B5EF4-FFF2-40B4-BE49-F238E27FC236}">
                            <a16:creationId xmlns:a16="http://schemas.microsoft.com/office/drawing/2014/main" id="{C6F716EE-A649-7E42-B907-41070FAF12F3}"/>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235" name="Group 179">
                      <a:extLst>
                        <a:ext uri="{FF2B5EF4-FFF2-40B4-BE49-F238E27FC236}">
                          <a16:creationId xmlns:a16="http://schemas.microsoft.com/office/drawing/2014/main" id="{33C2F85C-3F82-F44B-9FB2-4A89E34504C4}"/>
                        </a:ext>
                      </a:extLst>
                    </p:cNvPr>
                    <p:cNvGrpSpPr>
                      <a:grpSpLocks noChangeAspect="1"/>
                    </p:cNvGrpSpPr>
                    <p:nvPr/>
                  </p:nvGrpSpPr>
                  <p:grpSpPr bwMode="auto">
                    <a:xfrm rot="1710555" flipH="1">
                      <a:off x="4148" y="2390"/>
                      <a:ext cx="242" cy="75"/>
                      <a:chOff x="545" y="2284"/>
                      <a:chExt cx="1867" cy="640"/>
                    </a:xfrm>
                  </p:grpSpPr>
                  <p:sp>
                    <p:nvSpPr>
                      <p:cNvPr id="300" name="Freeform 180">
                        <a:extLst>
                          <a:ext uri="{FF2B5EF4-FFF2-40B4-BE49-F238E27FC236}">
                            <a16:creationId xmlns:a16="http://schemas.microsoft.com/office/drawing/2014/main" id="{11787AE4-4933-004D-B7D8-4FFF82B724E3}"/>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301" name="Oval 181">
                        <a:extLst>
                          <a:ext uri="{FF2B5EF4-FFF2-40B4-BE49-F238E27FC236}">
                            <a16:creationId xmlns:a16="http://schemas.microsoft.com/office/drawing/2014/main" id="{9EBDF0AC-861F-A140-8026-7850BF96D729}"/>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236" name="Group 182">
                      <a:extLst>
                        <a:ext uri="{FF2B5EF4-FFF2-40B4-BE49-F238E27FC236}">
                          <a16:creationId xmlns:a16="http://schemas.microsoft.com/office/drawing/2014/main" id="{84A3F0E5-59CA-5142-B51C-A46446D21646}"/>
                        </a:ext>
                      </a:extLst>
                    </p:cNvPr>
                    <p:cNvGrpSpPr>
                      <a:grpSpLocks noChangeAspect="1"/>
                    </p:cNvGrpSpPr>
                    <p:nvPr/>
                  </p:nvGrpSpPr>
                  <p:grpSpPr bwMode="auto">
                    <a:xfrm rot="4570297" flipH="1">
                      <a:off x="4305" y="2622"/>
                      <a:ext cx="242" cy="75"/>
                      <a:chOff x="545" y="2284"/>
                      <a:chExt cx="1867" cy="640"/>
                    </a:xfrm>
                  </p:grpSpPr>
                  <p:sp>
                    <p:nvSpPr>
                      <p:cNvPr id="298" name="Freeform 183">
                        <a:extLst>
                          <a:ext uri="{FF2B5EF4-FFF2-40B4-BE49-F238E27FC236}">
                            <a16:creationId xmlns:a16="http://schemas.microsoft.com/office/drawing/2014/main" id="{7C9D121B-537A-934F-9435-2F45282D5440}"/>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299" name="Oval 184">
                        <a:extLst>
                          <a:ext uri="{FF2B5EF4-FFF2-40B4-BE49-F238E27FC236}">
                            <a16:creationId xmlns:a16="http://schemas.microsoft.com/office/drawing/2014/main" id="{3684D420-FC61-9A4E-82B4-F9AD0A2F7012}"/>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237" name="Group 185">
                      <a:extLst>
                        <a:ext uri="{FF2B5EF4-FFF2-40B4-BE49-F238E27FC236}">
                          <a16:creationId xmlns:a16="http://schemas.microsoft.com/office/drawing/2014/main" id="{E6C44530-935C-7348-8A49-20B0C285A4F5}"/>
                        </a:ext>
                      </a:extLst>
                    </p:cNvPr>
                    <p:cNvGrpSpPr>
                      <a:grpSpLocks/>
                    </p:cNvGrpSpPr>
                    <p:nvPr/>
                  </p:nvGrpSpPr>
                  <p:grpSpPr bwMode="auto">
                    <a:xfrm>
                      <a:off x="4277" y="2229"/>
                      <a:ext cx="335" cy="407"/>
                      <a:chOff x="3464" y="3140"/>
                      <a:chExt cx="335" cy="407"/>
                    </a:xfrm>
                  </p:grpSpPr>
                  <p:sp>
                    <p:nvSpPr>
                      <p:cNvPr id="274" name="Text Box 186">
                        <a:extLst>
                          <a:ext uri="{FF2B5EF4-FFF2-40B4-BE49-F238E27FC236}">
                            <a16:creationId xmlns:a16="http://schemas.microsoft.com/office/drawing/2014/main" id="{CC2ED4BD-019E-4E4D-8371-8FDDFC802A19}"/>
                          </a:ext>
                        </a:extLst>
                      </p:cNvPr>
                      <p:cNvSpPr txBox="1">
                        <a:spLocks noChangeArrowheads="1"/>
                      </p:cNvSpPr>
                      <p:nvPr/>
                    </p:nvSpPr>
                    <p:spPr bwMode="auto">
                      <a:xfrm>
                        <a:off x="3470" y="3164"/>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75" name="Text Box 187">
                        <a:extLst>
                          <a:ext uri="{FF2B5EF4-FFF2-40B4-BE49-F238E27FC236}">
                            <a16:creationId xmlns:a16="http://schemas.microsoft.com/office/drawing/2014/main" id="{4E5C862C-FDB0-4843-B2FC-90BA8B10B561}"/>
                          </a:ext>
                        </a:extLst>
                      </p:cNvPr>
                      <p:cNvSpPr txBox="1">
                        <a:spLocks noChangeArrowheads="1"/>
                      </p:cNvSpPr>
                      <p:nvPr/>
                    </p:nvSpPr>
                    <p:spPr bwMode="auto">
                      <a:xfrm>
                        <a:off x="3506" y="3140"/>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76" name="Text Box 188">
                        <a:extLst>
                          <a:ext uri="{FF2B5EF4-FFF2-40B4-BE49-F238E27FC236}">
                            <a16:creationId xmlns:a16="http://schemas.microsoft.com/office/drawing/2014/main" id="{29A69DBD-F2B3-CE41-8944-5575C7D0A97D}"/>
                          </a:ext>
                        </a:extLst>
                      </p:cNvPr>
                      <p:cNvSpPr txBox="1">
                        <a:spLocks noChangeArrowheads="1"/>
                      </p:cNvSpPr>
                      <p:nvPr/>
                    </p:nvSpPr>
                    <p:spPr bwMode="auto">
                      <a:xfrm>
                        <a:off x="3518" y="3197"/>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77" name="Text Box 189">
                        <a:extLst>
                          <a:ext uri="{FF2B5EF4-FFF2-40B4-BE49-F238E27FC236}">
                            <a16:creationId xmlns:a16="http://schemas.microsoft.com/office/drawing/2014/main" id="{7743D241-592E-DA44-A9F3-EF78DD371C33}"/>
                          </a:ext>
                        </a:extLst>
                      </p:cNvPr>
                      <p:cNvSpPr txBox="1">
                        <a:spLocks noChangeArrowheads="1"/>
                      </p:cNvSpPr>
                      <p:nvPr/>
                    </p:nvSpPr>
                    <p:spPr bwMode="auto">
                      <a:xfrm>
                        <a:off x="3464" y="3218"/>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78" name="Text Box 190">
                        <a:extLst>
                          <a:ext uri="{FF2B5EF4-FFF2-40B4-BE49-F238E27FC236}">
                            <a16:creationId xmlns:a16="http://schemas.microsoft.com/office/drawing/2014/main" id="{EDA9CA65-A0C4-1A44-BCA5-364DDD536B90}"/>
                          </a:ext>
                        </a:extLst>
                      </p:cNvPr>
                      <p:cNvSpPr txBox="1">
                        <a:spLocks noChangeArrowheads="1"/>
                      </p:cNvSpPr>
                      <p:nvPr/>
                    </p:nvSpPr>
                    <p:spPr bwMode="auto">
                      <a:xfrm>
                        <a:off x="3500" y="3194"/>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79" name="Text Box 191">
                        <a:extLst>
                          <a:ext uri="{FF2B5EF4-FFF2-40B4-BE49-F238E27FC236}">
                            <a16:creationId xmlns:a16="http://schemas.microsoft.com/office/drawing/2014/main" id="{47E49B6C-107A-604E-A2C2-93F586088C68}"/>
                          </a:ext>
                        </a:extLst>
                      </p:cNvPr>
                      <p:cNvSpPr txBox="1">
                        <a:spLocks noChangeArrowheads="1"/>
                      </p:cNvSpPr>
                      <p:nvPr/>
                    </p:nvSpPr>
                    <p:spPr bwMode="auto">
                      <a:xfrm>
                        <a:off x="3512" y="3251"/>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80" name="Text Box 192">
                        <a:extLst>
                          <a:ext uri="{FF2B5EF4-FFF2-40B4-BE49-F238E27FC236}">
                            <a16:creationId xmlns:a16="http://schemas.microsoft.com/office/drawing/2014/main" id="{CF4EEF1A-7B0F-FD41-9A6B-0F7005431497}"/>
                          </a:ext>
                        </a:extLst>
                      </p:cNvPr>
                      <p:cNvSpPr txBox="1">
                        <a:spLocks noChangeArrowheads="1"/>
                      </p:cNvSpPr>
                      <p:nvPr/>
                    </p:nvSpPr>
                    <p:spPr bwMode="auto">
                      <a:xfrm>
                        <a:off x="3494" y="3206"/>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81" name="Text Box 193">
                        <a:extLst>
                          <a:ext uri="{FF2B5EF4-FFF2-40B4-BE49-F238E27FC236}">
                            <a16:creationId xmlns:a16="http://schemas.microsoft.com/office/drawing/2014/main" id="{6F2CCAAF-893B-5B40-AA9F-E5C5DC4872F0}"/>
                          </a:ext>
                        </a:extLst>
                      </p:cNvPr>
                      <p:cNvSpPr txBox="1">
                        <a:spLocks noChangeArrowheads="1"/>
                      </p:cNvSpPr>
                      <p:nvPr/>
                    </p:nvSpPr>
                    <p:spPr bwMode="auto">
                      <a:xfrm>
                        <a:off x="3531" y="3182"/>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82" name="Text Box 194">
                        <a:extLst>
                          <a:ext uri="{FF2B5EF4-FFF2-40B4-BE49-F238E27FC236}">
                            <a16:creationId xmlns:a16="http://schemas.microsoft.com/office/drawing/2014/main" id="{6DAB23A5-B80C-5342-A9D4-D55C8CC9E9D4}"/>
                          </a:ext>
                        </a:extLst>
                      </p:cNvPr>
                      <p:cNvSpPr txBox="1">
                        <a:spLocks noChangeArrowheads="1"/>
                      </p:cNvSpPr>
                      <p:nvPr/>
                    </p:nvSpPr>
                    <p:spPr bwMode="auto">
                      <a:xfrm>
                        <a:off x="3542" y="3239"/>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83" name="Text Box 195">
                        <a:extLst>
                          <a:ext uri="{FF2B5EF4-FFF2-40B4-BE49-F238E27FC236}">
                            <a16:creationId xmlns:a16="http://schemas.microsoft.com/office/drawing/2014/main" id="{BBB53034-557B-2240-864F-5030170B4A34}"/>
                          </a:ext>
                        </a:extLst>
                      </p:cNvPr>
                      <p:cNvSpPr txBox="1">
                        <a:spLocks noChangeArrowheads="1"/>
                      </p:cNvSpPr>
                      <p:nvPr/>
                    </p:nvSpPr>
                    <p:spPr bwMode="auto">
                      <a:xfrm>
                        <a:off x="3497" y="3191"/>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84" name="Text Box 196">
                        <a:extLst>
                          <a:ext uri="{FF2B5EF4-FFF2-40B4-BE49-F238E27FC236}">
                            <a16:creationId xmlns:a16="http://schemas.microsoft.com/office/drawing/2014/main" id="{F777ADF4-83D1-D945-9695-B042604421F5}"/>
                          </a:ext>
                        </a:extLst>
                      </p:cNvPr>
                      <p:cNvSpPr txBox="1">
                        <a:spLocks noChangeArrowheads="1"/>
                      </p:cNvSpPr>
                      <p:nvPr/>
                    </p:nvSpPr>
                    <p:spPr bwMode="auto">
                      <a:xfrm>
                        <a:off x="3533" y="3167"/>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85" name="Text Box 197">
                        <a:extLst>
                          <a:ext uri="{FF2B5EF4-FFF2-40B4-BE49-F238E27FC236}">
                            <a16:creationId xmlns:a16="http://schemas.microsoft.com/office/drawing/2014/main" id="{C80BAD79-49DC-9440-B656-28DB08A03079}"/>
                          </a:ext>
                        </a:extLst>
                      </p:cNvPr>
                      <p:cNvSpPr txBox="1">
                        <a:spLocks noChangeArrowheads="1"/>
                      </p:cNvSpPr>
                      <p:nvPr/>
                    </p:nvSpPr>
                    <p:spPr bwMode="auto">
                      <a:xfrm>
                        <a:off x="3545" y="3224"/>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86" name="Text Box 198">
                        <a:extLst>
                          <a:ext uri="{FF2B5EF4-FFF2-40B4-BE49-F238E27FC236}">
                            <a16:creationId xmlns:a16="http://schemas.microsoft.com/office/drawing/2014/main" id="{6D584588-94AC-C346-96FA-04085E1B6A53}"/>
                          </a:ext>
                        </a:extLst>
                      </p:cNvPr>
                      <p:cNvSpPr txBox="1">
                        <a:spLocks noChangeArrowheads="1"/>
                      </p:cNvSpPr>
                      <p:nvPr/>
                    </p:nvSpPr>
                    <p:spPr bwMode="auto">
                      <a:xfrm>
                        <a:off x="3566" y="3260"/>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87" name="Text Box 199">
                        <a:extLst>
                          <a:ext uri="{FF2B5EF4-FFF2-40B4-BE49-F238E27FC236}">
                            <a16:creationId xmlns:a16="http://schemas.microsoft.com/office/drawing/2014/main" id="{5528D3CA-306B-A942-9F08-30DBD1BB3EEF}"/>
                          </a:ext>
                        </a:extLst>
                      </p:cNvPr>
                      <p:cNvSpPr txBox="1">
                        <a:spLocks noChangeArrowheads="1"/>
                      </p:cNvSpPr>
                      <p:nvPr/>
                    </p:nvSpPr>
                    <p:spPr bwMode="auto">
                      <a:xfrm>
                        <a:off x="3603" y="3236"/>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88" name="Text Box 200">
                        <a:extLst>
                          <a:ext uri="{FF2B5EF4-FFF2-40B4-BE49-F238E27FC236}">
                            <a16:creationId xmlns:a16="http://schemas.microsoft.com/office/drawing/2014/main" id="{3D9167B1-2B1A-EA4A-A688-C97F5308C421}"/>
                          </a:ext>
                        </a:extLst>
                      </p:cNvPr>
                      <p:cNvSpPr txBox="1">
                        <a:spLocks noChangeArrowheads="1"/>
                      </p:cNvSpPr>
                      <p:nvPr/>
                    </p:nvSpPr>
                    <p:spPr bwMode="auto">
                      <a:xfrm>
                        <a:off x="3614" y="3293"/>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89" name="Text Box 201">
                        <a:extLst>
                          <a:ext uri="{FF2B5EF4-FFF2-40B4-BE49-F238E27FC236}">
                            <a16:creationId xmlns:a16="http://schemas.microsoft.com/office/drawing/2014/main" id="{7BFC79CB-397A-1842-A962-7C5EA5E42575}"/>
                          </a:ext>
                        </a:extLst>
                      </p:cNvPr>
                      <p:cNvSpPr txBox="1">
                        <a:spLocks noChangeArrowheads="1"/>
                      </p:cNvSpPr>
                      <p:nvPr/>
                    </p:nvSpPr>
                    <p:spPr bwMode="auto">
                      <a:xfrm>
                        <a:off x="3560" y="3314"/>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90" name="Text Box 202">
                        <a:extLst>
                          <a:ext uri="{FF2B5EF4-FFF2-40B4-BE49-F238E27FC236}">
                            <a16:creationId xmlns:a16="http://schemas.microsoft.com/office/drawing/2014/main" id="{5451F2AD-3D3E-9548-A758-BDD5CA07051F}"/>
                          </a:ext>
                        </a:extLst>
                      </p:cNvPr>
                      <p:cNvSpPr txBox="1">
                        <a:spLocks noChangeArrowheads="1"/>
                      </p:cNvSpPr>
                      <p:nvPr/>
                    </p:nvSpPr>
                    <p:spPr bwMode="auto">
                      <a:xfrm>
                        <a:off x="3596" y="3290"/>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91" name="Text Box 203">
                        <a:extLst>
                          <a:ext uri="{FF2B5EF4-FFF2-40B4-BE49-F238E27FC236}">
                            <a16:creationId xmlns:a16="http://schemas.microsoft.com/office/drawing/2014/main" id="{26D14A62-4ECB-8C4D-9D5E-704D0BC37947}"/>
                          </a:ext>
                        </a:extLst>
                      </p:cNvPr>
                      <p:cNvSpPr txBox="1">
                        <a:spLocks noChangeArrowheads="1"/>
                      </p:cNvSpPr>
                      <p:nvPr/>
                    </p:nvSpPr>
                    <p:spPr bwMode="auto">
                      <a:xfrm>
                        <a:off x="3563" y="3194"/>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92" name="Text Box 204">
                        <a:extLst>
                          <a:ext uri="{FF2B5EF4-FFF2-40B4-BE49-F238E27FC236}">
                            <a16:creationId xmlns:a16="http://schemas.microsoft.com/office/drawing/2014/main" id="{8860219A-04F7-A047-80FE-D4D3B95A6A1E}"/>
                          </a:ext>
                        </a:extLst>
                      </p:cNvPr>
                      <p:cNvSpPr txBox="1">
                        <a:spLocks noChangeArrowheads="1"/>
                      </p:cNvSpPr>
                      <p:nvPr/>
                    </p:nvSpPr>
                    <p:spPr bwMode="auto">
                      <a:xfrm>
                        <a:off x="3545" y="3149"/>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93" name="Text Box 205">
                        <a:extLst>
                          <a:ext uri="{FF2B5EF4-FFF2-40B4-BE49-F238E27FC236}">
                            <a16:creationId xmlns:a16="http://schemas.microsoft.com/office/drawing/2014/main" id="{A50F61A4-BE8D-3242-BD4B-28C2D8B757CD}"/>
                          </a:ext>
                        </a:extLst>
                      </p:cNvPr>
                      <p:cNvSpPr txBox="1">
                        <a:spLocks noChangeArrowheads="1"/>
                      </p:cNvSpPr>
                      <p:nvPr/>
                    </p:nvSpPr>
                    <p:spPr bwMode="auto">
                      <a:xfrm>
                        <a:off x="3627" y="3278"/>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94" name="Text Box 206">
                        <a:extLst>
                          <a:ext uri="{FF2B5EF4-FFF2-40B4-BE49-F238E27FC236}">
                            <a16:creationId xmlns:a16="http://schemas.microsoft.com/office/drawing/2014/main" id="{495739E8-6549-6443-8A4B-13F493DE1AC1}"/>
                          </a:ext>
                        </a:extLst>
                      </p:cNvPr>
                      <p:cNvSpPr txBox="1">
                        <a:spLocks noChangeArrowheads="1"/>
                      </p:cNvSpPr>
                      <p:nvPr/>
                    </p:nvSpPr>
                    <p:spPr bwMode="auto">
                      <a:xfrm>
                        <a:off x="3593" y="3182"/>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95" name="Text Box 207">
                        <a:extLst>
                          <a:ext uri="{FF2B5EF4-FFF2-40B4-BE49-F238E27FC236}">
                            <a16:creationId xmlns:a16="http://schemas.microsoft.com/office/drawing/2014/main" id="{F5C5D4D4-D42E-CE41-B72B-925D898975B0}"/>
                          </a:ext>
                        </a:extLst>
                      </p:cNvPr>
                      <p:cNvSpPr txBox="1">
                        <a:spLocks noChangeArrowheads="1"/>
                      </p:cNvSpPr>
                      <p:nvPr/>
                    </p:nvSpPr>
                    <p:spPr bwMode="auto">
                      <a:xfrm>
                        <a:off x="3593" y="3287"/>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96" name="Text Box 208">
                        <a:extLst>
                          <a:ext uri="{FF2B5EF4-FFF2-40B4-BE49-F238E27FC236}">
                            <a16:creationId xmlns:a16="http://schemas.microsoft.com/office/drawing/2014/main" id="{78A9479D-6154-FA4C-9321-C9B2F6E1A6F1}"/>
                          </a:ext>
                        </a:extLst>
                      </p:cNvPr>
                      <p:cNvSpPr txBox="1">
                        <a:spLocks noChangeArrowheads="1"/>
                      </p:cNvSpPr>
                      <p:nvPr/>
                    </p:nvSpPr>
                    <p:spPr bwMode="auto">
                      <a:xfrm>
                        <a:off x="3629" y="3263"/>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97" name="Text Box 209">
                        <a:extLst>
                          <a:ext uri="{FF2B5EF4-FFF2-40B4-BE49-F238E27FC236}">
                            <a16:creationId xmlns:a16="http://schemas.microsoft.com/office/drawing/2014/main" id="{878C9B9D-C8A6-C44C-95C7-94FCDBCE0B28}"/>
                          </a:ext>
                        </a:extLst>
                      </p:cNvPr>
                      <p:cNvSpPr txBox="1">
                        <a:spLocks noChangeArrowheads="1"/>
                      </p:cNvSpPr>
                      <p:nvPr/>
                    </p:nvSpPr>
                    <p:spPr bwMode="auto">
                      <a:xfrm>
                        <a:off x="3596" y="3167"/>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grpSp>
                <p:grpSp>
                  <p:nvGrpSpPr>
                    <p:cNvPr id="238" name="Group 210">
                      <a:extLst>
                        <a:ext uri="{FF2B5EF4-FFF2-40B4-BE49-F238E27FC236}">
                          <a16:creationId xmlns:a16="http://schemas.microsoft.com/office/drawing/2014/main" id="{71B08472-C49F-AB43-AC0C-D43B50280D3E}"/>
                        </a:ext>
                      </a:extLst>
                    </p:cNvPr>
                    <p:cNvGrpSpPr>
                      <a:grpSpLocks/>
                    </p:cNvGrpSpPr>
                    <p:nvPr/>
                  </p:nvGrpSpPr>
                  <p:grpSpPr bwMode="auto">
                    <a:xfrm rot="4663361">
                      <a:off x="4413" y="2532"/>
                      <a:ext cx="48" cy="431"/>
                      <a:chOff x="1670" y="1020"/>
                      <a:chExt cx="494" cy="3735"/>
                    </a:xfrm>
                  </p:grpSpPr>
                  <p:sp>
                    <p:nvSpPr>
                      <p:cNvPr id="271" name="Freeform 211">
                        <a:extLst>
                          <a:ext uri="{FF2B5EF4-FFF2-40B4-BE49-F238E27FC236}">
                            <a16:creationId xmlns:a16="http://schemas.microsoft.com/office/drawing/2014/main" id="{92119DEF-6F6E-7345-BA8C-36D5632E5BFB}"/>
                          </a:ext>
                        </a:extLst>
                      </p:cNvPr>
                      <p:cNvSpPr>
                        <a:spLocks/>
                      </p:cNvSpPr>
                      <p:nvPr/>
                    </p:nvSpPr>
                    <p:spPr bwMode="auto">
                      <a:xfrm>
                        <a:off x="1670" y="1538"/>
                        <a:ext cx="494" cy="2691"/>
                      </a:xfrm>
                      <a:custGeom>
                        <a:avLst/>
                        <a:gdLst>
                          <a:gd name="T0" fmla="*/ 255182 w 149"/>
                          <a:gd name="T1" fmla="*/ 228931 h 625"/>
                          <a:gd name="T2" fmla="*/ 39616 w 149"/>
                          <a:gd name="T3" fmla="*/ 266491 h 625"/>
                          <a:gd name="T4" fmla="*/ 511091 w 149"/>
                          <a:gd name="T5" fmla="*/ 307889 h 625"/>
                          <a:gd name="T6" fmla="*/ 656208 w 149"/>
                          <a:gd name="T7" fmla="*/ 266491 h 625"/>
                          <a:gd name="T8" fmla="*/ 581680 w 149"/>
                          <a:gd name="T9" fmla="*/ 170357 h 625"/>
                          <a:gd name="T10" fmla="*/ 511091 w 149"/>
                          <a:gd name="T11" fmla="*/ 145627 h 625"/>
                          <a:gd name="T12" fmla="*/ 475444 w 149"/>
                          <a:gd name="T13" fmla="*/ 132999 h 625"/>
                          <a:gd name="T14" fmla="*/ 656208 w 149"/>
                          <a:gd name="T15" fmla="*/ 54019 h 625"/>
                          <a:gd name="T16" fmla="*/ 290817 w 149"/>
                          <a:gd name="T17" fmla="*/ 0 h 625"/>
                          <a:gd name="T18" fmla="*/ 3969 w 149"/>
                          <a:gd name="T19" fmla="*/ 24762 h 625"/>
                          <a:gd name="T20" fmla="*/ 39616 w 149"/>
                          <a:gd name="T21" fmla="*/ 70857 h 625"/>
                          <a:gd name="T22" fmla="*/ 184623 w 149"/>
                          <a:gd name="T23" fmla="*/ 95511 h 625"/>
                          <a:gd name="T24" fmla="*/ 255182 w 149"/>
                          <a:gd name="T25" fmla="*/ 120865 h 625"/>
                          <a:gd name="T26" fmla="*/ 290817 w 149"/>
                          <a:gd name="T27" fmla="*/ 132999 h 625"/>
                          <a:gd name="T28" fmla="*/ 39616 w 149"/>
                          <a:gd name="T29" fmla="*/ 203756 h 625"/>
                          <a:gd name="T30" fmla="*/ 110208 w 149"/>
                          <a:gd name="T31" fmla="*/ 216481 h 625"/>
                          <a:gd name="T32" fmla="*/ 220261 w 149"/>
                          <a:gd name="T33" fmla="*/ 220414 h 625"/>
                          <a:gd name="T34" fmla="*/ 255182 w 149"/>
                          <a:gd name="T35" fmla="*/ 228931 h 6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9"/>
                          <a:gd name="T55" fmla="*/ 0 h 625"/>
                          <a:gd name="T56" fmla="*/ 149 w 149"/>
                          <a:gd name="T57" fmla="*/ 625 h 6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9" h="625">
                            <a:moveTo>
                              <a:pt x="58" y="453"/>
                            </a:moveTo>
                            <a:cubicBezTo>
                              <a:pt x="29" y="481"/>
                              <a:pt x="19" y="487"/>
                              <a:pt x="9" y="527"/>
                            </a:cubicBezTo>
                            <a:cubicBezTo>
                              <a:pt x="21" y="625"/>
                              <a:pt x="19" y="621"/>
                              <a:pt x="116" y="609"/>
                            </a:cubicBezTo>
                            <a:cubicBezTo>
                              <a:pt x="134" y="581"/>
                              <a:pt x="140" y="559"/>
                              <a:pt x="149" y="527"/>
                            </a:cubicBezTo>
                            <a:cubicBezTo>
                              <a:pt x="146" y="478"/>
                              <a:pt x="147" y="395"/>
                              <a:pt x="132" y="337"/>
                            </a:cubicBezTo>
                            <a:cubicBezTo>
                              <a:pt x="128" y="320"/>
                              <a:pt x="121" y="304"/>
                              <a:pt x="116" y="288"/>
                            </a:cubicBezTo>
                            <a:cubicBezTo>
                              <a:pt x="113" y="280"/>
                              <a:pt x="108" y="263"/>
                              <a:pt x="108" y="263"/>
                            </a:cubicBezTo>
                            <a:cubicBezTo>
                              <a:pt x="114" y="171"/>
                              <a:pt x="98" y="158"/>
                              <a:pt x="149" y="107"/>
                            </a:cubicBezTo>
                            <a:cubicBezTo>
                              <a:pt x="138" y="39"/>
                              <a:pt x="132" y="21"/>
                              <a:pt x="66" y="0"/>
                            </a:cubicBezTo>
                            <a:cubicBezTo>
                              <a:pt x="22" y="9"/>
                              <a:pt x="15" y="8"/>
                              <a:pt x="1" y="49"/>
                            </a:cubicBezTo>
                            <a:cubicBezTo>
                              <a:pt x="4" y="79"/>
                              <a:pt x="0" y="111"/>
                              <a:pt x="9" y="140"/>
                            </a:cubicBezTo>
                            <a:cubicBezTo>
                              <a:pt x="15" y="159"/>
                              <a:pt x="42" y="189"/>
                              <a:pt x="42" y="189"/>
                            </a:cubicBezTo>
                            <a:cubicBezTo>
                              <a:pt x="47" y="206"/>
                              <a:pt x="53" y="222"/>
                              <a:pt x="58" y="239"/>
                            </a:cubicBezTo>
                            <a:cubicBezTo>
                              <a:pt x="61" y="247"/>
                              <a:pt x="66" y="263"/>
                              <a:pt x="66" y="263"/>
                            </a:cubicBezTo>
                            <a:cubicBezTo>
                              <a:pt x="56" y="316"/>
                              <a:pt x="26" y="353"/>
                              <a:pt x="9" y="403"/>
                            </a:cubicBezTo>
                            <a:cubicBezTo>
                              <a:pt x="14" y="411"/>
                              <a:pt x="17" y="422"/>
                              <a:pt x="25" y="428"/>
                            </a:cubicBezTo>
                            <a:cubicBezTo>
                              <a:pt x="32" y="433"/>
                              <a:pt x="43" y="431"/>
                              <a:pt x="50" y="436"/>
                            </a:cubicBezTo>
                            <a:cubicBezTo>
                              <a:pt x="81" y="455"/>
                              <a:pt x="69" y="453"/>
                              <a:pt x="58" y="453"/>
                            </a:cubicBezTo>
                            <a:close/>
                          </a:path>
                        </a:pathLst>
                      </a:custGeom>
                      <a:gradFill rotWithShape="1">
                        <a:gsLst>
                          <a:gs pos="0">
                            <a:srgbClr val="004C32"/>
                          </a:gs>
                          <a:gs pos="100000">
                            <a:srgbClr val="00A46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272" name="Freeform 212">
                        <a:extLst>
                          <a:ext uri="{FF2B5EF4-FFF2-40B4-BE49-F238E27FC236}">
                            <a16:creationId xmlns:a16="http://schemas.microsoft.com/office/drawing/2014/main" id="{091BF97F-FD73-A348-A913-059B7761741C}"/>
                          </a:ext>
                        </a:extLst>
                      </p:cNvPr>
                      <p:cNvSpPr>
                        <a:spLocks/>
                      </p:cNvSpPr>
                      <p:nvPr/>
                    </p:nvSpPr>
                    <p:spPr bwMode="auto">
                      <a:xfrm>
                        <a:off x="1794" y="1020"/>
                        <a:ext cx="370" cy="2691"/>
                      </a:xfrm>
                      <a:custGeom>
                        <a:avLst/>
                        <a:gdLst>
                          <a:gd name="T0" fmla="*/ 58 w 370"/>
                          <a:gd name="T1" fmla="*/ 59 h 392"/>
                          <a:gd name="T2" fmla="*/ 16 w 370"/>
                          <a:gd name="T3" fmla="*/ 143 h 392"/>
                          <a:gd name="T4" fmla="*/ 0 w 370"/>
                          <a:gd name="T5" fmla="*/ 273 h 392"/>
                          <a:gd name="T6" fmla="*/ 107 w 370"/>
                          <a:gd name="T7" fmla="*/ 685 h 392"/>
                          <a:gd name="T8" fmla="*/ 189 w 370"/>
                          <a:gd name="T9" fmla="*/ 880 h 392"/>
                          <a:gd name="T10" fmla="*/ 263 w 370"/>
                          <a:gd name="T11" fmla="*/ 858 h 392"/>
                          <a:gd name="T12" fmla="*/ 288 w 370"/>
                          <a:gd name="T13" fmla="*/ 600 h 392"/>
                          <a:gd name="T14" fmla="*/ 370 w 370"/>
                          <a:gd name="T15" fmla="*/ 427 h 392"/>
                          <a:gd name="T16" fmla="*/ 313 w 370"/>
                          <a:gd name="T17" fmla="*/ 232 h 392"/>
                          <a:gd name="T18" fmla="*/ 173 w 370"/>
                          <a:gd name="T19" fmla="*/ 79 h 392"/>
                          <a:gd name="T20" fmla="*/ 123 w 370"/>
                          <a:gd name="T21" fmla="*/ 37 h 392"/>
                          <a:gd name="T22" fmla="*/ 99 w 370"/>
                          <a:gd name="T23" fmla="*/ 15 h 392"/>
                          <a:gd name="T24" fmla="*/ 58 w 370"/>
                          <a:gd name="T25" fmla="*/ 5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0"/>
                          <a:gd name="T40" fmla="*/ 0 h 392"/>
                          <a:gd name="T41" fmla="*/ 370 w 370"/>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0" h="392">
                            <a:moveTo>
                              <a:pt x="58" y="22"/>
                            </a:moveTo>
                            <a:cubicBezTo>
                              <a:pt x="52" y="26"/>
                              <a:pt x="21" y="45"/>
                              <a:pt x="16" y="55"/>
                            </a:cubicBezTo>
                            <a:cubicBezTo>
                              <a:pt x="8" y="70"/>
                              <a:pt x="0" y="104"/>
                              <a:pt x="0" y="104"/>
                            </a:cubicBezTo>
                            <a:cubicBezTo>
                              <a:pt x="9" y="188"/>
                              <a:pt x="21" y="233"/>
                              <a:pt x="107" y="261"/>
                            </a:cubicBezTo>
                            <a:cubicBezTo>
                              <a:pt x="134" y="287"/>
                              <a:pt x="163" y="308"/>
                              <a:pt x="189" y="335"/>
                            </a:cubicBezTo>
                            <a:cubicBezTo>
                              <a:pt x="207" y="392"/>
                              <a:pt x="241" y="361"/>
                              <a:pt x="263" y="327"/>
                            </a:cubicBezTo>
                            <a:cubicBezTo>
                              <a:pt x="271" y="303"/>
                              <a:pt x="274" y="243"/>
                              <a:pt x="288" y="228"/>
                            </a:cubicBezTo>
                            <a:cubicBezTo>
                              <a:pt x="313" y="203"/>
                              <a:pt x="345" y="189"/>
                              <a:pt x="370" y="162"/>
                            </a:cubicBezTo>
                            <a:cubicBezTo>
                              <a:pt x="361" y="109"/>
                              <a:pt x="361" y="104"/>
                              <a:pt x="313" y="88"/>
                            </a:cubicBezTo>
                            <a:cubicBezTo>
                              <a:pt x="278" y="55"/>
                              <a:pt x="219" y="46"/>
                              <a:pt x="173" y="30"/>
                            </a:cubicBezTo>
                            <a:cubicBezTo>
                              <a:pt x="156" y="24"/>
                              <a:pt x="140" y="19"/>
                              <a:pt x="123" y="14"/>
                            </a:cubicBezTo>
                            <a:cubicBezTo>
                              <a:pt x="115" y="11"/>
                              <a:pt x="99" y="6"/>
                              <a:pt x="99" y="6"/>
                            </a:cubicBezTo>
                            <a:cubicBezTo>
                              <a:pt x="55" y="15"/>
                              <a:pt x="58" y="0"/>
                              <a:pt x="58" y="22"/>
                            </a:cubicBezTo>
                            <a:close/>
                          </a:path>
                        </a:pathLst>
                      </a:custGeom>
                      <a:gradFill rotWithShape="1">
                        <a:gsLst>
                          <a:gs pos="0">
                            <a:srgbClr val="66FF99"/>
                          </a:gs>
                          <a:gs pos="100000">
                            <a:srgbClr val="00A46D">
                              <a:alpha val="82001"/>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273" name="Freeform 213">
                        <a:extLst>
                          <a:ext uri="{FF2B5EF4-FFF2-40B4-BE49-F238E27FC236}">
                            <a16:creationId xmlns:a16="http://schemas.microsoft.com/office/drawing/2014/main" id="{161925A7-EC68-874B-B14D-6E9BC1D4AF94}"/>
                          </a:ext>
                        </a:extLst>
                      </p:cNvPr>
                      <p:cNvSpPr>
                        <a:spLocks/>
                      </p:cNvSpPr>
                      <p:nvPr/>
                    </p:nvSpPr>
                    <p:spPr bwMode="auto">
                      <a:xfrm>
                        <a:off x="1752" y="2066"/>
                        <a:ext cx="367" cy="2689"/>
                      </a:xfrm>
                      <a:custGeom>
                        <a:avLst/>
                        <a:gdLst>
                          <a:gd name="T0" fmla="*/ 132 w 367"/>
                          <a:gd name="T1" fmla="*/ 99 h 338"/>
                          <a:gd name="T2" fmla="*/ 1 w 367"/>
                          <a:gd name="T3" fmla="*/ 157 h 338"/>
                          <a:gd name="T4" fmla="*/ 9 w 367"/>
                          <a:gd name="T5" fmla="*/ 272 h 338"/>
                          <a:gd name="T6" fmla="*/ 108 w 367"/>
                          <a:gd name="T7" fmla="*/ 338 h 338"/>
                          <a:gd name="T8" fmla="*/ 264 w 367"/>
                          <a:gd name="T9" fmla="*/ 313 h 338"/>
                          <a:gd name="T10" fmla="*/ 289 w 367"/>
                          <a:gd name="T11" fmla="*/ 288 h 338"/>
                          <a:gd name="T12" fmla="*/ 322 w 367"/>
                          <a:gd name="T13" fmla="*/ 239 h 338"/>
                          <a:gd name="T14" fmla="*/ 297 w 367"/>
                          <a:gd name="T15" fmla="*/ 0 h 338"/>
                          <a:gd name="T16" fmla="*/ 173 w 367"/>
                          <a:gd name="T17" fmla="*/ 33 h 338"/>
                          <a:gd name="T18" fmla="*/ 141 w 367"/>
                          <a:gd name="T19" fmla="*/ 74 h 338"/>
                          <a:gd name="T20" fmla="*/ 132 w 367"/>
                          <a:gd name="T21" fmla="*/ 99 h 3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7"/>
                          <a:gd name="T34" fmla="*/ 0 h 338"/>
                          <a:gd name="T35" fmla="*/ 367 w 367"/>
                          <a:gd name="T36" fmla="*/ 338 h 3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7" h="338">
                            <a:moveTo>
                              <a:pt x="132" y="99"/>
                            </a:moveTo>
                            <a:cubicBezTo>
                              <a:pt x="59" y="107"/>
                              <a:pt x="48" y="108"/>
                              <a:pt x="1" y="157"/>
                            </a:cubicBezTo>
                            <a:cubicBezTo>
                              <a:pt x="4" y="195"/>
                              <a:pt x="0" y="235"/>
                              <a:pt x="9" y="272"/>
                            </a:cubicBezTo>
                            <a:cubicBezTo>
                              <a:pt x="15" y="298"/>
                              <a:pt x="80" y="329"/>
                              <a:pt x="108" y="338"/>
                            </a:cubicBezTo>
                            <a:cubicBezTo>
                              <a:pt x="188" y="332"/>
                              <a:pt x="203" y="332"/>
                              <a:pt x="264" y="313"/>
                            </a:cubicBezTo>
                            <a:cubicBezTo>
                              <a:pt x="272" y="305"/>
                              <a:pt x="282" y="297"/>
                              <a:pt x="289" y="288"/>
                            </a:cubicBezTo>
                            <a:cubicBezTo>
                              <a:pt x="301" y="273"/>
                              <a:pt x="322" y="239"/>
                              <a:pt x="322" y="239"/>
                            </a:cubicBezTo>
                            <a:cubicBezTo>
                              <a:pt x="345" y="166"/>
                              <a:pt x="367" y="48"/>
                              <a:pt x="297" y="0"/>
                            </a:cubicBezTo>
                            <a:cubicBezTo>
                              <a:pt x="251" y="6"/>
                              <a:pt x="210" y="3"/>
                              <a:pt x="173" y="33"/>
                            </a:cubicBezTo>
                            <a:cubicBezTo>
                              <a:pt x="169" y="36"/>
                              <a:pt x="141" y="74"/>
                              <a:pt x="141" y="74"/>
                            </a:cubicBezTo>
                            <a:cubicBezTo>
                              <a:pt x="117" y="93"/>
                              <a:pt x="103" y="70"/>
                              <a:pt x="132" y="99"/>
                            </a:cubicBezTo>
                            <a:close/>
                          </a:path>
                        </a:pathLst>
                      </a:custGeom>
                      <a:gradFill rotWithShape="1">
                        <a:gsLst>
                          <a:gs pos="0">
                            <a:srgbClr val="00A46D">
                              <a:alpha val="67000"/>
                            </a:srgbClr>
                          </a:gs>
                          <a:gs pos="100000">
                            <a:srgbClr val="006600"/>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239" name="Group 214">
                      <a:extLst>
                        <a:ext uri="{FF2B5EF4-FFF2-40B4-BE49-F238E27FC236}">
                          <a16:creationId xmlns:a16="http://schemas.microsoft.com/office/drawing/2014/main" id="{F05500CC-E83A-0048-B6F5-08BA98B50B2A}"/>
                        </a:ext>
                      </a:extLst>
                    </p:cNvPr>
                    <p:cNvGrpSpPr>
                      <a:grpSpLocks/>
                    </p:cNvGrpSpPr>
                    <p:nvPr/>
                  </p:nvGrpSpPr>
                  <p:grpSpPr bwMode="auto">
                    <a:xfrm>
                      <a:off x="4031" y="1789"/>
                      <a:ext cx="335" cy="407"/>
                      <a:chOff x="3464" y="3140"/>
                      <a:chExt cx="335" cy="407"/>
                    </a:xfrm>
                  </p:grpSpPr>
                  <p:sp>
                    <p:nvSpPr>
                      <p:cNvPr id="247" name="Text Box 215">
                        <a:extLst>
                          <a:ext uri="{FF2B5EF4-FFF2-40B4-BE49-F238E27FC236}">
                            <a16:creationId xmlns:a16="http://schemas.microsoft.com/office/drawing/2014/main" id="{55B506B4-DDEF-C24F-8DC7-BB109887E90D}"/>
                          </a:ext>
                        </a:extLst>
                      </p:cNvPr>
                      <p:cNvSpPr txBox="1">
                        <a:spLocks noChangeArrowheads="1"/>
                      </p:cNvSpPr>
                      <p:nvPr/>
                    </p:nvSpPr>
                    <p:spPr bwMode="auto">
                      <a:xfrm>
                        <a:off x="3470" y="3164"/>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48" name="Text Box 216">
                        <a:extLst>
                          <a:ext uri="{FF2B5EF4-FFF2-40B4-BE49-F238E27FC236}">
                            <a16:creationId xmlns:a16="http://schemas.microsoft.com/office/drawing/2014/main" id="{471E97CC-D55B-924F-A41A-DF9CEB8A63FC}"/>
                          </a:ext>
                        </a:extLst>
                      </p:cNvPr>
                      <p:cNvSpPr txBox="1">
                        <a:spLocks noChangeArrowheads="1"/>
                      </p:cNvSpPr>
                      <p:nvPr/>
                    </p:nvSpPr>
                    <p:spPr bwMode="auto">
                      <a:xfrm>
                        <a:off x="3505" y="3140"/>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49" name="Text Box 217">
                        <a:extLst>
                          <a:ext uri="{FF2B5EF4-FFF2-40B4-BE49-F238E27FC236}">
                            <a16:creationId xmlns:a16="http://schemas.microsoft.com/office/drawing/2014/main" id="{F2FBFD25-5D0B-6B41-ACB0-99A36C56398A}"/>
                          </a:ext>
                        </a:extLst>
                      </p:cNvPr>
                      <p:cNvSpPr txBox="1">
                        <a:spLocks noChangeArrowheads="1"/>
                      </p:cNvSpPr>
                      <p:nvPr/>
                    </p:nvSpPr>
                    <p:spPr bwMode="auto">
                      <a:xfrm>
                        <a:off x="3518" y="3197"/>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50" name="Text Box 218">
                        <a:extLst>
                          <a:ext uri="{FF2B5EF4-FFF2-40B4-BE49-F238E27FC236}">
                            <a16:creationId xmlns:a16="http://schemas.microsoft.com/office/drawing/2014/main" id="{2F50D4B7-69F5-E145-AF78-66FFD1D0A7B4}"/>
                          </a:ext>
                        </a:extLst>
                      </p:cNvPr>
                      <p:cNvSpPr txBox="1">
                        <a:spLocks noChangeArrowheads="1"/>
                      </p:cNvSpPr>
                      <p:nvPr/>
                    </p:nvSpPr>
                    <p:spPr bwMode="auto">
                      <a:xfrm>
                        <a:off x="3464" y="3218"/>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51" name="Text Box 219">
                        <a:extLst>
                          <a:ext uri="{FF2B5EF4-FFF2-40B4-BE49-F238E27FC236}">
                            <a16:creationId xmlns:a16="http://schemas.microsoft.com/office/drawing/2014/main" id="{B49B8FBE-112B-2E48-911F-E7E268206EBD}"/>
                          </a:ext>
                        </a:extLst>
                      </p:cNvPr>
                      <p:cNvSpPr txBox="1">
                        <a:spLocks noChangeArrowheads="1"/>
                      </p:cNvSpPr>
                      <p:nvPr/>
                    </p:nvSpPr>
                    <p:spPr bwMode="auto">
                      <a:xfrm>
                        <a:off x="3500" y="3194"/>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52" name="Text Box 220">
                        <a:extLst>
                          <a:ext uri="{FF2B5EF4-FFF2-40B4-BE49-F238E27FC236}">
                            <a16:creationId xmlns:a16="http://schemas.microsoft.com/office/drawing/2014/main" id="{6AFFBC40-BDD0-414E-B3BC-78F87C1C799F}"/>
                          </a:ext>
                        </a:extLst>
                      </p:cNvPr>
                      <p:cNvSpPr txBox="1">
                        <a:spLocks noChangeArrowheads="1"/>
                      </p:cNvSpPr>
                      <p:nvPr/>
                    </p:nvSpPr>
                    <p:spPr bwMode="auto">
                      <a:xfrm>
                        <a:off x="3512" y="3251"/>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53" name="Text Box 221">
                        <a:extLst>
                          <a:ext uri="{FF2B5EF4-FFF2-40B4-BE49-F238E27FC236}">
                            <a16:creationId xmlns:a16="http://schemas.microsoft.com/office/drawing/2014/main" id="{12442637-D873-DC47-B641-E6CAA75EE80A}"/>
                          </a:ext>
                        </a:extLst>
                      </p:cNvPr>
                      <p:cNvSpPr txBox="1">
                        <a:spLocks noChangeArrowheads="1"/>
                      </p:cNvSpPr>
                      <p:nvPr/>
                    </p:nvSpPr>
                    <p:spPr bwMode="auto">
                      <a:xfrm>
                        <a:off x="3494" y="3206"/>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54" name="Text Box 222">
                        <a:extLst>
                          <a:ext uri="{FF2B5EF4-FFF2-40B4-BE49-F238E27FC236}">
                            <a16:creationId xmlns:a16="http://schemas.microsoft.com/office/drawing/2014/main" id="{6322B24D-4507-5748-B074-548654A94D8F}"/>
                          </a:ext>
                        </a:extLst>
                      </p:cNvPr>
                      <p:cNvSpPr txBox="1">
                        <a:spLocks noChangeArrowheads="1"/>
                      </p:cNvSpPr>
                      <p:nvPr/>
                    </p:nvSpPr>
                    <p:spPr bwMode="auto">
                      <a:xfrm>
                        <a:off x="3530" y="3182"/>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55" name="Text Box 223">
                        <a:extLst>
                          <a:ext uri="{FF2B5EF4-FFF2-40B4-BE49-F238E27FC236}">
                            <a16:creationId xmlns:a16="http://schemas.microsoft.com/office/drawing/2014/main" id="{77D6F5DE-29D2-C344-B3C4-74F041CBAAB0}"/>
                          </a:ext>
                        </a:extLst>
                      </p:cNvPr>
                      <p:cNvSpPr txBox="1">
                        <a:spLocks noChangeArrowheads="1"/>
                      </p:cNvSpPr>
                      <p:nvPr/>
                    </p:nvSpPr>
                    <p:spPr bwMode="auto">
                      <a:xfrm>
                        <a:off x="3542" y="3239"/>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56" name="Text Box 224">
                        <a:extLst>
                          <a:ext uri="{FF2B5EF4-FFF2-40B4-BE49-F238E27FC236}">
                            <a16:creationId xmlns:a16="http://schemas.microsoft.com/office/drawing/2014/main" id="{2AC3A97E-AFDC-E541-A830-11566FA59F0B}"/>
                          </a:ext>
                        </a:extLst>
                      </p:cNvPr>
                      <p:cNvSpPr txBox="1">
                        <a:spLocks noChangeArrowheads="1"/>
                      </p:cNvSpPr>
                      <p:nvPr/>
                    </p:nvSpPr>
                    <p:spPr bwMode="auto">
                      <a:xfrm>
                        <a:off x="3497" y="3191"/>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57" name="Text Box 225">
                        <a:extLst>
                          <a:ext uri="{FF2B5EF4-FFF2-40B4-BE49-F238E27FC236}">
                            <a16:creationId xmlns:a16="http://schemas.microsoft.com/office/drawing/2014/main" id="{03951D0B-550E-FB40-A18A-2C769AC9C23E}"/>
                          </a:ext>
                        </a:extLst>
                      </p:cNvPr>
                      <p:cNvSpPr txBox="1">
                        <a:spLocks noChangeArrowheads="1"/>
                      </p:cNvSpPr>
                      <p:nvPr/>
                    </p:nvSpPr>
                    <p:spPr bwMode="auto">
                      <a:xfrm>
                        <a:off x="3533" y="3167"/>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58" name="Text Box 226">
                        <a:extLst>
                          <a:ext uri="{FF2B5EF4-FFF2-40B4-BE49-F238E27FC236}">
                            <a16:creationId xmlns:a16="http://schemas.microsoft.com/office/drawing/2014/main" id="{788437CF-5A8B-184C-92EA-ED81CA96CF61}"/>
                          </a:ext>
                        </a:extLst>
                      </p:cNvPr>
                      <p:cNvSpPr txBox="1">
                        <a:spLocks noChangeArrowheads="1"/>
                      </p:cNvSpPr>
                      <p:nvPr/>
                    </p:nvSpPr>
                    <p:spPr bwMode="auto">
                      <a:xfrm>
                        <a:off x="3545" y="3224"/>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59" name="Text Box 227">
                        <a:extLst>
                          <a:ext uri="{FF2B5EF4-FFF2-40B4-BE49-F238E27FC236}">
                            <a16:creationId xmlns:a16="http://schemas.microsoft.com/office/drawing/2014/main" id="{C15D0E47-E797-C645-AF02-C59F14C9CCE5}"/>
                          </a:ext>
                        </a:extLst>
                      </p:cNvPr>
                      <p:cNvSpPr txBox="1">
                        <a:spLocks noChangeArrowheads="1"/>
                      </p:cNvSpPr>
                      <p:nvPr/>
                    </p:nvSpPr>
                    <p:spPr bwMode="auto">
                      <a:xfrm>
                        <a:off x="3566" y="3260"/>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60" name="Text Box 228">
                        <a:extLst>
                          <a:ext uri="{FF2B5EF4-FFF2-40B4-BE49-F238E27FC236}">
                            <a16:creationId xmlns:a16="http://schemas.microsoft.com/office/drawing/2014/main" id="{7C9055AA-2D56-1346-9B69-89FAC87E632E}"/>
                          </a:ext>
                        </a:extLst>
                      </p:cNvPr>
                      <p:cNvSpPr txBox="1">
                        <a:spLocks noChangeArrowheads="1"/>
                      </p:cNvSpPr>
                      <p:nvPr/>
                    </p:nvSpPr>
                    <p:spPr bwMode="auto">
                      <a:xfrm>
                        <a:off x="3602" y="3236"/>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61" name="Text Box 229">
                        <a:extLst>
                          <a:ext uri="{FF2B5EF4-FFF2-40B4-BE49-F238E27FC236}">
                            <a16:creationId xmlns:a16="http://schemas.microsoft.com/office/drawing/2014/main" id="{E7A0BCC0-5FAB-5F45-B0FB-B559A5C96D2D}"/>
                          </a:ext>
                        </a:extLst>
                      </p:cNvPr>
                      <p:cNvSpPr txBox="1">
                        <a:spLocks noChangeArrowheads="1"/>
                      </p:cNvSpPr>
                      <p:nvPr/>
                    </p:nvSpPr>
                    <p:spPr bwMode="auto">
                      <a:xfrm>
                        <a:off x="3614" y="3293"/>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62" name="Text Box 230">
                        <a:extLst>
                          <a:ext uri="{FF2B5EF4-FFF2-40B4-BE49-F238E27FC236}">
                            <a16:creationId xmlns:a16="http://schemas.microsoft.com/office/drawing/2014/main" id="{52DED48B-C9EC-FB49-A562-8CDE37105C1D}"/>
                          </a:ext>
                        </a:extLst>
                      </p:cNvPr>
                      <p:cNvSpPr txBox="1">
                        <a:spLocks noChangeArrowheads="1"/>
                      </p:cNvSpPr>
                      <p:nvPr/>
                    </p:nvSpPr>
                    <p:spPr bwMode="auto">
                      <a:xfrm>
                        <a:off x="3560" y="3314"/>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63" name="Text Box 231">
                        <a:extLst>
                          <a:ext uri="{FF2B5EF4-FFF2-40B4-BE49-F238E27FC236}">
                            <a16:creationId xmlns:a16="http://schemas.microsoft.com/office/drawing/2014/main" id="{9FF57A7A-B06F-D041-8CB9-C2B39663F920}"/>
                          </a:ext>
                        </a:extLst>
                      </p:cNvPr>
                      <p:cNvSpPr txBox="1">
                        <a:spLocks noChangeArrowheads="1"/>
                      </p:cNvSpPr>
                      <p:nvPr/>
                    </p:nvSpPr>
                    <p:spPr bwMode="auto">
                      <a:xfrm>
                        <a:off x="3596" y="3290"/>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64" name="Text Box 232">
                        <a:extLst>
                          <a:ext uri="{FF2B5EF4-FFF2-40B4-BE49-F238E27FC236}">
                            <a16:creationId xmlns:a16="http://schemas.microsoft.com/office/drawing/2014/main" id="{2FE813F1-AF74-6F49-991F-BF7772BF1156}"/>
                          </a:ext>
                        </a:extLst>
                      </p:cNvPr>
                      <p:cNvSpPr txBox="1">
                        <a:spLocks noChangeArrowheads="1"/>
                      </p:cNvSpPr>
                      <p:nvPr/>
                    </p:nvSpPr>
                    <p:spPr bwMode="auto">
                      <a:xfrm>
                        <a:off x="3563" y="3194"/>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65" name="Text Box 233">
                        <a:extLst>
                          <a:ext uri="{FF2B5EF4-FFF2-40B4-BE49-F238E27FC236}">
                            <a16:creationId xmlns:a16="http://schemas.microsoft.com/office/drawing/2014/main" id="{583FBE42-EFF0-6C4D-9BD4-40870A17A49D}"/>
                          </a:ext>
                        </a:extLst>
                      </p:cNvPr>
                      <p:cNvSpPr txBox="1">
                        <a:spLocks noChangeArrowheads="1"/>
                      </p:cNvSpPr>
                      <p:nvPr/>
                    </p:nvSpPr>
                    <p:spPr bwMode="auto">
                      <a:xfrm>
                        <a:off x="3545" y="3149"/>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66" name="Text Box 234">
                        <a:extLst>
                          <a:ext uri="{FF2B5EF4-FFF2-40B4-BE49-F238E27FC236}">
                            <a16:creationId xmlns:a16="http://schemas.microsoft.com/office/drawing/2014/main" id="{4A3915A0-6941-5B49-A62B-20DFEFF04E67}"/>
                          </a:ext>
                        </a:extLst>
                      </p:cNvPr>
                      <p:cNvSpPr txBox="1">
                        <a:spLocks noChangeArrowheads="1"/>
                      </p:cNvSpPr>
                      <p:nvPr/>
                    </p:nvSpPr>
                    <p:spPr bwMode="auto">
                      <a:xfrm>
                        <a:off x="3626" y="3278"/>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67" name="Text Box 235">
                        <a:extLst>
                          <a:ext uri="{FF2B5EF4-FFF2-40B4-BE49-F238E27FC236}">
                            <a16:creationId xmlns:a16="http://schemas.microsoft.com/office/drawing/2014/main" id="{A0C00F33-B4B9-9241-A603-935683895360}"/>
                          </a:ext>
                        </a:extLst>
                      </p:cNvPr>
                      <p:cNvSpPr txBox="1">
                        <a:spLocks noChangeArrowheads="1"/>
                      </p:cNvSpPr>
                      <p:nvPr/>
                    </p:nvSpPr>
                    <p:spPr bwMode="auto">
                      <a:xfrm>
                        <a:off x="3593" y="3182"/>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68" name="Text Box 236">
                        <a:extLst>
                          <a:ext uri="{FF2B5EF4-FFF2-40B4-BE49-F238E27FC236}">
                            <a16:creationId xmlns:a16="http://schemas.microsoft.com/office/drawing/2014/main" id="{406C99A0-46F6-C34E-9043-5E6D3AA37F23}"/>
                          </a:ext>
                        </a:extLst>
                      </p:cNvPr>
                      <p:cNvSpPr txBox="1">
                        <a:spLocks noChangeArrowheads="1"/>
                      </p:cNvSpPr>
                      <p:nvPr/>
                    </p:nvSpPr>
                    <p:spPr bwMode="auto">
                      <a:xfrm>
                        <a:off x="3593" y="3287"/>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69" name="Text Box 237">
                        <a:extLst>
                          <a:ext uri="{FF2B5EF4-FFF2-40B4-BE49-F238E27FC236}">
                            <a16:creationId xmlns:a16="http://schemas.microsoft.com/office/drawing/2014/main" id="{B045D1FA-1D77-0249-885E-50284AC55F94}"/>
                          </a:ext>
                        </a:extLst>
                      </p:cNvPr>
                      <p:cNvSpPr txBox="1">
                        <a:spLocks noChangeArrowheads="1"/>
                      </p:cNvSpPr>
                      <p:nvPr/>
                    </p:nvSpPr>
                    <p:spPr bwMode="auto">
                      <a:xfrm>
                        <a:off x="3629" y="3263"/>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sp>
                    <p:nvSpPr>
                      <p:cNvPr id="270" name="Text Box 238">
                        <a:extLst>
                          <a:ext uri="{FF2B5EF4-FFF2-40B4-BE49-F238E27FC236}">
                            <a16:creationId xmlns:a16="http://schemas.microsoft.com/office/drawing/2014/main" id="{1E4DE581-DA18-1147-BC5C-5CA0F2818FA2}"/>
                          </a:ext>
                        </a:extLst>
                      </p:cNvPr>
                      <p:cNvSpPr txBox="1">
                        <a:spLocks noChangeArrowheads="1"/>
                      </p:cNvSpPr>
                      <p:nvPr/>
                    </p:nvSpPr>
                    <p:spPr bwMode="auto">
                      <a:xfrm>
                        <a:off x="3596" y="3167"/>
                        <a:ext cx="17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200">
                            <a:solidFill>
                              <a:schemeClr val="bg1"/>
                            </a:solidFill>
                            <a:ea typeface="宋体" panose="02010600030101010101" pitchFamily="2" charset="-122"/>
                          </a:rPr>
                          <a:t>.</a:t>
                        </a:r>
                      </a:p>
                    </p:txBody>
                  </p:sp>
                </p:grpSp>
                <p:grpSp>
                  <p:nvGrpSpPr>
                    <p:cNvPr id="240" name="Group 239">
                      <a:extLst>
                        <a:ext uri="{FF2B5EF4-FFF2-40B4-BE49-F238E27FC236}">
                          <a16:creationId xmlns:a16="http://schemas.microsoft.com/office/drawing/2014/main" id="{4E1BA1EE-714D-D04F-A3C2-9AFEC251761D}"/>
                        </a:ext>
                      </a:extLst>
                    </p:cNvPr>
                    <p:cNvGrpSpPr>
                      <a:grpSpLocks noChangeAspect="1"/>
                    </p:cNvGrpSpPr>
                    <p:nvPr/>
                  </p:nvGrpSpPr>
                  <p:grpSpPr bwMode="auto">
                    <a:xfrm rot="6628645" flipH="1">
                      <a:off x="3995" y="2242"/>
                      <a:ext cx="195" cy="61"/>
                      <a:chOff x="545" y="2284"/>
                      <a:chExt cx="1867" cy="640"/>
                    </a:xfrm>
                  </p:grpSpPr>
                  <p:sp>
                    <p:nvSpPr>
                      <p:cNvPr id="245" name="Freeform 240">
                        <a:extLst>
                          <a:ext uri="{FF2B5EF4-FFF2-40B4-BE49-F238E27FC236}">
                            <a16:creationId xmlns:a16="http://schemas.microsoft.com/office/drawing/2014/main" id="{73970670-06B0-A14E-9CE1-4C7E1092FD9B}"/>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246" name="Oval 241">
                        <a:extLst>
                          <a:ext uri="{FF2B5EF4-FFF2-40B4-BE49-F238E27FC236}">
                            <a16:creationId xmlns:a16="http://schemas.microsoft.com/office/drawing/2014/main" id="{9F813711-FFA4-5A47-AAD0-F29C1E3A77DA}"/>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241" name="Group 242">
                      <a:extLst>
                        <a:ext uri="{FF2B5EF4-FFF2-40B4-BE49-F238E27FC236}">
                          <a16:creationId xmlns:a16="http://schemas.microsoft.com/office/drawing/2014/main" id="{DC603C40-FBCC-7144-9367-EC45B65DBAB9}"/>
                        </a:ext>
                      </a:extLst>
                    </p:cNvPr>
                    <p:cNvGrpSpPr>
                      <a:grpSpLocks/>
                    </p:cNvGrpSpPr>
                    <p:nvPr/>
                  </p:nvGrpSpPr>
                  <p:grpSpPr bwMode="auto">
                    <a:xfrm rot="6053283">
                      <a:off x="4106" y="1991"/>
                      <a:ext cx="48" cy="431"/>
                      <a:chOff x="1670" y="1020"/>
                      <a:chExt cx="494" cy="3735"/>
                    </a:xfrm>
                  </p:grpSpPr>
                  <p:sp>
                    <p:nvSpPr>
                      <p:cNvPr id="242" name="Freeform 243">
                        <a:extLst>
                          <a:ext uri="{FF2B5EF4-FFF2-40B4-BE49-F238E27FC236}">
                            <a16:creationId xmlns:a16="http://schemas.microsoft.com/office/drawing/2014/main" id="{10791BA2-58F0-B547-ABCC-A1BA3809D4E6}"/>
                          </a:ext>
                        </a:extLst>
                      </p:cNvPr>
                      <p:cNvSpPr>
                        <a:spLocks/>
                      </p:cNvSpPr>
                      <p:nvPr/>
                    </p:nvSpPr>
                    <p:spPr bwMode="auto">
                      <a:xfrm>
                        <a:off x="1670" y="1538"/>
                        <a:ext cx="494" cy="2691"/>
                      </a:xfrm>
                      <a:custGeom>
                        <a:avLst/>
                        <a:gdLst>
                          <a:gd name="T0" fmla="*/ 255182 w 149"/>
                          <a:gd name="T1" fmla="*/ 228931 h 625"/>
                          <a:gd name="T2" fmla="*/ 39616 w 149"/>
                          <a:gd name="T3" fmla="*/ 266491 h 625"/>
                          <a:gd name="T4" fmla="*/ 511091 w 149"/>
                          <a:gd name="T5" fmla="*/ 307889 h 625"/>
                          <a:gd name="T6" fmla="*/ 656208 w 149"/>
                          <a:gd name="T7" fmla="*/ 266491 h 625"/>
                          <a:gd name="T8" fmla="*/ 581680 w 149"/>
                          <a:gd name="T9" fmla="*/ 170357 h 625"/>
                          <a:gd name="T10" fmla="*/ 511091 w 149"/>
                          <a:gd name="T11" fmla="*/ 145627 h 625"/>
                          <a:gd name="T12" fmla="*/ 475444 w 149"/>
                          <a:gd name="T13" fmla="*/ 132999 h 625"/>
                          <a:gd name="T14" fmla="*/ 656208 w 149"/>
                          <a:gd name="T15" fmla="*/ 54019 h 625"/>
                          <a:gd name="T16" fmla="*/ 290817 w 149"/>
                          <a:gd name="T17" fmla="*/ 0 h 625"/>
                          <a:gd name="T18" fmla="*/ 3969 w 149"/>
                          <a:gd name="T19" fmla="*/ 24762 h 625"/>
                          <a:gd name="T20" fmla="*/ 39616 w 149"/>
                          <a:gd name="T21" fmla="*/ 70857 h 625"/>
                          <a:gd name="T22" fmla="*/ 184623 w 149"/>
                          <a:gd name="T23" fmla="*/ 95511 h 625"/>
                          <a:gd name="T24" fmla="*/ 255182 w 149"/>
                          <a:gd name="T25" fmla="*/ 120865 h 625"/>
                          <a:gd name="T26" fmla="*/ 290817 w 149"/>
                          <a:gd name="T27" fmla="*/ 132999 h 625"/>
                          <a:gd name="T28" fmla="*/ 39616 w 149"/>
                          <a:gd name="T29" fmla="*/ 203756 h 625"/>
                          <a:gd name="T30" fmla="*/ 110208 w 149"/>
                          <a:gd name="T31" fmla="*/ 216481 h 625"/>
                          <a:gd name="T32" fmla="*/ 220261 w 149"/>
                          <a:gd name="T33" fmla="*/ 220414 h 625"/>
                          <a:gd name="T34" fmla="*/ 255182 w 149"/>
                          <a:gd name="T35" fmla="*/ 228931 h 6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9"/>
                          <a:gd name="T55" fmla="*/ 0 h 625"/>
                          <a:gd name="T56" fmla="*/ 149 w 149"/>
                          <a:gd name="T57" fmla="*/ 625 h 6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9" h="625">
                            <a:moveTo>
                              <a:pt x="58" y="453"/>
                            </a:moveTo>
                            <a:cubicBezTo>
                              <a:pt x="29" y="481"/>
                              <a:pt x="19" y="487"/>
                              <a:pt x="9" y="527"/>
                            </a:cubicBezTo>
                            <a:cubicBezTo>
                              <a:pt x="21" y="625"/>
                              <a:pt x="19" y="621"/>
                              <a:pt x="116" y="609"/>
                            </a:cubicBezTo>
                            <a:cubicBezTo>
                              <a:pt x="134" y="581"/>
                              <a:pt x="140" y="559"/>
                              <a:pt x="149" y="527"/>
                            </a:cubicBezTo>
                            <a:cubicBezTo>
                              <a:pt x="146" y="478"/>
                              <a:pt x="147" y="395"/>
                              <a:pt x="132" y="337"/>
                            </a:cubicBezTo>
                            <a:cubicBezTo>
                              <a:pt x="128" y="320"/>
                              <a:pt x="121" y="304"/>
                              <a:pt x="116" y="288"/>
                            </a:cubicBezTo>
                            <a:cubicBezTo>
                              <a:pt x="113" y="280"/>
                              <a:pt x="108" y="263"/>
                              <a:pt x="108" y="263"/>
                            </a:cubicBezTo>
                            <a:cubicBezTo>
                              <a:pt x="114" y="171"/>
                              <a:pt x="98" y="158"/>
                              <a:pt x="149" y="107"/>
                            </a:cubicBezTo>
                            <a:cubicBezTo>
                              <a:pt x="138" y="39"/>
                              <a:pt x="132" y="21"/>
                              <a:pt x="66" y="0"/>
                            </a:cubicBezTo>
                            <a:cubicBezTo>
                              <a:pt x="22" y="9"/>
                              <a:pt x="15" y="8"/>
                              <a:pt x="1" y="49"/>
                            </a:cubicBezTo>
                            <a:cubicBezTo>
                              <a:pt x="4" y="79"/>
                              <a:pt x="0" y="111"/>
                              <a:pt x="9" y="140"/>
                            </a:cubicBezTo>
                            <a:cubicBezTo>
                              <a:pt x="15" y="159"/>
                              <a:pt x="42" y="189"/>
                              <a:pt x="42" y="189"/>
                            </a:cubicBezTo>
                            <a:cubicBezTo>
                              <a:pt x="47" y="206"/>
                              <a:pt x="53" y="222"/>
                              <a:pt x="58" y="239"/>
                            </a:cubicBezTo>
                            <a:cubicBezTo>
                              <a:pt x="61" y="247"/>
                              <a:pt x="66" y="263"/>
                              <a:pt x="66" y="263"/>
                            </a:cubicBezTo>
                            <a:cubicBezTo>
                              <a:pt x="56" y="316"/>
                              <a:pt x="26" y="353"/>
                              <a:pt x="9" y="403"/>
                            </a:cubicBezTo>
                            <a:cubicBezTo>
                              <a:pt x="14" y="411"/>
                              <a:pt x="17" y="422"/>
                              <a:pt x="25" y="428"/>
                            </a:cubicBezTo>
                            <a:cubicBezTo>
                              <a:pt x="32" y="433"/>
                              <a:pt x="43" y="431"/>
                              <a:pt x="50" y="436"/>
                            </a:cubicBezTo>
                            <a:cubicBezTo>
                              <a:pt x="81" y="455"/>
                              <a:pt x="69" y="453"/>
                              <a:pt x="58" y="453"/>
                            </a:cubicBezTo>
                            <a:close/>
                          </a:path>
                        </a:pathLst>
                      </a:custGeom>
                      <a:gradFill rotWithShape="1">
                        <a:gsLst>
                          <a:gs pos="0">
                            <a:srgbClr val="004C32"/>
                          </a:gs>
                          <a:gs pos="100000">
                            <a:srgbClr val="00A46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243" name="Freeform 244">
                        <a:extLst>
                          <a:ext uri="{FF2B5EF4-FFF2-40B4-BE49-F238E27FC236}">
                            <a16:creationId xmlns:a16="http://schemas.microsoft.com/office/drawing/2014/main" id="{05D94FD3-0CA3-634A-B7A0-4BC0C37BB5D6}"/>
                          </a:ext>
                        </a:extLst>
                      </p:cNvPr>
                      <p:cNvSpPr>
                        <a:spLocks/>
                      </p:cNvSpPr>
                      <p:nvPr/>
                    </p:nvSpPr>
                    <p:spPr bwMode="auto">
                      <a:xfrm>
                        <a:off x="1794" y="1020"/>
                        <a:ext cx="370" cy="2691"/>
                      </a:xfrm>
                      <a:custGeom>
                        <a:avLst/>
                        <a:gdLst>
                          <a:gd name="T0" fmla="*/ 58 w 370"/>
                          <a:gd name="T1" fmla="*/ 59 h 392"/>
                          <a:gd name="T2" fmla="*/ 16 w 370"/>
                          <a:gd name="T3" fmla="*/ 143 h 392"/>
                          <a:gd name="T4" fmla="*/ 0 w 370"/>
                          <a:gd name="T5" fmla="*/ 273 h 392"/>
                          <a:gd name="T6" fmla="*/ 107 w 370"/>
                          <a:gd name="T7" fmla="*/ 685 h 392"/>
                          <a:gd name="T8" fmla="*/ 189 w 370"/>
                          <a:gd name="T9" fmla="*/ 880 h 392"/>
                          <a:gd name="T10" fmla="*/ 263 w 370"/>
                          <a:gd name="T11" fmla="*/ 858 h 392"/>
                          <a:gd name="T12" fmla="*/ 288 w 370"/>
                          <a:gd name="T13" fmla="*/ 600 h 392"/>
                          <a:gd name="T14" fmla="*/ 370 w 370"/>
                          <a:gd name="T15" fmla="*/ 427 h 392"/>
                          <a:gd name="T16" fmla="*/ 313 w 370"/>
                          <a:gd name="T17" fmla="*/ 232 h 392"/>
                          <a:gd name="T18" fmla="*/ 173 w 370"/>
                          <a:gd name="T19" fmla="*/ 79 h 392"/>
                          <a:gd name="T20" fmla="*/ 123 w 370"/>
                          <a:gd name="T21" fmla="*/ 37 h 392"/>
                          <a:gd name="T22" fmla="*/ 99 w 370"/>
                          <a:gd name="T23" fmla="*/ 15 h 392"/>
                          <a:gd name="T24" fmla="*/ 58 w 370"/>
                          <a:gd name="T25" fmla="*/ 5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0"/>
                          <a:gd name="T40" fmla="*/ 0 h 392"/>
                          <a:gd name="T41" fmla="*/ 370 w 370"/>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0" h="392">
                            <a:moveTo>
                              <a:pt x="58" y="22"/>
                            </a:moveTo>
                            <a:cubicBezTo>
                              <a:pt x="52" y="26"/>
                              <a:pt x="21" y="45"/>
                              <a:pt x="16" y="55"/>
                            </a:cubicBezTo>
                            <a:cubicBezTo>
                              <a:pt x="8" y="70"/>
                              <a:pt x="0" y="104"/>
                              <a:pt x="0" y="104"/>
                            </a:cubicBezTo>
                            <a:cubicBezTo>
                              <a:pt x="9" y="188"/>
                              <a:pt x="21" y="233"/>
                              <a:pt x="107" y="261"/>
                            </a:cubicBezTo>
                            <a:cubicBezTo>
                              <a:pt x="134" y="287"/>
                              <a:pt x="163" y="308"/>
                              <a:pt x="189" y="335"/>
                            </a:cubicBezTo>
                            <a:cubicBezTo>
                              <a:pt x="207" y="392"/>
                              <a:pt x="241" y="361"/>
                              <a:pt x="263" y="327"/>
                            </a:cubicBezTo>
                            <a:cubicBezTo>
                              <a:pt x="271" y="303"/>
                              <a:pt x="274" y="243"/>
                              <a:pt x="288" y="228"/>
                            </a:cubicBezTo>
                            <a:cubicBezTo>
                              <a:pt x="313" y="203"/>
                              <a:pt x="345" y="189"/>
                              <a:pt x="370" y="162"/>
                            </a:cubicBezTo>
                            <a:cubicBezTo>
                              <a:pt x="361" y="109"/>
                              <a:pt x="361" y="104"/>
                              <a:pt x="313" y="88"/>
                            </a:cubicBezTo>
                            <a:cubicBezTo>
                              <a:pt x="278" y="55"/>
                              <a:pt x="219" y="46"/>
                              <a:pt x="173" y="30"/>
                            </a:cubicBezTo>
                            <a:cubicBezTo>
                              <a:pt x="156" y="24"/>
                              <a:pt x="140" y="19"/>
                              <a:pt x="123" y="14"/>
                            </a:cubicBezTo>
                            <a:cubicBezTo>
                              <a:pt x="115" y="11"/>
                              <a:pt x="99" y="6"/>
                              <a:pt x="99" y="6"/>
                            </a:cubicBezTo>
                            <a:cubicBezTo>
                              <a:pt x="55" y="15"/>
                              <a:pt x="58" y="0"/>
                              <a:pt x="58" y="22"/>
                            </a:cubicBezTo>
                            <a:close/>
                          </a:path>
                        </a:pathLst>
                      </a:custGeom>
                      <a:gradFill rotWithShape="1">
                        <a:gsLst>
                          <a:gs pos="0">
                            <a:srgbClr val="66FF99"/>
                          </a:gs>
                          <a:gs pos="100000">
                            <a:srgbClr val="00A46D">
                              <a:alpha val="82001"/>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244" name="Freeform 245">
                        <a:extLst>
                          <a:ext uri="{FF2B5EF4-FFF2-40B4-BE49-F238E27FC236}">
                            <a16:creationId xmlns:a16="http://schemas.microsoft.com/office/drawing/2014/main" id="{9C584F36-E9F0-3246-9405-75202F836490}"/>
                          </a:ext>
                        </a:extLst>
                      </p:cNvPr>
                      <p:cNvSpPr>
                        <a:spLocks/>
                      </p:cNvSpPr>
                      <p:nvPr/>
                    </p:nvSpPr>
                    <p:spPr bwMode="auto">
                      <a:xfrm>
                        <a:off x="1752" y="2066"/>
                        <a:ext cx="367" cy="2689"/>
                      </a:xfrm>
                      <a:custGeom>
                        <a:avLst/>
                        <a:gdLst>
                          <a:gd name="T0" fmla="*/ 132 w 367"/>
                          <a:gd name="T1" fmla="*/ 99 h 338"/>
                          <a:gd name="T2" fmla="*/ 1 w 367"/>
                          <a:gd name="T3" fmla="*/ 157 h 338"/>
                          <a:gd name="T4" fmla="*/ 9 w 367"/>
                          <a:gd name="T5" fmla="*/ 272 h 338"/>
                          <a:gd name="T6" fmla="*/ 108 w 367"/>
                          <a:gd name="T7" fmla="*/ 338 h 338"/>
                          <a:gd name="T8" fmla="*/ 264 w 367"/>
                          <a:gd name="T9" fmla="*/ 313 h 338"/>
                          <a:gd name="T10" fmla="*/ 289 w 367"/>
                          <a:gd name="T11" fmla="*/ 288 h 338"/>
                          <a:gd name="T12" fmla="*/ 322 w 367"/>
                          <a:gd name="T13" fmla="*/ 239 h 338"/>
                          <a:gd name="T14" fmla="*/ 297 w 367"/>
                          <a:gd name="T15" fmla="*/ 0 h 338"/>
                          <a:gd name="T16" fmla="*/ 173 w 367"/>
                          <a:gd name="T17" fmla="*/ 33 h 338"/>
                          <a:gd name="T18" fmla="*/ 141 w 367"/>
                          <a:gd name="T19" fmla="*/ 74 h 338"/>
                          <a:gd name="T20" fmla="*/ 132 w 367"/>
                          <a:gd name="T21" fmla="*/ 99 h 3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7"/>
                          <a:gd name="T34" fmla="*/ 0 h 338"/>
                          <a:gd name="T35" fmla="*/ 367 w 367"/>
                          <a:gd name="T36" fmla="*/ 338 h 3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7" h="338">
                            <a:moveTo>
                              <a:pt x="132" y="99"/>
                            </a:moveTo>
                            <a:cubicBezTo>
                              <a:pt x="59" y="107"/>
                              <a:pt x="48" y="108"/>
                              <a:pt x="1" y="157"/>
                            </a:cubicBezTo>
                            <a:cubicBezTo>
                              <a:pt x="4" y="195"/>
                              <a:pt x="0" y="235"/>
                              <a:pt x="9" y="272"/>
                            </a:cubicBezTo>
                            <a:cubicBezTo>
                              <a:pt x="15" y="298"/>
                              <a:pt x="80" y="329"/>
                              <a:pt x="108" y="338"/>
                            </a:cubicBezTo>
                            <a:cubicBezTo>
                              <a:pt x="188" y="332"/>
                              <a:pt x="203" y="332"/>
                              <a:pt x="264" y="313"/>
                            </a:cubicBezTo>
                            <a:cubicBezTo>
                              <a:pt x="272" y="305"/>
                              <a:pt x="282" y="297"/>
                              <a:pt x="289" y="288"/>
                            </a:cubicBezTo>
                            <a:cubicBezTo>
                              <a:pt x="301" y="273"/>
                              <a:pt x="322" y="239"/>
                              <a:pt x="322" y="239"/>
                            </a:cubicBezTo>
                            <a:cubicBezTo>
                              <a:pt x="345" y="166"/>
                              <a:pt x="367" y="48"/>
                              <a:pt x="297" y="0"/>
                            </a:cubicBezTo>
                            <a:cubicBezTo>
                              <a:pt x="251" y="6"/>
                              <a:pt x="210" y="3"/>
                              <a:pt x="173" y="33"/>
                            </a:cubicBezTo>
                            <a:cubicBezTo>
                              <a:pt x="169" y="36"/>
                              <a:pt x="141" y="74"/>
                              <a:pt x="141" y="74"/>
                            </a:cubicBezTo>
                            <a:cubicBezTo>
                              <a:pt x="117" y="93"/>
                              <a:pt x="103" y="70"/>
                              <a:pt x="132" y="99"/>
                            </a:cubicBezTo>
                            <a:close/>
                          </a:path>
                        </a:pathLst>
                      </a:custGeom>
                      <a:gradFill rotWithShape="1">
                        <a:gsLst>
                          <a:gs pos="0">
                            <a:srgbClr val="00A46D">
                              <a:alpha val="67000"/>
                            </a:srgbClr>
                          </a:gs>
                          <a:gs pos="100000">
                            <a:srgbClr val="006600"/>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grpSp>
            <p:grpSp>
              <p:nvGrpSpPr>
                <p:cNvPr id="121" name="Group 246">
                  <a:extLst>
                    <a:ext uri="{FF2B5EF4-FFF2-40B4-BE49-F238E27FC236}">
                      <a16:creationId xmlns:a16="http://schemas.microsoft.com/office/drawing/2014/main" id="{DD922F0A-7A69-DA49-854F-3E5FE3265760}"/>
                    </a:ext>
                  </a:extLst>
                </p:cNvPr>
                <p:cNvGrpSpPr>
                  <a:grpSpLocks/>
                </p:cNvGrpSpPr>
                <p:nvPr/>
              </p:nvGrpSpPr>
              <p:grpSpPr bwMode="auto">
                <a:xfrm>
                  <a:off x="3931" y="2730"/>
                  <a:ext cx="1450" cy="1560"/>
                  <a:chOff x="3931" y="2730"/>
                  <a:chExt cx="1450" cy="1560"/>
                </a:xfrm>
              </p:grpSpPr>
              <p:grpSp>
                <p:nvGrpSpPr>
                  <p:cNvPr id="122" name="Group 247">
                    <a:extLst>
                      <a:ext uri="{FF2B5EF4-FFF2-40B4-BE49-F238E27FC236}">
                        <a16:creationId xmlns:a16="http://schemas.microsoft.com/office/drawing/2014/main" id="{376DD91F-D959-004E-A295-6AD5544ACE54}"/>
                      </a:ext>
                    </a:extLst>
                  </p:cNvPr>
                  <p:cNvGrpSpPr>
                    <a:grpSpLocks/>
                  </p:cNvGrpSpPr>
                  <p:nvPr/>
                </p:nvGrpSpPr>
                <p:grpSpPr bwMode="auto">
                  <a:xfrm>
                    <a:off x="3931" y="2892"/>
                    <a:ext cx="1322" cy="1398"/>
                    <a:chOff x="3931" y="2892"/>
                    <a:chExt cx="1322" cy="1398"/>
                  </a:xfrm>
                </p:grpSpPr>
                <p:grpSp>
                  <p:nvGrpSpPr>
                    <p:cNvPr id="178" name="Group 248">
                      <a:extLst>
                        <a:ext uri="{FF2B5EF4-FFF2-40B4-BE49-F238E27FC236}">
                          <a16:creationId xmlns:a16="http://schemas.microsoft.com/office/drawing/2014/main" id="{BF84A1E4-7D6C-0843-9BC7-10D6BF5B2A89}"/>
                        </a:ext>
                      </a:extLst>
                    </p:cNvPr>
                    <p:cNvGrpSpPr>
                      <a:grpSpLocks noChangeAspect="1"/>
                    </p:cNvGrpSpPr>
                    <p:nvPr/>
                  </p:nvGrpSpPr>
                  <p:grpSpPr bwMode="auto">
                    <a:xfrm rot="4570904" flipH="1">
                      <a:off x="3999" y="2975"/>
                      <a:ext cx="242" cy="75"/>
                      <a:chOff x="545" y="2284"/>
                      <a:chExt cx="1867" cy="640"/>
                    </a:xfrm>
                  </p:grpSpPr>
                  <p:sp>
                    <p:nvSpPr>
                      <p:cNvPr id="222" name="Freeform 249">
                        <a:extLst>
                          <a:ext uri="{FF2B5EF4-FFF2-40B4-BE49-F238E27FC236}">
                            <a16:creationId xmlns:a16="http://schemas.microsoft.com/office/drawing/2014/main" id="{00EC9BEA-BAD1-5243-8A51-673387249517}"/>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223" name="Oval 250">
                        <a:extLst>
                          <a:ext uri="{FF2B5EF4-FFF2-40B4-BE49-F238E27FC236}">
                            <a16:creationId xmlns:a16="http://schemas.microsoft.com/office/drawing/2014/main" id="{EF1AFE7B-F1FA-3249-A7BC-BF7E87E0DB3C}"/>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79" name="Group 251">
                      <a:extLst>
                        <a:ext uri="{FF2B5EF4-FFF2-40B4-BE49-F238E27FC236}">
                          <a16:creationId xmlns:a16="http://schemas.microsoft.com/office/drawing/2014/main" id="{29D6804D-7DDF-E041-A48E-BAC73E357170}"/>
                        </a:ext>
                      </a:extLst>
                    </p:cNvPr>
                    <p:cNvGrpSpPr>
                      <a:grpSpLocks noChangeAspect="1"/>
                    </p:cNvGrpSpPr>
                    <p:nvPr/>
                  </p:nvGrpSpPr>
                  <p:grpSpPr bwMode="auto">
                    <a:xfrm rot="1267691" flipH="1">
                      <a:off x="4142" y="3174"/>
                      <a:ext cx="242" cy="75"/>
                      <a:chOff x="545" y="2284"/>
                      <a:chExt cx="1867" cy="640"/>
                    </a:xfrm>
                  </p:grpSpPr>
                  <p:sp>
                    <p:nvSpPr>
                      <p:cNvPr id="220" name="Freeform 252">
                        <a:extLst>
                          <a:ext uri="{FF2B5EF4-FFF2-40B4-BE49-F238E27FC236}">
                            <a16:creationId xmlns:a16="http://schemas.microsoft.com/office/drawing/2014/main" id="{BC569C8B-3031-B244-8082-B30A17268048}"/>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221" name="Oval 253">
                        <a:extLst>
                          <a:ext uri="{FF2B5EF4-FFF2-40B4-BE49-F238E27FC236}">
                            <a16:creationId xmlns:a16="http://schemas.microsoft.com/office/drawing/2014/main" id="{A0DDF9A1-9A96-3B45-89AB-E0E33F722A1F}"/>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80" name="Group 254">
                      <a:extLst>
                        <a:ext uri="{FF2B5EF4-FFF2-40B4-BE49-F238E27FC236}">
                          <a16:creationId xmlns:a16="http://schemas.microsoft.com/office/drawing/2014/main" id="{594E7F2E-2769-6E44-BF4C-69F528990CC2}"/>
                        </a:ext>
                      </a:extLst>
                    </p:cNvPr>
                    <p:cNvGrpSpPr>
                      <a:grpSpLocks/>
                    </p:cNvGrpSpPr>
                    <p:nvPr/>
                  </p:nvGrpSpPr>
                  <p:grpSpPr bwMode="auto">
                    <a:xfrm rot="3156790">
                      <a:off x="4123" y="2925"/>
                      <a:ext cx="48" cy="431"/>
                      <a:chOff x="1670" y="1020"/>
                      <a:chExt cx="494" cy="3735"/>
                    </a:xfrm>
                  </p:grpSpPr>
                  <p:sp>
                    <p:nvSpPr>
                      <p:cNvPr id="217" name="Freeform 255">
                        <a:extLst>
                          <a:ext uri="{FF2B5EF4-FFF2-40B4-BE49-F238E27FC236}">
                            <a16:creationId xmlns:a16="http://schemas.microsoft.com/office/drawing/2014/main" id="{E63DC3E4-7AB9-4948-B8FB-DCA79EE91B1C}"/>
                          </a:ext>
                        </a:extLst>
                      </p:cNvPr>
                      <p:cNvSpPr>
                        <a:spLocks/>
                      </p:cNvSpPr>
                      <p:nvPr/>
                    </p:nvSpPr>
                    <p:spPr bwMode="auto">
                      <a:xfrm>
                        <a:off x="1670" y="1538"/>
                        <a:ext cx="494" cy="2691"/>
                      </a:xfrm>
                      <a:custGeom>
                        <a:avLst/>
                        <a:gdLst>
                          <a:gd name="T0" fmla="*/ 255182 w 149"/>
                          <a:gd name="T1" fmla="*/ 228931 h 625"/>
                          <a:gd name="T2" fmla="*/ 39616 w 149"/>
                          <a:gd name="T3" fmla="*/ 266491 h 625"/>
                          <a:gd name="T4" fmla="*/ 511091 w 149"/>
                          <a:gd name="T5" fmla="*/ 307889 h 625"/>
                          <a:gd name="T6" fmla="*/ 656208 w 149"/>
                          <a:gd name="T7" fmla="*/ 266491 h 625"/>
                          <a:gd name="T8" fmla="*/ 581680 w 149"/>
                          <a:gd name="T9" fmla="*/ 170357 h 625"/>
                          <a:gd name="T10" fmla="*/ 511091 w 149"/>
                          <a:gd name="T11" fmla="*/ 145627 h 625"/>
                          <a:gd name="T12" fmla="*/ 475444 w 149"/>
                          <a:gd name="T13" fmla="*/ 132999 h 625"/>
                          <a:gd name="T14" fmla="*/ 656208 w 149"/>
                          <a:gd name="T15" fmla="*/ 54019 h 625"/>
                          <a:gd name="T16" fmla="*/ 290817 w 149"/>
                          <a:gd name="T17" fmla="*/ 0 h 625"/>
                          <a:gd name="T18" fmla="*/ 3969 w 149"/>
                          <a:gd name="T19" fmla="*/ 24762 h 625"/>
                          <a:gd name="T20" fmla="*/ 39616 w 149"/>
                          <a:gd name="T21" fmla="*/ 70857 h 625"/>
                          <a:gd name="T22" fmla="*/ 184623 w 149"/>
                          <a:gd name="T23" fmla="*/ 95511 h 625"/>
                          <a:gd name="T24" fmla="*/ 255182 w 149"/>
                          <a:gd name="T25" fmla="*/ 120865 h 625"/>
                          <a:gd name="T26" fmla="*/ 290817 w 149"/>
                          <a:gd name="T27" fmla="*/ 132999 h 625"/>
                          <a:gd name="T28" fmla="*/ 39616 w 149"/>
                          <a:gd name="T29" fmla="*/ 203756 h 625"/>
                          <a:gd name="T30" fmla="*/ 110208 w 149"/>
                          <a:gd name="T31" fmla="*/ 216481 h 625"/>
                          <a:gd name="T32" fmla="*/ 220261 w 149"/>
                          <a:gd name="T33" fmla="*/ 220414 h 625"/>
                          <a:gd name="T34" fmla="*/ 255182 w 149"/>
                          <a:gd name="T35" fmla="*/ 228931 h 6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9"/>
                          <a:gd name="T55" fmla="*/ 0 h 625"/>
                          <a:gd name="T56" fmla="*/ 149 w 149"/>
                          <a:gd name="T57" fmla="*/ 625 h 6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9" h="625">
                            <a:moveTo>
                              <a:pt x="58" y="453"/>
                            </a:moveTo>
                            <a:cubicBezTo>
                              <a:pt x="29" y="481"/>
                              <a:pt x="19" y="487"/>
                              <a:pt x="9" y="527"/>
                            </a:cubicBezTo>
                            <a:cubicBezTo>
                              <a:pt x="21" y="625"/>
                              <a:pt x="19" y="621"/>
                              <a:pt x="116" y="609"/>
                            </a:cubicBezTo>
                            <a:cubicBezTo>
                              <a:pt x="134" y="581"/>
                              <a:pt x="140" y="559"/>
                              <a:pt x="149" y="527"/>
                            </a:cubicBezTo>
                            <a:cubicBezTo>
                              <a:pt x="146" y="478"/>
                              <a:pt x="147" y="395"/>
                              <a:pt x="132" y="337"/>
                            </a:cubicBezTo>
                            <a:cubicBezTo>
                              <a:pt x="128" y="320"/>
                              <a:pt x="121" y="304"/>
                              <a:pt x="116" y="288"/>
                            </a:cubicBezTo>
                            <a:cubicBezTo>
                              <a:pt x="113" y="280"/>
                              <a:pt x="108" y="263"/>
                              <a:pt x="108" y="263"/>
                            </a:cubicBezTo>
                            <a:cubicBezTo>
                              <a:pt x="114" y="171"/>
                              <a:pt x="98" y="158"/>
                              <a:pt x="149" y="107"/>
                            </a:cubicBezTo>
                            <a:cubicBezTo>
                              <a:pt x="138" y="39"/>
                              <a:pt x="132" y="21"/>
                              <a:pt x="66" y="0"/>
                            </a:cubicBezTo>
                            <a:cubicBezTo>
                              <a:pt x="22" y="9"/>
                              <a:pt x="15" y="8"/>
                              <a:pt x="1" y="49"/>
                            </a:cubicBezTo>
                            <a:cubicBezTo>
                              <a:pt x="4" y="79"/>
                              <a:pt x="0" y="111"/>
                              <a:pt x="9" y="140"/>
                            </a:cubicBezTo>
                            <a:cubicBezTo>
                              <a:pt x="15" y="159"/>
                              <a:pt x="42" y="189"/>
                              <a:pt x="42" y="189"/>
                            </a:cubicBezTo>
                            <a:cubicBezTo>
                              <a:pt x="47" y="206"/>
                              <a:pt x="53" y="222"/>
                              <a:pt x="58" y="239"/>
                            </a:cubicBezTo>
                            <a:cubicBezTo>
                              <a:pt x="61" y="247"/>
                              <a:pt x="66" y="263"/>
                              <a:pt x="66" y="263"/>
                            </a:cubicBezTo>
                            <a:cubicBezTo>
                              <a:pt x="56" y="316"/>
                              <a:pt x="26" y="353"/>
                              <a:pt x="9" y="403"/>
                            </a:cubicBezTo>
                            <a:cubicBezTo>
                              <a:pt x="14" y="411"/>
                              <a:pt x="17" y="422"/>
                              <a:pt x="25" y="428"/>
                            </a:cubicBezTo>
                            <a:cubicBezTo>
                              <a:pt x="32" y="433"/>
                              <a:pt x="43" y="431"/>
                              <a:pt x="50" y="436"/>
                            </a:cubicBezTo>
                            <a:cubicBezTo>
                              <a:pt x="81" y="455"/>
                              <a:pt x="69" y="453"/>
                              <a:pt x="58" y="453"/>
                            </a:cubicBezTo>
                            <a:close/>
                          </a:path>
                        </a:pathLst>
                      </a:custGeom>
                      <a:gradFill rotWithShape="1">
                        <a:gsLst>
                          <a:gs pos="0">
                            <a:srgbClr val="004C32"/>
                          </a:gs>
                          <a:gs pos="100000">
                            <a:srgbClr val="00A46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218" name="Freeform 256">
                        <a:extLst>
                          <a:ext uri="{FF2B5EF4-FFF2-40B4-BE49-F238E27FC236}">
                            <a16:creationId xmlns:a16="http://schemas.microsoft.com/office/drawing/2014/main" id="{F992D0BB-39BB-AC4B-A9A3-0547FF3A8074}"/>
                          </a:ext>
                        </a:extLst>
                      </p:cNvPr>
                      <p:cNvSpPr>
                        <a:spLocks/>
                      </p:cNvSpPr>
                      <p:nvPr/>
                    </p:nvSpPr>
                    <p:spPr bwMode="auto">
                      <a:xfrm>
                        <a:off x="1794" y="1020"/>
                        <a:ext cx="370" cy="2691"/>
                      </a:xfrm>
                      <a:custGeom>
                        <a:avLst/>
                        <a:gdLst>
                          <a:gd name="T0" fmla="*/ 58 w 370"/>
                          <a:gd name="T1" fmla="*/ 59 h 392"/>
                          <a:gd name="T2" fmla="*/ 16 w 370"/>
                          <a:gd name="T3" fmla="*/ 143 h 392"/>
                          <a:gd name="T4" fmla="*/ 0 w 370"/>
                          <a:gd name="T5" fmla="*/ 273 h 392"/>
                          <a:gd name="T6" fmla="*/ 107 w 370"/>
                          <a:gd name="T7" fmla="*/ 685 h 392"/>
                          <a:gd name="T8" fmla="*/ 189 w 370"/>
                          <a:gd name="T9" fmla="*/ 880 h 392"/>
                          <a:gd name="T10" fmla="*/ 263 w 370"/>
                          <a:gd name="T11" fmla="*/ 858 h 392"/>
                          <a:gd name="T12" fmla="*/ 288 w 370"/>
                          <a:gd name="T13" fmla="*/ 600 h 392"/>
                          <a:gd name="T14" fmla="*/ 370 w 370"/>
                          <a:gd name="T15" fmla="*/ 427 h 392"/>
                          <a:gd name="T16" fmla="*/ 313 w 370"/>
                          <a:gd name="T17" fmla="*/ 232 h 392"/>
                          <a:gd name="T18" fmla="*/ 173 w 370"/>
                          <a:gd name="T19" fmla="*/ 79 h 392"/>
                          <a:gd name="T20" fmla="*/ 123 w 370"/>
                          <a:gd name="T21" fmla="*/ 37 h 392"/>
                          <a:gd name="T22" fmla="*/ 99 w 370"/>
                          <a:gd name="T23" fmla="*/ 15 h 392"/>
                          <a:gd name="T24" fmla="*/ 58 w 370"/>
                          <a:gd name="T25" fmla="*/ 5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0"/>
                          <a:gd name="T40" fmla="*/ 0 h 392"/>
                          <a:gd name="T41" fmla="*/ 370 w 370"/>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0" h="392">
                            <a:moveTo>
                              <a:pt x="58" y="22"/>
                            </a:moveTo>
                            <a:cubicBezTo>
                              <a:pt x="52" y="26"/>
                              <a:pt x="21" y="45"/>
                              <a:pt x="16" y="55"/>
                            </a:cubicBezTo>
                            <a:cubicBezTo>
                              <a:pt x="8" y="70"/>
                              <a:pt x="0" y="104"/>
                              <a:pt x="0" y="104"/>
                            </a:cubicBezTo>
                            <a:cubicBezTo>
                              <a:pt x="9" y="188"/>
                              <a:pt x="21" y="233"/>
                              <a:pt x="107" y="261"/>
                            </a:cubicBezTo>
                            <a:cubicBezTo>
                              <a:pt x="134" y="287"/>
                              <a:pt x="163" y="308"/>
                              <a:pt x="189" y="335"/>
                            </a:cubicBezTo>
                            <a:cubicBezTo>
                              <a:pt x="207" y="392"/>
                              <a:pt x="241" y="361"/>
                              <a:pt x="263" y="327"/>
                            </a:cubicBezTo>
                            <a:cubicBezTo>
                              <a:pt x="271" y="303"/>
                              <a:pt x="274" y="243"/>
                              <a:pt x="288" y="228"/>
                            </a:cubicBezTo>
                            <a:cubicBezTo>
                              <a:pt x="313" y="203"/>
                              <a:pt x="345" y="189"/>
                              <a:pt x="370" y="162"/>
                            </a:cubicBezTo>
                            <a:cubicBezTo>
                              <a:pt x="361" y="109"/>
                              <a:pt x="361" y="104"/>
                              <a:pt x="313" y="88"/>
                            </a:cubicBezTo>
                            <a:cubicBezTo>
                              <a:pt x="278" y="55"/>
                              <a:pt x="219" y="46"/>
                              <a:pt x="173" y="30"/>
                            </a:cubicBezTo>
                            <a:cubicBezTo>
                              <a:pt x="156" y="24"/>
                              <a:pt x="140" y="19"/>
                              <a:pt x="123" y="14"/>
                            </a:cubicBezTo>
                            <a:cubicBezTo>
                              <a:pt x="115" y="11"/>
                              <a:pt x="99" y="6"/>
                              <a:pt x="99" y="6"/>
                            </a:cubicBezTo>
                            <a:cubicBezTo>
                              <a:pt x="55" y="15"/>
                              <a:pt x="58" y="0"/>
                              <a:pt x="58" y="22"/>
                            </a:cubicBezTo>
                            <a:close/>
                          </a:path>
                        </a:pathLst>
                      </a:custGeom>
                      <a:gradFill rotWithShape="1">
                        <a:gsLst>
                          <a:gs pos="0">
                            <a:srgbClr val="66FF99"/>
                          </a:gs>
                          <a:gs pos="100000">
                            <a:srgbClr val="00A46D">
                              <a:alpha val="82001"/>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219" name="Freeform 257">
                        <a:extLst>
                          <a:ext uri="{FF2B5EF4-FFF2-40B4-BE49-F238E27FC236}">
                            <a16:creationId xmlns:a16="http://schemas.microsoft.com/office/drawing/2014/main" id="{697D8DC3-7B08-B648-A54C-50F573C5CE6C}"/>
                          </a:ext>
                        </a:extLst>
                      </p:cNvPr>
                      <p:cNvSpPr>
                        <a:spLocks/>
                      </p:cNvSpPr>
                      <p:nvPr/>
                    </p:nvSpPr>
                    <p:spPr bwMode="auto">
                      <a:xfrm>
                        <a:off x="1752" y="2066"/>
                        <a:ext cx="367" cy="2689"/>
                      </a:xfrm>
                      <a:custGeom>
                        <a:avLst/>
                        <a:gdLst>
                          <a:gd name="T0" fmla="*/ 132 w 367"/>
                          <a:gd name="T1" fmla="*/ 99 h 338"/>
                          <a:gd name="T2" fmla="*/ 1 w 367"/>
                          <a:gd name="T3" fmla="*/ 157 h 338"/>
                          <a:gd name="T4" fmla="*/ 9 w 367"/>
                          <a:gd name="T5" fmla="*/ 272 h 338"/>
                          <a:gd name="T6" fmla="*/ 108 w 367"/>
                          <a:gd name="T7" fmla="*/ 338 h 338"/>
                          <a:gd name="T8" fmla="*/ 264 w 367"/>
                          <a:gd name="T9" fmla="*/ 313 h 338"/>
                          <a:gd name="T10" fmla="*/ 289 w 367"/>
                          <a:gd name="T11" fmla="*/ 288 h 338"/>
                          <a:gd name="T12" fmla="*/ 322 w 367"/>
                          <a:gd name="T13" fmla="*/ 239 h 338"/>
                          <a:gd name="T14" fmla="*/ 297 w 367"/>
                          <a:gd name="T15" fmla="*/ 0 h 338"/>
                          <a:gd name="T16" fmla="*/ 173 w 367"/>
                          <a:gd name="T17" fmla="*/ 33 h 338"/>
                          <a:gd name="T18" fmla="*/ 141 w 367"/>
                          <a:gd name="T19" fmla="*/ 74 h 338"/>
                          <a:gd name="T20" fmla="*/ 132 w 367"/>
                          <a:gd name="T21" fmla="*/ 99 h 3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7"/>
                          <a:gd name="T34" fmla="*/ 0 h 338"/>
                          <a:gd name="T35" fmla="*/ 367 w 367"/>
                          <a:gd name="T36" fmla="*/ 338 h 3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7" h="338">
                            <a:moveTo>
                              <a:pt x="132" y="99"/>
                            </a:moveTo>
                            <a:cubicBezTo>
                              <a:pt x="59" y="107"/>
                              <a:pt x="48" y="108"/>
                              <a:pt x="1" y="157"/>
                            </a:cubicBezTo>
                            <a:cubicBezTo>
                              <a:pt x="4" y="195"/>
                              <a:pt x="0" y="235"/>
                              <a:pt x="9" y="272"/>
                            </a:cubicBezTo>
                            <a:cubicBezTo>
                              <a:pt x="15" y="298"/>
                              <a:pt x="80" y="329"/>
                              <a:pt x="108" y="338"/>
                            </a:cubicBezTo>
                            <a:cubicBezTo>
                              <a:pt x="188" y="332"/>
                              <a:pt x="203" y="332"/>
                              <a:pt x="264" y="313"/>
                            </a:cubicBezTo>
                            <a:cubicBezTo>
                              <a:pt x="272" y="305"/>
                              <a:pt x="282" y="297"/>
                              <a:pt x="289" y="288"/>
                            </a:cubicBezTo>
                            <a:cubicBezTo>
                              <a:pt x="301" y="273"/>
                              <a:pt x="322" y="239"/>
                              <a:pt x="322" y="239"/>
                            </a:cubicBezTo>
                            <a:cubicBezTo>
                              <a:pt x="345" y="166"/>
                              <a:pt x="367" y="48"/>
                              <a:pt x="297" y="0"/>
                            </a:cubicBezTo>
                            <a:cubicBezTo>
                              <a:pt x="251" y="6"/>
                              <a:pt x="210" y="3"/>
                              <a:pt x="173" y="33"/>
                            </a:cubicBezTo>
                            <a:cubicBezTo>
                              <a:pt x="169" y="36"/>
                              <a:pt x="141" y="74"/>
                              <a:pt x="141" y="74"/>
                            </a:cubicBezTo>
                            <a:cubicBezTo>
                              <a:pt x="117" y="93"/>
                              <a:pt x="103" y="70"/>
                              <a:pt x="132" y="99"/>
                            </a:cubicBezTo>
                            <a:close/>
                          </a:path>
                        </a:pathLst>
                      </a:custGeom>
                      <a:gradFill rotWithShape="1">
                        <a:gsLst>
                          <a:gs pos="0">
                            <a:srgbClr val="00A46D">
                              <a:alpha val="67000"/>
                            </a:srgbClr>
                          </a:gs>
                          <a:gs pos="100000">
                            <a:srgbClr val="006600"/>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81" name="Group 258">
                      <a:extLst>
                        <a:ext uri="{FF2B5EF4-FFF2-40B4-BE49-F238E27FC236}">
                          <a16:creationId xmlns:a16="http://schemas.microsoft.com/office/drawing/2014/main" id="{8D112C18-7979-D547-B3F9-890442128AA5}"/>
                        </a:ext>
                      </a:extLst>
                    </p:cNvPr>
                    <p:cNvGrpSpPr>
                      <a:grpSpLocks/>
                    </p:cNvGrpSpPr>
                    <p:nvPr/>
                  </p:nvGrpSpPr>
                  <p:grpSpPr bwMode="auto">
                    <a:xfrm rot="1104067">
                      <a:off x="4366" y="3037"/>
                      <a:ext cx="48" cy="470"/>
                      <a:chOff x="1670" y="850"/>
                      <a:chExt cx="494" cy="4076"/>
                    </a:xfrm>
                  </p:grpSpPr>
                  <p:sp>
                    <p:nvSpPr>
                      <p:cNvPr id="214" name="Freeform 259">
                        <a:extLst>
                          <a:ext uri="{FF2B5EF4-FFF2-40B4-BE49-F238E27FC236}">
                            <a16:creationId xmlns:a16="http://schemas.microsoft.com/office/drawing/2014/main" id="{98B34FC2-3998-E547-A96C-62F25D0EDE62}"/>
                          </a:ext>
                        </a:extLst>
                      </p:cNvPr>
                      <p:cNvSpPr>
                        <a:spLocks/>
                      </p:cNvSpPr>
                      <p:nvPr/>
                    </p:nvSpPr>
                    <p:spPr bwMode="auto">
                      <a:xfrm>
                        <a:off x="1670" y="1369"/>
                        <a:ext cx="494" cy="3031"/>
                      </a:xfrm>
                      <a:custGeom>
                        <a:avLst/>
                        <a:gdLst>
                          <a:gd name="T0" fmla="*/ 255182 w 149"/>
                          <a:gd name="T1" fmla="*/ 228931 h 625"/>
                          <a:gd name="T2" fmla="*/ 39616 w 149"/>
                          <a:gd name="T3" fmla="*/ 266491 h 625"/>
                          <a:gd name="T4" fmla="*/ 511091 w 149"/>
                          <a:gd name="T5" fmla="*/ 307889 h 625"/>
                          <a:gd name="T6" fmla="*/ 656208 w 149"/>
                          <a:gd name="T7" fmla="*/ 266491 h 625"/>
                          <a:gd name="T8" fmla="*/ 581680 w 149"/>
                          <a:gd name="T9" fmla="*/ 170357 h 625"/>
                          <a:gd name="T10" fmla="*/ 511091 w 149"/>
                          <a:gd name="T11" fmla="*/ 145627 h 625"/>
                          <a:gd name="T12" fmla="*/ 475444 w 149"/>
                          <a:gd name="T13" fmla="*/ 132999 h 625"/>
                          <a:gd name="T14" fmla="*/ 656208 w 149"/>
                          <a:gd name="T15" fmla="*/ 54019 h 625"/>
                          <a:gd name="T16" fmla="*/ 290817 w 149"/>
                          <a:gd name="T17" fmla="*/ 0 h 625"/>
                          <a:gd name="T18" fmla="*/ 3969 w 149"/>
                          <a:gd name="T19" fmla="*/ 24762 h 625"/>
                          <a:gd name="T20" fmla="*/ 39616 w 149"/>
                          <a:gd name="T21" fmla="*/ 70857 h 625"/>
                          <a:gd name="T22" fmla="*/ 184623 w 149"/>
                          <a:gd name="T23" fmla="*/ 95511 h 625"/>
                          <a:gd name="T24" fmla="*/ 255182 w 149"/>
                          <a:gd name="T25" fmla="*/ 120865 h 625"/>
                          <a:gd name="T26" fmla="*/ 290817 w 149"/>
                          <a:gd name="T27" fmla="*/ 132999 h 625"/>
                          <a:gd name="T28" fmla="*/ 39616 w 149"/>
                          <a:gd name="T29" fmla="*/ 203756 h 625"/>
                          <a:gd name="T30" fmla="*/ 110208 w 149"/>
                          <a:gd name="T31" fmla="*/ 216481 h 625"/>
                          <a:gd name="T32" fmla="*/ 220261 w 149"/>
                          <a:gd name="T33" fmla="*/ 220414 h 625"/>
                          <a:gd name="T34" fmla="*/ 255182 w 149"/>
                          <a:gd name="T35" fmla="*/ 228931 h 6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9"/>
                          <a:gd name="T55" fmla="*/ 0 h 625"/>
                          <a:gd name="T56" fmla="*/ 149 w 149"/>
                          <a:gd name="T57" fmla="*/ 625 h 6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9" h="625">
                            <a:moveTo>
                              <a:pt x="58" y="453"/>
                            </a:moveTo>
                            <a:cubicBezTo>
                              <a:pt x="29" y="481"/>
                              <a:pt x="19" y="487"/>
                              <a:pt x="9" y="527"/>
                            </a:cubicBezTo>
                            <a:cubicBezTo>
                              <a:pt x="21" y="625"/>
                              <a:pt x="19" y="621"/>
                              <a:pt x="116" y="609"/>
                            </a:cubicBezTo>
                            <a:cubicBezTo>
                              <a:pt x="134" y="581"/>
                              <a:pt x="140" y="559"/>
                              <a:pt x="149" y="527"/>
                            </a:cubicBezTo>
                            <a:cubicBezTo>
                              <a:pt x="146" y="478"/>
                              <a:pt x="147" y="395"/>
                              <a:pt x="132" y="337"/>
                            </a:cubicBezTo>
                            <a:cubicBezTo>
                              <a:pt x="128" y="320"/>
                              <a:pt x="121" y="304"/>
                              <a:pt x="116" y="288"/>
                            </a:cubicBezTo>
                            <a:cubicBezTo>
                              <a:pt x="113" y="280"/>
                              <a:pt x="108" y="263"/>
                              <a:pt x="108" y="263"/>
                            </a:cubicBezTo>
                            <a:cubicBezTo>
                              <a:pt x="114" y="171"/>
                              <a:pt x="98" y="158"/>
                              <a:pt x="149" y="107"/>
                            </a:cubicBezTo>
                            <a:cubicBezTo>
                              <a:pt x="138" y="39"/>
                              <a:pt x="132" y="21"/>
                              <a:pt x="66" y="0"/>
                            </a:cubicBezTo>
                            <a:cubicBezTo>
                              <a:pt x="22" y="9"/>
                              <a:pt x="15" y="8"/>
                              <a:pt x="1" y="49"/>
                            </a:cubicBezTo>
                            <a:cubicBezTo>
                              <a:pt x="4" y="79"/>
                              <a:pt x="0" y="111"/>
                              <a:pt x="9" y="140"/>
                            </a:cubicBezTo>
                            <a:cubicBezTo>
                              <a:pt x="15" y="159"/>
                              <a:pt x="42" y="189"/>
                              <a:pt x="42" y="189"/>
                            </a:cubicBezTo>
                            <a:cubicBezTo>
                              <a:pt x="47" y="206"/>
                              <a:pt x="53" y="222"/>
                              <a:pt x="58" y="239"/>
                            </a:cubicBezTo>
                            <a:cubicBezTo>
                              <a:pt x="61" y="247"/>
                              <a:pt x="66" y="263"/>
                              <a:pt x="66" y="263"/>
                            </a:cubicBezTo>
                            <a:cubicBezTo>
                              <a:pt x="56" y="316"/>
                              <a:pt x="26" y="353"/>
                              <a:pt x="9" y="403"/>
                            </a:cubicBezTo>
                            <a:cubicBezTo>
                              <a:pt x="14" y="411"/>
                              <a:pt x="17" y="422"/>
                              <a:pt x="25" y="428"/>
                            </a:cubicBezTo>
                            <a:cubicBezTo>
                              <a:pt x="32" y="433"/>
                              <a:pt x="43" y="431"/>
                              <a:pt x="50" y="436"/>
                            </a:cubicBezTo>
                            <a:cubicBezTo>
                              <a:pt x="81" y="455"/>
                              <a:pt x="69" y="453"/>
                              <a:pt x="58" y="453"/>
                            </a:cubicBezTo>
                            <a:close/>
                          </a:path>
                        </a:pathLst>
                      </a:custGeom>
                      <a:gradFill rotWithShape="1">
                        <a:gsLst>
                          <a:gs pos="0">
                            <a:srgbClr val="004C32"/>
                          </a:gs>
                          <a:gs pos="100000">
                            <a:srgbClr val="00A46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215" name="Freeform 260">
                        <a:extLst>
                          <a:ext uri="{FF2B5EF4-FFF2-40B4-BE49-F238E27FC236}">
                            <a16:creationId xmlns:a16="http://schemas.microsoft.com/office/drawing/2014/main" id="{FCAD66AB-D743-994D-B7D8-4B45CA85DD6D}"/>
                          </a:ext>
                        </a:extLst>
                      </p:cNvPr>
                      <p:cNvSpPr>
                        <a:spLocks/>
                      </p:cNvSpPr>
                      <p:nvPr/>
                    </p:nvSpPr>
                    <p:spPr bwMode="auto">
                      <a:xfrm>
                        <a:off x="1794" y="850"/>
                        <a:ext cx="370" cy="3031"/>
                      </a:xfrm>
                      <a:custGeom>
                        <a:avLst/>
                        <a:gdLst>
                          <a:gd name="T0" fmla="*/ 58 w 370"/>
                          <a:gd name="T1" fmla="*/ 59 h 392"/>
                          <a:gd name="T2" fmla="*/ 16 w 370"/>
                          <a:gd name="T3" fmla="*/ 143 h 392"/>
                          <a:gd name="T4" fmla="*/ 0 w 370"/>
                          <a:gd name="T5" fmla="*/ 273 h 392"/>
                          <a:gd name="T6" fmla="*/ 107 w 370"/>
                          <a:gd name="T7" fmla="*/ 685 h 392"/>
                          <a:gd name="T8" fmla="*/ 189 w 370"/>
                          <a:gd name="T9" fmla="*/ 880 h 392"/>
                          <a:gd name="T10" fmla="*/ 263 w 370"/>
                          <a:gd name="T11" fmla="*/ 858 h 392"/>
                          <a:gd name="T12" fmla="*/ 288 w 370"/>
                          <a:gd name="T13" fmla="*/ 600 h 392"/>
                          <a:gd name="T14" fmla="*/ 370 w 370"/>
                          <a:gd name="T15" fmla="*/ 427 h 392"/>
                          <a:gd name="T16" fmla="*/ 313 w 370"/>
                          <a:gd name="T17" fmla="*/ 232 h 392"/>
                          <a:gd name="T18" fmla="*/ 173 w 370"/>
                          <a:gd name="T19" fmla="*/ 79 h 392"/>
                          <a:gd name="T20" fmla="*/ 123 w 370"/>
                          <a:gd name="T21" fmla="*/ 37 h 392"/>
                          <a:gd name="T22" fmla="*/ 99 w 370"/>
                          <a:gd name="T23" fmla="*/ 15 h 392"/>
                          <a:gd name="T24" fmla="*/ 58 w 370"/>
                          <a:gd name="T25" fmla="*/ 5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0"/>
                          <a:gd name="T40" fmla="*/ 0 h 392"/>
                          <a:gd name="T41" fmla="*/ 370 w 370"/>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0" h="392">
                            <a:moveTo>
                              <a:pt x="58" y="22"/>
                            </a:moveTo>
                            <a:cubicBezTo>
                              <a:pt x="52" y="26"/>
                              <a:pt x="21" y="45"/>
                              <a:pt x="16" y="55"/>
                            </a:cubicBezTo>
                            <a:cubicBezTo>
                              <a:pt x="8" y="70"/>
                              <a:pt x="0" y="104"/>
                              <a:pt x="0" y="104"/>
                            </a:cubicBezTo>
                            <a:cubicBezTo>
                              <a:pt x="9" y="188"/>
                              <a:pt x="21" y="233"/>
                              <a:pt x="107" y="261"/>
                            </a:cubicBezTo>
                            <a:cubicBezTo>
                              <a:pt x="134" y="287"/>
                              <a:pt x="163" y="308"/>
                              <a:pt x="189" y="335"/>
                            </a:cubicBezTo>
                            <a:cubicBezTo>
                              <a:pt x="207" y="392"/>
                              <a:pt x="241" y="361"/>
                              <a:pt x="263" y="327"/>
                            </a:cubicBezTo>
                            <a:cubicBezTo>
                              <a:pt x="271" y="303"/>
                              <a:pt x="274" y="243"/>
                              <a:pt x="288" y="228"/>
                            </a:cubicBezTo>
                            <a:cubicBezTo>
                              <a:pt x="313" y="203"/>
                              <a:pt x="345" y="189"/>
                              <a:pt x="370" y="162"/>
                            </a:cubicBezTo>
                            <a:cubicBezTo>
                              <a:pt x="361" y="109"/>
                              <a:pt x="361" y="104"/>
                              <a:pt x="313" y="88"/>
                            </a:cubicBezTo>
                            <a:cubicBezTo>
                              <a:pt x="278" y="55"/>
                              <a:pt x="219" y="46"/>
                              <a:pt x="173" y="30"/>
                            </a:cubicBezTo>
                            <a:cubicBezTo>
                              <a:pt x="156" y="24"/>
                              <a:pt x="140" y="19"/>
                              <a:pt x="123" y="14"/>
                            </a:cubicBezTo>
                            <a:cubicBezTo>
                              <a:pt x="115" y="11"/>
                              <a:pt x="99" y="6"/>
                              <a:pt x="99" y="6"/>
                            </a:cubicBezTo>
                            <a:cubicBezTo>
                              <a:pt x="55" y="15"/>
                              <a:pt x="58" y="0"/>
                              <a:pt x="58" y="22"/>
                            </a:cubicBezTo>
                            <a:close/>
                          </a:path>
                        </a:pathLst>
                      </a:custGeom>
                      <a:gradFill rotWithShape="1">
                        <a:gsLst>
                          <a:gs pos="0">
                            <a:srgbClr val="66FF99"/>
                          </a:gs>
                          <a:gs pos="100000">
                            <a:srgbClr val="00A46D">
                              <a:alpha val="82001"/>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216" name="Freeform 261">
                        <a:extLst>
                          <a:ext uri="{FF2B5EF4-FFF2-40B4-BE49-F238E27FC236}">
                            <a16:creationId xmlns:a16="http://schemas.microsoft.com/office/drawing/2014/main" id="{0983472F-1B1B-C74A-B00A-05D45EC49D08}"/>
                          </a:ext>
                        </a:extLst>
                      </p:cNvPr>
                      <p:cNvSpPr>
                        <a:spLocks/>
                      </p:cNvSpPr>
                      <p:nvPr/>
                    </p:nvSpPr>
                    <p:spPr bwMode="auto">
                      <a:xfrm>
                        <a:off x="1752" y="1897"/>
                        <a:ext cx="367" cy="3029"/>
                      </a:xfrm>
                      <a:custGeom>
                        <a:avLst/>
                        <a:gdLst>
                          <a:gd name="T0" fmla="*/ 132 w 367"/>
                          <a:gd name="T1" fmla="*/ 99 h 338"/>
                          <a:gd name="T2" fmla="*/ 1 w 367"/>
                          <a:gd name="T3" fmla="*/ 157 h 338"/>
                          <a:gd name="T4" fmla="*/ 9 w 367"/>
                          <a:gd name="T5" fmla="*/ 272 h 338"/>
                          <a:gd name="T6" fmla="*/ 108 w 367"/>
                          <a:gd name="T7" fmla="*/ 338 h 338"/>
                          <a:gd name="T8" fmla="*/ 264 w 367"/>
                          <a:gd name="T9" fmla="*/ 313 h 338"/>
                          <a:gd name="T10" fmla="*/ 289 w 367"/>
                          <a:gd name="T11" fmla="*/ 288 h 338"/>
                          <a:gd name="T12" fmla="*/ 322 w 367"/>
                          <a:gd name="T13" fmla="*/ 239 h 338"/>
                          <a:gd name="T14" fmla="*/ 297 w 367"/>
                          <a:gd name="T15" fmla="*/ 0 h 338"/>
                          <a:gd name="T16" fmla="*/ 173 w 367"/>
                          <a:gd name="T17" fmla="*/ 33 h 338"/>
                          <a:gd name="T18" fmla="*/ 141 w 367"/>
                          <a:gd name="T19" fmla="*/ 74 h 338"/>
                          <a:gd name="T20" fmla="*/ 132 w 367"/>
                          <a:gd name="T21" fmla="*/ 99 h 3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7"/>
                          <a:gd name="T34" fmla="*/ 0 h 338"/>
                          <a:gd name="T35" fmla="*/ 367 w 367"/>
                          <a:gd name="T36" fmla="*/ 338 h 3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7" h="338">
                            <a:moveTo>
                              <a:pt x="132" y="99"/>
                            </a:moveTo>
                            <a:cubicBezTo>
                              <a:pt x="59" y="107"/>
                              <a:pt x="48" y="108"/>
                              <a:pt x="1" y="157"/>
                            </a:cubicBezTo>
                            <a:cubicBezTo>
                              <a:pt x="4" y="195"/>
                              <a:pt x="0" y="235"/>
                              <a:pt x="9" y="272"/>
                            </a:cubicBezTo>
                            <a:cubicBezTo>
                              <a:pt x="15" y="298"/>
                              <a:pt x="80" y="329"/>
                              <a:pt x="108" y="338"/>
                            </a:cubicBezTo>
                            <a:cubicBezTo>
                              <a:pt x="188" y="332"/>
                              <a:pt x="203" y="332"/>
                              <a:pt x="264" y="313"/>
                            </a:cubicBezTo>
                            <a:cubicBezTo>
                              <a:pt x="272" y="305"/>
                              <a:pt x="282" y="297"/>
                              <a:pt x="289" y="288"/>
                            </a:cubicBezTo>
                            <a:cubicBezTo>
                              <a:pt x="301" y="273"/>
                              <a:pt x="322" y="239"/>
                              <a:pt x="322" y="239"/>
                            </a:cubicBezTo>
                            <a:cubicBezTo>
                              <a:pt x="345" y="166"/>
                              <a:pt x="367" y="48"/>
                              <a:pt x="297" y="0"/>
                            </a:cubicBezTo>
                            <a:cubicBezTo>
                              <a:pt x="251" y="6"/>
                              <a:pt x="210" y="3"/>
                              <a:pt x="173" y="33"/>
                            </a:cubicBezTo>
                            <a:cubicBezTo>
                              <a:pt x="169" y="36"/>
                              <a:pt x="141" y="74"/>
                              <a:pt x="141" y="74"/>
                            </a:cubicBezTo>
                            <a:cubicBezTo>
                              <a:pt x="117" y="93"/>
                              <a:pt x="103" y="70"/>
                              <a:pt x="132" y="99"/>
                            </a:cubicBezTo>
                            <a:close/>
                          </a:path>
                        </a:pathLst>
                      </a:custGeom>
                      <a:gradFill rotWithShape="1">
                        <a:gsLst>
                          <a:gs pos="0">
                            <a:srgbClr val="00A46D">
                              <a:alpha val="67000"/>
                            </a:srgbClr>
                          </a:gs>
                          <a:gs pos="100000">
                            <a:srgbClr val="006600"/>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82" name="Group 262">
                      <a:extLst>
                        <a:ext uri="{FF2B5EF4-FFF2-40B4-BE49-F238E27FC236}">
                          <a16:creationId xmlns:a16="http://schemas.microsoft.com/office/drawing/2014/main" id="{F374575C-C822-F547-A265-A133F5B40170}"/>
                        </a:ext>
                      </a:extLst>
                    </p:cNvPr>
                    <p:cNvGrpSpPr>
                      <a:grpSpLocks/>
                    </p:cNvGrpSpPr>
                    <p:nvPr/>
                  </p:nvGrpSpPr>
                  <p:grpSpPr bwMode="auto">
                    <a:xfrm rot="3869142">
                      <a:off x="4549" y="3120"/>
                      <a:ext cx="48" cy="431"/>
                      <a:chOff x="1670" y="1020"/>
                      <a:chExt cx="494" cy="3735"/>
                    </a:xfrm>
                  </p:grpSpPr>
                  <p:sp>
                    <p:nvSpPr>
                      <p:cNvPr id="211" name="Freeform 263">
                        <a:extLst>
                          <a:ext uri="{FF2B5EF4-FFF2-40B4-BE49-F238E27FC236}">
                            <a16:creationId xmlns:a16="http://schemas.microsoft.com/office/drawing/2014/main" id="{9068E9D1-6995-4941-9029-194523368953}"/>
                          </a:ext>
                        </a:extLst>
                      </p:cNvPr>
                      <p:cNvSpPr>
                        <a:spLocks/>
                      </p:cNvSpPr>
                      <p:nvPr/>
                    </p:nvSpPr>
                    <p:spPr bwMode="auto">
                      <a:xfrm>
                        <a:off x="1670" y="1538"/>
                        <a:ext cx="494" cy="2691"/>
                      </a:xfrm>
                      <a:custGeom>
                        <a:avLst/>
                        <a:gdLst>
                          <a:gd name="T0" fmla="*/ 255182 w 149"/>
                          <a:gd name="T1" fmla="*/ 228931 h 625"/>
                          <a:gd name="T2" fmla="*/ 39616 w 149"/>
                          <a:gd name="T3" fmla="*/ 266491 h 625"/>
                          <a:gd name="T4" fmla="*/ 511091 w 149"/>
                          <a:gd name="T5" fmla="*/ 307889 h 625"/>
                          <a:gd name="T6" fmla="*/ 656208 w 149"/>
                          <a:gd name="T7" fmla="*/ 266491 h 625"/>
                          <a:gd name="T8" fmla="*/ 581680 w 149"/>
                          <a:gd name="T9" fmla="*/ 170357 h 625"/>
                          <a:gd name="T10" fmla="*/ 511091 w 149"/>
                          <a:gd name="T11" fmla="*/ 145627 h 625"/>
                          <a:gd name="T12" fmla="*/ 475444 w 149"/>
                          <a:gd name="T13" fmla="*/ 132999 h 625"/>
                          <a:gd name="T14" fmla="*/ 656208 w 149"/>
                          <a:gd name="T15" fmla="*/ 54019 h 625"/>
                          <a:gd name="T16" fmla="*/ 290817 w 149"/>
                          <a:gd name="T17" fmla="*/ 0 h 625"/>
                          <a:gd name="T18" fmla="*/ 3969 w 149"/>
                          <a:gd name="T19" fmla="*/ 24762 h 625"/>
                          <a:gd name="T20" fmla="*/ 39616 w 149"/>
                          <a:gd name="T21" fmla="*/ 70857 h 625"/>
                          <a:gd name="T22" fmla="*/ 184623 w 149"/>
                          <a:gd name="T23" fmla="*/ 95511 h 625"/>
                          <a:gd name="T24" fmla="*/ 255182 w 149"/>
                          <a:gd name="T25" fmla="*/ 120865 h 625"/>
                          <a:gd name="T26" fmla="*/ 290817 w 149"/>
                          <a:gd name="T27" fmla="*/ 132999 h 625"/>
                          <a:gd name="T28" fmla="*/ 39616 w 149"/>
                          <a:gd name="T29" fmla="*/ 203756 h 625"/>
                          <a:gd name="T30" fmla="*/ 110208 w 149"/>
                          <a:gd name="T31" fmla="*/ 216481 h 625"/>
                          <a:gd name="T32" fmla="*/ 220261 w 149"/>
                          <a:gd name="T33" fmla="*/ 220414 h 625"/>
                          <a:gd name="T34" fmla="*/ 255182 w 149"/>
                          <a:gd name="T35" fmla="*/ 228931 h 6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9"/>
                          <a:gd name="T55" fmla="*/ 0 h 625"/>
                          <a:gd name="T56" fmla="*/ 149 w 149"/>
                          <a:gd name="T57" fmla="*/ 625 h 6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9" h="625">
                            <a:moveTo>
                              <a:pt x="58" y="453"/>
                            </a:moveTo>
                            <a:cubicBezTo>
                              <a:pt x="29" y="481"/>
                              <a:pt x="19" y="487"/>
                              <a:pt x="9" y="527"/>
                            </a:cubicBezTo>
                            <a:cubicBezTo>
                              <a:pt x="21" y="625"/>
                              <a:pt x="19" y="621"/>
                              <a:pt x="116" y="609"/>
                            </a:cubicBezTo>
                            <a:cubicBezTo>
                              <a:pt x="134" y="581"/>
                              <a:pt x="140" y="559"/>
                              <a:pt x="149" y="527"/>
                            </a:cubicBezTo>
                            <a:cubicBezTo>
                              <a:pt x="146" y="478"/>
                              <a:pt x="147" y="395"/>
                              <a:pt x="132" y="337"/>
                            </a:cubicBezTo>
                            <a:cubicBezTo>
                              <a:pt x="128" y="320"/>
                              <a:pt x="121" y="304"/>
                              <a:pt x="116" y="288"/>
                            </a:cubicBezTo>
                            <a:cubicBezTo>
                              <a:pt x="113" y="280"/>
                              <a:pt x="108" y="263"/>
                              <a:pt x="108" y="263"/>
                            </a:cubicBezTo>
                            <a:cubicBezTo>
                              <a:pt x="114" y="171"/>
                              <a:pt x="98" y="158"/>
                              <a:pt x="149" y="107"/>
                            </a:cubicBezTo>
                            <a:cubicBezTo>
                              <a:pt x="138" y="39"/>
                              <a:pt x="132" y="21"/>
                              <a:pt x="66" y="0"/>
                            </a:cubicBezTo>
                            <a:cubicBezTo>
                              <a:pt x="22" y="9"/>
                              <a:pt x="15" y="8"/>
                              <a:pt x="1" y="49"/>
                            </a:cubicBezTo>
                            <a:cubicBezTo>
                              <a:pt x="4" y="79"/>
                              <a:pt x="0" y="111"/>
                              <a:pt x="9" y="140"/>
                            </a:cubicBezTo>
                            <a:cubicBezTo>
                              <a:pt x="15" y="159"/>
                              <a:pt x="42" y="189"/>
                              <a:pt x="42" y="189"/>
                            </a:cubicBezTo>
                            <a:cubicBezTo>
                              <a:pt x="47" y="206"/>
                              <a:pt x="53" y="222"/>
                              <a:pt x="58" y="239"/>
                            </a:cubicBezTo>
                            <a:cubicBezTo>
                              <a:pt x="61" y="247"/>
                              <a:pt x="66" y="263"/>
                              <a:pt x="66" y="263"/>
                            </a:cubicBezTo>
                            <a:cubicBezTo>
                              <a:pt x="56" y="316"/>
                              <a:pt x="26" y="353"/>
                              <a:pt x="9" y="403"/>
                            </a:cubicBezTo>
                            <a:cubicBezTo>
                              <a:pt x="14" y="411"/>
                              <a:pt x="17" y="422"/>
                              <a:pt x="25" y="428"/>
                            </a:cubicBezTo>
                            <a:cubicBezTo>
                              <a:pt x="32" y="433"/>
                              <a:pt x="43" y="431"/>
                              <a:pt x="50" y="436"/>
                            </a:cubicBezTo>
                            <a:cubicBezTo>
                              <a:pt x="81" y="455"/>
                              <a:pt x="69" y="453"/>
                              <a:pt x="58" y="453"/>
                            </a:cubicBezTo>
                            <a:close/>
                          </a:path>
                        </a:pathLst>
                      </a:custGeom>
                      <a:gradFill rotWithShape="1">
                        <a:gsLst>
                          <a:gs pos="0">
                            <a:srgbClr val="004C32"/>
                          </a:gs>
                          <a:gs pos="100000">
                            <a:srgbClr val="00A46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212" name="Freeform 264">
                        <a:extLst>
                          <a:ext uri="{FF2B5EF4-FFF2-40B4-BE49-F238E27FC236}">
                            <a16:creationId xmlns:a16="http://schemas.microsoft.com/office/drawing/2014/main" id="{87E397D1-9F3B-114D-BA00-8FB47C7482DA}"/>
                          </a:ext>
                        </a:extLst>
                      </p:cNvPr>
                      <p:cNvSpPr>
                        <a:spLocks/>
                      </p:cNvSpPr>
                      <p:nvPr/>
                    </p:nvSpPr>
                    <p:spPr bwMode="auto">
                      <a:xfrm>
                        <a:off x="1794" y="1020"/>
                        <a:ext cx="370" cy="2691"/>
                      </a:xfrm>
                      <a:custGeom>
                        <a:avLst/>
                        <a:gdLst>
                          <a:gd name="T0" fmla="*/ 58 w 370"/>
                          <a:gd name="T1" fmla="*/ 59 h 392"/>
                          <a:gd name="T2" fmla="*/ 16 w 370"/>
                          <a:gd name="T3" fmla="*/ 143 h 392"/>
                          <a:gd name="T4" fmla="*/ 0 w 370"/>
                          <a:gd name="T5" fmla="*/ 273 h 392"/>
                          <a:gd name="T6" fmla="*/ 107 w 370"/>
                          <a:gd name="T7" fmla="*/ 685 h 392"/>
                          <a:gd name="T8" fmla="*/ 189 w 370"/>
                          <a:gd name="T9" fmla="*/ 880 h 392"/>
                          <a:gd name="T10" fmla="*/ 263 w 370"/>
                          <a:gd name="T11" fmla="*/ 858 h 392"/>
                          <a:gd name="T12" fmla="*/ 288 w 370"/>
                          <a:gd name="T13" fmla="*/ 600 h 392"/>
                          <a:gd name="T14" fmla="*/ 370 w 370"/>
                          <a:gd name="T15" fmla="*/ 427 h 392"/>
                          <a:gd name="T16" fmla="*/ 313 w 370"/>
                          <a:gd name="T17" fmla="*/ 232 h 392"/>
                          <a:gd name="T18" fmla="*/ 173 w 370"/>
                          <a:gd name="T19" fmla="*/ 79 h 392"/>
                          <a:gd name="T20" fmla="*/ 123 w 370"/>
                          <a:gd name="T21" fmla="*/ 37 h 392"/>
                          <a:gd name="T22" fmla="*/ 99 w 370"/>
                          <a:gd name="T23" fmla="*/ 15 h 392"/>
                          <a:gd name="T24" fmla="*/ 58 w 370"/>
                          <a:gd name="T25" fmla="*/ 5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0"/>
                          <a:gd name="T40" fmla="*/ 0 h 392"/>
                          <a:gd name="T41" fmla="*/ 370 w 370"/>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0" h="392">
                            <a:moveTo>
                              <a:pt x="58" y="22"/>
                            </a:moveTo>
                            <a:cubicBezTo>
                              <a:pt x="52" y="26"/>
                              <a:pt x="21" y="45"/>
                              <a:pt x="16" y="55"/>
                            </a:cubicBezTo>
                            <a:cubicBezTo>
                              <a:pt x="8" y="70"/>
                              <a:pt x="0" y="104"/>
                              <a:pt x="0" y="104"/>
                            </a:cubicBezTo>
                            <a:cubicBezTo>
                              <a:pt x="9" y="188"/>
                              <a:pt x="21" y="233"/>
                              <a:pt x="107" y="261"/>
                            </a:cubicBezTo>
                            <a:cubicBezTo>
                              <a:pt x="134" y="287"/>
                              <a:pt x="163" y="308"/>
                              <a:pt x="189" y="335"/>
                            </a:cubicBezTo>
                            <a:cubicBezTo>
                              <a:pt x="207" y="392"/>
                              <a:pt x="241" y="361"/>
                              <a:pt x="263" y="327"/>
                            </a:cubicBezTo>
                            <a:cubicBezTo>
                              <a:pt x="271" y="303"/>
                              <a:pt x="274" y="243"/>
                              <a:pt x="288" y="228"/>
                            </a:cubicBezTo>
                            <a:cubicBezTo>
                              <a:pt x="313" y="203"/>
                              <a:pt x="345" y="189"/>
                              <a:pt x="370" y="162"/>
                            </a:cubicBezTo>
                            <a:cubicBezTo>
                              <a:pt x="361" y="109"/>
                              <a:pt x="361" y="104"/>
                              <a:pt x="313" y="88"/>
                            </a:cubicBezTo>
                            <a:cubicBezTo>
                              <a:pt x="278" y="55"/>
                              <a:pt x="219" y="46"/>
                              <a:pt x="173" y="30"/>
                            </a:cubicBezTo>
                            <a:cubicBezTo>
                              <a:pt x="156" y="24"/>
                              <a:pt x="140" y="19"/>
                              <a:pt x="123" y="14"/>
                            </a:cubicBezTo>
                            <a:cubicBezTo>
                              <a:pt x="115" y="11"/>
                              <a:pt x="99" y="6"/>
                              <a:pt x="99" y="6"/>
                            </a:cubicBezTo>
                            <a:cubicBezTo>
                              <a:pt x="55" y="15"/>
                              <a:pt x="58" y="0"/>
                              <a:pt x="58" y="22"/>
                            </a:cubicBezTo>
                            <a:close/>
                          </a:path>
                        </a:pathLst>
                      </a:custGeom>
                      <a:gradFill rotWithShape="1">
                        <a:gsLst>
                          <a:gs pos="0">
                            <a:srgbClr val="66FF99"/>
                          </a:gs>
                          <a:gs pos="100000">
                            <a:srgbClr val="00A46D">
                              <a:alpha val="82001"/>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213" name="Freeform 265">
                        <a:extLst>
                          <a:ext uri="{FF2B5EF4-FFF2-40B4-BE49-F238E27FC236}">
                            <a16:creationId xmlns:a16="http://schemas.microsoft.com/office/drawing/2014/main" id="{131E7F78-B0E8-7649-BB62-E7FA82FB2D89}"/>
                          </a:ext>
                        </a:extLst>
                      </p:cNvPr>
                      <p:cNvSpPr>
                        <a:spLocks/>
                      </p:cNvSpPr>
                      <p:nvPr/>
                    </p:nvSpPr>
                    <p:spPr bwMode="auto">
                      <a:xfrm>
                        <a:off x="1752" y="2066"/>
                        <a:ext cx="367" cy="2689"/>
                      </a:xfrm>
                      <a:custGeom>
                        <a:avLst/>
                        <a:gdLst>
                          <a:gd name="T0" fmla="*/ 132 w 367"/>
                          <a:gd name="T1" fmla="*/ 99 h 338"/>
                          <a:gd name="T2" fmla="*/ 1 w 367"/>
                          <a:gd name="T3" fmla="*/ 157 h 338"/>
                          <a:gd name="T4" fmla="*/ 9 w 367"/>
                          <a:gd name="T5" fmla="*/ 272 h 338"/>
                          <a:gd name="T6" fmla="*/ 108 w 367"/>
                          <a:gd name="T7" fmla="*/ 338 h 338"/>
                          <a:gd name="T8" fmla="*/ 264 w 367"/>
                          <a:gd name="T9" fmla="*/ 313 h 338"/>
                          <a:gd name="T10" fmla="*/ 289 w 367"/>
                          <a:gd name="T11" fmla="*/ 288 h 338"/>
                          <a:gd name="T12" fmla="*/ 322 w 367"/>
                          <a:gd name="T13" fmla="*/ 239 h 338"/>
                          <a:gd name="T14" fmla="*/ 297 w 367"/>
                          <a:gd name="T15" fmla="*/ 0 h 338"/>
                          <a:gd name="T16" fmla="*/ 173 w 367"/>
                          <a:gd name="T17" fmla="*/ 33 h 338"/>
                          <a:gd name="T18" fmla="*/ 141 w 367"/>
                          <a:gd name="T19" fmla="*/ 74 h 338"/>
                          <a:gd name="T20" fmla="*/ 132 w 367"/>
                          <a:gd name="T21" fmla="*/ 99 h 3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7"/>
                          <a:gd name="T34" fmla="*/ 0 h 338"/>
                          <a:gd name="T35" fmla="*/ 367 w 367"/>
                          <a:gd name="T36" fmla="*/ 338 h 3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7" h="338">
                            <a:moveTo>
                              <a:pt x="132" y="99"/>
                            </a:moveTo>
                            <a:cubicBezTo>
                              <a:pt x="59" y="107"/>
                              <a:pt x="48" y="108"/>
                              <a:pt x="1" y="157"/>
                            </a:cubicBezTo>
                            <a:cubicBezTo>
                              <a:pt x="4" y="195"/>
                              <a:pt x="0" y="235"/>
                              <a:pt x="9" y="272"/>
                            </a:cubicBezTo>
                            <a:cubicBezTo>
                              <a:pt x="15" y="298"/>
                              <a:pt x="80" y="329"/>
                              <a:pt x="108" y="338"/>
                            </a:cubicBezTo>
                            <a:cubicBezTo>
                              <a:pt x="188" y="332"/>
                              <a:pt x="203" y="332"/>
                              <a:pt x="264" y="313"/>
                            </a:cubicBezTo>
                            <a:cubicBezTo>
                              <a:pt x="272" y="305"/>
                              <a:pt x="282" y="297"/>
                              <a:pt x="289" y="288"/>
                            </a:cubicBezTo>
                            <a:cubicBezTo>
                              <a:pt x="301" y="273"/>
                              <a:pt x="322" y="239"/>
                              <a:pt x="322" y="239"/>
                            </a:cubicBezTo>
                            <a:cubicBezTo>
                              <a:pt x="345" y="166"/>
                              <a:pt x="367" y="48"/>
                              <a:pt x="297" y="0"/>
                            </a:cubicBezTo>
                            <a:cubicBezTo>
                              <a:pt x="251" y="6"/>
                              <a:pt x="210" y="3"/>
                              <a:pt x="173" y="33"/>
                            </a:cubicBezTo>
                            <a:cubicBezTo>
                              <a:pt x="169" y="36"/>
                              <a:pt x="141" y="74"/>
                              <a:pt x="141" y="74"/>
                            </a:cubicBezTo>
                            <a:cubicBezTo>
                              <a:pt x="117" y="93"/>
                              <a:pt x="103" y="70"/>
                              <a:pt x="132" y="99"/>
                            </a:cubicBezTo>
                            <a:close/>
                          </a:path>
                        </a:pathLst>
                      </a:custGeom>
                      <a:gradFill rotWithShape="1">
                        <a:gsLst>
                          <a:gs pos="0">
                            <a:srgbClr val="00A46D">
                              <a:alpha val="67000"/>
                            </a:srgbClr>
                          </a:gs>
                          <a:gs pos="100000">
                            <a:srgbClr val="006600"/>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83" name="Group 266">
                      <a:extLst>
                        <a:ext uri="{FF2B5EF4-FFF2-40B4-BE49-F238E27FC236}">
                          <a16:creationId xmlns:a16="http://schemas.microsoft.com/office/drawing/2014/main" id="{496945F4-9A08-0648-8257-BF30949072B9}"/>
                        </a:ext>
                      </a:extLst>
                    </p:cNvPr>
                    <p:cNvGrpSpPr>
                      <a:grpSpLocks/>
                    </p:cNvGrpSpPr>
                    <p:nvPr/>
                  </p:nvGrpSpPr>
                  <p:grpSpPr bwMode="auto">
                    <a:xfrm rot="4736488">
                      <a:off x="4511" y="3537"/>
                      <a:ext cx="48" cy="431"/>
                      <a:chOff x="1670" y="1020"/>
                      <a:chExt cx="494" cy="3735"/>
                    </a:xfrm>
                  </p:grpSpPr>
                  <p:sp>
                    <p:nvSpPr>
                      <p:cNvPr id="208" name="Freeform 267">
                        <a:extLst>
                          <a:ext uri="{FF2B5EF4-FFF2-40B4-BE49-F238E27FC236}">
                            <a16:creationId xmlns:a16="http://schemas.microsoft.com/office/drawing/2014/main" id="{11FF858F-60BD-5D40-BFCB-00DFED900142}"/>
                          </a:ext>
                        </a:extLst>
                      </p:cNvPr>
                      <p:cNvSpPr>
                        <a:spLocks/>
                      </p:cNvSpPr>
                      <p:nvPr/>
                    </p:nvSpPr>
                    <p:spPr bwMode="auto">
                      <a:xfrm>
                        <a:off x="1670" y="1538"/>
                        <a:ext cx="494" cy="2691"/>
                      </a:xfrm>
                      <a:custGeom>
                        <a:avLst/>
                        <a:gdLst>
                          <a:gd name="T0" fmla="*/ 255182 w 149"/>
                          <a:gd name="T1" fmla="*/ 228931 h 625"/>
                          <a:gd name="T2" fmla="*/ 39616 w 149"/>
                          <a:gd name="T3" fmla="*/ 266491 h 625"/>
                          <a:gd name="T4" fmla="*/ 511091 w 149"/>
                          <a:gd name="T5" fmla="*/ 307889 h 625"/>
                          <a:gd name="T6" fmla="*/ 656208 w 149"/>
                          <a:gd name="T7" fmla="*/ 266491 h 625"/>
                          <a:gd name="T8" fmla="*/ 581680 w 149"/>
                          <a:gd name="T9" fmla="*/ 170357 h 625"/>
                          <a:gd name="T10" fmla="*/ 511091 w 149"/>
                          <a:gd name="T11" fmla="*/ 145627 h 625"/>
                          <a:gd name="T12" fmla="*/ 475444 w 149"/>
                          <a:gd name="T13" fmla="*/ 132999 h 625"/>
                          <a:gd name="T14" fmla="*/ 656208 w 149"/>
                          <a:gd name="T15" fmla="*/ 54019 h 625"/>
                          <a:gd name="T16" fmla="*/ 290817 w 149"/>
                          <a:gd name="T17" fmla="*/ 0 h 625"/>
                          <a:gd name="T18" fmla="*/ 3969 w 149"/>
                          <a:gd name="T19" fmla="*/ 24762 h 625"/>
                          <a:gd name="T20" fmla="*/ 39616 w 149"/>
                          <a:gd name="T21" fmla="*/ 70857 h 625"/>
                          <a:gd name="T22" fmla="*/ 184623 w 149"/>
                          <a:gd name="T23" fmla="*/ 95511 h 625"/>
                          <a:gd name="T24" fmla="*/ 255182 w 149"/>
                          <a:gd name="T25" fmla="*/ 120865 h 625"/>
                          <a:gd name="T26" fmla="*/ 290817 w 149"/>
                          <a:gd name="T27" fmla="*/ 132999 h 625"/>
                          <a:gd name="T28" fmla="*/ 39616 w 149"/>
                          <a:gd name="T29" fmla="*/ 203756 h 625"/>
                          <a:gd name="T30" fmla="*/ 110208 w 149"/>
                          <a:gd name="T31" fmla="*/ 216481 h 625"/>
                          <a:gd name="T32" fmla="*/ 220261 w 149"/>
                          <a:gd name="T33" fmla="*/ 220414 h 625"/>
                          <a:gd name="T34" fmla="*/ 255182 w 149"/>
                          <a:gd name="T35" fmla="*/ 228931 h 6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9"/>
                          <a:gd name="T55" fmla="*/ 0 h 625"/>
                          <a:gd name="T56" fmla="*/ 149 w 149"/>
                          <a:gd name="T57" fmla="*/ 625 h 6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9" h="625">
                            <a:moveTo>
                              <a:pt x="58" y="453"/>
                            </a:moveTo>
                            <a:cubicBezTo>
                              <a:pt x="29" y="481"/>
                              <a:pt x="19" y="487"/>
                              <a:pt x="9" y="527"/>
                            </a:cubicBezTo>
                            <a:cubicBezTo>
                              <a:pt x="21" y="625"/>
                              <a:pt x="19" y="621"/>
                              <a:pt x="116" y="609"/>
                            </a:cubicBezTo>
                            <a:cubicBezTo>
                              <a:pt x="134" y="581"/>
                              <a:pt x="140" y="559"/>
                              <a:pt x="149" y="527"/>
                            </a:cubicBezTo>
                            <a:cubicBezTo>
                              <a:pt x="146" y="478"/>
                              <a:pt x="147" y="395"/>
                              <a:pt x="132" y="337"/>
                            </a:cubicBezTo>
                            <a:cubicBezTo>
                              <a:pt x="128" y="320"/>
                              <a:pt x="121" y="304"/>
                              <a:pt x="116" y="288"/>
                            </a:cubicBezTo>
                            <a:cubicBezTo>
                              <a:pt x="113" y="280"/>
                              <a:pt x="108" y="263"/>
                              <a:pt x="108" y="263"/>
                            </a:cubicBezTo>
                            <a:cubicBezTo>
                              <a:pt x="114" y="171"/>
                              <a:pt x="98" y="158"/>
                              <a:pt x="149" y="107"/>
                            </a:cubicBezTo>
                            <a:cubicBezTo>
                              <a:pt x="138" y="39"/>
                              <a:pt x="132" y="21"/>
                              <a:pt x="66" y="0"/>
                            </a:cubicBezTo>
                            <a:cubicBezTo>
                              <a:pt x="22" y="9"/>
                              <a:pt x="15" y="8"/>
                              <a:pt x="1" y="49"/>
                            </a:cubicBezTo>
                            <a:cubicBezTo>
                              <a:pt x="4" y="79"/>
                              <a:pt x="0" y="111"/>
                              <a:pt x="9" y="140"/>
                            </a:cubicBezTo>
                            <a:cubicBezTo>
                              <a:pt x="15" y="159"/>
                              <a:pt x="42" y="189"/>
                              <a:pt x="42" y="189"/>
                            </a:cubicBezTo>
                            <a:cubicBezTo>
                              <a:pt x="47" y="206"/>
                              <a:pt x="53" y="222"/>
                              <a:pt x="58" y="239"/>
                            </a:cubicBezTo>
                            <a:cubicBezTo>
                              <a:pt x="61" y="247"/>
                              <a:pt x="66" y="263"/>
                              <a:pt x="66" y="263"/>
                            </a:cubicBezTo>
                            <a:cubicBezTo>
                              <a:pt x="56" y="316"/>
                              <a:pt x="26" y="353"/>
                              <a:pt x="9" y="403"/>
                            </a:cubicBezTo>
                            <a:cubicBezTo>
                              <a:pt x="14" y="411"/>
                              <a:pt x="17" y="422"/>
                              <a:pt x="25" y="428"/>
                            </a:cubicBezTo>
                            <a:cubicBezTo>
                              <a:pt x="32" y="433"/>
                              <a:pt x="43" y="431"/>
                              <a:pt x="50" y="436"/>
                            </a:cubicBezTo>
                            <a:cubicBezTo>
                              <a:pt x="81" y="455"/>
                              <a:pt x="69" y="453"/>
                              <a:pt x="58" y="453"/>
                            </a:cubicBezTo>
                            <a:close/>
                          </a:path>
                        </a:pathLst>
                      </a:custGeom>
                      <a:gradFill rotWithShape="1">
                        <a:gsLst>
                          <a:gs pos="0">
                            <a:srgbClr val="004C32"/>
                          </a:gs>
                          <a:gs pos="100000">
                            <a:srgbClr val="00A46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209" name="Freeform 268">
                        <a:extLst>
                          <a:ext uri="{FF2B5EF4-FFF2-40B4-BE49-F238E27FC236}">
                            <a16:creationId xmlns:a16="http://schemas.microsoft.com/office/drawing/2014/main" id="{1CB4C80C-27A1-CC40-9EC9-65574B37EE2E}"/>
                          </a:ext>
                        </a:extLst>
                      </p:cNvPr>
                      <p:cNvSpPr>
                        <a:spLocks/>
                      </p:cNvSpPr>
                      <p:nvPr/>
                    </p:nvSpPr>
                    <p:spPr bwMode="auto">
                      <a:xfrm>
                        <a:off x="1794" y="1020"/>
                        <a:ext cx="370" cy="2691"/>
                      </a:xfrm>
                      <a:custGeom>
                        <a:avLst/>
                        <a:gdLst>
                          <a:gd name="T0" fmla="*/ 58 w 370"/>
                          <a:gd name="T1" fmla="*/ 59 h 392"/>
                          <a:gd name="T2" fmla="*/ 16 w 370"/>
                          <a:gd name="T3" fmla="*/ 143 h 392"/>
                          <a:gd name="T4" fmla="*/ 0 w 370"/>
                          <a:gd name="T5" fmla="*/ 273 h 392"/>
                          <a:gd name="T6" fmla="*/ 107 w 370"/>
                          <a:gd name="T7" fmla="*/ 685 h 392"/>
                          <a:gd name="T8" fmla="*/ 189 w 370"/>
                          <a:gd name="T9" fmla="*/ 880 h 392"/>
                          <a:gd name="T10" fmla="*/ 263 w 370"/>
                          <a:gd name="T11" fmla="*/ 858 h 392"/>
                          <a:gd name="T12" fmla="*/ 288 w 370"/>
                          <a:gd name="T13" fmla="*/ 600 h 392"/>
                          <a:gd name="T14" fmla="*/ 370 w 370"/>
                          <a:gd name="T15" fmla="*/ 427 h 392"/>
                          <a:gd name="T16" fmla="*/ 313 w 370"/>
                          <a:gd name="T17" fmla="*/ 232 h 392"/>
                          <a:gd name="T18" fmla="*/ 173 w 370"/>
                          <a:gd name="T19" fmla="*/ 79 h 392"/>
                          <a:gd name="T20" fmla="*/ 123 w 370"/>
                          <a:gd name="T21" fmla="*/ 37 h 392"/>
                          <a:gd name="T22" fmla="*/ 99 w 370"/>
                          <a:gd name="T23" fmla="*/ 15 h 392"/>
                          <a:gd name="T24" fmla="*/ 58 w 370"/>
                          <a:gd name="T25" fmla="*/ 5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0"/>
                          <a:gd name="T40" fmla="*/ 0 h 392"/>
                          <a:gd name="T41" fmla="*/ 370 w 370"/>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0" h="392">
                            <a:moveTo>
                              <a:pt x="58" y="22"/>
                            </a:moveTo>
                            <a:cubicBezTo>
                              <a:pt x="52" y="26"/>
                              <a:pt x="21" y="45"/>
                              <a:pt x="16" y="55"/>
                            </a:cubicBezTo>
                            <a:cubicBezTo>
                              <a:pt x="8" y="70"/>
                              <a:pt x="0" y="104"/>
                              <a:pt x="0" y="104"/>
                            </a:cubicBezTo>
                            <a:cubicBezTo>
                              <a:pt x="9" y="188"/>
                              <a:pt x="21" y="233"/>
                              <a:pt x="107" y="261"/>
                            </a:cubicBezTo>
                            <a:cubicBezTo>
                              <a:pt x="134" y="287"/>
                              <a:pt x="163" y="308"/>
                              <a:pt x="189" y="335"/>
                            </a:cubicBezTo>
                            <a:cubicBezTo>
                              <a:pt x="207" y="392"/>
                              <a:pt x="241" y="361"/>
                              <a:pt x="263" y="327"/>
                            </a:cubicBezTo>
                            <a:cubicBezTo>
                              <a:pt x="271" y="303"/>
                              <a:pt x="274" y="243"/>
                              <a:pt x="288" y="228"/>
                            </a:cubicBezTo>
                            <a:cubicBezTo>
                              <a:pt x="313" y="203"/>
                              <a:pt x="345" y="189"/>
                              <a:pt x="370" y="162"/>
                            </a:cubicBezTo>
                            <a:cubicBezTo>
                              <a:pt x="361" y="109"/>
                              <a:pt x="361" y="104"/>
                              <a:pt x="313" y="88"/>
                            </a:cubicBezTo>
                            <a:cubicBezTo>
                              <a:pt x="278" y="55"/>
                              <a:pt x="219" y="46"/>
                              <a:pt x="173" y="30"/>
                            </a:cubicBezTo>
                            <a:cubicBezTo>
                              <a:pt x="156" y="24"/>
                              <a:pt x="140" y="19"/>
                              <a:pt x="123" y="14"/>
                            </a:cubicBezTo>
                            <a:cubicBezTo>
                              <a:pt x="115" y="11"/>
                              <a:pt x="99" y="6"/>
                              <a:pt x="99" y="6"/>
                            </a:cubicBezTo>
                            <a:cubicBezTo>
                              <a:pt x="55" y="15"/>
                              <a:pt x="58" y="0"/>
                              <a:pt x="58" y="22"/>
                            </a:cubicBezTo>
                            <a:close/>
                          </a:path>
                        </a:pathLst>
                      </a:custGeom>
                      <a:gradFill rotWithShape="1">
                        <a:gsLst>
                          <a:gs pos="0">
                            <a:srgbClr val="66FF99"/>
                          </a:gs>
                          <a:gs pos="100000">
                            <a:srgbClr val="00A46D">
                              <a:alpha val="82001"/>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210" name="Freeform 269">
                        <a:extLst>
                          <a:ext uri="{FF2B5EF4-FFF2-40B4-BE49-F238E27FC236}">
                            <a16:creationId xmlns:a16="http://schemas.microsoft.com/office/drawing/2014/main" id="{3841C816-3EEA-914C-B8E3-1F174AA8C4B1}"/>
                          </a:ext>
                        </a:extLst>
                      </p:cNvPr>
                      <p:cNvSpPr>
                        <a:spLocks/>
                      </p:cNvSpPr>
                      <p:nvPr/>
                    </p:nvSpPr>
                    <p:spPr bwMode="auto">
                      <a:xfrm>
                        <a:off x="1752" y="2066"/>
                        <a:ext cx="367" cy="2689"/>
                      </a:xfrm>
                      <a:custGeom>
                        <a:avLst/>
                        <a:gdLst>
                          <a:gd name="T0" fmla="*/ 132 w 367"/>
                          <a:gd name="T1" fmla="*/ 99 h 338"/>
                          <a:gd name="T2" fmla="*/ 1 w 367"/>
                          <a:gd name="T3" fmla="*/ 157 h 338"/>
                          <a:gd name="T4" fmla="*/ 9 w 367"/>
                          <a:gd name="T5" fmla="*/ 272 h 338"/>
                          <a:gd name="T6" fmla="*/ 108 w 367"/>
                          <a:gd name="T7" fmla="*/ 338 h 338"/>
                          <a:gd name="T8" fmla="*/ 264 w 367"/>
                          <a:gd name="T9" fmla="*/ 313 h 338"/>
                          <a:gd name="T10" fmla="*/ 289 w 367"/>
                          <a:gd name="T11" fmla="*/ 288 h 338"/>
                          <a:gd name="T12" fmla="*/ 322 w 367"/>
                          <a:gd name="T13" fmla="*/ 239 h 338"/>
                          <a:gd name="T14" fmla="*/ 297 w 367"/>
                          <a:gd name="T15" fmla="*/ 0 h 338"/>
                          <a:gd name="T16" fmla="*/ 173 w 367"/>
                          <a:gd name="T17" fmla="*/ 33 h 338"/>
                          <a:gd name="T18" fmla="*/ 141 w 367"/>
                          <a:gd name="T19" fmla="*/ 74 h 338"/>
                          <a:gd name="T20" fmla="*/ 132 w 367"/>
                          <a:gd name="T21" fmla="*/ 99 h 3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7"/>
                          <a:gd name="T34" fmla="*/ 0 h 338"/>
                          <a:gd name="T35" fmla="*/ 367 w 367"/>
                          <a:gd name="T36" fmla="*/ 338 h 3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7" h="338">
                            <a:moveTo>
                              <a:pt x="132" y="99"/>
                            </a:moveTo>
                            <a:cubicBezTo>
                              <a:pt x="59" y="107"/>
                              <a:pt x="48" y="108"/>
                              <a:pt x="1" y="157"/>
                            </a:cubicBezTo>
                            <a:cubicBezTo>
                              <a:pt x="4" y="195"/>
                              <a:pt x="0" y="235"/>
                              <a:pt x="9" y="272"/>
                            </a:cubicBezTo>
                            <a:cubicBezTo>
                              <a:pt x="15" y="298"/>
                              <a:pt x="80" y="329"/>
                              <a:pt x="108" y="338"/>
                            </a:cubicBezTo>
                            <a:cubicBezTo>
                              <a:pt x="188" y="332"/>
                              <a:pt x="203" y="332"/>
                              <a:pt x="264" y="313"/>
                            </a:cubicBezTo>
                            <a:cubicBezTo>
                              <a:pt x="272" y="305"/>
                              <a:pt x="282" y="297"/>
                              <a:pt x="289" y="288"/>
                            </a:cubicBezTo>
                            <a:cubicBezTo>
                              <a:pt x="301" y="273"/>
                              <a:pt x="322" y="239"/>
                              <a:pt x="322" y="239"/>
                            </a:cubicBezTo>
                            <a:cubicBezTo>
                              <a:pt x="345" y="166"/>
                              <a:pt x="367" y="48"/>
                              <a:pt x="297" y="0"/>
                            </a:cubicBezTo>
                            <a:cubicBezTo>
                              <a:pt x="251" y="6"/>
                              <a:pt x="210" y="3"/>
                              <a:pt x="173" y="33"/>
                            </a:cubicBezTo>
                            <a:cubicBezTo>
                              <a:pt x="169" y="36"/>
                              <a:pt x="141" y="74"/>
                              <a:pt x="141" y="74"/>
                            </a:cubicBezTo>
                            <a:cubicBezTo>
                              <a:pt x="117" y="93"/>
                              <a:pt x="103" y="70"/>
                              <a:pt x="132" y="99"/>
                            </a:cubicBezTo>
                            <a:close/>
                          </a:path>
                        </a:pathLst>
                      </a:custGeom>
                      <a:gradFill rotWithShape="1">
                        <a:gsLst>
                          <a:gs pos="0">
                            <a:srgbClr val="00A46D">
                              <a:alpha val="67000"/>
                            </a:srgbClr>
                          </a:gs>
                          <a:gs pos="100000">
                            <a:srgbClr val="006600"/>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84" name="Group 270">
                      <a:extLst>
                        <a:ext uri="{FF2B5EF4-FFF2-40B4-BE49-F238E27FC236}">
                          <a16:creationId xmlns:a16="http://schemas.microsoft.com/office/drawing/2014/main" id="{05D39775-D0D3-E041-9E45-5D1A399C3F69}"/>
                        </a:ext>
                      </a:extLst>
                    </p:cNvPr>
                    <p:cNvGrpSpPr>
                      <a:grpSpLocks noChangeAspect="1"/>
                    </p:cNvGrpSpPr>
                    <p:nvPr/>
                  </p:nvGrpSpPr>
                  <p:grpSpPr bwMode="auto">
                    <a:xfrm rot="20919420" flipH="1">
                      <a:off x="4393" y="3234"/>
                      <a:ext cx="242" cy="75"/>
                      <a:chOff x="545" y="2284"/>
                      <a:chExt cx="1867" cy="640"/>
                    </a:xfrm>
                  </p:grpSpPr>
                  <p:sp>
                    <p:nvSpPr>
                      <p:cNvPr id="206" name="Freeform 271">
                        <a:extLst>
                          <a:ext uri="{FF2B5EF4-FFF2-40B4-BE49-F238E27FC236}">
                            <a16:creationId xmlns:a16="http://schemas.microsoft.com/office/drawing/2014/main" id="{D44E36CE-345A-E142-BA1A-F7A7B3D57FD8}"/>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207" name="Oval 272">
                        <a:extLst>
                          <a:ext uri="{FF2B5EF4-FFF2-40B4-BE49-F238E27FC236}">
                            <a16:creationId xmlns:a16="http://schemas.microsoft.com/office/drawing/2014/main" id="{56B72E48-AD61-B847-BA65-B19EB95990D1}"/>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85" name="Group 273">
                      <a:extLst>
                        <a:ext uri="{FF2B5EF4-FFF2-40B4-BE49-F238E27FC236}">
                          <a16:creationId xmlns:a16="http://schemas.microsoft.com/office/drawing/2014/main" id="{AD609747-054A-C64D-A845-54A4E2D9D5AF}"/>
                        </a:ext>
                      </a:extLst>
                    </p:cNvPr>
                    <p:cNvGrpSpPr>
                      <a:grpSpLocks noChangeAspect="1"/>
                    </p:cNvGrpSpPr>
                    <p:nvPr/>
                  </p:nvGrpSpPr>
                  <p:grpSpPr bwMode="auto">
                    <a:xfrm rot="5738870" flipH="1">
                      <a:off x="4437" y="3410"/>
                      <a:ext cx="242" cy="75"/>
                      <a:chOff x="545" y="2284"/>
                      <a:chExt cx="1867" cy="640"/>
                    </a:xfrm>
                  </p:grpSpPr>
                  <p:sp>
                    <p:nvSpPr>
                      <p:cNvPr id="204" name="Freeform 274">
                        <a:extLst>
                          <a:ext uri="{FF2B5EF4-FFF2-40B4-BE49-F238E27FC236}">
                            <a16:creationId xmlns:a16="http://schemas.microsoft.com/office/drawing/2014/main" id="{7D234C83-B9E5-944D-A844-9CA85684B127}"/>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205" name="Oval 275">
                        <a:extLst>
                          <a:ext uri="{FF2B5EF4-FFF2-40B4-BE49-F238E27FC236}">
                            <a16:creationId xmlns:a16="http://schemas.microsoft.com/office/drawing/2014/main" id="{F6C92264-B946-DB44-97B0-458706FF9D40}"/>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86" name="Group 276">
                      <a:extLst>
                        <a:ext uri="{FF2B5EF4-FFF2-40B4-BE49-F238E27FC236}">
                          <a16:creationId xmlns:a16="http://schemas.microsoft.com/office/drawing/2014/main" id="{24EB2E1A-26AF-5342-B662-64CFF847FDBF}"/>
                        </a:ext>
                      </a:extLst>
                    </p:cNvPr>
                    <p:cNvGrpSpPr>
                      <a:grpSpLocks noChangeAspect="1"/>
                    </p:cNvGrpSpPr>
                    <p:nvPr/>
                  </p:nvGrpSpPr>
                  <p:grpSpPr bwMode="auto">
                    <a:xfrm rot="5738870" flipH="1">
                      <a:off x="4404" y="3601"/>
                      <a:ext cx="242" cy="75"/>
                      <a:chOff x="545" y="2284"/>
                      <a:chExt cx="1867" cy="640"/>
                    </a:xfrm>
                  </p:grpSpPr>
                  <p:sp>
                    <p:nvSpPr>
                      <p:cNvPr id="202" name="Freeform 277">
                        <a:extLst>
                          <a:ext uri="{FF2B5EF4-FFF2-40B4-BE49-F238E27FC236}">
                            <a16:creationId xmlns:a16="http://schemas.microsoft.com/office/drawing/2014/main" id="{59054AD7-24A9-8743-A7A5-BDB31BA48ED1}"/>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203" name="Oval 278">
                        <a:extLst>
                          <a:ext uri="{FF2B5EF4-FFF2-40B4-BE49-F238E27FC236}">
                            <a16:creationId xmlns:a16="http://schemas.microsoft.com/office/drawing/2014/main" id="{B2B04F9B-F38A-4C43-ABCA-924EC4143E6B}"/>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87" name="Group 279">
                      <a:extLst>
                        <a:ext uri="{FF2B5EF4-FFF2-40B4-BE49-F238E27FC236}">
                          <a16:creationId xmlns:a16="http://schemas.microsoft.com/office/drawing/2014/main" id="{7CF83BD7-351C-394C-9ECD-43134E18F876}"/>
                        </a:ext>
                      </a:extLst>
                    </p:cNvPr>
                    <p:cNvGrpSpPr>
                      <a:grpSpLocks noChangeAspect="1"/>
                    </p:cNvGrpSpPr>
                    <p:nvPr/>
                  </p:nvGrpSpPr>
                  <p:grpSpPr bwMode="auto">
                    <a:xfrm rot="3563639" flipH="1">
                      <a:off x="4447" y="3857"/>
                      <a:ext cx="242" cy="75"/>
                      <a:chOff x="545" y="2284"/>
                      <a:chExt cx="1867" cy="640"/>
                    </a:xfrm>
                  </p:grpSpPr>
                  <p:sp>
                    <p:nvSpPr>
                      <p:cNvPr id="200" name="Freeform 280">
                        <a:extLst>
                          <a:ext uri="{FF2B5EF4-FFF2-40B4-BE49-F238E27FC236}">
                            <a16:creationId xmlns:a16="http://schemas.microsoft.com/office/drawing/2014/main" id="{103FB046-0F95-8A4F-94D2-852047712356}"/>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201" name="Oval 281">
                        <a:extLst>
                          <a:ext uri="{FF2B5EF4-FFF2-40B4-BE49-F238E27FC236}">
                            <a16:creationId xmlns:a16="http://schemas.microsoft.com/office/drawing/2014/main" id="{6929D1E8-4508-E14F-ABED-400FF4B6FFEB}"/>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88" name="Group 282">
                      <a:extLst>
                        <a:ext uri="{FF2B5EF4-FFF2-40B4-BE49-F238E27FC236}">
                          <a16:creationId xmlns:a16="http://schemas.microsoft.com/office/drawing/2014/main" id="{ABBBD299-41EF-6F42-BEAA-6CF7FE73619F}"/>
                        </a:ext>
                      </a:extLst>
                    </p:cNvPr>
                    <p:cNvGrpSpPr>
                      <a:grpSpLocks noChangeAspect="1"/>
                    </p:cNvGrpSpPr>
                    <p:nvPr/>
                  </p:nvGrpSpPr>
                  <p:grpSpPr bwMode="auto">
                    <a:xfrm rot="1657480" flipH="1">
                      <a:off x="4592" y="4011"/>
                      <a:ext cx="242" cy="75"/>
                      <a:chOff x="545" y="2284"/>
                      <a:chExt cx="1867" cy="640"/>
                    </a:xfrm>
                  </p:grpSpPr>
                  <p:sp>
                    <p:nvSpPr>
                      <p:cNvPr id="198" name="Freeform 283">
                        <a:extLst>
                          <a:ext uri="{FF2B5EF4-FFF2-40B4-BE49-F238E27FC236}">
                            <a16:creationId xmlns:a16="http://schemas.microsoft.com/office/drawing/2014/main" id="{F5808B36-24B7-9449-AF39-D1B39290F7FF}"/>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99" name="Oval 284">
                        <a:extLst>
                          <a:ext uri="{FF2B5EF4-FFF2-40B4-BE49-F238E27FC236}">
                            <a16:creationId xmlns:a16="http://schemas.microsoft.com/office/drawing/2014/main" id="{6AF0089B-B954-BB4D-8B0C-654434F1FF48}"/>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89" name="Group 285">
                      <a:extLst>
                        <a:ext uri="{FF2B5EF4-FFF2-40B4-BE49-F238E27FC236}">
                          <a16:creationId xmlns:a16="http://schemas.microsoft.com/office/drawing/2014/main" id="{0216DCEB-FC85-374D-B7D2-11D9C347980B}"/>
                        </a:ext>
                      </a:extLst>
                    </p:cNvPr>
                    <p:cNvGrpSpPr>
                      <a:grpSpLocks noChangeAspect="1"/>
                    </p:cNvGrpSpPr>
                    <p:nvPr/>
                  </p:nvGrpSpPr>
                  <p:grpSpPr bwMode="auto">
                    <a:xfrm rot="21384376" flipH="1">
                      <a:off x="4798" y="4090"/>
                      <a:ext cx="242" cy="75"/>
                      <a:chOff x="545" y="2284"/>
                      <a:chExt cx="1867" cy="640"/>
                    </a:xfrm>
                  </p:grpSpPr>
                  <p:sp>
                    <p:nvSpPr>
                      <p:cNvPr id="196" name="Freeform 286">
                        <a:extLst>
                          <a:ext uri="{FF2B5EF4-FFF2-40B4-BE49-F238E27FC236}">
                            <a16:creationId xmlns:a16="http://schemas.microsoft.com/office/drawing/2014/main" id="{6C91F3D3-EE7C-EE47-A296-3270C7A2F143}"/>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97" name="Oval 287">
                        <a:extLst>
                          <a:ext uri="{FF2B5EF4-FFF2-40B4-BE49-F238E27FC236}">
                            <a16:creationId xmlns:a16="http://schemas.microsoft.com/office/drawing/2014/main" id="{A1897774-720E-1949-9BDE-0BE29AFEDD93}"/>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90" name="Group 288">
                      <a:extLst>
                        <a:ext uri="{FF2B5EF4-FFF2-40B4-BE49-F238E27FC236}">
                          <a16:creationId xmlns:a16="http://schemas.microsoft.com/office/drawing/2014/main" id="{9A6E04A4-9454-874B-BD35-2880A77BBF01}"/>
                        </a:ext>
                      </a:extLst>
                    </p:cNvPr>
                    <p:cNvGrpSpPr>
                      <a:grpSpLocks noChangeAspect="1"/>
                    </p:cNvGrpSpPr>
                    <p:nvPr/>
                  </p:nvGrpSpPr>
                  <p:grpSpPr bwMode="auto">
                    <a:xfrm rot="21384376" flipH="1">
                      <a:off x="5011" y="4118"/>
                      <a:ext cx="242" cy="75"/>
                      <a:chOff x="545" y="2284"/>
                      <a:chExt cx="1867" cy="640"/>
                    </a:xfrm>
                  </p:grpSpPr>
                  <p:sp>
                    <p:nvSpPr>
                      <p:cNvPr id="194" name="Freeform 289">
                        <a:extLst>
                          <a:ext uri="{FF2B5EF4-FFF2-40B4-BE49-F238E27FC236}">
                            <a16:creationId xmlns:a16="http://schemas.microsoft.com/office/drawing/2014/main" id="{88FDEBB0-2282-5343-850C-611418B391EF}"/>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95" name="Oval 290">
                        <a:extLst>
                          <a:ext uri="{FF2B5EF4-FFF2-40B4-BE49-F238E27FC236}">
                            <a16:creationId xmlns:a16="http://schemas.microsoft.com/office/drawing/2014/main" id="{0B5C6520-95D1-CD40-BDD2-350DF17350BD}"/>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91" name="Group 291">
                      <a:extLst>
                        <a:ext uri="{FF2B5EF4-FFF2-40B4-BE49-F238E27FC236}">
                          <a16:creationId xmlns:a16="http://schemas.microsoft.com/office/drawing/2014/main" id="{5FCF8CBE-FDEC-8C4D-82E1-9567D420D7E7}"/>
                        </a:ext>
                      </a:extLst>
                    </p:cNvPr>
                    <p:cNvGrpSpPr>
                      <a:grpSpLocks noChangeAspect="1"/>
                    </p:cNvGrpSpPr>
                    <p:nvPr/>
                  </p:nvGrpSpPr>
                  <p:grpSpPr bwMode="auto">
                    <a:xfrm rot="10274299" flipH="1">
                      <a:off x="4546" y="3844"/>
                      <a:ext cx="342" cy="446"/>
                      <a:chOff x="2488" y="3089"/>
                      <a:chExt cx="292" cy="382"/>
                    </a:xfrm>
                  </p:grpSpPr>
                  <p:sp>
                    <p:nvSpPr>
                      <p:cNvPr id="192" name="Freeform 292">
                        <a:extLst>
                          <a:ext uri="{FF2B5EF4-FFF2-40B4-BE49-F238E27FC236}">
                            <a16:creationId xmlns:a16="http://schemas.microsoft.com/office/drawing/2014/main" id="{3ABE9792-1407-8A47-94EC-438287F8B783}"/>
                          </a:ext>
                        </a:extLst>
                      </p:cNvPr>
                      <p:cNvSpPr>
                        <a:spLocks noChangeAspect="1"/>
                      </p:cNvSpPr>
                      <p:nvPr/>
                    </p:nvSpPr>
                    <p:spPr bwMode="auto">
                      <a:xfrm>
                        <a:off x="2488" y="3089"/>
                        <a:ext cx="292" cy="382"/>
                      </a:xfrm>
                      <a:custGeom>
                        <a:avLst/>
                        <a:gdLst>
                          <a:gd name="T0" fmla="*/ 27 w 292"/>
                          <a:gd name="T1" fmla="*/ 289 h 382"/>
                          <a:gd name="T2" fmla="*/ 3 w 292"/>
                          <a:gd name="T3" fmla="*/ 265 h 382"/>
                          <a:gd name="T4" fmla="*/ 46 w 292"/>
                          <a:gd name="T5" fmla="*/ 193 h 382"/>
                          <a:gd name="T6" fmla="*/ 100 w 292"/>
                          <a:gd name="T7" fmla="*/ 127 h 382"/>
                          <a:gd name="T8" fmla="*/ 183 w 292"/>
                          <a:gd name="T9" fmla="*/ 70 h 382"/>
                          <a:gd name="T10" fmla="*/ 231 w 292"/>
                          <a:gd name="T11" fmla="*/ 7 h 382"/>
                          <a:gd name="T12" fmla="*/ 256 w 292"/>
                          <a:gd name="T13" fmla="*/ 28 h 382"/>
                          <a:gd name="T14" fmla="*/ 238 w 292"/>
                          <a:gd name="T15" fmla="*/ 69 h 382"/>
                          <a:gd name="T16" fmla="*/ 211 w 292"/>
                          <a:gd name="T17" fmla="*/ 99 h 382"/>
                          <a:gd name="T18" fmla="*/ 229 w 292"/>
                          <a:gd name="T19" fmla="*/ 106 h 382"/>
                          <a:gd name="T20" fmla="*/ 282 w 292"/>
                          <a:gd name="T21" fmla="*/ 93 h 382"/>
                          <a:gd name="T22" fmla="*/ 288 w 292"/>
                          <a:gd name="T23" fmla="*/ 103 h 382"/>
                          <a:gd name="T24" fmla="*/ 270 w 292"/>
                          <a:gd name="T25" fmla="*/ 127 h 382"/>
                          <a:gd name="T26" fmla="*/ 228 w 292"/>
                          <a:gd name="T27" fmla="*/ 135 h 382"/>
                          <a:gd name="T28" fmla="*/ 202 w 292"/>
                          <a:gd name="T29" fmla="*/ 144 h 382"/>
                          <a:gd name="T30" fmla="*/ 207 w 292"/>
                          <a:gd name="T31" fmla="*/ 174 h 382"/>
                          <a:gd name="T32" fmla="*/ 231 w 292"/>
                          <a:gd name="T33" fmla="*/ 213 h 382"/>
                          <a:gd name="T34" fmla="*/ 222 w 292"/>
                          <a:gd name="T35" fmla="*/ 238 h 382"/>
                          <a:gd name="T36" fmla="*/ 184 w 292"/>
                          <a:gd name="T37" fmla="*/ 226 h 382"/>
                          <a:gd name="T38" fmla="*/ 165 w 292"/>
                          <a:gd name="T39" fmla="*/ 181 h 382"/>
                          <a:gd name="T40" fmla="*/ 127 w 292"/>
                          <a:gd name="T41" fmla="*/ 198 h 382"/>
                          <a:gd name="T42" fmla="*/ 120 w 292"/>
                          <a:gd name="T43" fmla="*/ 228 h 382"/>
                          <a:gd name="T44" fmla="*/ 190 w 292"/>
                          <a:gd name="T45" fmla="*/ 268 h 382"/>
                          <a:gd name="T46" fmla="*/ 168 w 292"/>
                          <a:gd name="T47" fmla="*/ 294 h 382"/>
                          <a:gd name="T48" fmla="*/ 127 w 292"/>
                          <a:gd name="T49" fmla="*/ 285 h 382"/>
                          <a:gd name="T50" fmla="*/ 88 w 292"/>
                          <a:gd name="T51" fmla="*/ 253 h 382"/>
                          <a:gd name="T52" fmla="*/ 109 w 292"/>
                          <a:gd name="T53" fmla="*/ 318 h 382"/>
                          <a:gd name="T54" fmla="*/ 102 w 292"/>
                          <a:gd name="T55" fmla="*/ 360 h 382"/>
                          <a:gd name="T56" fmla="*/ 73 w 292"/>
                          <a:gd name="T57" fmla="*/ 375 h 382"/>
                          <a:gd name="T58" fmla="*/ 76 w 292"/>
                          <a:gd name="T59" fmla="*/ 318 h 382"/>
                          <a:gd name="T60" fmla="*/ 55 w 292"/>
                          <a:gd name="T61" fmla="*/ 286 h 382"/>
                          <a:gd name="T62" fmla="*/ 27 w 292"/>
                          <a:gd name="T63" fmla="*/ 289 h 3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2"/>
                          <a:gd name="T97" fmla="*/ 0 h 382"/>
                          <a:gd name="T98" fmla="*/ 292 w 292"/>
                          <a:gd name="T99" fmla="*/ 382 h 3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2" h="382">
                            <a:moveTo>
                              <a:pt x="27" y="289"/>
                            </a:moveTo>
                            <a:cubicBezTo>
                              <a:pt x="18" y="286"/>
                              <a:pt x="0" y="281"/>
                              <a:pt x="3" y="265"/>
                            </a:cubicBezTo>
                            <a:cubicBezTo>
                              <a:pt x="6" y="249"/>
                              <a:pt x="30" y="216"/>
                              <a:pt x="46" y="193"/>
                            </a:cubicBezTo>
                            <a:cubicBezTo>
                              <a:pt x="62" y="170"/>
                              <a:pt x="77" y="147"/>
                              <a:pt x="100" y="127"/>
                            </a:cubicBezTo>
                            <a:cubicBezTo>
                              <a:pt x="123" y="107"/>
                              <a:pt x="161" y="90"/>
                              <a:pt x="183" y="70"/>
                            </a:cubicBezTo>
                            <a:cubicBezTo>
                              <a:pt x="205" y="50"/>
                              <a:pt x="219" y="14"/>
                              <a:pt x="231" y="7"/>
                            </a:cubicBezTo>
                            <a:cubicBezTo>
                              <a:pt x="243" y="0"/>
                              <a:pt x="255" y="18"/>
                              <a:pt x="256" y="28"/>
                            </a:cubicBezTo>
                            <a:cubicBezTo>
                              <a:pt x="257" y="38"/>
                              <a:pt x="246" y="57"/>
                              <a:pt x="238" y="69"/>
                            </a:cubicBezTo>
                            <a:cubicBezTo>
                              <a:pt x="230" y="81"/>
                              <a:pt x="212" y="93"/>
                              <a:pt x="211" y="99"/>
                            </a:cubicBezTo>
                            <a:cubicBezTo>
                              <a:pt x="210" y="105"/>
                              <a:pt x="217" y="107"/>
                              <a:pt x="229" y="106"/>
                            </a:cubicBezTo>
                            <a:cubicBezTo>
                              <a:pt x="241" y="105"/>
                              <a:pt x="272" y="93"/>
                              <a:pt x="282" y="93"/>
                            </a:cubicBezTo>
                            <a:cubicBezTo>
                              <a:pt x="292" y="93"/>
                              <a:pt x="290" y="97"/>
                              <a:pt x="288" y="103"/>
                            </a:cubicBezTo>
                            <a:cubicBezTo>
                              <a:pt x="286" y="109"/>
                              <a:pt x="280" y="122"/>
                              <a:pt x="270" y="127"/>
                            </a:cubicBezTo>
                            <a:cubicBezTo>
                              <a:pt x="260" y="132"/>
                              <a:pt x="239" y="132"/>
                              <a:pt x="228" y="135"/>
                            </a:cubicBezTo>
                            <a:cubicBezTo>
                              <a:pt x="217" y="138"/>
                              <a:pt x="205" y="138"/>
                              <a:pt x="202" y="144"/>
                            </a:cubicBezTo>
                            <a:cubicBezTo>
                              <a:pt x="199" y="150"/>
                              <a:pt x="202" y="163"/>
                              <a:pt x="207" y="174"/>
                            </a:cubicBezTo>
                            <a:cubicBezTo>
                              <a:pt x="212" y="185"/>
                              <a:pt x="228" y="202"/>
                              <a:pt x="231" y="213"/>
                            </a:cubicBezTo>
                            <a:cubicBezTo>
                              <a:pt x="234" y="224"/>
                              <a:pt x="230" y="236"/>
                              <a:pt x="222" y="238"/>
                            </a:cubicBezTo>
                            <a:cubicBezTo>
                              <a:pt x="214" y="240"/>
                              <a:pt x="193" y="235"/>
                              <a:pt x="184" y="226"/>
                            </a:cubicBezTo>
                            <a:cubicBezTo>
                              <a:pt x="175" y="217"/>
                              <a:pt x="174" y="186"/>
                              <a:pt x="165" y="181"/>
                            </a:cubicBezTo>
                            <a:cubicBezTo>
                              <a:pt x="156" y="176"/>
                              <a:pt x="134" y="190"/>
                              <a:pt x="127" y="198"/>
                            </a:cubicBezTo>
                            <a:cubicBezTo>
                              <a:pt x="120" y="206"/>
                              <a:pt x="110" y="216"/>
                              <a:pt x="120" y="228"/>
                            </a:cubicBezTo>
                            <a:cubicBezTo>
                              <a:pt x="130" y="240"/>
                              <a:pt x="182" y="257"/>
                              <a:pt x="190" y="268"/>
                            </a:cubicBezTo>
                            <a:cubicBezTo>
                              <a:pt x="198" y="279"/>
                              <a:pt x="178" y="291"/>
                              <a:pt x="168" y="294"/>
                            </a:cubicBezTo>
                            <a:cubicBezTo>
                              <a:pt x="158" y="297"/>
                              <a:pt x="140" y="292"/>
                              <a:pt x="127" y="285"/>
                            </a:cubicBezTo>
                            <a:cubicBezTo>
                              <a:pt x="114" y="278"/>
                              <a:pt x="91" y="248"/>
                              <a:pt x="88" y="253"/>
                            </a:cubicBezTo>
                            <a:cubicBezTo>
                              <a:pt x="85" y="258"/>
                              <a:pt x="107" y="300"/>
                              <a:pt x="109" y="318"/>
                            </a:cubicBezTo>
                            <a:cubicBezTo>
                              <a:pt x="111" y="336"/>
                              <a:pt x="108" y="351"/>
                              <a:pt x="102" y="360"/>
                            </a:cubicBezTo>
                            <a:cubicBezTo>
                              <a:pt x="96" y="369"/>
                              <a:pt x="77" y="382"/>
                              <a:pt x="73" y="375"/>
                            </a:cubicBezTo>
                            <a:cubicBezTo>
                              <a:pt x="69" y="368"/>
                              <a:pt x="79" y="333"/>
                              <a:pt x="76" y="318"/>
                            </a:cubicBezTo>
                            <a:cubicBezTo>
                              <a:pt x="73" y="303"/>
                              <a:pt x="63" y="291"/>
                              <a:pt x="55" y="286"/>
                            </a:cubicBezTo>
                            <a:cubicBezTo>
                              <a:pt x="47" y="281"/>
                              <a:pt x="36" y="292"/>
                              <a:pt x="27" y="289"/>
                            </a:cubicBezTo>
                            <a:close/>
                          </a:path>
                        </a:pathLst>
                      </a:custGeom>
                      <a:gradFill rotWithShape="1">
                        <a:gsLst>
                          <a:gs pos="0">
                            <a:srgbClr val="FF9966"/>
                          </a:gs>
                          <a:gs pos="100000">
                            <a:srgbClr val="A96544"/>
                          </a:gs>
                        </a:gsLst>
                        <a:lin ang="2700000" scaled="1"/>
                      </a:gradFill>
                      <a:ln w="3175">
                        <a:solidFill>
                          <a:srgbClr val="0000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93" name="Oval 293">
                        <a:extLst>
                          <a:ext uri="{FF2B5EF4-FFF2-40B4-BE49-F238E27FC236}">
                            <a16:creationId xmlns:a16="http://schemas.microsoft.com/office/drawing/2014/main" id="{D8A22D86-78E7-1140-92EF-45DDB78715A9}"/>
                          </a:ext>
                        </a:extLst>
                      </p:cNvPr>
                      <p:cNvSpPr>
                        <a:spLocks noChangeAspect="1" noChangeArrowheads="1"/>
                      </p:cNvSpPr>
                      <p:nvPr/>
                    </p:nvSpPr>
                    <p:spPr bwMode="auto">
                      <a:xfrm rot="-2149094">
                        <a:off x="2558" y="3243"/>
                        <a:ext cx="89" cy="27"/>
                      </a:xfrm>
                      <a:prstGeom prst="ellipse">
                        <a:avLst/>
                      </a:prstGeom>
                      <a:solidFill>
                        <a:srgbClr val="944A00"/>
                      </a:solidFill>
                      <a:ln w="3175">
                        <a:solidFill>
                          <a:srgbClr val="0000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grpSp>
                <p:nvGrpSpPr>
                  <p:cNvPr id="123" name="Group 294">
                    <a:extLst>
                      <a:ext uri="{FF2B5EF4-FFF2-40B4-BE49-F238E27FC236}">
                        <a16:creationId xmlns:a16="http://schemas.microsoft.com/office/drawing/2014/main" id="{7A1B2353-9EB3-374F-AE23-E95A5D07FCA3}"/>
                      </a:ext>
                    </a:extLst>
                  </p:cNvPr>
                  <p:cNvGrpSpPr>
                    <a:grpSpLocks/>
                  </p:cNvGrpSpPr>
                  <p:nvPr/>
                </p:nvGrpSpPr>
                <p:grpSpPr bwMode="auto">
                  <a:xfrm>
                    <a:off x="4402" y="2730"/>
                    <a:ext cx="979" cy="1399"/>
                    <a:chOff x="4402" y="2730"/>
                    <a:chExt cx="979" cy="1399"/>
                  </a:xfrm>
                </p:grpSpPr>
                <p:grpSp>
                  <p:nvGrpSpPr>
                    <p:cNvPr id="124" name="Group 295">
                      <a:extLst>
                        <a:ext uri="{FF2B5EF4-FFF2-40B4-BE49-F238E27FC236}">
                          <a16:creationId xmlns:a16="http://schemas.microsoft.com/office/drawing/2014/main" id="{040A1114-1F5E-9C41-90FF-7DB9E07900F2}"/>
                        </a:ext>
                      </a:extLst>
                    </p:cNvPr>
                    <p:cNvGrpSpPr>
                      <a:grpSpLocks noChangeAspect="1"/>
                    </p:cNvGrpSpPr>
                    <p:nvPr/>
                  </p:nvGrpSpPr>
                  <p:grpSpPr bwMode="auto">
                    <a:xfrm rot="4570297" flipH="1">
                      <a:off x="4319" y="2813"/>
                      <a:ext cx="242" cy="75"/>
                      <a:chOff x="545" y="2284"/>
                      <a:chExt cx="1867" cy="640"/>
                    </a:xfrm>
                  </p:grpSpPr>
                  <p:sp>
                    <p:nvSpPr>
                      <p:cNvPr id="176" name="Freeform 296">
                        <a:extLst>
                          <a:ext uri="{FF2B5EF4-FFF2-40B4-BE49-F238E27FC236}">
                            <a16:creationId xmlns:a16="http://schemas.microsoft.com/office/drawing/2014/main" id="{B4972751-4596-7D47-81C5-E700711AABCA}"/>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77" name="Oval 297">
                        <a:extLst>
                          <a:ext uri="{FF2B5EF4-FFF2-40B4-BE49-F238E27FC236}">
                            <a16:creationId xmlns:a16="http://schemas.microsoft.com/office/drawing/2014/main" id="{824462A6-B74C-1C45-AC3F-93AF6F328171}"/>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25" name="Group 298">
                      <a:extLst>
                        <a:ext uri="{FF2B5EF4-FFF2-40B4-BE49-F238E27FC236}">
                          <a16:creationId xmlns:a16="http://schemas.microsoft.com/office/drawing/2014/main" id="{B42F8D91-DA73-984A-8A5F-B731F96C034F}"/>
                        </a:ext>
                      </a:extLst>
                    </p:cNvPr>
                    <p:cNvGrpSpPr>
                      <a:grpSpLocks noChangeAspect="1"/>
                    </p:cNvGrpSpPr>
                    <p:nvPr/>
                  </p:nvGrpSpPr>
                  <p:grpSpPr bwMode="auto">
                    <a:xfrm rot="21522025" flipH="1">
                      <a:off x="4482" y="2925"/>
                      <a:ext cx="242" cy="75"/>
                      <a:chOff x="545" y="2284"/>
                      <a:chExt cx="1867" cy="640"/>
                    </a:xfrm>
                  </p:grpSpPr>
                  <p:sp>
                    <p:nvSpPr>
                      <p:cNvPr id="174" name="Freeform 299">
                        <a:extLst>
                          <a:ext uri="{FF2B5EF4-FFF2-40B4-BE49-F238E27FC236}">
                            <a16:creationId xmlns:a16="http://schemas.microsoft.com/office/drawing/2014/main" id="{66E01DED-5703-0846-8554-EA9C988C34E7}"/>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75" name="Oval 300">
                        <a:extLst>
                          <a:ext uri="{FF2B5EF4-FFF2-40B4-BE49-F238E27FC236}">
                            <a16:creationId xmlns:a16="http://schemas.microsoft.com/office/drawing/2014/main" id="{92FECE87-20EB-8944-A548-DE48F306EB50}"/>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26" name="Group 301">
                      <a:extLst>
                        <a:ext uri="{FF2B5EF4-FFF2-40B4-BE49-F238E27FC236}">
                          <a16:creationId xmlns:a16="http://schemas.microsoft.com/office/drawing/2014/main" id="{8A91348F-D87A-2446-961E-FE85075B856F}"/>
                        </a:ext>
                      </a:extLst>
                    </p:cNvPr>
                    <p:cNvGrpSpPr>
                      <a:grpSpLocks noChangeAspect="1"/>
                    </p:cNvGrpSpPr>
                    <p:nvPr/>
                  </p:nvGrpSpPr>
                  <p:grpSpPr bwMode="auto">
                    <a:xfrm rot="1795129" flipH="1">
                      <a:off x="4686" y="3007"/>
                      <a:ext cx="242" cy="75"/>
                      <a:chOff x="545" y="2284"/>
                      <a:chExt cx="1867" cy="640"/>
                    </a:xfrm>
                  </p:grpSpPr>
                  <p:sp>
                    <p:nvSpPr>
                      <p:cNvPr id="172" name="Freeform 302">
                        <a:extLst>
                          <a:ext uri="{FF2B5EF4-FFF2-40B4-BE49-F238E27FC236}">
                            <a16:creationId xmlns:a16="http://schemas.microsoft.com/office/drawing/2014/main" id="{12654A06-9412-C242-83EE-5E7C8B4905C5}"/>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73" name="Oval 303">
                        <a:extLst>
                          <a:ext uri="{FF2B5EF4-FFF2-40B4-BE49-F238E27FC236}">
                            <a16:creationId xmlns:a16="http://schemas.microsoft.com/office/drawing/2014/main" id="{ACE809D2-3C1C-CA43-98A1-F839F1E5BE31}"/>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27" name="Group 304">
                      <a:extLst>
                        <a:ext uri="{FF2B5EF4-FFF2-40B4-BE49-F238E27FC236}">
                          <a16:creationId xmlns:a16="http://schemas.microsoft.com/office/drawing/2014/main" id="{761965FF-EA54-B942-94C0-8D18FF154161}"/>
                        </a:ext>
                      </a:extLst>
                    </p:cNvPr>
                    <p:cNvGrpSpPr>
                      <a:grpSpLocks noChangeAspect="1"/>
                    </p:cNvGrpSpPr>
                    <p:nvPr/>
                  </p:nvGrpSpPr>
                  <p:grpSpPr bwMode="auto">
                    <a:xfrm rot="4043700" flipH="1">
                      <a:off x="4797" y="3179"/>
                      <a:ext cx="242" cy="75"/>
                      <a:chOff x="545" y="2284"/>
                      <a:chExt cx="1867" cy="640"/>
                    </a:xfrm>
                  </p:grpSpPr>
                  <p:sp>
                    <p:nvSpPr>
                      <p:cNvPr id="170" name="Freeform 305">
                        <a:extLst>
                          <a:ext uri="{FF2B5EF4-FFF2-40B4-BE49-F238E27FC236}">
                            <a16:creationId xmlns:a16="http://schemas.microsoft.com/office/drawing/2014/main" id="{752BF7C4-5D85-B14A-ABDC-07078D6812A6}"/>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71" name="Oval 306">
                        <a:extLst>
                          <a:ext uri="{FF2B5EF4-FFF2-40B4-BE49-F238E27FC236}">
                            <a16:creationId xmlns:a16="http://schemas.microsoft.com/office/drawing/2014/main" id="{9F4FE262-4D73-2A41-B88E-005DC66EF73B}"/>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28" name="Group 307">
                      <a:extLst>
                        <a:ext uri="{FF2B5EF4-FFF2-40B4-BE49-F238E27FC236}">
                          <a16:creationId xmlns:a16="http://schemas.microsoft.com/office/drawing/2014/main" id="{17A38FB7-3A11-1043-AAAA-BB6025EDE4B4}"/>
                        </a:ext>
                      </a:extLst>
                    </p:cNvPr>
                    <p:cNvGrpSpPr>
                      <a:grpSpLocks noChangeAspect="1"/>
                    </p:cNvGrpSpPr>
                    <p:nvPr/>
                  </p:nvGrpSpPr>
                  <p:grpSpPr bwMode="auto">
                    <a:xfrm rot="20502871" flipH="1">
                      <a:off x="4594" y="2777"/>
                      <a:ext cx="342" cy="446"/>
                      <a:chOff x="2488" y="3089"/>
                      <a:chExt cx="292" cy="382"/>
                    </a:xfrm>
                  </p:grpSpPr>
                  <p:sp>
                    <p:nvSpPr>
                      <p:cNvPr id="168" name="Freeform 308">
                        <a:extLst>
                          <a:ext uri="{FF2B5EF4-FFF2-40B4-BE49-F238E27FC236}">
                            <a16:creationId xmlns:a16="http://schemas.microsoft.com/office/drawing/2014/main" id="{46E9AB38-3E42-5B44-A574-9922BEB0A2BC}"/>
                          </a:ext>
                        </a:extLst>
                      </p:cNvPr>
                      <p:cNvSpPr>
                        <a:spLocks noChangeAspect="1"/>
                      </p:cNvSpPr>
                      <p:nvPr/>
                    </p:nvSpPr>
                    <p:spPr bwMode="auto">
                      <a:xfrm>
                        <a:off x="2488" y="3089"/>
                        <a:ext cx="292" cy="382"/>
                      </a:xfrm>
                      <a:custGeom>
                        <a:avLst/>
                        <a:gdLst>
                          <a:gd name="T0" fmla="*/ 27 w 292"/>
                          <a:gd name="T1" fmla="*/ 289 h 382"/>
                          <a:gd name="T2" fmla="*/ 3 w 292"/>
                          <a:gd name="T3" fmla="*/ 265 h 382"/>
                          <a:gd name="T4" fmla="*/ 46 w 292"/>
                          <a:gd name="T5" fmla="*/ 193 h 382"/>
                          <a:gd name="T6" fmla="*/ 100 w 292"/>
                          <a:gd name="T7" fmla="*/ 127 h 382"/>
                          <a:gd name="T8" fmla="*/ 183 w 292"/>
                          <a:gd name="T9" fmla="*/ 70 h 382"/>
                          <a:gd name="T10" fmla="*/ 231 w 292"/>
                          <a:gd name="T11" fmla="*/ 7 h 382"/>
                          <a:gd name="T12" fmla="*/ 256 w 292"/>
                          <a:gd name="T13" fmla="*/ 28 h 382"/>
                          <a:gd name="T14" fmla="*/ 238 w 292"/>
                          <a:gd name="T15" fmla="*/ 69 h 382"/>
                          <a:gd name="T16" fmla="*/ 211 w 292"/>
                          <a:gd name="T17" fmla="*/ 99 h 382"/>
                          <a:gd name="T18" fmla="*/ 229 w 292"/>
                          <a:gd name="T19" fmla="*/ 106 h 382"/>
                          <a:gd name="T20" fmla="*/ 282 w 292"/>
                          <a:gd name="T21" fmla="*/ 93 h 382"/>
                          <a:gd name="T22" fmla="*/ 288 w 292"/>
                          <a:gd name="T23" fmla="*/ 103 h 382"/>
                          <a:gd name="T24" fmla="*/ 270 w 292"/>
                          <a:gd name="T25" fmla="*/ 127 h 382"/>
                          <a:gd name="T26" fmla="*/ 228 w 292"/>
                          <a:gd name="T27" fmla="*/ 135 h 382"/>
                          <a:gd name="T28" fmla="*/ 202 w 292"/>
                          <a:gd name="T29" fmla="*/ 144 h 382"/>
                          <a:gd name="T30" fmla="*/ 207 w 292"/>
                          <a:gd name="T31" fmla="*/ 174 h 382"/>
                          <a:gd name="T32" fmla="*/ 231 w 292"/>
                          <a:gd name="T33" fmla="*/ 213 h 382"/>
                          <a:gd name="T34" fmla="*/ 222 w 292"/>
                          <a:gd name="T35" fmla="*/ 238 h 382"/>
                          <a:gd name="T36" fmla="*/ 184 w 292"/>
                          <a:gd name="T37" fmla="*/ 226 h 382"/>
                          <a:gd name="T38" fmla="*/ 165 w 292"/>
                          <a:gd name="T39" fmla="*/ 181 h 382"/>
                          <a:gd name="T40" fmla="*/ 127 w 292"/>
                          <a:gd name="T41" fmla="*/ 198 h 382"/>
                          <a:gd name="T42" fmla="*/ 120 w 292"/>
                          <a:gd name="T43" fmla="*/ 228 h 382"/>
                          <a:gd name="T44" fmla="*/ 190 w 292"/>
                          <a:gd name="T45" fmla="*/ 268 h 382"/>
                          <a:gd name="T46" fmla="*/ 168 w 292"/>
                          <a:gd name="T47" fmla="*/ 294 h 382"/>
                          <a:gd name="T48" fmla="*/ 127 w 292"/>
                          <a:gd name="T49" fmla="*/ 285 h 382"/>
                          <a:gd name="T50" fmla="*/ 88 w 292"/>
                          <a:gd name="T51" fmla="*/ 253 h 382"/>
                          <a:gd name="T52" fmla="*/ 109 w 292"/>
                          <a:gd name="T53" fmla="*/ 318 h 382"/>
                          <a:gd name="T54" fmla="*/ 102 w 292"/>
                          <a:gd name="T55" fmla="*/ 360 h 382"/>
                          <a:gd name="T56" fmla="*/ 73 w 292"/>
                          <a:gd name="T57" fmla="*/ 375 h 382"/>
                          <a:gd name="T58" fmla="*/ 76 w 292"/>
                          <a:gd name="T59" fmla="*/ 318 h 382"/>
                          <a:gd name="T60" fmla="*/ 55 w 292"/>
                          <a:gd name="T61" fmla="*/ 286 h 382"/>
                          <a:gd name="T62" fmla="*/ 27 w 292"/>
                          <a:gd name="T63" fmla="*/ 289 h 3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2"/>
                          <a:gd name="T97" fmla="*/ 0 h 382"/>
                          <a:gd name="T98" fmla="*/ 292 w 292"/>
                          <a:gd name="T99" fmla="*/ 382 h 3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2" h="382">
                            <a:moveTo>
                              <a:pt x="27" y="289"/>
                            </a:moveTo>
                            <a:cubicBezTo>
                              <a:pt x="18" y="286"/>
                              <a:pt x="0" y="281"/>
                              <a:pt x="3" y="265"/>
                            </a:cubicBezTo>
                            <a:cubicBezTo>
                              <a:pt x="6" y="249"/>
                              <a:pt x="30" y="216"/>
                              <a:pt x="46" y="193"/>
                            </a:cubicBezTo>
                            <a:cubicBezTo>
                              <a:pt x="62" y="170"/>
                              <a:pt x="77" y="147"/>
                              <a:pt x="100" y="127"/>
                            </a:cubicBezTo>
                            <a:cubicBezTo>
                              <a:pt x="123" y="107"/>
                              <a:pt x="161" y="90"/>
                              <a:pt x="183" y="70"/>
                            </a:cubicBezTo>
                            <a:cubicBezTo>
                              <a:pt x="205" y="50"/>
                              <a:pt x="219" y="14"/>
                              <a:pt x="231" y="7"/>
                            </a:cubicBezTo>
                            <a:cubicBezTo>
                              <a:pt x="243" y="0"/>
                              <a:pt x="255" y="18"/>
                              <a:pt x="256" y="28"/>
                            </a:cubicBezTo>
                            <a:cubicBezTo>
                              <a:pt x="257" y="38"/>
                              <a:pt x="246" y="57"/>
                              <a:pt x="238" y="69"/>
                            </a:cubicBezTo>
                            <a:cubicBezTo>
                              <a:pt x="230" y="81"/>
                              <a:pt x="212" y="93"/>
                              <a:pt x="211" y="99"/>
                            </a:cubicBezTo>
                            <a:cubicBezTo>
                              <a:pt x="210" y="105"/>
                              <a:pt x="217" y="107"/>
                              <a:pt x="229" y="106"/>
                            </a:cubicBezTo>
                            <a:cubicBezTo>
                              <a:pt x="241" y="105"/>
                              <a:pt x="272" y="93"/>
                              <a:pt x="282" y="93"/>
                            </a:cubicBezTo>
                            <a:cubicBezTo>
                              <a:pt x="292" y="93"/>
                              <a:pt x="290" y="97"/>
                              <a:pt x="288" y="103"/>
                            </a:cubicBezTo>
                            <a:cubicBezTo>
                              <a:pt x="286" y="109"/>
                              <a:pt x="280" y="122"/>
                              <a:pt x="270" y="127"/>
                            </a:cubicBezTo>
                            <a:cubicBezTo>
                              <a:pt x="260" y="132"/>
                              <a:pt x="239" y="132"/>
                              <a:pt x="228" y="135"/>
                            </a:cubicBezTo>
                            <a:cubicBezTo>
                              <a:pt x="217" y="138"/>
                              <a:pt x="205" y="138"/>
                              <a:pt x="202" y="144"/>
                            </a:cubicBezTo>
                            <a:cubicBezTo>
                              <a:pt x="199" y="150"/>
                              <a:pt x="202" y="163"/>
                              <a:pt x="207" y="174"/>
                            </a:cubicBezTo>
                            <a:cubicBezTo>
                              <a:pt x="212" y="185"/>
                              <a:pt x="228" y="202"/>
                              <a:pt x="231" y="213"/>
                            </a:cubicBezTo>
                            <a:cubicBezTo>
                              <a:pt x="234" y="224"/>
                              <a:pt x="230" y="236"/>
                              <a:pt x="222" y="238"/>
                            </a:cubicBezTo>
                            <a:cubicBezTo>
                              <a:pt x="214" y="240"/>
                              <a:pt x="193" y="235"/>
                              <a:pt x="184" y="226"/>
                            </a:cubicBezTo>
                            <a:cubicBezTo>
                              <a:pt x="175" y="217"/>
                              <a:pt x="174" y="186"/>
                              <a:pt x="165" y="181"/>
                            </a:cubicBezTo>
                            <a:cubicBezTo>
                              <a:pt x="156" y="176"/>
                              <a:pt x="134" y="190"/>
                              <a:pt x="127" y="198"/>
                            </a:cubicBezTo>
                            <a:cubicBezTo>
                              <a:pt x="120" y="206"/>
                              <a:pt x="110" y="216"/>
                              <a:pt x="120" y="228"/>
                            </a:cubicBezTo>
                            <a:cubicBezTo>
                              <a:pt x="130" y="240"/>
                              <a:pt x="182" y="257"/>
                              <a:pt x="190" y="268"/>
                            </a:cubicBezTo>
                            <a:cubicBezTo>
                              <a:pt x="198" y="279"/>
                              <a:pt x="178" y="291"/>
                              <a:pt x="168" y="294"/>
                            </a:cubicBezTo>
                            <a:cubicBezTo>
                              <a:pt x="158" y="297"/>
                              <a:pt x="140" y="292"/>
                              <a:pt x="127" y="285"/>
                            </a:cubicBezTo>
                            <a:cubicBezTo>
                              <a:pt x="114" y="278"/>
                              <a:pt x="91" y="248"/>
                              <a:pt x="88" y="253"/>
                            </a:cubicBezTo>
                            <a:cubicBezTo>
                              <a:pt x="85" y="258"/>
                              <a:pt x="107" y="300"/>
                              <a:pt x="109" y="318"/>
                            </a:cubicBezTo>
                            <a:cubicBezTo>
                              <a:pt x="111" y="336"/>
                              <a:pt x="108" y="351"/>
                              <a:pt x="102" y="360"/>
                            </a:cubicBezTo>
                            <a:cubicBezTo>
                              <a:pt x="96" y="369"/>
                              <a:pt x="77" y="382"/>
                              <a:pt x="73" y="375"/>
                            </a:cubicBezTo>
                            <a:cubicBezTo>
                              <a:pt x="69" y="368"/>
                              <a:pt x="79" y="333"/>
                              <a:pt x="76" y="318"/>
                            </a:cubicBezTo>
                            <a:cubicBezTo>
                              <a:pt x="73" y="303"/>
                              <a:pt x="63" y="291"/>
                              <a:pt x="55" y="286"/>
                            </a:cubicBezTo>
                            <a:cubicBezTo>
                              <a:pt x="47" y="281"/>
                              <a:pt x="36" y="292"/>
                              <a:pt x="27" y="289"/>
                            </a:cubicBezTo>
                            <a:close/>
                          </a:path>
                        </a:pathLst>
                      </a:custGeom>
                      <a:gradFill rotWithShape="1">
                        <a:gsLst>
                          <a:gs pos="0">
                            <a:srgbClr val="FF9966"/>
                          </a:gs>
                          <a:gs pos="100000">
                            <a:srgbClr val="A96544"/>
                          </a:gs>
                        </a:gsLst>
                        <a:lin ang="2700000" scaled="1"/>
                      </a:gradFill>
                      <a:ln w="3175">
                        <a:solidFill>
                          <a:srgbClr val="0000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69" name="Oval 309">
                        <a:extLst>
                          <a:ext uri="{FF2B5EF4-FFF2-40B4-BE49-F238E27FC236}">
                            <a16:creationId xmlns:a16="http://schemas.microsoft.com/office/drawing/2014/main" id="{BF063682-C07B-6F4F-980A-17FE7544BA79}"/>
                          </a:ext>
                        </a:extLst>
                      </p:cNvPr>
                      <p:cNvSpPr>
                        <a:spLocks noChangeAspect="1" noChangeArrowheads="1"/>
                      </p:cNvSpPr>
                      <p:nvPr/>
                    </p:nvSpPr>
                    <p:spPr bwMode="auto">
                      <a:xfrm rot="-2149094">
                        <a:off x="2558" y="3243"/>
                        <a:ext cx="89" cy="27"/>
                      </a:xfrm>
                      <a:prstGeom prst="ellipse">
                        <a:avLst/>
                      </a:prstGeom>
                      <a:solidFill>
                        <a:srgbClr val="944A00"/>
                      </a:solidFill>
                      <a:ln w="3175">
                        <a:solidFill>
                          <a:srgbClr val="0000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29" name="Group 310">
                      <a:extLst>
                        <a:ext uri="{FF2B5EF4-FFF2-40B4-BE49-F238E27FC236}">
                          <a16:creationId xmlns:a16="http://schemas.microsoft.com/office/drawing/2014/main" id="{02C56571-4642-A34C-B3A3-9AC9CE144CCB}"/>
                        </a:ext>
                      </a:extLst>
                    </p:cNvPr>
                    <p:cNvGrpSpPr>
                      <a:grpSpLocks/>
                    </p:cNvGrpSpPr>
                    <p:nvPr/>
                  </p:nvGrpSpPr>
                  <p:grpSpPr bwMode="auto">
                    <a:xfrm>
                      <a:off x="4675" y="3283"/>
                      <a:ext cx="706" cy="846"/>
                      <a:chOff x="4675" y="3283"/>
                      <a:chExt cx="706" cy="846"/>
                    </a:xfrm>
                  </p:grpSpPr>
                  <p:grpSp>
                    <p:nvGrpSpPr>
                      <p:cNvPr id="130" name="Group 311">
                        <a:extLst>
                          <a:ext uri="{FF2B5EF4-FFF2-40B4-BE49-F238E27FC236}">
                            <a16:creationId xmlns:a16="http://schemas.microsoft.com/office/drawing/2014/main" id="{0CF87501-4829-CC4E-A0D1-19F5C0194FB4}"/>
                          </a:ext>
                        </a:extLst>
                      </p:cNvPr>
                      <p:cNvGrpSpPr>
                        <a:grpSpLocks noChangeAspect="1"/>
                      </p:cNvGrpSpPr>
                      <p:nvPr/>
                    </p:nvGrpSpPr>
                    <p:grpSpPr bwMode="auto">
                      <a:xfrm rot="5722469" flipH="1">
                        <a:off x="4793" y="3366"/>
                        <a:ext cx="242" cy="75"/>
                        <a:chOff x="545" y="2284"/>
                        <a:chExt cx="1867" cy="640"/>
                      </a:xfrm>
                    </p:grpSpPr>
                    <p:sp>
                      <p:nvSpPr>
                        <p:cNvPr id="166" name="Freeform 312">
                          <a:extLst>
                            <a:ext uri="{FF2B5EF4-FFF2-40B4-BE49-F238E27FC236}">
                              <a16:creationId xmlns:a16="http://schemas.microsoft.com/office/drawing/2014/main" id="{E5C43116-AAB1-9541-8897-F37DFBA5138E}"/>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67" name="Oval 313">
                          <a:extLst>
                            <a:ext uri="{FF2B5EF4-FFF2-40B4-BE49-F238E27FC236}">
                              <a16:creationId xmlns:a16="http://schemas.microsoft.com/office/drawing/2014/main" id="{29108294-6D6D-FA47-AE85-000CAAF8D712}"/>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31" name="Group 314">
                        <a:extLst>
                          <a:ext uri="{FF2B5EF4-FFF2-40B4-BE49-F238E27FC236}">
                            <a16:creationId xmlns:a16="http://schemas.microsoft.com/office/drawing/2014/main" id="{965487C3-4E5B-C546-8D56-220C6E6F0C59}"/>
                          </a:ext>
                        </a:extLst>
                      </p:cNvPr>
                      <p:cNvGrpSpPr>
                        <a:grpSpLocks noChangeAspect="1"/>
                      </p:cNvGrpSpPr>
                      <p:nvPr/>
                    </p:nvGrpSpPr>
                    <p:grpSpPr bwMode="auto">
                      <a:xfrm rot="5265431" flipH="1">
                        <a:off x="4756" y="3562"/>
                        <a:ext cx="242" cy="75"/>
                        <a:chOff x="545" y="2284"/>
                        <a:chExt cx="1867" cy="640"/>
                      </a:xfrm>
                    </p:grpSpPr>
                    <p:sp>
                      <p:nvSpPr>
                        <p:cNvPr id="164" name="Freeform 315">
                          <a:extLst>
                            <a:ext uri="{FF2B5EF4-FFF2-40B4-BE49-F238E27FC236}">
                              <a16:creationId xmlns:a16="http://schemas.microsoft.com/office/drawing/2014/main" id="{7A90F955-EC86-1D47-8E31-C1CD53EB2E56}"/>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65" name="Oval 316">
                          <a:extLst>
                            <a:ext uri="{FF2B5EF4-FFF2-40B4-BE49-F238E27FC236}">
                              <a16:creationId xmlns:a16="http://schemas.microsoft.com/office/drawing/2014/main" id="{ECA4687C-C2FF-2741-87E6-1516471A2DE4}"/>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32" name="Group 317">
                        <a:extLst>
                          <a:ext uri="{FF2B5EF4-FFF2-40B4-BE49-F238E27FC236}">
                            <a16:creationId xmlns:a16="http://schemas.microsoft.com/office/drawing/2014/main" id="{6C4B9FAB-3240-884C-83C9-48AA203BF7C8}"/>
                          </a:ext>
                        </a:extLst>
                      </p:cNvPr>
                      <p:cNvGrpSpPr>
                        <a:grpSpLocks noChangeAspect="1"/>
                      </p:cNvGrpSpPr>
                      <p:nvPr/>
                    </p:nvGrpSpPr>
                    <p:grpSpPr bwMode="auto">
                      <a:xfrm rot="1704163" flipH="1">
                        <a:off x="4823" y="3707"/>
                        <a:ext cx="242" cy="75"/>
                        <a:chOff x="545" y="2284"/>
                        <a:chExt cx="1867" cy="640"/>
                      </a:xfrm>
                    </p:grpSpPr>
                    <p:sp>
                      <p:nvSpPr>
                        <p:cNvPr id="162" name="Freeform 318">
                          <a:extLst>
                            <a:ext uri="{FF2B5EF4-FFF2-40B4-BE49-F238E27FC236}">
                              <a16:creationId xmlns:a16="http://schemas.microsoft.com/office/drawing/2014/main" id="{BFEE3AD4-360D-EA47-97F5-A47BCED9DEF9}"/>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63" name="Oval 319">
                          <a:extLst>
                            <a:ext uri="{FF2B5EF4-FFF2-40B4-BE49-F238E27FC236}">
                              <a16:creationId xmlns:a16="http://schemas.microsoft.com/office/drawing/2014/main" id="{DCBBCDD7-6EE2-DD40-BEB9-82332199592A}"/>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33" name="Group 320">
                        <a:extLst>
                          <a:ext uri="{FF2B5EF4-FFF2-40B4-BE49-F238E27FC236}">
                            <a16:creationId xmlns:a16="http://schemas.microsoft.com/office/drawing/2014/main" id="{03E5260F-5ED9-774D-B493-E8062D4151E3}"/>
                          </a:ext>
                        </a:extLst>
                      </p:cNvPr>
                      <p:cNvGrpSpPr>
                        <a:grpSpLocks/>
                      </p:cNvGrpSpPr>
                      <p:nvPr/>
                    </p:nvGrpSpPr>
                    <p:grpSpPr bwMode="auto">
                      <a:xfrm rot="5400000">
                        <a:off x="4908" y="3095"/>
                        <a:ext cx="48" cy="431"/>
                        <a:chOff x="1670" y="1020"/>
                        <a:chExt cx="494" cy="3735"/>
                      </a:xfrm>
                    </p:grpSpPr>
                    <p:sp>
                      <p:nvSpPr>
                        <p:cNvPr id="159" name="Freeform 321">
                          <a:extLst>
                            <a:ext uri="{FF2B5EF4-FFF2-40B4-BE49-F238E27FC236}">
                              <a16:creationId xmlns:a16="http://schemas.microsoft.com/office/drawing/2014/main" id="{9B26009F-23DC-814B-BA41-726AA9B5CE6C}"/>
                            </a:ext>
                          </a:extLst>
                        </p:cNvPr>
                        <p:cNvSpPr>
                          <a:spLocks/>
                        </p:cNvSpPr>
                        <p:nvPr/>
                      </p:nvSpPr>
                      <p:spPr bwMode="auto">
                        <a:xfrm>
                          <a:off x="1670" y="1538"/>
                          <a:ext cx="494" cy="2691"/>
                        </a:xfrm>
                        <a:custGeom>
                          <a:avLst/>
                          <a:gdLst>
                            <a:gd name="T0" fmla="*/ 255182 w 149"/>
                            <a:gd name="T1" fmla="*/ 228931 h 625"/>
                            <a:gd name="T2" fmla="*/ 39616 w 149"/>
                            <a:gd name="T3" fmla="*/ 266491 h 625"/>
                            <a:gd name="T4" fmla="*/ 511091 w 149"/>
                            <a:gd name="T5" fmla="*/ 307889 h 625"/>
                            <a:gd name="T6" fmla="*/ 656208 w 149"/>
                            <a:gd name="T7" fmla="*/ 266491 h 625"/>
                            <a:gd name="T8" fmla="*/ 581680 w 149"/>
                            <a:gd name="T9" fmla="*/ 170357 h 625"/>
                            <a:gd name="T10" fmla="*/ 511091 w 149"/>
                            <a:gd name="T11" fmla="*/ 145627 h 625"/>
                            <a:gd name="T12" fmla="*/ 475444 w 149"/>
                            <a:gd name="T13" fmla="*/ 132999 h 625"/>
                            <a:gd name="T14" fmla="*/ 656208 w 149"/>
                            <a:gd name="T15" fmla="*/ 54019 h 625"/>
                            <a:gd name="T16" fmla="*/ 290817 w 149"/>
                            <a:gd name="T17" fmla="*/ 0 h 625"/>
                            <a:gd name="T18" fmla="*/ 3969 w 149"/>
                            <a:gd name="T19" fmla="*/ 24762 h 625"/>
                            <a:gd name="T20" fmla="*/ 39616 w 149"/>
                            <a:gd name="T21" fmla="*/ 70857 h 625"/>
                            <a:gd name="T22" fmla="*/ 184623 w 149"/>
                            <a:gd name="T23" fmla="*/ 95511 h 625"/>
                            <a:gd name="T24" fmla="*/ 255182 w 149"/>
                            <a:gd name="T25" fmla="*/ 120865 h 625"/>
                            <a:gd name="T26" fmla="*/ 290817 w 149"/>
                            <a:gd name="T27" fmla="*/ 132999 h 625"/>
                            <a:gd name="T28" fmla="*/ 39616 w 149"/>
                            <a:gd name="T29" fmla="*/ 203756 h 625"/>
                            <a:gd name="T30" fmla="*/ 110208 w 149"/>
                            <a:gd name="T31" fmla="*/ 216481 h 625"/>
                            <a:gd name="T32" fmla="*/ 220261 w 149"/>
                            <a:gd name="T33" fmla="*/ 220414 h 625"/>
                            <a:gd name="T34" fmla="*/ 255182 w 149"/>
                            <a:gd name="T35" fmla="*/ 228931 h 6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9"/>
                            <a:gd name="T55" fmla="*/ 0 h 625"/>
                            <a:gd name="T56" fmla="*/ 149 w 149"/>
                            <a:gd name="T57" fmla="*/ 625 h 6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9" h="625">
                              <a:moveTo>
                                <a:pt x="58" y="453"/>
                              </a:moveTo>
                              <a:cubicBezTo>
                                <a:pt x="29" y="481"/>
                                <a:pt x="19" y="487"/>
                                <a:pt x="9" y="527"/>
                              </a:cubicBezTo>
                              <a:cubicBezTo>
                                <a:pt x="21" y="625"/>
                                <a:pt x="19" y="621"/>
                                <a:pt x="116" y="609"/>
                              </a:cubicBezTo>
                              <a:cubicBezTo>
                                <a:pt x="134" y="581"/>
                                <a:pt x="140" y="559"/>
                                <a:pt x="149" y="527"/>
                              </a:cubicBezTo>
                              <a:cubicBezTo>
                                <a:pt x="146" y="478"/>
                                <a:pt x="147" y="395"/>
                                <a:pt x="132" y="337"/>
                              </a:cubicBezTo>
                              <a:cubicBezTo>
                                <a:pt x="128" y="320"/>
                                <a:pt x="121" y="304"/>
                                <a:pt x="116" y="288"/>
                              </a:cubicBezTo>
                              <a:cubicBezTo>
                                <a:pt x="113" y="280"/>
                                <a:pt x="108" y="263"/>
                                <a:pt x="108" y="263"/>
                              </a:cubicBezTo>
                              <a:cubicBezTo>
                                <a:pt x="114" y="171"/>
                                <a:pt x="98" y="158"/>
                                <a:pt x="149" y="107"/>
                              </a:cubicBezTo>
                              <a:cubicBezTo>
                                <a:pt x="138" y="39"/>
                                <a:pt x="132" y="21"/>
                                <a:pt x="66" y="0"/>
                              </a:cubicBezTo>
                              <a:cubicBezTo>
                                <a:pt x="22" y="9"/>
                                <a:pt x="15" y="8"/>
                                <a:pt x="1" y="49"/>
                              </a:cubicBezTo>
                              <a:cubicBezTo>
                                <a:pt x="4" y="79"/>
                                <a:pt x="0" y="111"/>
                                <a:pt x="9" y="140"/>
                              </a:cubicBezTo>
                              <a:cubicBezTo>
                                <a:pt x="15" y="159"/>
                                <a:pt x="42" y="189"/>
                                <a:pt x="42" y="189"/>
                              </a:cubicBezTo>
                              <a:cubicBezTo>
                                <a:pt x="47" y="206"/>
                                <a:pt x="53" y="222"/>
                                <a:pt x="58" y="239"/>
                              </a:cubicBezTo>
                              <a:cubicBezTo>
                                <a:pt x="61" y="247"/>
                                <a:pt x="66" y="263"/>
                                <a:pt x="66" y="263"/>
                              </a:cubicBezTo>
                              <a:cubicBezTo>
                                <a:pt x="56" y="316"/>
                                <a:pt x="26" y="353"/>
                                <a:pt x="9" y="403"/>
                              </a:cubicBezTo>
                              <a:cubicBezTo>
                                <a:pt x="14" y="411"/>
                                <a:pt x="17" y="422"/>
                                <a:pt x="25" y="428"/>
                              </a:cubicBezTo>
                              <a:cubicBezTo>
                                <a:pt x="32" y="433"/>
                                <a:pt x="43" y="431"/>
                                <a:pt x="50" y="436"/>
                              </a:cubicBezTo>
                              <a:cubicBezTo>
                                <a:pt x="81" y="455"/>
                                <a:pt x="69" y="453"/>
                                <a:pt x="58" y="453"/>
                              </a:cubicBezTo>
                              <a:close/>
                            </a:path>
                          </a:pathLst>
                        </a:custGeom>
                        <a:gradFill rotWithShape="1">
                          <a:gsLst>
                            <a:gs pos="0">
                              <a:srgbClr val="004C32"/>
                            </a:gs>
                            <a:gs pos="100000">
                              <a:srgbClr val="00A46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60" name="Freeform 322">
                          <a:extLst>
                            <a:ext uri="{FF2B5EF4-FFF2-40B4-BE49-F238E27FC236}">
                              <a16:creationId xmlns:a16="http://schemas.microsoft.com/office/drawing/2014/main" id="{D111A4C8-EC53-E14A-B32D-382266A285F0}"/>
                            </a:ext>
                          </a:extLst>
                        </p:cNvPr>
                        <p:cNvSpPr>
                          <a:spLocks/>
                        </p:cNvSpPr>
                        <p:nvPr/>
                      </p:nvSpPr>
                      <p:spPr bwMode="auto">
                        <a:xfrm>
                          <a:off x="1794" y="1020"/>
                          <a:ext cx="370" cy="2691"/>
                        </a:xfrm>
                        <a:custGeom>
                          <a:avLst/>
                          <a:gdLst>
                            <a:gd name="T0" fmla="*/ 58 w 370"/>
                            <a:gd name="T1" fmla="*/ 59 h 392"/>
                            <a:gd name="T2" fmla="*/ 16 w 370"/>
                            <a:gd name="T3" fmla="*/ 143 h 392"/>
                            <a:gd name="T4" fmla="*/ 0 w 370"/>
                            <a:gd name="T5" fmla="*/ 273 h 392"/>
                            <a:gd name="T6" fmla="*/ 107 w 370"/>
                            <a:gd name="T7" fmla="*/ 685 h 392"/>
                            <a:gd name="T8" fmla="*/ 189 w 370"/>
                            <a:gd name="T9" fmla="*/ 880 h 392"/>
                            <a:gd name="T10" fmla="*/ 263 w 370"/>
                            <a:gd name="T11" fmla="*/ 858 h 392"/>
                            <a:gd name="T12" fmla="*/ 288 w 370"/>
                            <a:gd name="T13" fmla="*/ 600 h 392"/>
                            <a:gd name="T14" fmla="*/ 370 w 370"/>
                            <a:gd name="T15" fmla="*/ 427 h 392"/>
                            <a:gd name="T16" fmla="*/ 313 w 370"/>
                            <a:gd name="T17" fmla="*/ 232 h 392"/>
                            <a:gd name="T18" fmla="*/ 173 w 370"/>
                            <a:gd name="T19" fmla="*/ 79 h 392"/>
                            <a:gd name="T20" fmla="*/ 123 w 370"/>
                            <a:gd name="T21" fmla="*/ 37 h 392"/>
                            <a:gd name="T22" fmla="*/ 99 w 370"/>
                            <a:gd name="T23" fmla="*/ 15 h 392"/>
                            <a:gd name="T24" fmla="*/ 58 w 370"/>
                            <a:gd name="T25" fmla="*/ 5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0"/>
                            <a:gd name="T40" fmla="*/ 0 h 392"/>
                            <a:gd name="T41" fmla="*/ 370 w 370"/>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0" h="392">
                              <a:moveTo>
                                <a:pt x="58" y="22"/>
                              </a:moveTo>
                              <a:cubicBezTo>
                                <a:pt x="52" y="26"/>
                                <a:pt x="21" y="45"/>
                                <a:pt x="16" y="55"/>
                              </a:cubicBezTo>
                              <a:cubicBezTo>
                                <a:pt x="8" y="70"/>
                                <a:pt x="0" y="104"/>
                                <a:pt x="0" y="104"/>
                              </a:cubicBezTo>
                              <a:cubicBezTo>
                                <a:pt x="9" y="188"/>
                                <a:pt x="21" y="233"/>
                                <a:pt x="107" y="261"/>
                              </a:cubicBezTo>
                              <a:cubicBezTo>
                                <a:pt x="134" y="287"/>
                                <a:pt x="163" y="308"/>
                                <a:pt x="189" y="335"/>
                              </a:cubicBezTo>
                              <a:cubicBezTo>
                                <a:pt x="207" y="392"/>
                                <a:pt x="241" y="361"/>
                                <a:pt x="263" y="327"/>
                              </a:cubicBezTo>
                              <a:cubicBezTo>
                                <a:pt x="271" y="303"/>
                                <a:pt x="274" y="243"/>
                                <a:pt x="288" y="228"/>
                              </a:cubicBezTo>
                              <a:cubicBezTo>
                                <a:pt x="313" y="203"/>
                                <a:pt x="345" y="189"/>
                                <a:pt x="370" y="162"/>
                              </a:cubicBezTo>
                              <a:cubicBezTo>
                                <a:pt x="361" y="109"/>
                                <a:pt x="361" y="104"/>
                                <a:pt x="313" y="88"/>
                              </a:cubicBezTo>
                              <a:cubicBezTo>
                                <a:pt x="278" y="55"/>
                                <a:pt x="219" y="46"/>
                                <a:pt x="173" y="30"/>
                              </a:cubicBezTo>
                              <a:cubicBezTo>
                                <a:pt x="156" y="24"/>
                                <a:pt x="140" y="19"/>
                                <a:pt x="123" y="14"/>
                              </a:cubicBezTo>
                              <a:cubicBezTo>
                                <a:pt x="115" y="11"/>
                                <a:pt x="99" y="6"/>
                                <a:pt x="99" y="6"/>
                              </a:cubicBezTo>
                              <a:cubicBezTo>
                                <a:pt x="55" y="15"/>
                                <a:pt x="58" y="0"/>
                                <a:pt x="58" y="22"/>
                              </a:cubicBezTo>
                              <a:close/>
                            </a:path>
                          </a:pathLst>
                        </a:custGeom>
                        <a:gradFill rotWithShape="1">
                          <a:gsLst>
                            <a:gs pos="0">
                              <a:srgbClr val="66FF99"/>
                            </a:gs>
                            <a:gs pos="100000">
                              <a:srgbClr val="00A46D">
                                <a:alpha val="82001"/>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61" name="Freeform 323">
                          <a:extLst>
                            <a:ext uri="{FF2B5EF4-FFF2-40B4-BE49-F238E27FC236}">
                              <a16:creationId xmlns:a16="http://schemas.microsoft.com/office/drawing/2014/main" id="{7F30FAFC-02B3-C148-A4E4-421F8F0E3292}"/>
                            </a:ext>
                          </a:extLst>
                        </p:cNvPr>
                        <p:cNvSpPr>
                          <a:spLocks/>
                        </p:cNvSpPr>
                        <p:nvPr/>
                      </p:nvSpPr>
                      <p:spPr bwMode="auto">
                        <a:xfrm>
                          <a:off x="1752" y="2066"/>
                          <a:ext cx="367" cy="2689"/>
                        </a:xfrm>
                        <a:custGeom>
                          <a:avLst/>
                          <a:gdLst>
                            <a:gd name="T0" fmla="*/ 132 w 367"/>
                            <a:gd name="T1" fmla="*/ 99 h 338"/>
                            <a:gd name="T2" fmla="*/ 1 w 367"/>
                            <a:gd name="T3" fmla="*/ 157 h 338"/>
                            <a:gd name="T4" fmla="*/ 9 w 367"/>
                            <a:gd name="T5" fmla="*/ 272 h 338"/>
                            <a:gd name="T6" fmla="*/ 108 w 367"/>
                            <a:gd name="T7" fmla="*/ 338 h 338"/>
                            <a:gd name="T8" fmla="*/ 264 w 367"/>
                            <a:gd name="T9" fmla="*/ 313 h 338"/>
                            <a:gd name="T10" fmla="*/ 289 w 367"/>
                            <a:gd name="T11" fmla="*/ 288 h 338"/>
                            <a:gd name="T12" fmla="*/ 322 w 367"/>
                            <a:gd name="T13" fmla="*/ 239 h 338"/>
                            <a:gd name="T14" fmla="*/ 297 w 367"/>
                            <a:gd name="T15" fmla="*/ 0 h 338"/>
                            <a:gd name="T16" fmla="*/ 173 w 367"/>
                            <a:gd name="T17" fmla="*/ 33 h 338"/>
                            <a:gd name="T18" fmla="*/ 141 w 367"/>
                            <a:gd name="T19" fmla="*/ 74 h 338"/>
                            <a:gd name="T20" fmla="*/ 132 w 367"/>
                            <a:gd name="T21" fmla="*/ 99 h 3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7"/>
                            <a:gd name="T34" fmla="*/ 0 h 338"/>
                            <a:gd name="T35" fmla="*/ 367 w 367"/>
                            <a:gd name="T36" fmla="*/ 338 h 3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7" h="338">
                              <a:moveTo>
                                <a:pt x="132" y="99"/>
                              </a:moveTo>
                              <a:cubicBezTo>
                                <a:pt x="59" y="107"/>
                                <a:pt x="48" y="108"/>
                                <a:pt x="1" y="157"/>
                              </a:cubicBezTo>
                              <a:cubicBezTo>
                                <a:pt x="4" y="195"/>
                                <a:pt x="0" y="235"/>
                                <a:pt x="9" y="272"/>
                              </a:cubicBezTo>
                              <a:cubicBezTo>
                                <a:pt x="15" y="298"/>
                                <a:pt x="80" y="329"/>
                                <a:pt x="108" y="338"/>
                              </a:cubicBezTo>
                              <a:cubicBezTo>
                                <a:pt x="188" y="332"/>
                                <a:pt x="203" y="332"/>
                                <a:pt x="264" y="313"/>
                              </a:cubicBezTo>
                              <a:cubicBezTo>
                                <a:pt x="272" y="305"/>
                                <a:pt x="282" y="297"/>
                                <a:pt x="289" y="288"/>
                              </a:cubicBezTo>
                              <a:cubicBezTo>
                                <a:pt x="301" y="273"/>
                                <a:pt x="322" y="239"/>
                                <a:pt x="322" y="239"/>
                              </a:cubicBezTo>
                              <a:cubicBezTo>
                                <a:pt x="345" y="166"/>
                                <a:pt x="367" y="48"/>
                                <a:pt x="297" y="0"/>
                              </a:cubicBezTo>
                              <a:cubicBezTo>
                                <a:pt x="251" y="6"/>
                                <a:pt x="210" y="3"/>
                                <a:pt x="173" y="33"/>
                              </a:cubicBezTo>
                              <a:cubicBezTo>
                                <a:pt x="169" y="36"/>
                                <a:pt x="141" y="74"/>
                                <a:pt x="141" y="74"/>
                              </a:cubicBezTo>
                              <a:cubicBezTo>
                                <a:pt x="117" y="93"/>
                                <a:pt x="103" y="70"/>
                                <a:pt x="132" y="99"/>
                              </a:cubicBezTo>
                              <a:close/>
                            </a:path>
                          </a:pathLst>
                        </a:custGeom>
                        <a:gradFill rotWithShape="1">
                          <a:gsLst>
                            <a:gs pos="0">
                              <a:srgbClr val="00A46D">
                                <a:alpha val="67000"/>
                              </a:srgbClr>
                            </a:gs>
                            <a:gs pos="100000">
                              <a:srgbClr val="006600"/>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34" name="Group 324">
                        <a:extLst>
                          <a:ext uri="{FF2B5EF4-FFF2-40B4-BE49-F238E27FC236}">
                            <a16:creationId xmlns:a16="http://schemas.microsoft.com/office/drawing/2014/main" id="{8F07E0A3-4A57-5C41-9800-C026E7304E72}"/>
                          </a:ext>
                        </a:extLst>
                      </p:cNvPr>
                      <p:cNvGrpSpPr>
                        <a:grpSpLocks/>
                      </p:cNvGrpSpPr>
                      <p:nvPr/>
                    </p:nvGrpSpPr>
                    <p:grpSpPr bwMode="auto">
                      <a:xfrm rot="5400000">
                        <a:off x="4867" y="3283"/>
                        <a:ext cx="48" cy="431"/>
                        <a:chOff x="1670" y="1020"/>
                        <a:chExt cx="494" cy="3735"/>
                      </a:xfrm>
                    </p:grpSpPr>
                    <p:sp>
                      <p:nvSpPr>
                        <p:cNvPr id="156" name="Freeform 325">
                          <a:extLst>
                            <a:ext uri="{FF2B5EF4-FFF2-40B4-BE49-F238E27FC236}">
                              <a16:creationId xmlns:a16="http://schemas.microsoft.com/office/drawing/2014/main" id="{9A799D9E-95FC-A94F-B0BD-D031640DDE0C}"/>
                            </a:ext>
                          </a:extLst>
                        </p:cNvPr>
                        <p:cNvSpPr>
                          <a:spLocks/>
                        </p:cNvSpPr>
                        <p:nvPr/>
                      </p:nvSpPr>
                      <p:spPr bwMode="auto">
                        <a:xfrm>
                          <a:off x="1670" y="1538"/>
                          <a:ext cx="494" cy="2691"/>
                        </a:xfrm>
                        <a:custGeom>
                          <a:avLst/>
                          <a:gdLst>
                            <a:gd name="T0" fmla="*/ 255182 w 149"/>
                            <a:gd name="T1" fmla="*/ 228931 h 625"/>
                            <a:gd name="T2" fmla="*/ 39616 w 149"/>
                            <a:gd name="T3" fmla="*/ 266491 h 625"/>
                            <a:gd name="T4" fmla="*/ 511091 w 149"/>
                            <a:gd name="T5" fmla="*/ 307889 h 625"/>
                            <a:gd name="T6" fmla="*/ 656208 w 149"/>
                            <a:gd name="T7" fmla="*/ 266491 h 625"/>
                            <a:gd name="T8" fmla="*/ 581680 w 149"/>
                            <a:gd name="T9" fmla="*/ 170357 h 625"/>
                            <a:gd name="T10" fmla="*/ 511091 w 149"/>
                            <a:gd name="T11" fmla="*/ 145627 h 625"/>
                            <a:gd name="T12" fmla="*/ 475444 w 149"/>
                            <a:gd name="T13" fmla="*/ 132999 h 625"/>
                            <a:gd name="T14" fmla="*/ 656208 w 149"/>
                            <a:gd name="T15" fmla="*/ 54019 h 625"/>
                            <a:gd name="T16" fmla="*/ 290817 w 149"/>
                            <a:gd name="T17" fmla="*/ 0 h 625"/>
                            <a:gd name="T18" fmla="*/ 3969 w 149"/>
                            <a:gd name="T19" fmla="*/ 24762 h 625"/>
                            <a:gd name="T20" fmla="*/ 39616 w 149"/>
                            <a:gd name="T21" fmla="*/ 70857 h 625"/>
                            <a:gd name="T22" fmla="*/ 184623 w 149"/>
                            <a:gd name="T23" fmla="*/ 95511 h 625"/>
                            <a:gd name="T24" fmla="*/ 255182 w 149"/>
                            <a:gd name="T25" fmla="*/ 120865 h 625"/>
                            <a:gd name="T26" fmla="*/ 290817 w 149"/>
                            <a:gd name="T27" fmla="*/ 132999 h 625"/>
                            <a:gd name="T28" fmla="*/ 39616 w 149"/>
                            <a:gd name="T29" fmla="*/ 203756 h 625"/>
                            <a:gd name="T30" fmla="*/ 110208 w 149"/>
                            <a:gd name="T31" fmla="*/ 216481 h 625"/>
                            <a:gd name="T32" fmla="*/ 220261 w 149"/>
                            <a:gd name="T33" fmla="*/ 220414 h 625"/>
                            <a:gd name="T34" fmla="*/ 255182 w 149"/>
                            <a:gd name="T35" fmla="*/ 228931 h 6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9"/>
                            <a:gd name="T55" fmla="*/ 0 h 625"/>
                            <a:gd name="T56" fmla="*/ 149 w 149"/>
                            <a:gd name="T57" fmla="*/ 625 h 6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9" h="625">
                              <a:moveTo>
                                <a:pt x="58" y="453"/>
                              </a:moveTo>
                              <a:cubicBezTo>
                                <a:pt x="29" y="481"/>
                                <a:pt x="19" y="487"/>
                                <a:pt x="9" y="527"/>
                              </a:cubicBezTo>
                              <a:cubicBezTo>
                                <a:pt x="21" y="625"/>
                                <a:pt x="19" y="621"/>
                                <a:pt x="116" y="609"/>
                              </a:cubicBezTo>
                              <a:cubicBezTo>
                                <a:pt x="134" y="581"/>
                                <a:pt x="140" y="559"/>
                                <a:pt x="149" y="527"/>
                              </a:cubicBezTo>
                              <a:cubicBezTo>
                                <a:pt x="146" y="478"/>
                                <a:pt x="147" y="395"/>
                                <a:pt x="132" y="337"/>
                              </a:cubicBezTo>
                              <a:cubicBezTo>
                                <a:pt x="128" y="320"/>
                                <a:pt x="121" y="304"/>
                                <a:pt x="116" y="288"/>
                              </a:cubicBezTo>
                              <a:cubicBezTo>
                                <a:pt x="113" y="280"/>
                                <a:pt x="108" y="263"/>
                                <a:pt x="108" y="263"/>
                              </a:cubicBezTo>
                              <a:cubicBezTo>
                                <a:pt x="114" y="171"/>
                                <a:pt x="98" y="158"/>
                                <a:pt x="149" y="107"/>
                              </a:cubicBezTo>
                              <a:cubicBezTo>
                                <a:pt x="138" y="39"/>
                                <a:pt x="132" y="21"/>
                                <a:pt x="66" y="0"/>
                              </a:cubicBezTo>
                              <a:cubicBezTo>
                                <a:pt x="22" y="9"/>
                                <a:pt x="15" y="8"/>
                                <a:pt x="1" y="49"/>
                              </a:cubicBezTo>
                              <a:cubicBezTo>
                                <a:pt x="4" y="79"/>
                                <a:pt x="0" y="111"/>
                                <a:pt x="9" y="140"/>
                              </a:cubicBezTo>
                              <a:cubicBezTo>
                                <a:pt x="15" y="159"/>
                                <a:pt x="42" y="189"/>
                                <a:pt x="42" y="189"/>
                              </a:cubicBezTo>
                              <a:cubicBezTo>
                                <a:pt x="47" y="206"/>
                                <a:pt x="53" y="222"/>
                                <a:pt x="58" y="239"/>
                              </a:cubicBezTo>
                              <a:cubicBezTo>
                                <a:pt x="61" y="247"/>
                                <a:pt x="66" y="263"/>
                                <a:pt x="66" y="263"/>
                              </a:cubicBezTo>
                              <a:cubicBezTo>
                                <a:pt x="56" y="316"/>
                                <a:pt x="26" y="353"/>
                                <a:pt x="9" y="403"/>
                              </a:cubicBezTo>
                              <a:cubicBezTo>
                                <a:pt x="14" y="411"/>
                                <a:pt x="17" y="422"/>
                                <a:pt x="25" y="428"/>
                              </a:cubicBezTo>
                              <a:cubicBezTo>
                                <a:pt x="32" y="433"/>
                                <a:pt x="43" y="431"/>
                                <a:pt x="50" y="436"/>
                              </a:cubicBezTo>
                              <a:cubicBezTo>
                                <a:pt x="81" y="455"/>
                                <a:pt x="69" y="453"/>
                                <a:pt x="58" y="453"/>
                              </a:cubicBezTo>
                              <a:close/>
                            </a:path>
                          </a:pathLst>
                        </a:custGeom>
                        <a:gradFill rotWithShape="1">
                          <a:gsLst>
                            <a:gs pos="0">
                              <a:srgbClr val="004C32"/>
                            </a:gs>
                            <a:gs pos="100000">
                              <a:srgbClr val="00A46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57" name="Freeform 326">
                          <a:extLst>
                            <a:ext uri="{FF2B5EF4-FFF2-40B4-BE49-F238E27FC236}">
                              <a16:creationId xmlns:a16="http://schemas.microsoft.com/office/drawing/2014/main" id="{B95DD2B9-B5AB-0040-A8AD-1DA1CA12771C}"/>
                            </a:ext>
                          </a:extLst>
                        </p:cNvPr>
                        <p:cNvSpPr>
                          <a:spLocks/>
                        </p:cNvSpPr>
                        <p:nvPr/>
                      </p:nvSpPr>
                      <p:spPr bwMode="auto">
                        <a:xfrm>
                          <a:off x="1794" y="1020"/>
                          <a:ext cx="370" cy="2691"/>
                        </a:xfrm>
                        <a:custGeom>
                          <a:avLst/>
                          <a:gdLst>
                            <a:gd name="T0" fmla="*/ 58 w 370"/>
                            <a:gd name="T1" fmla="*/ 59 h 392"/>
                            <a:gd name="T2" fmla="*/ 16 w 370"/>
                            <a:gd name="T3" fmla="*/ 143 h 392"/>
                            <a:gd name="T4" fmla="*/ 0 w 370"/>
                            <a:gd name="T5" fmla="*/ 273 h 392"/>
                            <a:gd name="T6" fmla="*/ 107 w 370"/>
                            <a:gd name="T7" fmla="*/ 685 h 392"/>
                            <a:gd name="T8" fmla="*/ 189 w 370"/>
                            <a:gd name="T9" fmla="*/ 880 h 392"/>
                            <a:gd name="T10" fmla="*/ 263 w 370"/>
                            <a:gd name="T11" fmla="*/ 858 h 392"/>
                            <a:gd name="T12" fmla="*/ 288 w 370"/>
                            <a:gd name="T13" fmla="*/ 600 h 392"/>
                            <a:gd name="T14" fmla="*/ 370 w 370"/>
                            <a:gd name="T15" fmla="*/ 427 h 392"/>
                            <a:gd name="T16" fmla="*/ 313 w 370"/>
                            <a:gd name="T17" fmla="*/ 232 h 392"/>
                            <a:gd name="T18" fmla="*/ 173 w 370"/>
                            <a:gd name="T19" fmla="*/ 79 h 392"/>
                            <a:gd name="T20" fmla="*/ 123 w 370"/>
                            <a:gd name="T21" fmla="*/ 37 h 392"/>
                            <a:gd name="T22" fmla="*/ 99 w 370"/>
                            <a:gd name="T23" fmla="*/ 15 h 392"/>
                            <a:gd name="T24" fmla="*/ 58 w 370"/>
                            <a:gd name="T25" fmla="*/ 5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0"/>
                            <a:gd name="T40" fmla="*/ 0 h 392"/>
                            <a:gd name="T41" fmla="*/ 370 w 370"/>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0" h="392">
                              <a:moveTo>
                                <a:pt x="58" y="22"/>
                              </a:moveTo>
                              <a:cubicBezTo>
                                <a:pt x="52" y="26"/>
                                <a:pt x="21" y="45"/>
                                <a:pt x="16" y="55"/>
                              </a:cubicBezTo>
                              <a:cubicBezTo>
                                <a:pt x="8" y="70"/>
                                <a:pt x="0" y="104"/>
                                <a:pt x="0" y="104"/>
                              </a:cubicBezTo>
                              <a:cubicBezTo>
                                <a:pt x="9" y="188"/>
                                <a:pt x="21" y="233"/>
                                <a:pt x="107" y="261"/>
                              </a:cubicBezTo>
                              <a:cubicBezTo>
                                <a:pt x="134" y="287"/>
                                <a:pt x="163" y="308"/>
                                <a:pt x="189" y="335"/>
                              </a:cubicBezTo>
                              <a:cubicBezTo>
                                <a:pt x="207" y="392"/>
                                <a:pt x="241" y="361"/>
                                <a:pt x="263" y="327"/>
                              </a:cubicBezTo>
                              <a:cubicBezTo>
                                <a:pt x="271" y="303"/>
                                <a:pt x="274" y="243"/>
                                <a:pt x="288" y="228"/>
                              </a:cubicBezTo>
                              <a:cubicBezTo>
                                <a:pt x="313" y="203"/>
                                <a:pt x="345" y="189"/>
                                <a:pt x="370" y="162"/>
                              </a:cubicBezTo>
                              <a:cubicBezTo>
                                <a:pt x="361" y="109"/>
                                <a:pt x="361" y="104"/>
                                <a:pt x="313" y="88"/>
                              </a:cubicBezTo>
                              <a:cubicBezTo>
                                <a:pt x="278" y="55"/>
                                <a:pt x="219" y="46"/>
                                <a:pt x="173" y="30"/>
                              </a:cubicBezTo>
                              <a:cubicBezTo>
                                <a:pt x="156" y="24"/>
                                <a:pt x="140" y="19"/>
                                <a:pt x="123" y="14"/>
                              </a:cubicBezTo>
                              <a:cubicBezTo>
                                <a:pt x="115" y="11"/>
                                <a:pt x="99" y="6"/>
                                <a:pt x="99" y="6"/>
                              </a:cubicBezTo>
                              <a:cubicBezTo>
                                <a:pt x="55" y="15"/>
                                <a:pt x="58" y="0"/>
                                <a:pt x="58" y="22"/>
                              </a:cubicBezTo>
                              <a:close/>
                            </a:path>
                          </a:pathLst>
                        </a:custGeom>
                        <a:gradFill rotWithShape="1">
                          <a:gsLst>
                            <a:gs pos="0">
                              <a:srgbClr val="66FF99"/>
                            </a:gs>
                            <a:gs pos="100000">
                              <a:srgbClr val="00A46D">
                                <a:alpha val="82001"/>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58" name="Freeform 327">
                          <a:extLst>
                            <a:ext uri="{FF2B5EF4-FFF2-40B4-BE49-F238E27FC236}">
                              <a16:creationId xmlns:a16="http://schemas.microsoft.com/office/drawing/2014/main" id="{A20822F7-2DC2-DF46-95DF-F6A405A3CEB9}"/>
                            </a:ext>
                          </a:extLst>
                        </p:cNvPr>
                        <p:cNvSpPr>
                          <a:spLocks/>
                        </p:cNvSpPr>
                        <p:nvPr/>
                      </p:nvSpPr>
                      <p:spPr bwMode="auto">
                        <a:xfrm>
                          <a:off x="1752" y="2066"/>
                          <a:ext cx="367" cy="2689"/>
                        </a:xfrm>
                        <a:custGeom>
                          <a:avLst/>
                          <a:gdLst>
                            <a:gd name="T0" fmla="*/ 132 w 367"/>
                            <a:gd name="T1" fmla="*/ 99 h 338"/>
                            <a:gd name="T2" fmla="*/ 1 w 367"/>
                            <a:gd name="T3" fmla="*/ 157 h 338"/>
                            <a:gd name="T4" fmla="*/ 9 w 367"/>
                            <a:gd name="T5" fmla="*/ 272 h 338"/>
                            <a:gd name="T6" fmla="*/ 108 w 367"/>
                            <a:gd name="T7" fmla="*/ 338 h 338"/>
                            <a:gd name="T8" fmla="*/ 264 w 367"/>
                            <a:gd name="T9" fmla="*/ 313 h 338"/>
                            <a:gd name="T10" fmla="*/ 289 w 367"/>
                            <a:gd name="T11" fmla="*/ 288 h 338"/>
                            <a:gd name="T12" fmla="*/ 322 w 367"/>
                            <a:gd name="T13" fmla="*/ 239 h 338"/>
                            <a:gd name="T14" fmla="*/ 297 w 367"/>
                            <a:gd name="T15" fmla="*/ 0 h 338"/>
                            <a:gd name="T16" fmla="*/ 173 w 367"/>
                            <a:gd name="T17" fmla="*/ 33 h 338"/>
                            <a:gd name="T18" fmla="*/ 141 w 367"/>
                            <a:gd name="T19" fmla="*/ 74 h 338"/>
                            <a:gd name="T20" fmla="*/ 132 w 367"/>
                            <a:gd name="T21" fmla="*/ 99 h 3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7"/>
                            <a:gd name="T34" fmla="*/ 0 h 338"/>
                            <a:gd name="T35" fmla="*/ 367 w 367"/>
                            <a:gd name="T36" fmla="*/ 338 h 3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7" h="338">
                              <a:moveTo>
                                <a:pt x="132" y="99"/>
                              </a:moveTo>
                              <a:cubicBezTo>
                                <a:pt x="59" y="107"/>
                                <a:pt x="48" y="108"/>
                                <a:pt x="1" y="157"/>
                              </a:cubicBezTo>
                              <a:cubicBezTo>
                                <a:pt x="4" y="195"/>
                                <a:pt x="0" y="235"/>
                                <a:pt x="9" y="272"/>
                              </a:cubicBezTo>
                              <a:cubicBezTo>
                                <a:pt x="15" y="298"/>
                                <a:pt x="80" y="329"/>
                                <a:pt x="108" y="338"/>
                              </a:cubicBezTo>
                              <a:cubicBezTo>
                                <a:pt x="188" y="332"/>
                                <a:pt x="203" y="332"/>
                                <a:pt x="264" y="313"/>
                              </a:cubicBezTo>
                              <a:cubicBezTo>
                                <a:pt x="272" y="305"/>
                                <a:pt x="282" y="297"/>
                                <a:pt x="289" y="288"/>
                              </a:cubicBezTo>
                              <a:cubicBezTo>
                                <a:pt x="301" y="273"/>
                                <a:pt x="322" y="239"/>
                                <a:pt x="322" y="239"/>
                              </a:cubicBezTo>
                              <a:cubicBezTo>
                                <a:pt x="345" y="166"/>
                                <a:pt x="367" y="48"/>
                                <a:pt x="297" y="0"/>
                              </a:cubicBezTo>
                              <a:cubicBezTo>
                                <a:pt x="251" y="6"/>
                                <a:pt x="210" y="3"/>
                                <a:pt x="173" y="33"/>
                              </a:cubicBezTo>
                              <a:cubicBezTo>
                                <a:pt x="169" y="36"/>
                                <a:pt x="141" y="74"/>
                                <a:pt x="141" y="74"/>
                              </a:cubicBezTo>
                              <a:cubicBezTo>
                                <a:pt x="117" y="93"/>
                                <a:pt x="103" y="70"/>
                                <a:pt x="132" y="99"/>
                              </a:cubicBezTo>
                              <a:close/>
                            </a:path>
                          </a:pathLst>
                        </a:custGeom>
                        <a:gradFill rotWithShape="1">
                          <a:gsLst>
                            <a:gs pos="0">
                              <a:srgbClr val="00A46D">
                                <a:alpha val="67000"/>
                              </a:srgbClr>
                            </a:gs>
                            <a:gs pos="100000">
                              <a:srgbClr val="006600"/>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35" name="Group 328">
                        <a:extLst>
                          <a:ext uri="{FF2B5EF4-FFF2-40B4-BE49-F238E27FC236}">
                            <a16:creationId xmlns:a16="http://schemas.microsoft.com/office/drawing/2014/main" id="{87D447C3-BBF5-E947-A826-4D0452252F1B}"/>
                          </a:ext>
                        </a:extLst>
                      </p:cNvPr>
                      <p:cNvGrpSpPr>
                        <a:grpSpLocks noChangeAspect="1"/>
                      </p:cNvGrpSpPr>
                      <p:nvPr/>
                    </p:nvGrpSpPr>
                    <p:grpSpPr bwMode="auto">
                      <a:xfrm rot="626014" flipH="1">
                        <a:off x="4972" y="3790"/>
                        <a:ext cx="242" cy="75"/>
                        <a:chOff x="545" y="2284"/>
                        <a:chExt cx="1867" cy="640"/>
                      </a:xfrm>
                    </p:grpSpPr>
                    <p:sp>
                      <p:nvSpPr>
                        <p:cNvPr id="154" name="Freeform 329">
                          <a:extLst>
                            <a:ext uri="{FF2B5EF4-FFF2-40B4-BE49-F238E27FC236}">
                              <a16:creationId xmlns:a16="http://schemas.microsoft.com/office/drawing/2014/main" id="{B5987C96-AA65-4C42-8B65-FB1BE09B720B}"/>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55" name="Oval 330">
                          <a:extLst>
                            <a:ext uri="{FF2B5EF4-FFF2-40B4-BE49-F238E27FC236}">
                              <a16:creationId xmlns:a16="http://schemas.microsoft.com/office/drawing/2014/main" id="{26DF1D4D-FB7C-8F47-889C-13EAC72B51E0}"/>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36" name="Group 331">
                        <a:extLst>
                          <a:ext uri="{FF2B5EF4-FFF2-40B4-BE49-F238E27FC236}">
                            <a16:creationId xmlns:a16="http://schemas.microsoft.com/office/drawing/2014/main" id="{CDC9828F-E8F6-4F45-9D4E-952E06003EF9}"/>
                          </a:ext>
                        </a:extLst>
                      </p:cNvPr>
                      <p:cNvGrpSpPr>
                        <a:grpSpLocks noChangeAspect="1"/>
                      </p:cNvGrpSpPr>
                      <p:nvPr/>
                    </p:nvGrpSpPr>
                    <p:grpSpPr bwMode="auto">
                      <a:xfrm rot="626014" flipH="1">
                        <a:off x="5139" y="3823"/>
                        <a:ext cx="242" cy="75"/>
                        <a:chOff x="545" y="2284"/>
                        <a:chExt cx="1867" cy="640"/>
                      </a:xfrm>
                    </p:grpSpPr>
                    <p:sp>
                      <p:nvSpPr>
                        <p:cNvPr id="152" name="Freeform 332">
                          <a:extLst>
                            <a:ext uri="{FF2B5EF4-FFF2-40B4-BE49-F238E27FC236}">
                              <a16:creationId xmlns:a16="http://schemas.microsoft.com/office/drawing/2014/main" id="{F2A36921-187E-DD41-AD78-43A319C289BC}"/>
                            </a:ext>
                          </a:extLst>
                        </p:cNvPr>
                        <p:cNvSpPr>
                          <a:spLocks noChangeAspect="1"/>
                        </p:cNvSpPr>
                        <p:nvPr/>
                      </p:nvSpPr>
                      <p:spPr bwMode="auto">
                        <a:xfrm>
                          <a:off x="545" y="2284"/>
                          <a:ext cx="1867" cy="640"/>
                        </a:xfrm>
                        <a:custGeom>
                          <a:avLst/>
                          <a:gdLst>
                            <a:gd name="T0" fmla="*/ 118 w 1488"/>
                            <a:gd name="T1" fmla="*/ 392 h 640"/>
                            <a:gd name="T2" fmla="*/ 1059 w 1488"/>
                            <a:gd name="T3" fmla="*/ 344 h 640"/>
                            <a:gd name="T4" fmla="*/ 1762 w 1488"/>
                            <a:gd name="T5" fmla="*/ 152 h 640"/>
                            <a:gd name="T6" fmla="*/ 3172 w 1488"/>
                            <a:gd name="T7" fmla="*/ 8 h 640"/>
                            <a:gd name="T8" fmla="*/ 5286 w 1488"/>
                            <a:gd name="T9" fmla="*/ 104 h 640"/>
                            <a:gd name="T10" fmla="*/ 6460 w 1488"/>
                            <a:gd name="T11" fmla="*/ 152 h 640"/>
                            <a:gd name="T12" fmla="*/ 7168 w 1488"/>
                            <a:gd name="T13" fmla="*/ 152 h 640"/>
                            <a:gd name="T14" fmla="*/ 5760 w 1488"/>
                            <a:gd name="T15" fmla="*/ 344 h 640"/>
                            <a:gd name="T16" fmla="*/ 5054 w 1488"/>
                            <a:gd name="T17" fmla="*/ 488 h 640"/>
                            <a:gd name="T18" fmla="*/ 3646 w 1488"/>
                            <a:gd name="T19" fmla="*/ 632 h 640"/>
                            <a:gd name="T20" fmla="*/ 1762 w 1488"/>
                            <a:gd name="T21" fmla="*/ 536 h 640"/>
                            <a:gd name="T22" fmla="*/ 118 w 1488"/>
                            <a:gd name="T23" fmla="*/ 392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53" name="Oval 333">
                          <a:extLst>
                            <a:ext uri="{FF2B5EF4-FFF2-40B4-BE49-F238E27FC236}">
                              <a16:creationId xmlns:a16="http://schemas.microsoft.com/office/drawing/2014/main" id="{AE36AA2C-F8ED-454B-A01D-8A1B0228CBBA}"/>
                            </a:ext>
                          </a:extLst>
                        </p:cNvPr>
                        <p:cNvSpPr>
                          <a:spLocks noChangeAspect="1" noChangeArrowheads="1"/>
                        </p:cNvSpPr>
                        <p:nvPr/>
                      </p:nvSpPr>
                      <p:spPr bwMode="auto">
                        <a:xfrm>
                          <a:off x="1182" y="2396"/>
                          <a:ext cx="471" cy="414"/>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37" name="Group 334">
                        <a:extLst>
                          <a:ext uri="{FF2B5EF4-FFF2-40B4-BE49-F238E27FC236}">
                            <a16:creationId xmlns:a16="http://schemas.microsoft.com/office/drawing/2014/main" id="{22A10111-3BFF-DF46-9199-50BBAAEAF1FB}"/>
                          </a:ext>
                        </a:extLst>
                      </p:cNvPr>
                      <p:cNvGrpSpPr>
                        <a:grpSpLocks/>
                      </p:cNvGrpSpPr>
                      <p:nvPr/>
                    </p:nvGrpSpPr>
                    <p:grpSpPr bwMode="auto">
                      <a:xfrm rot="1104067">
                        <a:off x="5007" y="3562"/>
                        <a:ext cx="48" cy="470"/>
                        <a:chOff x="1670" y="850"/>
                        <a:chExt cx="494" cy="4076"/>
                      </a:xfrm>
                    </p:grpSpPr>
                    <p:sp>
                      <p:nvSpPr>
                        <p:cNvPr id="149" name="Freeform 335">
                          <a:extLst>
                            <a:ext uri="{FF2B5EF4-FFF2-40B4-BE49-F238E27FC236}">
                              <a16:creationId xmlns:a16="http://schemas.microsoft.com/office/drawing/2014/main" id="{BB664A18-E65A-D240-950B-53C7659DF805}"/>
                            </a:ext>
                          </a:extLst>
                        </p:cNvPr>
                        <p:cNvSpPr>
                          <a:spLocks/>
                        </p:cNvSpPr>
                        <p:nvPr/>
                      </p:nvSpPr>
                      <p:spPr bwMode="auto">
                        <a:xfrm>
                          <a:off x="1670" y="1369"/>
                          <a:ext cx="494" cy="3031"/>
                        </a:xfrm>
                        <a:custGeom>
                          <a:avLst/>
                          <a:gdLst>
                            <a:gd name="T0" fmla="*/ 255182 w 149"/>
                            <a:gd name="T1" fmla="*/ 228931 h 625"/>
                            <a:gd name="T2" fmla="*/ 39616 w 149"/>
                            <a:gd name="T3" fmla="*/ 266491 h 625"/>
                            <a:gd name="T4" fmla="*/ 511091 w 149"/>
                            <a:gd name="T5" fmla="*/ 307889 h 625"/>
                            <a:gd name="T6" fmla="*/ 656208 w 149"/>
                            <a:gd name="T7" fmla="*/ 266491 h 625"/>
                            <a:gd name="T8" fmla="*/ 581680 w 149"/>
                            <a:gd name="T9" fmla="*/ 170357 h 625"/>
                            <a:gd name="T10" fmla="*/ 511091 w 149"/>
                            <a:gd name="T11" fmla="*/ 145627 h 625"/>
                            <a:gd name="T12" fmla="*/ 475444 w 149"/>
                            <a:gd name="T13" fmla="*/ 132999 h 625"/>
                            <a:gd name="T14" fmla="*/ 656208 w 149"/>
                            <a:gd name="T15" fmla="*/ 54019 h 625"/>
                            <a:gd name="T16" fmla="*/ 290817 w 149"/>
                            <a:gd name="T17" fmla="*/ 0 h 625"/>
                            <a:gd name="T18" fmla="*/ 3969 w 149"/>
                            <a:gd name="T19" fmla="*/ 24762 h 625"/>
                            <a:gd name="T20" fmla="*/ 39616 w 149"/>
                            <a:gd name="T21" fmla="*/ 70857 h 625"/>
                            <a:gd name="T22" fmla="*/ 184623 w 149"/>
                            <a:gd name="T23" fmla="*/ 95511 h 625"/>
                            <a:gd name="T24" fmla="*/ 255182 w 149"/>
                            <a:gd name="T25" fmla="*/ 120865 h 625"/>
                            <a:gd name="T26" fmla="*/ 290817 w 149"/>
                            <a:gd name="T27" fmla="*/ 132999 h 625"/>
                            <a:gd name="T28" fmla="*/ 39616 w 149"/>
                            <a:gd name="T29" fmla="*/ 203756 h 625"/>
                            <a:gd name="T30" fmla="*/ 110208 w 149"/>
                            <a:gd name="T31" fmla="*/ 216481 h 625"/>
                            <a:gd name="T32" fmla="*/ 220261 w 149"/>
                            <a:gd name="T33" fmla="*/ 220414 h 625"/>
                            <a:gd name="T34" fmla="*/ 255182 w 149"/>
                            <a:gd name="T35" fmla="*/ 228931 h 6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9"/>
                            <a:gd name="T55" fmla="*/ 0 h 625"/>
                            <a:gd name="T56" fmla="*/ 149 w 149"/>
                            <a:gd name="T57" fmla="*/ 625 h 6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9" h="625">
                              <a:moveTo>
                                <a:pt x="58" y="453"/>
                              </a:moveTo>
                              <a:cubicBezTo>
                                <a:pt x="29" y="481"/>
                                <a:pt x="19" y="487"/>
                                <a:pt x="9" y="527"/>
                              </a:cubicBezTo>
                              <a:cubicBezTo>
                                <a:pt x="21" y="625"/>
                                <a:pt x="19" y="621"/>
                                <a:pt x="116" y="609"/>
                              </a:cubicBezTo>
                              <a:cubicBezTo>
                                <a:pt x="134" y="581"/>
                                <a:pt x="140" y="559"/>
                                <a:pt x="149" y="527"/>
                              </a:cubicBezTo>
                              <a:cubicBezTo>
                                <a:pt x="146" y="478"/>
                                <a:pt x="147" y="395"/>
                                <a:pt x="132" y="337"/>
                              </a:cubicBezTo>
                              <a:cubicBezTo>
                                <a:pt x="128" y="320"/>
                                <a:pt x="121" y="304"/>
                                <a:pt x="116" y="288"/>
                              </a:cubicBezTo>
                              <a:cubicBezTo>
                                <a:pt x="113" y="280"/>
                                <a:pt x="108" y="263"/>
                                <a:pt x="108" y="263"/>
                              </a:cubicBezTo>
                              <a:cubicBezTo>
                                <a:pt x="114" y="171"/>
                                <a:pt x="98" y="158"/>
                                <a:pt x="149" y="107"/>
                              </a:cubicBezTo>
                              <a:cubicBezTo>
                                <a:pt x="138" y="39"/>
                                <a:pt x="132" y="21"/>
                                <a:pt x="66" y="0"/>
                              </a:cubicBezTo>
                              <a:cubicBezTo>
                                <a:pt x="22" y="9"/>
                                <a:pt x="15" y="8"/>
                                <a:pt x="1" y="49"/>
                              </a:cubicBezTo>
                              <a:cubicBezTo>
                                <a:pt x="4" y="79"/>
                                <a:pt x="0" y="111"/>
                                <a:pt x="9" y="140"/>
                              </a:cubicBezTo>
                              <a:cubicBezTo>
                                <a:pt x="15" y="159"/>
                                <a:pt x="42" y="189"/>
                                <a:pt x="42" y="189"/>
                              </a:cubicBezTo>
                              <a:cubicBezTo>
                                <a:pt x="47" y="206"/>
                                <a:pt x="53" y="222"/>
                                <a:pt x="58" y="239"/>
                              </a:cubicBezTo>
                              <a:cubicBezTo>
                                <a:pt x="61" y="247"/>
                                <a:pt x="66" y="263"/>
                                <a:pt x="66" y="263"/>
                              </a:cubicBezTo>
                              <a:cubicBezTo>
                                <a:pt x="56" y="316"/>
                                <a:pt x="26" y="353"/>
                                <a:pt x="9" y="403"/>
                              </a:cubicBezTo>
                              <a:cubicBezTo>
                                <a:pt x="14" y="411"/>
                                <a:pt x="17" y="422"/>
                                <a:pt x="25" y="428"/>
                              </a:cubicBezTo>
                              <a:cubicBezTo>
                                <a:pt x="32" y="433"/>
                                <a:pt x="43" y="431"/>
                                <a:pt x="50" y="436"/>
                              </a:cubicBezTo>
                              <a:cubicBezTo>
                                <a:pt x="81" y="455"/>
                                <a:pt x="69" y="453"/>
                                <a:pt x="58" y="453"/>
                              </a:cubicBezTo>
                              <a:close/>
                            </a:path>
                          </a:pathLst>
                        </a:custGeom>
                        <a:gradFill rotWithShape="1">
                          <a:gsLst>
                            <a:gs pos="0">
                              <a:srgbClr val="004C32"/>
                            </a:gs>
                            <a:gs pos="100000">
                              <a:srgbClr val="00A46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50" name="Freeform 336">
                          <a:extLst>
                            <a:ext uri="{FF2B5EF4-FFF2-40B4-BE49-F238E27FC236}">
                              <a16:creationId xmlns:a16="http://schemas.microsoft.com/office/drawing/2014/main" id="{BA230D98-FC2F-B04C-9DFE-7211BEAAEF57}"/>
                            </a:ext>
                          </a:extLst>
                        </p:cNvPr>
                        <p:cNvSpPr>
                          <a:spLocks/>
                        </p:cNvSpPr>
                        <p:nvPr/>
                      </p:nvSpPr>
                      <p:spPr bwMode="auto">
                        <a:xfrm>
                          <a:off x="1794" y="850"/>
                          <a:ext cx="370" cy="3031"/>
                        </a:xfrm>
                        <a:custGeom>
                          <a:avLst/>
                          <a:gdLst>
                            <a:gd name="T0" fmla="*/ 58 w 370"/>
                            <a:gd name="T1" fmla="*/ 59 h 392"/>
                            <a:gd name="T2" fmla="*/ 16 w 370"/>
                            <a:gd name="T3" fmla="*/ 143 h 392"/>
                            <a:gd name="T4" fmla="*/ 0 w 370"/>
                            <a:gd name="T5" fmla="*/ 273 h 392"/>
                            <a:gd name="T6" fmla="*/ 107 w 370"/>
                            <a:gd name="T7" fmla="*/ 685 h 392"/>
                            <a:gd name="T8" fmla="*/ 189 w 370"/>
                            <a:gd name="T9" fmla="*/ 880 h 392"/>
                            <a:gd name="T10" fmla="*/ 263 w 370"/>
                            <a:gd name="T11" fmla="*/ 858 h 392"/>
                            <a:gd name="T12" fmla="*/ 288 w 370"/>
                            <a:gd name="T13" fmla="*/ 600 h 392"/>
                            <a:gd name="T14" fmla="*/ 370 w 370"/>
                            <a:gd name="T15" fmla="*/ 427 h 392"/>
                            <a:gd name="T16" fmla="*/ 313 w 370"/>
                            <a:gd name="T17" fmla="*/ 232 h 392"/>
                            <a:gd name="T18" fmla="*/ 173 w 370"/>
                            <a:gd name="T19" fmla="*/ 79 h 392"/>
                            <a:gd name="T20" fmla="*/ 123 w 370"/>
                            <a:gd name="T21" fmla="*/ 37 h 392"/>
                            <a:gd name="T22" fmla="*/ 99 w 370"/>
                            <a:gd name="T23" fmla="*/ 15 h 392"/>
                            <a:gd name="T24" fmla="*/ 58 w 370"/>
                            <a:gd name="T25" fmla="*/ 5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0"/>
                            <a:gd name="T40" fmla="*/ 0 h 392"/>
                            <a:gd name="T41" fmla="*/ 370 w 370"/>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0" h="392">
                              <a:moveTo>
                                <a:pt x="58" y="22"/>
                              </a:moveTo>
                              <a:cubicBezTo>
                                <a:pt x="52" y="26"/>
                                <a:pt x="21" y="45"/>
                                <a:pt x="16" y="55"/>
                              </a:cubicBezTo>
                              <a:cubicBezTo>
                                <a:pt x="8" y="70"/>
                                <a:pt x="0" y="104"/>
                                <a:pt x="0" y="104"/>
                              </a:cubicBezTo>
                              <a:cubicBezTo>
                                <a:pt x="9" y="188"/>
                                <a:pt x="21" y="233"/>
                                <a:pt x="107" y="261"/>
                              </a:cubicBezTo>
                              <a:cubicBezTo>
                                <a:pt x="134" y="287"/>
                                <a:pt x="163" y="308"/>
                                <a:pt x="189" y="335"/>
                              </a:cubicBezTo>
                              <a:cubicBezTo>
                                <a:pt x="207" y="392"/>
                                <a:pt x="241" y="361"/>
                                <a:pt x="263" y="327"/>
                              </a:cubicBezTo>
                              <a:cubicBezTo>
                                <a:pt x="271" y="303"/>
                                <a:pt x="274" y="243"/>
                                <a:pt x="288" y="228"/>
                              </a:cubicBezTo>
                              <a:cubicBezTo>
                                <a:pt x="313" y="203"/>
                                <a:pt x="345" y="189"/>
                                <a:pt x="370" y="162"/>
                              </a:cubicBezTo>
                              <a:cubicBezTo>
                                <a:pt x="361" y="109"/>
                                <a:pt x="361" y="104"/>
                                <a:pt x="313" y="88"/>
                              </a:cubicBezTo>
                              <a:cubicBezTo>
                                <a:pt x="278" y="55"/>
                                <a:pt x="219" y="46"/>
                                <a:pt x="173" y="30"/>
                              </a:cubicBezTo>
                              <a:cubicBezTo>
                                <a:pt x="156" y="24"/>
                                <a:pt x="140" y="19"/>
                                <a:pt x="123" y="14"/>
                              </a:cubicBezTo>
                              <a:cubicBezTo>
                                <a:pt x="115" y="11"/>
                                <a:pt x="99" y="6"/>
                                <a:pt x="99" y="6"/>
                              </a:cubicBezTo>
                              <a:cubicBezTo>
                                <a:pt x="55" y="15"/>
                                <a:pt x="58" y="0"/>
                                <a:pt x="58" y="22"/>
                              </a:cubicBezTo>
                              <a:close/>
                            </a:path>
                          </a:pathLst>
                        </a:custGeom>
                        <a:gradFill rotWithShape="1">
                          <a:gsLst>
                            <a:gs pos="0">
                              <a:srgbClr val="66FF99"/>
                            </a:gs>
                            <a:gs pos="100000">
                              <a:srgbClr val="00A46D">
                                <a:alpha val="82001"/>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51" name="Freeform 337">
                          <a:extLst>
                            <a:ext uri="{FF2B5EF4-FFF2-40B4-BE49-F238E27FC236}">
                              <a16:creationId xmlns:a16="http://schemas.microsoft.com/office/drawing/2014/main" id="{7096AC40-D8DA-A345-B8A1-33DA899CFF7F}"/>
                            </a:ext>
                          </a:extLst>
                        </p:cNvPr>
                        <p:cNvSpPr>
                          <a:spLocks/>
                        </p:cNvSpPr>
                        <p:nvPr/>
                      </p:nvSpPr>
                      <p:spPr bwMode="auto">
                        <a:xfrm>
                          <a:off x="1752" y="1897"/>
                          <a:ext cx="367" cy="3029"/>
                        </a:xfrm>
                        <a:custGeom>
                          <a:avLst/>
                          <a:gdLst>
                            <a:gd name="T0" fmla="*/ 132 w 367"/>
                            <a:gd name="T1" fmla="*/ 99 h 338"/>
                            <a:gd name="T2" fmla="*/ 1 w 367"/>
                            <a:gd name="T3" fmla="*/ 157 h 338"/>
                            <a:gd name="T4" fmla="*/ 9 w 367"/>
                            <a:gd name="T5" fmla="*/ 272 h 338"/>
                            <a:gd name="T6" fmla="*/ 108 w 367"/>
                            <a:gd name="T7" fmla="*/ 338 h 338"/>
                            <a:gd name="T8" fmla="*/ 264 w 367"/>
                            <a:gd name="T9" fmla="*/ 313 h 338"/>
                            <a:gd name="T10" fmla="*/ 289 w 367"/>
                            <a:gd name="T11" fmla="*/ 288 h 338"/>
                            <a:gd name="T12" fmla="*/ 322 w 367"/>
                            <a:gd name="T13" fmla="*/ 239 h 338"/>
                            <a:gd name="T14" fmla="*/ 297 w 367"/>
                            <a:gd name="T15" fmla="*/ 0 h 338"/>
                            <a:gd name="T16" fmla="*/ 173 w 367"/>
                            <a:gd name="T17" fmla="*/ 33 h 338"/>
                            <a:gd name="T18" fmla="*/ 141 w 367"/>
                            <a:gd name="T19" fmla="*/ 74 h 338"/>
                            <a:gd name="T20" fmla="*/ 132 w 367"/>
                            <a:gd name="T21" fmla="*/ 99 h 3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7"/>
                            <a:gd name="T34" fmla="*/ 0 h 338"/>
                            <a:gd name="T35" fmla="*/ 367 w 367"/>
                            <a:gd name="T36" fmla="*/ 338 h 3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7" h="338">
                              <a:moveTo>
                                <a:pt x="132" y="99"/>
                              </a:moveTo>
                              <a:cubicBezTo>
                                <a:pt x="59" y="107"/>
                                <a:pt x="48" y="108"/>
                                <a:pt x="1" y="157"/>
                              </a:cubicBezTo>
                              <a:cubicBezTo>
                                <a:pt x="4" y="195"/>
                                <a:pt x="0" y="235"/>
                                <a:pt x="9" y="272"/>
                              </a:cubicBezTo>
                              <a:cubicBezTo>
                                <a:pt x="15" y="298"/>
                                <a:pt x="80" y="329"/>
                                <a:pt x="108" y="338"/>
                              </a:cubicBezTo>
                              <a:cubicBezTo>
                                <a:pt x="188" y="332"/>
                                <a:pt x="203" y="332"/>
                                <a:pt x="264" y="313"/>
                              </a:cubicBezTo>
                              <a:cubicBezTo>
                                <a:pt x="272" y="305"/>
                                <a:pt x="282" y="297"/>
                                <a:pt x="289" y="288"/>
                              </a:cubicBezTo>
                              <a:cubicBezTo>
                                <a:pt x="301" y="273"/>
                                <a:pt x="322" y="239"/>
                                <a:pt x="322" y="239"/>
                              </a:cubicBezTo>
                              <a:cubicBezTo>
                                <a:pt x="345" y="166"/>
                                <a:pt x="367" y="48"/>
                                <a:pt x="297" y="0"/>
                              </a:cubicBezTo>
                              <a:cubicBezTo>
                                <a:pt x="251" y="6"/>
                                <a:pt x="210" y="3"/>
                                <a:pt x="173" y="33"/>
                              </a:cubicBezTo>
                              <a:cubicBezTo>
                                <a:pt x="169" y="36"/>
                                <a:pt x="141" y="74"/>
                                <a:pt x="141" y="74"/>
                              </a:cubicBezTo>
                              <a:cubicBezTo>
                                <a:pt x="117" y="93"/>
                                <a:pt x="103" y="70"/>
                                <a:pt x="132" y="99"/>
                              </a:cubicBezTo>
                              <a:close/>
                            </a:path>
                          </a:pathLst>
                        </a:custGeom>
                        <a:gradFill rotWithShape="1">
                          <a:gsLst>
                            <a:gs pos="0">
                              <a:srgbClr val="00A46D">
                                <a:alpha val="67000"/>
                              </a:srgbClr>
                            </a:gs>
                            <a:gs pos="100000">
                              <a:srgbClr val="006600"/>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38" name="Group 338">
                        <a:extLst>
                          <a:ext uri="{FF2B5EF4-FFF2-40B4-BE49-F238E27FC236}">
                            <a16:creationId xmlns:a16="http://schemas.microsoft.com/office/drawing/2014/main" id="{1EE62EF2-B139-1E48-AC2F-7A989B096760}"/>
                          </a:ext>
                        </a:extLst>
                      </p:cNvPr>
                      <p:cNvGrpSpPr>
                        <a:grpSpLocks/>
                      </p:cNvGrpSpPr>
                      <p:nvPr/>
                    </p:nvGrpSpPr>
                    <p:grpSpPr bwMode="auto">
                      <a:xfrm rot="1104067">
                        <a:off x="5151" y="3608"/>
                        <a:ext cx="48" cy="470"/>
                        <a:chOff x="1670" y="850"/>
                        <a:chExt cx="494" cy="4076"/>
                      </a:xfrm>
                    </p:grpSpPr>
                    <p:sp>
                      <p:nvSpPr>
                        <p:cNvPr id="146" name="Freeform 339">
                          <a:extLst>
                            <a:ext uri="{FF2B5EF4-FFF2-40B4-BE49-F238E27FC236}">
                              <a16:creationId xmlns:a16="http://schemas.microsoft.com/office/drawing/2014/main" id="{06DA131C-82C6-E04C-A43A-B14CBDDEB635}"/>
                            </a:ext>
                          </a:extLst>
                        </p:cNvPr>
                        <p:cNvSpPr>
                          <a:spLocks/>
                        </p:cNvSpPr>
                        <p:nvPr/>
                      </p:nvSpPr>
                      <p:spPr bwMode="auto">
                        <a:xfrm>
                          <a:off x="1670" y="1369"/>
                          <a:ext cx="494" cy="3031"/>
                        </a:xfrm>
                        <a:custGeom>
                          <a:avLst/>
                          <a:gdLst>
                            <a:gd name="T0" fmla="*/ 255182 w 149"/>
                            <a:gd name="T1" fmla="*/ 228931 h 625"/>
                            <a:gd name="T2" fmla="*/ 39616 w 149"/>
                            <a:gd name="T3" fmla="*/ 266491 h 625"/>
                            <a:gd name="T4" fmla="*/ 511091 w 149"/>
                            <a:gd name="T5" fmla="*/ 307889 h 625"/>
                            <a:gd name="T6" fmla="*/ 656208 w 149"/>
                            <a:gd name="T7" fmla="*/ 266491 h 625"/>
                            <a:gd name="T8" fmla="*/ 581680 w 149"/>
                            <a:gd name="T9" fmla="*/ 170357 h 625"/>
                            <a:gd name="T10" fmla="*/ 511091 w 149"/>
                            <a:gd name="T11" fmla="*/ 145627 h 625"/>
                            <a:gd name="T12" fmla="*/ 475444 w 149"/>
                            <a:gd name="T13" fmla="*/ 132999 h 625"/>
                            <a:gd name="T14" fmla="*/ 656208 w 149"/>
                            <a:gd name="T15" fmla="*/ 54019 h 625"/>
                            <a:gd name="T16" fmla="*/ 290817 w 149"/>
                            <a:gd name="T17" fmla="*/ 0 h 625"/>
                            <a:gd name="T18" fmla="*/ 3969 w 149"/>
                            <a:gd name="T19" fmla="*/ 24762 h 625"/>
                            <a:gd name="T20" fmla="*/ 39616 w 149"/>
                            <a:gd name="T21" fmla="*/ 70857 h 625"/>
                            <a:gd name="T22" fmla="*/ 184623 w 149"/>
                            <a:gd name="T23" fmla="*/ 95511 h 625"/>
                            <a:gd name="T24" fmla="*/ 255182 w 149"/>
                            <a:gd name="T25" fmla="*/ 120865 h 625"/>
                            <a:gd name="T26" fmla="*/ 290817 w 149"/>
                            <a:gd name="T27" fmla="*/ 132999 h 625"/>
                            <a:gd name="T28" fmla="*/ 39616 w 149"/>
                            <a:gd name="T29" fmla="*/ 203756 h 625"/>
                            <a:gd name="T30" fmla="*/ 110208 w 149"/>
                            <a:gd name="T31" fmla="*/ 216481 h 625"/>
                            <a:gd name="T32" fmla="*/ 220261 w 149"/>
                            <a:gd name="T33" fmla="*/ 220414 h 625"/>
                            <a:gd name="T34" fmla="*/ 255182 w 149"/>
                            <a:gd name="T35" fmla="*/ 228931 h 6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9"/>
                            <a:gd name="T55" fmla="*/ 0 h 625"/>
                            <a:gd name="T56" fmla="*/ 149 w 149"/>
                            <a:gd name="T57" fmla="*/ 625 h 6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9" h="625">
                              <a:moveTo>
                                <a:pt x="58" y="453"/>
                              </a:moveTo>
                              <a:cubicBezTo>
                                <a:pt x="29" y="481"/>
                                <a:pt x="19" y="487"/>
                                <a:pt x="9" y="527"/>
                              </a:cubicBezTo>
                              <a:cubicBezTo>
                                <a:pt x="21" y="625"/>
                                <a:pt x="19" y="621"/>
                                <a:pt x="116" y="609"/>
                              </a:cubicBezTo>
                              <a:cubicBezTo>
                                <a:pt x="134" y="581"/>
                                <a:pt x="140" y="559"/>
                                <a:pt x="149" y="527"/>
                              </a:cubicBezTo>
                              <a:cubicBezTo>
                                <a:pt x="146" y="478"/>
                                <a:pt x="147" y="395"/>
                                <a:pt x="132" y="337"/>
                              </a:cubicBezTo>
                              <a:cubicBezTo>
                                <a:pt x="128" y="320"/>
                                <a:pt x="121" y="304"/>
                                <a:pt x="116" y="288"/>
                              </a:cubicBezTo>
                              <a:cubicBezTo>
                                <a:pt x="113" y="280"/>
                                <a:pt x="108" y="263"/>
                                <a:pt x="108" y="263"/>
                              </a:cubicBezTo>
                              <a:cubicBezTo>
                                <a:pt x="114" y="171"/>
                                <a:pt x="98" y="158"/>
                                <a:pt x="149" y="107"/>
                              </a:cubicBezTo>
                              <a:cubicBezTo>
                                <a:pt x="138" y="39"/>
                                <a:pt x="132" y="21"/>
                                <a:pt x="66" y="0"/>
                              </a:cubicBezTo>
                              <a:cubicBezTo>
                                <a:pt x="22" y="9"/>
                                <a:pt x="15" y="8"/>
                                <a:pt x="1" y="49"/>
                              </a:cubicBezTo>
                              <a:cubicBezTo>
                                <a:pt x="4" y="79"/>
                                <a:pt x="0" y="111"/>
                                <a:pt x="9" y="140"/>
                              </a:cubicBezTo>
                              <a:cubicBezTo>
                                <a:pt x="15" y="159"/>
                                <a:pt x="42" y="189"/>
                                <a:pt x="42" y="189"/>
                              </a:cubicBezTo>
                              <a:cubicBezTo>
                                <a:pt x="47" y="206"/>
                                <a:pt x="53" y="222"/>
                                <a:pt x="58" y="239"/>
                              </a:cubicBezTo>
                              <a:cubicBezTo>
                                <a:pt x="61" y="247"/>
                                <a:pt x="66" y="263"/>
                                <a:pt x="66" y="263"/>
                              </a:cubicBezTo>
                              <a:cubicBezTo>
                                <a:pt x="56" y="316"/>
                                <a:pt x="26" y="353"/>
                                <a:pt x="9" y="403"/>
                              </a:cubicBezTo>
                              <a:cubicBezTo>
                                <a:pt x="14" y="411"/>
                                <a:pt x="17" y="422"/>
                                <a:pt x="25" y="428"/>
                              </a:cubicBezTo>
                              <a:cubicBezTo>
                                <a:pt x="32" y="433"/>
                                <a:pt x="43" y="431"/>
                                <a:pt x="50" y="436"/>
                              </a:cubicBezTo>
                              <a:cubicBezTo>
                                <a:pt x="81" y="455"/>
                                <a:pt x="69" y="453"/>
                                <a:pt x="58" y="453"/>
                              </a:cubicBezTo>
                              <a:close/>
                            </a:path>
                          </a:pathLst>
                        </a:custGeom>
                        <a:gradFill rotWithShape="1">
                          <a:gsLst>
                            <a:gs pos="0">
                              <a:srgbClr val="004C32"/>
                            </a:gs>
                            <a:gs pos="100000">
                              <a:srgbClr val="00A46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47" name="Freeform 340">
                          <a:extLst>
                            <a:ext uri="{FF2B5EF4-FFF2-40B4-BE49-F238E27FC236}">
                              <a16:creationId xmlns:a16="http://schemas.microsoft.com/office/drawing/2014/main" id="{75362349-8459-414F-B169-AD4B3E20825D}"/>
                            </a:ext>
                          </a:extLst>
                        </p:cNvPr>
                        <p:cNvSpPr>
                          <a:spLocks/>
                        </p:cNvSpPr>
                        <p:nvPr/>
                      </p:nvSpPr>
                      <p:spPr bwMode="auto">
                        <a:xfrm>
                          <a:off x="1794" y="850"/>
                          <a:ext cx="370" cy="3031"/>
                        </a:xfrm>
                        <a:custGeom>
                          <a:avLst/>
                          <a:gdLst>
                            <a:gd name="T0" fmla="*/ 58 w 370"/>
                            <a:gd name="T1" fmla="*/ 59 h 392"/>
                            <a:gd name="T2" fmla="*/ 16 w 370"/>
                            <a:gd name="T3" fmla="*/ 143 h 392"/>
                            <a:gd name="T4" fmla="*/ 0 w 370"/>
                            <a:gd name="T5" fmla="*/ 273 h 392"/>
                            <a:gd name="T6" fmla="*/ 107 w 370"/>
                            <a:gd name="T7" fmla="*/ 685 h 392"/>
                            <a:gd name="T8" fmla="*/ 189 w 370"/>
                            <a:gd name="T9" fmla="*/ 880 h 392"/>
                            <a:gd name="T10" fmla="*/ 263 w 370"/>
                            <a:gd name="T11" fmla="*/ 858 h 392"/>
                            <a:gd name="T12" fmla="*/ 288 w 370"/>
                            <a:gd name="T13" fmla="*/ 600 h 392"/>
                            <a:gd name="T14" fmla="*/ 370 w 370"/>
                            <a:gd name="T15" fmla="*/ 427 h 392"/>
                            <a:gd name="T16" fmla="*/ 313 w 370"/>
                            <a:gd name="T17" fmla="*/ 232 h 392"/>
                            <a:gd name="T18" fmla="*/ 173 w 370"/>
                            <a:gd name="T19" fmla="*/ 79 h 392"/>
                            <a:gd name="T20" fmla="*/ 123 w 370"/>
                            <a:gd name="T21" fmla="*/ 37 h 392"/>
                            <a:gd name="T22" fmla="*/ 99 w 370"/>
                            <a:gd name="T23" fmla="*/ 15 h 392"/>
                            <a:gd name="T24" fmla="*/ 58 w 370"/>
                            <a:gd name="T25" fmla="*/ 5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0"/>
                            <a:gd name="T40" fmla="*/ 0 h 392"/>
                            <a:gd name="T41" fmla="*/ 370 w 370"/>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0" h="392">
                              <a:moveTo>
                                <a:pt x="58" y="22"/>
                              </a:moveTo>
                              <a:cubicBezTo>
                                <a:pt x="52" y="26"/>
                                <a:pt x="21" y="45"/>
                                <a:pt x="16" y="55"/>
                              </a:cubicBezTo>
                              <a:cubicBezTo>
                                <a:pt x="8" y="70"/>
                                <a:pt x="0" y="104"/>
                                <a:pt x="0" y="104"/>
                              </a:cubicBezTo>
                              <a:cubicBezTo>
                                <a:pt x="9" y="188"/>
                                <a:pt x="21" y="233"/>
                                <a:pt x="107" y="261"/>
                              </a:cubicBezTo>
                              <a:cubicBezTo>
                                <a:pt x="134" y="287"/>
                                <a:pt x="163" y="308"/>
                                <a:pt x="189" y="335"/>
                              </a:cubicBezTo>
                              <a:cubicBezTo>
                                <a:pt x="207" y="392"/>
                                <a:pt x="241" y="361"/>
                                <a:pt x="263" y="327"/>
                              </a:cubicBezTo>
                              <a:cubicBezTo>
                                <a:pt x="271" y="303"/>
                                <a:pt x="274" y="243"/>
                                <a:pt x="288" y="228"/>
                              </a:cubicBezTo>
                              <a:cubicBezTo>
                                <a:pt x="313" y="203"/>
                                <a:pt x="345" y="189"/>
                                <a:pt x="370" y="162"/>
                              </a:cubicBezTo>
                              <a:cubicBezTo>
                                <a:pt x="361" y="109"/>
                                <a:pt x="361" y="104"/>
                                <a:pt x="313" y="88"/>
                              </a:cubicBezTo>
                              <a:cubicBezTo>
                                <a:pt x="278" y="55"/>
                                <a:pt x="219" y="46"/>
                                <a:pt x="173" y="30"/>
                              </a:cubicBezTo>
                              <a:cubicBezTo>
                                <a:pt x="156" y="24"/>
                                <a:pt x="140" y="19"/>
                                <a:pt x="123" y="14"/>
                              </a:cubicBezTo>
                              <a:cubicBezTo>
                                <a:pt x="115" y="11"/>
                                <a:pt x="99" y="6"/>
                                <a:pt x="99" y="6"/>
                              </a:cubicBezTo>
                              <a:cubicBezTo>
                                <a:pt x="55" y="15"/>
                                <a:pt x="58" y="0"/>
                                <a:pt x="58" y="22"/>
                              </a:cubicBezTo>
                              <a:close/>
                            </a:path>
                          </a:pathLst>
                        </a:custGeom>
                        <a:gradFill rotWithShape="1">
                          <a:gsLst>
                            <a:gs pos="0">
                              <a:srgbClr val="66FF99"/>
                            </a:gs>
                            <a:gs pos="100000">
                              <a:srgbClr val="00A46D">
                                <a:alpha val="82001"/>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48" name="Freeform 341">
                          <a:extLst>
                            <a:ext uri="{FF2B5EF4-FFF2-40B4-BE49-F238E27FC236}">
                              <a16:creationId xmlns:a16="http://schemas.microsoft.com/office/drawing/2014/main" id="{BAE11B16-4F73-6E4B-B4CF-26A58FDFB2AE}"/>
                            </a:ext>
                          </a:extLst>
                        </p:cNvPr>
                        <p:cNvSpPr>
                          <a:spLocks/>
                        </p:cNvSpPr>
                        <p:nvPr/>
                      </p:nvSpPr>
                      <p:spPr bwMode="auto">
                        <a:xfrm>
                          <a:off x="1752" y="1897"/>
                          <a:ext cx="367" cy="3029"/>
                        </a:xfrm>
                        <a:custGeom>
                          <a:avLst/>
                          <a:gdLst>
                            <a:gd name="T0" fmla="*/ 132 w 367"/>
                            <a:gd name="T1" fmla="*/ 99 h 338"/>
                            <a:gd name="T2" fmla="*/ 1 w 367"/>
                            <a:gd name="T3" fmla="*/ 157 h 338"/>
                            <a:gd name="T4" fmla="*/ 9 w 367"/>
                            <a:gd name="T5" fmla="*/ 272 h 338"/>
                            <a:gd name="T6" fmla="*/ 108 w 367"/>
                            <a:gd name="T7" fmla="*/ 338 h 338"/>
                            <a:gd name="T8" fmla="*/ 264 w 367"/>
                            <a:gd name="T9" fmla="*/ 313 h 338"/>
                            <a:gd name="T10" fmla="*/ 289 w 367"/>
                            <a:gd name="T11" fmla="*/ 288 h 338"/>
                            <a:gd name="T12" fmla="*/ 322 w 367"/>
                            <a:gd name="T13" fmla="*/ 239 h 338"/>
                            <a:gd name="T14" fmla="*/ 297 w 367"/>
                            <a:gd name="T15" fmla="*/ 0 h 338"/>
                            <a:gd name="T16" fmla="*/ 173 w 367"/>
                            <a:gd name="T17" fmla="*/ 33 h 338"/>
                            <a:gd name="T18" fmla="*/ 141 w 367"/>
                            <a:gd name="T19" fmla="*/ 74 h 338"/>
                            <a:gd name="T20" fmla="*/ 132 w 367"/>
                            <a:gd name="T21" fmla="*/ 99 h 3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7"/>
                            <a:gd name="T34" fmla="*/ 0 h 338"/>
                            <a:gd name="T35" fmla="*/ 367 w 367"/>
                            <a:gd name="T36" fmla="*/ 338 h 3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7" h="338">
                              <a:moveTo>
                                <a:pt x="132" y="99"/>
                              </a:moveTo>
                              <a:cubicBezTo>
                                <a:pt x="59" y="107"/>
                                <a:pt x="48" y="108"/>
                                <a:pt x="1" y="157"/>
                              </a:cubicBezTo>
                              <a:cubicBezTo>
                                <a:pt x="4" y="195"/>
                                <a:pt x="0" y="235"/>
                                <a:pt x="9" y="272"/>
                              </a:cubicBezTo>
                              <a:cubicBezTo>
                                <a:pt x="15" y="298"/>
                                <a:pt x="80" y="329"/>
                                <a:pt x="108" y="338"/>
                              </a:cubicBezTo>
                              <a:cubicBezTo>
                                <a:pt x="188" y="332"/>
                                <a:pt x="203" y="332"/>
                                <a:pt x="264" y="313"/>
                              </a:cubicBezTo>
                              <a:cubicBezTo>
                                <a:pt x="272" y="305"/>
                                <a:pt x="282" y="297"/>
                                <a:pt x="289" y="288"/>
                              </a:cubicBezTo>
                              <a:cubicBezTo>
                                <a:pt x="301" y="273"/>
                                <a:pt x="322" y="239"/>
                                <a:pt x="322" y="239"/>
                              </a:cubicBezTo>
                              <a:cubicBezTo>
                                <a:pt x="345" y="166"/>
                                <a:pt x="367" y="48"/>
                                <a:pt x="297" y="0"/>
                              </a:cubicBezTo>
                              <a:cubicBezTo>
                                <a:pt x="251" y="6"/>
                                <a:pt x="210" y="3"/>
                                <a:pt x="173" y="33"/>
                              </a:cubicBezTo>
                              <a:cubicBezTo>
                                <a:pt x="169" y="36"/>
                                <a:pt x="141" y="74"/>
                                <a:pt x="141" y="74"/>
                              </a:cubicBezTo>
                              <a:cubicBezTo>
                                <a:pt x="117" y="93"/>
                                <a:pt x="103" y="70"/>
                                <a:pt x="132" y="99"/>
                              </a:cubicBezTo>
                              <a:close/>
                            </a:path>
                          </a:pathLst>
                        </a:custGeom>
                        <a:gradFill rotWithShape="1">
                          <a:gsLst>
                            <a:gs pos="0">
                              <a:srgbClr val="00A46D">
                                <a:alpha val="67000"/>
                              </a:srgbClr>
                            </a:gs>
                            <a:gs pos="100000">
                              <a:srgbClr val="006600"/>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39" name="Group 342">
                        <a:extLst>
                          <a:ext uri="{FF2B5EF4-FFF2-40B4-BE49-F238E27FC236}">
                            <a16:creationId xmlns:a16="http://schemas.microsoft.com/office/drawing/2014/main" id="{93C94867-3187-0446-A146-EF53D315BD49}"/>
                          </a:ext>
                        </a:extLst>
                      </p:cNvPr>
                      <p:cNvGrpSpPr>
                        <a:grpSpLocks/>
                      </p:cNvGrpSpPr>
                      <p:nvPr/>
                    </p:nvGrpSpPr>
                    <p:grpSpPr bwMode="auto">
                      <a:xfrm rot="1104067">
                        <a:off x="5318" y="3659"/>
                        <a:ext cx="48" cy="470"/>
                        <a:chOff x="1670" y="850"/>
                        <a:chExt cx="494" cy="4076"/>
                      </a:xfrm>
                    </p:grpSpPr>
                    <p:sp>
                      <p:nvSpPr>
                        <p:cNvPr id="143" name="Freeform 343">
                          <a:extLst>
                            <a:ext uri="{FF2B5EF4-FFF2-40B4-BE49-F238E27FC236}">
                              <a16:creationId xmlns:a16="http://schemas.microsoft.com/office/drawing/2014/main" id="{1021780F-C9D5-B24B-91AB-A2C7D541B3D8}"/>
                            </a:ext>
                          </a:extLst>
                        </p:cNvPr>
                        <p:cNvSpPr>
                          <a:spLocks/>
                        </p:cNvSpPr>
                        <p:nvPr/>
                      </p:nvSpPr>
                      <p:spPr bwMode="auto">
                        <a:xfrm>
                          <a:off x="1670" y="1369"/>
                          <a:ext cx="494" cy="3031"/>
                        </a:xfrm>
                        <a:custGeom>
                          <a:avLst/>
                          <a:gdLst>
                            <a:gd name="T0" fmla="*/ 255182 w 149"/>
                            <a:gd name="T1" fmla="*/ 228931 h 625"/>
                            <a:gd name="T2" fmla="*/ 39616 w 149"/>
                            <a:gd name="T3" fmla="*/ 266491 h 625"/>
                            <a:gd name="T4" fmla="*/ 511091 w 149"/>
                            <a:gd name="T5" fmla="*/ 307889 h 625"/>
                            <a:gd name="T6" fmla="*/ 656208 w 149"/>
                            <a:gd name="T7" fmla="*/ 266491 h 625"/>
                            <a:gd name="T8" fmla="*/ 581680 w 149"/>
                            <a:gd name="T9" fmla="*/ 170357 h 625"/>
                            <a:gd name="T10" fmla="*/ 511091 w 149"/>
                            <a:gd name="T11" fmla="*/ 145627 h 625"/>
                            <a:gd name="T12" fmla="*/ 475444 w 149"/>
                            <a:gd name="T13" fmla="*/ 132999 h 625"/>
                            <a:gd name="T14" fmla="*/ 656208 w 149"/>
                            <a:gd name="T15" fmla="*/ 54019 h 625"/>
                            <a:gd name="T16" fmla="*/ 290817 w 149"/>
                            <a:gd name="T17" fmla="*/ 0 h 625"/>
                            <a:gd name="T18" fmla="*/ 3969 w 149"/>
                            <a:gd name="T19" fmla="*/ 24762 h 625"/>
                            <a:gd name="T20" fmla="*/ 39616 w 149"/>
                            <a:gd name="T21" fmla="*/ 70857 h 625"/>
                            <a:gd name="T22" fmla="*/ 184623 w 149"/>
                            <a:gd name="T23" fmla="*/ 95511 h 625"/>
                            <a:gd name="T24" fmla="*/ 255182 w 149"/>
                            <a:gd name="T25" fmla="*/ 120865 h 625"/>
                            <a:gd name="T26" fmla="*/ 290817 w 149"/>
                            <a:gd name="T27" fmla="*/ 132999 h 625"/>
                            <a:gd name="T28" fmla="*/ 39616 w 149"/>
                            <a:gd name="T29" fmla="*/ 203756 h 625"/>
                            <a:gd name="T30" fmla="*/ 110208 w 149"/>
                            <a:gd name="T31" fmla="*/ 216481 h 625"/>
                            <a:gd name="T32" fmla="*/ 220261 w 149"/>
                            <a:gd name="T33" fmla="*/ 220414 h 625"/>
                            <a:gd name="T34" fmla="*/ 255182 w 149"/>
                            <a:gd name="T35" fmla="*/ 228931 h 6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9"/>
                            <a:gd name="T55" fmla="*/ 0 h 625"/>
                            <a:gd name="T56" fmla="*/ 149 w 149"/>
                            <a:gd name="T57" fmla="*/ 625 h 6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9" h="625">
                              <a:moveTo>
                                <a:pt x="58" y="453"/>
                              </a:moveTo>
                              <a:cubicBezTo>
                                <a:pt x="29" y="481"/>
                                <a:pt x="19" y="487"/>
                                <a:pt x="9" y="527"/>
                              </a:cubicBezTo>
                              <a:cubicBezTo>
                                <a:pt x="21" y="625"/>
                                <a:pt x="19" y="621"/>
                                <a:pt x="116" y="609"/>
                              </a:cubicBezTo>
                              <a:cubicBezTo>
                                <a:pt x="134" y="581"/>
                                <a:pt x="140" y="559"/>
                                <a:pt x="149" y="527"/>
                              </a:cubicBezTo>
                              <a:cubicBezTo>
                                <a:pt x="146" y="478"/>
                                <a:pt x="147" y="395"/>
                                <a:pt x="132" y="337"/>
                              </a:cubicBezTo>
                              <a:cubicBezTo>
                                <a:pt x="128" y="320"/>
                                <a:pt x="121" y="304"/>
                                <a:pt x="116" y="288"/>
                              </a:cubicBezTo>
                              <a:cubicBezTo>
                                <a:pt x="113" y="280"/>
                                <a:pt x="108" y="263"/>
                                <a:pt x="108" y="263"/>
                              </a:cubicBezTo>
                              <a:cubicBezTo>
                                <a:pt x="114" y="171"/>
                                <a:pt x="98" y="158"/>
                                <a:pt x="149" y="107"/>
                              </a:cubicBezTo>
                              <a:cubicBezTo>
                                <a:pt x="138" y="39"/>
                                <a:pt x="132" y="21"/>
                                <a:pt x="66" y="0"/>
                              </a:cubicBezTo>
                              <a:cubicBezTo>
                                <a:pt x="22" y="9"/>
                                <a:pt x="15" y="8"/>
                                <a:pt x="1" y="49"/>
                              </a:cubicBezTo>
                              <a:cubicBezTo>
                                <a:pt x="4" y="79"/>
                                <a:pt x="0" y="111"/>
                                <a:pt x="9" y="140"/>
                              </a:cubicBezTo>
                              <a:cubicBezTo>
                                <a:pt x="15" y="159"/>
                                <a:pt x="42" y="189"/>
                                <a:pt x="42" y="189"/>
                              </a:cubicBezTo>
                              <a:cubicBezTo>
                                <a:pt x="47" y="206"/>
                                <a:pt x="53" y="222"/>
                                <a:pt x="58" y="239"/>
                              </a:cubicBezTo>
                              <a:cubicBezTo>
                                <a:pt x="61" y="247"/>
                                <a:pt x="66" y="263"/>
                                <a:pt x="66" y="263"/>
                              </a:cubicBezTo>
                              <a:cubicBezTo>
                                <a:pt x="56" y="316"/>
                                <a:pt x="26" y="353"/>
                                <a:pt x="9" y="403"/>
                              </a:cubicBezTo>
                              <a:cubicBezTo>
                                <a:pt x="14" y="411"/>
                                <a:pt x="17" y="422"/>
                                <a:pt x="25" y="428"/>
                              </a:cubicBezTo>
                              <a:cubicBezTo>
                                <a:pt x="32" y="433"/>
                                <a:pt x="43" y="431"/>
                                <a:pt x="50" y="436"/>
                              </a:cubicBezTo>
                              <a:cubicBezTo>
                                <a:pt x="81" y="455"/>
                                <a:pt x="69" y="453"/>
                                <a:pt x="58" y="453"/>
                              </a:cubicBezTo>
                              <a:close/>
                            </a:path>
                          </a:pathLst>
                        </a:custGeom>
                        <a:gradFill rotWithShape="1">
                          <a:gsLst>
                            <a:gs pos="0">
                              <a:srgbClr val="004C32"/>
                            </a:gs>
                            <a:gs pos="100000">
                              <a:srgbClr val="00A46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44" name="Freeform 344">
                          <a:extLst>
                            <a:ext uri="{FF2B5EF4-FFF2-40B4-BE49-F238E27FC236}">
                              <a16:creationId xmlns:a16="http://schemas.microsoft.com/office/drawing/2014/main" id="{8FEDFD34-D8CE-A041-9035-CE66749C5D7F}"/>
                            </a:ext>
                          </a:extLst>
                        </p:cNvPr>
                        <p:cNvSpPr>
                          <a:spLocks/>
                        </p:cNvSpPr>
                        <p:nvPr/>
                      </p:nvSpPr>
                      <p:spPr bwMode="auto">
                        <a:xfrm>
                          <a:off x="1794" y="850"/>
                          <a:ext cx="370" cy="3031"/>
                        </a:xfrm>
                        <a:custGeom>
                          <a:avLst/>
                          <a:gdLst>
                            <a:gd name="T0" fmla="*/ 58 w 370"/>
                            <a:gd name="T1" fmla="*/ 59 h 392"/>
                            <a:gd name="T2" fmla="*/ 16 w 370"/>
                            <a:gd name="T3" fmla="*/ 143 h 392"/>
                            <a:gd name="T4" fmla="*/ 0 w 370"/>
                            <a:gd name="T5" fmla="*/ 273 h 392"/>
                            <a:gd name="T6" fmla="*/ 107 w 370"/>
                            <a:gd name="T7" fmla="*/ 685 h 392"/>
                            <a:gd name="T8" fmla="*/ 189 w 370"/>
                            <a:gd name="T9" fmla="*/ 880 h 392"/>
                            <a:gd name="T10" fmla="*/ 263 w 370"/>
                            <a:gd name="T11" fmla="*/ 858 h 392"/>
                            <a:gd name="T12" fmla="*/ 288 w 370"/>
                            <a:gd name="T13" fmla="*/ 600 h 392"/>
                            <a:gd name="T14" fmla="*/ 370 w 370"/>
                            <a:gd name="T15" fmla="*/ 427 h 392"/>
                            <a:gd name="T16" fmla="*/ 313 w 370"/>
                            <a:gd name="T17" fmla="*/ 232 h 392"/>
                            <a:gd name="T18" fmla="*/ 173 w 370"/>
                            <a:gd name="T19" fmla="*/ 79 h 392"/>
                            <a:gd name="T20" fmla="*/ 123 w 370"/>
                            <a:gd name="T21" fmla="*/ 37 h 392"/>
                            <a:gd name="T22" fmla="*/ 99 w 370"/>
                            <a:gd name="T23" fmla="*/ 15 h 392"/>
                            <a:gd name="T24" fmla="*/ 58 w 370"/>
                            <a:gd name="T25" fmla="*/ 5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0"/>
                            <a:gd name="T40" fmla="*/ 0 h 392"/>
                            <a:gd name="T41" fmla="*/ 370 w 370"/>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0" h="392">
                              <a:moveTo>
                                <a:pt x="58" y="22"/>
                              </a:moveTo>
                              <a:cubicBezTo>
                                <a:pt x="52" y="26"/>
                                <a:pt x="21" y="45"/>
                                <a:pt x="16" y="55"/>
                              </a:cubicBezTo>
                              <a:cubicBezTo>
                                <a:pt x="8" y="70"/>
                                <a:pt x="0" y="104"/>
                                <a:pt x="0" y="104"/>
                              </a:cubicBezTo>
                              <a:cubicBezTo>
                                <a:pt x="9" y="188"/>
                                <a:pt x="21" y="233"/>
                                <a:pt x="107" y="261"/>
                              </a:cubicBezTo>
                              <a:cubicBezTo>
                                <a:pt x="134" y="287"/>
                                <a:pt x="163" y="308"/>
                                <a:pt x="189" y="335"/>
                              </a:cubicBezTo>
                              <a:cubicBezTo>
                                <a:pt x="207" y="392"/>
                                <a:pt x="241" y="361"/>
                                <a:pt x="263" y="327"/>
                              </a:cubicBezTo>
                              <a:cubicBezTo>
                                <a:pt x="271" y="303"/>
                                <a:pt x="274" y="243"/>
                                <a:pt x="288" y="228"/>
                              </a:cubicBezTo>
                              <a:cubicBezTo>
                                <a:pt x="313" y="203"/>
                                <a:pt x="345" y="189"/>
                                <a:pt x="370" y="162"/>
                              </a:cubicBezTo>
                              <a:cubicBezTo>
                                <a:pt x="361" y="109"/>
                                <a:pt x="361" y="104"/>
                                <a:pt x="313" y="88"/>
                              </a:cubicBezTo>
                              <a:cubicBezTo>
                                <a:pt x="278" y="55"/>
                                <a:pt x="219" y="46"/>
                                <a:pt x="173" y="30"/>
                              </a:cubicBezTo>
                              <a:cubicBezTo>
                                <a:pt x="156" y="24"/>
                                <a:pt x="140" y="19"/>
                                <a:pt x="123" y="14"/>
                              </a:cubicBezTo>
                              <a:cubicBezTo>
                                <a:pt x="115" y="11"/>
                                <a:pt x="99" y="6"/>
                                <a:pt x="99" y="6"/>
                              </a:cubicBezTo>
                              <a:cubicBezTo>
                                <a:pt x="55" y="15"/>
                                <a:pt x="58" y="0"/>
                                <a:pt x="58" y="22"/>
                              </a:cubicBezTo>
                              <a:close/>
                            </a:path>
                          </a:pathLst>
                        </a:custGeom>
                        <a:gradFill rotWithShape="1">
                          <a:gsLst>
                            <a:gs pos="0">
                              <a:srgbClr val="66FF99"/>
                            </a:gs>
                            <a:gs pos="100000">
                              <a:srgbClr val="00A46D">
                                <a:alpha val="82001"/>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45" name="Freeform 345">
                          <a:extLst>
                            <a:ext uri="{FF2B5EF4-FFF2-40B4-BE49-F238E27FC236}">
                              <a16:creationId xmlns:a16="http://schemas.microsoft.com/office/drawing/2014/main" id="{0B7F29C5-9DC3-4940-8A41-34190C1EFBE7}"/>
                            </a:ext>
                          </a:extLst>
                        </p:cNvPr>
                        <p:cNvSpPr>
                          <a:spLocks/>
                        </p:cNvSpPr>
                        <p:nvPr/>
                      </p:nvSpPr>
                      <p:spPr bwMode="auto">
                        <a:xfrm>
                          <a:off x="1752" y="1897"/>
                          <a:ext cx="367" cy="3029"/>
                        </a:xfrm>
                        <a:custGeom>
                          <a:avLst/>
                          <a:gdLst>
                            <a:gd name="T0" fmla="*/ 132 w 367"/>
                            <a:gd name="T1" fmla="*/ 99 h 338"/>
                            <a:gd name="T2" fmla="*/ 1 w 367"/>
                            <a:gd name="T3" fmla="*/ 157 h 338"/>
                            <a:gd name="T4" fmla="*/ 9 w 367"/>
                            <a:gd name="T5" fmla="*/ 272 h 338"/>
                            <a:gd name="T6" fmla="*/ 108 w 367"/>
                            <a:gd name="T7" fmla="*/ 338 h 338"/>
                            <a:gd name="T8" fmla="*/ 264 w 367"/>
                            <a:gd name="T9" fmla="*/ 313 h 338"/>
                            <a:gd name="T10" fmla="*/ 289 w 367"/>
                            <a:gd name="T11" fmla="*/ 288 h 338"/>
                            <a:gd name="T12" fmla="*/ 322 w 367"/>
                            <a:gd name="T13" fmla="*/ 239 h 338"/>
                            <a:gd name="T14" fmla="*/ 297 w 367"/>
                            <a:gd name="T15" fmla="*/ 0 h 338"/>
                            <a:gd name="T16" fmla="*/ 173 w 367"/>
                            <a:gd name="T17" fmla="*/ 33 h 338"/>
                            <a:gd name="T18" fmla="*/ 141 w 367"/>
                            <a:gd name="T19" fmla="*/ 74 h 338"/>
                            <a:gd name="T20" fmla="*/ 132 w 367"/>
                            <a:gd name="T21" fmla="*/ 99 h 3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7"/>
                            <a:gd name="T34" fmla="*/ 0 h 338"/>
                            <a:gd name="T35" fmla="*/ 367 w 367"/>
                            <a:gd name="T36" fmla="*/ 338 h 3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7" h="338">
                              <a:moveTo>
                                <a:pt x="132" y="99"/>
                              </a:moveTo>
                              <a:cubicBezTo>
                                <a:pt x="59" y="107"/>
                                <a:pt x="48" y="108"/>
                                <a:pt x="1" y="157"/>
                              </a:cubicBezTo>
                              <a:cubicBezTo>
                                <a:pt x="4" y="195"/>
                                <a:pt x="0" y="235"/>
                                <a:pt x="9" y="272"/>
                              </a:cubicBezTo>
                              <a:cubicBezTo>
                                <a:pt x="15" y="298"/>
                                <a:pt x="80" y="329"/>
                                <a:pt x="108" y="338"/>
                              </a:cubicBezTo>
                              <a:cubicBezTo>
                                <a:pt x="188" y="332"/>
                                <a:pt x="203" y="332"/>
                                <a:pt x="264" y="313"/>
                              </a:cubicBezTo>
                              <a:cubicBezTo>
                                <a:pt x="272" y="305"/>
                                <a:pt x="282" y="297"/>
                                <a:pt x="289" y="288"/>
                              </a:cubicBezTo>
                              <a:cubicBezTo>
                                <a:pt x="301" y="273"/>
                                <a:pt x="322" y="239"/>
                                <a:pt x="322" y="239"/>
                              </a:cubicBezTo>
                              <a:cubicBezTo>
                                <a:pt x="345" y="166"/>
                                <a:pt x="367" y="48"/>
                                <a:pt x="297" y="0"/>
                              </a:cubicBezTo>
                              <a:cubicBezTo>
                                <a:pt x="251" y="6"/>
                                <a:pt x="210" y="3"/>
                                <a:pt x="173" y="33"/>
                              </a:cubicBezTo>
                              <a:cubicBezTo>
                                <a:pt x="169" y="36"/>
                                <a:pt x="141" y="74"/>
                                <a:pt x="141" y="74"/>
                              </a:cubicBezTo>
                              <a:cubicBezTo>
                                <a:pt x="117" y="93"/>
                                <a:pt x="103" y="70"/>
                                <a:pt x="132" y="99"/>
                              </a:cubicBezTo>
                              <a:close/>
                            </a:path>
                          </a:pathLst>
                        </a:custGeom>
                        <a:gradFill rotWithShape="1">
                          <a:gsLst>
                            <a:gs pos="0">
                              <a:srgbClr val="00A46D">
                                <a:alpha val="67000"/>
                              </a:srgbClr>
                            </a:gs>
                            <a:gs pos="100000">
                              <a:srgbClr val="006600"/>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140" name="Group 346">
                        <a:extLst>
                          <a:ext uri="{FF2B5EF4-FFF2-40B4-BE49-F238E27FC236}">
                            <a16:creationId xmlns:a16="http://schemas.microsoft.com/office/drawing/2014/main" id="{A5E1A7BD-6904-5942-836F-00B509E6F68B}"/>
                          </a:ext>
                        </a:extLst>
                      </p:cNvPr>
                      <p:cNvGrpSpPr>
                        <a:grpSpLocks noChangeAspect="1"/>
                      </p:cNvGrpSpPr>
                      <p:nvPr/>
                    </p:nvGrpSpPr>
                    <p:grpSpPr bwMode="auto">
                      <a:xfrm rot="620728" flipH="1">
                        <a:off x="4780" y="3505"/>
                        <a:ext cx="283" cy="369"/>
                        <a:chOff x="2488" y="3089"/>
                        <a:chExt cx="292" cy="382"/>
                      </a:xfrm>
                    </p:grpSpPr>
                    <p:sp>
                      <p:nvSpPr>
                        <p:cNvPr id="141" name="Freeform 347">
                          <a:extLst>
                            <a:ext uri="{FF2B5EF4-FFF2-40B4-BE49-F238E27FC236}">
                              <a16:creationId xmlns:a16="http://schemas.microsoft.com/office/drawing/2014/main" id="{ECF04A5D-E7BA-854E-BF66-645F52C2DBB6}"/>
                            </a:ext>
                          </a:extLst>
                        </p:cNvPr>
                        <p:cNvSpPr>
                          <a:spLocks noChangeAspect="1"/>
                        </p:cNvSpPr>
                        <p:nvPr/>
                      </p:nvSpPr>
                      <p:spPr bwMode="auto">
                        <a:xfrm>
                          <a:off x="2488" y="3089"/>
                          <a:ext cx="292" cy="382"/>
                        </a:xfrm>
                        <a:custGeom>
                          <a:avLst/>
                          <a:gdLst>
                            <a:gd name="T0" fmla="*/ 27 w 292"/>
                            <a:gd name="T1" fmla="*/ 289 h 382"/>
                            <a:gd name="T2" fmla="*/ 3 w 292"/>
                            <a:gd name="T3" fmla="*/ 265 h 382"/>
                            <a:gd name="T4" fmla="*/ 46 w 292"/>
                            <a:gd name="T5" fmla="*/ 193 h 382"/>
                            <a:gd name="T6" fmla="*/ 100 w 292"/>
                            <a:gd name="T7" fmla="*/ 127 h 382"/>
                            <a:gd name="T8" fmla="*/ 183 w 292"/>
                            <a:gd name="T9" fmla="*/ 70 h 382"/>
                            <a:gd name="T10" fmla="*/ 231 w 292"/>
                            <a:gd name="T11" fmla="*/ 7 h 382"/>
                            <a:gd name="T12" fmla="*/ 256 w 292"/>
                            <a:gd name="T13" fmla="*/ 28 h 382"/>
                            <a:gd name="T14" fmla="*/ 238 w 292"/>
                            <a:gd name="T15" fmla="*/ 69 h 382"/>
                            <a:gd name="T16" fmla="*/ 211 w 292"/>
                            <a:gd name="T17" fmla="*/ 99 h 382"/>
                            <a:gd name="T18" fmla="*/ 229 w 292"/>
                            <a:gd name="T19" fmla="*/ 106 h 382"/>
                            <a:gd name="T20" fmla="*/ 282 w 292"/>
                            <a:gd name="T21" fmla="*/ 93 h 382"/>
                            <a:gd name="T22" fmla="*/ 288 w 292"/>
                            <a:gd name="T23" fmla="*/ 103 h 382"/>
                            <a:gd name="T24" fmla="*/ 270 w 292"/>
                            <a:gd name="T25" fmla="*/ 127 h 382"/>
                            <a:gd name="T26" fmla="*/ 228 w 292"/>
                            <a:gd name="T27" fmla="*/ 135 h 382"/>
                            <a:gd name="T28" fmla="*/ 202 w 292"/>
                            <a:gd name="T29" fmla="*/ 144 h 382"/>
                            <a:gd name="T30" fmla="*/ 207 w 292"/>
                            <a:gd name="T31" fmla="*/ 174 h 382"/>
                            <a:gd name="T32" fmla="*/ 231 w 292"/>
                            <a:gd name="T33" fmla="*/ 213 h 382"/>
                            <a:gd name="T34" fmla="*/ 222 w 292"/>
                            <a:gd name="T35" fmla="*/ 238 h 382"/>
                            <a:gd name="T36" fmla="*/ 184 w 292"/>
                            <a:gd name="T37" fmla="*/ 226 h 382"/>
                            <a:gd name="T38" fmla="*/ 165 w 292"/>
                            <a:gd name="T39" fmla="*/ 181 h 382"/>
                            <a:gd name="T40" fmla="*/ 127 w 292"/>
                            <a:gd name="T41" fmla="*/ 198 h 382"/>
                            <a:gd name="T42" fmla="*/ 120 w 292"/>
                            <a:gd name="T43" fmla="*/ 228 h 382"/>
                            <a:gd name="T44" fmla="*/ 190 w 292"/>
                            <a:gd name="T45" fmla="*/ 268 h 382"/>
                            <a:gd name="T46" fmla="*/ 168 w 292"/>
                            <a:gd name="T47" fmla="*/ 294 h 382"/>
                            <a:gd name="T48" fmla="*/ 127 w 292"/>
                            <a:gd name="T49" fmla="*/ 285 h 382"/>
                            <a:gd name="T50" fmla="*/ 88 w 292"/>
                            <a:gd name="T51" fmla="*/ 253 h 382"/>
                            <a:gd name="T52" fmla="*/ 109 w 292"/>
                            <a:gd name="T53" fmla="*/ 318 h 382"/>
                            <a:gd name="T54" fmla="*/ 102 w 292"/>
                            <a:gd name="T55" fmla="*/ 360 h 382"/>
                            <a:gd name="T56" fmla="*/ 73 w 292"/>
                            <a:gd name="T57" fmla="*/ 375 h 382"/>
                            <a:gd name="T58" fmla="*/ 76 w 292"/>
                            <a:gd name="T59" fmla="*/ 318 h 382"/>
                            <a:gd name="T60" fmla="*/ 55 w 292"/>
                            <a:gd name="T61" fmla="*/ 286 h 382"/>
                            <a:gd name="T62" fmla="*/ 27 w 292"/>
                            <a:gd name="T63" fmla="*/ 289 h 3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2"/>
                            <a:gd name="T97" fmla="*/ 0 h 382"/>
                            <a:gd name="T98" fmla="*/ 292 w 292"/>
                            <a:gd name="T99" fmla="*/ 382 h 3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2" h="382">
                              <a:moveTo>
                                <a:pt x="27" y="289"/>
                              </a:moveTo>
                              <a:cubicBezTo>
                                <a:pt x="18" y="286"/>
                                <a:pt x="0" y="281"/>
                                <a:pt x="3" y="265"/>
                              </a:cubicBezTo>
                              <a:cubicBezTo>
                                <a:pt x="6" y="249"/>
                                <a:pt x="30" y="216"/>
                                <a:pt x="46" y="193"/>
                              </a:cubicBezTo>
                              <a:cubicBezTo>
                                <a:pt x="62" y="170"/>
                                <a:pt x="77" y="147"/>
                                <a:pt x="100" y="127"/>
                              </a:cubicBezTo>
                              <a:cubicBezTo>
                                <a:pt x="123" y="107"/>
                                <a:pt x="161" y="90"/>
                                <a:pt x="183" y="70"/>
                              </a:cubicBezTo>
                              <a:cubicBezTo>
                                <a:pt x="205" y="50"/>
                                <a:pt x="219" y="14"/>
                                <a:pt x="231" y="7"/>
                              </a:cubicBezTo>
                              <a:cubicBezTo>
                                <a:pt x="243" y="0"/>
                                <a:pt x="255" y="18"/>
                                <a:pt x="256" y="28"/>
                              </a:cubicBezTo>
                              <a:cubicBezTo>
                                <a:pt x="257" y="38"/>
                                <a:pt x="246" y="57"/>
                                <a:pt x="238" y="69"/>
                              </a:cubicBezTo>
                              <a:cubicBezTo>
                                <a:pt x="230" y="81"/>
                                <a:pt x="212" y="93"/>
                                <a:pt x="211" y="99"/>
                              </a:cubicBezTo>
                              <a:cubicBezTo>
                                <a:pt x="210" y="105"/>
                                <a:pt x="217" y="107"/>
                                <a:pt x="229" y="106"/>
                              </a:cubicBezTo>
                              <a:cubicBezTo>
                                <a:pt x="241" y="105"/>
                                <a:pt x="272" y="93"/>
                                <a:pt x="282" y="93"/>
                              </a:cubicBezTo>
                              <a:cubicBezTo>
                                <a:pt x="292" y="93"/>
                                <a:pt x="290" y="97"/>
                                <a:pt x="288" y="103"/>
                              </a:cubicBezTo>
                              <a:cubicBezTo>
                                <a:pt x="286" y="109"/>
                                <a:pt x="280" y="122"/>
                                <a:pt x="270" y="127"/>
                              </a:cubicBezTo>
                              <a:cubicBezTo>
                                <a:pt x="260" y="132"/>
                                <a:pt x="239" y="132"/>
                                <a:pt x="228" y="135"/>
                              </a:cubicBezTo>
                              <a:cubicBezTo>
                                <a:pt x="217" y="138"/>
                                <a:pt x="205" y="138"/>
                                <a:pt x="202" y="144"/>
                              </a:cubicBezTo>
                              <a:cubicBezTo>
                                <a:pt x="199" y="150"/>
                                <a:pt x="202" y="163"/>
                                <a:pt x="207" y="174"/>
                              </a:cubicBezTo>
                              <a:cubicBezTo>
                                <a:pt x="212" y="185"/>
                                <a:pt x="228" y="202"/>
                                <a:pt x="231" y="213"/>
                              </a:cubicBezTo>
                              <a:cubicBezTo>
                                <a:pt x="234" y="224"/>
                                <a:pt x="230" y="236"/>
                                <a:pt x="222" y="238"/>
                              </a:cubicBezTo>
                              <a:cubicBezTo>
                                <a:pt x="214" y="240"/>
                                <a:pt x="193" y="235"/>
                                <a:pt x="184" y="226"/>
                              </a:cubicBezTo>
                              <a:cubicBezTo>
                                <a:pt x="175" y="217"/>
                                <a:pt x="174" y="186"/>
                                <a:pt x="165" y="181"/>
                              </a:cubicBezTo>
                              <a:cubicBezTo>
                                <a:pt x="156" y="176"/>
                                <a:pt x="134" y="190"/>
                                <a:pt x="127" y="198"/>
                              </a:cubicBezTo>
                              <a:cubicBezTo>
                                <a:pt x="120" y="206"/>
                                <a:pt x="110" y="216"/>
                                <a:pt x="120" y="228"/>
                              </a:cubicBezTo>
                              <a:cubicBezTo>
                                <a:pt x="130" y="240"/>
                                <a:pt x="182" y="257"/>
                                <a:pt x="190" y="268"/>
                              </a:cubicBezTo>
                              <a:cubicBezTo>
                                <a:pt x="198" y="279"/>
                                <a:pt x="178" y="291"/>
                                <a:pt x="168" y="294"/>
                              </a:cubicBezTo>
                              <a:cubicBezTo>
                                <a:pt x="158" y="297"/>
                                <a:pt x="140" y="292"/>
                                <a:pt x="127" y="285"/>
                              </a:cubicBezTo>
                              <a:cubicBezTo>
                                <a:pt x="114" y="278"/>
                                <a:pt x="91" y="248"/>
                                <a:pt x="88" y="253"/>
                              </a:cubicBezTo>
                              <a:cubicBezTo>
                                <a:pt x="85" y="258"/>
                                <a:pt x="107" y="300"/>
                                <a:pt x="109" y="318"/>
                              </a:cubicBezTo>
                              <a:cubicBezTo>
                                <a:pt x="111" y="336"/>
                                <a:pt x="108" y="351"/>
                                <a:pt x="102" y="360"/>
                              </a:cubicBezTo>
                              <a:cubicBezTo>
                                <a:pt x="96" y="369"/>
                                <a:pt x="77" y="382"/>
                                <a:pt x="73" y="375"/>
                              </a:cubicBezTo>
                              <a:cubicBezTo>
                                <a:pt x="69" y="368"/>
                                <a:pt x="79" y="333"/>
                                <a:pt x="76" y="318"/>
                              </a:cubicBezTo>
                              <a:cubicBezTo>
                                <a:pt x="73" y="303"/>
                                <a:pt x="63" y="291"/>
                                <a:pt x="55" y="286"/>
                              </a:cubicBezTo>
                              <a:cubicBezTo>
                                <a:pt x="47" y="281"/>
                                <a:pt x="36" y="292"/>
                                <a:pt x="27" y="289"/>
                              </a:cubicBezTo>
                              <a:close/>
                            </a:path>
                          </a:pathLst>
                        </a:custGeom>
                        <a:gradFill rotWithShape="1">
                          <a:gsLst>
                            <a:gs pos="0">
                              <a:srgbClr val="FF9966"/>
                            </a:gs>
                            <a:gs pos="100000">
                              <a:srgbClr val="A96544"/>
                            </a:gs>
                          </a:gsLst>
                          <a:lin ang="2700000" scaled="1"/>
                        </a:gradFill>
                        <a:ln w="3175">
                          <a:solidFill>
                            <a:srgbClr val="0000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142" name="Oval 348">
                          <a:extLst>
                            <a:ext uri="{FF2B5EF4-FFF2-40B4-BE49-F238E27FC236}">
                              <a16:creationId xmlns:a16="http://schemas.microsoft.com/office/drawing/2014/main" id="{5DB96B42-4D05-9841-A0C5-02C6CBDD51B1}"/>
                            </a:ext>
                          </a:extLst>
                        </p:cNvPr>
                        <p:cNvSpPr>
                          <a:spLocks noChangeAspect="1" noChangeArrowheads="1"/>
                        </p:cNvSpPr>
                        <p:nvPr/>
                      </p:nvSpPr>
                      <p:spPr bwMode="auto">
                        <a:xfrm rot="-2149094">
                          <a:off x="2558" y="3243"/>
                          <a:ext cx="89" cy="27"/>
                        </a:xfrm>
                        <a:prstGeom prst="ellipse">
                          <a:avLst/>
                        </a:prstGeom>
                        <a:solidFill>
                          <a:srgbClr val="944A00"/>
                        </a:solidFill>
                        <a:ln w="3175">
                          <a:solidFill>
                            <a:srgbClr val="0000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grpSp>
            </p:grpSp>
          </p:grpSp>
        </p:grpSp>
      </p:grpSp>
      <p:sp>
        <p:nvSpPr>
          <p:cNvPr id="359" name="Rectangle 349">
            <a:extLst>
              <a:ext uri="{FF2B5EF4-FFF2-40B4-BE49-F238E27FC236}">
                <a16:creationId xmlns:a16="http://schemas.microsoft.com/office/drawing/2014/main" id="{D41C41A0-DD4E-2842-ACF4-4B40B5004D0D}"/>
              </a:ext>
            </a:extLst>
          </p:cNvPr>
          <p:cNvSpPr txBox="1">
            <a:spLocks noChangeArrowheads="1"/>
          </p:cNvSpPr>
          <p:nvPr/>
        </p:nvSpPr>
        <p:spPr>
          <a:xfrm>
            <a:off x="2590629" y="126330"/>
            <a:ext cx="6267002" cy="559766"/>
          </a:xfrm>
          <a:prstGeom prst="rect">
            <a:avLst/>
          </a:prstGeom>
          <a:noFill/>
          <a:extLst>
            <a:ext uri="{909E8E84-426E-40DD-AFC4-6F175D3DCCD1}">
              <a14:hiddenFill xmlns:a14="http://schemas.microsoft.com/office/drawing/2010/main">
                <a:solidFill>
                  <a:srgbClr val="FFFFFF"/>
                </a:solidFill>
              </a14:hiddenFill>
            </a:ext>
          </a:extLst>
        </p:spPr>
        <p:txBody>
          <a:bodyPr vert="horz" lIns="68601" tIns="34301" rIns="68601" bIns="34301"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80000"/>
              </a:lnSpc>
            </a:pPr>
            <a:r>
              <a:rPr lang="zh-CN" altLang="en-US" sz="2000" dirty="0">
                <a:latin typeface="Microsoft YaHei" panose="020B0503020204020204" pitchFamily="34" charset="-122"/>
                <a:ea typeface="Microsoft YaHei" panose="020B0503020204020204" pitchFamily="34" charset="-122"/>
              </a:rPr>
              <a:t>正常组织和肿瘤组织的血管系统</a:t>
            </a:r>
          </a:p>
        </p:txBody>
      </p:sp>
      <p:sp>
        <p:nvSpPr>
          <p:cNvPr id="360" name="Line 350">
            <a:extLst>
              <a:ext uri="{FF2B5EF4-FFF2-40B4-BE49-F238E27FC236}">
                <a16:creationId xmlns:a16="http://schemas.microsoft.com/office/drawing/2014/main" id="{726EC496-F47D-2542-88F8-C2807460E826}"/>
              </a:ext>
            </a:extLst>
          </p:cNvPr>
          <p:cNvSpPr>
            <a:spLocks noChangeShapeType="1"/>
          </p:cNvSpPr>
          <p:nvPr/>
        </p:nvSpPr>
        <p:spPr bwMode="auto">
          <a:xfrm>
            <a:off x="864441" y="1567346"/>
            <a:ext cx="3396711" cy="0"/>
          </a:xfrm>
          <a:prstGeom prst="line">
            <a:avLst/>
          </a:prstGeom>
          <a:noFill/>
          <a:ln w="19050">
            <a:solidFill>
              <a:srgbClr val="00FFFF"/>
            </a:solidFill>
            <a:round/>
            <a:headEnd/>
            <a:tailEnd/>
          </a:ln>
          <a:extLst>
            <a:ext uri="{909E8E84-426E-40DD-AFC4-6F175D3DCCD1}">
              <a14:hiddenFill xmlns:a14="http://schemas.microsoft.com/office/drawing/2010/main">
                <a:noFill/>
              </a14:hiddenFill>
            </a:ext>
          </a:extLst>
        </p:spPr>
        <p:txBody>
          <a:bodyPr>
            <a:spAutoFit/>
          </a:bodyPr>
          <a:lstStyle/>
          <a:p>
            <a:endParaRPr lang="zh-CN" altLang="en-US" sz="1350"/>
          </a:p>
        </p:txBody>
      </p:sp>
      <p:sp>
        <p:nvSpPr>
          <p:cNvPr id="361" name="Line 351">
            <a:extLst>
              <a:ext uri="{FF2B5EF4-FFF2-40B4-BE49-F238E27FC236}">
                <a16:creationId xmlns:a16="http://schemas.microsoft.com/office/drawing/2014/main" id="{F768433C-4D20-044E-B7D7-3B9671AEE7FA}"/>
              </a:ext>
            </a:extLst>
          </p:cNvPr>
          <p:cNvSpPr>
            <a:spLocks noChangeShapeType="1"/>
          </p:cNvSpPr>
          <p:nvPr/>
        </p:nvSpPr>
        <p:spPr bwMode="auto">
          <a:xfrm flipV="1">
            <a:off x="4768514" y="1545909"/>
            <a:ext cx="3450305" cy="21438"/>
          </a:xfrm>
          <a:prstGeom prst="line">
            <a:avLst/>
          </a:prstGeom>
          <a:noFill/>
          <a:ln w="19050">
            <a:solidFill>
              <a:srgbClr val="00FFFF"/>
            </a:solidFill>
            <a:round/>
            <a:headEnd/>
            <a:tailEnd/>
          </a:ln>
          <a:extLst>
            <a:ext uri="{909E8E84-426E-40DD-AFC4-6F175D3DCCD1}">
              <a14:hiddenFill xmlns:a14="http://schemas.microsoft.com/office/drawing/2010/main">
                <a:noFill/>
              </a14:hiddenFill>
            </a:ext>
          </a:extLst>
        </p:spPr>
        <p:txBody>
          <a:bodyPr>
            <a:spAutoFit/>
          </a:bodyPr>
          <a:lstStyle/>
          <a:p>
            <a:endParaRPr lang="zh-CN" altLang="en-US" sz="1350"/>
          </a:p>
        </p:txBody>
      </p:sp>
      <p:graphicFrame>
        <p:nvGraphicFramePr>
          <p:cNvPr id="362" name="Group 352">
            <a:extLst>
              <a:ext uri="{FF2B5EF4-FFF2-40B4-BE49-F238E27FC236}">
                <a16:creationId xmlns:a16="http://schemas.microsoft.com/office/drawing/2014/main" id="{4984C35B-5087-3743-B519-7EBF87E33501}"/>
              </a:ext>
            </a:extLst>
          </p:cNvPr>
          <p:cNvGraphicFramePr>
            <a:graphicFrameLocks noGrp="1"/>
          </p:cNvGraphicFramePr>
          <p:nvPr>
            <p:extLst>
              <p:ext uri="{D42A27DB-BD31-4B8C-83A1-F6EECF244321}">
                <p14:modId xmlns:p14="http://schemas.microsoft.com/office/powerpoint/2010/main" val="2127557947"/>
              </p:ext>
            </p:extLst>
          </p:nvPr>
        </p:nvGraphicFramePr>
        <p:xfrm>
          <a:off x="1046662" y="1113578"/>
          <a:ext cx="6139567" cy="373402"/>
        </p:xfrm>
        <a:graphic>
          <a:graphicData uri="http://schemas.openxmlformats.org/drawingml/2006/table">
            <a:tbl>
              <a:tblPr/>
              <a:tblGrid>
                <a:gridCol w="3102536">
                  <a:extLst>
                    <a:ext uri="{9D8B030D-6E8A-4147-A177-3AD203B41FA5}">
                      <a16:colId xmlns:a16="http://schemas.microsoft.com/office/drawing/2014/main" val="3509965221"/>
                    </a:ext>
                  </a:extLst>
                </a:gridCol>
                <a:gridCol w="3037031">
                  <a:extLst>
                    <a:ext uri="{9D8B030D-6E8A-4147-A177-3AD203B41FA5}">
                      <a16:colId xmlns:a16="http://schemas.microsoft.com/office/drawing/2014/main" val="1172796218"/>
                    </a:ext>
                  </a:extLst>
                </a:gridCol>
              </a:tblGrid>
              <a:tr h="297272">
                <a:tc>
                  <a:txBody>
                    <a:bodyPr/>
                    <a:lstStyle>
                      <a:lvl1pPr>
                        <a:defRPr sz="2400" b="1">
                          <a:solidFill>
                            <a:schemeClr val="tx1"/>
                          </a:solidFill>
                          <a:latin typeface="Arial" panose="020B0604020202020204" pitchFamily="34" charset="0"/>
                        </a:defRPr>
                      </a:lvl1pPr>
                      <a:lvl2pPr marL="742950" indent="-285750">
                        <a:buSzPct val="60000"/>
                        <a:defRPr sz="2400" b="1">
                          <a:solidFill>
                            <a:schemeClr val="tx1"/>
                          </a:solidFill>
                          <a:latin typeface="Arial" panose="020B0604020202020204" pitchFamily="34" charset="0"/>
                        </a:defRPr>
                      </a:lvl2pPr>
                      <a:lvl3pPr marL="1143000" indent="-228600">
                        <a:buSzPct val="50000"/>
                        <a:defRPr sz="2000" b="1">
                          <a:solidFill>
                            <a:schemeClr val="tx1"/>
                          </a:solidFill>
                          <a:latin typeface="Arial" panose="020B0604020202020204" pitchFamily="34" charset="0"/>
                        </a:defRPr>
                      </a:lvl3pPr>
                      <a:lvl4pPr marL="1600200" indent="-228600">
                        <a:buSzPct val="100000"/>
                        <a:defRPr b="1">
                          <a:solidFill>
                            <a:schemeClr val="tx1"/>
                          </a:solidFill>
                          <a:latin typeface="Arial" panose="020B0604020202020204" pitchFamily="34" charset="0"/>
                        </a:defRPr>
                      </a:lvl4pPr>
                      <a:lvl5pPr marL="2057400" indent="-228600">
                        <a:buSzPct val="100000"/>
                        <a:defRPr b="1">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b="1">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b="1">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b="1">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b="1">
                          <a:solidFill>
                            <a:schemeClr val="tx1"/>
                          </a:solidFill>
                          <a:latin typeface="Arial" panose="020B0604020202020204" pitchFamily="34" charset="0"/>
                        </a:defRPr>
                      </a:lvl9pPr>
                    </a:lstStyle>
                    <a:p>
                      <a:pPr marL="0" marR="0" lvl="0" indent="0" algn="ctr" defTabSz="914400" rtl="0" eaLnBrk="0" fontAlgn="base" latinLnBrk="0" hangingPunct="0">
                        <a:lnSpc>
                          <a:spcPts val="2400"/>
                        </a:lnSpc>
                        <a:spcBef>
                          <a:spcPct val="20000"/>
                        </a:spcBef>
                        <a:spcAft>
                          <a:spcPts val="1400"/>
                        </a:spcAft>
                        <a:buClr>
                          <a:schemeClr val="tx2"/>
                        </a:buClr>
                        <a:buSzPct val="70000"/>
                        <a:buFont typeface="Wingdings" pitchFamily="2" charset="2"/>
                        <a:buNone/>
                        <a:tabLst/>
                      </a:pPr>
                      <a:r>
                        <a:rPr kumimoji="0" lang="zh-CN" altLang="en-US"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rPr>
                        <a:t>正常血管</a:t>
                      </a:r>
                      <a:r>
                        <a:rPr kumimoji="0" lang="zh-CN" altLang="en-US" sz="1200" b="1" i="0" u="none" strike="noStrike" cap="none" normalizeH="0" baseline="0" dirty="0">
                          <a:ln>
                            <a:noFill/>
                          </a:ln>
                          <a:solidFill>
                            <a:schemeClr val="tx1"/>
                          </a:solidFill>
                          <a:effectLst/>
                          <a:latin typeface="宋体" panose="02010600030101010101" pitchFamily="2" charset="-122"/>
                          <a:ea typeface="宋体" panose="02010600030101010101" pitchFamily="2" charset="-122"/>
                        </a:rPr>
                        <a:t>           </a:t>
                      </a:r>
                    </a:p>
                  </a:txBody>
                  <a:tcPr marL="68601" marR="68601" marT="34301" marB="34301" anchor="ctr" horzOverflow="overflow">
                    <a:lnL>
                      <a:noFill/>
                    </a:lnL>
                    <a:lnR>
                      <a:noFill/>
                    </a:lnR>
                    <a:lnT>
                      <a:noFill/>
                    </a:lnT>
                    <a:lnB>
                      <a:noFill/>
                    </a:lnB>
                    <a:lnTlToBr>
                      <a:noFill/>
                    </a:lnTlToBr>
                    <a:lnBlToTr>
                      <a:noFill/>
                    </a:lnBlToTr>
                    <a:noFill/>
                  </a:tcPr>
                </a:tc>
                <a:tc>
                  <a:txBody>
                    <a:bodyPr/>
                    <a:lstStyle>
                      <a:lvl1pPr>
                        <a:defRPr sz="2400" b="1">
                          <a:solidFill>
                            <a:schemeClr val="tx1"/>
                          </a:solidFill>
                          <a:latin typeface="Arial" panose="020B0604020202020204" pitchFamily="34" charset="0"/>
                        </a:defRPr>
                      </a:lvl1pPr>
                      <a:lvl2pPr marL="742950" indent="-285750">
                        <a:buSzPct val="60000"/>
                        <a:defRPr sz="2400" b="1">
                          <a:solidFill>
                            <a:schemeClr val="tx1"/>
                          </a:solidFill>
                          <a:latin typeface="Arial" panose="020B0604020202020204" pitchFamily="34" charset="0"/>
                        </a:defRPr>
                      </a:lvl2pPr>
                      <a:lvl3pPr marL="1143000" indent="-228600">
                        <a:buSzPct val="50000"/>
                        <a:defRPr sz="2000" b="1">
                          <a:solidFill>
                            <a:schemeClr val="tx1"/>
                          </a:solidFill>
                          <a:latin typeface="Arial" panose="020B0604020202020204" pitchFamily="34" charset="0"/>
                        </a:defRPr>
                      </a:lvl3pPr>
                      <a:lvl4pPr marL="1600200" indent="-228600">
                        <a:buSzPct val="100000"/>
                        <a:defRPr b="1">
                          <a:solidFill>
                            <a:schemeClr val="tx1"/>
                          </a:solidFill>
                          <a:latin typeface="Arial" panose="020B0604020202020204" pitchFamily="34" charset="0"/>
                        </a:defRPr>
                      </a:lvl4pPr>
                      <a:lvl5pPr marL="2057400" indent="-228600">
                        <a:buSzPct val="100000"/>
                        <a:defRPr b="1">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defRPr b="1">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defRPr b="1">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defRPr b="1">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defRPr b="1">
                          <a:solidFill>
                            <a:schemeClr val="tx1"/>
                          </a:solidFill>
                          <a:latin typeface="Arial" panose="020B0604020202020204" pitchFamily="34" charset="0"/>
                        </a:defRPr>
                      </a:lvl9pPr>
                    </a:lstStyle>
                    <a:p>
                      <a:pPr marL="0" marR="0" lvl="0" indent="0" algn="ctr" defTabSz="914400" rtl="0" eaLnBrk="0" fontAlgn="base" latinLnBrk="0" hangingPunct="0">
                        <a:lnSpc>
                          <a:spcPts val="2400"/>
                        </a:lnSpc>
                        <a:spcBef>
                          <a:spcPct val="20000"/>
                        </a:spcBef>
                        <a:spcAft>
                          <a:spcPts val="1400"/>
                        </a:spcAft>
                        <a:buClr>
                          <a:schemeClr val="tx2"/>
                        </a:buClr>
                        <a:buSzPct val="70000"/>
                        <a:buFont typeface="Wingdings" pitchFamily="2" charset="2"/>
                        <a:buNone/>
                        <a:tabLst/>
                      </a:pPr>
                      <a:r>
                        <a:rPr kumimoji="0" lang="zh-CN" altLang="en-US" sz="1200" b="1" i="0" u="none" strike="noStrike" cap="none" normalizeH="0" baseline="0" dirty="0">
                          <a:ln>
                            <a:noFill/>
                          </a:ln>
                          <a:solidFill>
                            <a:schemeClr val="tx1"/>
                          </a:solidFill>
                          <a:effectLst/>
                          <a:latin typeface="宋体" panose="02010600030101010101" pitchFamily="2" charset="-122"/>
                          <a:ea typeface="宋体" panose="02010600030101010101" pitchFamily="2" charset="-122"/>
                        </a:rPr>
                        <a:t>                     </a:t>
                      </a:r>
                      <a:r>
                        <a:rPr kumimoji="0" lang="zh-CN" altLang="en-US" sz="1800" b="1" i="0" u="none" strike="noStrike" cap="none" normalizeH="0" baseline="0" dirty="0">
                          <a:ln>
                            <a:noFill/>
                          </a:ln>
                          <a:solidFill>
                            <a:schemeClr val="tx1"/>
                          </a:solidFill>
                          <a:effectLst/>
                          <a:latin typeface="宋体" panose="02010600030101010101" pitchFamily="2" charset="-122"/>
                          <a:ea typeface="宋体" panose="02010600030101010101" pitchFamily="2" charset="-122"/>
                        </a:rPr>
                        <a:t>肿瘤血管</a:t>
                      </a:r>
                    </a:p>
                  </a:txBody>
                  <a:tcPr marL="68601" marR="68601" marT="34301" marB="343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664326993"/>
                  </a:ext>
                </a:extLst>
              </a:tr>
            </a:tbl>
          </a:graphicData>
        </a:graphic>
      </p:graphicFrame>
      <p:sp>
        <p:nvSpPr>
          <p:cNvPr id="363" name="Text Box 361">
            <a:extLst>
              <a:ext uri="{FF2B5EF4-FFF2-40B4-BE49-F238E27FC236}">
                <a16:creationId xmlns:a16="http://schemas.microsoft.com/office/drawing/2014/main" id="{F88D5AD9-5A9E-BF4D-9C96-36E734025AA6}"/>
              </a:ext>
            </a:extLst>
          </p:cNvPr>
          <p:cNvSpPr txBox="1">
            <a:spLocks noChangeArrowheads="1"/>
          </p:cNvSpPr>
          <p:nvPr/>
        </p:nvSpPr>
        <p:spPr bwMode="auto">
          <a:xfrm>
            <a:off x="2806949" y="3496754"/>
            <a:ext cx="191035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zh-CN" altLang="en-US" sz="1050">
                <a:solidFill>
                  <a:schemeClr val="bg1"/>
                </a:solidFill>
                <a:latin typeface="宋体" panose="02010600030101010101" pitchFamily="2" charset="-122"/>
                <a:ea typeface="宋体" panose="02010600030101010101" pitchFamily="2" charset="-122"/>
              </a:rPr>
              <a:t>减少整联蛋白表达</a:t>
            </a:r>
          </a:p>
        </p:txBody>
      </p:sp>
      <p:sp>
        <p:nvSpPr>
          <p:cNvPr id="364" name="Text Box 362">
            <a:extLst>
              <a:ext uri="{FF2B5EF4-FFF2-40B4-BE49-F238E27FC236}">
                <a16:creationId xmlns:a16="http://schemas.microsoft.com/office/drawing/2014/main" id="{CEFAFA44-0167-9D4F-9B76-8DA17EE5A4DC}"/>
              </a:ext>
            </a:extLst>
          </p:cNvPr>
          <p:cNvSpPr txBox="1">
            <a:spLocks noChangeArrowheads="1"/>
          </p:cNvSpPr>
          <p:nvPr/>
        </p:nvSpPr>
        <p:spPr bwMode="auto">
          <a:xfrm>
            <a:off x="6580014" y="2346255"/>
            <a:ext cx="85156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zh-CN" altLang="en-US" sz="1050">
                <a:solidFill>
                  <a:schemeClr val="bg1"/>
                </a:solidFill>
                <a:latin typeface="宋体" panose="02010600030101010101" pitchFamily="2" charset="-122"/>
                <a:ea typeface="宋体" panose="02010600030101010101" pitchFamily="2" charset="-122"/>
              </a:rPr>
              <a:t>易漏的</a:t>
            </a:r>
          </a:p>
        </p:txBody>
      </p:sp>
      <p:sp>
        <p:nvSpPr>
          <p:cNvPr id="365" name="Text Box 363">
            <a:extLst>
              <a:ext uri="{FF2B5EF4-FFF2-40B4-BE49-F238E27FC236}">
                <a16:creationId xmlns:a16="http://schemas.microsoft.com/office/drawing/2014/main" id="{306A9922-D45E-944A-9A9E-6C0621B4D6B8}"/>
              </a:ext>
            </a:extLst>
          </p:cNvPr>
          <p:cNvSpPr txBox="1">
            <a:spLocks noChangeArrowheads="1"/>
          </p:cNvSpPr>
          <p:nvPr/>
        </p:nvSpPr>
        <p:spPr bwMode="auto">
          <a:xfrm>
            <a:off x="7226723" y="3549158"/>
            <a:ext cx="1114769"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zh-CN" altLang="en-US" sz="1050">
                <a:solidFill>
                  <a:schemeClr val="bg1"/>
                </a:solidFill>
                <a:latin typeface="宋体" panose="02010600030101010101" pitchFamily="2" charset="-122"/>
                <a:ea typeface="宋体" panose="02010600030101010101" pitchFamily="2" charset="-122"/>
                <a:sym typeface="Symbol" pitchFamily="2" charset="2"/>
              </a:rPr>
              <a:t></a:t>
            </a:r>
            <a:r>
              <a:rPr lang="en-US" altLang="zh-CN" sz="1050" baseline="-25000">
                <a:solidFill>
                  <a:schemeClr val="bg1"/>
                </a:solidFill>
                <a:latin typeface="宋体" panose="02010600030101010101" pitchFamily="2" charset="-122"/>
                <a:ea typeface="宋体" panose="02010600030101010101" pitchFamily="2" charset="-122"/>
                <a:sym typeface="Symbol" pitchFamily="2" charset="2"/>
              </a:rPr>
              <a:t>v</a:t>
            </a:r>
            <a:r>
              <a:rPr lang="en-US" altLang="zh-CN" sz="1050">
                <a:solidFill>
                  <a:schemeClr val="bg1"/>
                </a:solidFill>
                <a:latin typeface="宋体" panose="02010600030101010101" pitchFamily="2" charset="-122"/>
                <a:ea typeface="宋体" panose="02010600030101010101" pitchFamily="2" charset="-122"/>
                <a:sym typeface="Symbol" pitchFamily="2" charset="2"/>
              </a:rPr>
              <a:t></a:t>
            </a:r>
            <a:r>
              <a:rPr lang="en-US" altLang="zh-CN" sz="1050" baseline="-25000">
                <a:solidFill>
                  <a:schemeClr val="bg1"/>
                </a:solidFill>
                <a:latin typeface="宋体" panose="02010600030101010101" pitchFamily="2" charset="-122"/>
                <a:ea typeface="宋体" panose="02010600030101010101" pitchFamily="2" charset="-122"/>
                <a:sym typeface="Symbol" pitchFamily="2" charset="2"/>
              </a:rPr>
              <a:t>3</a:t>
            </a:r>
            <a:r>
              <a:rPr lang="en-US" altLang="zh-CN" sz="1050">
                <a:solidFill>
                  <a:schemeClr val="bg1"/>
                </a:solidFill>
                <a:latin typeface="宋体" panose="02010600030101010101" pitchFamily="2" charset="-122"/>
                <a:ea typeface="宋体" panose="02010600030101010101" pitchFamily="2" charset="-122"/>
                <a:sym typeface="Symbol" pitchFamily="2" charset="2"/>
              </a:rPr>
              <a:t>, </a:t>
            </a:r>
            <a:r>
              <a:rPr lang="en-US" altLang="zh-CN" sz="1050" baseline="-25000">
                <a:solidFill>
                  <a:schemeClr val="bg1"/>
                </a:solidFill>
                <a:latin typeface="宋体" panose="02010600030101010101" pitchFamily="2" charset="-122"/>
                <a:ea typeface="宋体" panose="02010600030101010101" pitchFamily="2" charset="-122"/>
                <a:sym typeface="Symbol" pitchFamily="2" charset="2"/>
              </a:rPr>
              <a:t>v</a:t>
            </a:r>
            <a:r>
              <a:rPr lang="en-US" altLang="zh-CN" sz="1050">
                <a:solidFill>
                  <a:schemeClr val="bg1"/>
                </a:solidFill>
                <a:latin typeface="宋体" panose="02010600030101010101" pitchFamily="2" charset="-122"/>
                <a:ea typeface="宋体" panose="02010600030101010101" pitchFamily="2" charset="-122"/>
                <a:sym typeface="Symbol" pitchFamily="2" charset="2"/>
              </a:rPr>
              <a:t></a:t>
            </a:r>
            <a:r>
              <a:rPr lang="en-US" altLang="zh-CN" sz="1050" baseline="-25000">
                <a:solidFill>
                  <a:schemeClr val="bg1"/>
                </a:solidFill>
                <a:latin typeface="宋体" panose="02010600030101010101" pitchFamily="2" charset="-122"/>
                <a:ea typeface="宋体" panose="02010600030101010101" pitchFamily="2" charset="-122"/>
                <a:sym typeface="Symbol" pitchFamily="2" charset="2"/>
              </a:rPr>
              <a:t>5</a:t>
            </a:r>
            <a:r>
              <a:rPr lang="en-US" altLang="zh-CN" sz="1050">
                <a:solidFill>
                  <a:schemeClr val="bg1"/>
                </a:solidFill>
                <a:latin typeface="宋体" panose="02010600030101010101" pitchFamily="2" charset="-122"/>
                <a:ea typeface="宋体" panose="02010600030101010101" pitchFamily="2" charset="-122"/>
                <a:sym typeface="Symbol" pitchFamily="2" charset="2"/>
              </a:rPr>
              <a:t>, </a:t>
            </a:r>
            <a:r>
              <a:rPr lang="zh-CN" altLang="en-US" sz="1050">
                <a:solidFill>
                  <a:schemeClr val="bg1"/>
                </a:solidFill>
                <a:latin typeface="宋体" panose="02010600030101010101" pitchFamily="2" charset="-122"/>
                <a:ea typeface="宋体" panose="02010600030101010101" pitchFamily="2" charset="-122"/>
                <a:sym typeface="Symbol" pitchFamily="2" charset="2"/>
              </a:rPr>
              <a:t>和</a:t>
            </a:r>
            <a:r>
              <a:rPr lang="en-US" altLang="zh-CN" sz="1050" baseline="-25000">
                <a:solidFill>
                  <a:schemeClr val="bg1"/>
                </a:solidFill>
                <a:latin typeface="宋体" panose="02010600030101010101" pitchFamily="2" charset="-122"/>
                <a:ea typeface="宋体" panose="02010600030101010101" pitchFamily="2" charset="-122"/>
                <a:sym typeface="Symbol" pitchFamily="2" charset="2"/>
              </a:rPr>
              <a:t>5</a:t>
            </a:r>
            <a:r>
              <a:rPr lang="en-US" altLang="zh-CN" sz="1050">
                <a:solidFill>
                  <a:schemeClr val="bg1"/>
                </a:solidFill>
                <a:latin typeface="宋体" panose="02010600030101010101" pitchFamily="2" charset="-122"/>
                <a:ea typeface="宋体" panose="02010600030101010101" pitchFamily="2" charset="-122"/>
                <a:sym typeface="Symbol" pitchFamily="2" charset="2"/>
              </a:rPr>
              <a:t></a:t>
            </a:r>
            <a:r>
              <a:rPr lang="en-US" altLang="zh-CN" sz="1050" baseline="-25000">
                <a:solidFill>
                  <a:schemeClr val="bg1"/>
                </a:solidFill>
                <a:latin typeface="宋体" panose="02010600030101010101" pitchFamily="2" charset="-122"/>
                <a:ea typeface="宋体" panose="02010600030101010101" pitchFamily="2" charset="-122"/>
                <a:sym typeface="Symbol" pitchFamily="2" charset="2"/>
              </a:rPr>
              <a:t>1</a:t>
            </a:r>
            <a:r>
              <a:rPr lang="en-US" altLang="zh-CN" sz="1050">
                <a:solidFill>
                  <a:schemeClr val="bg1"/>
                </a:solidFill>
                <a:latin typeface="宋体" panose="02010600030101010101" pitchFamily="2" charset="-122"/>
                <a:ea typeface="宋体" panose="02010600030101010101" pitchFamily="2" charset="-122"/>
                <a:sym typeface="Symbol" pitchFamily="2" charset="2"/>
              </a:rPr>
              <a:t> </a:t>
            </a:r>
            <a:r>
              <a:rPr lang="zh-CN" altLang="en-US" sz="1050">
                <a:solidFill>
                  <a:schemeClr val="bg1"/>
                </a:solidFill>
                <a:latin typeface="宋体" panose="02010600030101010101" pitchFamily="2" charset="-122"/>
                <a:ea typeface="宋体" panose="02010600030101010101" pitchFamily="2" charset="-122"/>
                <a:sym typeface="Symbol" pitchFamily="2" charset="2"/>
              </a:rPr>
              <a:t>整联蛋白的优先表达</a:t>
            </a:r>
          </a:p>
        </p:txBody>
      </p:sp>
      <p:sp>
        <p:nvSpPr>
          <p:cNvPr id="366" name="Text Box 364">
            <a:extLst>
              <a:ext uri="{FF2B5EF4-FFF2-40B4-BE49-F238E27FC236}">
                <a16:creationId xmlns:a16="http://schemas.microsoft.com/office/drawing/2014/main" id="{4391D17A-9CB3-8C4A-8EE8-C07E13B315B3}"/>
              </a:ext>
            </a:extLst>
          </p:cNvPr>
          <p:cNvSpPr txBox="1">
            <a:spLocks noChangeArrowheads="1"/>
          </p:cNvSpPr>
          <p:nvPr/>
        </p:nvSpPr>
        <p:spPr bwMode="auto">
          <a:xfrm>
            <a:off x="6759854" y="2841708"/>
            <a:ext cx="142442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zh-CN" altLang="en-US" sz="1050">
                <a:solidFill>
                  <a:schemeClr val="bg1"/>
                </a:solidFill>
                <a:latin typeface="宋体" panose="02010600030101010101" pitchFamily="2" charset="-122"/>
                <a:ea typeface="宋体" panose="02010600030101010101" pitchFamily="2" charset="-122"/>
              </a:rPr>
              <a:t>外膜细胞更少</a:t>
            </a:r>
            <a:endParaRPr lang="zh-CN" altLang="en-US" sz="1050">
              <a:solidFill>
                <a:schemeClr val="bg1"/>
              </a:solidFill>
              <a:latin typeface="宋体" panose="02010600030101010101" pitchFamily="2" charset="-122"/>
              <a:ea typeface="宋体" panose="02010600030101010101" pitchFamily="2" charset="-122"/>
              <a:sym typeface="Symbol" pitchFamily="2" charset="2"/>
            </a:endParaRPr>
          </a:p>
        </p:txBody>
      </p:sp>
      <p:sp>
        <p:nvSpPr>
          <p:cNvPr id="367" name="Line 365">
            <a:extLst>
              <a:ext uri="{FF2B5EF4-FFF2-40B4-BE49-F238E27FC236}">
                <a16:creationId xmlns:a16="http://schemas.microsoft.com/office/drawing/2014/main" id="{ECD0EBB1-C40E-8344-9682-CF97581468DA}"/>
              </a:ext>
            </a:extLst>
          </p:cNvPr>
          <p:cNvSpPr>
            <a:spLocks noChangeShapeType="1"/>
          </p:cNvSpPr>
          <p:nvPr/>
        </p:nvSpPr>
        <p:spPr bwMode="auto">
          <a:xfrm flipH="1">
            <a:off x="7076658" y="3139457"/>
            <a:ext cx="163166" cy="270356"/>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sz="1350"/>
          </a:p>
        </p:txBody>
      </p:sp>
      <p:sp>
        <p:nvSpPr>
          <p:cNvPr id="368" name="Text Box 366">
            <a:extLst>
              <a:ext uri="{FF2B5EF4-FFF2-40B4-BE49-F238E27FC236}">
                <a16:creationId xmlns:a16="http://schemas.microsoft.com/office/drawing/2014/main" id="{3CF14C5C-0C78-4A4F-A9FE-52E34A45FDB2}"/>
              </a:ext>
            </a:extLst>
          </p:cNvPr>
          <p:cNvSpPr txBox="1">
            <a:spLocks noChangeArrowheads="1"/>
          </p:cNvSpPr>
          <p:nvPr/>
        </p:nvSpPr>
        <p:spPr bwMode="auto">
          <a:xfrm>
            <a:off x="6412084" y="1614986"/>
            <a:ext cx="154709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zh-CN" altLang="en-US" sz="1050">
                <a:solidFill>
                  <a:schemeClr val="bg1"/>
                </a:solidFill>
                <a:latin typeface="宋体" panose="02010600030101010101" pitchFamily="2" charset="-122"/>
                <a:ea typeface="宋体" panose="02010600030101010101" pitchFamily="2" charset="-122"/>
              </a:rPr>
              <a:t>生长和存活因子 </a:t>
            </a:r>
            <a:r>
              <a:rPr lang="en-US" altLang="zh-CN" sz="1050">
                <a:solidFill>
                  <a:schemeClr val="bg1"/>
                </a:solidFill>
                <a:latin typeface="宋体" panose="02010600030101010101" pitchFamily="2" charset="-122"/>
                <a:ea typeface="宋体" panose="02010600030101010101" pitchFamily="2" charset="-122"/>
              </a:rPr>
              <a:t>(</a:t>
            </a:r>
            <a:r>
              <a:rPr lang="zh-CN" altLang="en-US" sz="1050">
                <a:solidFill>
                  <a:schemeClr val="bg1"/>
                </a:solidFill>
                <a:latin typeface="宋体" panose="02010600030101010101" pitchFamily="2" charset="-122"/>
                <a:ea typeface="宋体" panose="02010600030101010101" pitchFamily="2" charset="-122"/>
              </a:rPr>
              <a:t>例如</a:t>
            </a:r>
            <a:r>
              <a:rPr lang="en-US" altLang="zh-CN" sz="1050">
                <a:solidFill>
                  <a:schemeClr val="bg1"/>
                </a:solidFill>
                <a:latin typeface="宋体" panose="02010600030101010101" pitchFamily="2" charset="-122"/>
                <a:ea typeface="宋体" panose="02010600030101010101" pitchFamily="2" charset="-122"/>
              </a:rPr>
              <a:t>VEGF)</a:t>
            </a:r>
            <a:r>
              <a:rPr lang="zh-CN" altLang="en-US" sz="1050">
                <a:solidFill>
                  <a:schemeClr val="bg1"/>
                </a:solidFill>
                <a:latin typeface="宋体" panose="02010600030101010101" pitchFamily="2" charset="-122"/>
                <a:ea typeface="宋体" panose="02010600030101010101" pitchFamily="2" charset="-122"/>
              </a:rPr>
              <a:t>递呈</a:t>
            </a:r>
            <a:endParaRPr lang="zh-CN" altLang="en-US" sz="1050">
              <a:solidFill>
                <a:schemeClr val="bg1"/>
              </a:solidFill>
              <a:latin typeface="宋体" panose="02010600030101010101" pitchFamily="2" charset="-122"/>
              <a:ea typeface="宋体" panose="02010600030101010101" pitchFamily="2" charset="-122"/>
              <a:sym typeface="Symbol" pitchFamily="2" charset="2"/>
            </a:endParaRPr>
          </a:p>
        </p:txBody>
      </p:sp>
      <p:sp>
        <p:nvSpPr>
          <p:cNvPr id="369" name="Line 367">
            <a:extLst>
              <a:ext uri="{FF2B5EF4-FFF2-40B4-BE49-F238E27FC236}">
                <a16:creationId xmlns:a16="http://schemas.microsoft.com/office/drawing/2014/main" id="{7C465965-C26A-FE46-A4D6-298BC93EF3C1}"/>
              </a:ext>
            </a:extLst>
          </p:cNvPr>
          <p:cNvSpPr>
            <a:spLocks noChangeShapeType="1"/>
          </p:cNvSpPr>
          <p:nvPr/>
        </p:nvSpPr>
        <p:spPr bwMode="auto">
          <a:xfrm flipH="1">
            <a:off x="6658619" y="2549916"/>
            <a:ext cx="183413" cy="246535"/>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sz="1350"/>
          </a:p>
        </p:txBody>
      </p:sp>
      <p:sp>
        <p:nvSpPr>
          <p:cNvPr id="370" name="Line 368">
            <a:extLst>
              <a:ext uri="{FF2B5EF4-FFF2-40B4-BE49-F238E27FC236}">
                <a16:creationId xmlns:a16="http://schemas.microsoft.com/office/drawing/2014/main" id="{389B6AEA-48C3-4840-9D00-25F28606DFE9}"/>
              </a:ext>
            </a:extLst>
          </p:cNvPr>
          <p:cNvSpPr>
            <a:spLocks noChangeShapeType="1"/>
          </p:cNvSpPr>
          <p:nvPr/>
        </p:nvSpPr>
        <p:spPr bwMode="auto">
          <a:xfrm flipH="1">
            <a:off x="7554245" y="4150610"/>
            <a:ext cx="136965" cy="262018"/>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sz="1350"/>
          </a:p>
        </p:txBody>
      </p:sp>
      <p:sp>
        <p:nvSpPr>
          <p:cNvPr id="371" name="Line 369">
            <a:extLst>
              <a:ext uri="{FF2B5EF4-FFF2-40B4-BE49-F238E27FC236}">
                <a16:creationId xmlns:a16="http://schemas.microsoft.com/office/drawing/2014/main" id="{D8203874-1251-4149-81D1-6F7D9B91697E}"/>
              </a:ext>
            </a:extLst>
          </p:cNvPr>
          <p:cNvSpPr>
            <a:spLocks noChangeShapeType="1"/>
          </p:cNvSpPr>
          <p:nvPr/>
        </p:nvSpPr>
        <p:spPr bwMode="auto">
          <a:xfrm flipH="1">
            <a:off x="6525227" y="2006823"/>
            <a:ext cx="287030" cy="52404"/>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sz="1350"/>
          </a:p>
        </p:txBody>
      </p:sp>
      <p:grpSp>
        <p:nvGrpSpPr>
          <p:cNvPr id="372" name="Group 370">
            <a:extLst>
              <a:ext uri="{FF2B5EF4-FFF2-40B4-BE49-F238E27FC236}">
                <a16:creationId xmlns:a16="http://schemas.microsoft.com/office/drawing/2014/main" id="{00FBDAF4-3B42-3841-93C6-CA0E66DFB102}"/>
              </a:ext>
            </a:extLst>
          </p:cNvPr>
          <p:cNvGrpSpPr>
            <a:grpSpLocks/>
          </p:cNvGrpSpPr>
          <p:nvPr/>
        </p:nvGrpSpPr>
        <p:grpSpPr bwMode="auto">
          <a:xfrm>
            <a:off x="813228" y="1837702"/>
            <a:ext cx="3648010" cy="3110873"/>
            <a:chOff x="75" y="1543"/>
            <a:chExt cx="2722" cy="2612"/>
          </a:xfrm>
        </p:grpSpPr>
        <p:sp>
          <p:nvSpPr>
            <p:cNvPr id="373" name="Text Box 371">
              <a:extLst>
                <a:ext uri="{FF2B5EF4-FFF2-40B4-BE49-F238E27FC236}">
                  <a16:creationId xmlns:a16="http://schemas.microsoft.com/office/drawing/2014/main" id="{299B1F58-744A-A54A-99F3-30830F48D9E0}"/>
                </a:ext>
              </a:extLst>
            </p:cNvPr>
            <p:cNvSpPr txBox="1">
              <a:spLocks noChangeArrowheads="1"/>
            </p:cNvSpPr>
            <p:nvPr/>
          </p:nvSpPr>
          <p:spPr bwMode="auto">
            <a:xfrm>
              <a:off x="371" y="1543"/>
              <a:ext cx="142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zh-CN" altLang="en-US" sz="1050">
                  <a:solidFill>
                    <a:schemeClr val="bg1"/>
                  </a:solidFill>
                  <a:latin typeface="宋体" panose="02010600030101010101" pitchFamily="2" charset="-122"/>
                  <a:ea typeface="宋体" panose="02010600030101010101" pitchFamily="2" charset="-122"/>
                </a:rPr>
                <a:t>成熟因子递呈</a:t>
              </a:r>
            </a:p>
          </p:txBody>
        </p:sp>
        <p:sp>
          <p:nvSpPr>
            <p:cNvPr id="374" name="AutoShape 372">
              <a:extLst>
                <a:ext uri="{FF2B5EF4-FFF2-40B4-BE49-F238E27FC236}">
                  <a16:creationId xmlns:a16="http://schemas.microsoft.com/office/drawing/2014/main" id="{66FE8CE6-3C11-714C-80CF-E2F40041D6CE}"/>
                </a:ext>
              </a:extLst>
            </p:cNvPr>
            <p:cNvSpPr>
              <a:spLocks noChangeAspect="1" noChangeArrowheads="1"/>
            </p:cNvSpPr>
            <p:nvPr/>
          </p:nvSpPr>
          <p:spPr bwMode="auto">
            <a:xfrm rot="16200000">
              <a:off x="1007" y="1647"/>
              <a:ext cx="86" cy="436"/>
            </a:xfrm>
            <a:prstGeom prst="flowChartTerminator">
              <a:avLst/>
            </a:prstGeom>
            <a:gradFill rotWithShape="1">
              <a:gsLst>
                <a:gs pos="0">
                  <a:srgbClr val="66FF66"/>
                </a:gs>
                <a:gs pos="100000">
                  <a:srgbClr val="00CC00"/>
                </a:gs>
              </a:gsLst>
              <a:path path="shape">
                <a:fillToRect l="50000" t="50000" r="50000" b="50000"/>
              </a:path>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375" name="AutoShape 373">
              <a:extLst>
                <a:ext uri="{FF2B5EF4-FFF2-40B4-BE49-F238E27FC236}">
                  <a16:creationId xmlns:a16="http://schemas.microsoft.com/office/drawing/2014/main" id="{3FE5AC52-BE78-8E40-B74F-3751DFF0C756}"/>
                </a:ext>
              </a:extLst>
            </p:cNvPr>
            <p:cNvSpPr>
              <a:spLocks noChangeAspect="1" noChangeArrowheads="1"/>
            </p:cNvSpPr>
            <p:nvPr/>
          </p:nvSpPr>
          <p:spPr bwMode="auto">
            <a:xfrm rot="16200000">
              <a:off x="796" y="1697"/>
              <a:ext cx="86" cy="436"/>
            </a:xfrm>
            <a:prstGeom prst="flowChartTerminator">
              <a:avLst/>
            </a:prstGeom>
            <a:gradFill rotWithShape="1">
              <a:gsLst>
                <a:gs pos="0">
                  <a:srgbClr val="66FF66"/>
                </a:gs>
                <a:gs pos="100000">
                  <a:srgbClr val="00CC00"/>
                </a:gs>
              </a:gsLst>
              <a:path path="shape">
                <a:fillToRect l="50000" t="50000" r="50000" b="50000"/>
              </a:path>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376" name="AutoShape 374">
              <a:extLst>
                <a:ext uri="{FF2B5EF4-FFF2-40B4-BE49-F238E27FC236}">
                  <a16:creationId xmlns:a16="http://schemas.microsoft.com/office/drawing/2014/main" id="{A058C3D5-CD40-344A-934F-B086AECD3467}"/>
                </a:ext>
              </a:extLst>
            </p:cNvPr>
            <p:cNvSpPr>
              <a:spLocks noChangeAspect="1" noChangeArrowheads="1"/>
            </p:cNvSpPr>
            <p:nvPr/>
          </p:nvSpPr>
          <p:spPr bwMode="auto">
            <a:xfrm rot="16200000">
              <a:off x="693" y="1555"/>
              <a:ext cx="86" cy="436"/>
            </a:xfrm>
            <a:prstGeom prst="flowChartTerminator">
              <a:avLst/>
            </a:prstGeom>
            <a:gradFill rotWithShape="1">
              <a:gsLst>
                <a:gs pos="0">
                  <a:srgbClr val="66FF66"/>
                </a:gs>
                <a:gs pos="100000">
                  <a:srgbClr val="00CC00"/>
                </a:gs>
              </a:gsLst>
              <a:path path="shape">
                <a:fillToRect l="50000" t="50000" r="50000" b="50000"/>
              </a:path>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377" name="Freeform 375">
              <a:extLst>
                <a:ext uri="{FF2B5EF4-FFF2-40B4-BE49-F238E27FC236}">
                  <a16:creationId xmlns:a16="http://schemas.microsoft.com/office/drawing/2014/main" id="{672E663A-16D8-0B4D-8B46-67B0A74AD143}"/>
                </a:ext>
              </a:extLst>
            </p:cNvPr>
            <p:cNvSpPr>
              <a:spLocks/>
            </p:cNvSpPr>
            <p:nvPr/>
          </p:nvSpPr>
          <p:spPr bwMode="auto">
            <a:xfrm rot="2892941">
              <a:off x="-151" y="2744"/>
              <a:ext cx="2512" cy="310"/>
            </a:xfrm>
            <a:custGeom>
              <a:avLst/>
              <a:gdLst>
                <a:gd name="T0" fmla="*/ 1 w 4277"/>
                <a:gd name="T1" fmla="*/ 1 h 751"/>
                <a:gd name="T2" fmla="*/ 7 w 4277"/>
                <a:gd name="T3" fmla="*/ 2 h 751"/>
                <a:gd name="T4" fmla="*/ 28 w 4277"/>
                <a:gd name="T5" fmla="*/ 2 h 751"/>
                <a:gd name="T6" fmla="*/ 59 w 4277"/>
                <a:gd name="T7" fmla="*/ 1 h 751"/>
                <a:gd name="T8" fmla="*/ 88 w 4277"/>
                <a:gd name="T9" fmla="*/ 1 h 751"/>
                <a:gd name="T10" fmla="*/ 102 w 4277"/>
                <a:gd name="T11" fmla="*/ 1 h 751"/>
                <a:gd name="T12" fmla="*/ 102 w 4277"/>
                <a:gd name="T13" fmla="*/ 2 h 751"/>
                <a:gd name="T14" fmla="*/ 101 w 4277"/>
                <a:gd name="T15" fmla="*/ 3 h 751"/>
                <a:gd name="T16" fmla="*/ 99 w 4277"/>
                <a:gd name="T17" fmla="*/ 8 h 751"/>
                <a:gd name="T18" fmla="*/ 102 w 4277"/>
                <a:gd name="T19" fmla="*/ 14 h 751"/>
                <a:gd name="T20" fmla="*/ 103 w 4277"/>
                <a:gd name="T21" fmla="*/ 16 h 751"/>
                <a:gd name="T22" fmla="*/ 102 w 4277"/>
                <a:gd name="T23" fmla="*/ 16 h 751"/>
                <a:gd name="T24" fmla="*/ 97 w 4277"/>
                <a:gd name="T25" fmla="*/ 15 h 751"/>
                <a:gd name="T26" fmla="*/ 88 w 4277"/>
                <a:gd name="T27" fmla="*/ 16 h 751"/>
                <a:gd name="T28" fmla="*/ 51 w 4277"/>
                <a:gd name="T29" fmla="*/ 16 h 751"/>
                <a:gd name="T30" fmla="*/ 36 w 4277"/>
                <a:gd name="T31" fmla="*/ 16 h 751"/>
                <a:gd name="T32" fmla="*/ 32 w 4277"/>
                <a:gd name="T33" fmla="*/ 16 h 751"/>
                <a:gd name="T34" fmla="*/ 28 w 4277"/>
                <a:gd name="T35" fmla="*/ 16 h 751"/>
                <a:gd name="T36" fmla="*/ 9 w 4277"/>
                <a:gd name="T37" fmla="*/ 16 h 751"/>
                <a:gd name="T38" fmla="*/ 0 w 4277"/>
                <a:gd name="T39" fmla="*/ 14 h 751"/>
                <a:gd name="T40" fmla="*/ 1 w 4277"/>
                <a:gd name="T41" fmla="*/ 14 h 751"/>
                <a:gd name="T42" fmla="*/ 2 w 4277"/>
                <a:gd name="T43" fmla="*/ 13 h 751"/>
                <a:gd name="T44" fmla="*/ 2 w 4277"/>
                <a:gd name="T45" fmla="*/ 8 h 751"/>
                <a:gd name="T46" fmla="*/ 2 w 4277"/>
                <a:gd name="T47" fmla="*/ 3 h 751"/>
                <a:gd name="T48" fmla="*/ 1 w 4277"/>
                <a:gd name="T49" fmla="*/ 2 h 751"/>
                <a:gd name="T50" fmla="*/ 1 w 4277"/>
                <a:gd name="T51" fmla="*/ 1 h 75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277"/>
                <a:gd name="T79" fmla="*/ 0 h 751"/>
                <a:gd name="T80" fmla="*/ 4277 w 4277"/>
                <a:gd name="T81" fmla="*/ 751 h 75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277" h="751">
                  <a:moveTo>
                    <a:pt x="24" y="64"/>
                  </a:moveTo>
                  <a:cubicBezTo>
                    <a:pt x="124" y="97"/>
                    <a:pt x="54" y="76"/>
                    <a:pt x="306" y="76"/>
                  </a:cubicBezTo>
                  <a:cubicBezTo>
                    <a:pt x="592" y="76"/>
                    <a:pt x="872" y="78"/>
                    <a:pt x="1158" y="70"/>
                  </a:cubicBezTo>
                  <a:cubicBezTo>
                    <a:pt x="1590" y="43"/>
                    <a:pt x="2033" y="47"/>
                    <a:pt x="2466" y="52"/>
                  </a:cubicBezTo>
                  <a:cubicBezTo>
                    <a:pt x="2849" y="47"/>
                    <a:pt x="3242" y="61"/>
                    <a:pt x="3624" y="40"/>
                  </a:cubicBezTo>
                  <a:cubicBezTo>
                    <a:pt x="3835" y="45"/>
                    <a:pt x="4047" y="0"/>
                    <a:pt x="4254" y="52"/>
                  </a:cubicBezTo>
                  <a:cubicBezTo>
                    <a:pt x="4222" y="100"/>
                    <a:pt x="4264" y="42"/>
                    <a:pt x="4224" y="82"/>
                  </a:cubicBezTo>
                  <a:cubicBezTo>
                    <a:pt x="4210" y="96"/>
                    <a:pt x="4205" y="119"/>
                    <a:pt x="4194" y="136"/>
                  </a:cubicBezTo>
                  <a:cubicBezTo>
                    <a:pt x="4172" y="226"/>
                    <a:pt x="4138" y="307"/>
                    <a:pt x="4128" y="400"/>
                  </a:cubicBezTo>
                  <a:cubicBezTo>
                    <a:pt x="4132" y="487"/>
                    <a:pt x="4124" y="598"/>
                    <a:pt x="4206" y="652"/>
                  </a:cubicBezTo>
                  <a:cubicBezTo>
                    <a:pt x="4221" y="674"/>
                    <a:pt x="4244" y="697"/>
                    <a:pt x="4266" y="712"/>
                  </a:cubicBezTo>
                  <a:cubicBezTo>
                    <a:pt x="4223" y="726"/>
                    <a:pt x="4277" y="712"/>
                    <a:pt x="4224" y="712"/>
                  </a:cubicBezTo>
                  <a:cubicBezTo>
                    <a:pt x="4162" y="712"/>
                    <a:pt x="4100" y="698"/>
                    <a:pt x="4038" y="700"/>
                  </a:cubicBezTo>
                  <a:cubicBezTo>
                    <a:pt x="3822" y="720"/>
                    <a:pt x="3950" y="705"/>
                    <a:pt x="3654" y="712"/>
                  </a:cubicBezTo>
                  <a:cubicBezTo>
                    <a:pt x="3142" y="751"/>
                    <a:pt x="2628" y="673"/>
                    <a:pt x="2118" y="730"/>
                  </a:cubicBezTo>
                  <a:cubicBezTo>
                    <a:pt x="1904" y="725"/>
                    <a:pt x="1706" y="728"/>
                    <a:pt x="1494" y="712"/>
                  </a:cubicBezTo>
                  <a:cubicBezTo>
                    <a:pt x="1434" y="707"/>
                    <a:pt x="1380" y="710"/>
                    <a:pt x="1320" y="706"/>
                  </a:cubicBezTo>
                  <a:cubicBezTo>
                    <a:pt x="1274" y="703"/>
                    <a:pt x="1170" y="706"/>
                    <a:pt x="1170" y="706"/>
                  </a:cubicBezTo>
                  <a:cubicBezTo>
                    <a:pt x="891" y="713"/>
                    <a:pt x="687" y="716"/>
                    <a:pt x="390" y="712"/>
                  </a:cubicBezTo>
                  <a:cubicBezTo>
                    <a:pt x="260" y="696"/>
                    <a:pt x="132" y="697"/>
                    <a:pt x="0" y="694"/>
                  </a:cubicBezTo>
                  <a:cubicBezTo>
                    <a:pt x="30" y="674"/>
                    <a:pt x="14" y="688"/>
                    <a:pt x="42" y="646"/>
                  </a:cubicBezTo>
                  <a:cubicBezTo>
                    <a:pt x="50" y="634"/>
                    <a:pt x="66" y="610"/>
                    <a:pt x="66" y="610"/>
                  </a:cubicBezTo>
                  <a:cubicBezTo>
                    <a:pt x="84" y="536"/>
                    <a:pt x="93" y="464"/>
                    <a:pt x="102" y="388"/>
                  </a:cubicBezTo>
                  <a:cubicBezTo>
                    <a:pt x="100" y="316"/>
                    <a:pt x="118" y="238"/>
                    <a:pt x="90" y="172"/>
                  </a:cubicBezTo>
                  <a:cubicBezTo>
                    <a:pt x="80" y="148"/>
                    <a:pt x="66" y="123"/>
                    <a:pt x="54" y="100"/>
                  </a:cubicBezTo>
                  <a:cubicBezTo>
                    <a:pt x="48" y="87"/>
                    <a:pt x="24" y="75"/>
                    <a:pt x="24" y="64"/>
                  </a:cubicBezTo>
                  <a:close/>
                </a:path>
              </a:pathLst>
            </a:custGeom>
            <a:gradFill rotWithShape="1">
              <a:gsLst>
                <a:gs pos="0">
                  <a:srgbClr val="580000"/>
                </a:gs>
                <a:gs pos="50000">
                  <a:srgbClr val="FF395B"/>
                </a:gs>
                <a:gs pos="100000">
                  <a:srgbClr val="5800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nvGrpSpPr>
            <p:cNvPr id="378" name="Group 376">
              <a:extLst>
                <a:ext uri="{FF2B5EF4-FFF2-40B4-BE49-F238E27FC236}">
                  <a16:creationId xmlns:a16="http://schemas.microsoft.com/office/drawing/2014/main" id="{DD39DC23-C0F1-3045-9B4C-5DF2EFF60024}"/>
                </a:ext>
              </a:extLst>
            </p:cNvPr>
            <p:cNvGrpSpPr>
              <a:grpSpLocks/>
            </p:cNvGrpSpPr>
            <p:nvPr/>
          </p:nvGrpSpPr>
          <p:grpSpPr bwMode="auto">
            <a:xfrm>
              <a:off x="367" y="1873"/>
              <a:ext cx="589" cy="486"/>
              <a:chOff x="469" y="1980"/>
              <a:chExt cx="589" cy="486"/>
            </a:xfrm>
          </p:grpSpPr>
          <p:grpSp>
            <p:nvGrpSpPr>
              <p:cNvPr id="526" name="Group 377">
                <a:extLst>
                  <a:ext uri="{FF2B5EF4-FFF2-40B4-BE49-F238E27FC236}">
                    <a16:creationId xmlns:a16="http://schemas.microsoft.com/office/drawing/2014/main" id="{5AEF15FB-1FA3-8646-9524-A96C39C48D67}"/>
                  </a:ext>
                </a:extLst>
              </p:cNvPr>
              <p:cNvGrpSpPr>
                <a:grpSpLocks/>
              </p:cNvGrpSpPr>
              <p:nvPr/>
            </p:nvGrpSpPr>
            <p:grpSpPr bwMode="auto">
              <a:xfrm rot="1318990" flipH="1">
                <a:off x="570" y="2113"/>
                <a:ext cx="242" cy="74"/>
                <a:chOff x="5242" y="2364"/>
                <a:chExt cx="242" cy="74"/>
              </a:xfrm>
            </p:grpSpPr>
            <p:sp>
              <p:nvSpPr>
                <p:cNvPr id="536" name="Freeform 378">
                  <a:extLst>
                    <a:ext uri="{FF2B5EF4-FFF2-40B4-BE49-F238E27FC236}">
                      <a16:creationId xmlns:a16="http://schemas.microsoft.com/office/drawing/2014/main" id="{59DAFADF-90B3-B242-A082-251289CF383F}"/>
                    </a:ext>
                  </a:extLst>
                </p:cNvPr>
                <p:cNvSpPr>
                  <a:spLocks noChangeAspect="1"/>
                </p:cNvSpPr>
                <p:nvPr/>
              </p:nvSpPr>
              <p:spPr bwMode="auto">
                <a:xfrm rot="-1313543">
                  <a:off x="5242" y="2364"/>
                  <a:ext cx="242" cy="74"/>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537" name="Oval 379">
                  <a:extLst>
                    <a:ext uri="{FF2B5EF4-FFF2-40B4-BE49-F238E27FC236}">
                      <a16:creationId xmlns:a16="http://schemas.microsoft.com/office/drawing/2014/main" id="{671F0992-46A3-7447-BBA8-B1CF2F28D79A}"/>
                    </a:ext>
                  </a:extLst>
                </p:cNvPr>
                <p:cNvSpPr>
                  <a:spLocks noChangeAspect="1" noChangeArrowheads="1"/>
                </p:cNvSpPr>
                <p:nvPr/>
              </p:nvSpPr>
              <p:spPr bwMode="auto">
                <a:xfrm rot="-1313543">
                  <a:off x="5325" y="2379"/>
                  <a:ext cx="61" cy="48"/>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527" name="Group 380">
                <a:extLst>
                  <a:ext uri="{FF2B5EF4-FFF2-40B4-BE49-F238E27FC236}">
                    <a16:creationId xmlns:a16="http://schemas.microsoft.com/office/drawing/2014/main" id="{6C984ED1-8E54-7A49-B2AF-FE547F5334FB}"/>
                  </a:ext>
                </a:extLst>
              </p:cNvPr>
              <p:cNvGrpSpPr>
                <a:grpSpLocks/>
              </p:cNvGrpSpPr>
              <p:nvPr/>
            </p:nvGrpSpPr>
            <p:grpSpPr bwMode="auto">
              <a:xfrm rot="1318990" flipH="1">
                <a:off x="695" y="2251"/>
                <a:ext cx="243" cy="75"/>
                <a:chOff x="5082" y="2444"/>
                <a:chExt cx="243" cy="75"/>
              </a:xfrm>
            </p:grpSpPr>
            <p:sp>
              <p:nvSpPr>
                <p:cNvPr id="534" name="Freeform 381">
                  <a:extLst>
                    <a:ext uri="{FF2B5EF4-FFF2-40B4-BE49-F238E27FC236}">
                      <a16:creationId xmlns:a16="http://schemas.microsoft.com/office/drawing/2014/main" id="{D0F73B2A-834B-FA4B-8828-3FBEA54EE038}"/>
                    </a:ext>
                  </a:extLst>
                </p:cNvPr>
                <p:cNvSpPr>
                  <a:spLocks noChangeAspect="1"/>
                </p:cNvSpPr>
                <p:nvPr/>
              </p:nvSpPr>
              <p:spPr bwMode="auto">
                <a:xfrm rot="-1313543">
                  <a:off x="5082" y="2444"/>
                  <a:ext cx="243" cy="75"/>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535" name="Oval 382">
                  <a:extLst>
                    <a:ext uri="{FF2B5EF4-FFF2-40B4-BE49-F238E27FC236}">
                      <a16:creationId xmlns:a16="http://schemas.microsoft.com/office/drawing/2014/main" id="{1A552543-551E-094A-BA9B-66CF059AF297}"/>
                    </a:ext>
                  </a:extLst>
                </p:cNvPr>
                <p:cNvSpPr>
                  <a:spLocks noChangeAspect="1" noChangeArrowheads="1"/>
                </p:cNvSpPr>
                <p:nvPr/>
              </p:nvSpPr>
              <p:spPr bwMode="auto">
                <a:xfrm rot="-1313543">
                  <a:off x="5165" y="2459"/>
                  <a:ext cx="61" cy="49"/>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528" name="Group 383">
                <a:extLst>
                  <a:ext uri="{FF2B5EF4-FFF2-40B4-BE49-F238E27FC236}">
                    <a16:creationId xmlns:a16="http://schemas.microsoft.com/office/drawing/2014/main" id="{ECB47BCA-D6D5-8141-A0A5-18BD2A630ECF}"/>
                  </a:ext>
                </a:extLst>
              </p:cNvPr>
              <p:cNvGrpSpPr>
                <a:grpSpLocks/>
              </p:cNvGrpSpPr>
              <p:nvPr/>
            </p:nvGrpSpPr>
            <p:grpSpPr bwMode="auto">
              <a:xfrm rot="1318990" flipH="1">
                <a:off x="816" y="2391"/>
                <a:ext cx="242" cy="75"/>
                <a:chOff x="4929" y="2512"/>
                <a:chExt cx="242" cy="75"/>
              </a:xfrm>
            </p:grpSpPr>
            <p:sp>
              <p:nvSpPr>
                <p:cNvPr id="532" name="Freeform 384">
                  <a:extLst>
                    <a:ext uri="{FF2B5EF4-FFF2-40B4-BE49-F238E27FC236}">
                      <a16:creationId xmlns:a16="http://schemas.microsoft.com/office/drawing/2014/main" id="{1ABB970A-7898-6643-A726-9C47223ED1BE}"/>
                    </a:ext>
                  </a:extLst>
                </p:cNvPr>
                <p:cNvSpPr>
                  <a:spLocks noChangeAspect="1"/>
                </p:cNvSpPr>
                <p:nvPr/>
              </p:nvSpPr>
              <p:spPr bwMode="auto">
                <a:xfrm rot="-1313543">
                  <a:off x="4929" y="2512"/>
                  <a:ext cx="242" cy="75"/>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533" name="Oval 385">
                  <a:extLst>
                    <a:ext uri="{FF2B5EF4-FFF2-40B4-BE49-F238E27FC236}">
                      <a16:creationId xmlns:a16="http://schemas.microsoft.com/office/drawing/2014/main" id="{D7159DED-BF85-774C-BBC7-519A1BF98880}"/>
                    </a:ext>
                  </a:extLst>
                </p:cNvPr>
                <p:cNvSpPr>
                  <a:spLocks noChangeAspect="1" noChangeArrowheads="1"/>
                </p:cNvSpPr>
                <p:nvPr/>
              </p:nvSpPr>
              <p:spPr bwMode="auto">
                <a:xfrm rot="-1313543">
                  <a:off x="5012" y="2527"/>
                  <a:ext cx="61" cy="49"/>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529" name="Group 386">
                <a:extLst>
                  <a:ext uri="{FF2B5EF4-FFF2-40B4-BE49-F238E27FC236}">
                    <a16:creationId xmlns:a16="http://schemas.microsoft.com/office/drawing/2014/main" id="{85569C36-3AE9-724C-8607-F5F129F821A8}"/>
                  </a:ext>
                </a:extLst>
              </p:cNvPr>
              <p:cNvGrpSpPr>
                <a:grpSpLocks/>
              </p:cNvGrpSpPr>
              <p:nvPr/>
            </p:nvGrpSpPr>
            <p:grpSpPr bwMode="auto">
              <a:xfrm rot="1318990" flipH="1">
                <a:off x="469" y="1980"/>
                <a:ext cx="242" cy="75"/>
                <a:chOff x="5395" y="2296"/>
                <a:chExt cx="242" cy="75"/>
              </a:xfrm>
            </p:grpSpPr>
            <p:sp>
              <p:nvSpPr>
                <p:cNvPr id="530" name="Freeform 387">
                  <a:extLst>
                    <a:ext uri="{FF2B5EF4-FFF2-40B4-BE49-F238E27FC236}">
                      <a16:creationId xmlns:a16="http://schemas.microsoft.com/office/drawing/2014/main" id="{7969FFBC-D061-1646-99FE-D2E2454583B6}"/>
                    </a:ext>
                  </a:extLst>
                </p:cNvPr>
                <p:cNvSpPr>
                  <a:spLocks noChangeAspect="1"/>
                </p:cNvSpPr>
                <p:nvPr/>
              </p:nvSpPr>
              <p:spPr bwMode="auto">
                <a:xfrm rot="-1313543">
                  <a:off x="5395" y="2296"/>
                  <a:ext cx="242" cy="75"/>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531" name="Oval 388">
                  <a:extLst>
                    <a:ext uri="{FF2B5EF4-FFF2-40B4-BE49-F238E27FC236}">
                      <a16:creationId xmlns:a16="http://schemas.microsoft.com/office/drawing/2014/main" id="{586EA496-269F-474D-A055-D151C83703CB}"/>
                    </a:ext>
                  </a:extLst>
                </p:cNvPr>
                <p:cNvSpPr>
                  <a:spLocks noChangeAspect="1" noChangeArrowheads="1"/>
                </p:cNvSpPr>
                <p:nvPr/>
              </p:nvSpPr>
              <p:spPr bwMode="auto">
                <a:xfrm rot="-1313543">
                  <a:off x="5478" y="2311"/>
                  <a:ext cx="61" cy="49"/>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grpSp>
          <p:nvGrpSpPr>
            <p:cNvPr id="379" name="Group 389">
              <a:extLst>
                <a:ext uri="{FF2B5EF4-FFF2-40B4-BE49-F238E27FC236}">
                  <a16:creationId xmlns:a16="http://schemas.microsoft.com/office/drawing/2014/main" id="{58A4EAF6-B890-924D-AD9E-EBEC48BD18B9}"/>
                </a:ext>
              </a:extLst>
            </p:cNvPr>
            <p:cNvGrpSpPr>
              <a:grpSpLocks/>
            </p:cNvGrpSpPr>
            <p:nvPr/>
          </p:nvGrpSpPr>
          <p:grpSpPr bwMode="auto">
            <a:xfrm rot="941493">
              <a:off x="1739" y="3428"/>
              <a:ext cx="242" cy="75"/>
              <a:chOff x="1965" y="3152"/>
              <a:chExt cx="242" cy="75"/>
            </a:xfrm>
          </p:grpSpPr>
          <p:sp>
            <p:nvSpPr>
              <p:cNvPr id="524" name="Freeform 390">
                <a:extLst>
                  <a:ext uri="{FF2B5EF4-FFF2-40B4-BE49-F238E27FC236}">
                    <a16:creationId xmlns:a16="http://schemas.microsoft.com/office/drawing/2014/main" id="{353C29A5-6EF3-994A-9C35-AC66DFF19790}"/>
                  </a:ext>
                </a:extLst>
              </p:cNvPr>
              <p:cNvSpPr>
                <a:spLocks noChangeAspect="1"/>
              </p:cNvSpPr>
              <p:nvPr/>
            </p:nvSpPr>
            <p:spPr bwMode="auto">
              <a:xfrm rot="1691040" flipH="1">
                <a:off x="1965" y="3152"/>
                <a:ext cx="242" cy="75"/>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525" name="Oval 391">
                <a:extLst>
                  <a:ext uri="{FF2B5EF4-FFF2-40B4-BE49-F238E27FC236}">
                    <a16:creationId xmlns:a16="http://schemas.microsoft.com/office/drawing/2014/main" id="{192D26BB-A398-5A4C-B698-A104CAFCEBE0}"/>
                  </a:ext>
                </a:extLst>
              </p:cNvPr>
              <p:cNvSpPr>
                <a:spLocks noChangeAspect="1" noChangeArrowheads="1"/>
              </p:cNvSpPr>
              <p:nvPr/>
            </p:nvSpPr>
            <p:spPr bwMode="auto">
              <a:xfrm rot="1691040" flipH="1">
                <a:off x="2063" y="3168"/>
                <a:ext cx="61" cy="49"/>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380" name="Group 392">
              <a:extLst>
                <a:ext uri="{FF2B5EF4-FFF2-40B4-BE49-F238E27FC236}">
                  <a16:creationId xmlns:a16="http://schemas.microsoft.com/office/drawing/2014/main" id="{84F445CD-A6D3-6E40-ADAF-4BEF2278F887}"/>
                </a:ext>
              </a:extLst>
            </p:cNvPr>
            <p:cNvGrpSpPr>
              <a:grpSpLocks/>
            </p:cNvGrpSpPr>
            <p:nvPr/>
          </p:nvGrpSpPr>
          <p:grpSpPr bwMode="auto">
            <a:xfrm rot="941493">
              <a:off x="1273" y="2930"/>
              <a:ext cx="242" cy="75"/>
              <a:chOff x="1377" y="2783"/>
              <a:chExt cx="242" cy="75"/>
            </a:xfrm>
          </p:grpSpPr>
          <p:sp>
            <p:nvSpPr>
              <p:cNvPr id="522" name="Freeform 393">
                <a:extLst>
                  <a:ext uri="{FF2B5EF4-FFF2-40B4-BE49-F238E27FC236}">
                    <a16:creationId xmlns:a16="http://schemas.microsoft.com/office/drawing/2014/main" id="{068BC679-CA47-E748-8872-AD7B0E75A1A3}"/>
                  </a:ext>
                </a:extLst>
              </p:cNvPr>
              <p:cNvSpPr>
                <a:spLocks noChangeAspect="1"/>
              </p:cNvSpPr>
              <p:nvPr/>
            </p:nvSpPr>
            <p:spPr bwMode="auto">
              <a:xfrm rot="1691040" flipH="1">
                <a:off x="1377" y="2783"/>
                <a:ext cx="242" cy="75"/>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523" name="Oval 394">
                <a:extLst>
                  <a:ext uri="{FF2B5EF4-FFF2-40B4-BE49-F238E27FC236}">
                    <a16:creationId xmlns:a16="http://schemas.microsoft.com/office/drawing/2014/main" id="{164807FA-7BC4-B742-A208-5C84E4D74B81}"/>
                  </a:ext>
                </a:extLst>
              </p:cNvPr>
              <p:cNvSpPr>
                <a:spLocks noChangeAspect="1" noChangeArrowheads="1"/>
              </p:cNvSpPr>
              <p:nvPr/>
            </p:nvSpPr>
            <p:spPr bwMode="auto">
              <a:xfrm rot="1691040" flipH="1">
                <a:off x="1475" y="2798"/>
                <a:ext cx="61" cy="49"/>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381" name="Group 395">
              <a:extLst>
                <a:ext uri="{FF2B5EF4-FFF2-40B4-BE49-F238E27FC236}">
                  <a16:creationId xmlns:a16="http://schemas.microsoft.com/office/drawing/2014/main" id="{72783402-B225-CA49-A6AD-2FB45DE6CCEB}"/>
                </a:ext>
              </a:extLst>
            </p:cNvPr>
            <p:cNvGrpSpPr>
              <a:grpSpLocks/>
            </p:cNvGrpSpPr>
            <p:nvPr/>
          </p:nvGrpSpPr>
          <p:grpSpPr bwMode="auto">
            <a:xfrm rot="941493">
              <a:off x="1394" y="3061"/>
              <a:ext cx="242" cy="76"/>
              <a:chOff x="1533" y="2892"/>
              <a:chExt cx="242" cy="76"/>
            </a:xfrm>
          </p:grpSpPr>
          <p:sp>
            <p:nvSpPr>
              <p:cNvPr id="520" name="Freeform 396">
                <a:extLst>
                  <a:ext uri="{FF2B5EF4-FFF2-40B4-BE49-F238E27FC236}">
                    <a16:creationId xmlns:a16="http://schemas.microsoft.com/office/drawing/2014/main" id="{F1501778-341D-ED40-B1A2-30EC9A203371}"/>
                  </a:ext>
                </a:extLst>
              </p:cNvPr>
              <p:cNvSpPr>
                <a:spLocks noChangeAspect="1"/>
              </p:cNvSpPr>
              <p:nvPr/>
            </p:nvSpPr>
            <p:spPr bwMode="auto">
              <a:xfrm rot="1691040" flipH="1">
                <a:off x="1533" y="2892"/>
                <a:ext cx="242" cy="76"/>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521" name="Oval 397">
                <a:extLst>
                  <a:ext uri="{FF2B5EF4-FFF2-40B4-BE49-F238E27FC236}">
                    <a16:creationId xmlns:a16="http://schemas.microsoft.com/office/drawing/2014/main" id="{7795E201-89A7-6A43-B9E5-4BC416935AF4}"/>
                  </a:ext>
                </a:extLst>
              </p:cNvPr>
              <p:cNvSpPr>
                <a:spLocks noChangeAspect="1" noChangeArrowheads="1"/>
              </p:cNvSpPr>
              <p:nvPr/>
            </p:nvSpPr>
            <p:spPr bwMode="auto">
              <a:xfrm rot="1691040" flipH="1">
                <a:off x="1631" y="2908"/>
                <a:ext cx="61" cy="49"/>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382" name="Group 398">
              <a:extLst>
                <a:ext uri="{FF2B5EF4-FFF2-40B4-BE49-F238E27FC236}">
                  <a16:creationId xmlns:a16="http://schemas.microsoft.com/office/drawing/2014/main" id="{8B3BA291-8DAE-564B-9A8A-FBF7FC64FE84}"/>
                </a:ext>
              </a:extLst>
            </p:cNvPr>
            <p:cNvGrpSpPr>
              <a:grpSpLocks/>
            </p:cNvGrpSpPr>
            <p:nvPr/>
          </p:nvGrpSpPr>
          <p:grpSpPr bwMode="auto">
            <a:xfrm rot="941493">
              <a:off x="1510" y="3183"/>
              <a:ext cx="242" cy="74"/>
              <a:chOff x="1678" y="2978"/>
              <a:chExt cx="242" cy="74"/>
            </a:xfrm>
          </p:grpSpPr>
          <p:sp>
            <p:nvSpPr>
              <p:cNvPr id="518" name="Freeform 399">
                <a:extLst>
                  <a:ext uri="{FF2B5EF4-FFF2-40B4-BE49-F238E27FC236}">
                    <a16:creationId xmlns:a16="http://schemas.microsoft.com/office/drawing/2014/main" id="{A2F04174-4154-DB4C-B523-8F5A1D93134A}"/>
                  </a:ext>
                </a:extLst>
              </p:cNvPr>
              <p:cNvSpPr>
                <a:spLocks noChangeAspect="1"/>
              </p:cNvSpPr>
              <p:nvPr/>
            </p:nvSpPr>
            <p:spPr bwMode="auto">
              <a:xfrm rot="1691040" flipH="1">
                <a:off x="1678" y="2978"/>
                <a:ext cx="242" cy="74"/>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519" name="Oval 400">
                <a:extLst>
                  <a:ext uri="{FF2B5EF4-FFF2-40B4-BE49-F238E27FC236}">
                    <a16:creationId xmlns:a16="http://schemas.microsoft.com/office/drawing/2014/main" id="{EAE23BAC-404B-C44B-86CD-8C3E3CB9A229}"/>
                  </a:ext>
                </a:extLst>
              </p:cNvPr>
              <p:cNvSpPr>
                <a:spLocks noChangeAspect="1" noChangeArrowheads="1"/>
              </p:cNvSpPr>
              <p:nvPr/>
            </p:nvSpPr>
            <p:spPr bwMode="auto">
              <a:xfrm rot="1691040" flipH="1">
                <a:off x="1776" y="2994"/>
                <a:ext cx="61" cy="48"/>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383" name="Group 401">
              <a:extLst>
                <a:ext uri="{FF2B5EF4-FFF2-40B4-BE49-F238E27FC236}">
                  <a16:creationId xmlns:a16="http://schemas.microsoft.com/office/drawing/2014/main" id="{6763789E-18FC-B640-9B97-84D89F40465C}"/>
                </a:ext>
              </a:extLst>
            </p:cNvPr>
            <p:cNvGrpSpPr>
              <a:grpSpLocks/>
            </p:cNvGrpSpPr>
            <p:nvPr/>
          </p:nvGrpSpPr>
          <p:grpSpPr bwMode="auto">
            <a:xfrm rot="941493">
              <a:off x="1624" y="3308"/>
              <a:ext cx="242" cy="75"/>
              <a:chOff x="1822" y="3068"/>
              <a:chExt cx="242" cy="75"/>
            </a:xfrm>
          </p:grpSpPr>
          <p:sp>
            <p:nvSpPr>
              <p:cNvPr id="516" name="Freeform 402">
                <a:extLst>
                  <a:ext uri="{FF2B5EF4-FFF2-40B4-BE49-F238E27FC236}">
                    <a16:creationId xmlns:a16="http://schemas.microsoft.com/office/drawing/2014/main" id="{26E00EA5-41F9-2148-B422-4F09CEB728F0}"/>
                  </a:ext>
                </a:extLst>
              </p:cNvPr>
              <p:cNvSpPr>
                <a:spLocks noChangeAspect="1"/>
              </p:cNvSpPr>
              <p:nvPr/>
            </p:nvSpPr>
            <p:spPr bwMode="auto">
              <a:xfrm rot="1691040" flipH="1">
                <a:off x="1822" y="3068"/>
                <a:ext cx="242" cy="75"/>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517" name="Oval 403">
                <a:extLst>
                  <a:ext uri="{FF2B5EF4-FFF2-40B4-BE49-F238E27FC236}">
                    <a16:creationId xmlns:a16="http://schemas.microsoft.com/office/drawing/2014/main" id="{63F8ACC1-6F63-E44D-87E1-C76EDE77FF78}"/>
                  </a:ext>
                </a:extLst>
              </p:cNvPr>
              <p:cNvSpPr>
                <a:spLocks noChangeAspect="1" noChangeArrowheads="1"/>
              </p:cNvSpPr>
              <p:nvPr/>
            </p:nvSpPr>
            <p:spPr bwMode="auto">
              <a:xfrm rot="1691040" flipH="1">
                <a:off x="1920" y="3084"/>
                <a:ext cx="61" cy="49"/>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384" name="Group 404">
              <a:extLst>
                <a:ext uri="{FF2B5EF4-FFF2-40B4-BE49-F238E27FC236}">
                  <a16:creationId xmlns:a16="http://schemas.microsoft.com/office/drawing/2014/main" id="{C4310F21-04FE-3349-A172-DF5C18D16952}"/>
                </a:ext>
              </a:extLst>
            </p:cNvPr>
            <p:cNvGrpSpPr>
              <a:grpSpLocks/>
            </p:cNvGrpSpPr>
            <p:nvPr/>
          </p:nvGrpSpPr>
          <p:grpSpPr bwMode="auto">
            <a:xfrm rot="941493">
              <a:off x="1859" y="3577"/>
              <a:ext cx="242" cy="75"/>
              <a:chOff x="2121" y="3263"/>
              <a:chExt cx="242" cy="75"/>
            </a:xfrm>
          </p:grpSpPr>
          <p:sp>
            <p:nvSpPr>
              <p:cNvPr id="514" name="Freeform 405">
                <a:extLst>
                  <a:ext uri="{FF2B5EF4-FFF2-40B4-BE49-F238E27FC236}">
                    <a16:creationId xmlns:a16="http://schemas.microsoft.com/office/drawing/2014/main" id="{97B6145C-4F15-9442-9F7C-58849C96445F}"/>
                  </a:ext>
                </a:extLst>
              </p:cNvPr>
              <p:cNvSpPr>
                <a:spLocks noChangeAspect="1"/>
              </p:cNvSpPr>
              <p:nvPr/>
            </p:nvSpPr>
            <p:spPr bwMode="auto">
              <a:xfrm rot="1691040" flipH="1">
                <a:off x="2121" y="3263"/>
                <a:ext cx="242" cy="75"/>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515" name="Oval 406">
                <a:extLst>
                  <a:ext uri="{FF2B5EF4-FFF2-40B4-BE49-F238E27FC236}">
                    <a16:creationId xmlns:a16="http://schemas.microsoft.com/office/drawing/2014/main" id="{7DB18A7A-D2F7-D841-BDC9-163BD7474451}"/>
                  </a:ext>
                </a:extLst>
              </p:cNvPr>
              <p:cNvSpPr>
                <a:spLocks noChangeAspect="1" noChangeArrowheads="1"/>
              </p:cNvSpPr>
              <p:nvPr/>
            </p:nvSpPr>
            <p:spPr bwMode="auto">
              <a:xfrm rot="1691040" flipH="1">
                <a:off x="2219" y="3279"/>
                <a:ext cx="61" cy="49"/>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385" name="Group 407">
              <a:extLst>
                <a:ext uri="{FF2B5EF4-FFF2-40B4-BE49-F238E27FC236}">
                  <a16:creationId xmlns:a16="http://schemas.microsoft.com/office/drawing/2014/main" id="{D333BA97-27B5-8543-8BF5-10A867A252A9}"/>
                </a:ext>
              </a:extLst>
            </p:cNvPr>
            <p:cNvGrpSpPr>
              <a:grpSpLocks/>
            </p:cNvGrpSpPr>
            <p:nvPr/>
          </p:nvGrpSpPr>
          <p:grpSpPr bwMode="auto">
            <a:xfrm>
              <a:off x="828" y="2419"/>
              <a:ext cx="581" cy="468"/>
              <a:chOff x="930" y="2526"/>
              <a:chExt cx="581" cy="468"/>
            </a:xfrm>
          </p:grpSpPr>
          <p:grpSp>
            <p:nvGrpSpPr>
              <p:cNvPr id="502" name="Group 408">
                <a:extLst>
                  <a:ext uri="{FF2B5EF4-FFF2-40B4-BE49-F238E27FC236}">
                    <a16:creationId xmlns:a16="http://schemas.microsoft.com/office/drawing/2014/main" id="{28E92321-47E6-0448-A083-D4C2668894CC}"/>
                  </a:ext>
                </a:extLst>
              </p:cNvPr>
              <p:cNvGrpSpPr>
                <a:grpSpLocks/>
              </p:cNvGrpSpPr>
              <p:nvPr/>
            </p:nvGrpSpPr>
            <p:grpSpPr bwMode="auto">
              <a:xfrm rot="1318990" flipH="1">
                <a:off x="930" y="2526"/>
                <a:ext cx="242" cy="74"/>
                <a:chOff x="4781" y="2598"/>
                <a:chExt cx="242" cy="74"/>
              </a:xfrm>
            </p:grpSpPr>
            <p:sp>
              <p:nvSpPr>
                <p:cNvPr id="512" name="Freeform 409">
                  <a:extLst>
                    <a:ext uri="{FF2B5EF4-FFF2-40B4-BE49-F238E27FC236}">
                      <a16:creationId xmlns:a16="http://schemas.microsoft.com/office/drawing/2014/main" id="{C15F7D8F-E3B9-C349-A548-941C0AC0B779}"/>
                    </a:ext>
                  </a:extLst>
                </p:cNvPr>
                <p:cNvSpPr>
                  <a:spLocks noChangeAspect="1"/>
                </p:cNvSpPr>
                <p:nvPr/>
              </p:nvSpPr>
              <p:spPr bwMode="auto">
                <a:xfrm rot="-1313543">
                  <a:off x="4781" y="2598"/>
                  <a:ext cx="242" cy="74"/>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513" name="Oval 410">
                  <a:extLst>
                    <a:ext uri="{FF2B5EF4-FFF2-40B4-BE49-F238E27FC236}">
                      <a16:creationId xmlns:a16="http://schemas.microsoft.com/office/drawing/2014/main" id="{70948775-18FE-DE4F-A9AE-F54C00262511}"/>
                    </a:ext>
                  </a:extLst>
                </p:cNvPr>
                <p:cNvSpPr>
                  <a:spLocks noChangeAspect="1" noChangeArrowheads="1"/>
                </p:cNvSpPr>
                <p:nvPr/>
              </p:nvSpPr>
              <p:spPr bwMode="auto">
                <a:xfrm rot="-1313543">
                  <a:off x="4864" y="2613"/>
                  <a:ext cx="61" cy="48"/>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503" name="Group 411">
                <a:extLst>
                  <a:ext uri="{FF2B5EF4-FFF2-40B4-BE49-F238E27FC236}">
                    <a16:creationId xmlns:a16="http://schemas.microsoft.com/office/drawing/2014/main" id="{291B2D9C-F0DB-9D44-94BB-1FA0621650B0}"/>
                  </a:ext>
                </a:extLst>
              </p:cNvPr>
              <p:cNvGrpSpPr>
                <a:grpSpLocks/>
              </p:cNvGrpSpPr>
              <p:nvPr/>
            </p:nvGrpSpPr>
            <p:grpSpPr bwMode="auto">
              <a:xfrm rot="1318990" flipH="1">
                <a:off x="1023" y="2674"/>
                <a:ext cx="409" cy="169"/>
                <a:chOff x="4460" y="2665"/>
                <a:chExt cx="409" cy="169"/>
              </a:xfrm>
            </p:grpSpPr>
            <p:grpSp>
              <p:nvGrpSpPr>
                <p:cNvPr id="507" name="Group 412">
                  <a:extLst>
                    <a:ext uri="{FF2B5EF4-FFF2-40B4-BE49-F238E27FC236}">
                      <a16:creationId xmlns:a16="http://schemas.microsoft.com/office/drawing/2014/main" id="{0BB91C71-9361-934C-9773-D7946408846F}"/>
                    </a:ext>
                  </a:extLst>
                </p:cNvPr>
                <p:cNvGrpSpPr>
                  <a:grpSpLocks/>
                </p:cNvGrpSpPr>
                <p:nvPr/>
              </p:nvGrpSpPr>
              <p:grpSpPr bwMode="auto">
                <a:xfrm>
                  <a:off x="4628" y="2665"/>
                  <a:ext cx="241" cy="75"/>
                  <a:chOff x="4628" y="2665"/>
                  <a:chExt cx="241" cy="75"/>
                </a:xfrm>
              </p:grpSpPr>
              <p:sp>
                <p:nvSpPr>
                  <p:cNvPr id="510" name="Freeform 413">
                    <a:extLst>
                      <a:ext uri="{FF2B5EF4-FFF2-40B4-BE49-F238E27FC236}">
                        <a16:creationId xmlns:a16="http://schemas.microsoft.com/office/drawing/2014/main" id="{9452D64D-72A3-644B-9DE4-BD34C6EEC2E0}"/>
                      </a:ext>
                    </a:extLst>
                  </p:cNvPr>
                  <p:cNvSpPr>
                    <a:spLocks noChangeAspect="1"/>
                  </p:cNvSpPr>
                  <p:nvPr/>
                </p:nvSpPr>
                <p:spPr bwMode="auto">
                  <a:xfrm rot="-1313543">
                    <a:off x="4628" y="2665"/>
                    <a:ext cx="241" cy="75"/>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511" name="Oval 414">
                    <a:extLst>
                      <a:ext uri="{FF2B5EF4-FFF2-40B4-BE49-F238E27FC236}">
                        <a16:creationId xmlns:a16="http://schemas.microsoft.com/office/drawing/2014/main" id="{D233B20C-9DAC-C74A-9AA5-9ED7A8FA2AEB}"/>
                      </a:ext>
                    </a:extLst>
                  </p:cNvPr>
                  <p:cNvSpPr>
                    <a:spLocks noChangeAspect="1" noChangeArrowheads="1"/>
                  </p:cNvSpPr>
                  <p:nvPr/>
                </p:nvSpPr>
                <p:spPr bwMode="auto">
                  <a:xfrm rot="-1313543">
                    <a:off x="4710" y="2680"/>
                    <a:ext cx="61" cy="49"/>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sp>
              <p:nvSpPr>
                <p:cNvPr id="508" name="Freeform 415">
                  <a:extLst>
                    <a:ext uri="{FF2B5EF4-FFF2-40B4-BE49-F238E27FC236}">
                      <a16:creationId xmlns:a16="http://schemas.microsoft.com/office/drawing/2014/main" id="{FA13C912-0A8D-9844-BA92-49D9F26CED0A}"/>
                    </a:ext>
                  </a:extLst>
                </p:cNvPr>
                <p:cNvSpPr>
                  <a:spLocks noChangeAspect="1"/>
                </p:cNvSpPr>
                <p:nvPr/>
              </p:nvSpPr>
              <p:spPr bwMode="auto">
                <a:xfrm rot="-1313543">
                  <a:off x="4460" y="2759"/>
                  <a:ext cx="242" cy="75"/>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509" name="Oval 416">
                  <a:extLst>
                    <a:ext uri="{FF2B5EF4-FFF2-40B4-BE49-F238E27FC236}">
                      <a16:creationId xmlns:a16="http://schemas.microsoft.com/office/drawing/2014/main" id="{AAA4FA08-DDE0-0A40-B225-4BAAEBF8A937}"/>
                    </a:ext>
                  </a:extLst>
                </p:cNvPr>
                <p:cNvSpPr>
                  <a:spLocks noChangeAspect="1" noChangeArrowheads="1"/>
                </p:cNvSpPr>
                <p:nvPr/>
              </p:nvSpPr>
              <p:spPr bwMode="auto">
                <a:xfrm rot="-1313543">
                  <a:off x="4543" y="2774"/>
                  <a:ext cx="61" cy="49"/>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504" name="Group 417">
                <a:extLst>
                  <a:ext uri="{FF2B5EF4-FFF2-40B4-BE49-F238E27FC236}">
                    <a16:creationId xmlns:a16="http://schemas.microsoft.com/office/drawing/2014/main" id="{21147B9A-F82C-834E-A15E-C02D8321BC5A}"/>
                  </a:ext>
                </a:extLst>
              </p:cNvPr>
              <p:cNvGrpSpPr>
                <a:grpSpLocks/>
              </p:cNvGrpSpPr>
              <p:nvPr/>
            </p:nvGrpSpPr>
            <p:grpSpPr bwMode="auto">
              <a:xfrm rot="941493">
                <a:off x="1269" y="2920"/>
                <a:ext cx="242" cy="74"/>
                <a:chOff x="1228" y="2674"/>
                <a:chExt cx="242" cy="74"/>
              </a:xfrm>
            </p:grpSpPr>
            <p:sp>
              <p:nvSpPr>
                <p:cNvPr id="505" name="Freeform 418">
                  <a:extLst>
                    <a:ext uri="{FF2B5EF4-FFF2-40B4-BE49-F238E27FC236}">
                      <a16:creationId xmlns:a16="http://schemas.microsoft.com/office/drawing/2014/main" id="{B4A8AA83-D5D6-C940-B01A-BC115C7A8E95}"/>
                    </a:ext>
                  </a:extLst>
                </p:cNvPr>
                <p:cNvSpPr>
                  <a:spLocks noChangeAspect="1"/>
                </p:cNvSpPr>
                <p:nvPr/>
              </p:nvSpPr>
              <p:spPr bwMode="auto">
                <a:xfrm rot="1691040" flipH="1">
                  <a:off x="1228" y="2674"/>
                  <a:ext cx="242" cy="74"/>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506" name="Oval 419">
                  <a:extLst>
                    <a:ext uri="{FF2B5EF4-FFF2-40B4-BE49-F238E27FC236}">
                      <a16:creationId xmlns:a16="http://schemas.microsoft.com/office/drawing/2014/main" id="{AE15B96A-7854-1A4C-9A05-FB6C03676BA5}"/>
                    </a:ext>
                  </a:extLst>
                </p:cNvPr>
                <p:cNvSpPr>
                  <a:spLocks noChangeAspect="1" noChangeArrowheads="1"/>
                </p:cNvSpPr>
                <p:nvPr/>
              </p:nvSpPr>
              <p:spPr bwMode="auto">
                <a:xfrm rot="1691040" flipH="1">
                  <a:off x="1325" y="2689"/>
                  <a:ext cx="61" cy="48"/>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grpSp>
          <p:nvGrpSpPr>
            <p:cNvPr id="386" name="Group 420">
              <a:extLst>
                <a:ext uri="{FF2B5EF4-FFF2-40B4-BE49-F238E27FC236}">
                  <a16:creationId xmlns:a16="http://schemas.microsoft.com/office/drawing/2014/main" id="{CED5C455-EC16-0049-8615-9E5EA6CEEB2D}"/>
                </a:ext>
              </a:extLst>
            </p:cNvPr>
            <p:cNvGrpSpPr>
              <a:grpSpLocks/>
            </p:cNvGrpSpPr>
            <p:nvPr/>
          </p:nvGrpSpPr>
          <p:grpSpPr bwMode="auto">
            <a:xfrm rot="1975671">
              <a:off x="1348" y="2626"/>
              <a:ext cx="48" cy="470"/>
              <a:chOff x="1670" y="850"/>
              <a:chExt cx="494" cy="4076"/>
            </a:xfrm>
          </p:grpSpPr>
          <p:sp>
            <p:nvSpPr>
              <p:cNvPr id="499" name="Freeform 421">
                <a:extLst>
                  <a:ext uri="{FF2B5EF4-FFF2-40B4-BE49-F238E27FC236}">
                    <a16:creationId xmlns:a16="http://schemas.microsoft.com/office/drawing/2014/main" id="{2F949321-135E-934B-BC04-18AA96802BB2}"/>
                  </a:ext>
                </a:extLst>
              </p:cNvPr>
              <p:cNvSpPr>
                <a:spLocks/>
              </p:cNvSpPr>
              <p:nvPr/>
            </p:nvSpPr>
            <p:spPr bwMode="auto">
              <a:xfrm>
                <a:off x="1670" y="1369"/>
                <a:ext cx="494" cy="3031"/>
              </a:xfrm>
              <a:custGeom>
                <a:avLst/>
                <a:gdLst>
                  <a:gd name="T0" fmla="*/ 255182 w 149"/>
                  <a:gd name="T1" fmla="*/ 228931 h 625"/>
                  <a:gd name="T2" fmla="*/ 39616 w 149"/>
                  <a:gd name="T3" fmla="*/ 266491 h 625"/>
                  <a:gd name="T4" fmla="*/ 511091 w 149"/>
                  <a:gd name="T5" fmla="*/ 307889 h 625"/>
                  <a:gd name="T6" fmla="*/ 656208 w 149"/>
                  <a:gd name="T7" fmla="*/ 266491 h 625"/>
                  <a:gd name="T8" fmla="*/ 581680 w 149"/>
                  <a:gd name="T9" fmla="*/ 170357 h 625"/>
                  <a:gd name="T10" fmla="*/ 511091 w 149"/>
                  <a:gd name="T11" fmla="*/ 145627 h 625"/>
                  <a:gd name="T12" fmla="*/ 475444 w 149"/>
                  <a:gd name="T13" fmla="*/ 132999 h 625"/>
                  <a:gd name="T14" fmla="*/ 656208 w 149"/>
                  <a:gd name="T15" fmla="*/ 54019 h 625"/>
                  <a:gd name="T16" fmla="*/ 290817 w 149"/>
                  <a:gd name="T17" fmla="*/ 0 h 625"/>
                  <a:gd name="T18" fmla="*/ 3969 w 149"/>
                  <a:gd name="T19" fmla="*/ 24762 h 625"/>
                  <a:gd name="T20" fmla="*/ 39616 w 149"/>
                  <a:gd name="T21" fmla="*/ 70857 h 625"/>
                  <a:gd name="T22" fmla="*/ 184623 w 149"/>
                  <a:gd name="T23" fmla="*/ 95511 h 625"/>
                  <a:gd name="T24" fmla="*/ 255182 w 149"/>
                  <a:gd name="T25" fmla="*/ 120865 h 625"/>
                  <a:gd name="T26" fmla="*/ 290817 w 149"/>
                  <a:gd name="T27" fmla="*/ 132999 h 625"/>
                  <a:gd name="T28" fmla="*/ 39616 w 149"/>
                  <a:gd name="T29" fmla="*/ 203756 h 625"/>
                  <a:gd name="T30" fmla="*/ 110208 w 149"/>
                  <a:gd name="T31" fmla="*/ 216481 h 625"/>
                  <a:gd name="T32" fmla="*/ 220261 w 149"/>
                  <a:gd name="T33" fmla="*/ 220414 h 625"/>
                  <a:gd name="T34" fmla="*/ 255182 w 149"/>
                  <a:gd name="T35" fmla="*/ 228931 h 6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9"/>
                  <a:gd name="T55" fmla="*/ 0 h 625"/>
                  <a:gd name="T56" fmla="*/ 149 w 149"/>
                  <a:gd name="T57" fmla="*/ 625 h 6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9" h="625">
                    <a:moveTo>
                      <a:pt x="58" y="453"/>
                    </a:moveTo>
                    <a:cubicBezTo>
                      <a:pt x="29" y="481"/>
                      <a:pt x="19" y="487"/>
                      <a:pt x="9" y="527"/>
                    </a:cubicBezTo>
                    <a:cubicBezTo>
                      <a:pt x="21" y="625"/>
                      <a:pt x="19" y="621"/>
                      <a:pt x="116" y="609"/>
                    </a:cubicBezTo>
                    <a:cubicBezTo>
                      <a:pt x="134" y="581"/>
                      <a:pt x="140" y="559"/>
                      <a:pt x="149" y="527"/>
                    </a:cubicBezTo>
                    <a:cubicBezTo>
                      <a:pt x="146" y="478"/>
                      <a:pt x="147" y="395"/>
                      <a:pt x="132" y="337"/>
                    </a:cubicBezTo>
                    <a:cubicBezTo>
                      <a:pt x="128" y="320"/>
                      <a:pt x="121" y="304"/>
                      <a:pt x="116" y="288"/>
                    </a:cubicBezTo>
                    <a:cubicBezTo>
                      <a:pt x="113" y="280"/>
                      <a:pt x="108" y="263"/>
                      <a:pt x="108" y="263"/>
                    </a:cubicBezTo>
                    <a:cubicBezTo>
                      <a:pt x="114" y="171"/>
                      <a:pt x="98" y="158"/>
                      <a:pt x="149" y="107"/>
                    </a:cubicBezTo>
                    <a:cubicBezTo>
                      <a:pt x="138" y="39"/>
                      <a:pt x="132" y="21"/>
                      <a:pt x="66" y="0"/>
                    </a:cubicBezTo>
                    <a:cubicBezTo>
                      <a:pt x="22" y="9"/>
                      <a:pt x="15" y="8"/>
                      <a:pt x="1" y="49"/>
                    </a:cubicBezTo>
                    <a:cubicBezTo>
                      <a:pt x="4" y="79"/>
                      <a:pt x="0" y="111"/>
                      <a:pt x="9" y="140"/>
                    </a:cubicBezTo>
                    <a:cubicBezTo>
                      <a:pt x="15" y="159"/>
                      <a:pt x="42" y="189"/>
                      <a:pt x="42" y="189"/>
                    </a:cubicBezTo>
                    <a:cubicBezTo>
                      <a:pt x="47" y="206"/>
                      <a:pt x="53" y="222"/>
                      <a:pt x="58" y="239"/>
                    </a:cubicBezTo>
                    <a:cubicBezTo>
                      <a:pt x="61" y="247"/>
                      <a:pt x="66" y="263"/>
                      <a:pt x="66" y="263"/>
                    </a:cubicBezTo>
                    <a:cubicBezTo>
                      <a:pt x="56" y="316"/>
                      <a:pt x="26" y="353"/>
                      <a:pt x="9" y="403"/>
                    </a:cubicBezTo>
                    <a:cubicBezTo>
                      <a:pt x="14" y="411"/>
                      <a:pt x="17" y="422"/>
                      <a:pt x="25" y="428"/>
                    </a:cubicBezTo>
                    <a:cubicBezTo>
                      <a:pt x="32" y="433"/>
                      <a:pt x="43" y="431"/>
                      <a:pt x="50" y="436"/>
                    </a:cubicBezTo>
                    <a:cubicBezTo>
                      <a:pt x="81" y="455"/>
                      <a:pt x="69" y="453"/>
                      <a:pt x="58" y="453"/>
                    </a:cubicBezTo>
                    <a:close/>
                  </a:path>
                </a:pathLst>
              </a:custGeom>
              <a:gradFill rotWithShape="1">
                <a:gsLst>
                  <a:gs pos="0">
                    <a:srgbClr val="004C32"/>
                  </a:gs>
                  <a:gs pos="100000">
                    <a:srgbClr val="00A46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500" name="Freeform 422">
                <a:extLst>
                  <a:ext uri="{FF2B5EF4-FFF2-40B4-BE49-F238E27FC236}">
                    <a16:creationId xmlns:a16="http://schemas.microsoft.com/office/drawing/2014/main" id="{DD8F8745-4C80-9544-9A9F-6944AD330779}"/>
                  </a:ext>
                </a:extLst>
              </p:cNvPr>
              <p:cNvSpPr>
                <a:spLocks/>
              </p:cNvSpPr>
              <p:nvPr/>
            </p:nvSpPr>
            <p:spPr bwMode="auto">
              <a:xfrm>
                <a:off x="1794" y="850"/>
                <a:ext cx="370" cy="3031"/>
              </a:xfrm>
              <a:custGeom>
                <a:avLst/>
                <a:gdLst>
                  <a:gd name="T0" fmla="*/ 58 w 370"/>
                  <a:gd name="T1" fmla="*/ 59 h 392"/>
                  <a:gd name="T2" fmla="*/ 16 w 370"/>
                  <a:gd name="T3" fmla="*/ 143 h 392"/>
                  <a:gd name="T4" fmla="*/ 0 w 370"/>
                  <a:gd name="T5" fmla="*/ 273 h 392"/>
                  <a:gd name="T6" fmla="*/ 107 w 370"/>
                  <a:gd name="T7" fmla="*/ 685 h 392"/>
                  <a:gd name="T8" fmla="*/ 189 w 370"/>
                  <a:gd name="T9" fmla="*/ 880 h 392"/>
                  <a:gd name="T10" fmla="*/ 263 w 370"/>
                  <a:gd name="T11" fmla="*/ 858 h 392"/>
                  <a:gd name="T12" fmla="*/ 288 w 370"/>
                  <a:gd name="T13" fmla="*/ 600 h 392"/>
                  <a:gd name="T14" fmla="*/ 370 w 370"/>
                  <a:gd name="T15" fmla="*/ 427 h 392"/>
                  <a:gd name="T16" fmla="*/ 313 w 370"/>
                  <a:gd name="T17" fmla="*/ 232 h 392"/>
                  <a:gd name="T18" fmla="*/ 173 w 370"/>
                  <a:gd name="T19" fmla="*/ 79 h 392"/>
                  <a:gd name="T20" fmla="*/ 123 w 370"/>
                  <a:gd name="T21" fmla="*/ 37 h 392"/>
                  <a:gd name="T22" fmla="*/ 99 w 370"/>
                  <a:gd name="T23" fmla="*/ 15 h 392"/>
                  <a:gd name="T24" fmla="*/ 58 w 370"/>
                  <a:gd name="T25" fmla="*/ 5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0"/>
                  <a:gd name="T40" fmla="*/ 0 h 392"/>
                  <a:gd name="T41" fmla="*/ 370 w 370"/>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0" h="392">
                    <a:moveTo>
                      <a:pt x="58" y="22"/>
                    </a:moveTo>
                    <a:cubicBezTo>
                      <a:pt x="52" y="26"/>
                      <a:pt x="21" y="45"/>
                      <a:pt x="16" y="55"/>
                    </a:cubicBezTo>
                    <a:cubicBezTo>
                      <a:pt x="8" y="70"/>
                      <a:pt x="0" y="104"/>
                      <a:pt x="0" y="104"/>
                    </a:cubicBezTo>
                    <a:cubicBezTo>
                      <a:pt x="9" y="188"/>
                      <a:pt x="21" y="233"/>
                      <a:pt x="107" y="261"/>
                    </a:cubicBezTo>
                    <a:cubicBezTo>
                      <a:pt x="134" y="287"/>
                      <a:pt x="163" y="308"/>
                      <a:pt x="189" y="335"/>
                    </a:cubicBezTo>
                    <a:cubicBezTo>
                      <a:pt x="207" y="392"/>
                      <a:pt x="241" y="361"/>
                      <a:pt x="263" y="327"/>
                    </a:cubicBezTo>
                    <a:cubicBezTo>
                      <a:pt x="271" y="303"/>
                      <a:pt x="274" y="243"/>
                      <a:pt x="288" y="228"/>
                    </a:cubicBezTo>
                    <a:cubicBezTo>
                      <a:pt x="313" y="203"/>
                      <a:pt x="345" y="189"/>
                      <a:pt x="370" y="162"/>
                    </a:cubicBezTo>
                    <a:cubicBezTo>
                      <a:pt x="361" y="109"/>
                      <a:pt x="361" y="104"/>
                      <a:pt x="313" y="88"/>
                    </a:cubicBezTo>
                    <a:cubicBezTo>
                      <a:pt x="278" y="55"/>
                      <a:pt x="219" y="46"/>
                      <a:pt x="173" y="30"/>
                    </a:cubicBezTo>
                    <a:cubicBezTo>
                      <a:pt x="156" y="24"/>
                      <a:pt x="140" y="19"/>
                      <a:pt x="123" y="14"/>
                    </a:cubicBezTo>
                    <a:cubicBezTo>
                      <a:pt x="115" y="11"/>
                      <a:pt x="99" y="6"/>
                      <a:pt x="99" y="6"/>
                    </a:cubicBezTo>
                    <a:cubicBezTo>
                      <a:pt x="55" y="15"/>
                      <a:pt x="58" y="0"/>
                      <a:pt x="58" y="22"/>
                    </a:cubicBezTo>
                    <a:close/>
                  </a:path>
                </a:pathLst>
              </a:custGeom>
              <a:gradFill rotWithShape="1">
                <a:gsLst>
                  <a:gs pos="0">
                    <a:srgbClr val="66FF99"/>
                  </a:gs>
                  <a:gs pos="100000">
                    <a:srgbClr val="00A46D">
                      <a:alpha val="82001"/>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501" name="Freeform 423">
                <a:extLst>
                  <a:ext uri="{FF2B5EF4-FFF2-40B4-BE49-F238E27FC236}">
                    <a16:creationId xmlns:a16="http://schemas.microsoft.com/office/drawing/2014/main" id="{E956847D-737F-EC49-A789-FC194CF055A7}"/>
                  </a:ext>
                </a:extLst>
              </p:cNvPr>
              <p:cNvSpPr>
                <a:spLocks/>
              </p:cNvSpPr>
              <p:nvPr/>
            </p:nvSpPr>
            <p:spPr bwMode="auto">
              <a:xfrm>
                <a:off x="1752" y="1897"/>
                <a:ext cx="367" cy="3029"/>
              </a:xfrm>
              <a:custGeom>
                <a:avLst/>
                <a:gdLst>
                  <a:gd name="T0" fmla="*/ 132 w 367"/>
                  <a:gd name="T1" fmla="*/ 99 h 338"/>
                  <a:gd name="T2" fmla="*/ 1 w 367"/>
                  <a:gd name="T3" fmla="*/ 157 h 338"/>
                  <a:gd name="T4" fmla="*/ 9 w 367"/>
                  <a:gd name="T5" fmla="*/ 272 h 338"/>
                  <a:gd name="T6" fmla="*/ 108 w 367"/>
                  <a:gd name="T7" fmla="*/ 338 h 338"/>
                  <a:gd name="T8" fmla="*/ 264 w 367"/>
                  <a:gd name="T9" fmla="*/ 313 h 338"/>
                  <a:gd name="T10" fmla="*/ 289 w 367"/>
                  <a:gd name="T11" fmla="*/ 288 h 338"/>
                  <a:gd name="T12" fmla="*/ 322 w 367"/>
                  <a:gd name="T13" fmla="*/ 239 h 338"/>
                  <a:gd name="T14" fmla="*/ 297 w 367"/>
                  <a:gd name="T15" fmla="*/ 0 h 338"/>
                  <a:gd name="T16" fmla="*/ 173 w 367"/>
                  <a:gd name="T17" fmla="*/ 33 h 338"/>
                  <a:gd name="T18" fmla="*/ 141 w 367"/>
                  <a:gd name="T19" fmla="*/ 74 h 338"/>
                  <a:gd name="T20" fmla="*/ 132 w 367"/>
                  <a:gd name="T21" fmla="*/ 99 h 3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7"/>
                  <a:gd name="T34" fmla="*/ 0 h 338"/>
                  <a:gd name="T35" fmla="*/ 367 w 367"/>
                  <a:gd name="T36" fmla="*/ 338 h 3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7" h="338">
                    <a:moveTo>
                      <a:pt x="132" y="99"/>
                    </a:moveTo>
                    <a:cubicBezTo>
                      <a:pt x="59" y="107"/>
                      <a:pt x="48" y="108"/>
                      <a:pt x="1" y="157"/>
                    </a:cubicBezTo>
                    <a:cubicBezTo>
                      <a:pt x="4" y="195"/>
                      <a:pt x="0" y="235"/>
                      <a:pt x="9" y="272"/>
                    </a:cubicBezTo>
                    <a:cubicBezTo>
                      <a:pt x="15" y="298"/>
                      <a:pt x="80" y="329"/>
                      <a:pt x="108" y="338"/>
                    </a:cubicBezTo>
                    <a:cubicBezTo>
                      <a:pt x="188" y="332"/>
                      <a:pt x="203" y="332"/>
                      <a:pt x="264" y="313"/>
                    </a:cubicBezTo>
                    <a:cubicBezTo>
                      <a:pt x="272" y="305"/>
                      <a:pt x="282" y="297"/>
                      <a:pt x="289" y="288"/>
                    </a:cubicBezTo>
                    <a:cubicBezTo>
                      <a:pt x="301" y="273"/>
                      <a:pt x="322" y="239"/>
                      <a:pt x="322" y="239"/>
                    </a:cubicBezTo>
                    <a:cubicBezTo>
                      <a:pt x="345" y="166"/>
                      <a:pt x="367" y="48"/>
                      <a:pt x="297" y="0"/>
                    </a:cubicBezTo>
                    <a:cubicBezTo>
                      <a:pt x="251" y="6"/>
                      <a:pt x="210" y="3"/>
                      <a:pt x="173" y="33"/>
                    </a:cubicBezTo>
                    <a:cubicBezTo>
                      <a:pt x="169" y="36"/>
                      <a:pt x="141" y="74"/>
                      <a:pt x="141" y="74"/>
                    </a:cubicBezTo>
                    <a:cubicBezTo>
                      <a:pt x="117" y="93"/>
                      <a:pt x="103" y="70"/>
                      <a:pt x="132" y="99"/>
                    </a:cubicBezTo>
                    <a:close/>
                  </a:path>
                </a:pathLst>
              </a:custGeom>
              <a:gradFill rotWithShape="1">
                <a:gsLst>
                  <a:gs pos="0">
                    <a:srgbClr val="00A46D">
                      <a:alpha val="67000"/>
                    </a:srgbClr>
                  </a:gs>
                  <a:gs pos="100000">
                    <a:srgbClr val="006600"/>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387" name="Group 424">
              <a:extLst>
                <a:ext uri="{FF2B5EF4-FFF2-40B4-BE49-F238E27FC236}">
                  <a16:creationId xmlns:a16="http://schemas.microsoft.com/office/drawing/2014/main" id="{7484E8FB-EAA4-A048-A58F-EBBB1F833AB0}"/>
                </a:ext>
              </a:extLst>
            </p:cNvPr>
            <p:cNvGrpSpPr>
              <a:grpSpLocks/>
            </p:cNvGrpSpPr>
            <p:nvPr/>
          </p:nvGrpSpPr>
          <p:grpSpPr bwMode="auto">
            <a:xfrm rot="1975671">
              <a:off x="1677" y="3011"/>
              <a:ext cx="48" cy="470"/>
              <a:chOff x="1670" y="850"/>
              <a:chExt cx="494" cy="4076"/>
            </a:xfrm>
          </p:grpSpPr>
          <p:sp>
            <p:nvSpPr>
              <p:cNvPr id="496" name="Freeform 425">
                <a:extLst>
                  <a:ext uri="{FF2B5EF4-FFF2-40B4-BE49-F238E27FC236}">
                    <a16:creationId xmlns:a16="http://schemas.microsoft.com/office/drawing/2014/main" id="{30601A44-BEB9-2E40-8A20-E6774C5BB81C}"/>
                  </a:ext>
                </a:extLst>
              </p:cNvPr>
              <p:cNvSpPr>
                <a:spLocks/>
              </p:cNvSpPr>
              <p:nvPr/>
            </p:nvSpPr>
            <p:spPr bwMode="auto">
              <a:xfrm>
                <a:off x="1670" y="1369"/>
                <a:ext cx="494" cy="3031"/>
              </a:xfrm>
              <a:custGeom>
                <a:avLst/>
                <a:gdLst>
                  <a:gd name="T0" fmla="*/ 255182 w 149"/>
                  <a:gd name="T1" fmla="*/ 228931 h 625"/>
                  <a:gd name="T2" fmla="*/ 39616 w 149"/>
                  <a:gd name="T3" fmla="*/ 266491 h 625"/>
                  <a:gd name="T4" fmla="*/ 511091 w 149"/>
                  <a:gd name="T5" fmla="*/ 307889 h 625"/>
                  <a:gd name="T6" fmla="*/ 656208 w 149"/>
                  <a:gd name="T7" fmla="*/ 266491 h 625"/>
                  <a:gd name="T8" fmla="*/ 581680 w 149"/>
                  <a:gd name="T9" fmla="*/ 170357 h 625"/>
                  <a:gd name="T10" fmla="*/ 511091 w 149"/>
                  <a:gd name="T11" fmla="*/ 145627 h 625"/>
                  <a:gd name="T12" fmla="*/ 475444 w 149"/>
                  <a:gd name="T13" fmla="*/ 132999 h 625"/>
                  <a:gd name="T14" fmla="*/ 656208 w 149"/>
                  <a:gd name="T15" fmla="*/ 54019 h 625"/>
                  <a:gd name="T16" fmla="*/ 290817 w 149"/>
                  <a:gd name="T17" fmla="*/ 0 h 625"/>
                  <a:gd name="T18" fmla="*/ 3969 w 149"/>
                  <a:gd name="T19" fmla="*/ 24762 h 625"/>
                  <a:gd name="T20" fmla="*/ 39616 w 149"/>
                  <a:gd name="T21" fmla="*/ 70857 h 625"/>
                  <a:gd name="T22" fmla="*/ 184623 w 149"/>
                  <a:gd name="T23" fmla="*/ 95511 h 625"/>
                  <a:gd name="T24" fmla="*/ 255182 w 149"/>
                  <a:gd name="T25" fmla="*/ 120865 h 625"/>
                  <a:gd name="T26" fmla="*/ 290817 w 149"/>
                  <a:gd name="T27" fmla="*/ 132999 h 625"/>
                  <a:gd name="T28" fmla="*/ 39616 w 149"/>
                  <a:gd name="T29" fmla="*/ 203756 h 625"/>
                  <a:gd name="T30" fmla="*/ 110208 w 149"/>
                  <a:gd name="T31" fmla="*/ 216481 h 625"/>
                  <a:gd name="T32" fmla="*/ 220261 w 149"/>
                  <a:gd name="T33" fmla="*/ 220414 h 625"/>
                  <a:gd name="T34" fmla="*/ 255182 w 149"/>
                  <a:gd name="T35" fmla="*/ 228931 h 6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9"/>
                  <a:gd name="T55" fmla="*/ 0 h 625"/>
                  <a:gd name="T56" fmla="*/ 149 w 149"/>
                  <a:gd name="T57" fmla="*/ 625 h 6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9" h="625">
                    <a:moveTo>
                      <a:pt x="58" y="453"/>
                    </a:moveTo>
                    <a:cubicBezTo>
                      <a:pt x="29" y="481"/>
                      <a:pt x="19" y="487"/>
                      <a:pt x="9" y="527"/>
                    </a:cubicBezTo>
                    <a:cubicBezTo>
                      <a:pt x="21" y="625"/>
                      <a:pt x="19" y="621"/>
                      <a:pt x="116" y="609"/>
                    </a:cubicBezTo>
                    <a:cubicBezTo>
                      <a:pt x="134" y="581"/>
                      <a:pt x="140" y="559"/>
                      <a:pt x="149" y="527"/>
                    </a:cubicBezTo>
                    <a:cubicBezTo>
                      <a:pt x="146" y="478"/>
                      <a:pt x="147" y="395"/>
                      <a:pt x="132" y="337"/>
                    </a:cubicBezTo>
                    <a:cubicBezTo>
                      <a:pt x="128" y="320"/>
                      <a:pt x="121" y="304"/>
                      <a:pt x="116" y="288"/>
                    </a:cubicBezTo>
                    <a:cubicBezTo>
                      <a:pt x="113" y="280"/>
                      <a:pt x="108" y="263"/>
                      <a:pt x="108" y="263"/>
                    </a:cubicBezTo>
                    <a:cubicBezTo>
                      <a:pt x="114" y="171"/>
                      <a:pt x="98" y="158"/>
                      <a:pt x="149" y="107"/>
                    </a:cubicBezTo>
                    <a:cubicBezTo>
                      <a:pt x="138" y="39"/>
                      <a:pt x="132" y="21"/>
                      <a:pt x="66" y="0"/>
                    </a:cubicBezTo>
                    <a:cubicBezTo>
                      <a:pt x="22" y="9"/>
                      <a:pt x="15" y="8"/>
                      <a:pt x="1" y="49"/>
                    </a:cubicBezTo>
                    <a:cubicBezTo>
                      <a:pt x="4" y="79"/>
                      <a:pt x="0" y="111"/>
                      <a:pt x="9" y="140"/>
                    </a:cubicBezTo>
                    <a:cubicBezTo>
                      <a:pt x="15" y="159"/>
                      <a:pt x="42" y="189"/>
                      <a:pt x="42" y="189"/>
                    </a:cubicBezTo>
                    <a:cubicBezTo>
                      <a:pt x="47" y="206"/>
                      <a:pt x="53" y="222"/>
                      <a:pt x="58" y="239"/>
                    </a:cubicBezTo>
                    <a:cubicBezTo>
                      <a:pt x="61" y="247"/>
                      <a:pt x="66" y="263"/>
                      <a:pt x="66" y="263"/>
                    </a:cubicBezTo>
                    <a:cubicBezTo>
                      <a:pt x="56" y="316"/>
                      <a:pt x="26" y="353"/>
                      <a:pt x="9" y="403"/>
                    </a:cubicBezTo>
                    <a:cubicBezTo>
                      <a:pt x="14" y="411"/>
                      <a:pt x="17" y="422"/>
                      <a:pt x="25" y="428"/>
                    </a:cubicBezTo>
                    <a:cubicBezTo>
                      <a:pt x="32" y="433"/>
                      <a:pt x="43" y="431"/>
                      <a:pt x="50" y="436"/>
                    </a:cubicBezTo>
                    <a:cubicBezTo>
                      <a:pt x="81" y="455"/>
                      <a:pt x="69" y="453"/>
                      <a:pt x="58" y="453"/>
                    </a:cubicBezTo>
                    <a:close/>
                  </a:path>
                </a:pathLst>
              </a:custGeom>
              <a:gradFill rotWithShape="1">
                <a:gsLst>
                  <a:gs pos="0">
                    <a:srgbClr val="004C32"/>
                  </a:gs>
                  <a:gs pos="100000">
                    <a:srgbClr val="00A46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97" name="Freeform 426">
                <a:extLst>
                  <a:ext uri="{FF2B5EF4-FFF2-40B4-BE49-F238E27FC236}">
                    <a16:creationId xmlns:a16="http://schemas.microsoft.com/office/drawing/2014/main" id="{9DA262DB-85A1-C049-8702-072F0CB7FDE3}"/>
                  </a:ext>
                </a:extLst>
              </p:cNvPr>
              <p:cNvSpPr>
                <a:spLocks/>
              </p:cNvSpPr>
              <p:nvPr/>
            </p:nvSpPr>
            <p:spPr bwMode="auto">
              <a:xfrm>
                <a:off x="1794" y="850"/>
                <a:ext cx="370" cy="3031"/>
              </a:xfrm>
              <a:custGeom>
                <a:avLst/>
                <a:gdLst>
                  <a:gd name="T0" fmla="*/ 58 w 370"/>
                  <a:gd name="T1" fmla="*/ 59 h 392"/>
                  <a:gd name="T2" fmla="*/ 16 w 370"/>
                  <a:gd name="T3" fmla="*/ 143 h 392"/>
                  <a:gd name="T4" fmla="*/ 0 w 370"/>
                  <a:gd name="T5" fmla="*/ 273 h 392"/>
                  <a:gd name="T6" fmla="*/ 107 w 370"/>
                  <a:gd name="T7" fmla="*/ 685 h 392"/>
                  <a:gd name="T8" fmla="*/ 189 w 370"/>
                  <a:gd name="T9" fmla="*/ 880 h 392"/>
                  <a:gd name="T10" fmla="*/ 263 w 370"/>
                  <a:gd name="T11" fmla="*/ 858 h 392"/>
                  <a:gd name="T12" fmla="*/ 288 w 370"/>
                  <a:gd name="T13" fmla="*/ 600 h 392"/>
                  <a:gd name="T14" fmla="*/ 370 w 370"/>
                  <a:gd name="T15" fmla="*/ 427 h 392"/>
                  <a:gd name="T16" fmla="*/ 313 w 370"/>
                  <a:gd name="T17" fmla="*/ 232 h 392"/>
                  <a:gd name="T18" fmla="*/ 173 w 370"/>
                  <a:gd name="T19" fmla="*/ 79 h 392"/>
                  <a:gd name="T20" fmla="*/ 123 w 370"/>
                  <a:gd name="T21" fmla="*/ 37 h 392"/>
                  <a:gd name="T22" fmla="*/ 99 w 370"/>
                  <a:gd name="T23" fmla="*/ 15 h 392"/>
                  <a:gd name="T24" fmla="*/ 58 w 370"/>
                  <a:gd name="T25" fmla="*/ 5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0"/>
                  <a:gd name="T40" fmla="*/ 0 h 392"/>
                  <a:gd name="T41" fmla="*/ 370 w 370"/>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0" h="392">
                    <a:moveTo>
                      <a:pt x="58" y="22"/>
                    </a:moveTo>
                    <a:cubicBezTo>
                      <a:pt x="52" y="26"/>
                      <a:pt x="21" y="45"/>
                      <a:pt x="16" y="55"/>
                    </a:cubicBezTo>
                    <a:cubicBezTo>
                      <a:pt x="8" y="70"/>
                      <a:pt x="0" y="104"/>
                      <a:pt x="0" y="104"/>
                    </a:cubicBezTo>
                    <a:cubicBezTo>
                      <a:pt x="9" y="188"/>
                      <a:pt x="21" y="233"/>
                      <a:pt x="107" y="261"/>
                    </a:cubicBezTo>
                    <a:cubicBezTo>
                      <a:pt x="134" y="287"/>
                      <a:pt x="163" y="308"/>
                      <a:pt x="189" y="335"/>
                    </a:cubicBezTo>
                    <a:cubicBezTo>
                      <a:pt x="207" y="392"/>
                      <a:pt x="241" y="361"/>
                      <a:pt x="263" y="327"/>
                    </a:cubicBezTo>
                    <a:cubicBezTo>
                      <a:pt x="271" y="303"/>
                      <a:pt x="274" y="243"/>
                      <a:pt x="288" y="228"/>
                    </a:cubicBezTo>
                    <a:cubicBezTo>
                      <a:pt x="313" y="203"/>
                      <a:pt x="345" y="189"/>
                      <a:pt x="370" y="162"/>
                    </a:cubicBezTo>
                    <a:cubicBezTo>
                      <a:pt x="361" y="109"/>
                      <a:pt x="361" y="104"/>
                      <a:pt x="313" y="88"/>
                    </a:cubicBezTo>
                    <a:cubicBezTo>
                      <a:pt x="278" y="55"/>
                      <a:pt x="219" y="46"/>
                      <a:pt x="173" y="30"/>
                    </a:cubicBezTo>
                    <a:cubicBezTo>
                      <a:pt x="156" y="24"/>
                      <a:pt x="140" y="19"/>
                      <a:pt x="123" y="14"/>
                    </a:cubicBezTo>
                    <a:cubicBezTo>
                      <a:pt x="115" y="11"/>
                      <a:pt x="99" y="6"/>
                      <a:pt x="99" y="6"/>
                    </a:cubicBezTo>
                    <a:cubicBezTo>
                      <a:pt x="55" y="15"/>
                      <a:pt x="58" y="0"/>
                      <a:pt x="58" y="22"/>
                    </a:cubicBezTo>
                    <a:close/>
                  </a:path>
                </a:pathLst>
              </a:custGeom>
              <a:gradFill rotWithShape="1">
                <a:gsLst>
                  <a:gs pos="0">
                    <a:srgbClr val="66FF99"/>
                  </a:gs>
                  <a:gs pos="100000">
                    <a:srgbClr val="00A46D">
                      <a:alpha val="82001"/>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98" name="Freeform 427">
                <a:extLst>
                  <a:ext uri="{FF2B5EF4-FFF2-40B4-BE49-F238E27FC236}">
                    <a16:creationId xmlns:a16="http://schemas.microsoft.com/office/drawing/2014/main" id="{08A01C72-87B3-CF40-8DFE-8DB2A48ED7B3}"/>
                  </a:ext>
                </a:extLst>
              </p:cNvPr>
              <p:cNvSpPr>
                <a:spLocks/>
              </p:cNvSpPr>
              <p:nvPr/>
            </p:nvSpPr>
            <p:spPr bwMode="auto">
              <a:xfrm>
                <a:off x="1752" y="1897"/>
                <a:ext cx="367" cy="3029"/>
              </a:xfrm>
              <a:custGeom>
                <a:avLst/>
                <a:gdLst>
                  <a:gd name="T0" fmla="*/ 132 w 367"/>
                  <a:gd name="T1" fmla="*/ 99 h 338"/>
                  <a:gd name="T2" fmla="*/ 1 w 367"/>
                  <a:gd name="T3" fmla="*/ 157 h 338"/>
                  <a:gd name="T4" fmla="*/ 9 w 367"/>
                  <a:gd name="T5" fmla="*/ 272 h 338"/>
                  <a:gd name="T6" fmla="*/ 108 w 367"/>
                  <a:gd name="T7" fmla="*/ 338 h 338"/>
                  <a:gd name="T8" fmla="*/ 264 w 367"/>
                  <a:gd name="T9" fmla="*/ 313 h 338"/>
                  <a:gd name="T10" fmla="*/ 289 w 367"/>
                  <a:gd name="T11" fmla="*/ 288 h 338"/>
                  <a:gd name="T12" fmla="*/ 322 w 367"/>
                  <a:gd name="T13" fmla="*/ 239 h 338"/>
                  <a:gd name="T14" fmla="*/ 297 w 367"/>
                  <a:gd name="T15" fmla="*/ 0 h 338"/>
                  <a:gd name="T16" fmla="*/ 173 w 367"/>
                  <a:gd name="T17" fmla="*/ 33 h 338"/>
                  <a:gd name="T18" fmla="*/ 141 w 367"/>
                  <a:gd name="T19" fmla="*/ 74 h 338"/>
                  <a:gd name="T20" fmla="*/ 132 w 367"/>
                  <a:gd name="T21" fmla="*/ 99 h 3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7"/>
                  <a:gd name="T34" fmla="*/ 0 h 338"/>
                  <a:gd name="T35" fmla="*/ 367 w 367"/>
                  <a:gd name="T36" fmla="*/ 338 h 3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7" h="338">
                    <a:moveTo>
                      <a:pt x="132" y="99"/>
                    </a:moveTo>
                    <a:cubicBezTo>
                      <a:pt x="59" y="107"/>
                      <a:pt x="48" y="108"/>
                      <a:pt x="1" y="157"/>
                    </a:cubicBezTo>
                    <a:cubicBezTo>
                      <a:pt x="4" y="195"/>
                      <a:pt x="0" y="235"/>
                      <a:pt x="9" y="272"/>
                    </a:cubicBezTo>
                    <a:cubicBezTo>
                      <a:pt x="15" y="298"/>
                      <a:pt x="80" y="329"/>
                      <a:pt x="108" y="338"/>
                    </a:cubicBezTo>
                    <a:cubicBezTo>
                      <a:pt x="188" y="332"/>
                      <a:pt x="203" y="332"/>
                      <a:pt x="264" y="313"/>
                    </a:cubicBezTo>
                    <a:cubicBezTo>
                      <a:pt x="272" y="305"/>
                      <a:pt x="282" y="297"/>
                      <a:pt x="289" y="288"/>
                    </a:cubicBezTo>
                    <a:cubicBezTo>
                      <a:pt x="301" y="273"/>
                      <a:pt x="322" y="239"/>
                      <a:pt x="322" y="239"/>
                    </a:cubicBezTo>
                    <a:cubicBezTo>
                      <a:pt x="345" y="166"/>
                      <a:pt x="367" y="48"/>
                      <a:pt x="297" y="0"/>
                    </a:cubicBezTo>
                    <a:cubicBezTo>
                      <a:pt x="251" y="6"/>
                      <a:pt x="210" y="3"/>
                      <a:pt x="173" y="33"/>
                    </a:cubicBezTo>
                    <a:cubicBezTo>
                      <a:pt x="169" y="36"/>
                      <a:pt x="141" y="74"/>
                      <a:pt x="141" y="74"/>
                    </a:cubicBezTo>
                    <a:cubicBezTo>
                      <a:pt x="117" y="93"/>
                      <a:pt x="103" y="70"/>
                      <a:pt x="132" y="99"/>
                    </a:cubicBezTo>
                    <a:close/>
                  </a:path>
                </a:pathLst>
              </a:custGeom>
              <a:gradFill rotWithShape="1">
                <a:gsLst>
                  <a:gs pos="0">
                    <a:srgbClr val="00A46D">
                      <a:alpha val="67000"/>
                    </a:srgbClr>
                  </a:gs>
                  <a:gs pos="100000">
                    <a:srgbClr val="006600"/>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388" name="Group 428">
              <a:extLst>
                <a:ext uri="{FF2B5EF4-FFF2-40B4-BE49-F238E27FC236}">
                  <a16:creationId xmlns:a16="http://schemas.microsoft.com/office/drawing/2014/main" id="{8C371D6B-7C54-B743-B571-B82870B89E91}"/>
                </a:ext>
              </a:extLst>
            </p:cNvPr>
            <p:cNvGrpSpPr>
              <a:grpSpLocks/>
            </p:cNvGrpSpPr>
            <p:nvPr/>
          </p:nvGrpSpPr>
          <p:grpSpPr bwMode="auto">
            <a:xfrm>
              <a:off x="115" y="2167"/>
              <a:ext cx="589" cy="486"/>
              <a:chOff x="469" y="1980"/>
              <a:chExt cx="589" cy="486"/>
            </a:xfrm>
          </p:grpSpPr>
          <p:grpSp>
            <p:nvGrpSpPr>
              <p:cNvPr id="484" name="Group 429">
                <a:extLst>
                  <a:ext uri="{FF2B5EF4-FFF2-40B4-BE49-F238E27FC236}">
                    <a16:creationId xmlns:a16="http://schemas.microsoft.com/office/drawing/2014/main" id="{24687A93-2AD0-FD48-AAB1-C81C0FC68156}"/>
                  </a:ext>
                </a:extLst>
              </p:cNvPr>
              <p:cNvGrpSpPr>
                <a:grpSpLocks/>
              </p:cNvGrpSpPr>
              <p:nvPr/>
            </p:nvGrpSpPr>
            <p:grpSpPr bwMode="auto">
              <a:xfrm rot="1318990" flipH="1">
                <a:off x="570" y="2113"/>
                <a:ext cx="242" cy="74"/>
                <a:chOff x="5242" y="2364"/>
                <a:chExt cx="242" cy="74"/>
              </a:xfrm>
            </p:grpSpPr>
            <p:sp>
              <p:nvSpPr>
                <p:cNvPr id="494" name="Freeform 430">
                  <a:extLst>
                    <a:ext uri="{FF2B5EF4-FFF2-40B4-BE49-F238E27FC236}">
                      <a16:creationId xmlns:a16="http://schemas.microsoft.com/office/drawing/2014/main" id="{A1BD8878-5CA3-4D45-84E3-D4E38B5106C9}"/>
                    </a:ext>
                  </a:extLst>
                </p:cNvPr>
                <p:cNvSpPr>
                  <a:spLocks noChangeAspect="1"/>
                </p:cNvSpPr>
                <p:nvPr/>
              </p:nvSpPr>
              <p:spPr bwMode="auto">
                <a:xfrm rot="-1313543">
                  <a:off x="5242" y="2364"/>
                  <a:ext cx="242" cy="74"/>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95" name="Oval 431">
                  <a:extLst>
                    <a:ext uri="{FF2B5EF4-FFF2-40B4-BE49-F238E27FC236}">
                      <a16:creationId xmlns:a16="http://schemas.microsoft.com/office/drawing/2014/main" id="{AC2C3076-1007-6842-B4EB-A497E1F6953E}"/>
                    </a:ext>
                  </a:extLst>
                </p:cNvPr>
                <p:cNvSpPr>
                  <a:spLocks noChangeAspect="1" noChangeArrowheads="1"/>
                </p:cNvSpPr>
                <p:nvPr/>
              </p:nvSpPr>
              <p:spPr bwMode="auto">
                <a:xfrm rot="-1313543">
                  <a:off x="5325" y="2379"/>
                  <a:ext cx="61" cy="48"/>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485" name="Group 432">
                <a:extLst>
                  <a:ext uri="{FF2B5EF4-FFF2-40B4-BE49-F238E27FC236}">
                    <a16:creationId xmlns:a16="http://schemas.microsoft.com/office/drawing/2014/main" id="{3D56EF86-615C-A54C-B370-385490DF2D91}"/>
                  </a:ext>
                </a:extLst>
              </p:cNvPr>
              <p:cNvGrpSpPr>
                <a:grpSpLocks/>
              </p:cNvGrpSpPr>
              <p:nvPr/>
            </p:nvGrpSpPr>
            <p:grpSpPr bwMode="auto">
              <a:xfrm rot="1318990" flipH="1">
                <a:off x="695" y="2251"/>
                <a:ext cx="243" cy="75"/>
                <a:chOff x="5082" y="2444"/>
                <a:chExt cx="243" cy="75"/>
              </a:xfrm>
            </p:grpSpPr>
            <p:sp>
              <p:nvSpPr>
                <p:cNvPr id="492" name="Freeform 433">
                  <a:extLst>
                    <a:ext uri="{FF2B5EF4-FFF2-40B4-BE49-F238E27FC236}">
                      <a16:creationId xmlns:a16="http://schemas.microsoft.com/office/drawing/2014/main" id="{D7C3EDE0-A8D7-054F-B448-DEA20017EF97}"/>
                    </a:ext>
                  </a:extLst>
                </p:cNvPr>
                <p:cNvSpPr>
                  <a:spLocks noChangeAspect="1"/>
                </p:cNvSpPr>
                <p:nvPr/>
              </p:nvSpPr>
              <p:spPr bwMode="auto">
                <a:xfrm rot="-1313543">
                  <a:off x="5082" y="2444"/>
                  <a:ext cx="243" cy="75"/>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93" name="Oval 434">
                  <a:extLst>
                    <a:ext uri="{FF2B5EF4-FFF2-40B4-BE49-F238E27FC236}">
                      <a16:creationId xmlns:a16="http://schemas.microsoft.com/office/drawing/2014/main" id="{8F9FBB2E-063D-404C-9139-F45B25B68B27}"/>
                    </a:ext>
                  </a:extLst>
                </p:cNvPr>
                <p:cNvSpPr>
                  <a:spLocks noChangeAspect="1" noChangeArrowheads="1"/>
                </p:cNvSpPr>
                <p:nvPr/>
              </p:nvSpPr>
              <p:spPr bwMode="auto">
                <a:xfrm rot="-1313543">
                  <a:off x="5165" y="2459"/>
                  <a:ext cx="61" cy="49"/>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486" name="Group 435">
                <a:extLst>
                  <a:ext uri="{FF2B5EF4-FFF2-40B4-BE49-F238E27FC236}">
                    <a16:creationId xmlns:a16="http://schemas.microsoft.com/office/drawing/2014/main" id="{7F9AA32D-70D4-F342-9F7D-A6B87BD96B45}"/>
                  </a:ext>
                </a:extLst>
              </p:cNvPr>
              <p:cNvGrpSpPr>
                <a:grpSpLocks/>
              </p:cNvGrpSpPr>
              <p:nvPr/>
            </p:nvGrpSpPr>
            <p:grpSpPr bwMode="auto">
              <a:xfrm rot="1318990" flipH="1">
                <a:off x="816" y="2391"/>
                <a:ext cx="242" cy="75"/>
                <a:chOff x="4929" y="2512"/>
                <a:chExt cx="242" cy="75"/>
              </a:xfrm>
            </p:grpSpPr>
            <p:sp>
              <p:nvSpPr>
                <p:cNvPr id="490" name="Freeform 436">
                  <a:extLst>
                    <a:ext uri="{FF2B5EF4-FFF2-40B4-BE49-F238E27FC236}">
                      <a16:creationId xmlns:a16="http://schemas.microsoft.com/office/drawing/2014/main" id="{FB8D31F2-2CA3-2840-BB50-076E4D6907E3}"/>
                    </a:ext>
                  </a:extLst>
                </p:cNvPr>
                <p:cNvSpPr>
                  <a:spLocks noChangeAspect="1"/>
                </p:cNvSpPr>
                <p:nvPr/>
              </p:nvSpPr>
              <p:spPr bwMode="auto">
                <a:xfrm rot="-1313543">
                  <a:off x="4929" y="2512"/>
                  <a:ext cx="242" cy="75"/>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91" name="Oval 437">
                  <a:extLst>
                    <a:ext uri="{FF2B5EF4-FFF2-40B4-BE49-F238E27FC236}">
                      <a16:creationId xmlns:a16="http://schemas.microsoft.com/office/drawing/2014/main" id="{330789DB-69DD-2D40-8954-B44F53D4A34F}"/>
                    </a:ext>
                  </a:extLst>
                </p:cNvPr>
                <p:cNvSpPr>
                  <a:spLocks noChangeAspect="1" noChangeArrowheads="1"/>
                </p:cNvSpPr>
                <p:nvPr/>
              </p:nvSpPr>
              <p:spPr bwMode="auto">
                <a:xfrm rot="-1313543">
                  <a:off x="5012" y="2527"/>
                  <a:ext cx="61" cy="49"/>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487" name="Group 438">
                <a:extLst>
                  <a:ext uri="{FF2B5EF4-FFF2-40B4-BE49-F238E27FC236}">
                    <a16:creationId xmlns:a16="http://schemas.microsoft.com/office/drawing/2014/main" id="{D3965161-32A1-B948-BA0D-0C8F946E9BAC}"/>
                  </a:ext>
                </a:extLst>
              </p:cNvPr>
              <p:cNvGrpSpPr>
                <a:grpSpLocks/>
              </p:cNvGrpSpPr>
              <p:nvPr/>
            </p:nvGrpSpPr>
            <p:grpSpPr bwMode="auto">
              <a:xfrm rot="1318990" flipH="1">
                <a:off x="469" y="1980"/>
                <a:ext cx="242" cy="75"/>
                <a:chOff x="5395" y="2296"/>
                <a:chExt cx="242" cy="75"/>
              </a:xfrm>
            </p:grpSpPr>
            <p:sp>
              <p:nvSpPr>
                <p:cNvPr id="488" name="Freeform 439">
                  <a:extLst>
                    <a:ext uri="{FF2B5EF4-FFF2-40B4-BE49-F238E27FC236}">
                      <a16:creationId xmlns:a16="http://schemas.microsoft.com/office/drawing/2014/main" id="{48D6258C-01F3-3549-B1C9-84325F84C951}"/>
                    </a:ext>
                  </a:extLst>
                </p:cNvPr>
                <p:cNvSpPr>
                  <a:spLocks noChangeAspect="1"/>
                </p:cNvSpPr>
                <p:nvPr/>
              </p:nvSpPr>
              <p:spPr bwMode="auto">
                <a:xfrm rot="-1313543">
                  <a:off x="5395" y="2296"/>
                  <a:ext cx="242" cy="75"/>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89" name="Oval 440">
                  <a:extLst>
                    <a:ext uri="{FF2B5EF4-FFF2-40B4-BE49-F238E27FC236}">
                      <a16:creationId xmlns:a16="http://schemas.microsoft.com/office/drawing/2014/main" id="{F2CF8287-D748-2746-B3C8-141FED629E03}"/>
                    </a:ext>
                  </a:extLst>
                </p:cNvPr>
                <p:cNvSpPr>
                  <a:spLocks noChangeAspect="1" noChangeArrowheads="1"/>
                </p:cNvSpPr>
                <p:nvPr/>
              </p:nvSpPr>
              <p:spPr bwMode="auto">
                <a:xfrm rot="-1313543">
                  <a:off x="5478" y="2311"/>
                  <a:ext cx="61" cy="49"/>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grpSp>
          <p:nvGrpSpPr>
            <p:cNvPr id="389" name="Group 441">
              <a:extLst>
                <a:ext uri="{FF2B5EF4-FFF2-40B4-BE49-F238E27FC236}">
                  <a16:creationId xmlns:a16="http://schemas.microsoft.com/office/drawing/2014/main" id="{0EC8F765-BA39-8F4F-AC22-C761B60F7CF8}"/>
                </a:ext>
              </a:extLst>
            </p:cNvPr>
            <p:cNvGrpSpPr>
              <a:grpSpLocks/>
            </p:cNvGrpSpPr>
            <p:nvPr/>
          </p:nvGrpSpPr>
          <p:grpSpPr bwMode="auto">
            <a:xfrm rot="941493">
              <a:off x="1487" y="3722"/>
              <a:ext cx="242" cy="75"/>
              <a:chOff x="1965" y="3152"/>
              <a:chExt cx="242" cy="75"/>
            </a:xfrm>
          </p:grpSpPr>
          <p:sp>
            <p:nvSpPr>
              <p:cNvPr id="482" name="Freeform 442">
                <a:extLst>
                  <a:ext uri="{FF2B5EF4-FFF2-40B4-BE49-F238E27FC236}">
                    <a16:creationId xmlns:a16="http://schemas.microsoft.com/office/drawing/2014/main" id="{095E010F-35B2-7749-AF09-78EEB1BC9429}"/>
                  </a:ext>
                </a:extLst>
              </p:cNvPr>
              <p:cNvSpPr>
                <a:spLocks noChangeAspect="1"/>
              </p:cNvSpPr>
              <p:nvPr/>
            </p:nvSpPr>
            <p:spPr bwMode="auto">
              <a:xfrm rot="1691040" flipH="1">
                <a:off x="1965" y="3152"/>
                <a:ext cx="242" cy="75"/>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83" name="Oval 443">
                <a:extLst>
                  <a:ext uri="{FF2B5EF4-FFF2-40B4-BE49-F238E27FC236}">
                    <a16:creationId xmlns:a16="http://schemas.microsoft.com/office/drawing/2014/main" id="{2AB09657-6FD7-4B44-8FDB-B567FA665980}"/>
                  </a:ext>
                </a:extLst>
              </p:cNvPr>
              <p:cNvSpPr>
                <a:spLocks noChangeAspect="1" noChangeArrowheads="1"/>
              </p:cNvSpPr>
              <p:nvPr/>
            </p:nvSpPr>
            <p:spPr bwMode="auto">
              <a:xfrm rot="1691040" flipH="1">
                <a:off x="2063" y="3168"/>
                <a:ext cx="61" cy="49"/>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390" name="Group 444">
              <a:extLst>
                <a:ext uri="{FF2B5EF4-FFF2-40B4-BE49-F238E27FC236}">
                  <a16:creationId xmlns:a16="http://schemas.microsoft.com/office/drawing/2014/main" id="{DCC205D0-9ACE-8A47-BE67-E9F713245B03}"/>
                </a:ext>
              </a:extLst>
            </p:cNvPr>
            <p:cNvGrpSpPr>
              <a:grpSpLocks/>
            </p:cNvGrpSpPr>
            <p:nvPr/>
          </p:nvGrpSpPr>
          <p:grpSpPr bwMode="auto">
            <a:xfrm rot="941493">
              <a:off x="1021" y="3224"/>
              <a:ext cx="242" cy="75"/>
              <a:chOff x="1377" y="2783"/>
              <a:chExt cx="242" cy="75"/>
            </a:xfrm>
          </p:grpSpPr>
          <p:sp>
            <p:nvSpPr>
              <p:cNvPr id="480" name="Freeform 445">
                <a:extLst>
                  <a:ext uri="{FF2B5EF4-FFF2-40B4-BE49-F238E27FC236}">
                    <a16:creationId xmlns:a16="http://schemas.microsoft.com/office/drawing/2014/main" id="{E938F484-6B46-BE49-B983-C2D07C4E8912}"/>
                  </a:ext>
                </a:extLst>
              </p:cNvPr>
              <p:cNvSpPr>
                <a:spLocks noChangeAspect="1"/>
              </p:cNvSpPr>
              <p:nvPr/>
            </p:nvSpPr>
            <p:spPr bwMode="auto">
              <a:xfrm rot="1691040" flipH="1">
                <a:off x="1377" y="2783"/>
                <a:ext cx="242" cy="75"/>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81" name="Oval 446">
                <a:extLst>
                  <a:ext uri="{FF2B5EF4-FFF2-40B4-BE49-F238E27FC236}">
                    <a16:creationId xmlns:a16="http://schemas.microsoft.com/office/drawing/2014/main" id="{5E47927D-C0D3-6440-B55A-EE0291EA633D}"/>
                  </a:ext>
                </a:extLst>
              </p:cNvPr>
              <p:cNvSpPr>
                <a:spLocks noChangeAspect="1" noChangeArrowheads="1"/>
              </p:cNvSpPr>
              <p:nvPr/>
            </p:nvSpPr>
            <p:spPr bwMode="auto">
              <a:xfrm rot="1691040" flipH="1">
                <a:off x="1475" y="2798"/>
                <a:ext cx="61" cy="49"/>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391" name="Group 447">
              <a:extLst>
                <a:ext uri="{FF2B5EF4-FFF2-40B4-BE49-F238E27FC236}">
                  <a16:creationId xmlns:a16="http://schemas.microsoft.com/office/drawing/2014/main" id="{9B05D868-D9E9-D54E-A10B-9FA7CAC71D7C}"/>
                </a:ext>
              </a:extLst>
            </p:cNvPr>
            <p:cNvGrpSpPr>
              <a:grpSpLocks/>
            </p:cNvGrpSpPr>
            <p:nvPr/>
          </p:nvGrpSpPr>
          <p:grpSpPr bwMode="auto">
            <a:xfrm rot="941493">
              <a:off x="1142" y="3355"/>
              <a:ext cx="242" cy="76"/>
              <a:chOff x="1533" y="2892"/>
              <a:chExt cx="242" cy="76"/>
            </a:xfrm>
          </p:grpSpPr>
          <p:sp>
            <p:nvSpPr>
              <p:cNvPr id="478" name="Freeform 448">
                <a:extLst>
                  <a:ext uri="{FF2B5EF4-FFF2-40B4-BE49-F238E27FC236}">
                    <a16:creationId xmlns:a16="http://schemas.microsoft.com/office/drawing/2014/main" id="{41AA3A07-B8FD-664D-A6A0-F4A9D6F35686}"/>
                  </a:ext>
                </a:extLst>
              </p:cNvPr>
              <p:cNvSpPr>
                <a:spLocks noChangeAspect="1"/>
              </p:cNvSpPr>
              <p:nvPr/>
            </p:nvSpPr>
            <p:spPr bwMode="auto">
              <a:xfrm rot="1691040" flipH="1">
                <a:off x="1533" y="2892"/>
                <a:ext cx="242" cy="76"/>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79" name="Oval 449">
                <a:extLst>
                  <a:ext uri="{FF2B5EF4-FFF2-40B4-BE49-F238E27FC236}">
                    <a16:creationId xmlns:a16="http://schemas.microsoft.com/office/drawing/2014/main" id="{58A2A145-0C28-4C4B-BFA2-97B02BF81FAE}"/>
                  </a:ext>
                </a:extLst>
              </p:cNvPr>
              <p:cNvSpPr>
                <a:spLocks noChangeAspect="1" noChangeArrowheads="1"/>
              </p:cNvSpPr>
              <p:nvPr/>
            </p:nvSpPr>
            <p:spPr bwMode="auto">
              <a:xfrm rot="1691040" flipH="1">
                <a:off x="1631" y="2908"/>
                <a:ext cx="61" cy="49"/>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392" name="Group 450">
              <a:extLst>
                <a:ext uri="{FF2B5EF4-FFF2-40B4-BE49-F238E27FC236}">
                  <a16:creationId xmlns:a16="http://schemas.microsoft.com/office/drawing/2014/main" id="{E391EC6B-BD89-9A4E-9608-7968AD38D41D}"/>
                </a:ext>
              </a:extLst>
            </p:cNvPr>
            <p:cNvGrpSpPr>
              <a:grpSpLocks/>
            </p:cNvGrpSpPr>
            <p:nvPr/>
          </p:nvGrpSpPr>
          <p:grpSpPr bwMode="auto">
            <a:xfrm rot="941493">
              <a:off x="1258" y="3477"/>
              <a:ext cx="242" cy="74"/>
              <a:chOff x="1678" y="2978"/>
              <a:chExt cx="242" cy="74"/>
            </a:xfrm>
          </p:grpSpPr>
          <p:sp>
            <p:nvSpPr>
              <p:cNvPr id="476" name="Freeform 451">
                <a:extLst>
                  <a:ext uri="{FF2B5EF4-FFF2-40B4-BE49-F238E27FC236}">
                    <a16:creationId xmlns:a16="http://schemas.microsoft.com/office/drawing/2014/main" id="{3B9797D5-A247-9746-8586-18AEFE46097D}"/>
                  </a:ext>
                </a:extLst>
              </p:cNvPr>
              <p:cNvSpPr>
                <a:spLocks noChangeAspect="1"/>
              </p:cNvSpPr>
              <p:nvPr/>
            </p:nvSpPr>
            <p:spPr bwMode="auto">
              <a:xfrm rot="1691040" flipH="1">
                <a:off x="1678" y="2978"/>
                <a:ext cx="242" cy="74"/>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77" name="Oval 452">
                <a:extLst>
                  <a:ext uri="{FF2B5EF4-FFF2-40B4-BE49-F238E27FC236}">
                    <a16:creationId xmlns:a16="http://schemas.microsoft.com/office/drawing/2014/main" id="{853F5CCE-C45D-F441-B4DF-64E112340E61}"/>
                  </a:ext>
                </a:extLst>
              </p:cNvPr>
              <p:cNvSpPr>
                <a:spLocks noChangeAspect="1" noChangeArrowheads="1"/>
              </p:cNvSpPr>
              <p:nvPr/>
            </p:nvSpPr>
            <p:spPr bwMode="auto">
              <a:xfrm rot="1691040" flipH="1">
                <a:off x="1776" y="2994"/>
                <a:ext cx="61" cy="48"/>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393" name="Group 453">
              <a:extLst>
                <a:ext uri="{FF2B5EF4-FFF2-40B4-BE49-F238E27FC236}">
                  <a16:creationId xmlns:a16="http://schemas.microsoft.com/office/drawing/2014/main" id="{366EF966-59B9-084E-AC1A-A7CF592894D5}"/>
                </a:ext>
              </a:extLst>
            </p:cNvPr>
            <p:cNvGrpSpPr>
              <a:grpSpLocks/>
            </p:cNvGrpSpPr>
            <p:nvPr/>
          </p:nvGrpSpPr>
          <p:grpSpPr bwMode="auto">
            <a:xfrm rot="941493">
              <a:off x="1372" y="3602"/>
              <a:ext cx="242" cy="75"/>
              <a:chOff x="1822" y="3068"/>
              <a:chExt cx="242" cy="75"/>
            </a:xfrm>
          </p:grpSpPr>
          <p:sp>
            <p:nvSpPr>
              <p:cNvPr id="474" name="Freeform 454">
                <a:extLst>
                  <a:ext uri="{FF2B5EF4-FFF2-40B4-BE49-F238E27FC236}">
                    <a16:creationId xmlns:a16="http://schemas.microsoft.com/office/drawing/2014/main" id="{D2BF214B-9824-B041-97B1-B0058D6D77BD}"/>
                  </a:ext>
                </a:extLst>
              </p:cNvPr>
              <p:cNvSpPr>
                <a:spLocks noChangeAspect="1"/>
              </p:cNvSpPr>
              <p:nvPr/>
            </p:nvSpPr>
            <p:spPr bwMode="auto">
              <a:xfrm rot="1691040" flipH="1">
                <a:off x="1822" y="3068"/>
                <a:ext cx="242" cy="75"/>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75" name="Oval 455">
                <a:extLst>
                  <a:ext uri="{FF2B5EF4-FFF2-40B4-BE49-F238E27FC236}">
                    <a16:creationId xmlns:a16="http://schemas.microsoft.com/office/drawing/2014/main" id="{C7DBDF1C-6C55-0340-A60E-6BA6D630FC69}"/>
                  </a:ext>
                </a:extLst>
              </p:cNvPr>
              <p:cNvSpPr>
                <a:spLocks noChangeAspect="1" noChangeArrowheads="1"/>
              </p:cNvSpPr>
              <p:nvPr/>
            </p:nvSpPr>
            <p:spPr bwMode="auto">
              <a:xfrm rot="1691040" flipH="1">
                <a:off x="1920" y="3084"/>
                <a:ext cx="61" cy="49"/>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394" name="Group 456">
              <a:extLst>
                <a:ext uri="{FF2B5EF4-FFF2-40B4-BE49-F238E27FC236}">
                  <a16:creationId xmlns:a16="http://schemas.microsoft.com/office/drawing/2014/main" id="{53E47A88-F313-E440-A343-C7D79C13457B}"/>
                </a:ext>
              </a:extLst>
            </p:cNvPr>
            <p:cNvGrpSpPr>
              <a:grpSpLocks/>
            </p:cNvGrpSpPr>
            <p:nvPr/>
          </p:nvGrpSpPr>
          <p:grpSpPr bwMode="auto">
            <a:xfrm rot="941493">
              <a:off x="1607" y="3871"/>
              <a:ext cx="242" cy="75"/>
              <a:chOff x="2121" y="3263"/>
              <a:chExt cx="242" cy="75"/>
            </a:xfrm>
          </p:grpSpPr>
          <p:sp>
            <p:nvSpPr>
              <p:cNvPr id="472" name="Freeform 457">
                <a:extLst>
                  <a:ext uri="{FF2B5EF4-FFF2-40B4-BE49-F238E27FC236}">
                    <a16:creationId xmlns:a16="http://schemas.microsoft.com/office/drawing/2014/main" id="{86F9852A-22E6-C341-A3F8-75077E4A92B3}"/>
                  </a:ext>
                </a:extLst>
              </p:cNvPr>
              <p:cNvSpPr>
                <a:spLocks noChangeAspect="1"/>
              </p:cNvSpPr>
              <p:nvPr/>
            </p:nvSpPr>
            <p:spPr bwMode="auto">
              <a:xfrm rot="1691040" flipH="1">
                <a:off x="2121" y="3263"/>
                <a:ext cx="242" cy="75"/>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73" name="Oval 458">
                <a:extLst>
                  <a:ext uri="{FF2B5EF4-FFF2-40B4-BE49-F238E27FC236}">
                    <a16:creationId xmlns:a16="http://schemas.microsoft.com/office/drawing/2014/main" id="{8606378E-92DC-8449-B0A8-C65CF825D828}"/>
                  </a:ext>
                </a:extLst>
              </p:cNvPr>
              <p:cNvSpPr>
                <a:spLocks noChangeAspect="1" noChangeArrowheads="1"/>
              </p:cNvSpPr>
              <p:nvPr/>
            </p:nvSpPr>
            <p:spPr bwMode="auto">
              <a:xfrm rot="1691040" flipH="1">
                <a:off x="2219" y="3279"/>
                <a:ext cx="61" cy="49"/>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395" name="Group 459">
              <a:extLst>
                <a:ext uri="{FF2B5EF4-FFF2-40B4-BE49-F238E27FC236}">
                  <a16:creationId xmlns:a16="http://schemas.microsoft.com/office/drawing/2014/main" id="{355FD8D8-C4D3-EC48-A4ED-F54EA19E11F3}"/>
                </a:ext>
              </a:extLst>
            </p:cNvPr>
            <p:cNvGrpSpPr>
              <a:grpSpLocks/>
            </p:cNvGrpSpPr>
            <p:nvPr/>
          </p:nvGrpSpPr>
          <p:grpSpPr bwMode="auto">
            <a:xfrm>
              <a:off x="576" y="2713"/>
              <a:ext cx="581" cy="468"/>
              <a:chOff x="930" y="2526"/>
              <a:chExt cx="581" cy="468"/>
            </a:xfrm>
          </p:grpSpPr>
          <p:grpSp>
            <p:nvGrpSpPr>
              <p:cNvPr id="460" name="Group 460">
                <a:extLst>
                  <a:ext uri="{FF2B5EF4-FFF2-40B4-BE49-F238E27FC236}">
                    <a16:creationId xmlns:a16="http://schemas.microsoft.com/office/drawing/2014/main" id="{B1DECC64-0D9E-D541-8C3D-794B34441CB0}"/>
                  </a:ext>
                </a:extLst>
              </p:cNvPr>
              <p:cNvGrpSpPr>
                <a:grpSpLocks/>
              </p:cNvGrpSpPr>
              <p:nvPr/>
            </p:nvGrpSpPr>
            <p:grpSpPr bwMode="auto">
              <a:xfrm rot="1318990" flipH="1">
                <a:off x="930" y="2526"/>
                <a:ext cx="242" cy="74"/>
                <a:chOff x="4781" y="2598"/>
                <a:chExt cx="242" cy="74"/>
              </a:xfrm>
            </p:grpSpPr>
            <p:sp>
              <p:nvSpPr>
                <p:cNvPr id="470" name="Freeform 461">
                  <a:extLst>
                    <a:ext uri="{FF2B5EF4-FFF2-40B4-BE49-F238E27FC236}">
                      <a16:creationId xmlns:a16="http://schemas.microsoft.com/office/drawing/2014/main" id="{7AEA4B1B-10F3-CE47-A722-D340CEA73E3E}"/>
                    </a:ext>
                  </a:extLst>
                </p:cNvPr>
                <p:cNvSpPr>
                  <a:spLocks noChangeAspect="1"/>
                </p:cNvSpPr>
                <p:nvPr/>
              </p:nvSpPr>
              <p:spPr bwMode="auto">
                <a:xfrm rot="-1313543">
                  <a:off x="4781" y="2598"/>
                  <a:ext cx="242" cy="74"/>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71" name="Oval 462">
                  <a:extLst>
                    <a:ext uri="{FF2B5EF4-FFF2-40B4-BE49-F238E27FC236}">
                      <a16:creationId xmlns:a16="http://schemas.microsoft.com/office/drawing/2014/main" id="{CEE18E66-4AA1-BA43-A9D1-DCB12834579A}"/>
                    </a:ext>
                  </a:extLst>
                </p:cNvPr>
                <p:cNvSpPr>
                  <a:spLocks noChangeAspect="1" noChangeArrowheads="1"/>
                </p:cNvSpPr>
                <p:nvPr/>
              </p:nvSpPr>
              <p:spPr bwMode="auto">
                <a:xfrm rot="-1313543">
                  <a:off x="4864" y="2613"/>
                  <a:ext cx="61" cy="48"/>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461" name="Group 463">
                <a:extLst>
                  <a:ext uri="{FF2B5EF4-FFF2-40B4-BE49-F238E27FC236}">
                    <a16:creationId xmlns:a16="http://schemas.microsoft.com/office/drawing/2014/main" id="{1B6EE57B-1A2B-5C43-9AB5-810F70628AD9}"/>
                  </a:ext>
                </a:extLst>
              </p:cNvPr>
              <p:cNvGrpSpPr>
                <a:grpSpLocks/>
              </p:cNvGrpSpPr>
              <p:nvPr/>
            </p:nvGrpSpPr>
            <p:grpSpPr bwMode="auto">
              <a:xfrm rot="1318990" flipH="1">
                <a:off x="1023" y="2674"/>
                <a:ext cx="409" cy="169"/>
                <a:chOff x="4460" y="2665"/>
                <a:chExt cx="409" cy="169"/>
              </a:xfrm>
            </p:grpSpPr>
            <p:grpSp>
              <p:nvGrpSpPr>
                <p:cNvPr id="465" name="Group 464">
                  <a:extLst>
                    <a:ext uri="{FF2B5EF4-FFF2-40B4-BE49-F238E27FC236}">
                      <a16:creationId xmlns:a16="http://schemas.microsoft.com/office/drawing/2014/main" id="{4F7C84F0-E9E4-AF44-9168-32B5B0D93251}"/>
                    </a:ext>
                  </a:extLst>
                </p:cNvPr>
                <p:cNvGrpSpPr>
                  <a:grpSpLocks/>
                </p:cNvGrpSpPr>
                <p:nvPr/>
              </p:nvGrpSpPr>
              <p:grpSpPr bwMode="auto">
                <a:xfrm>
                  <a:off x="4628" y="2665"/>
                  <a:ext cx="241" cy="75"/>
                  <a:chOff x="4628" y="2665"/>
                  <a:chExt cx="241" cy="75"/>
                </a:xfrm>
              </p:grpSpPr>
              <p:sp>
                <p:nvSpPr>
                  <p:cNvPr id="468" name="Freeform 465">
                    <a:extLst>
                      <a:ext uri="{FF2B5EF4-FFF2-40B4-BE49-F238E27FC236}">
                        <a16:creationId xmlns:a16="http://schemas.microsoft.com/office/drawing/2014/main" id="{B1E14BAA-5FBD-3F4D-BC2A-AEB0ABF35D7F}"/>
                      </a:ext>
                    </a:extLst>
                  </p:cNvPr>
                  <p:cNvSpPr>
                    <a:spLocks noChangeAspect="1"/>
                  </p:cNvSpPr>
                  <p:nvPr/>
                </p:nvSpPr>
                <p:spPr bwMode="auto">
                  <a:xfrm rot="-1313543">
                    <a:off x="4628" y="2665"/>
                    <a:ext cx="241" cy="75"/>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69" name="Oval 466">
                    <a:extLst>
                      <a:ext uri="{FF2B5EF4-FFF2-40B4-BE49-F238E27FC236}">
                        <a16:creationId xmlns:a16="http://schemas.microsoft.com/office/drawing/2014/main" id="{7C27B98E-A829-584E-9967-D29AAAC51CF7}"/>
                      </a:ext>
                    </a:extLst>
                  </p:cNvPr>
                  <p:cNvSpPr>
                    <a:spLocks noChangeAspect="1" noChangeArrowheads="1"/>
                  </p:cNvSpPr>
                  <p:nvPr/>
                </p:nvSpPr>
                <p:spPr bwMode="auto">
                  <a:xfrm rot="-1313543">
                    <a:off x="4710" y="2680"/>
                    <a:ext cx="61" cy="49"/>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sp>
              <p:nvSpPr>
                <p:cNvPr id="466" name="Freeform 467">
                  <a:extLst>
                    <a:ext uri="{FF2B5EF4-FFF2-40B4-BE49-F238E27FC236}">
                      <a16:creationId xmlns:a16="http://schemas.microsoft.com/office/drawing/2014/main" id="{4FFC81F9-2662-464B-92C6-1960E57C9C78}"/>
                    </a:ext>
                  </a:extLst>
                </p:cNvPr>
                <p:cNvSpPr>
                  <a:spLocks noChangeAspect="1"/>
                </p:cNvSpPr>
                <p:nvPr/>
              </p:nvSpPr>
              <p:spPr bwMode="auto">
                <a:xfrm rot="-1313543">
                  <a:off x="4460" y="2759"/>
                  <a:ext cx="242" cy="75"/>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67" name="Oval 468">
                  <a:extLst>
                    <a:ext uri="{FF2B5EF4-FFF2-40B4-BE49-F238E27FC236}">
                      <a16:creationId xmlns:a16="http://schemas.microsoft.com/office/drawing/2014/main" id="{FFEBA16D-1CF3-B148-9E4B-CA696908340A}"/>
                    </a:ext>
                  </a:extLst>
                </p:cNvPr>
                <p:cNvSpPr>
                  <a:spLocks noChangeAspect="1" noChangeArrowheads="1"/>
                </p:cNvSpPr>
                <p:nvPr/>
              </p:nvSpPr>
              <p:spPr bwMode="auto">
                <a:xfrm rot="-1313543">
                  <a:off x="4543" y="2774"/>
                  <a:ext cx="61" cy="49"/>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462" name="Group 469">
                <a:extLst>
                  <a:ext uri="{FF2B5EF4-FFF2-40B4-BE49-F238E27FC236}">
                    <a16:creationId xmlns:a16="http://schemas.microsoft.com/office/drawing/2014/main" id="{59A72115-F2FB-3D4A-96F0-82B2C0590FC0}"/>
                  </a:ext>
                </a:extLst>
              </p:cNvPr>
              <p:cNvGrpSpPr>
                <a:grpSpLocks/>
              </p:cNvGrpSpPr>
              <p:nvPr/>
            </p:nvGrpSpPr>
            <p:grpSpPr bwMode="auto">
              <a:xfrm rot="941493">
                <a:off x="1269" y="2920"/>
                <a:ext cx="242" cy="74"/>
                <a:chOff x="1228" y="2674"/>
                <a:chExt cx="242" cy="74"/>
              </a:xfrm>
            </p:grpSpPr>
            <p:sp>
              <p:nvSpPr>
                <p:cNvPr id="463" name="Freeform 470">
                  <a:extLst>
                    <a:ext uri="{FF2B5EF4-FFF2-40B4-BE49-F238E27FC236}">
                      <a16:creationId xmlns:a16="http://schemas.microsoft.com/office/drawing/2014/main" id="{50844352-FBA6-2444-86B6-F25B70E7C707}"/>
                    </a:ext>
                  </a:extLst>
                </p:cNvPr>
                <p:cNvSpPr>
                  <a:spLocks noChangeAspect="1"/>
                </p:cNvSpPr>
                <p:nvPr/>
              </p:nvSpPr>
              <p:spPr bwMode="auto">
                <a:xfrm rot="1691040" flipH="1">
                  <a:off x="1228" y="2674"/>
                  <a:ext cx="242" cy="74"/>
                </a:xfrm>
                <a:custGeom>
                  <a:avLst/>
                  <a:gdLst>
                    <a:gd name="T0" fmla="*/ 0 w 1488"/>
                    <a:gd name="T1" fmla="*/ 0 h 640"/>
                    <a:gd name="T2" fmla="*/ 0 w 1488"/>
                    <a:gd name="T3" fmla="*/ 0 h 640"/>
                    <a:gd name="T4" fmla="*/ 0 w 1488"/>
                    <a:gd name="T5" fmla="*/ 0 h 640"/>
                    <a:gd name="T6" fmla="*/ 0 w 1488"/>
                    <a:gd name="T7" fmla="*/ 0 h 640"/>
                    <a:gd name="T8" fmla="*/ 0 w 1488"/>
                    <a:gd name="T9" fmla="*/ 0 h 640"/>
                    <a:gd name="T10" fmla="*/ 0 w 1488"/>
                    <a:gd name="T11" fmla="*/ 0 h 640"/>
                    <a:gd name="T12" fmla="*/ 0 w 1488"/>
                    <a:gd name="T13" fmla="*/ 0 h 640"/>
                    <a:gd name="T14" fmla="*/ 0 w 1488"/>
                    <a:gd name="T15" fmla="*/ 0 h 640"/>
                    <a:gd name="T16" fmla="*/ 0 w 1488"/>
                    <a:gd name="T17" fmla="*/ 0 h 640"/>
                    <a:gd name="T18" fmla="*/ 0 w 1488"/>
                    <a:gd name="T19" fmla="*/ 0 h 640"/>
                    <a:gd name="T20" fmla="*/ 0 w 1488"/>
                    <a:gd name="T21" fmla="*/ 0 h 640"/>
                    <a:gd name="T22" fmla="*/ 0 w 1488"/>
                    <a:gd name="T23" fmla="*/ 0 h 6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8"/>
                    <a:gd name="T37" fmla="*/ 0 h 640"/>
                    <a:gd name="T38" fmla="*/ 1488 w 1488"/>
                    <a:gd name="T39" fmla="*/ 640 h 6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8" h="640">
                      <a:moveTo>
                        <a:pt x="24" y="392"/>
                      </a:moveTo>
                      <a:cubicBezTo>
                        <a:pt x="0" y="360"/>
                        <a:pt x="160" y="384"/>
                        <a:pt x="216" y="344"/>
                      </a:cubicBezTo>
                      <a:cubicBezTo>
                        <a:pt x="272" y="304"/>
                        <a:pt x="288" y="208"/>
                        <a:pt x="360" y="152"/>
                      </a:cubicBezTo>
                      <a:cubicBezTo>
                        <a:pt x="432" y="96"/>
                        <a:pt x="528" y="16"/>
                        <a:pt x="648" y="8"/>
                      </a:cubicBezTo>
                      <a:cubicBezTo>
                        <a:pt x="768" y="0"/>
                        <a:pt x="968" y="80"/>
                        <a:pt x="1080" y="104"/>
                      </a:cubicBezTo>
                      <a:cubicBezTo>
                        <a:pt x="1192" y="128"/>
                        <a:pt x="1256" y="144"/>
                        <a:pt x="1320" y="152"/>
                      </a:cubicBezTo>
                      <a:cubicBezTo>
                        <a:pt x="1384" y="160"/>
                        <a:pt x="1488" y="120"/>
                        <a:pt x="1464" y="152"/>
                      </a:cubicBezTo>
                      <a:cubicBezTo>
                        <a:pt x="1440" y="184"/>
                        <a:pt x="1248" y="288"/>
                        <a:pt x="1176" y="344"/>
                      </a:cubicBezTo>
                      <a:cubicBezTo>
                        <a:pt x="1104" y="400"/>
                        <a:pt x="1104" y="440"/>
                        <a:pt x="1032" y="488"/>
                      </a:cubicBezTo>
                      <a:cubicBezTo>
                        <a:pt x="960" y="536"/>
                        <a:pt x="856" y="624"/>
                        <a:pt x="744" y="632"/>
                      </a:cubicBezTo>
                      <a:cubicBezTo>
                        <a:pt x="632" y="640"/>
                        <a:pt x="472" y="576"/>
                        <a:pt x="360" y="536"/>
                      </a:cubicBezTo>
                      <a:cubicBezTo>
                        <a:pt x="248" y="496"/>
                        <a:pt x="48" y="424"/>
                        <a:pt x="24" y="392"/>
                      </a:cubicBezTo>
                      <a:close/>
                    </a:path>
                  </a:pathLst>
                </a:custGeom>
                <a:gradFill rotWithShape="0">
                  <a:gsLst>
                    <a:gs pos="0">
                      <a:srgbClr val="A28B74"/>
                    </a:gs>
                    <a:gs pos="100000">
                      <a:srgbClr val="FFDBB7"/>
                    </a:gs>
                  </a:gsLst>
                  <a:lin ang="18900000" scaled="1"/>
                </a:gradFill>
                <a:ln w="3175">
                  <a:solidFill>
                    <a:srgbClr val="2E0F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64" name="Oval 471">
                  <a:extLst>
                    <a:ext uri="{FF2B5EF4-FFF2-40B4-BE49-F238E27FC236}">
                      <a16:creationId xmlns:a16="http://schemas.microsoft.com/office/drawing/2014/main" id="{2D0BA659-09CC-4F4D-87B7-A29D00D63E8D}"/>
                    </a:ext>
                  </a:extLst>
                </p:cNvPr>
                <p:cNvSpPr>
                  <a:spLocks noChangeAspect="1" noChangeArrowheads="1"/>
                </p:cNvSpPr>
                <p:nvPr/>
              </p:nvSpPr>
              <p:spPr bwMode="auto">
                <a:xfrm rot="1691040" flipH="1">
                  <a:off x="1325" y="2689"/>
                  <a:ext cx="61" cy="48"/>
                </a:xfrm>
                <a:prstGeom prst="ellipse">
                  <a:avLst/>
                </a:prstGeom>
                <a:solidFill>
                  <a:srgbClr val="FFC3C3"/>
                </a:solidFill>
                <a:ln w="3175">
                  <a:solidFill>
                    <a:srgbClr val="2E0F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grpSp>
          <p:nvGrpSpPr>
            <p:cNvPr id="396" name="Group 472">
              <a:extLst>
                <a:ext uri="{FF2B5EF4-FFF2-40B4-BE49-F238E27FC236}">
                  <a16:creationId xmlns:a16="http://schemas.microsoft.com/office/drawing/2014/main" id="{46719E82-1BB6-1C47-ACC8-F12F52F32840}"/>
                </a:ext>
              </a:extLst>
            </p:cNvPr>
            <p:cNvGrpSpPr>
              <a:grpSpLocks noChangeAspect="1"/>
            </p:cNvGrpSpPr>
            <p:nvPr/>
          </p:nvGrpSpPr>
          <p:grpSpPr bwMode="auto">
            <a:xfrm rot="10274299" flipH="1">
              <a:off x="940" y="3010"/>
              <a:ext cx="342" cy="446"/>
              <a:chOff x="2488" y="3089"/>
              <a:chExt cx="292" cy="382"/>
            </a:xfrm>
          </p:grpSpPr>
          <p:sp>
            <p:nvSpPr>
              <p:cNvPr id="458" name="Freeform 473">
                <a:extLst>
                  <a:ext uri="{FF2B5EF4-FFF2-40B4-BE49-F238E27FC236}">
                    <a16:creationId xmlns:a16="http://schemas.microsoft.com/office/drawing/2014/main" id="{7A07ADEB-6EF6-5B4D-921F-CB7978940ABC}"/>
                  </a:ext>
                </a:extLst>
              </p:cNvPr>
              <p:cNvSpPr>
                <a:spLocks noChangeAspect="1"/>
              </p:cNvSpPr>
              <p:nvPr/>
            </p:nvSpPr>
            <p:spPr bwMode="auto">
              <a:xfrm>
                <a:off x="2488" y="3089"/>
                <a:ext cx="292" cy="382"/>
              </a:xfrm>
              <a:custGeom>
                <a:avLst/>
                <a:gdLst>
                  <a:gd name="T0" fmla="*/ 27 w 292"/>
                  <a:gd name="T1" fmla="*/ 289 h 382"/>
                  <a:gd name="T2" fmla="*/ 3 w 292"/>
                  <a:gd name="T3" fmla="*/ 265 h 382"/>
                  <a:gd name="T4" fmla="*/ 46 w 292"/>
                  <a:gd name="T5" fmla="*/ 193 h 382"/>
                  <a:gd name="T6" fmla="*/ 100 w 292"/>
                  <a:gd name="T7" fmla="*/ 127 h 382"/>
                  <a:gd name="T8" fmla="*/ 183 w 292"/>
                  <a:gd name="T9" fmla="*/ 70 h 382"/>
                  <a:gd name="T10" fmla="*/ 231 w 292"/>
                  <a:gd name="T11" fmla="*/ 7 h 382"/>
                  <a:gd name="T12" fmla="*/ 256 w 292"/>
                  <a:gd name="T13" fmla="*/ 28 h 382"/>
                  <a:gd name="T14" fmla="*/ 238 w 292"/>
                  <a:gd name="T15" fmla="*/ 69 h 382"/>
                  <a:gd name="T16" fmla="*/ 211 w 292"/>
                  <a:gd name="T17" fmla="*/ 99 h 382"/>
                  <a:gd name="T18" fmla="*/ 229 w 292"/>
                  <a:gd name="T19" fmla="*/ 106 h 382"/>
                  <a:gd name="T20" fmla="*/ 282 w 292"/>
                  <a:gd name="T21" fmla="*/ 93 h 382"/>
                  <a:gd name="T22" fmla="*/ 288 w 292"/>
                  <a:gd name="T23" fmla="*/ 103 h 382"/>
                  <a:gd name="T24" fmla="*/ 270 w 292"/>
                  <a:gd name="T25" fmla="*/ 127 h 382"/>
                  <a:gd name="T26" fmla="*/ 228 w 292"/>
                  <a:gd name="T27" fmla="*/ 135 h 382"/>
                  <a:gd name="T28" fmla="*/ 202 w 292"/>
                  <a:gd name="T29" fmla="*/ 144 h 382"/>
                  <a:gd name="T30" fmla="*/ 207 w 292"/>
                  <a:gd name="T31" fmla="*/ 174 h 382"/>
                  <a:gd name="T32" fmla="*/ 231 w 292"/>
                  <a:gd name="T33" fmla="*/ 213 h 382"/>
                  <a:gd name="T34" fmla="*/ 222 w 292"/>
                  <a:gd name="T35" fmla="*/ 238 h 382"/>
                  <a:gd name="T36" fmla="*/ 184 w 292"/>
                  <a:gd name="T37" fmla="*/ 226 h 382"/>
                  <a:gd name="T38" fmla="*/ 165 w 292"/>
                  <a:gd name="T39" fmla="*/ 181 h 382"/>
                  <a:gd name="T40" fmla="*/ 127 w 292"/>
                  <a:gd name="T41" fmla="*/ 198 h 382"/>
                  <a:gd name="T42" fmla="*/ 120 w 292"/>
                  <a:gd name="T43" fmla="*/ 228 h 382"/>
                  <a:gd name="T44" fmla="*/ 190 w 292"/>
                  <a:gd name="T45" fmla="*/ 268 h 382"/>
                  <a:gd name="T46" fmla="*/ 168 w 292"/>
                  <a:gd name="T47" fmla="*/ 294 h 382"/>
                  <a:gd name="T48" fmla="*/ 127 w 292"/>
                  <a:gd name="T49" fmla="*/ 285 h 382"/>
                  <a:gd name="T50" fmla="*/ 88 w 292"/>
                  <a:gd name="T51" fmla="*/ 253 h 382"/>
                  <a:gd name="T52" fmla="*/ 109 w 292"/>
                  <a:gd name="T53" fmla="*/ 318 h 382"/>
                  <a:gd name="T54" fmla="*/ 102 w 292"/>
                  <a:gd name="T55" fmla="*/ 360 h 382"/>
                  <a:gd name="T56" fmla="*/ 73 w 292"/>
                  <a:gd name="T57" fmla="*/ 375 h 382"/>
                  <a:gd name="T58" fmla="*/ 76 w 292"/>
                  <a:gd name="T59" fmla="*/ 318 h 382"/>
                  <a:gd name="T60" fmla="*/ 55 w 292"/>
                  <a:gd name="T61" fmla="*/ 286 h 382"/>
                  <a:gd name="T62" fmla="*/ 27 w 292"/>
                  <a:gd name="T63" fmla="*/ 289 h 3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2"/>
                  <a:gd name="T97" fmla="*/ 0 h 382"/>
                  <a:gd name="T98" fmla="*/ 292 w 292"/>
                  <a:gd name="T99" fmla="*/ 382 h 3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2" h="382">
                    <a:moveTo>
                      <a:pt x="27" y="289"/>
                    </a:moveTo>
                    <a:cubicBezTo>
                      <a:pt x="18" y="286"/>
                      <a:pt x="0" y="281"/>
                      <a:pt x="3" y="265"/>
                    </a:cubicBezTo>
                    <a:cubicBezTo>
                      <a:pt x="6" y="249"/>
                      <a:pt x="30" y="216"/>
                      <a:pt x="46" y="193"/>
                    </a:cubicBezTo>
                    <a:cubicBezTo>
                      <a:pt x="62" y="170"/>
                      <a:pt x="77" y="147"/>
                      <a:pt x="100" y="127"/>
                    </a:cubicBezTo>
                    <a:cubicBezTo>
                      <a:pt x="123" y="107"/>
                      <a:pt x="161" y="90"/>
                      <a:pt x="183" y="70"/>
                    </a:cubicBezTo>
                    <a:cubicBezTo>
                      <a:pt x="205" y="50"/>
                      <a:pt x="219" y="14"/>
                      <a:pt x="231" y="7"/>
                    </a:cubicBezTo>
                    <a:cubicBezTo>
                      <a:pt x="243" y="0"/>
                      <a:pt x="255" y="18"/>
                      <a:pt x="256" y="28"/>
                    </a:cubicBezTo>
                    <a:cubicBezTo>
                      <a:pt x="257" y="38"/>
                      <a:pt x="246" y="57"/>
                      <a:pt x="238" y="69"/>
                    </a:cubicBezTo>
                    <a:cubicBezTo>
                      <a:pt x="230" y="81"/>
                      <a:pt x="212" y="93"/>
                      <a:pt x="211" y="99"/>
                    </a:cubicBezTo>
                    <a:cubicBezTo>
                      <a:pt x="210" y="105"/>
                      <a:pt x="217" y="107"/>
                      <a:pt x="229" y="106"/>
                    </a:cubicBezTo>
                    <a:cubicBezTo>
                      <a:pt x="241" y="105"/>
                      <a:pt x="272" y="93"/>
                      <a:pt x="282" y="93"/>
                    </a:cubicBezTo>
                    <a:cubicBezTo>
                      <a:pt x="292" y="93"/>
                      <a:pt x="290" y="97"/>
                      <a:pt x="288" y="103"/>
                    </a:cubicBezTo>
                    <a:cubicBezTo>
                      <a:pt x="286" y="109"/>
                      <a:pt x="280" y="122"/>
                      <a:pt x="270" y="127"/>
                    </a:cubicBezTo>
                    <a:cubicBezTo>
                      <a:pt x="260" y="132"/>
                      <a:pt x="239" y="132"/>
                      <a:pt x="228" y="135"/>
                    </a:cubicBezTo>
                    <a:cubicBezTo>
                      <a:pt x="217" y="138"/>
                      <a:pt x="205" y="138"/>
                      <a:pt x="202" y="144"/>
                    </a:cubicBezTo>
                    <a:cubicBezTo>
                      <a:pt x="199" y="150"/>
                      <a:pt x="202" y="163"/>
                      <a:pt x="207" y="174"/>
                    </a:cubicBezTo>
                    <a:cubicBezTo>
                      <a:pt x="212" y="185"/>
                      <a:pt x="228" y="202"/>
                      <a:pt x="231" y="213"/>
                    </a:cubicBezTo>
                    <a:cubicBezTo>
                      <a:pt x="234" y="224"/>
                      <a:pt x="230" y="236"/>
                      <a:pt x="222" y="238"/>
                    </a:cubicBezTo>
                    <a:cubicBezTo>
                      <a:pt x="214" y="240"/>
                      <a:pt x="193" y="235"/>
                      <a:pt x="184" y="226"/>
                    </a:cubicBezTo>
                    <a:cubicBezTo>
                      <a:pt x="175" y="217"/>
                      <a:pt x="174" y="186"/>
                      <a:pt x="165" y="181"/>
                    </a:cubicBezTo>
                    <a:cubicBezTo>
                      <a:pt x="156" y="176"/>
                      <a:pt x="134" y="190"/>
                      <a:pt x="127" y="198"/>
                    </a:cubicBezTo>
                    <a:cubicBezTo>
                      <a:pt x="120" y="206"/>
                      <a:pt x="110" y="216"/>
                      <a:pt x="120" y="228"/>
                    </a:cubicBezTo>
                    <a:cubicBezTo>
                      <a:pt x="130" y="240"/>
                      <a:pt x="182" y="257"/>
                      <a:pt x="190" y="268"/>
                    </a:cubicBezTo>
                    <a:cubicBezTo>
                      <a:pt x="198" y="279"/>
                      <a:pt x="178" y="291"/>
                      <a:pt x="168" y="294"/>
                    </a:cubicBezTo>
                    <a:cubicBezTo>
                      <a:pt x="158" y="297"/>
                      <a:pt x="140" y="292"/>
                      <a:pt x="127" y="285"/>
                    </a:cubicBezTo>
                    <a:cubicBezTo>
                      <a:pt x="114" y="278"/>
                      <a:pt x="91" y="248"/>
                      <a:pt x="88" y="253"/>
                    </a:cubicBezTo>
                    <a:cubicBezTo>
                      <a:pt x="85" y="258"/>
                      <a:pt x="107" y="300"/>
                      <a:pt x="109" y="318"/>
                    </a:cubicBezTo>
                    <a:cubicBezTo>
                      <a:pt x="111" y="336"/>
                      <a:pt x="108" y="351"/>
                      <a:pt x="102" y="360"/>
                    </a:cubicBezTo>
                    <a:cubicBezTo>
                      <a:pt x="96" y="369"/>
                      <a:pt x="77" y="382"/>
                      <a:pt x="73" y="375"/>
                    </a:cubicBezTo>
                    <a:cubicBezTo>
                      <a:pt x="69" y="368"/>
                      <a:pt x="79" y="333"/>
                      <a:pt x="76" y="318"/>
                    </a:cubicBezTo>
                    <a:cubicBezTo>
                      <a:pt x="73" y="303"/>
                      <a:pt x="63" y="291"/>
                      <a:pt x="55" y="286"/>
                    </a:cubicBezTo>
                    <a:cubicBezTo>
                      <a:pt x="47" y="281"/>
                      <a:pt x="36" y="292"/>
                      <a:pt x="27" y="289"/>
                    </a:cubicBezTo>
                    <a:close/>
                  </a:path>
                </a:pathLst>
              </a:custGeom>
              <a:gradFill rotWithShape="1">
                <a:gsLst>
                  <a:gs pos="0">
                    <a:srgbClr val="FF9966"/>
                  </a:gs>
                  <a:gs pos="100000">
                    <a:srgbClr val="A96544"/>
                  </a:gs>
                </a:gsLst>
                <a:lin ang="2700000" scaled="1"/>
              </a:gradFill>
              <a:ln w="3175">
                <a:solidFill>
                  <a:srgbClr val="0000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59" name="Oval 474">
                <a:extLst>
                  <a:ext uri="{FF2B5EF4-FFF2-40B4-BE49-F238E27FC236}">
                    <a16:creationId xmlns:a16="http://schemas.microsoft.com/office/drawing/2014/main" id="{E40207EA-BE3E-E542-BC51-26F8C27ED18C}"/>
                  </a:ext>
                </a:extLst>
              </p:cNvPr>
              <p:cNvSpPr>
                <a:spLocks noChangeAspect="1" noChangeArrowheads="1"/>
              </p:cNvSpPr>
              <p:nvPr/>
            </p:nvSpPr>
            <p:spPr bwMode="auto">
              <a:xfrm rot="-2149094">
                <a:off x="2558" y="3243"/>
                <a:ext cx="89" cy="27"/>
              </a:xfrm>
              <a:prstGeom prst="ellipse">
                <a:avLst/>
              </a:prstGeom>
              <a:solidFill>
                <a:srgbClr val="944A00"/>
              </a:solidFill>
              <a:ln w="3175">
                <a:solidFill>
                  <a:srgbClr val="0000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397" name="Group 475">
              <a:extLst>
                <a:ext uri="{FF2B5EF4-FFF2-40B4-BE49-F238E27FC236}">
                  <a16:creationId xmlns:a16="http://schemas.microsoft.com/office/drawing/2014/main" id="{996414BD-7BA7-3A47-B3BC-031615EF7207}"/>
                </a:ext>
              </a:extLst>
            </p:cNvPr>
            <p:cNvGrpSpPr>
              <a:grpSpLocks noChangeAspect="1"/>
            </p:cNvGrpSpPr>
            <p:nvPr/>
          </p:nvGrpSpPr>
          <p:grpSpPr bwMode="auto">
            <a:xfrm rot="10274299" flipH="1">
              <a:off x="521" y="2550"/>
              <a:ext cx="342" cy="446"/>
              <a:chOff x="2488" y="3089"/>
              <a:chExt cx="292" cy="382"/>
            </a:xfrm>
          </p:grpSpPr>
          <p:sp>
            <p:nvSpPr>
              <p:cNvPr id="456" name="Freeform 476">
                <a:extLst>
                  <a:ext uri="{FF2B5EF4-FFF2-40B4-BE49-F238E27FC236}">
                    <a16:creationId xmlns:a16="http://schemas.microsoft.com/office/drawing/2014/main" id="{2018BA0D-013D-1747-8BC5-50A79E60CF4D}"/>
                  </a:ext>
                </a:extLst>
              </p:cNvPr>
              <p:cNvSpPr>
                <a:spLocks noChangeAspect="1"/>
              </p:cNvSpPr>
              <p:nvPr/>
            </p:nvSpPr>
            <p:spPr bwMode="auto">
              <a:xfrm>
                <a:off x="2488" y="3089"/>
                <a:ext cx="292" cy="382"/>
              </a:xfrm>
              <a:custGeom>
                <a:avLst/>
                <a:gdLst>
                  <a:gd name="T0" fmla="*/ 27 w 292"/>
                  <a:gd name="T1" fmla="*/ 289 h 382"/>
                  <a:gd name="T2" fmla="*/ 3 w 292"/>
                  <a:gd name="T3" fmla="*/ 265 h 382"/>
                  <a:gd name="T4" fmla="*/ 46 w 292"/>
                  <a:gd name="T5" fmla="*/ 193 h 382"/>
                  <a:gd name="T6" fmla="*/ 100 w 292"/>
                  <a:gd name="T7" fmla="*/ 127 h 382"/>
                  <a:gd name="T8" fmla="*/ 183 w 292"/>
                  <a:gd name="T9" fmla="*/ 70 h 382"/>
                  <a:gd name="T10" fmla="*/ 231 w 292"/>
                  <a:gd name="T11" fmla="*/ 7 h 382"/>
                  <a:gd name="T12" fmla="*/ 256 w 292"/>
                  <a:gd name="T13" fmla="*/ 28 h 382"/>
                  <a:gd name="T14" fmla="*/ 238 w 292"/>
                  <a:gd name="T15" fmla="*/ 69 h 382"/>
                  <a:gd name="T16" fmla="*/ 211 w 292"/>
                  <a:gd name="T17" fmla="*/ 99 h 382"/>
                  <a:gd name="T18" fmla="*/ 229 w 292"/>
                  <a:gd name="T19" fmla="*/ 106 h 382"/>
                  <a:gd name="T20" fmla="*/ 282 w 292"/>
                  <a:gd name="T21" fmla="*/ 93 h 382"/>
                  <a:gd name="T22" fmla="*/ 288 w 292"/>
                  <a:gd name="T23" fmla="*/ 103 h 382"/>
                  <a:gd name="T24" fmla="*/ 270 w 292"/>
                  <a:gd name="T25" fmla="*/ 127 h 382"/>
                  <a:gd name="T26" fmla="*/ 228 w 292"/>
                  <a:gd name="T27" fmla="*/ 135 h 382"/>
                  <a:gd name="T28" fmla="*/ 202 w 292"/>
                  <a:gd name="T29" fmla="*/ 144 h 382"/>
                  <a:gd name="T30" fmla="*/ 207 w 292"/>
                  <a:gd name="T31" fmla="*/ 174 h 382"/>
                  <a:gd name="T32" fmla="*/ 231 w 292"/>
                  <a:gd name="T33" fmla="*/ 213 h 382"/>
                  <a:gd name="T34" fmla="*/ 222 w 292"/>
                  <a:gd name="T35" fmla="*/ 238 h 382"/>
                  <a:gd name="T36" fmla="*/ 184 w 292"/>
                  <a:gd name="T37" fmla="*/ 226 h 382"/>
                  <a:gd name="T38" fmla="*/ 165 w 292"/>
                  <a:gd name="T39" fmla="*/ 181 h 382"/>
                  <a:gd name="T40" fmla="*/ 127 w 292"/>
                  <a:gd name="T41" fmla="*/ 198 h 382"/>
                  <a:gd name="T42" fmla="*/ 120 w 292"/>
                  <a:gd name="T43" fmla="*/ 228 h 382"/>
                  <a:gd name="T44" fmla="*/ 190 w 292"/>
                  <a:gd name="T45" fmla="*/ 268 h 382"/>
                  <a:gd name="T46" fmla="*/ 168 w 292"/>
                  <a:gd name="T47" fmla="*/ 294 h 382"/>
                  <a:gd name="T48" fmla="*/ 127 w 292"/>
                  <a:gd name="T49" fmla="*/ 285 h 382"/>
                  <a:gd name="T50" fmla="*/ 88 w 292"/>
                  <a:gd name="T51" fmla="*/ 253 h 382"/>
                  <a:gd name="T52" fmla="*/ 109 w 292"/>
                  <a:gd name="T53" fmla="*/ 318 h 382"/>
                  <a:gd name="T54" fmla="*/ 102 w 292"/>
                  <a:gd name="T55" fmla="*/ 360 h 382"/>
                  <a:gd name="T56" fmla="*/ 73 w 292"/>
                  <a:gd name="T57" fmla="*/ 375 h 382"/>
                  <a:gd name="T58" fmla="*/ 76 w 292"/>
                  <a:gd name="T59" fmla="*/ 318 h 382"/>
                  <a:gd name="T60" fmla="*/ 55 w 292"/>
                  <a:gd name="T61" fmla="*/ 286 h 382"/>
                  <a:gd name="T62" fmla="*/ 27 w 292"/>
                  <a:gd name="T63" fmla="*/ 289 h 3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2"/>
                  <a:gd name="T97" fmla="*/ 0 h 382"/>
                  <a:gd name="T98" fmla="*/ 292 w 292"/>
                  <a:gd name="T99" fmla="*/ 382 h 3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2" h="382">
                    <a:moveTo>
                      <a:pt x="27" y="289"/>
                    </a:moveTo>
                    <a:cubicBezTo>
                      <a:pt x="18" y="286"/>
                      <a:pt x="0" y="281"/>
                      <a:pt x="3" y="265"/>
                    </a:cubicBezTo>
                    <a:cubicBezTo>
                      <a:pt x="6" y="249"/>
                      <a:pt x="30" y="216"/>
                      <a:pt x="46" y="193"/>
                    </a:cubicBezTo>
                    <a:cubicBezTo>
                      <a:pt x="62" y="170"/>
                      <a:pt x="77" y="147"/>
                      <a:pt x="100" y="127"/>
                    </a:cubicBezTo>
                    <a:cubicBezTo>
                      <a:pt x="123" y="107"/>
                      <a:pt x="161" y="90"/>
                      <a:pt x="183" y="70"/>
                    </a:cubicBezTo>
                    <a:cubicBezTo>
                      <a:pt x="205" y="50"/>
                      <a:pt x="219" y="14"/>
                      <a:pt x="231" y="7"/>
                    </a:cubicBezTo>
                    <a:cubicBezTo>
                      <a:pt x="243" y="0"/>
                      <a:pt x="255" y="18"/>
                      <a:pt x="256" y="28"/>
                    </a:cubicBezTo>
                    <a:cubicBezTo>
                      <a:pt x="257" y="38"/>
                      <a:pt x="246" y="57"/>
                      <a:pt x="238" y="69"/>
                    </a:cubicBezTo>
                    <a:cubicBezTo>
                      <a:pt x="230" y="81"/>
                      <a:pt x="212" y="93"/>
                      <a:pt x="211" y="99"/>
                    </a:cubicBezTo>
                    <a:cubicBezTo>
                      <a:pt x="210" y="105"/>
                      <a:pt x="217" y="107"/>
                      <a:pt x="229" y="106"/>
                    </a:cubicBezTo>
                    <a:cubicBezTo>
                      <a:pt x="241" y="105"/>
                      <a:pt x="272" y="93"/>
                      <a:pt x="282" y="93"/>
                    </a:cubicBezTo>
                    <a:cubicBezTo>
                      <a:pt x="292" y="93"/>
                      <a:pt x="290" y="97"/>
                      <a:pt x="288" y="103"/>
                    </a:cubicBezTo>
                    <a:cubicBezTo>
                      <a:pt x="286" y="109"/>
                      <a:pt x="280" y="122"/>
                      <a:pt x="270" y="127"/>
                    </a:cubicBezTo>
                    <a:cubicBezTo>
                      <a:pt x="260" y="132"/>
                      <a:pt x="239" y="132"/>
                      <a:pt x="228" y="135"/>
                    </a:cubicBezTo>
                    <a:cubicBezTo>
                      <a:pt x="217" y="138"/>
                      <a:pt x="205" y="138"/>
                      <a:pt x="202" y="144"/>
                    </a:cubicBezTo>
                    <a:cubicBezTo>
                      <a:pt x="199" y="150"/>
                      <a:pt x="202" y="163"/>
                      <a:pt x="207" y="174"/>
                    </a:cubicBezTo>
                    <a:cubicBezTo>
                      <a:pt x="212" y="185"/>
                      <a:pt x="228" y="202"/>
                      <a:pt x="231" y="213"/>
                    </a:cubicBezTo>
                    <a:cubicBezTo>
                      <a:pt x="234" y="224"/>
                      <a:pt x="230" y="236"/>
                      <a:pt x="222" y="238"/>
                    </a:cubicBezTo>
                    <a:cubicBezTo>
                      <a:pt x="214" y="240"/>
                      <a:pt x="193" y="235"/>
                      <a:pt x="184" y="226"/>
                    </a:cubicBezTo>
                    <a:cubicBezTo>
                      <a:pt x="175" y="217"/>
                      <a:pt x="174" y="186"/>
                      <a:pt x="165" y="181"/>
                    </a:cubicBezTo>
                    <a:cubicBezTo>
                      <a:pt x="156" y="176"/>
                      <a:pt x="134" y="190"/>
                      <a:pt x="127" y="198"/>
                    </a:cubicBezTo>
                    <a:cubicBezTo>
                      <a:pt x="120" y="206"/>
                      <a:pt x="110" y="216"/>
                      <a:pt x="120" y="228"/>
                    </a:cubicBezTo>
                    <a:cubicBezTo>
                      <a:pt x="130" y="240"/>
                      <a:pt x="182" y="257"/>
                      <a:pt x="190" y="268"/>
                    </a:cubicBezTo>
                    <a:cubicBezTo>
                      <a:pt x="198" y="279"/>
                      <a:pt x="178" y="291"/>
                      <a:pt x="168" y="294"/>
                    </a:cubicBezTo>
                    <a:cubicBezTo>
                      <a:pt x="158" y="297"/>
                      <a:pt x="140" y="292"/>
                      <a:pt x="127" y="285"/>
                    </a:cubicBezTo>
                    <a:cubicBezTo>
                      <a:pt x="114" y="278"/>
                      <a:pt x="91" y="248"/>
                      <a:pt x="88" y="253"/>
                    </a:cubicBezTo>
                    <a:cubicBezTo>
                      <a:pt x="85" y="258"/>
                      <a:pt x="107" y="300"/>
                      <a:pt x="109" y="318"/>
                    </a:cubicBezTo>
                    <a:cubicBezTo>
                      <a:pt x="111" y="336"/>
                      <a:pt x="108" y="351"/>
                      <a:pt x="102" y="360"/>
                    </a:cubicBezTo>
                    <a:cubicBezTo>
                      <a:pt x="96" y="369"/>
                      <a:pt x="77" y="382"/>
                      <a:pt x="73" y="375"/>
                    </a:cubicBezTo>
                    <a:cubicBezTo>
                      <a:pt x="69" y="368"/>
                      <a:pt x="79" y="333"/>
                      <a:pt x="76" y="318"/>
                    </a:cubicBezTo>
                    <a:cubicBezTo>
                      <a:pt x="73" y="303"/>
                      <a:pt x="63" y="291"/>
                      <a:pt x="55" y="286"/>
                    </a:cubicBezTo>
                    <a:cubicBezTo>
                      <a:pt x="47" y="281"/>
                      <a:pt x="36" y="292"/>
                      <a:pt x="27" y="289"/>
                    </a:cubicBezTo>
                    <a:close/>
                  </a:path>
                </a:pathLst>
              </a:custGeom>
              <a:gradFill rotWithShape="1">
                <a:gsLst>
                  <a:gs pos="0">
                    <a:srgbClr val="FF9966"/>
                  </a:gs>
                  <a:gs pos="100000">
                    <a:srgbClr val="A96544"/>
                  </a:gs>
                </a:gsLst>
                <a:lin ang="2700000" scaled="1"/>
              </a:gradFill>
              <a:ln w="3175">
                <a:solidFill>
                  <a:srgbClr val="0000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57" name="Oval 477">
                <a:extLst>
                  <a:ext uri="{FF2B5EF4-FFF2-40B4-BE49-F238E27FC236}">
                    <a16:creationId xmlns:a16="http://schemas.microsoft.com/office/drawing/2014/main" id="{ACB4DD3F-44F7-CF44-9C32-45150721D1E7}"/>
                  </a:ext>
                </a:extLst>
              </p:cNvPr>
              <p:cNvSpPr>
                <a:spLocks noChangeAspect="1" noChangeArrowheads="1"/>
              </p:cNvSpPr>
              <p:nvPr/>
            </p:nvSpPr>
            <p:spPr bwMode="auto">
              <a:xfrm rot="-2149094">
                <a:off x="2558" y="3243"/>
                <a:ext cx="89" cy="27"/>
              </a:xfrm>
              <a:prstGeom prst="ellipse">
                <a:avLst/>
              </a:prstGeom>
              <a:solidFill>
                <a:srgbClr val="944A00"/>
              </a:solidFill>
              <a:ln w="3175">
                <a:solidFill>
                  <a:srgbClr val="0000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398" name="Group 478">
              <a:extLst>
                <a:ext uri="{FF2B5EF4-FFF2-40B4-BE49-F238E27FC236}">
                  <a16:creationId xmlns:a16="http://schemas.microsoft.com/office/drawing/2014/main" id="{C1B5018C-8D0E-6C4E-A4F2-58BC0747E4CE}"/>
                </a:ext>
              </a:extLst>
            </p:cNvPr>
            <p:cNvGrpSpPr>
              <a:grpSpLocks noChangeAspect="1"/>
            </p:cNvGrpSpPr>
            <p:nvPr/>
          </p:nvGrpSpPr>
          <p:grpSpPr bwMode="auto">
            <a:xfrm rot="10274299" flipH="1">
              <a:off x="1359" y="3482"/>
              <a:ext cx="342" cy="446"/>
              <a:chOff x="2488" y="3089"/>
              <a:chExt cx="292" cy="382"/>
            </a:xfrm>
          </p:grpSpPr>
          <p:sp>
            <p:nvSpPr>
              <p:cNvPr id="454" name="Freeform 479">
                <a:extLst>
                  <a:ext uri="{FF2B5EF4-FFF2-40B4-BE49-F238E27FC236}">
                    <a16:creationId xmlns:a16="http://schemas.microsoft.com/office/drawing/2014/main" id="{5F78FA45-01B7-1C4C-BA57-DF48595BEC1F}"/>
                  </a:ext>
                </a:extLst>
              </p:cNvPr>
              <p:cNvSpPr>
                <a:spLocks noChangeAspect="1"/>
              </p:cNvSpPr>
              <p:nvPr/>
            </p:nvSpPr>
            <p:spPr bwMode="auto">
              <a:xfrm>
                <a:off x="2488" y="3089"/>
                <a:ext cx="292" cy="382"/>
              </a:xfrm>
              <a:custGeom>
                <a:avLst/>
                <a:gdLst>
                  <a:gd name="T0" fmla="*/ 27 w 292"/>
                  <a:gd name="T1" fmla="*/ 289 h 382"/>
                  <a:gd name="T2" fmla="*/ 3 w 292"/>
                  <a:gd name="T3" fmla="*/ 265 h 382"/>
                  <a:gd name="T4" fmla="*/ 46 w 292"/>
                  <a:gd name="T5" fmla="*/ 193 h 382"/>
                  <a:gd name="T6" fmla="*/ 100 w 292"/>
                  <a:gd name="T7" fmla="*/ 127 h 382"/>
                  <a:gd name="T8" fmla="*/ 183 w 292"/>
                  <a:gd name="T9" fmla="*/ 70 h 382"/>
                  <a:gd name="T10" fmla="*/ 231 w 292"/>
                  <a:gd name="T11" fmla="*/ 7 h 382"/>
                  <a:gd name="T12" fmla="*/ 256 w 292"/>
                  <a:gd name="T13" fmla="*/ 28 h 382"/>
                  <a:gd name="T14" fmla="*/ 238 w 292"/>
                  <a:gd name="T15" fmla="*/ 69 h 382"/>
                  <a:gd name="T16" fmla="*/ 211 w 292"/>
                  <a:gd name="T17" fmla="*/ 99 h 382"/>
                  <a:gd name="T18" fmla="*/ 229 w 292"/>
                  <a:gd name="T19" fmla="*/ 106 h 382"/>
                  <a:gd name="T20" fmla="*/ 282 w 292"/>
                  <a:gd name="T21" fmla="*/ 93 h 382"/>
                  <a:gd name="T22" fmla="*/ 288 w 292"/>
                  <a:gd name="T23" fmla="*/ 103 h 382"/>
                  <a:gd name="T24" fmla="*/ 270 w 292"/>
                  <a:gd name="T25" fmla="*/ 127 h 382"/>
                  <a:gd name="T26" fmla="*/ 228 w 292"/>
                  <a:gd name="T27" fmla="*/ 135 h 382"/>
                  <a:gd name="T28" fmla="*/ 202 w 292"/>
                  <a:gd name="T29" fmla="*/ 144 h 382"/>
                  <a:gd name="T30" fmla="*/ 207 w 292"/>
                  <a:gd name="T31" fmla="*/ 174 h 382"/>
                  <a:gd name="T32" fmla="*/ 231 w 292"/>
                  <a:gd name="T33" fmla="*/ 213 h 382"/>
                  <a:gd name="T34" fmla="*/ 222 w 292"/>
                  <a:gd name="T35" fmla="*/ 238 h 382"/>
                  <a:gd name="T36" fmla="*/ 184 w 292"/>
                  <a:gd name="T37" fmla="*/ 226 h 382"/>
                  <a:gd name="T38" fmla="*/ 165 w 292"/>
                  <a:gd name="T39" fmla="*/ 181 h 382"/>
                  <a:gd name="T40" fmla="*/ 127 w 292"/>
                  <a:gd name="T41" fmla="*/ 198 h 382"/>
                  <a:gd name="T42" fmla="*/ 120 w 292"/>
                  <a:gd name="T43" fmla="*/ 228 h 382"/>
                  <a:gd name="T44" fmla="*/ 190 w 292"/>
                  <a:gd name="T45" fmla="*/ 268 h 382"/>
                  <a:gd name="T46" fmla="*/ 168 w 292"/>
                  <a:gd name="T47" fmla="*/ 294 h 382"/>
                  <a:gd name="T48" fmla="*/ 127 w 292"/>
                  <a:gd name="T49" fmla="*/ 285 h 382"/>
                  <a:gd name="T50" fmla="*/ 88 w 292"/>
                  <a:gd name="T51" fmla="*/ 253 h 382"/>
                  <a:gd name="T52" fmla="*/ 109 w 292"/>
                  <a:gd name="T53" fmla="*/ 318 h 382"/>
                  <a:gd name="T54" fmla="*/ 102 w 292"/>
                  <a:gd name="T55" fmla="*/ 360 h 382"/>
                  <a:gd name="T56" fmla="*/ 73 w 292"/>
                  <a:gd name="T57" fmla="*/ 375 h 382"/>
                  <a:gd name="T58" fmla="*/ 76 w 292"/>
                  <a:gd name="T59" fmla="*/ 318 h 382"/>
                  <a:gd name="T60" fmla="*/ 55 w 292"/>
                  <a:gd name="T61" fmla="*/ 286 h 382"/>
                  <a:gd name="T62" fmla="*/ 27 w 292"/>
                  <a:gd name="T63" fmla="*/ 289 h 3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2"/>
                  <a:gd name="T97" fmla="*/ 0 h 382"/>
                  <a:gd name="T98" fmla="*/ 292 w 292"/>
                  <a:gd name="T99" fmla="*/ 382 h 3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2" h="382">
                    <a:moveTo>
                      <a:pt x="27" y="289"/>
                    </a:moveTo>
                    <a:cubicBezTo>
                      <a:pt x="18" y="286"/>
                      <a:pt x="0" y="281"/>
                      <a:pt x="3" y="265"/>
                    </a:cubicBezTo>
                    <a:cubicBezTo>
                      <a:pt x="6" y="249"/>
                      <a:pt x="30" y="216"/>
                      <a:pt x="46" y="193"/>
                    </a:cubicBezTo>
                    <a:cubicBezTo>
                      <a:pt x="62" y="170"/>
                      <a:pt x="77" y="147"/>
                      <a:pt x="100" y="127"/>
                    </a:cubicBezTo>
                    <a:cubicBezTo>
                      <a:pt x="123" y="107"/>
                      <a:pt x="161" y="90"/>
                      <a:pt x="183" y="70"/>
                    </a:cubicBezTo>
                    <a:cubicBezTo>
                      <a:pt x="205" y="50"/>
                      <a:pt x="219" y="14"/>
                      <a:pt x="231" y="7"/>
                    </a:cubicBezTo>
                    <a:cubicBezTo>
                      <a:pt x="243" y="0"/>
                      <a:pt x="255" y="18"/>
                      <a:pt x="256" y="28"/>
                    </a:cubicBezTo>
                    <a:cubicBezTo>
                      <a:pt x="257" y="38"/>
                      <a:pt x="246" y="57"/>
                      <a:pt x="238" y="69"/>
                    </a:cubicBezTo>
                    <a:cubicBezTo>
                      <a:pt x="230" y="81"/>
                      <a:pt x="212" y="93"/>
                      <a:pt x="211" y="99"/>
                    </a:cubicBezTo>
                    <a:cubicBezTo>
                      <a:pt x="210" y="105"/>
                      <a:pt x="217" y="107"/>
                      <a:pt x="229" y="106"/>
                    </a:cubicBezTo>
                    <a:cubicBezTo>
                      <a:pt x="241" y="105"/>
                      <a:pt x="272" y="93"/>
                      <a:pt x="282" y="93"/>
                    </a:cubicBezTo>
                    <a:cubicBezTo>
                      <a:pt x="292" y="93"/>
                      <a:pt x="290" y="97"/>
                      <a:pt x="288" y="103"/>
                    </a:cubicBezTo>
                    <a:cubicBezTo>
                      <a:pt x="286" y="109"/>
                      <a:pt x="280" y="122"/>
                      <a:pt x="270" y="127"/>
                    </a:cubicBezTo>
                    <a:cubicBezTo>
                      <a:pt x="260" y="132"/>
                      <a:pt x="239" y="132"/>
                      <a:pt x="228" y="135"/>
                    </a:cubicBezTo>
                    <a:cubicBezTo>
                      <a:pt x="217" y="138"/>
                      <a:pt x="205" y="138"/>
                      <a:pt x="202" y="144"/>
                    </a:cubicBezTo>
                    <a:cubicBezTo>
                      <a:pt x="199" y="150"/>
                      <a:pt x="202" y="163"/>
                      <a:pt x="207" y="174"/>
                    </a:cubicBezTo>
                    <a:cubicBezTo>
                      <a:pt x="212" y="185"/>
                      <a:pt x="228" y="202"/>
                      <a:pt x="231" y="213"/>
                    </a:cubicBezTo>
                    <a:cubicBezTo>
                      <a:pt x="234" y="224"/>
                      <a:pt x="230" y="236"/>
                      <a:pt x="222" y="238"/>
                    </a:cubicBezTo>
                    <a:cubicBezTo>
                      <a:pt x="214" y="240"/>
                      <a:pt x="193" y="235"/>
                      <a:pt x="184" y="226"/>
                    </a:cubicBezTo>
                    <a:cubicBezTo>
                      <a:pt x="175" y="217"/>
                      <a:pt x="174" y="186"/>
                      <a:pt x="165" y="181"/>
                    </a:cubicBezTo>
                    <a:cubicBezTo>
                      <a:pt x="156" y="176"/>
                      <a:pt x="134" y="190"/>
                      <a:pt x="127" y="198"/>
                    </a:cubicBezTo>
                    <a:cubicBezTo>
                      <a:pt x="120" y="206"/>
                      <a:pt x="110" y="216"/>
                      <a:pt x="120" y="228"/>
                    </a:cubicBezTo>
                    <a:cubicBezTo>
                      <a:pt x="130" y="240"/>
                      <a:pt x="182" y="257"/>
                      <a:pt x="190" y="268"/>
                    </a:cubicBezTo>
                    <a:cubicBezTo>
                      <a:pt x="198" y="279"/>
                      <a:pt x="178" y="291"/>
                      <a:pt x="168" y="294"/>
                    </a:cubicBezTo>
                    <a:cubicBezTo>
                      <a:pt x="158" y="297"/>
                      <a:pt x="140" y="292"/>
                      <a:pt x="127" y="285"/>
                    </a:cubicBezTo>
                    <a:cubicBezTo>
                      <a:pt x="114" y="278"/>
                      <a:pt x="91" y="248"/>
                      <a:pt x="88" y="253"/>
                    </a:cubicBezTo>
                    <a:cubicBezTo>
                      <a:pt x="85" y="258"/>
                      <a:pt x="107" y="300"/>
                      <a:pt x="109" y="318"/>
                    </a:cubicBezTo>
                    <a:cubicBezTo>
                      <a:pt x="111" y="336"/>
                      <a:pt x="108" y="351"/>
                      <a:pt x="102" y="360"/>
                    </a:cubicBezTo>
                    <a:cubicBezTo>
                      <a:pt x="96" y="369"/>
                      <a:pt x="77" y="382"/>
                      <a:pt x="73" y="375"/>
                    </a:cubicBezTo>
                    <a:cubicBezTo>
                      <a:pt x="69" y="368"/>
                      <a:pt x="79" y="333"/>
                      <a:pt x="76" y="318"/>
                    </a:cubicBezTo>
                    <a:cubicBezTo>
                      <a:pt x="73" y="303"/>
                      <a:pt x="63" y="291"/>
                      <a:pt x="55" y="286"/>
                    </a:cubicBezTo>
                    <a:cubicBezTo>
                      <a:pt x="47" y="281"/>
                      <a:pt x="36" y="292"/>
                      <a:pt x="27" y="289"/>
                    </a:cubicBezTo>
                    <a:close/>
                  </a:path>
                </a:pathLst>
              </a:custGeom>
              <a:gradFill rotWithShape="1">
                <a:gsLst>
                  <a:gs pos="0">
                    <a:srgbClr val="FF9966"/>
                  </a:gs>
                  <a:gs pos="100000">
                    <a:srgbClr val="A96544"/>
                  </a:gs>
                </a:gsLst>
                <a:lin ang="2700000" scaled="1"/>
              </a:gradFill>
              <a:ln w="3175">
                <a:solidFill>
                  <a:srgbClr val="0000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55" name="Oval 480">
                <a:extLst>
                  <a:ext uri="{FF2B5EF4-FFF2-40B4-BE49-F238E27FC236}">
                    <a16:creationId xmlns:a16="http://schemas.microsoft.com/office/drawing/2014/main" id="{7D4C69F8-A9D9-0844-B8E4-55869472CD90}"/>
                  </a:ext>
                </a:extLst>
              </p:cNvPr>
              <p:cNvSpPr>
                <a:spLocks noChangeAspect="1" noChangeArrowheads="1"/>
              </p:cNvSpPr>
              <p:nvPr/>
            </p:nvSpPr>
            <p:spPr bwMode="auto">
              <a:xfrm rot="-2149094">
                <a:off x="2558" y="3243"/>
                <a:ext cx="89" cy="27"/>
              </a:xfrm>
              <a:prstGeom prst="ellipse">
                <a:avLst/>
              </a:prstGeom>
              <a:solidFill>
                <a:srgbClr val="944A00"/>
              </a:solidFill>
              <a:ln w="3175">
                <a:solidFill>
                  <a:srgbClr val="0000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399" name="Group 481">
              <a:extLst>
                <a:ext uri="{FF2B5EF4-FFF2-40B4-BE49-F238E27FC236}">
                  <a16:creationId xmlns:a16="http://schemas.microsoft.com/office/drawing/2014/main" id="{B916974E-707E-E449-961F-16539F89F613}"/>
                </a:ext>
              </a:extLst>
            </p:cNvPr>
            <p:cNvGrpSpPr>
              <a:grpSpLocks noChangeAspect="1"/>
            </p:cNvGrpSpPr>
            <p:nvPr/>
          </p:nvGrpSpPr>
          <p:grpSpPr bwMode="auto">
            <a:xfrm rot="10274299" flipH="1">
              <a:off x="75" y="2012"/>
              <a:ext cx="342" cy="446"/>
              <a:chOff x="2488" y="3089"/>
              <a:chExt cx="292" cy="382"/>
            </a:xfrm>
          </p:grpSpPr>
          <p:sp>
            <p:nvSpPr>
              <p:cNvPr id="452" name="Freeform 482">
                <a:extLst>
                  <a:ext uri="{FF2B5EF4-FFF2-40B4-BE49-F238E27FC236}">
                    <a16:creationId xmlns:a16="http://schemas.microsoft.com/office/drawing/2014/main" id="{37E1ED51-74BF-7F4C-8796-A2DF099B1D6B}"/>
                  </a:ext>
                </a:extLst>
              </p:cNvPr>
              <p:cNvSpPr>
                <a:spLocks noChangeAspect="1"/>
              </p:cNvSpPr>
              <p:nvPr/>
            </p:nvSpPr>
            <p:spPr bwMode="auto">
              <a:xfrm>
                <a:off x="2488" y="3089"/>
                <a:ext cx="292" cy="382"/>
              </a:xfrm>
              <a:custGeom>
                <a:avLst/>
                <a:gdLst>
                  <a:gd name="T0" fmla="*/ 27 w 292"/>
                  <a:gd name="T1" fmla="*/ 289 h 382"/>
                  <a:gd name="T2" fmla="*/ 3 w 292"/>
                  <a:gd name="T3" fmla="*/ 265 h 382"/>
                  <a:gd name="T4" fmla="*/ 46 w 292"/>
                  <a:gd name="T5" fmla="*/ 193 h 382"/>
                  <a:gd name="T6" fmla="*/ 100 w 292"/>
                  <a:gd name="T7" fmla="*/ 127 h 382"/>
                  <a:gd name="T8" fmla="*/ 183 w 292"/>
                  <a:gd name="T9" fmla="*/ 70 h 382"/>
                  <a:gd name="T10" fmla="*/ 231 w 292"/>
                  <a:gd name="T11" fmla="*/ 7 h 382"/>
                  <a:gd name="T12" fmla="*/ 256 w 292"/>
                  <a:gd name="T13" fmla="*/ 28 h 382"/>
                  <a:gd name="T14" fmla="*/ 238 w 292"/>
                  <a:gd name="T15" fmla="*/ 69 h 382"/>
                  <a:gd name="T16" fmla="*/ 211 w 292"/>
                  <a:gd name="T17" fmla="*/ 99 h 382"/>
                  <a:gd name="T18" fmla="*/ 229 w 292"/>
                  <a:gd name="T19" fmla="*/ 106 h 382"/>
                  <a:gd name="T20" fmla="*/ 282 w 292"/>
                  <a:gd name="T21" fmla="*/ 93 h 382"/>
                  <a:gd name="T22" fmla="*/ 288 w 292"/>
                  <a:gd name="T23" fmla="*/ 103 h 382"/>
                  <a:gd name="T24" fmla="*/ 270 w 292"/>
                  <a:gd name="T25" fmla="*/ 127 h 382"/>
                  <a:gd name="T26" fmla="*/ 228 w 292"/>
                  <a:gd name="T27" fmla="*/ 135 h 382"/>
                  <a:gd name="T28" fmla="*/ 202 w 292"/>
                  <a:gd name="T29" fmla="*/ 144 h 382"/>
                  <a:gd name="T30" fmla="*/ 207 w 292"/>
                  <a:gd name="T31" fmla="*/ 174 h 382"/>
                  <a:gd name="T32" fmla="*/ 231 w 292"/>
                  <a:gd name="T33" fmla="*/ 213 h 382"/>
                  <a:gd name="T34" fmla="*/ 222 w 292"/>
                  <a:gd name="T35" fmla="*/ 238 h 382"/>
                  <a:gd name="T36" fmla="*/ 184 w 292"/>
                  <a:gd name="T37" fmla="*/ 226 h 382"/>
                  <a:gd name="T38" fmla="*/ 165 w 292"/>
                  <a:gd name="T39" fmla="*/ 181 h 382"/>
                  <a:gd name="T40" fmla="*/ 127 w 292"/>
                  <a:gd name="T41" fmla="*/ 198 h 382"/>
                  <a:gd name="T42" fmla="*/ 120 w 292"/>
                  <a:gd name="T43" fmla="*/ 228 h 382"/>
                  <a:gd name="T44" fmla="*/ 190 w 292"/>
                  <a:gd name="T45" fmla="*/ 268 h 382"/>
                  <a:gd name="T46" fmla="*/ 168 w 292"/>
                  <a:gd name="T47" fmla="*/ 294 h 382"/>
                  <a:gd name="T48" fmla="*/ 127 w 292"/>
                  <a:gd name="T49" fmla="*/ 285 h 382"/>
                  <a:gd name="T50" fmla="*/ 88 w 292"/>
                  <a:gd name="T51" fmla="*/ 253 h 382"/>
                  <a:gd name="T52" fmla="*/ 109 w 292"/>
                  <a:gd name="T53" fmla="*/ 318 h 382"/>
                  <a:gd name="T54" fmla="*/ 102 w 292"/>
                  <a:gd name="T55" fmla="*/ 360 h 382"/>
                  <a:gd name="T56" fmla="*/ 73 w 292"/>
                  <a:gd name="T57" fmla="*/ 375 h 382"/>
                  <a:gd name="T58" fmla="*/ 76 w 292"/>
                  <a:gd name="T59" fmla="*/ 318 h 382"/>
                  <a:gd name="T60" fmla="*/ 55 w 292"/>
                  <a:gd name="T61" fmla="*/ 286 h 382"/>
                  <a:gd name="T62" fmla="*/ 27 w 292"/>
                  <a:gd name="T63" fmla="*/ 289 h 3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2"/>
                  <a:gd name="T97" fmla="*/ 0 h 382"/>
                  <a:gd name="T98" fmla="*/ 292 w 292"/>
                  <a:gd name="T99" fmla="*/ 382 h 3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2" h="382">
                    <a:moveTo>
                      <a:pt x="27" y="289"/>
                    </a:moveTo>
                    <a:cubicBezTo>
                      <a:pt x="18" y="286"/>
                      <a:pt x="0" y="281"/>
                      <a:pt x="3" y="265"/>
                    </a:cubicBezTo>
                    <a:cubicBezTo>
                      <a:pt x="6" y="249"/>
                      <a:pt x="30" y="216"/>
                      <a:pt x="46" y="193"/>
                    </a:cubicBezTo>
                    <a:cubicBezTo>
                      <a:pt x="62" y="170"/>
                      <a:pt x="77" y="147"/>
                      <a:pt x="100" y="127"/>
                    </a:cubicBezTo>
                    <a:cubicBezTo>
                      <a:pt x="123" y="107"/>
                      <a:pt x="161" y="90"/>
                      <a:pt x="183" y="70"/>
                    </a:cubicBezTo>
                    <a:cubicBezTo>
                      <a:pt x="205" y="50"/>
                      <a:pt x="219" y="14"/>
                      <a:pt x="231" y="7"/>
                    </a:cubicBezTo>
                    <a:cubicBezTo>
                      <a:pt x="243" y="0"/>
                      <a:pt x="255" y="18"/>
                      <a:pt x="256" y="28"/>
                    </a:cubicBezTo>
                    <a:cubicBezTo>
                      <a:pt x="257" y="38"/>
                      <a:pt x="246" y="57"/>
                      <a:pt x="238" y="69"/>
                    </a:cubicBezTo>
                    <a:cubicBezTo>
                      <a:pt x="230" y="81"/>
                      <a:pt x="212" y="93"/>
                      <a:pt x="211" y="99"/>
                    </a:cubicBezTo>
                    <a:cubicBezTo>
                      <a:pt x="210" y="105"/>
                      <a:pt x="217" y="107"/>
                      <a:pt x="229" y="106"/>
                    </a:cubicBezTo>
                    <a:cubicBezTo>
                      <a:pt x="241" y="105"/>
                      <a:pt x="272" y="93"/>
                      <a:pt x="282" y="93"/>
                    </a:cubicBezTo>
                    <a:cubicBezTo>
                      <a:pt x="292" y="93"/>
                      <a:pt x="290" y="97"/>
                      <a:pt x="288" y="103"/>
                    </a:cubicBezTo>
                    <a:cubicBezTo>
                      <a:pt x="286" y="109"/>
                      <a:pt x="280" y="122"/>
                      <a:pt x="270" y="127"/>
                    </a:cubicBezTo>
                    <a:cubicBezTo>
                      <a:pt x="260" y="132"/>
                      <a:pt x="239" y="132"/>
                      <a:pt x="228" y="135"/>
                    </a:cubicBezTo>
                    <a:cubicBezTo>
                      <a:pt x="217" y="138"/>
                      <a:pt x="205" y="138"/>
                      <a:pt x="202" y="144"/>
                    </a:cubicBezTo>
                    <a:cubicBezTo>
                      <a:pt x="199" y="150"/>
                      <a:pt x="202" y="163"/>
                      <a:pt x="207" y="174"/>
                    </a:cubicBezTo>
                    <a:cubicBezTo>
                      <a:pt x="212" y="185"/>
                      <a:pt x="228" y="202"/>
                      <a:pt x="231" y="213"/>
                    </a:cubicBezTo>
                    <a:cubicBezTo>
                      <a:pt x="234" y="224"/>
                      <a:pt x="230" y="236"/>
                      <a:pt x="222" y="238"/>
                    </a:cubicBezTo>
                    <a:cubicBezTo>
                      <a:pt x="214" y="240"/>
                      <a:pt x="193" y="235"/>
                      <a:pt x="184" y="226"/>
                    </a:cubicBezTo>
                    <a:cubicBezTo>
                      <a:pt x="175" y="217"/>
                      <a:pt x="174" y="186"/>
                      <a:pt x="165" y="181"/>
                    </a:cubicBezTo>
                    <a:cubicBezTo>
                      <a:pt x="156" y="176"/>
                      <a:pt x="134" y="190"/>
                      <a:pt x="127" y="198"/>
                    </a:cubicBezTo>
                    <a:cubicBezTo>
                      <a:pt x="120" y="206"/>
                      <a:pt x="110" y="216"/>
                      <a:pt x="120" y="228"/>
                    </a:cubicBezTo>
                    <a:cubicBezTo>
                      <a:pt x="130" y="240"/>
                      <a:pt x="182" y="257"/>
                      <a:pt x="190" y="268"/>
                    </a:cubicBezTo>
                    <a:cubicBezTo>
                      <a:pt x="198" y="279"/>
                      <a:pt x="178" y="291"/>
                      <a:pt x="168" y="294"/>
                    </a:cubicBezTo>
                    <a:cubicBezTo>
                      <a:pt x="158" y="297"/>
                      <a:pt x="140" y="292"/>
                      <a:pt x="127" y="285"/>
                    </a:cubicBezTo>
                    <a:cubicBezTo>
                      <a:pt x="114" y="278"/>
                      <a:pt x="91" y="248"/>
                      <a:pt x="88" y="253"/>
                    </a:cubicBezTo>
                    <a:cubicBezTo>
                      <a:pt x="85" y="258"/>
                      <a:pt x="107" y="300"/>
                      <a:pt x="109" y="318"/>
                    </a:cubicBezTo>
                    <a:cubicBezTo>
                      <a:pt x="111" y="336"/>
                      <a:pt x="108" y="351"/>
                      <a:pt x="102" y="360"/>
                    </a:cubicBezTo>
                    <a:cubicBezTo>
                      <a:pt x="96" y="369"/>
                      <a:pt x="77" y="382"/>
                      <a:pt x="73" y="375"/>
                    </a:cubicBezTo>
                    <a:cubicBezTo>
                      <a:pt x="69" y="368"/>
                      <a:pt x="79" y="333"/>
                      <a:pt x="76" y="318"/>
                    </a:cubicBezTo>
                    <a:cubicBezTo>
                      <a:pt x="73" y="303"/>
                      <a:pt x="63" y="291"/>
                      <a:pt x="55" y="286"/>
                    </a:cubicBezTo>
                    <a:cubicBezTo>
                      <a:pt x="47" y="281"/>
                      <a:pt x="36" y="292"/>
                      <a:pt x="27" y="289"/>
                    </a:cubicBezTo>
                    <a:close/>
                  </a:path>
                </a:pathLst>
              </a:custGeom>
              <a:gradFill rotWithShape="1">
                <a:gsLst>
                  <a:gs pos="0">
                    <a:srgbClr val="FF9966"/>
                  </a:gs>
                  <a:gs pos="100000">
                    <a:srgbClr val="A96544"/>
                  </a:gs>
                </a:gsLst>
                <a:lin ang="2700000" scaled="1"/>
              </a:gradFill>
              <a:ln w="3175">
                <a:solidFill>
                  <a:srgbClr val="0000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53" name="Oval 483">
                <a:extLst>
                  <a:ext uri="{FF2B5EF4-FFF2-40B4-BE49-F238E27FC236}">
                    <a16:creationId xmlns:a16="http://schemas.microsoft.com/office/drawing/2014/main" id="{8DEA4B99-E4C3-314F-AF7F-A9FBBBA8892D}"/>
                  </a:ext>
                </a:extLst>
              </p:cNvPr>
              <p:cNvSpPr>
                <a:spLocks noChangeAspect="1" noChangeArrowheads="1"/>
              </p:cNvSpPr>
              <p:nvPr/>
            </p:nvSpPr>
            <p:spPr bwMode="auto">
              <a:xfrm rot="-2149094">
                <a:off x="2558" y="3243"/>
                <a:ext cx="89" cy="27"/>
              </a:xfrm>
              <a:prstGeom prst="ellipse">
                <a:avLst/>
              </a:prstGeom>
              <a:solidFill>
                <a:srgbClr val="944A00"/>
              </a:solidFill>
              <a:ln w="3175">
                <a:solidFill>
                  <a:srgbClr val="0000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400" name="Group 484">
              <a:extLst>
                <a:ext uri="{FF2B5EF4-FFF2-40B4-BE49-F238E27FC236}">
                  <a16:creationId xmlns:a16="http://schemas.microsoft.com/office/drawing/2014/main" id="{F639085C-7F42-3247-BD0A-EBDE3902D98C}"/>
                </a:ext>
              </a:extLst>
            </p:cNvPr>
            <p:cNvGrpSpPr>
              <a:grpSpLocks noChangeAspect="1"/>
            </p:cNvGrpSpPr>
            <p:nvPr/>
          </p:nvGrpSpPr>
          <p:grpSpPr bwMode="auto">
            <a:xfrm rot="78569" flipH="1">
              <a:off x="428" y="1795"/>
              <a:ext cx="342" cy="447"/>
              <a:chOff x="2488" y="3089"/>
              <a:chExt cx="292" cy="382"/>
            </a:xfrm>
          </p:grpSpPr>
          <p:sp>
            <p:nvSpPr>
              <p:cNvPr id="450" name="Freeform 485">
                <a:extLst>
                  <a:ext uri="{FF2B5EF4-FFF2-40B4-BE49-F238E27FC236}">
                    <a16:creationId xmlns:a16="http://schemas.microsoft.com/office/drawing/2014/main" id="{14A8C93A-5E70-8847-A7F7-27C371B554A2}"/>
                  </a:ext>
                </a:extLst>
              </p:cNvPr>
              <p:cNvSpPr>
                <a:spLocks noChangeAspect="1"/>
              </p:cNvSpPr>
              <p:nvPr/>
            </p:nvSpPr>
            <p:spPr bwMode="auto">
              <a:xfrm>
                <a:off x="2488" y="3089"/>
                <a:ext cx="292" cy="382"/>
              </a:xfrm>
              <a:custGeom>
                <a:avLst/>
                <a:gdLst>
                  <a:gd name="T0" fmla="*/ 27 w 292"/>
                  <a:gd name="T1" fmla="*/ 289 h 382"/>
                  <a:gd name="T2" fmla="*/ 3 w 292"/>
                  <a:gd name="T3" fmla="*/ 265 h 382"/>
                  <a:gd name="T4" fmla="*/ 46 w 292"/>
                  <a:gd name="T5" fmla="*/ 193 h 382"/>
                  <a:gd name="T6" fmla="*/ 100 w 292"/>
                  <a:gd name="T7" fmla="*/ 127 h 382"/>
                  <a:gd name="T8" fmla="*/ 183 w 292"/>
                  <a:gd name="T9" fmla="*/ 70 h 382"/>
                  <a:gd name="T10" fmla="*/ 231 w 292"/>
                  <a:gd name="T11" fmla="*/ 7 h 382"/>
                  <a:gd name="T12" fmla="*/ 256 w 292"/>
                  <a:gd name="T13" fmla="*/ 28 h 382"/>
                  <a:gd name="T14" fmla="*/ 238 w 292"/>
                  <a:gd name="T15" fmla="*/ 69 h 382"/>
                  <a:gd name="T16" fmla="*/ 211 w 292"/>
                  <a:gd name="T17" fmla="*/ 99 h 382"/>
                  <a:gd name="T18" fmla="*/ 229 w 292"/>
                  <a:gd name="T19" fmla="*/ 106 h 382"/>
                  <a:gd name="T20" fmla="*/ 282 w 292"/>
                  <a:gd name="T21" fmla="*/ 93 h 382"/>
                  <a:gd name="T22" fmla="*/ 288 w 292"/>
                  <a:gd name="T23" fmla="*/ 103 h 382"/>
                  <a:gd name="T24" fmla="*/ 270 w 292"/>
                  <a:gd name="T25" fmla="*/ 127 h 382"/>
                  <a:gd name="T26" fmla="*/ 228 w 292"/>
                  <a:gd name="T27" fmla="*/ 135 h 382"/>
                  <a:gd name="T28" fmla="*/ 202 w 292"/>
                  <a:gd name="T29" fmla="*/ 144 h 382"/>
                  <a:gd name="T30" fmla="*/ 207 w 292"/>
                  <a:gd name="T31" fmla="*/ 174 h 382"/>
                  <a:gd name="T32" fmla="*/ 231 w 292"/>
                  <a:gd name="T33" fmla="*/ 213 h 382"/>
                  <a:gd name="T34" fmla="*/ 222 w 292"/>
                  <a:gd name="T35" fmla="*/ 238 h 382"/>
                  <a:gd name="T36" fmla="*/ 184 w 292"/>
                  <a:gd name="T37" fmla="*/ 226 h 382"/>
                  <a:gd name="T38" fmla="*/ 165 w 292"/>
                  <a:gd name="T39" fmla="*/ 181 h 382"/>
                  <a:gd name="T40" fmla="*/ 127 w 292"/>
                  <a:gd name="T41" fmla="*/ 198 h 382"/>
                  <a:gd name="T42" fmla="*/ 120 w 292"/>
                  <a:gd name="T43" fmla="*/ 228 h 382"/>
                  <a:gd name="T44" fmla="*/ 190 w 292"/>
                  <a:gd name="T45" fmla="*/ 268 h 382"/>
                  <a:gd name="T46" fmla="*/ 168 w 292"/>
                  <a:gd name="T47" fmla="*/ 294 h 382"/>
                  <a:gd name="T48" fmla="*/ 127 w 292"/>
                  <a:gd name="T49" fmla="*/ 285 h 382"/>
                  <a:gd name="T50" fmla="*/ 88 w 292"/>
                  <a:gd name="T51" fmla="*/ 253 h 382"/>
                  <a:gd name="T52" fmla="*/ 109 w 292"/>
                  <a:gd name="T53" fmla="*/ 318 h 382"/>
                  <a:gd name="T54" fmla="*/ 102 w 292"/>
                  <a:gd name="T55" fmla="*/ 360 h 382"/>
                  <a:gd name="T56" fmla="*/ 73 w 292"/>
                  <a:gd name="T57" fmla="*/ 375 h 382"/>
                  <a:gd name="T58" fmla="*/ 76 w 292"/>
                  <a:gd name="T59" fmla="*/ 318 h 382"/>
                  <a:gd name="T60" fmla="*/ 55 w 292"/>
                  <a:gd name="T61" fmla="*/ 286 h 382"/>
                  <a:gd name="T62" fmla="*/ 27 w 292"/>
                  <a:gd name="T63" fmla="*/ 289 h 3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2"/>
                  <a:gd name="T97" fmla="*/ 0 h 382"/>
                  <a:gd name="T98" fmla="*/ 292 w 292"/>
                  <a:gd name="T99" fmla="*/ 382 h 3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2" h="382">
                    <a:moveTo>
                      <a:pt x="27" y="289"/>
                    </a:moveTo>
                    <a:cubicBezTo>
                      <a:pt x="18" y="286"/>
                      <a:pt x="0" y="281"/>
                      <a:pt x="3" y="265"/>
                    </a:cubicBezTo>
                    <a:cubicBezTo>
                      <a:pt x="6" y="249"/>
                      <a:pt x="30" y="216"/>
                      <a:pt x="46" y="193"/>
                    </a:cubicBezTo>
                    <a:cubicBezTo>
                      <a:pt x="62" y="170"/>
                      <a:pt x="77" y="147"/>
                      <a:pt x="100" y="127"/>
                    </a:cubicBezTo>
                    <a:cubicBezTo>
                      <a:pt x="123" y="107"/>
                      <a:pt x="161" y="90"/>
                      <a:pt x="183" y="70"/>
                    </a:cubicBezTo>
                    <a:cubicBezTo>
                      <a:pt x="205" y="50"/>
                      <a:pt x="219" y="14"/>
                      <a:pt x="231" y="7"/>
                    </a:cubicBezTo>
                    <a:cubicBezTo>
                      <a:pt x="243" y="0"/>
                      <a:pt x="255" y="18"/>
                      <a:pt x="256" y="28"/>
                    </a:cubicBezTo>
                    <a:cubicBezTo>
                      <a:pt x="257" y="38"/>
                      <a:pt x="246" y="57"/>
                      <a:pt x="238" y="69"/>
                    </a:cubicBezTo>
                    <a:cubicBezTo>
                      <a:pt x="230" y="81"/>
                      <a:pt x="212" y="93"/>
                      <a:pt x="211" y="99"/>
                    </a:cubicBezTo>
                    <a:cubicBezTo>
                      <a:pt x="210" y="105"/>
                      <a:pt x="217" y="107"/>
                      <a:pt x="229" y="106"/>
                    </a:cubicBezTo>
                    <a:cubicBezTo>
                      <a:pt x="241" y="105"/>
                      <a:pt x="272" y="93"/>
                      <a:pt x="282" y="93"/>
                    </a:cubicBezTo>
                    <a:cubicBezTo>
                      <a:pt x="292" y="93"/>
                      <a:pt x="290" y="97"/>
                      <a:pt x="288" y="103"/>
                    </a:cubicBezTo>
                    <a:cubicBezTo>
                      <a:pt x="286" y="109"/>
                      <a:pt x="280" y="122"/>
                      <a:pt x="270" y="127"/>
                    </a:cubicBezTo>
                    <a:cubicBezTo>
                      <a:pt x="260" y="132"/>
                      <a:pt x="239" y="132"/>
                      <a:pt x="228" y="135"/>
                    </a:cubicBezTo>
                    <a:cubicBezTo>
                      <a:pt x="217" y="138"/>
                      <a:pt x="205" y="138"/>
                      <a:pt x="202" y="144"/>
                    </a:cubicBezTo>
                    <a:cubicBezTo>
                      <a:pt x="199" y="150"/>
                      <a:pt x="202" y="163"/>
                      <a:pt x="207" y="174"/>
                    </a:cubicBezTo>
                    <a:cubicBezTo>
                      <a:pt x="212" y="185"/>
                      <a:pt x="228" y="202"/>
                      <a:pt x="231" y="213"/>
                    </a:cubicBezTo>
                    <a:cubicBezTo>
                      <a:pt x="234" y="224"/>
                      <a:pt x="230" y="236"/>
                      <a:pt x="222" y="238"/>
                    </a:cubicBezTo>
                    <a:cubicBezTo>
                      <a:pt x="214" y="240"/>
                      <a:pt x="193" y="235"/>
                      <a:pt x="184" y="226"/>
                    </a:cubicBezTo>
                    <a:cubicBezTo>
                      <a:pt x="175" y="217"/>
                      <a:pt x="174" y="186"/>
                      <a:pt x="165" y="181"/>
                    </a:cubicBezTo>
                    <a:cubicBezTo>
                      <a:pt x="156" y="176"/>
                      <a:pt x="134" y="190"/>
                      <a:pt x="127" y="198"/>
                    </a:cubicBezTo>
                    <a:cubicBezTo>
                      <a:pt x="120" y="206"/>
                      <a:pt x="110" y="216"/>
                      <a:pt x="120" y="228"/>
                    </a:cubicBezTo>
                    <a:cubicBezTo>
                      <a:pt x="130" y="240"/>
                      <a:pt x="182" y="257"/>
                      <a:pt x="190" y="268"/>
                    </a:cubicBezTo>
                    <a:cubicBezTo>
                      <a:pt x="198" y="279"/>
                      <a:pt x="178" y="291"/>
                      <a:pt x="168" y="294"/>
                    </a:cubicBezTo>
                    <a:cubicBezTo>
                      <a:pt x="158" y="297"/>
                      <a:pt x="140" y="292"/>
                      <a:pt x="127" y="285"/>
                    </a:cubicBezTo>
                    <a:cubicBezTo>
                      <a:pt x="114" y="278"/>
                      <a:pt x="91" y="248"/>
                      <a:pt x="88" y="253"/>
                    </a:cubicBezTo>
                    <a:cubicBezTo>
                      <a:pt x="85" y="258"/>
                      <a:pt x="107" y="300"/>
                      <a:pt x="109" y="318"/>
                    </a:cubicBezTo>
                    <a:cubicBezTo>
                      <a:pt x="111" y="336"/>
                      <a:pt x="108" y="351"/>
                      <a:pt x="102" y="360"/>
                    </a:cubicBezTo>
                    <a:cubicBezTo>
                      <a:pt x="96" y="369"/>
                      <a:pt x="77" y="382"/>
                      <a:pt x="73" y="375"/>
                    </a:cubicBezTo>
                    <a:cubicBezTo>
                      <a:pt x="69" y="368"/>
                      <a:pt x="79" y="333"/>
                      <a:pt x="76" y="318"/>
                    </a:cubicBezTo>
                    <a:cubicBezTo>
                      <a:pt x="73" y="303"/>
                      <a:pt x="63" y="291"/>
                      <a:pt x="55" y="286"/>
                    </a:cubicBezTo>
                    <a:cubicBezTo>
                      <a:pt x="47" y="281"/>
                      <a:pt x="36" y="292"/>
                      <a:pt x="27" y="289"/>
                    </a:cubicBezTo>
                    <a:close/>
                  </a:path>
                </a:pathLst>
              </a:custGeom>
              <a:gradFill rotWithShape="1">
                <a:gsLst>
                  <a:gs pos="0">
                    <a:srgbClr val="C2744E"/>
                  </a:gs>
                  <a:gs pos="100000">
                    <a:srgbClr val="FF9966"/>
                  </a:gs>
                </a:gsLst>
                <a:lin ang="2700000" scaled="1"/>
              </a:gradFill>
              <a:ln w="3175">
                <a:solidFill>
                  <a:srgbClr val="0000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51" name="Oval 486">
                <a:extLst>
                  <a:ext uri="{FF2B5EF4-FFF2-40B4-BE49-F238E27FC236}">
                    <a16:creationId xmlns:a16="http://schemas.microsoft.com/office/drawing/2014/main" id="{AB258E71-DB24-7A49-AB33-990B1570E21D}"/>
                  </a:ext>
                </a:extLst>
              </p:cNvPr>
              <p:cNvSpPr>
                <a:spLocks noChangeAspect="1" noChangeArrowheads="1"/>
              </p:cNvSpPr>
              <p:nvPr/>
            </p:nvSpPr>
            <p:spPr bwMode="auto">
              <a:xfrm rot="-2149094">
                <a:off x="2558" y="3243"/>
                <a:ext cx="89" cy="27"/>
              </a:xfrm>
              <a:prstGeom prst="ellipse">
                <a:avLst/>
              </a:prstGeom>
              <a:solidFill>
                <a:srgbClr val="944A00"/>
              </a:solidFill>
              <a:ln w="3175">
                <a:solidFill>
                  <a:srgbClr val="0000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401" name="Group 487">
              <a:extLst>
                <a:ext uri="{FF2B5EF4-FFF2-40B4-BE49-F238E27FC236}">
                  <a16:creationId xmlns:a16="http://schemas.microsoft.com/office/drawing/2014/main" id="{24B17CB5-03AC-3346-87BB-F3206666EC31}"/>
                </a:ext>
              </a:extLst>
            </p:cNvPr>
            <p:cNvGrpSpPr>
              <a:grpSpLocks noChangeAspect="1"/>
            </p:cNvGrpSpPr>
            <p:nvPr/>
          </p:nvGrpSpPr>
          <p:grpSpPr bwMode="auto">
            <a:xfrm rot="78569" flipH="1">
              <a:off x="736" y="2167"/>
              <a:ext cx="342" cy="447"/>
              <a:chOff x="2488" y="3089"/>
              <a:chExt cx="292" cy="382"/>
            </a:xfrm>
          </p:grpSpPr>
          <p:sp>
            <p:nvSpPr>
              <p:cNvPr id="448" name="Freeform 488">
                <a:extLst>
                  <a:ext uri="{FF2B5EF4-FFF2-40B4-BE49-F238E27FC236}">
                    <a16:creationId xmlns:a16="http://schemas.microsoft.com/office/drawing/2014/main" id="{4C12BBDF-629F-5C4F-B7C4-9CC395E2F985}"/>
                  </a:ext>
                </a:extLst>
              </p:cNvPr>
              <p:cNvSpPr>
                <a:spLocks noChangeAspect="1"/>
              </p:cNvSpPr>
              <p:nvPr/>
            </p:nvSpPr>
            <p:spPr bwMode="auto">
              <a:xfrm>
                <a:off x="2488" y="3089"/>
                <a:ext cx="292" cy="382"/>
              </a:xfrm>
              <a:custGeom>
                <a:avLst/>
                <a:gdLst>
                  <a:gd name="T0" fmla="*/ 27 w 292"/>
                  <a:gd name="T1" fmla="*/ 289 h 382"/>
                  <a:gd name="T2" fmla="*/ 3 w 292"/>
                  <a:gd name="T3" fmla="*/ 265 h 382"/>
                  <a:gd name="T4" fmla="*/ 46 w 292"/>
                  <a:gd name="T5" fmla="*/ 193 h 382"/>
                  <a:gd name="T6" fmla="*/ 100 w 292"/>
                  <a:gd name="T7" fmla="*/ 127 h 382"/>
                  <a:gd name="T8" fmla="*/ 183 w 292"/>
                  <a:gd name="T9" fmla="*/ 70 h 382"/>
                  <a:gd name="T10" fmla="*/ 231 w 292"/>
                  <a:gd name="T11" fmla="*/ 7 h 382"/>
                  <a:gd name="T12" fmla="*/ 256 w 292"/>
                  <a:gd name="T13" fmla="*/ 28 h 382"/>
                  <a:gd name="T14" fmla="*/ 238 w 292"/>
                  <a:gd name="T15" fmla="*/ 69 h 382"/>
                  <a:gd name="T16" fmla="*/ 211 w 292"/>
                  <a:gd name="T17" fmla="*/ 99 h 382"/>
                  <a:gd name="T18" fmla="*/ 229 w 292"/>
                  <a:gd name="T19" fmla="*/ 106 h 382"/>
                  <a:gd name="T20" fmla="*/ 282 w 292"/>
                  <a:gd name="T21" fmla="*/ 93 h 382"/>
                  <a:gd name="T22" fmla="*/ 288 w 292"/>
                  <a:gd name="T23" fmla="*/ 103 h 382"/>
                  <a:gd name="T24" fmla="*/ 270 w 292"/>
                  <a:gd name="T25" fmla="*/ 127 h 382"/>
                  <a:gd name="T26" fmla="*/ 228 w 292"/>
                  <a:gd name="T27" fmla="*/ 135 h 382"/>
                  <a:gd name="T28" fmla="*/ 202 w 292"/>
                  <a:gd name="T29" fmla="*/ 144 h 382"/>
                  <a:gd name="T30" fmla="*/ 207 w 292"/>
                  <a:gd name="T31" fmla="*/ 174 h 382"/>
                  <a:gd name="T32" fmla="*/ 231 w 292"/>
                  <a:gd name="T33" fmla="*/ 213 h 382"/>
                  <a:gd name="T34" fmla="*/ 222 w 292"/>
                  <a:gd name="T35" fmla="*/ 238 h 382"/>
                  <a:gd name="T36" fmla="*/ 184 w 292"/>
                  <a:gd name="T37" fmla="*/ 226 h 382"/>
                  <a:gd name="T38" fmla="*/ 165 w 292"/>
                  <a:gd name="T39" fmla="*/ 181 h 382"/>
                  <a:gd name="T40" fmla="*/ 127 w 292"/>
                  <a:gd name="T41" fmla="*/ 198 h 382"/>
                  <a:gd name="T42" fmla="*/ 120 w 292"/>
                  <a:gd name="T43" fmla="*/ 228 h 382"/>
                  <a:gd name="T44" fmla="*/ 190 w 292"/>
                  <a:gd name="T45" fmla="*/ 268 h 382"/>
                  <a:gd name="T46" fmla="*/ 168 w 292"/>
                  <a:gd name="T47" fmla="*/ 294 h 382"/>
                  <a:gd name="T48" fmla="*/ 127 w 292"/>
                  <a:gd name="T49" fmla="*/ 285 h 382"/>
                  <a:gd name="T50" fmla="*/ 88 w 292"/>
                  <a:gd name="T51" fmla="*/ 253 h 382"/>
                  <a:gd name="T52" fmla="*/ 109 w 292"/>
                  <a:gd name="T53" fmla="*/ 318 h 382"/>
                  <a:gd name="T54" fmla="*/ 102 w 292"/>
                  <a:gd name="T55" fmla="*/ 360 h 382"/>
                  <a:gd name="T56" fmla="*/ 73 w 292"/>
                  <a:gd name="T57" fmla="*/ 375 h 382"/>
                  <a:gd name="T58" fmla="*/ 76 w 292"/>
                  <a:gd name="T59" fmla="*/ 318 h 382"/>
                  <a:gd name="T60" fmla="*/ 55 w 292"/>
                  <a:gd name="T61" fmla="*/ 286 h 382"/>
                  <a:gd name="T62" fmla="*/ 27 w 292"/>
                  <a:gd name="T63" fmla="*/ 289 h 3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2"/>
                  <a:gd name="T97" fmla="*/ 0 h 382"/>
                  <a:gd name="T98" fmla="*/ 292 w 292"/>
                  <a:gd name="T99" fmla="*/ 382 h 3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2" h="382">
                    <a:moveTo>
                      <a:pt x="27" y="289"/>
                    </a:moveTo>
                    <a:cubicBezTo>
                      <a:pt x="18" y="286"/>
                      <a:pt x="0" y="281"/>
                      <a:pt x="3" y="265"/>
                    </a:cubicBezTo>
                    <a:cubicBezTo>
                      <a:pt x="6" y="249"/>
                      <a:pt x="30" y="216"/>
                      <a:pt x="46" y="193"/>
                    </a:cubicBezTo>
                    <a:cubicBezTo>
                      <a:pt x="62" y="170"/>
                      <a:pt x="77" y="147"/>
                      <a:pt x="100" y="127"/>
                    </a:cubicBezTo>
                    <a:cubicBezTo>
                      <a:pt x="123" y="107"/>
                      <a:pt x="161" y="90"/>
                      <a:pt x="183" y="70"/>
                    </a:cubicBezTo>
                    <a:cubicBezTo>
                      <a:pt x="205" y="50"/>
                      <a:pt x="219" y="14"/>
                      <a:pt x="231" y="7"/>
                    </a:cubicBezTo>
                    <a:cubicBezTo>
                      <a:pt x="243" y="0"/>
                      <a:pt x="255" y="18"/>
                      <a:pt x="256" y="28"/>
                    </a:cubicBezTo>
                    <a:cubicBezTo>
                      <a:pt x="257" y="38"/>
                      <a:pt x="246" y="57"/>
                      <a:pt x="238" y="69"/>
                    </a:cubicBezTo>
                    <a:cubicBezTo>
                      <a:pt x="230" y="81"/>
                      <a:pt x="212" y="93"/>
                      <a:pt x="211" y="99"/>
                    </a:cubicBezTo>
                    <a:cubicBezTo>
                      <a:pt x="210" y="105"/>
                      <a:pt x="217" y="107"/>
                      <a:pt x="229" y="106"/>
                    </a:cubicBezTo>
                    <a:cubicBezTo>
                      <a:pt x="241" y="105"/>
                      <a:pt x="272" y="93"/>
                      <a:pt x="282" y="93"/>
                    </a:cubicBezTo>
                    <a:cubicBezTo>
                      <a:pt x="292" y="93"/>
                      <a:pt x="290" y="97"/>
                      <a:pt x="288" y="103"/>
                    </a:cubicBezTo>
                    <a:cubicBezTo>
                      <a:pt x="286" y="109"/>
                      <a:pt x="280" y="122"/>
                      <a:pt x="270" y="127"/>
                    </a:cubicBezTo>
                    <a:cubicBezTo>
                      <a:pt x="260" y="132"/>
                      <a:pt x="239" y="132"/>
                      <a:pt x="228" y="135"/>
                    </a:cubicBezTo>
                    <a:cubicBezTo>
                      <a:pt x="217" y="138"/>
                      <a:pt x="205" y="138"/>
                      <a:pt x="202" y="144"/>
                    </a:cubicBezTo>
                    <a:cubicBezTo>
                      <a:pt x="199" y="150"/>
                      <a:pt x="202" y="163"/>
                      <a:pt x="207" y="174"/>
                    </a:cubicBezTo>
                    <a:cubicBezTo>
                      <a:pt x="212" y="185"/>
                      <a:pt x="228" y="202"/>
                      <a:pt x="231" y="213"/>
                    </a:cubicBezTo>
                    <a:cubicBezTo>
                      <a:pt x="234" y="224"/>
                      <a:pt x="230" y="236"/>
                      <a:pt x="222" y="238"/>
                    </a:cubicBezTo>
                    <a:cubicBezTo>
                      <a:pt x="214" y="240"/>
                      <a:pt x="193" y="235"/>
                      <a:pt x="184" y="226"/>
                    </a:cubicBezTo>
                    <a:cubicBezTo>
                      <a:pt x="175" y="217"/>
                      <a:pt x="174" y="186"/>
                      <a:pt x="165" y="181"/>
                    </a:cubicBezTo>
                    <a:cubicBezTo>
                      <a:pt x="156" y="176"/>
                      <a:pt x="134" y="190"/>
                      <a:pt x="127" y="198"/>
                    </a:cubicBezTo>
                    <a:cubicBezTo>
                      <a:pt x="120" y="206"/>
                      <a:pt x="110" y="216"/>
                      <a:pt x="120" y="228"/>
                    </a:cubicBezTo>
                    <a:cubicBezTo>
                      <a:pt x="130" y="240"/>
                      <a:pt x="182" y="257"/>
                      <a:pt x="190" y="268"/>
                    </a:cubicBezTo>
                    <a:cubicBezTo>
                      <a:pt x="198" y="279"/>
                      <a:pt x="178" y="291"/>
                      <a:pt x="168" y="294"/>
                    </a:cubicBezTo>
                    <a:cubicBezTo>
                      <a:pt x="158" y="297"/>
                      <a:pt x="140" y="292"/>
                      <a:pt x="127" y="285"/>
                    </a:cubicBezTo>
                    <a:cubicBezTo>
                      <a:pt x="114" y="278"/>
                      <a:pt x="91" y="248"/>
                      <a:pt x="88" y="253"/>
                    </a:cubicBezTo>
                    <a:cubicBezTo>
                      <a:pt x="85" y="258"/>
                      <a:pt x="107" y="300"/>
                      <a:pt x="109" y="318"/>
                    </a:cubicBezTo>
                    <a:cubicBezTo>
                      <a:pt x="111" y="336"/>
                      <a:pt x="108" y="351"/>
                      <a:pt x="102" y="360"/>
                    </a:cubicBezTo>
                    <a:cubicBezTo>
                      <a:pt x="96" y="369"/>
                      <a:pt x="77" y="382"/>
                      <a:pt x="73" y="375"/>
                    </a:cubicBezTo>
                    <a:cubicBezTo>
                      <a:pt x="69" y="368"/>
                      <a:pt x="79" y="333"/>
                      <a:pt x="76" y="318"/>
                    </a:cubicBezTo>
                    <a:cubicBezTo>
                      <a:pt x="73" y="303"/>
                      <a:pt x="63" y="291"/>
                      <a:pt x="55" y="286"/>
                    </a:cubicBezTo>
                    <a:cubicBezTo>
                      <a:pt x="47" y="281"/>
                      <a:pt x="36" y="292"/>
                      <a:pt x="27" y="289"/>
                    </a:cubicBezTo>
                    <a:close/>
                  </a:path>
                </a:pathLst>
              </a:custGeom>
              <a:gradFill rotWithShape="1">
                <a:gsLst>
                  <a:gs pos="0">
                    <a:srgbClr val="C2744E"/>
                  </a:gs>
                  <a:gs pos="100000">
                    <a:srgbClr val="FF9966"/>
                  </a:gs>
                </a:gsLst>
                <a:lin ang="2700000" scaled="1"/>
              </a:gradFill>
              <a:ln w="3175">
                <a:solidFill>
                  <a:srgbClr val="0000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49" name="Oval 489">
                <a:extLst>
                  <a:ext uri="{FF2B5EF4-FFF2-40B4-BE49-F238E27FC236}">
                    <a16:creationId xmlns:a16="http://schemas.microsoft.com/office/drawing/2014/main" id="{7398CC32-8D25-1A4E-B13A-303F5A4DE113}"/>
                  </a:ext>
                </a:extLst>
              </p:cNvPr>
              <p:cNvSpPr>
                <a:spLocks noChangeAspect="1" noChangeArrowheads="1"/>
              </p:cNvSpPr>
              <p:nvPr/>
            </p:nvSpPr>
            <p:spPr bwMode="auto">
              <a:xfrm rot="-2149094">
                <a:off x="2558" y="3243"/>
                <a:ext cx="89" cy="27"/>
              </a:xfrm>
              <a:prstGeom prst="ellipse">
                <a:avLst/>
              </a:prstGeom>
              <a:solidFill>
                <a:srgbClr val="944A00"/>
              </a:solidFill>
              <a:ln w="3175">
                <a:solidFill>
                  <a:srgbClr val="0000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402" name="Group 490">
              <a:extLst>
                <a:ext uri="{FF2B5EF4-FFF2-40B4-BE49-F238E27FC236}">
                  <a16:creationId xmlns:a16="http://schemas.microsoft.com/office/drawing/2014/main" id="{C65C9BA5-7E11-FC4D-A470-E9E952BC455D}"/>
                </a:ext>
              </a:extLst>
            </p:cNvPr>
            <p:cNvGrpSpPr>
              <a:grpSpLocks noChangeAspect="1"/>
            </p:cNvGrpSpPr>
            <p:nvPr/>
          </p:nvGrpSpPr>
          <p:grpSpPr bwMode="auto">
            <a:xfrm rot="78569" flipH="1">
              <a:off x="1036" y="2503"/>
              <a:ext cx="342" cy="447"/>
              <a:chOff x="2488" y="3089"/>
              <a:chExt cx="292" cy="382"/>
            </a:xfrm>
          </p:grpSpPr>
          <p:sp>
            <p:nvSpPr>
              <p:cNvPr id="446" name="Freeform 491">
                <a:extLst>
                  <a:ext uri="{FF2B5EF4-FFF2-40B4-BE49-F238E27FC236}">
                    <a16:creationId xmlns:a16="http://schemas.microsoft.com/office/drawing/2014/main" id="{D6D5C7CA-18F2-3C4D-B57A-C9A7A0E51178}"/>
                  </a:ext>
                </a:extLst>
              </p:cNvPr>
              <p:cNvSpPr>
                <a:spLocks noChangeAspect="1"/>
              </p:cNvSpPr>
              <p:nvPr/>
            </p:nvSpPr>
            <p:spPr bwMode="auto">
              <a:xfrm>
                <a:off x="2488" y="3089"/>
                <a:ext cx="292" cy="382"/>
              </a:xfrm>
              <a:custGeom>
                <a:avLst/>
                <a:gdLst>
                  <a:gd name="T0" fmla="*/ 27 w 292"/>
                  <a:gd name="T1" fmla="*/ 289 h 382"/>
                  <a:gd name="T2" fmla="*/ 3 w 292"/>
                  <a:gd name="T3" fmla="*/ 265 h 382"/>
                  <a:gd name="T4" fmla="*/ 46 w 292"/>
                  <a:gd name="T5" fmla="*/ 193 h 382"/>
                  <a:gd name="T6" fmla="*/ 100 w 292"/>
                  <a:gd name="T7" fmla="*/ 127 h 382"/>
                  <a:gd name="T8" fmla="*/ 183 w 292"/>
                  <a:gd name="T9" fmla="*/ 70 h 382"/>
                  <a:gd name="T10" fmla="*/ 231 w 292"/>
                  <a:gd name="T11" fmla="*/ 7 h 382"/>
                  <a:gd name="T12" fmla="*/ 256 w 292"/>
                  <a:gd name="T13" fmla="*/ 28 h 382"/>
                  <a:gd name="T14" fmla="*/ 238 w 292"/>
                  <a:gd name="T15" fmla="*/ 69 h 382"/>
                  <a:gd name="T16" fmla="*/ 211 w 292"/>
                  <a:gd name="T17" fmla="*/ 99 h 382"/>
                  <a:gd name="T18" fmla="*/ 229 w 292"/>
                  <a:gd name="T19" fmla="*/ 106 h 382"/>
                  <a:gd name="T20" fmla="*/ 282 w 292"/>
                  <a:gd name="T21" fmla="*/ 93 h 382"/>
                  <a:gd name="T22" fmla="*/ 288 w 292"/>
                  <a:gd name="T23" fmla="*/ 103 h 382"/>
                  <a:gd name="T24" fmla="*/ 270 w 292"/>
                  <a:gd name="T25" fmla="*/ 127 h 382"/>
                  <a:gd name="T26" fmla="*/ 228 w 292"/>
                  <a:gd name="T27" fmla="*/ 135 h 382"/>
                  <a:gd name="T28" fmla="*/ 202 w 292"/>
                  <a:gd name="T29" fmla="*/ 144 h 382"/>
                  <a:gd name="T30" fmla="*/ 207 w 292"/>
                  <a:gd name="T31" fmla="*/ 174 h 382"/>
                  <a:gd name="T32" fmla="*/ 231 w 292"/>
                  <a:gd name="T33" fmla="*/ 213 h 382"/>
                  <a:gd name="T34" fmla="*/ 222 w 292"/>
                  <a:gd name="T35" fmla="*/ 238 h 382"/>
                  <a:gd name="T36" fmla="*/ 184 w 292"/>
                  <a:gd name="T37" fmla="*/ 226 h 382"/>
                  <a:gd name="T38" fmla="*/ 165 w 292"/>
                  <a:gd name="T39" fmla="*/ 181 h 382"/>
                  <a:gd name="T40" fmla="*/ 127 w 292"/>
                  <a:gd name="T41" fmla="*/ 198 h 382"/>
                  <a:gd name="T42" fmla="*/ 120 w 292"/>
                  <a:gd name="T43" fmla="*/ 228 h 382"/>
                  <a:gd name="T44" fmla="*/ 190 w 292"/>
                  <a:gd name="T45" fmla="*/ 268 h 382"/>
                  <a:gd name="T46" fmla="*/ 168 w 292"/>
                  <a:gd name="T47" fmla="*/ 294 h 382"/>
                  <a:gd name="T48" fmla="*/ 127 w 292"/>
                  <a:gd name="T49" fmla="*/ 285 h 382"/>
                  <a:gd name="T50" fmla="*/ 88 w 292"/>
                  <a:gd name="T51" fmla="*/ 253 h 382"/>
                  <a:gd name="T52" fmla="*/ 109 w 292"/>
                  <a:gd name="T53" fmla="*/ 318 h 382"/>
                  <a:gd name="T54" fmla="*/ 102 w 292"/>
                  <a:gd name="T55" fmla="*/ 360 h 382"/>
                  <a:gd name="T56" fmla="*/ 73 w 292"/>
                  <a:gd name="T57" fmla="*/ 375 h 382"/>
                  <a:gd name="T58" fmla="*/ 76 w 292"/>
                  <a:gd name="T59" fmla="*/ 318 h 382"/>
                  <a:gd name="T60" fmla="*/ 55 w 292"/>
                  <a:gd name="T61" fmla="*/ 286 h 382"/>
                  <a:gd name="T62" fmla="*/ 27 w 292"/>
                  <a:gd name="T63" fmla="*/ 289 h 3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2"/>
                  <a:gd name="T97" fmla="*/ 0 h 382"/>
                  <a:gd name="T98" fmla="*/ 292 w 292"/>
                  <a:gd name="T99" fmla="*/ 382 h 3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2" h="382">
                    <a:moveTo>
                      <a:pt x="27" y="289"/>
                    </a:moveTo>
                    <a:cubicBezTo>
                      <a:pt x="18" y="286"/>
                      <a:pt x="0" y="281"/>
                      <a:pt x="3" y="265"/>
                    </a:cubicBezTo>
                    <a:cubicBezTo>
                      <a:pt x="6" y="249"/>
                      <a:pt x="30" y="216"/>
                      <a:pt x="46" y="193"/>
                    </a:cubicBezTo>
                    <a:cubicBezTo>
                      <a:pt x="62" y="170"/>
                      <a:pt x="77" y="147"/>
                      <a:pt x="100" y="127"/>
                    </a:cubicBezTo>
                    <a:cubicBezTo>
                      <a:pt x="123" y="107"/>
                      <a:pt x="161" y="90"/>
                      <a:pt x="183" y="70"/>
                    </a:cubicBezTo>
                    <a:cubicBezTo>
                      <a:pt x="205" y="50"/>
                      <a:pt x="219" y="14"/>
                      <a:pt x="231" y="7"/>
                    </a:cubicBezTo>
                    <a:cubicBezTo>
                      <a:pt x="243" y="0"/>
                      <a:pt x="255" y="18"/>
                      <a:pt x="256" y="28"/>
                    </a:cubicBezTo>
                    <a:cubicBezTo>
                      <a:pt x="257" y="38"/>
                      <a:pt x="246" y="57"/>
                      <a:pt x="238" y="69"/>
                    </a:cubicBezTo>
                    <a:cubicBezTo>
                      <a:pt x="230" y="81"/>
                      <a:pt x="212" y="93"/>
                      <a:pt x="211" y="99"/>
                    </a:cubicBezTo>
                    <a:cubicBezTo>
                      <a:pt x="210" y="105"/>
                      <a:pt x="217" y="107"/>
                      <a:pt x="229" y="106"/>
                    </a:cubicBezTo>
                    <a:cubicBezTo>
                      <a:pt x="241" y="105"/>
                      <a:pt x="272" y="93"/>
                      <a:pt x="282" y="93"/>
                    </a:cubicBezTo>
                    <a:cubicBezTo>
                      <a:pt x="292" y="93"/>
                      <a:pt x="290" y="97"/>
                      <a:pt x="288" y="103"/>
                    </a:cubicBezTo>
                    <a:cubicBezTo>
                      <a:pt x="286" y="109"/>
                      <a:pt x="280" y="122"/>
                      <a:pt x="270" y="127"/>
                    </a:cubicBezTo>
                    <a:cubicBezTo>
                      <a:pt x="260" y="132"/>
                      <a:pt x="239" y="132"/>
                      <a:pt x="228" y="135"/>
                    </a:cubicBezTo>
                    <a:cubicBezTo>
                      <a:pt x="217" y="138"/>
                      <a:pt x="205" y="138"/>
                      <a:pt x="202" y="144"/>
                    </a:cubicBezTo>
                    <a:cubicBezTo>
                      <a:pt x="199" y="150"/>
                      <a:pt x="202" y="163"/>
                      <a:pt x="207" y="174"/>
                    </a:cubicBezTo>
                    <a:cubicBezTo>
                      <a:pt x="212" y="185"/>
                      <a:pt x="228" y="202"/>
                      <a:pt x="231" y="213"/>
                    </a:cubicBezTo>
                    <a:cubicBezTo>
                      <a:pt x="234" y="224"/>
                      <a:pt x="230" y="236"/>
                      <a:pt x="222" y="238"/>
                    </a:cubicBezTo>
                    <a:cubicBezTo>
                      <a:pt x="214" y="240"/>
                      <a:pt x="193" y="235"/>
                      <a:pt x="184" y="226"/>
                    </a:cubicBezTo>
                    <a:cubicBezTo>
                      <a:pt x="175" y="217"/>
                      <a:pt x="174" y="186"/>
                      <a:pt x="165" y="181"/>
                    </a:cubicBezTo>
                    <a:cubicBezTo>
                      <a:pt x="156" y="176"/>
                      <a:pt x="134" y="190"/>
                      <a:pt x="127" y="198"/>
                    </a:cubicBezTo>
                    <a:cubicBezTo>
                      <a:pt x="120" y="206"/>
                      <a:pt x="110" y="216"/>
                      <a:pt x="120" y="228"/>
                    </a:cubicBezTo>
                    <a:cubicBezTo>
                      <a:pt x="130" y="240"/>
                      <a:pt x="182" y="257"/>
                      <a:pt x="190" y="268"/>
                    </a:cubicBezTo>
                    <a:cubicBezTo>
                      <a:pt x="198" y="279"/>
                      <a:pt x="178" y="291"/>
                      <a:pt x="168" y="294"/>
                    </a:cubicBezTo>
                    <a:cubicBezTo>
                      <a:pt x="158" y="297"/>
                      <a:pt x="140" y="292"/>
                      <a:pt x="127" y="285"/>
                    </a:cubicBezTo>
                    <a:cubicBezTo>
                      <a:pt x="114" y="278"/>
                      <a:pt x="91" y="248"/>
                      <a:pt x="88" y="253"/>
                    </a:cubicBezTo>
                    <a:cubicBezTo>
                      <a:pt x="85" y="258"/>
                      <a:pt x="107" y="300"/>
                      <a:pt x="109" y="318"/>
                    </a:cubicBezTo>
                    <a:cubicBezTo>
                      <a:pt x="111" y="336"/>
                      <a:pt x="108" y="351"/>
                      <a:pt x="102" y="360"/>
                    </a:cubicBezTo>
                    <a:cubicBezTo>
                      <a:pt x="96" y="369"/>
                      <a:pt x="77" y="382"/>
                      <a:pt x="73" y="375"/>
                    </a:cubicBezTo>
                    <a:cubicBezTo>
                      <a:pt x="69" y="368"/>
                      <a:pt x="79" y="333"/>
                      <a:pt x="76" y="318"/>
                    </a:cubicBezTo>
                    <a:cubicBezTo>
                      <a:pt x="73" y="303"/>
                      <a:pt x="63" y="291"/>
                      <a:pt x="55" y="286"/>
                    </a:cubicBezTo>
                    <a:cubicBezTo>
                      <a:pt x="47" y="281"/>
                      <a:pt x="36" y="292"/>
                      <a:pt x="27" y="289"/>
                    </a:cubicBezTo>
                    <a:close/>
                  </a:path>
                </a:pathLst>
              </a:custGeom>
              <a:gradFill rotWithShape="1">
                <a:gsLst>
                  <a:gs pos="0">
                    <a:srgbClr val="C2744E"/>
                  </a:gs>
                  <a:gs pos="100000">
                    <a:srgbClr val="FF9966"/>
                  </a:gs>
                </a:gsLst>
                <a:lin ang="2700000" scaled="1"/>
              </a:gradFill>
              <a:ln w="3175">
                <a:solidFill>
                  <a:srgbClr val="0000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47" name="Oval 492">
                <a:extLst>
                  <a:ext uri="{FF2B5EF4-FFF2-40B4-BE49-F238E27FC236}">
                    <a16:creationId xmlns:a16="http://schemas.microsoft.com/office/drawing/2014/main" id="{9166FAC6-ED93-7040-9B51-FDC278BF2A6D}"/>
                  </a:ext>
                </a:extLst>
              </p:cNvPr>
              <p:cNvSpPr>
                <a:spLocks noChangeAspect="1" noChangeArrowheads="1"/>
              </p:cNvSpPr>
              <p:nvPr/>
            </p:nvSpPr>
            <p:spPr bwMode="auto">
              <a:xfrm rot="-2149094">
                <a:off x="2558" y="3243"/>
                <a:ext cx="89" cy="27"/>
              </a:xfrm>
              <a:prstGeom prst="ellipse">
                <a:avLst/>
              </a:prstGeom>
              <a:solidFill>
                <a:srgbClr val="944A00"/>
              </a:solidFill>
              <a:ln w="3175">
                <a:solidFill>
                  <a:srgbClr val="0000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403" name="Group 493">
              <a:extLst>
                <a:ext uri="{FF2B5EF4-FFF2-40B4-BE49-F238E27FC236}">
                  <a16:creationId xmlns:a16="http://schemas.microsoft.com/office/drawing/2014/main" id="{1CA26972-BF68-1749-A921-FDADA304E48B}"/>
                </a:ext>
              </a:extLst>
            </p:cNvPr>
            <p:cNvGrpSpPr>
              <a:grpSpLocks noChangeAspect="1"/>
            </p:cNvGrpSpPr>
            <p:nvPr/>
          </p:nvGrpSpPr>
          <p:grpSpPr bwMode="auto">
            <a:xfrm rot="78569" flipH="1">
              <a:off x="1348" y="2875"/>
              <a:ext cx="342" cy="447"/>
              <a:chOff x="2488" y="3089"/>
              <a:chExt cx="292" cy="382"/>
            </a:xfrm>
          </p:grpSpPr>
          <p:sp>
            <p:nvSpPr>
              <p:cNvPr id="444" name="Freeform 494">
                <a:extLst>
                  <a:ext uri="{FF2B5EF4-FFF2-40B4-BE49-F238E27FC236}">
                    <a16:creationId xmlns:a16="http://schemas.microsoft.com/office/drawing/2014/main" id="{4E03B089-B5CC-A340-B46F-24FAB42DA2C3}"/>
                  </a:ext>
                </a:extLst>
              </p:cNvPr>
              <p:cNvSpPr>
                <a:spLocks noChangeAspect="1"/>
              </p:cNvSpPr>
              <p:nvPr/>
            </p:nvSpPr>
            <p:spPr bwMode="auto">
              <a:xfrm>
                <a:off x="2488" y="3089"/>
                <a:ext cx="292" cy="382"/>
              </a:xfrm>
              <a:custGeom>
                <a:avLst/>
                <a:gdLst>
                  <a:gd name="T0" fmla="*/ 27 w 292"/>
                  <a:gd name="T1" fmla="*/ 289 h 382"/>
                  <a:gd name="T2" fmla="*/ 3 w 292"/>
                  <a:gd name="T3" fmla="*/ 265 h 382"/>
                  <a:gd name="T4" fmla="*/ 46 w 292"/>
                  <a:gd name="T5" fmla="*/ 193 h 382"/>
                  <a:gd name="T6" fmla="*/ 100 w 292"/>
                  <a:gd name="T7" fmla="*/ 127 h 382"/>
                  <a:gd name="T8" fmla="*/ 183 w 292"/>
                  <a:gd name="T9" fmla="*/ 70 h 382"/>
                  <a:gd name="T10" fmla="*/ 231 w 292"/>
                  <a:gd name="T11" fmla="*/ 7 h 382"/>
                  <a:gd name="T12" fmla="*/ 256 w 292"/>
                  <a:gd name="T13" fmla="*/ 28 h 382"/>
                  <a:gd name="T14" fmla="*/ 238 w 292"/>
                  <a:gd name="T15" fmla="*/ 69 h 382"/>
                  <a:gd name="T16" fmla="*/ 211 w 292"/>
                  <a:gd name="T17" fmla="*/ 99 h 382"/>
                  <a:gd name="T18" fmla="*/ 229 w 292"/>
                  <a:gd name="T19" fmla="*/ 106 h 382"/>
                  <a:gd name="T20" fmla="*/ 282 w 292"/>
                  <a:gd name="T21" fmla="*/ 93 h 382"/>
                  <a:gd name="T22" fmla="*/ 288 w 292"/>
                  <a:gd name="T23" fmla="*/ 103 h 382"/>
                  <a:gd name="T24" fmla="*/ 270 w 292"/>
                  <a:gd name="T25" fmla="*/ 127 h 382"/>
                  <a:gd name="T26" fmla="*/ 228 w 292"/>
                  <a:gd name="T27" fmla="*/ 135 h 382"/>
                  <a:gd name="T28" fmla="*/ 202 w 292"/>
                  <a:gd name="T29" fmla="*/ 144 h 382"/>
                  <a:gd name="T30" fmla="*/ 207 w 292"/>
                  <a:gd name="T31" fmla="*/ 174 h 382"/>
                  <a:gd name="T32" fmla="*/ 231 w 292"/>
                  <a:gd name="T33" fmla="*/ 213 h 382"/>
                  <a:gd name="T34" fmla="*/ 222 w 292"/>
                  <a:gd name="T35" fmla="*/ 238 h 382"/>
                  <a:gd name="T36" fmla="*/ 184 w 292"/>
                  <a:gd name="T37" fmla="*/ 226 h 382"/>
                  <a:gd name="T38" fmla="*/ 165 w 292"/>
                  <a:gd name="T39" fmla="*/ 181 h 382"/>
                  <a:gd name="T40" fmla="*/ 127 w 292"/>
                  <a:gd name="T41" fmla="*/ 198 h 382"/>
                  <a:gd name="T42" fmla="*/ 120 w 292"/>
                  <a:gd name="T43" fmla="*/ 228 h 382"/>
                  <a:gd name="T44" fmla="*/ 190 w 292"/>
                  <a:gd name="T45" fmla="*/ 268 h 382"/>
                  <a:gd name="T46" fmla="*/ 168 w 292"/>
                  <a:gd name="T47" fmla="*/ 294 h 382"/>
                  <a:gd name="T48" fmla="*/ 127 w 292"/>
                  <a:gd name="T49" fmla="*/ 285 h 382"/>
                  <a:gd name="T50" fmla="*/ 88 w 292"/>
                  <a:gd name="T51" fmla="*/ 253 h 382"/>
                  <a:gd name="T52" fmla="*/ 109 w 292"/>
                  <a:gd name="T53" fmla="*/ 318 h 382"/>
                  <a:gd name="T54" fmla="*/ 102 w 292"/>
                  <a:gd name="T55" fmla="*/ 360 h 382"/>
                  <a:gd name="T56" fmla="*/ 73 w 292"/>
                  <a:gd name="T57" fmla="*/ 375 h 382"/>
                  <a:gd name="T58" fmla="*/ 76 w 292"/>
                  <a:gd name="T59" fmla="*/ 318 h 382"/>
                  <a:gd name="T60" fmla="*/ 55 w 292"/>
                  <a:gd name="T61" fmla="*/ 286 h 382"/>
                  <a:gd name="T62" fmla="*/ 27 w 292"/>
                  <a:gd name="T63" fmla="*/ 289 h 3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2"/>
                  <a:gd name="T97" fmla="*/ 0 h 382"/>
                  <a:gd name="T98" fmla="*/ 292 w 292"/>
                  <a:gd name="T99" fmla="*/ 382 h 3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2" h="382">
                    <a:moveTo>
                      <a:pt x="27" y="289"/>
                    </a:moveTo>
                    <a:cubicBezTo>
                      <a:pt x="18" y="286"/>
                      <a:pt x="0" y="281"/>
                      <a:pt x="3" y="265"/>
                    </a:cubicBezTo>
                    <a:cubicBezTo>
                      <a:pt x="6" y="249"/>
                      <a:pt x="30" y="216"/>
                      <a:pt x="46" y="193"/>
                    </a:cubicBezTo>
                    <a:cubicBezTo>
                      <a:pt x="62" y="170"/>
                      <a:pt x="77" y="147"/>
                      <a:pt x="100" y="127"/>
                    </a:cubicBezTo>
                    <a:cubicBezTo>
                      <a:pt x="123" y="107"/>
                      <a:pt x="161" y="90"/>
                      <a:pt x="183" y="70"/>
                    </a:cubicBezTo>
                    <a:cubicBezTo>
                      <a:pt x="205" y="50"/>
                      <a:pt x="219" y="14"/>
                      <a:pt x="231" y="7"/>
                    </a:cubicBezTo>
                    <a:cubicBezTo>
                      <a:pt x="243" y="0"/>
                      <a:pt x="255" y="18"/>
                      <a:pt x="256" y="28"/>
                    </a:cubicBezTo>
                    <a:cubicBezTo>
                      <a:pt x="257" y="38"/>
                      <a:pt x="246" y="57"/>
                      <a:pt x="238" y="69"/>
                    </a:cubicBezTo>
                    <a:cubicBezTo>
                      <a:pt x="230" y="81"/>
                      <a:pt x="212" y="93"/>
                      <a:pt x="211" y="99"/>
                    </a:cubicBezTo>
                    <a:cubicBezTo>
                      <a:pt x="210" y="105"/>
                      <a:pt x="217" y="107"/>
                      <a:pt x="229" y="106"/>
                    </a:cubicBezTo>
                    <a:cubicBezTo>
                      <a:pt x="241" y="105"/>
                      <a:pt x="272" y="93"/>
                      <a:pt x="282" y="93"/>
                    </a:cubicBezTo>
                    <a:cubicBezTo>
                      <a:pt x="292" y="93"/>
                      <a:pt x="290" y="97"/>
                      <a:pt x="288" y="103"/>
                    </a:cubicBezTo>
                    <a:cubicBezTo>
                      <a:pt x="286" y="109"/>
                      <a:pt x="280" y="122"/>
                      <a:pt x="270" y="127"/>
                    </a:cubicBezTo>
                    <a:cubicBezTo>
                      <a:pt x="260" y="132"/>
                      <a:pt x="239" y="132"/>
                      <a:pt x="228" y="135"/>
                    </a:cubicBezTo>
                    <a:cubicBezTo>
                      <a:pt x="217" y="138"/>
                      <a:pt x="205" y="138"/>
                      <a:pt x="202" y="144"/>
                    </a:cubicBezTo>
                    <a:cubicBezTo>
                      <a:pt x="199" y="150"/>
                      <a:pt x="202" y="163"/>
                      <a:pt x="207" y="174"/>
                    </a:cubicBezTo>
                    <a:cubicBezTo>
                      <a:pt x="212" y="185"/>
                      <a:pt x="228" y="202"/>
                      <a:pt x="231" y="213"/>
                    </a:cubicBezTo>
                    <a:cubicBezTo>
                      <a:pt x="234" y="224"/>
                      <a:pt x="230" y="236"/>
                      <a:pt x="222" y="238"/>
                    </a:cubicBezTo>
                    <a:cubicBezTo>
                      <a:pt x="214" y="240"/>
                      <a:pt x="193" y="235"/>
                      <a:pt x="184" y="226"/>
                    </a:cubicBezTo>
                    <a:cubicBezTo>
                      <a:pt x="175" y="217"/>
                      <a:pt x="174" y="186"/>
                      <a:pt x="165" y="181"/>
                    </a:cubicBezTo>
                    <a:cubicBezTo>
                      <a:pt x="156" y="176"/>
                      <a:pt x="134" y="190"/>
                      <a:pt x="127" y="198"/>
                    </a:cubicBezTo>
                    <a:cubicBezTo>
                      <a:pt x="120" y="206"/>
                      <a:pt x="110" y="216"/>
                      <a:pt x="120" y="228"/>
                    </a:cubicBezTo>
                    <a:cubicBezTo>
                      <a:pt x="130" y="240"/>
                      <a:pt x="182" y="257"/>
                      <a:pt x="190" y="268"/>
                    </a:cubicBezTo>
                    <a:cubicBezTo>
                      <a:pt x="198" y="279"/>
                      <a:pt x="178" y="291"/>
                      <a:pt x="168" y="294"/>
                    </a:cubicBezTo>
                    <a:cubicBezTo>
                      <a:pt x="158" y="297"/>
                      <a:pt x="140" y="292"/>
                      <a:pt x="127" y="285"/>
                    </a:cubicBezTo>
                    <a:cubicBezTo>
                      <a:pt x="114" y="278"/>
                      <a:pt x="91" y="248"/>
                      <a:pt x="88" y="253"/>
                    </a:cubicBezTo>
                    <a:cubicBezTo>
                      <a:pt x="85" y="258"/>
                      <a:pt x="107" y="300"/>
                      <a:pt x="109" y="318"/>
                    </a:cubicBezTo>
                    <a:cubicBezTo>
                      <a:pt x="111" y="336"/>
                      <a:pt x="108" y="351"/>
                      <a:pt x="102" y="360"/>
                    </a:cubicBezTo>
                    <a:cubicBezTo>
                      <a:pt x="96" y="369"/>
                      <a:pt x="77" y="382"/>
                      <a:pt x="73" y="375"/>
                    </a:cubicBezTo>
                    <a:cubicBezTo>
                      <a:pt x="69" y="368"/>
                      <a:pt x="79" y="333"/>
                      <a:pt x="76" y="318"/>
                    </a:cubicBezTo>
                    <a:cubicBezTo>
                      <a:pt x="73" y="303"/>
                      <a:pt x="63" y="291"/>
                      <a:pt x="55" y="286"/>
                    </a:cubicBezTo>
                    <a:cubicBezTo>
                      <a:pt x="47" y="281"/>
                      <a:pt x="36" y="292"/>
                      <a:pt x="27" y="289"/>
                    </a:cubicBezTo>
                    <a:close/>
                  </a:path>
                </a:pathLst>
              </a:custGeom>
              <a:gradFill rotWithShape="1">
                <a:gsLst>
                  <a:gs pos="0">
                    <a:srgbClr val="C2744E"/>
                  </a:gs>
                  <a:gs pos="100000">
                    <a:srgbClr val="FF9966"/>
                  </a:gs>
                </a:gsLst>
                <a:lin ang="2700000" scaled="1"/>
              </a:gradFill>
              <a:ln w="3175">
                <a:solidFill>
                  <a:srgbClr val="0000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45" name="Oval 495">
                <a:extLst>
                  <a:ext uri="{FF2B5EF4-FFF2-40B4-BE49-F238E27FC236}">
                    <a16:creationId xmlns:a16="http://schemas.microsoft.com/office/drawing/2014/main" id="{6A05F874-A544-A64A-8ED9-AED375884AE6}"/>
                  </a:ext>
                </a:extLst>
              </p:cNvPr>
              <p:cNvSpPr>
                <a:spLocks noChangeAspect="1" noChangeArrowheads="1"/>
              </p:cNvSpPr>
              <p:nvPr/>
            </p:nvSpPr>
            <p:spPr bwMode="auto">
              <a:xfrm rot="-2149094">
                <a:off x="2558" y="3243"/>
                <a:ext cx="89" cy="27"/>
              </a:xfrm>
              <a:prstGeom prst="ellipse">
                <a:avLst/>
              </a:prstGeom>
              <a:solidFill>
                <a:srgbClr val="944A00"/>
              </a:solidFill>
              <a:ln w="3175">
                <a:solidFill>
                  <a:srgbClr val="0000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404" name="Group 496">
              <a:extLst>
                <a:ext uri="{FF2B5EF4-FFF2-40B4-BE49-F238E27FC236}">
                  <a16:creationId xmlns:a16="http://schemas.microsoft.com/office/drawing/2014/main" id="{3AADCB87-D0C0-DA40-8593-264801779552}"/>
                </a:ext>
              </a:extLst>
            </p:cNvPr>
            <p:cNvGrpSpPr>
              <a:grpSpLocks noChangeAspect="1"/>
            </p:cNvGrpSpPr>
            <p:nvPr/>
          </p:nvGrpSpPr>
          <p:grpSpPr bwMode="auto">
            <a:xfrm rot="78569" flipH="1">
              <a:off x="1696" y="3241"/>
              <a:ext cx="342" cy="447"/>
              <a:chOff x="2488" y="3089"/>
              <a:chExt cx="292" cy="382"/>
            </a:xfrm>
          </p:grpSpPr>
          <p:sp>
            <p:nvSpPr>
              <p:cNvPr id="442" name="Freeform 497">
                <a:extLst>
                  <a:ext uri="{FF2B5EF4-FFF2-40B4-BE49-F238E27FC236}">
                    <a16:creationId xmlns:a16="http://schemas.microsoft.com/office/drawing/2014/main" id="{E059BCAF-08AB-2F47-90D1-8E4174B23D2D}"/>
                  </a:ext>
                </a:extLst>
              </p:cNvPr>
              <p:cNvSpPr>
                <a:spLocks noChangeAspect="1"/>
              </p:cNvSpPr>
              <p:nvPr/>
            </p:nvSpPr>
            <p:spPr bwMode="auto">
              <a:xfrm>
                <a:off x="2488" y="3089"/>
                <a:ext cx="292" cy="382"/>
              </a:xfrm>
              <a:custGeom>
                <a:avLst/>
                <a:gdLst>
                  <a:gd name="T0" fmla="*/ 27 w 292"/>
                  <a:gd name="T1" fmla="*/ 289 h 382"/>
                  <a:gd name="T2" fmla="*/ 3 w 292"/>
                  <a:gd name="T3" fmla="*/ 265 h 382"/>
                  <a:gd name="T4" fmla="*/ 46 w 292"/>
                  <a:gd name="T5" fmla="*/ 193 h 382"/>
                  <a:gd name="T6" fmla="*/ 100 w 292"/>
                  <a:gd name="T7" fmla="*/ 127 h 382"/>
                  <a:gd name="T8" fmla="*/ 183 w 292"/>
                  <a:gd name="T9" fmla="*/ 70 h 382"/>
                  <a:gd name="T10" fmla="*/ 231 w 292"/>
                  <a:gd name="T11" fmla="*/ 7 h 382"/>
                  <a:gd name="T12" fmla="*/ 256 w 292"/>
                  <a:gd name="T13" fmla="*/ 28 h 382"/>
                  <a:gd name="T14" fmla="*/ 238 w 292"/>
                  <a:gd name="T15" fmla="*/ 69 h 382"/>
                  <a:gd name="T16" fmla="*/ 211 w 292"/>
                  <a:gd name="T17" fmla="*/ 99 h 382"/>
                  <a:gd name="T18" fmla="*/ 229 w 292"/>
                  <a:gd name="T19" fmla="*/ 106 h 382"/>
                  <a:gd name="T20" fmla="*/ 282 w 292"/>
                  <a:gd name="T21" fmla="*/ 93 h 382"/>
                  <a:gd name="T22" fmla="*/ 288 w 292"/>
                  <a:gd name="T23" fmla="*/ 103 h 382"/>
                  <a:gd name="T24" fmla="*/ 270 w 292"/>
                  <a:gd name="T25" fmla="*/ 127 h 382"/>
                  <a:gd name="T26" fmla="*/ 228 w 292"/>
                  <a:gd name="T27" fmla="*/ 135 h 382"/>
                  <a:gd name="T28" fmla="*/ 202 w 292"/>
                  <a:gd name="T29" fmla="*/ 144 h 382"/>
                  <a:gd name="T30" fmla="*/ 207 w 292"/>
                  <a:gd name="T31" fmla="*/ 174 h 382"/>
                  <a:gd name="T32" fmla="*/ 231 w 292"/>
                  <a:gd name="T33" fmla="*/ 213 h 382"/>
                  <a:gd name="T34" fmla="*/ 222 w 292"/>
                  <a:gd name="T35" fmla="*/ 238 h 382"/>
                  <a:gd name="T36" fmla="*/ 184 w 292"/>
                  <a:gd name="T37" fmla="*/ 226 h 382"/>
                  <a:gd name="T38" fmla="*/ 165 w 292"/>
                  <a:gd name="T39" fmla="*/ 181 h 382"/>
                  <a:gd name="T40" fmla="*/ 127 w 292"/>
                  <a:gd name="T41" fmla="*/ 198 h 382"/>
                  <a:gd name="T42" fmla="*/ 120 w 292"/>
                  <a:gd name="T43" fmla="*/ 228 h 382"/>
                  <a:gd name="T44" fmla="*/ 190 w 292"/>
                  <a:gd name="T45" fmla="*/ 268 h 382"/>
                  <a:gd name="T46" fmla="*/ 168 w 292"/>
                  <a:gd name="T47" fmla="*/ 294 h 382"/>
                  <a:gd name="T48" fmla="*/ 127 w 292"/>
                  <a:gd name="T49" fmla="*/ 285 h 382"/>
                  <a:gd name="T50" fmla="*/ 88 w 292"/>
                  <a:gd name="T51" fmla="*/ 253 h 382"/>
                  <a:gd name="T52" fmla="*/ 109 w 292"/>
                  <a:gd name="T53" fmla="*/ 318 h 382"/>
                  <a:gd name="T54" fmla="*/ 102 w 292"/>
                  <a:gd name="T55" fmla="*/ 360 h 382"/>
                  <a:gd name="T56" fmla="*/ 73 w 292"/>
                  <a:gd name="T57" fmla="*/ 375 h 382"/>
                  <a:gd name="T58" fmla="*/ 76 w 292"/>
                  <a:gd name="T59" fmla="*/ 318 h 382"/>
                  <a:gd name="T60" fmla="*/ 55 w 292"/>
                  <a:gd name="T61" fmla="*/ 286 h 382"/>
                  <a:gd name="T62" fmla="*/ 27 w 292"/>
                  <a:gd name="T63" fmla="*/ 289 h 3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2"/>
                  <a:gd name="T97" fmla="*/ 0 h 382"/>
                  <a:gd name="T98" fmla="*/ 292 w 292"/>
                  <a:gd name="T99" fmla="*/ 382 h 3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2" h="382">
                    <a:moveTo>
                      <a:pt x="27" y="289"/>
                    </a:moveTo>
                    <a:cubicBezTo>
                      <a:pt x="18" y="286"/>
                      <a:pt x="0" y="281"/>
                      <a:pt x="3" y="265"/>
                    </a:cubicBezTo>
                    <a:cubicBezTo>
                      <a:pt x="6" y="249"/>
                      <a:pt x="30" y="216"/>
                      <a:pt x="46" y="193"/>
                    </a:cubicBezTo>
                    <a:cubicBezTo>
                      <a:pt x="62" y="170"/>
                      <a:pt x="77" y="147"/>
                      <a:pt x="100" y="127"/>
                    </a:cubicBezTo>
                    <a:cubicBezTo>
                      <a:pt x="123" y="107"/>
                      <a:pt x="161" y="90"/>
                      <a:pt x="183" y="70"/>
                    </a:cubicBezTo>
                    <a:cubicBezTo>
                      <a:pt x="205" y="50"/>
                      <a:pt x="219" y="14"/>
                      <a:pt x="231" y="7"/>
                    </a:cubicBezTo>
                    <a:cubicBezTo>
                      <a:pt x="243" y="0"/>
                      <a:pt x="255" y="18"/>
                      <a:pt x="256" y="28"/>
                    </a:cubicBezTo>
                    <a:cubicBezTo>
                      <a:pt x="257" y="38"/>
                      <a:pt x="246" y="57"/>
                      <a:pt x="238" y="69"/>
                    </a:cubicBezTo>
                    <a:cubicBezTo>
                      <a:pt x="230" y="81"/>
                      <a:pt x="212" y="93"/>
                      <a:pt x="211" y="99"/>
                    </a:cubicBezTo>
                    <a:cubicBezTo>
                      <a:pt x="210" y="105"/>
                      <a:pt x="217" y="107"/>
                      <a:pt x="229" y="106"/>
                    </a:cubicBezTo>
                    <a:cubicBezTo>
                      <a:pt x="241" y="105"/>
                      <a:pt x="272" y="93"/>
                      <a:pt x="282" y="93"/>
                    </a:cubicBezTo>
                    <a:cubicBezTo>
                      <a:pt x="292" y="93"/>
                      <a:pt x="290" y="97"/>
                      <a:pt x="288" y="103"/>
                    </a:cubicBezTo>
                    <a:cubicBezTo>
                      <a:pt x="286" y="109"/>
                      <a:pt x="280" y="122"/>
                      <a:pt x="270" y="127"/>
                    </a:cubicBezTo>
                    <a:cubicBezTo>
                      <a:pt x="260" y="132"/>
                      <a:pt x="239" y="132"/>
                      <a:pt x="228" y="135"/>
                    </a:cubicBezTo>
                    <a:cubicBezTo>
                      <a:pt x="217" y="138"/>
                      <a:pt x="205" y="138"/>
                      <a:pt x="202" y="144"/>
                    </a:cubicBezTo>
                    <a:cubicBezTo>
                      <a:pt x="199" y="150"/>
                      <a:pt x="202" y="163"/>
                      <a:pt x="207" y="174"/>
                    </a:cubicBezTo>
                    <a:cubicBezTo>
                      <a:pt x="212" y="185"/>
                      <a:pt x="228" y="202"/>
                      <a:pt x="231" y="213"/>
                    </a:cubicBezTo>
                    <a:cubicBezTo>
                      <a:pt x="234" y="224"/>
                      <a:pt x="230" y="236"/>
                      <a:pt x="222" y="238"/>
                    </a:cubicBezTo>
                    <a:cubicBezTo>
                      <a:pt x="214" y="240"/>
                      <a:pt x="193" y="235"/>
                      <a:pt x="184" y="226"/>
                    </a:cubicBezTo>
                    <a:cubicBezTo>
                      <a:pt x="175" y="217"/>
                      <a:pt x="174" y="186"/>
                      <a:pt x="165" y="181"/>
                    </a:cubicBezTo>
                    <a:cubicBezTo>
                      <a:pt x="156" y="176"/>
                      <a:pt x="134" y="190"/>
                      <a:pt x="127" y="198"/>
                    </a:cubicBezTo>
                    <a:cubicBezTo>
                      <a:pt x="120" y="206"/>
                      <a:pt x="110" y="216"/>
                      <a:pt x="120" y="228"/>
                    </a:cubicBezTo>
                    <a:cubicBezTo>
                      <a:pt x="130" y="240"/>
                      <a:pt x="182" y="257"/>
                      <a:pt x="190" y="268"/>
                    </a:cubicBezTo>
                    <a:cubicBezTo>
                      <a:pt x="198" y="279"/>
                      <a:pt x="178" y="291"/>
                      <a:pt x="168" y="294"/>
                    </a:cubicBezTo>
                    <a:cubicBezTo>
                      <a:pt x="158" y="297"/>
                      <a:pt x="140" y="292"/>
                      <a:pt x="127" y="285"/>
                    </a:cubicBezTo>
                    <a:cubicBezTo>
                      <a:pt x="114" y="278"/>
                      <a:pt x="91" y="248"/>
                      <a:pt x="88" y="253"/>
                    </a:cubicBezTo>
                    <a:cubicBezTo>
                      <a:pt x="85" y="258"/>
                      <a:pt x="107" y="300"/>
                      <a:pt x="109" y="318"/>
                    </a:cubicBezTo>
                    <a:cubicBezTo>
                      <a:pt x="111" y="336"/>
                      <a:pt x="108" y="351"/>
                      <a:pt x="102" y="360"/>
                    </a:cubicBezTo>
                    <a:cubicBezTo>
                      <a:pt x="96" y="369"/>
                      <a:pt x="77" y="382"/>
                      <a:pt x="73" y="375"/>
                    </a:cubicBezTo>
                    <a:cubicBezTo>
                      <a:pt x="69" y="368"/>
                      <a:pt x="79" y="333"/>
                      <a:pt x="76" y="318"/>
                    </a:cubicBezTo>
                    <a:cubicBezTo>
                      <a:pt x="73" y="303"/>
                      <a:pt x="63" y="291"/>
                      <a:pt x="55" y="286"/>
                    </a:cubicBezTo>
                    <a:cubicBezTo>
                      <a:pt x="47" y="281"/>
                      <a:pt x="36" y="292"/>
                      <a:pt x="27" y="289"/>
                    </a:cubicBezTo>
                    <a:close/>
                  </a:path>
                </a:pathLst>
              </a:custGeom>
              <a:gradFill rotWithShape="1">
                <a:gsLst>
                  <a:gs pos="0">
                    <a:srgbClr val="C2744E"/>
                  </a:gs>
                  <a:gs pos="100000">
                    <a:srgbClr val="FF9966"/>
                  </a:gs>
                </a:gsLst>
                <a:lin ang="2700000" scaled="1"/>
              </a:gradFill>
              <a:ln w="3175">
                <a:solidFill>
                  <a:srgbClr val="000000"/>
                </a:solidFill>
                <a:round/>
                <a:headEnd/>
                <a:tailEnd/>
              </a:ln>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43" name="Oval 498">
                <a:extLst>
                  <a:ext uri="{FF2B5EF4-FFF2-40B4-BE49-F238E27FC236}">
                    <a16:creationId xmlns:a16="http://schemas.microsoft.com/office/drawing/2014/main" id="{3A8F6B3F-5636-0E49-B87D-74FE8A5E0878}"/>
                  </a:ext>
                </a:extLst>
              </p:cNvPr>
              <p:cNvSpPr>
                <a:spLocks noChangeAspect="1" noChangeArrowheads="1"/>
              </p:cNvSpPr>
              <p:nvPr/>
            </p:nvSpPr>
            <p:spPr bwMode="auto">
              <a:xfrm rot="-2149094">
                <a:off x="2558" y="3243"/>
                <a:ext cx="89" cy="27"/>
              </a:xfrm>
              <a:prstGeom prst="ellipse">
                <a:avLst/>
              </a:prstGeom>
              <a:solidFill>
                <a:srgbClr val="944A00"/>
              </a:solidFill>
              <a:ln w="3175">
                <a:solidFill>
                  <a:srgbClr val="000000"/>
                </a:solidFill>
                <a:round/>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grpSp>
          <p:nvGrpSpPr>
            <p:cNvPr id="405" name="Group 499">
              <a:extLst>
                <a:ext uri="{FF2B5EF4-FFF2-40B4-BE49-F238E27FC236}">
                  <a16:creationId xmlns:a16="http://schemas.microsoft.com/office/drawing/2014/main" id="{111F7E04-A8A2-A246-B336-DE9FA2B558F5}"/>
                </a:ext>
              </a:extLst>
            </p:cNvPr>
            <p:cNvGrpSpPr>
              <a:grpSpLocks/>
            </p:cNvGrpSpPr>
            <p:nvPr/>
          </p:nvGrpSpPr>
          <p:grpSpPr bwMode="auto">
            <a:xfrm rot="1975671">
              <a:off x="2018" y="3398"/>
              <a:ext cx="48" cy="470"/>
              <a:chOff x="1670" y="850"/>
              <a:chExt cx="494" cy="4076"/>
            </a:xfrm>
          </p:grpSpPr>
          <p:sp>
            <p:nvSpPr>
              <p:cNvPr id="439" name="Freeform 500">
                <a:extLst>
                  <a:ext uri="{FF2B5EF4-FFF2-40B4-BE49-F238E27FC236}">
                    <a16:creationId xmlns:a16="http://schemas.microsoft.com/office/drawing/2014/main" id="{28DE7791-4064-D44E-8388-AF41F7A8B0B2}"/>
                  </a:ext>
                </a:extLst>
              </p:cNvPr>
              <p:cNvSpPr>
                <a:spLocks/>
              </p:cNvSpPr>
              <p:nvPr/>
            </p:nvSpPr>
            <p:spPr bwMode="auto">
              <a:xfrm>
                <a:off x="1670" y="1369"/>
                <a:ext cx="494" cy="3031"/>
              </a:xfrm>
              <a:custGeom>
                <a:avLst/>
                <a:gdLst>
                  <a:gd name="T0" fmla="*/ 255182 w 149"/>
                  <a:gd name="T1" fmla="*/ 228931 h 625"/>
                  <a:gd name="T2" fmla="*/ 39616 w 149"/>
                  <a:gd name="T3" fmla="*/ 266491 h 625"/>
                  <a:gd name="T4" fmla="*/ 511091 w 149"/>
                  <a:gd name="T5" fmla="*/ 307889 h 625"/>
                  <a:gd name="T6" fmla="*/ 656208 w 149"/>
                  <a:gd name="T7" fmla="*/ 266491 h 625"/>
                  <a:gd name="T8" fmla="*/ 581680 w 149"/>
                  <a:gd name="T9" fmla="*/ 170357 h 625"/>
                  <a:gd name="T10" fmla="*/ 511091 w 149"/>
                  <a:gd name="T11" fmla="*/ 145627 h 625"/>
                  <a:gd name="T12" fmla="*/ 475444 w 149"/>
                  <a:gd name="T13" fmla="*/ 132999 h 625"/>
                  <a:gd name="T14" fmla="*/ 656208 w 149"/>
                  <a:gd name="T15" fmla="*/ 54019 h 625"/>
                  <a:gd name="T16" fmla="*/ 290817 w 149"/>
                  <a:gd name="T17" fmla="*/ 0 h 625"/>
                  <a:gd name="T18" fmla="*/ 3969 w 149"/>
                  <a:gd name="T19" fmla="*/ 24762 h 625"/>
                  <a:gd name="T20" fmla="*/ 39616 w 149"/>
                  <a:gd name="T21" fmla="*/ 70857 h 625"/>
                  <a:gd name="T22" fmla="*/ 184623 w 149"/>
                  <a:gd name="T23" fmla="*/ 95511 h 625"/>
                  <a:gd name="T24" fmla="*/ 255182 w 149"/>
                  <a:gd name="T25" fmla="*/ 120865 h 625"/>
                  <a:gd name="T26" fmla="*/ 290817 w 149"/>
                  <a:gd name="T27" fmla="*/ 132999 h 625"/>
                  <a:gd name="T28" fmla="*/ 39616 w 149"/>
                  <a:gd name="T29" fmla="*/ 203756 h 625"/>
                  <a:gd name="T30" fmla="*/ 110208 w 149"/>
                  <a:gd name="T31" fmla="*/ 216481 h 625"/>
                  <a:gd name="T32" fmla="*/ 220261 w 149"/>
                  <a:gd name="T33" fmla="*/ 220414 h 625"/>
                  <a:gd name="T34" fmla="*/ 255182 w 149"/>
                  <a:gd name="T35" fmla="*/ 228931 h 6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9"/>
                  <a:gd name="T55" fmla="*/ 0 h 625"/>
                  <a:gd name="T56" fmla="*/ 149 w 149"/>
                  <a:gd name="T57" fmla="*/ 625 h 62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9" h="625">
                    <a:moveTo>
                      <a:pt x="58" y="453"/>
                    </a:moveTo>
                    <a:cubicBezTo>
                      <a:pt x="29" y="481"/>
                      <a:pt x="19" y="487"/>
                      <a:pt x="9" y="527"/>
                    </a:cubicBezTo>
                    <a:cubicBezTo>
                      <a:pt x="21" y="625"/>
                      <a:pt x="19" y="621"/>
                      <a:pt x="116" y="609"/>
                    </a:cubicBezTo>
                    <a:cubicBezTo>
                      <a:pt x="134" y="581"/>
                      <a:pt x="140" y="559"/>
                      <a:pt x="149" y="527"/>
                    </a:cubicBezTo>
                    <a:cubicBezTo>
                      <a:pt x="146" y="478"/>
                      <a:pt x="147" y="395"/>
                      <a:pt x="132" y="337"/>
                    </a:cubicBezTo>
                    <a:cubicBezTo>
                      <a:pt x="128" y="320"/>
                      <a:pt x="121" y="304"/>
                      <a:pt x="116" y="288"/>
                    </a:cubicBezTo>
                    <a:cubicBezTo>
                      <a:pt x="113" y="280"/>
                      <a:pt x="108" y="263"/>
                      <a:pt x="108" y="263"/>
                    </a:cubicBezTo>
                    <a:cubicBezTo>
                      <a:pt x="114" y="171"/>
                      <a:pt x="98" y="158"/>
                      <a:pt x="149" y="107"/>
                    </a:cubicBezTo>
                    <a:cubicBezTo>
                      <a:pt x="138" y="39"/>
                      <a:pt x="132" y="21"/>
                      <a:pt x="66" y="0"/>
                    </a:cubicBezTo>
                    <a:cubicBezTo>
                      <a:pt x="22" y="9"/>
                      <a:pt x="15" y="8"/>
                      <a:pt x="1" y="49"/>
                    </a:cubicBezTo>
                    <a:cubicBezTo>
                      <a:pt x="4" y="79"/>
                      <a:pt x="0" y="111"/>
                      <a:pt x="9" y="140"/>
                    </a:cubicBezTo>
                    <a:cubicBezTo>
                      <a:pt x="15" y="159"/>
                      <a:pt x="42" y="189"/>
                      <a:pt x="42" y="189"/>
                    </a:cubicBezTo>
                    <a:cubicBezTo>
                      <a:pt x="47" y="206"/>
                      <a:pt x="53" y="222"/>
                      <a:pt x="58" y="239"/>
                    </a:cubicBezTo>
                    <a:cubicBezTo>
                      <a:pt x="61" y="247"/>
                      <a:pt x="66" y="263"/>
                      <a:pt x="66" y="263"/>
                    </a:cubicBezTo>
                    <a:cubicBezTo>
                      <a:pt x="56" y="316"/>
                      <a:pt x="26" y="353"/>
                      <a:pt x="9" y="403"/>
                    </a:cubicBezTo>
                    <a:cubicBezTo>
                      <a:pt x="14" y="411"/>
                      <a:pt x="17" y="422"/>
                      <a:pt x="25" y="428"/>
                    </a:cubicBezTo>
                    <a:cubicBezTo>
                      <a:pt x="32" y="433"/>
                      <a:pt x="43" y="431"/>
                      <a:pt x="50" y="436"/>
                    </a:cubicBezTo>
                    <a:cubicBezTo>
                      <a:pt x="81" y="455"/>
                      <a:pt x="69" y="453"/>
                      <a:pt x="58" y="453"/>
                    </a:cubicBezTo>
                    <a:close/>
                  </a:path>
                </a:pathLst>
              </a:custGeom>
              <a:gradFill rotWithShape="1">
                <a:gsLst>
                  <a:gs pos="0">
                    <a:srgbClr val="004C32"/>
                  </a:gs>
                  <a:gs pos="100000">
                    <a:srgbClr val="00A46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40" name="Freeform 501">
                <a:extLst>
                  <a:ext uri="{FF2B5EF4-FFF2-40B4-BE49-F238E27FC236}">
                    <a16:creationId xmlns:a16="http://schemas.microsoft.com/office/drawing/2014/main" id="{6765D9CE-B7EE-DB44-A7DC-8A558184CEF4}"/>
                  </a:ext>
                </a:extLst>
              </p:cNvPr>
              <p:cNvSpPr>
                <a:spLocks/>
              </p:cNvSpPr>
              <p:nvPr/>
            </p:nvSpPr>
            <p:spPr bwMode="auto">
              <a:xfrm>
                <a:off x="1794" y="850"/>
                <a:ext cx="370" cy="3031"/>
              </a:xfrm>
              <a:custGeom>
                <a:avLst/>
                <a:gdLst>
                  <a:gd name="T0" fmla="*/ 58 w 370"/>
                  <a:gd name="T1" fmla="*/ 59 h 392"/>
                  <a:gd name="T2" fmla="*/ 16 w 370"/>
                  <a:gd name="T3" fmla="*/ 143 h 392"/>
                  <a:gd name="T4" fmla="*/ 0 w 370"/>
                  <a:gd name="T5" fmla="*/ 273 h 392"/>
                  <a:gd name="T6" fmla="*/ 107 w 370"/>
                  <a:gd name="T7" fmla="*/ 685 h 392"/>
                  <a:gd name="T8" fmla="*/ 189 w 370"/>
                  <a:gd name="T9" fmla="*/ 880 h 392"/>
                  <a:gd name="T10" fmla="*/ 263 w 370"/>
                  <a:gd name="T11" fmla="*/ 858 h 392"/>
                  <a:gd name="T12" fmla="*/ 288 w 370"/>
                  <a:gd name="T13" fmla="*/ 600 h 392"/>
                  <a:gd name="T14" fmla="*/ 370 w 370"/>
                  <a:gd name="T15" fmla="*/ 427 h 392"/>
                  <a:gd name="T16" fmla="*/ 313 w 370"/>
                  <a:gd name="T17" fmla="*/ 232 h 392"/>
                  <a:gd name="T18" fmla="*/ 173 w 370"/>
                  <a:gd name="T19" fmla="*/ 79 h 392"/>
                  <a:gd name="T20" fmla="*/ 123 w 370"/>
                  <a:gd name="T21" fmla="*/ 37 h 392"/>
                  <a:gd name="T22" fmla="*/ 99 w 370"/>
                  <a:gd name="T23" fmla="*/ 15 h 392"/>
                  <a:gd name="T24" fmla="*/ 58 w 370"/>
                  <a:gd name="T25" fmla="*/ 5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0"/>
                  <a:gd name="T40" fmla="*/ 0 h 392"/>
                  <a:gd name="T41" fmla="*/ 370 w 370"/>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0" h="392">
                    <a:moveTo>
                      <a:pt x="58" y="22"/>
                    </a:moveTo>
                    <a:cubicBezTo>
                      <a:pt x="52" y="26"/>
                      <a:pt x="21" y="45"/>
                      <a:pt x="16" y="55"/>
                    </a:cubicBezTo>
                    <a:cubicBezTo>
                      <a:pt x="8" y="70"/>
                      <a:pt x="0" y="104"/>
                      <a:pt x="0" y="104"/>
                    </a:cubicBezTo>
                    <a:cubicBezTo>
                      <a:pt x="9" y="188"/>
                      <a:pt x="21" y="233"/>
                      <a:pt x="107" y="261"/>
                    </a:cubicBezTo>
                    <a:cubicBezTo>
                      <a:pt x="134" y="287"/>
                      <a:pt x="163" y="308"/>
                      <a:pt x="189" y="335"/>
                    </a:cubicBezTo>
                    <a:cubicBezTo>
                      <a:pt x="207" y="392"/>
                      <a:pt x="241" y="361"/>
                      <a:pt x="263" y="327"/>
                    </a:cubicBezTo>
                    <a:cubicBezTo>
                      <a:pt x="271" y="303"/>
                      <a:pt x="274" y="243"/>
                      <a:pt x="288" y="228"/>
                    </a:cubicBezTo>
                    <a:cubicBezTo>
                      <a:pt x="313" y="203"/>
                      <a:pt x="345" y="189"/>
                      <a:pt x="370" y="162"/>
                    </a:cubicBezTo>
                    <a:cubicBezTo>
                      <a:pt x="361" y="109"/>
                      <a:pt x="361" y="104"/>
                      <a:pt x="313" y="88"/>
                    </a:cubicBezTo>
                    <a:cubicBezTo>
                      <a:pt x="278" y="55"/>
                      <a:pt x="219" y="46"/>
                      <a:pt x="173" y="30"/>
                    </a:cubicBezTo>
                    <a:cubicBezTo>
                      <a:pt x="156" y="24"/>
                      <a:pt x="140" y="19"/>
                      <a:pt x="123" y="14"/>
                    </a:cubicBezTo>
                    <a:cubicBezTo>
                      <a:pt x="115" y="11"/>
                      <a:pt x="99" y="6"/>
                      <a:pt x="99" y="6"/>
                    </a:cubicBezTo>
                    <a:cubicBezTo>
                      <a:pt x="55" y="15"/>
                      <a:pt x="58" y="0"/>
                      <a:pt x="58" y="22"/>
                    </a:cubicBezTo>
                    <a:close/>
                  </a:path>
                </a:pathLst>
              </a:custGeom>
              <a:gradFill rotWithShape="1">
                <a:gsLst>
                  <a:gs pos="0">
                    <a:srgbClr val="66FF99"/>
                  </a:gs>
                  <a:gs pos="100000">
                    <a:srgbClr val="00A46D">
                      <a:alpha val="82001"/>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41" name="Freeform 502">
                <a:extLst>
                  <a:ext uri="{FF2B5EF4-FFF2-40B4-BE49-F238E27FC236}">
                    <a16:creationId xmlns:a16="http://schemas.microsoft.com/office/drawing/2014/main" id="{EFB3750B-6EB3-FE43-9799-A5932300CE1C}"/>
                  </a:ext>
                </a:extLst>
              </p:cNvPr>
              <p:cNvSpPr>
                <a:spLocks/>
              </p:cNvSpPr>
              <p:nvPr/>
            </p:nvSpPr>
            <p:spPr bwMode="auto">
              <a:xfrm>
                <a:off x="1752" y="1897"/>
                <a:ext cx="367" cy="3029"/>
              </a:xfrm>
              <a:custGeom>
                <a:avLst/>
                <a:gdLst>
                  <a:gd name="T0" fmla="*/ 132 w 367"/>
                  <a:gd name="T1" fmla="*/ 99 h 338"/>
                  <a:gd name="T2" fmla="*/ 1 w 367"/>
                  <a:gd name="T3" fmla="*/ 157 h 338"/>
                  <a:gd name="T4" fmla="*/ 9 w 367"/>
                  <a:gd name="T5" fmla="*/ 272 h 338"/>
                  <a:gd name="T6" fmla="*/ 108 w 367"/>
                  <a:gd name="T7" fmla="*/ 338 h 338"/>
                  <a:gd name="T8" fmla="*/ 264 w 367"/>
                  <a:gd name="T9" fmla="*/ 313 h 338"/>
                  <a:gd name="T10" fmla="*/ 289 w 367"/>
                  <a:gd name="T11" fmla="*/ 288 h 338"/>
                  <a:gd name="T12" fmla="*/ 322 w 367"/>
                  <a:gd name="T13" fmla="*/ 239 h 338"/>
                  <a:gd name="T14" fmla="*/ 297 w 367"/>
                  <a:gd name="T15" fmla="*/ 0 h 338"/>
                  <a:gd name="T16" fmla="*/ 173 w 367"/>
                  <a:gd name="T17" fmla="*/ 33 h 338"/>
                  <a:gd name="T18" fmla="*/ 141 w 367"/>
                  <a:gd name="T19" fmla="*/ 74 h 338"/>
                  <a:gd name="T20" fmla="*/ 132 w 367"/>
                  <a:gd name="T21" fmla="*/ 99 h 3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7"/>
                  <a:gd name="T34" fmla="*/ 0 h 338"/>
                  <a:gd name="T35" fmla="*/ 367 w 367"/>
                  <a:gd name="T36" fmla="*/ 338 h 3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7" h="338">
                    <a:moveTo>
                      <a:pt x="132" y="99"/>
                    </a:moveTo>
                    <a:cubicBezTo>
                      <a:pt x="59" y="107"/>
                      <a:pt x="48" y="108"/>
                      <a:pt x="1" y="157"/>
                    </a:cubicBezTo>
                    <a:cubicBezTo>
                      <a:pt x="4" y="195"/>
                      <a:pt x="0" y="235"/>
                      <a:pt x="9" y="272"/>
                    </a:cubicBezTo>
                    <a:cubicBezTo>
                      <a:pt x="15" y="298"/>
                      <a:pt x="80" y="329"/>
                      <a:pt x="108" y="338"/>
                    </a:cubicBezTo>
                    <a:cubicBezTo>
                      <a:pt x="188" y="332"/>
                      <a:pt x="203" y="332"/>
                      <a:pt x="264" y="313"/>
                    </a:cubicBezTo>
                    <a:cubicBezTo>
                      <a:pt x="272" y="305"/>
                      <a:pt x="282" y="297"/>
                      <a:pt x="289" y="288"/>
                    </a:cubicBezTo>
                    <a:cubicBezTo>
                      <a:pt x="301" y="273"/>
                      <a:pt x="322" y="239"/>
                      <a:pt x="322" y="239"/>
                    </a:cubicBezTo>
                    <a:cubicBezTo>
                      <a:pt x="345" y="166"/>
                      <a:pt x="367" y="48"/>
                      <a:pt x="297" y="0"/>
                    </a:cubicBezTo>
                    <a:cubicBezTo>
                      <a:pt x="251" y="6"/>
                      <a:pt x="210" y="3"/>
                      <a:pt x="173" y="33"/>
                    </a:cubicBezTo>
                    <a:cubicBezTo>
                      <a:pt x="169" y="36"/>
                      <a:pt x="141" y="74"/>
                      <a:pt x="141" y="74"/>
                    </a:cubicBezTo>
                    <a:cubicBezTo>
                      <a:pt x="117" y="93"/>
                      <a:pt x="103" y="70"/>
                      <a:pt x="132" y="99"/>
                    </a:cubicBezTo>
                    <a:close/>
                  </a:path>
                </a:pathLst>
              </a:custGeom>
              <a:gradFill rotWithShape="1">
                <a:gsLst>
                  <a:gs pos="0">
                    <a:srgbClr val="00A46D">
                      <a:alpha val="67000"/>
                    </a:srgbClr>
                  </a:gs>
                  <a:gs pos="100000">
                    <a:srgbClr val="006600"/>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grpSp>
        <p:sp>
          <p:nvSpPr>
            <p:cNvPr id="406" name="AutoShape 503">
              <a:extLst>
                <a:ext uri="{FF2B5EF4-FFF2-40B4-BE49-F238E27FC236}">
                  <a16:creationId xmlns:a16="http://schemas.microsoft.com/office/drawing/2014/main" id="{B9A86CF8-D522-0B4B-B57D-3B422A534D72}"/>
                </a:ext>
              </a:extLst>
            </p:cNvPr>
            <p:cNvSpPr>
              <a:spLocks noChangeAspect="1" noChangeArrowheads="1"/>
            </p:cNvSpPr>
            <p:nvPr/>
          </p:nvSpPr>
          <p:spPr bwMode="auto">
            <a:xfrm rot="16200000">
              <a:off x="1183" y="1789"/>
              <a:ext cx="86" cy="436"/>
            </a:xfrm>
            <a:prstGeom prst="flowChartTerminator">
              <a:avLst/>
            </a:prstGeom>
            <a:gradFill rotWithShape="1">
              <a:gsLst>
                <a:gs pos="0">
                  <a:srgbClr val="66FF66"/>
                </a:gs>
                <a:gs pos="100000">
                  <a:srgbClr val="00CC00"/>
                </a:gs>
              </a:gsLst>
              <a:path path="shape">
                <a:fillToRect l="50000" t="50000" r="50000" b="50000"/>
              </a:path>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407" name="Text Box 504">
              <a:extLst>
                <a:ext uri="{FF2B5EF4-FFF2-40B4-BE49-F238E27FC236}">
                  <a16:creationId xmlns:a16="http://schemas.microsoft.com/office/drawing/2014/main" id="{A464ED2F-09DC-7E46-9450-BC9C1820F2F2}"/>
                </a:ext>
              </a:extLst>
            </p:cNvPr>
            <p:cNvSpPr txBox="1">
              <a:spLocks noChangeArrowheads="1"/>
            </p:cNvSpPr>
            <p:nvPr/>
          </p:nvSpPr>
          <p:spPr bwMode="auto">
            <a:xfrm>
              <a:off x="1530" y="1730"/>
              <a:ext cx="126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zh-CN" altLang="en-US" sz="1050">
                  <a:solidFill>
                    <a:schemeClr val="bg1"/>
                  </a:solidFill>
                  <a:latin typeface="宋体" panose="02010600030101010101" pitchFamily="2" charset="-122"/>
                  <a:ea typeface="宋体" panose="02010600030101010101" pitchFamily="2" charset="-122"/>
                </a:rPr>
                <a:t>更少依赖细胞存活因子</a:t>
              </a:r>
            </a:p>
          </p:txBody>
        </p:sp>
        <p:sp>
          <p:nvSpPr>
            <p:cNvPr id="408" name="Line 505">
              <a:extLst>
                <a:ext uri="{FF2B5EF4-FFF2-40B4-BE49-F238E27FC236}">
                  <a16:creationId xmlns:a16="http://schemas.microsoft.com/office/drawing/2014/main" id="{0A78D8B3-3025-AE4C-B229-1213827E8E7A}"/>
                </a:ext>
              </a:extLst>
            </p:cNvPr>
            <p:cNvSpPr>
              <a:spLocks noChangeShapeType="1"/>
            </p:cNvSpPr>
            <p:nvPr/>
          </p:nvSpPr>
          <p:spPr bwMode="auto">
            <a:xfrm flipH="1">
              <a:off x="1783" y="3122"/>
              <a:ext cx="187" cy="76"/>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sz="1350"/>
            </a:p>
          </p:txBody>
        </p:sp>
        <p:grpSp>
          <p:nvGrpSpPr>
            <p:cNvPr id="409" name="Group 506">
              <a:extLst>
                <a:ext uri="{FF2B5EF4-FFF2-40B4-BE49-F238E27FC236}">
                  <a16:creationId xmlns:a16="http://schemas.microsoft.com/office/drawing/2014/main" id="{C7C986FF-AF84-0646-95D8-2B71A811DB8C}"/>
                </a:ext>
              </a:extLst>
            </p:cNvPr>
            <p:cNvGrpSpPr>
              <a:grpSpLocks/>
            </p:cNvGrpSpPr>
            <p:nvPr/>
          </p:nvGrpSpPr>
          <p:grpSpPr bwMode="auto">
            <a:xfrm>
              <a:off x="1003" y="2246"/>
              <a:ext cx="268" cy="328"/>
              <a:chOff x="2028" y="3596"/>
              <a:chExt cx="268" cy="328"/>
            </a:xfrm>
          </p:grpSpPr>
          <p:sp>
            <p:nvSpPr>
              <p:cNvPr id="429" name="Text Box 507">
                <a:extLst>
                  <a:ext uri="{FF2B5EF4-FFF2-40B4-BE49-F238E27FC236}">
                    <a16:creationId xmlns:a16="http://schemas.microsoft.com/office/drawing/2014/main" id="{B8407DB3-2673-6643-9DE8-DF94A2201E03}"/>
                  </a:ext>
                </a:extLst>
              </p:cNvPr>
              <p:cNvSpPr txBox="1">
                <a:spLocks noChangeArrowheads="1"/>
              </p:cNvSpPr>
              <p:nvPr/>
            </p:nvSpPr>
            <p:spPr bwMode="auto">
              <a:xfrm>
                <a:off x="2045" y="3620"/>
                <a:ext cx="1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050">
                    <a:solidFill>
                      <a:schemeClr val="bg1"/>
                    </a:solidFill>
                    <a:latin typeface="宋体" panose="02010600030101010101" pitchFamily="2" charset="-122"/>
                    <a:ea typeface="宋体" panose="02010600030101010101" pitchFamily="2" charset="-122"/>
                  </a:rPr>
                  <a:t>.</a:t>
                </a:r>
              </a:p>
            </p:txBody>
          </p:sp>
          <p:sp>
            <p:nvSpPr>
              <p:cNvPr id="430" name="Text Box 508">
                <a:extLst>
                  <a:ext uri="{FF2B5EF4-FFF2-40B4-BE49-F238E27FC236}">
                    <a16:creationId xmlns:a16="http://schemas.microsoft.com/office/drawing/2014/main" id="{6A6D7B21-DCA7-C442-B613-DFA90DD63059}"/>
                  </a:ext>
                </a:extLst>
              </p:cNvPr>
              <p:cNvSpPr txBox="1">
                <a:spLocks noChangeArrowheads="1"/>
              </p:cNvSpPr>
              <p:nvPr/>
            </p:nvSpPr>
            <p:spPr bwMode="auto">
              <a:xfrm>
                <a:off x="2081" y="3596"/>
                <a:ext cx="1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050">
                    <a:solidFill>
                      <a:schemeClr val="bg1"/>
                    </a:solidFill>
                    <a:latin typeface="宋体" panose="02010600030101010101" pitchFamily="2" charset="-122"/>
                    <a:ea typeface="宋体" panose="02010600030101010101" pitchFamily="2" charset="-122"/>
                  </a:rPr>
                  <a:t>.</a:t>
                </a:r>
              </a:p>
            </p:txBody>
          </p:sp>
          <p:sp>
            <p:nvSpPr>
              <p:cNvPr id="431" name="Text Box 509">
                <a:extLst>
                  <a:ext uri="{FF2B5EF4-FFF2-40B4-BE49-F238E27FC236}">
                    <a16:creationId xmlns:a16="http://schemas.microsoft.com/office/drawing/2014/main" id="{97576FE7-3808-E847-8DBE-BE14099AFAFC}"/>
                  </a:ext>
                </a:extLst>
              </p:cNvPr>
              <p:cNvSpPr txBox="1">
                <a:spLocks noChangeArrowheads="1"/>
              </p:cNvSpPr>
              <p:nvPr/>
            </p:nvSpPr>
            <p:spPr bwMode="auto">
              <a:xfrm>
                <a:off x="2093" y="3653"/>
                <a:ext cx="1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050">
                    <a:solidFill>
                      <a:schemeClr val="bg1"/>
                    </a:solidFill>
                    <a:latin typeface="宋体" panose="02010600030101010101" pitchFamily="2" charset="-122"/>
                    <a:ea typeface="宋体" panose="02010600030101010101" pitchFamily="2" charset="-122"/>
                  </a:rPr>
                  <a:t>.</a:t>
                </a:r>
              </a:p>
            </p:txBody>
          </p:sp>
          <p:sp>
            <p:nvSpPr>
              <p:cNvPr id="432" name="Text Box 510">
                <a:extLst>
                  <a:ext uri="{FF2B5EF4-FFF2-40B4-BE49-F238E27FC236}">
                    <a16:creationId xmlns:a16="http://schemas.microsoft.com/office/drawing/2014/main" id="{3DAE97F0-DE2B-204C-99EE-B8ED56B2C213}"/>
                  </a:ext>
                </a:extLst>
              </p:cNvPr>
              <p:cNvSpPr txBox="1">
                <a:spLocks noChangeArrowheads="1"/>
              </p:cNvSpPr>
              <p:nvPr/>
            </p:nvSpPr>
            <p:spPr bwMode="auto">
              <a:xfrm>
                <a:off x="2039" y="3674"/>
                <a:ext cx="1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050">
                    <a:solidFill>
                      <a:schemeClr val="bg1"/>
                    </a:solidFill>
                    <a:latin typeface="宋体" panose="02010600030101010101" pitchFamily="2" charset="-122"/>
                    <a:ea typeface="宋体" panose="02010600030101010101" pitchFamily="2" charset="-122"/>
                  </a:rPr>
                  <a:t>.</a:t>
                </a:r>
              </a:p>
            </p:txBody>
          </p:sp>
          <p:sp>
            <p:nvSpPr>
              <p:cNvPr id="433" name="Text Box 511">
                <a:extLst>
                  <a:ext uri="{FF2B5EF4-FFF2-40B4-BE49-F238E27FC236}">
                    <a16:creationId xmlns:a16="http://schemas.microsoft.com/office/drawing/2014/main" id="{705F58AB-09E7-FC4B-B212-1F740AD9E2BC}"/>
                  </a:ext>
                </a:extLst>
              </p:cNvPr>
              <p:cNvSpPr txBox="1">
                <a:spLocks noChangeArrowheads="1"/>
              </p:cNvSpPr>
              <p:nvPr/>
            </p:nvSpPr>
            <p:spPr bwMode="auto">
              <a:xfrm>
                <a:off x="2105" y="3638"/>
                <a:ext cx="1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050">
                    <a:solidFill>
                      <a:schemeClr val="bg1"/>
                    </a:solidFill>
                    <a:latin typeface="宋体" panose="02010600030101010101" pitchFamily="2" charset="-122"/>
                    <a:ea typeface="宋体" panose="02010600030101010101" pitchFamily="2" charset="-122"/>
                  </a:rPr>
                  <a:t>.</a:t>
                </a:r>
              </a:p>
            </p:txBody>
          </p:sp>
          <p:sp>
            <p:nvSpPr>
              <p:cNvPr id="434" name="Text Box 512">
                <a:extLst>
                  <a:ext uri="{FF2B5EF4-FFF2-40B4-BE49-F238E27FC236}">
                    <a16:creationId xmlns:a16="http://schemas.microsoft.com/office/drawing/2014/main" id="{5921402D-A3A2-1642-A21C-8184D9DD2B36}"/>
                  </a:ext>
                </a:extLst>
              </p:cNvPr>
              <p:cNvSpPr txBox="1">
                <a:spLocks noChangeArrowheads="1"/>
              </p:cNvSpPr>
              <p:nvPr/>
            </p:nvSpPr>
            <p:spPr bwMode="auto">
              <a:xfrm>
                <a:off x="2108" y="3623"/>
                <a:ext cx="1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050">
                    <a:solidFill>
                      <a:schemeClr val="bg1"/>
                    </a:solidFill>
                    <a:latin typeface="宋体" panose="02010600030101010101" pitchFamily="2" charset="-122"/>
                    <a:ea typeface="宋体" panose="02010600030101010101" pitchFamily="2" charset="-122"/>
                  </a:rPr>
                  <a:t>.</a:t>
                </a:r>
              </a:p>
            </p:txBody>
          </p:sp>
          <p:grpSp>
            <p:nvGrpSpPr>
              <p:cNvPr id="435" name="Group 513">
                <a:extLst>
                  <a:ext uri="{FF2B5EF4-FFF2-40B4-BE49-F238E27FC236}">
                    <a16:creationId xmlns:a16="http://schemas.microsoft.com/office/drawing/2014/main" id="{0026115E-7A9C-2444-851D-F9625D0B0A78}"/>
                  </a:ext>
                </a:extLst>
              </p:cNvPr>
              <p:cNvGrpSpPr>
                <a:grpSpLocks/>
              </p:cNvGrpSpPr>
              <p:nvPr/>
            </p:nvGrpSpPr>
            <p:grpSpPr bwMode="auto">
              <a:xfrm>
                <a:off x="2028" y="3690"/>
                <a:ext cx="242" cy="234"/>
                <a:chOff x="2087" y="3695"/>
                <a:chExt cx="242" cy="234"/>
              </a:xfrm>
            </p:grpSpPr>
            <p:sp>
              <p:nvSpPr>
                <p:cNvPr id="436" name="Text Box 514">
                  <a:extLst>
                    <a:ext uri="{FF2B5EF4-FFF2-40B4-BE49-F238E27FC236}">
                      <a16:creationId xmlns:a16="http://schemas.microsoft.com/office/drawing/2014/main" id="{C5D4C261-88CC-3543-B1D0-19C3FE29F3B4}"/>
                    </a:ext>
                  </a:extLst>
                </p:cNvPr>
                <p:cNvSpPr txBox="1">
                  <a:spLocks noChangeArrowheads="1"/>
                </p:cNvSpPr>
                <p:nvPr/>
              </p:nvSpPr>
              <p:spPr bwMode="auto">
                <a:xfrm>
                  <a:off x="2087" y="3707"/>
                  <a:ext cx="1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050">
                      <a:solidFill>
                        <a:schemeClr val="bg1"/>
                      </a:solidFill>
                      <a:latin typeface="宋体" panose="02010600030101010101" pitchFamily="2" charset="-122"/>
                      <a:ea typeface="宋体" panose="02010600030101010101" pitchFamily="2" charset="-122"/>
                    </a:rPr>
                    <a:t>.</a:t>
                  </a:r>
                </a:p>
              </p:txBody>
            </p:sp>
            <p:sp>
              <p:nvSpPr>
                <p:cNvPr id="437" name="Text Box 515">
                  <a:extLst>
                    <a:ext uri="{FF2B5EF4-FFF2-40B4-BE49-F238E27FC236}">
                      <a16:creationId xmlns:a16="http://schemas.microsoft.com/office/drawing/2014/main" id="{570A0597-88DF-7F43-B3DA-5AA2BD09CFF9}"/>
                    </a:ext>
                  </a:extLst>
                </p:cNvPr>
                <p:cNvSpPr txBox="1">
                  <a:spLocks noChangeArrowheads="1"/>
                </p:cNvSpPr>
                <p:nvPr/>
              </p:nvSpPr>
              <p:spPr bwMode="auto">
                <a:xfrm>
                  <a:off x="2117" y="3695"/>
                  <a:ext cx="1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050">
                      <a:solidFill>
                        <a:schemeClr val="bg1"/>
                      </a:solidFill>
                      <a:latin typeface="宋体" panose="02010600030101010101" pitchFamily="2" charset="-122"/>
                      <a:ea typeface="宋体" panose="02010600030101010101" pitchFamily="2" charset="-122"/>
                    </a:rPr>
                    <a:t>.</a:t>
                  </a:r>
                </a:p>
              </p:txBody>
            </p:sp>
            <p:sp>
              <p:nvSpPr>
                <p:cNvPr id="438" name="Text Box 516">
                  <a:extLst>
                    <a:ext uri="{FF2B5EF4-FFF2-40B4-BE49-F238E27FC236}">
                      <a16:creationId xmlns:a16="http://schemas.microsoft.com/office/drawing/2014/main" id="{CA9BE77F-A82C-544F-BB53-279A97409735}"/>
                    </a:ext>
                  </a:extLst>
                </p:cNvPr>
                <p:cNvSpPr txBox="1">
                  <a:spLocks noChangeArrowheads="1"/>
                </p:cNvSpPr>
                <p:nvPr/>
              </p:nvSpPr>
              <p:spPr bwMode="auto">
                <a:xfrm>
                  <a:off x="2141" y="3716"/>
                  <a:ext cx="1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050">
                      <a:solidFill>
                        <a:schemeClr val="bg1"/>
                      </a:solidFill>
                      <a:latin typeface="宋体" panose="02010600030101010101" pitchFamily="2" charset="-122"/>
                      <a:ea typeface="宋体" panose="02010600030101010101" pitchFamily="2" charset="-122"/>
                    </a:rPr>
                    <a:t>.</a:t>
                  </a:r>
                </a:p>
              </p:txBody>
            </p:sp>
          </p:grpSp>
        </p:grpSp>
        <p:sp>
          <p:nvSpPr>
            <p:cNvPr id="410" name="Text Box 517">
              <a:extLst>
                <a:ext uri="{FF2B5EF4-FFF2-40B4-BE49-F238E27FC236}">
                  <a16:creationId xmlns:a16="http://schemas.microsoft.com/office/drawing/2014/main" id="{25B7D868-A5D5-DF4F-A9A6-2B95818374EC}"/>
                </a:ext>
              </a:extLst>
            </p:cNvPr>
            <p:cNvSpPr txBox="1">
              <a:spLocks noChangeArrowheads="1"/>
            </p:cNvSpPr>
            <p:nvPr/>
          </p:nvSpPr>
          <p:spPr bwMode="auto">
            <a:xfrm>
              <a:off x="1460" y="2358"/>
              <a:ext cx="62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zh-CN" altLang="en-US" sz="1050">
                  <a:solidFill>
                    <a:schemeClr val="bg1"/>
                  </a:solidFill>
                  <a:latin typeface="宋体" panose="02010600030101010101" pitchFamily="2" charset="-122"/>
                  <a:ea typeface="宋体" panose="02010600030101010101" pitchFamily="2" charset="-122"/>
                </a:rPr>
                <a:t>通透性差</a:t>
              </a:r>
            </a:p>
          </p:txBody>
        </p:sp>
        <p:sp>
          <p:nvSpPr>
            <p:cNvPr id="411" name="Line 518">
              <a:extLst>
                <a:ext uri="{FF2B5EF4-FFF2-40B4-BE49-F238E27FC236}">
                  <a16:creationId xmlns:a16="http://schemas.microsoft.com/office/drawing/2014/main" id="{2E511122-AC42-464E-A227-DF6B1ACA3534}"/>
                </a:ext>
              </a:extLst>
            </p:cNvPr>
            <p:cNvSpPr>
              <a:spLocks noChangeShapeType="1"/>
            </p:cNvSpPr>
            <p:nvPr/>
          </p:nvSpPr>
          <p:spPr bwMode="auto">
            <a:xfrm flipH="1">
              <a:off x="1203" y="2474"/>
              <a:ext cx="304" cy="7"/>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sz="1350"/>
            </a:p>
          </p:txBody>
        </p:sp>
        <p:grpSp>
          <p:nvGrpSpPr>
            <p:cNvPr id="412" name="Group 519">
              <a:extLst>
                <a:ext uri="{FF2B5EF4-FFF2-40B4-BE49-F238E27FC236}">
                  <a16:creationId xmlns:a16="http://schemas.microsoft.com/office/drawing/2014/main" id="{09E11D53-50C3-8A4A-A7F2-87D4F3CA0E9F}"/>
                </a:ext>
              </a:extLst>
            </p:cNvPr>
            <p:cNvGrpSpPr>
              <a:grpSpLocks/>
            </p:cNvGrpSpPr>
            <p:nvPr/>
          </p:nvGrpSpPr>
          <p:grpSpPr bwMode="auto">
            <a:xfrm>
              <a:off x="676" y="1910"/>
              <a:ext cx="268" cy="328"/>
              <a:chOff x="2028" y="3596"/>
              <a:chExt cx="268" cy="328"/>
            </a:xfrm>
          </p:grpSpPr>
          <p:sp>
            <p:nvSpPr>
              <p:cNvPr id="419" name="Text Box 520">
                <a:extLst>
                  <a:ext uri="{FF2B5EF4-FFF2-40B4-BE49-F238E27FC236}">
                    <a16:creationId xmlns:a16="http://schemas.microsoft.com/office/drawing/2014/main" id="{48740271-39A8-FE4F-80E6-632305E854DB}"/>
                  </a:ext>
                </a:extLst>
              </p:cNvPr>
              <p:cNvSpPr txBox="1">
                <a:spLocks noChangeArrowheads="1"/>
              </p:cNvSpPr>
              <p:nvPr/>
            </p:nvSpPr>
            <p:spPr bwMode="auto">
              <a:xfrm>
                <a:off x="2045" y="3620"/>
                <a:ext cx="1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050">
                    <a:solidFill>
                      <a:schemeClr val="bg1"/>
                    </a:solidFill>
                    <a:latin typeface="宋体" panose="02010600030101010101" pitchFamily="2" charset="-122"/>
                    <a:ea typeface="宋体" panose="02010600030101010101" pitchFamily="2" charset="-122"/>
                  </a:rPr>
                  <a:t>.</a:t>
                </a:r>
              </a:p>
            </p:txBody>
          </p:sp>
          <p:sp>
            <p:nvSpPr>
              <p:cNvPr id="420" name="Text Box 521">
                <a:extLst>
                  <a:ext uri="{FF2B5EF4-FFF2-40B4-BE49-F238E27FC236}">
                    <a16:creationId xmlns:a16="http://schemas.microsoft.com/office/drawing/2014/main" id="{E671E331-0F05-E74D-9B80-A5F28C92D681}"/>
                  </a:ext>
                </a:extLst>
              </p:cNvPr>
              <p:cNvSpPr txBox="1">
                <a:spLocks noChangeArrowheads="1"/>
              </p:cNvSpPr>
              <p:nvPr/>
            </p:nvSpPr>
            <p:spPr bwMode="auto">
              <a:xfrm>
                <a:off x="2081" y="3596"/>
                <a:ext cx="1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050">
                    <a:solidFill>
                      <a:schemeClr val="bg1"/>
                    </a:solidFill>
                    <a:latin typeface="宋体" panose="02010600030101010101" pitchFamily="2" charset="-122"/>
                    <a:ea typeface="宋体" panose="02010600030101010101" pitchFamily="2" charset="-122"/>
                  </a:rPr>
                  <a:t>.</a:t>
                </a:r>
              </a:p>
            </p:txBody>
          </p:sp>
          <p:sp>
            <p:nvSpPr>
              <p:cNvPr id="421" name="Text Box 522">
                <a:extLst>
                  <a:ext uri="{FF2B5EF4-FFF2-40B4-BE49-F238E27FC236}">
                    <a16:creationId xmlns:a16="http://schemas.microsoft.com/office/drawing/2014/main" id="{67AC65C1-C297-FA47-A52A-1B09B9AA4715}"/>
                  </a:ext>
                </a:extLst>
              </p:cNvPr>
              <p:cNvSpPr txBox="1">
                <a:spLocks noChangeArrowheads="1"/>
              </p:cNvSpPr>
              <p:nvPr/>
            </p:nvSpPr>
            <p:spPr bwMode="auto">
              <a:xfrm>
                <a:off x="2093" y="3653"/>
                <a:ext cx="1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050">
                    <a:solidFill>
                      <a:schemeClr val="bg1"/>
                    </a:solidFill>
                    <a:latin typeface="宋体" panose="02010600030101010101" pitchFamily="2" charset="-122"/>
                    <a:ea typeface="宋体" panose="02010600030101010101" pitchFamily="2" charset="-122"/>
                  </a:rPr>
                  <a:t>.</a:t>
                </a:r>
              </a:p>
            </p:txBody>
          </p:sp>
          <p:sp>
            <p:nvSpPr>
              <p:cNvPr id="422" name="Text Box 523">
                <a:extLst>
                  <a:ext uri="{FF2B5EF4-FFF2-40B4-BE49-F238E27FC236}">
                    <a16:creationId xmlns:a16="http://schemas.microsoft.com/office/drawing/2014/main" id="{3829CC95-916C-1D4E-AEA5-30EF3F007576}"/>
                  </a:ext>
                </a:extLst>
              </p:cNvPr>
              <p:cNvSpPr txBox="1">
                <a:spLocks noChangeArrowheads="1"/>
              </p:cNvSpPr>
              <p:nvPr/>
            </p:nvSpPr>
            <p:spPr bwMode="auto">
              <a:xfrm>
                <a:off x="2039" y="3674"/>
                <a:ext cx="1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050">
                    <a:solidFill>
                      <a:schemeClr val="bg1"/>
                    </a:solidFill>
                    <a:latin typeface="宋体" panose="02010600030101010101" pitchFamily="2" charset="-122"/>
                    <a:ea typeface="宋体" panose="02010600030101010101" pitchFamily="2" charset="-122"/>
                  </a:rPr>
                  <a:t>.</a:t>
                </a:r>
              </a:p>
            </p:txBody>
          </p:sp>
          <p:sp>
            <p:nvSpPr>
              <p:cNvPr id="423" name="Text Box 524">
                <a:extLst>
                  <a:ext uri="{FF2B5EF4-FFF2-40B4-BE49-F238E27FC236}">
                    <a16:creationId xmlns:a16="http://schemas.microsoft.com/office/drawing/2014/main" id="{29596D9E-EC30-DB49-872F-A4C14B0DAFDD}"/>
                  </a:ext>
                </a:extLst>
              </p:cNvPr>
              <p:cNvSpPr txBox="1">
                <a:spLocks noChangeArrowheads="1"/>
              </p:cNvSpPr>
              <p:nvPr/>
            </p:nvSpPr>
            <p:spPr bwMode="auto">
              <a:xfrm>
                <a:off x="2105" y="3638"/>
                <a:ext cx="1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050">
                    <a:solidFill>
                      <a:schemeClr val="bg1"/>
                    </a:solidFill>
                    <a:latin typeface="宋体" panose="02010600030101010101" pitchFamily="2" charset="-122"/>
                    <a:ea typeface="宋体" panose="02010600030101010101" pitchFamily="2" charset="-122"/>
                  </a:rPr>
                  <a:t>.</a:t>
                </a:r>
              </a:p>
            </p:txBody>
          </p:sp>
          <p:sp>
            <p:nvSpPr>
              <p:cNvPr id="424" name="Text Box 525">
                <a:extLst>
                  <a:ext uri="{FF2B5EF4-FFF2-40B4-BE49-F238E27FC236}">
                    <a16:creationId xmlns:a16="http://schemas.microsoft.com/office/drawing/2014/main" id="{FFAE3928-4533-9A47-AAED-3A5A7C893D64}"/>
                  </a:ext>
                </a:extLst>
              </p:cNvPr>
              <p:cNvSpPr txBox="1">
                <a:spLocks noChangeArrowheads="1"/>
              </p:cNvSpPr>
              <p:nvPr/>
            </p:nvSpPr>
            <p:spPr bwMode="auto">
              <a:xfrm>
                <a:off x="2108" y="3623"/>
                <a:ext cx="1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050">
                    <a:solidFill>
                      <a:schemeClr val="bg1"/>
                    </a:solidFill>
                    <a:latin typeface="宋体" panose="02010600030101010101" pitchFamily="2" charset="-122"/>
                    <a:ea typeface="宋体" panose="02010600030101010101" pitchFamily="2" charset="-122"/>
                  </a:rPr>
                  <a:t>.</a:t>
                </a:r>
              </a:p>
            </p:txBody>
          </p:sp>
          <p:grpSp>
            <p:nvGrpSpPr>
              <p:cNvPr id="425" name="Group 526">
                <a:extLst>
                  <a:ext uri="{FF2B5EF4-FFF2-40B4-BE49-F238E27FC236}">
                    <a16:creationId xmlns:a16="http://schemas.microsoft.com/office/drawing/2014/main" id="{547C2982-04D6-074E-BA5C-61796BFFB6E8}"/>
                  </a:ext>
                </a:extLst>
              </p:cNvPr>
              <p:cNvGrpSpPr>
                <a:grpSpLocks/>
              </p:cNvGrpSpPr>
              <p:nvPr/>
            </p:nvGrpSpPr>
            <p:grpSpPr bwMode="auto">
              <a:xfrm>
                <a:off x="2028" y="3690"/>
                <a:ext cx="242" cy="234"/>
                <a:chOff x="2087" y="3695"/>
                <a:chExt cx="242" cy="234"/>
              </a:xfrm>
            </p:grpSpPr>
            <p:sp>
              <p:nvSpPr>
                <p:cNvPr id="426" name="Text Box 527">
                  <a:extLst>
                    <a:ext uri="{FF2B5EF4-FFF2-40B4-BE49-F238E27FC236}">
                      <a16:creationId xmlns:a16="http://schemas.microsoft.com/office/drawing/2014/main" id="{2C4422D9-1A93-A241-9650-30E64BBBB9C2}"/>
                    </a:ext>
                  </a:extLst>
                </p:cNvPr>
                <p:cNvSpPr txBox="1">
                  <a:spLocks noChangeArrowheads="1"/>
                </p:cNvSpPr>
                <p:nvPr/>
              </p:nvSpPr>
              <p:spPr bwMode="auto">
                <a:xfrm>
                  <a:off x="2087" y="3707"/>
                  <a:ext cx="1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050">
                      <a:solidFill>
                        <a:schemeClr val="bg1"/>
                      </a:solidFill>
                      <a:latin typeface="宋体" panose="02010600030101010101" pitchFamily="2" charset="-122"/>
                      <a:ea typeface="宋体" panose="02010600030101010101" pitchFamily="2" charset="-122"/>
                    </a:rPr>
                    <a:t>.</a:t>
                  </a:r>
                </a:p>
              </p:txBody>
            </p:sp>
            <p:sp>
              <p:nvSpPr>
                <p:cNvPr id="427" name="Text Box 528">
                  <a:extLst>
                    <a:ext uri="{FF2B5EF4-FFF2-40B4-BE49-F238E27FC236}">
                      <a16:creationId xmlns:a16="http://schemas.microsoft.com/office/drawing/2014/main" id="{B2FB35CE-8EF1-6046-966C-15A12D2A998F}"/>
                    </a:ext>
                  </a:extLst>
                </p:cNvPr>
                <p:cNvSpPr txBox="1">
                  <a:spLocks noChangeArrowheads="1"/>
                </p:cNvSpPr>
                <p:nvPr/>
              </p:nvSpPr>
              <p:spPr bwMode="auto">
                <a:xfrm>
                  <a:off x="2117" y="3695"/>
                  <a:ext cx="1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050">
                      <a:solidFill>
                        <a:schemeClr val="bg1"/>
                      </a:solidFill>
                      <a:latin typeface="宋体" panose="02010600030101010101" pitchFamily="2" charset="-122"/>
                      <a:ea typeface="宋体" panose="02010600030101010101" pitchFamily="2" charset="-122"/>
                    </a:rPr>
                    <a:t>.</a:t>
                  </a:r>
                </a:p>
              </p:txBody>
            </p:sp>
            <p:sp>
              <p:nvSpPr>
                <p:cNvPr id="428" name="Text Box 529">
                  <a:extLst>
                    <a:ext uri="{FF2B5EF4-FFF2-40B4-BE49-F238E27FC236}">
                      <a16:creationId xmlns:a16="http://schemas.microsoft.com/office/drawing/2014/main" id="{0A0216F5-1189-C24F-9384-E24BE258FEDB}"/>
                    </a:ext>
                  </a:extLst>
                </p:cNvPr>
                <p:cNvSpPr txBox="1">
                  <a:spLocks noChangeArrowheads="1"/>
                </p:cNvSpPr>
                <p:nvPr/>
              </p:nvSpPr>
              <p:spPr bwMode="auto">
                <a:xfrm>
                  <a:off x="2141" y="3716"/>
                  <a:ext cx="18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en-US" altLang="zh-CN" sz="1050">
                      <a:solidFill>
                        <a:schemeClr val="bg1"/>
                      </a:solidFill>
                      <a:latin typeface="宋体" panose="02010600030101010101" pitchFamily="2" charset="-122"/>
                      <a:ea typeface="宋体" panose="02010600030101010101" pitchFamily="2" charset="-122"/>
                    </a:rPr>
                    <a:t>.</a:t>
                  </a:r>
                </a:p>
              </p:txBody>
            </p:sp>
          </p:grpSp>
        </p:grpSp>
        <p:sp>
          <p:nvSpPr>
            <p:cNvPr id="413" name="Text Box 530">
              <a:extLst>
                <a:ext uri="{FF2B5EF4-FFF2-40B4-BE49-F238E27FC236}">
                  <a16:creationId xmlns:a16="http://schemas.microsoft.com/office/drawing/2014/main" id="{0A4D48E4-8430-1648-90BA-54EB84260E38}"/>
                </a:ext>
              </a:extLst>
            </p:cNvPr>
            <p:cNvSpPr txBox="1">
              <a:spLocks noChangeArrowheads="1"/>
            </p:cNvSpPr>
            <p:nvPr/>
          </p:nvSpPr>
          <p:spPr bwMode="auto">
            <a:xfrm>
              <a:off x="1487" y="2570"/>
              <a:ext cx="126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ClrTx/>
                <a:buSzTx/>
                <a:buFontTx/>
                <a:buNone/>
              </a:pPr>
              <a:r>
                <a:rPr lang="zh-CN" altLang="en-US" sz="1050">
                  <a:solidFill>
                    <a:schemeClr val="bg1"/>
                  </a:solidFill>
                  <a:latin typeface="宋体" panose="02010600030101010101" pitchFamily="2" charset="-122"/>
                  <a:ea typeface="宋体" panose="02010600030101010101" pitchFamily="2" charset="-122"/>
                </a:rPr>
                <a:t>支持外膜细胞递呈</a:t>
              </a:r>
            </a:p>
          </p:txBody>
        </p:sp>
        <p:sp>
          <p:nvSpPr>
            <p:cNvPr id="414" name="Line 531">
              <a:extLst>
                <a:ext uri="{FF2B5EF4-FFF2-40B4-BE49-F238E27FC236}">
                  <a16:creationId xmlns:a16="http://schemas.microsoft.com/office/drawing/2014/main" id="{F66BF577-1CDC-0649-A05A-510DB7669532}"/>
                </a:ext>
              </a:extLst>
            </p:cNvPr>
            <p:cNvSpPr>
              <a:spLocks noChangeShapeType="1"/>
            </p:cNvSpPr>
            <p:nvPr/>
          </p:nvSpPr>
          <p:spPr bwMode="auto">
            <a:xfrm flipH="1">
              <a:off x="1588" y="2781"/>
              <a:ext cx="232" cy="159"/>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sz="1350"/>
            </a:p>
          </p:txBody>
        </p:sp>
        <p:sp>
          <p:nvSpPr>
            <p:cNvPr id="415" name="Line 532">
              <a:extLst>
                <a:ext uri="{FF2B5EF4-FFF2-40B4-BE49-F238E27FC236}">
                  <a16:creationId xmlns:a16="http://schemas.microsoft.com/office/drawing/2014/main" id="{3C374B40-4D1C-AC4E-8DFA-CEDD4444CB99}"/>
                </a:ext>
              </a:extLst>
            </p:cNvPr>
            <p:cNvSpPr>
              <a:spLocks noChangeShapeType="1"/>
            </p:cNvSpPr>
            <p:nvPr/>
          </p:nvSpPr>
          <p:spPr bwMode="auto">
            <a:xfrm>
              <a:off x="1124" y="1709"/>
              <a:ext cx="92" cy="236"/>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sz="1350"/>
            </a:p>
          </p:txBody>
        </p:sp>
        <p:sp>
          <p:nvSpPr>
            <p:cNvPr id="416" name="Line 533">
              <a:extLst>
                <a:ext uri="{FF2B5EF4-FFF2-40B4-BE49-F238E27FC236}">
                  <a16:creationId xmlns:a16="http://schemas.microsoft.com/office/drawing/2014/main" id="{CBA2258E-9794-8A43-A031-DB129E012A95}"/>
                </a:ext>
              </a:extLst>
            </p:cNvPr>
            <p:cNvSpPr>
              <a:spLocks noChangeShapeType="1"/>
            </p:cNvSpPr>
            <p:nvPr/>
          </p:nvSpPr>
          <p:spPr bwMode="auto">
            <a:xfrm>
              <a:off x="2404" y="1989"/>
              <a:ext cx="28" cy="180"/>
            </a:xfrm>
            <a:prstGeom prst="line">
              <a:avLst/>
            </a:prstGeom>
            <a:noFill/>
            <a:ln w="2857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sz="1350"/>
            </a:p>
          </p:txBody>
        </p:sp>
        <p:pic>
          <p:nvPicPr>
            <p:cNvPr id="417" name="Picture 534" descr="CAVG_Artwork_new">
              <a:extLst>
                <a:ext uri="{FF2B5EF4-FFF2-40B4-BE49-F238E27FC236}">
                  <a16:creationId xmlns:a16="http://schemas.microsoft.com/office/drawing/2014/main" id="{40DA0A78-FD83-2242-B894-D7CF143E8046}"/>
                </a:ext>
              </a:extLst>
            </p:cNvPr>
            <p:cNvPicPr>
              <a:picLocks noChangeAspect="1" noChangeArrowheads="1"/>
            </p:cNvPicPr>
            <p:nvPr/>
          </p:nvPicPr>
          <p:blipFill>
            <a:blip r:embed="rId3" cstate="print">
              <a:clrChange>
                <a:clrFrom>
                  <a:srgbClr val="492071"/>
                </a:clrFrom>
                <a:clrTo>
                  <a:srgbClr val="492071">
                    <a:alpha val="0"/>
                  </a:srgbClr>
                </a:clrTo>
              </a:clrChange>
              <a:extLst>
                <a:ext uri="{28A0092B-C50C-407E-A947-70E740481C1C}">
                  <a14:useLocalDpi xmlns:a14="http://schemas.microsoft.com/office/drawing/2010/main" val="0"/>
                </a:ext>
              </a:extLst>
            </a:blip>
            <a:srcRect l="17757" r="68213"/>
            <a:stretch>
              <a:fillRect/>
            </a:stretch>
          </p:blipFill>
          <p:spPr bwMode="auto">
            <a:xfrm>
              <a:off x="1588" y="1983"/>
              <a:ext cx="271"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8" name="Picture 535" descr="CAVG_Artwork_new">
              <a:extLst>
                <a:ext uri="{FF2B5EF4-FFF2-40B4-BE49-F238E27FC236}">
                  <a16:creationId xmlns:a16="http://schemas.microsoft.com/office/drawing/2014/main" id="{20AAC7FD-58A7-DD48-940E-89A67E8516E7}"/>
                </a:ext>
              </a:extLst>
            </p:cNvPr>
            <p:cNvPicPr>
              <a:picLocks noChangeAspect="1" noChangeArrowheads="1"/>
            </p:cNvPicPr>
            <p:nvPr/>
          </p:nvPicPr>
          <p:blipFill>
            <a:blip r:embed="rId3" cstate="print">
              <a:clrChange>
                <a:clrFrom>
                  <a:srgbClr val="492071"/>
                </a:clrFrom>
                <a:clrTo>
                  <a:srgbClr val="492071">
                    <a:alpha val="0"/>
                  </a:srgbClr>
                </a:clrTo>
              </a:clrChange>
              <a:extLst>
                <a:ext uri="{28A0092B-C50C-407E-A947-70E740481C1C}">
                  <a14:useLocalDpi xmlns:a14="http://schemas.microsoft.com/office/drawing/2010/main" val="0"/>
                </a:ext>
              </a:extLst>
            </a:blip>
            <a:srcRect l="17757" r="68213"/>
            <a:stretch>
              <a:fillRect/>
            </a:stretch>
          </p:blipFill>
          <p:spPr bwMode="auto">
            <a:xfrm>
              <a:off x="2292" y="2168"/>
              <a:ext cx="271"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38" name="Picture 536" descr="CAVG_Artwork_new">
            <a:extLst>
              <a:ext uri="{FF2B5EF4-FFF2-40B4-BE49-F238E27FC236}">
                <a16:creationId xmlns:a16="http://schemas.microsoft.com/office/drawing/2014/main" id="{A4556F06-0FC0-0143-B06A-DF10BCC24689}"/>
              </a:ext>
            </a:extLst>
          </p:cNvPr>
          <p:cNvPicPr>
            <a:picLocks noChangeAspect="1" noChangeArrowheads="1"/>
          </p:cNvPicPr>
          <p:nvPr/>
        </p:nvPicPr>
        <p:blipFill>
          <a:blip r:embed="rId3" cstate="print">
            <a:clrChange>
              <a:clrFrom>
                <a:srgbClr val="492071"/>
              </a:clrFrom>
              <a:clrTo>
                <a:srgbClr val="492071">
                  <a:alpha val="0"/>
                </a:srgbClr>
              </a:clrTo>
            </a:clrChange>
            <a:extLst>
              <a:ext uri="{28A0092B-C50C-407E-A947-70E740481C1C}">
                <a14:useLocalDpi xmlns:a14="http://schemas.microsoft.com/office/drawing/2010/main" val="0"/>
              </a:ext>
            </a:extLst>
          </a:blip>
          <a:srcRect l="17757" r="68213"/>
          <a:stretch>
            <a:fillRect/>
          </a:stretch>
        </p:blipFill>
        <p:spPr bwMode="auto">
          <a:xfrm>
            <a:off x="5524794" y="1681682"/>
            <a:ext cx="363253" cy="247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9" name="Picture 537" descr="CAVG_Artwork_new">
            <a:extLst>
              <a:ext uri="{FF2B5EF4-FFF2-40B4-BE49-F238E27FC236}">
                <a16:creationId xmlns:a16="http://schemas.microsoft.com/office/drawing/2014/main" id="{E17C57E0-FE45-8F47-B3AA-3362CB9D1CF2}"/>
              </a:ext>
            </a:extLst>
          </p:cNvPr>
          <p:cNvPicPr>
            <a:picLocks noChangeAspect="1" noChangeArrowheads="1"/>
          </p:cNvPicPr>
          <p:nvPr/>
        </p:nvPicPr>
        <p:blipFill>
          <a:blip r:embed="rId3" cstate="print">
            <a:clrChange>
              <a:clrFrom>
                <a:srgbClr val="492071"/>
              </a:clrFrom>
              <a:clrTo>
                <a:srgbClr val="492071">
                  <a:alpha val="0"/>
                </a:srgbClr>
              </a:clrTo>
            </a:clrChange>
            <a:extLst>
              <a:ext uri="{28A0092B-C50C-407E-A947-70E740481C1C}">
                <a14:useLocalDpi xmlns:a14="http://schemas.microsoft.com/office/drawing/2010/main" val="0"/>
              </a:ext>
            </a:extLst>
          </a:blip>
          <a:srcRect l="17757" r="68213"/>
          <a:stretch>
            <a:fillRect/>
          </a:stretch>
        </p:blipFill>
        <p:spPr bwMode="auto">
          <a:xfrm>
            <a:off x="6136964" y="1663817"/>
            <a:ext cx="363253" cy="247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0" name="Picture 538" descr="CAVG_Artwork_new">
            <a:extLst>
              <a:ext uri="{FF2B5EF4-FFF2-40B4-BE49-F238E27FC236}">
                <a16:creationId xmlns:a16="http://schemas.microsoft.com/office/drawing/2014/main" id="{C04DFB70-F9CF-0E4C-8934-03BF25782F3B}"/>
              </a:ext>
            </a:extLst>
          </p:cNvPr>
          <p:cNvPicPr>
            <a:picLocks noChangeAspect="1" noChangeArrowheads="1"/>
          </p:cNvPicPr>
          <p:nvPr/>
        </p:nvPicPr>
        <p:blipFill>
          <a:blip r:embed="rId3" cstate="print">
            <a:clrChange>
              <a:clrFrom>
                <a:srgbClr val="492071"/>
              </a:clrFrom>
              <a:clrTo>
                <a:srgbClr val="492071">
                  <a:alpha val="0"/>
                </a:srgbClr>
              </a:clrTo>
            </a:clrChange>
            <a:extLst>
              <a:ext uri="{28A0092B-C50C-407E-A947-70E740481C1C}">
                <a14:useLocalDpi xmlns:a14="http://schemas.microsoft.com/office/drawing/2010/main" val="0"/>
              </a:ext>
            </a:extLst>
          </a:blip>
          <a:srcRect l="17757" r="68213"/>
          <a:stretch>
            <a:fillRect/>
          </a:stretch>
        </p:blipFill>
        <p:spPr bwMode="auto">
          <a:xfrm>
            <a:off x="6244153" y="2006823"/>
            <a:ext cx="363253" cy="247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5921377"/>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318600" y="41276"/>
            <a:ext cx="7886700" cy="994172"/>
          </a:xfrm>
        </p:spPr>
        <p:txBody>
          <a:bodyPr>
            <a:normAutofit/>
          </a:bodyPr>
          <a:lstStyle/>
          <a:p>
            <a:r>
              <a:rPr lang="en-US" altLang="zh-CN" sz="2100" dirty="0">
                <a:latin typeface="Microsoft YaHei" panose="020B0503020204020204" pitchFamily="34" charset="-122"/>
                <a:ea typeface="Microsoft YaHei" panose="020B0503020204020204" pitchFamily="34" charset="-122"/>
                <a:sym typeface="Microsoft YaHei" panose="020B0503020204020204" pitchFamily="34" charset="-122"/>
              </a:rPr>
              <a:t>VEGF</a:t>
            </a:r>
            <a:r>
              <a:rPr lang="zh-CN" altLang="en-US" sz="2100" dirty="0">
                <a:latin typeface="Microsoft YaHei" panose="020B0503020204020204" pitchFamily="34" charset="-122"/>
                <a:ea typeface="Microsoft YaHei" panose="020B0503020204020204" pitchFamily="34" charset="-122"/>
                <a:sym typeface="Microsoft YaHei" panose="020B0503020204020204" pitchFamily="34" charset="-122"/>
              </a:rPr>
              <a:t>所致的肿瘤新生血管生成是</a:t>
            </a:r>
            <a:r>
              <a:rPr lang="zh-CN" altLang="en-GB" sz="2100" dirty="0">
                <a:latin typeface="Microsoft YaHei" panose="020B0503020204020204" pitchFamily="34" charset="-122"/>
                <a:ea typeface="Microsoft YaHei" panose="020B0503020204020204" pitchFamily="34" charset="-122"/>
                <a:sym typeface="Microsoft YaHei" panose="020B0503020204020204" pitchFamily="34" charset="-122"/>
              </a:rPr>
              <a:t>肿瘤生长</a:t>
            </a:r>
            <a:r>
              <a:rPr lang="zh-CN" altLang="en-US" sz="2100" dirty="0">
                <a:latin typeface="Microsoft YaHei" panose="020B0503020204020204" pitchFamily="34" charset="-122"/>
                <a:ea typeface="Microsoft YaHei" panose="020B0503020204020204" pitchFamily="34" charset="-122"/>
                <a:sym typeface="Microsoft YaHei" panose="020B0503020204020204" pitchFamily="34" charset="-122"/>
              </a:rPr>
              <a:t>、转移</a:t>
            </a:r>
            <a:r>
              <a:rPr lang="zh-CN" altLang="en-GB" sz="2100" dirty="0">
                <a:latin typeface="Microsoft YaHei" panose="020B0503020204020204" pitchFamily="34" charset="-122"/>
                <a:ea typeface="Microsoft YaHei" panose="020B0503020204020204" pitchFamily="34" charset="-122"/>
                <a:sym typeface="Microsoft YaHei" panose="020B0503020204020204" pitchFamily="34" charset="-122"/>
              </a:rPr>
              <a:t>的关键驱动因素</a:t>
            </a:r>
            <a:endParaRPr lang="zh-CN" altLang="en-US" sz="2100" dirty="0">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37" name="矩形 36"/>
          <p:cNvSpPr/>
          <p:nvPr/>
        </p:nvSpPr>
        <p:spPr>
          <a:xfrm>
            <a:off x="6459461" y="4971170"/>
            <a:ext cx="2685352" cy="196208"/>
          </a:xfrm>
          <a:prstGeom prst="rect">
            <a:avLst/>
          </a:prstGeom>
        </p:spPr>
        <p:txBody>
          <a:bodyPr wrap="none">
            <a:spAutoFit/>
          </a:bodyPr>
          <a:lstStyle/>
          <a:p>
            <a:pPr algn="r"/>
            <a:r>
              <a:rPr lang="it-IT" altLang="zh-CN" sz="675" dirty="0">
                <a:latin typeface="Microsoft YaHei" panose="020B0503020204020204" pitchFamily="34" charset="-122"/>
                <a:ea typeface="Microsoft YaHei" panose="020B0503020204020204" pitchFamily="34" charset="-122"/>
                <a:sym typeface="Microsoft YaHei" panose="020B0503020204020204" pitchFamily="34" charset="-122"/>
              </a:rPr>
              <a:t>Vera Loizzi et al., Int J Mol Sci. 2017 Sep 14;18(9). pii: E1967. </a:t>
            </a:r>
            <a:endParaRPr lang="zh-CN" altLang="en-US" sz="675" dirty="0">
              <a:latin typeface="Microsoft YaHei" panose="020B0503020204020204" pitchFamily="34" charset="-122"/>
              <a:ea typeface="Microsoft YaHei" panose="020B0503020204020204" pitchFamily="34" charset="-122"/>
              <a:sym typeface="Microsoft YaHei" panose="020B0503020204020204" pitchFamily="34" charset="-122"/>
            </a:endParaRPr>
          </a:p>
        </p:txBody>
      </p:sp>
      <p:grpSp>
        <p:nvGrpSpPr>
          <p:cNvPr id="39" name="组合 38"/>
          <p:cNvGrpSpPr/>
          <p:nvPr/>
        </p:nvGrpSpPr>
        <p:grpSpPr>
          <a:xfrm>
            <a:off x="392830" y="1049774"/>
            <a:ext cx="8352602" cy="3564555"/>
            <a:chOff x="523773" y="1398640"/>
            <a:chExt cx="11136803" cy="4752740"/>
          </a:xfrm>
        </p:grpSpPr>
        <p:pic>
          <p:nvPicPr>
            <p:cNvPr id="36" name="图片 35"/>
            <p:cNvPicPr>
              <a:picLocks noChangeAspect="1"/>
            </p:cNvPicPr>
            <p:nvPr/>
          </p:nvPicPr>
          <p:blipFill>
            <a:blip r:embed="rId3"/>
            <a:stretch>
              <a:fillRect/>
            </a:stretch>
          </p:blipFill>
          <p:spPr>
            <a:xfrm>
              <a:off x="632225" y="5303486"/>
              <a:ext cx="10912786" cy="847417"/>
            </a:xfrm>
            <a:prstGeom prst="rect">
              <a:avLst/>
            </a:prstGeom>
          </p:spPr>
        </p:pic>
        <p:pic>
          <p:nvPicPr>
            <p:cNvPr id="4" name="图片 3"/>
            <p:cNvPicPr>
              <a:picLocks noChangeAspect="1"/>
            </p:cNvPicPr>
            <p:nvPr/>
          </p:nvPicPr>
          <p:blipFill>
            <a:blip r:embed="rId4"/>
            <a:stretch>
              <a:fillRect/>
            </a:stretch>
          </p:blipFill>
          <p:spPr>
            <a:xfrm>
              <a:off x="523773" y="1809233"/>
              <a:ext cx="5316173" cy="3231160"/>
            </a:xfrm>
            <a:prstGeom prst="rect">
              <a:avLst/>
            </a:prstGeom>
          </p:spPr>
        </p:pic>
        <p:sp>
          <p:nvSpPr>
            <p:cNvPr id="8" name="矩形 7"/>
            <p:cNvSpPr/>
            <p:nvPr/>
          </p:nvSpPr>
          <p:spPr>
            <a:xfrm>
              <a:off x="581457" y="4443120"/>
              <a:ext cx="914400" cy="30480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zh-CN" altLang="en-US" sz="750" b="1" dirty="0">
                  <a:solidFill>
                    <a:schemeClr val="tx1"/>
                  </a:solidFill>
                  <a:latin typeface="Microsoft YaHei" panose="020B0503020204020204" pitchFamily="34" charset="-122"/>
                  <a:ea typeface="Microsoft YaHei" panose="020B0503020204020204" pitchFamily="34" charset="-122"/>
                  <a:sym typeface="Microsoft YaHei" panose="020B0503020204020204" pitchFamily="34" charset="-122"/>
                </a:rPr>
                <a:t>小肿瘤</a:t>
              </a:r>
            </a:p>
          </p:txBody>
        </p:sp>
        <p:sp>
          <p:nvSpPr>
            <p:cNvPr id="20" name="矩形 19"/>
            <p:cNvSpPr/>
            <p:nvPr/>
          </p:nvSpPr>
          <p:spPr>
            <a:xfrm>
              <a:off x="1671076" y="4426172"/>
              <a:ext cx="1378989" cy="584776"/>
            </a:xfrm>
            <a:prstGeom prst="rect">
              <a:avLst/>
            </a:prstGeom>
            <a:noFill/>
            <a:ln>
              <a:noFill/>
            </a:ln>
          </p:spPr>
          <p:txBody>
            <a:bodyPr wrap="square">
              <a:spAutoFit/>
            </a:bodyPr>
            <a:lstStyle/>
            <a:p>
              <a:r>
                <a:rPr lang="zh-CN" altLang="en-US" sz="750" b="1"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血管周围剥离和血管扩张、血管源性出芽</a:t>
              </a:r>
              <a:endParaRPr lang="zh-CN" altLang="en-US" sz="750" b="1" dirty="0">
                <a:latin typeface="Microsoft YaHei" panose="020B0503020204020204" pitchFamily="34" charset="-122"/>
                <a:ea typeface="Microsoft YaHei" panose="020B0503020204020204" pitchFamily="34" charset="-122"/>
                <a:sym typeface="Microsoft YaHei" panose="020B0503020204020204" pitchFamily="34" charset="-122"/>
              </a:endParaRPr>
            </a:p>
          </p:txBody>
        </p:sp>
        <p:grpSp>
          <p:nvGrpSpPr>
            <p:cNvPr id="11" name="组合 10"/>
            <p:cNvGrpSpPr/>
            <p:nvPr/>
          </p:nvGrpSpPr>
          <p:grpSpPr>
            <a:xfrm>
              <a:off x="3204936" y="4521647"/>
              <a:ext cx="2521887" cy="276998"/>
              <a:chOff x="3372845" y="4439795"/>
              <a:chExt cx="2521887" cy="276998"/>
            </a:xfrm>
          </p:grpSpPr>
          <p:sp>
            <p:nvSpPr>
              <p:cNvPr id="7" name="矩形 6"/>
              <p:cNvSpPr/>
              <p:nvPr/>
            </p:nvSpPr>
            <p:spPr>
              <a:xfrm>
                <a:off x="3372845" y="4439795"/>
                <a:ext cx="2521887" cy="276998"/>
              </a:xfrm>
              <a:prstGeom prst="rect">
                <a:avLst/>
              </a:prstGeom>
            </p:spPr>
            <p:txBody>
              <a:bodyPr wrap="none">
                <a:spAutoFit/>
              </a:bodyPr>
              <a:lstStyle/>
              <a:p>
                <a:r>
                  <a:rPr lang="zh-CN" altLang="en-US" sz="750" b="1"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新生血管形成和生长       </a:t>
                </a:r>
                <a:r>
                  <a:rPr lang="zh-CN" altLang="en-US" sz="750" b="1" spc="-38" dirty="0">
                    <a:latin typeface="Microsoft YaHei" panose="020B0503020204020204" pitchFamily="34" charset="-122"/>
                    <a:ea typeface="Microsoft YaHei" panose="020B0503020204020204" pitchFamily="34" charset="-122"/>
                    <a:cs typeface="+mn-ea"/>
                    <a:sym typeface="Microsoft YaHei" panose="020B0503020204020204" pitchFamily="34" charset="-122"/>
                  </a:rPr>
                  <a:t>肿瘤生长、转移</a:t>
                </a:r>
                <a:endParaRPr lang="zh-CN" altLang="en-US" sz="750" b="1" dirty="0">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9" name="右箭头 8"/>
              <p:cNvSpPr/>
              <p:nvPr/>
            </p:nvSpPr>
            <p:spPr>
              <a:xfrm>
                <a:off x="4627872" y="4484770"/>
                <a:ext cx="228600" cy="170514"/>
              </a:xfrm>
              <a:prstGeom prst="rightArrow">
                <a:avLst/>
              </a:prstGeom>
              <a:solidFill>
                <a:srgbClr val="652F89"/>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50" dirty="0">
                  <a:solidFill>
                    <a:schemeClr val="tx1"/>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grpSp>
        <p:sp>
          <p:nvSpPr>
            <p:cNvPr id="10" name="矩形 9"/>
            <p:cNvSpPr/>
            <p:nvPr/>
          </p:nvSpPr>
          <p:spPr>
            <a:xfrm>
              <a:off x="1499346" y="1398640"/>
              <a:ext cx="3450091" cy="369332"/>
            </a:xfrm>
            <a:prstGeom prst="rect">
              <a:avLst/>
            </a:prstGeom>
          </p:spPr>
          <p:txBody>
            <a:bodyPr wrap="none">
              <a:spAutoFit/>
            </a:bodyPr>
            <a:lstStyle/>
            <a:p>
              <a:r>
                <a:rPr lang="en-US" altLang="zh-CN" sz="1200" b="1" dirty="0">
                  <a:latin typeface="Microsoft YaHei" panose="020B0503020204020204" pitchFamily="34" charset="-122"/>
                  <a:ea typeface="Microsoft YaHei" panose="020B0503020204020204" pitchFamily="34" charset="-122"/>
                  <a:sym typeface="Microsoft YaHei" panose="020B0503020204020204" pitchFamily="34" charset="-122"/>
                </a:rPr>
                <a:t>VEGF</a:t>
              </a:r>
              <a:r>
                <a:rPr lang="zh-CN" altLang="en-US" sz="1200" b="1" dirty="0">
                  <a:latin typeface="Microsoft YaHei" panose="020B0503020204020204" pitchFamily="34" charset="-122"/>
                  <a:ea typeface="Microsoft YaHei" panose="020B0503020204020204" pitchFamily="34" charset="-122"/>
                  <a:sym typeface="Microsoft YaHei" panose="020B0503020204020204" pitchFamily="34" charset="-122"/>
                </a:rPr>
                <a:t>诱导的血管生成促进</a:t>
              </a:r>
              <a:r>
                <a:rPr lang="zh-CN" altLang="en-GB" sz="1200" b="1" dirty="0">
                  <a:latin typeface="Microsoft YaHei" panose="020B0503020204020204" pitchFamily="34" charset="-122"/>
                  <a:ea typeface="Microsoft YaHei" panose="020B0503020204020204" pitchFamily="34" charset="-122"/>
                  <a:sym typeface="Microsoft YaHei" panose="020B0503020204020204" pitchFamily="34" charset="-122"/>
                </a:rPr>
                <a:t>肿瘤生长</a:t>
              </a:r>
              <a:endParaRPr lang="zh-CN" altLang="en-US" sz="1200" b="1" dirty="0">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24" name="矩形 23"/>
            <p:cNvSpPr/>
            <p:nvPr/>
          </p:nvSpPr>
          <p:spPr>
            <a:xfrm>
              <a:off x="6090794" y="1398640"/>
              <a:ext cx="5074239" cy="369332"/>
            </a:xfrm>
            <a:prstGeom prst="rect">
              <a:avLst/>
            </a:prstGeom>
          </p:spPr>
          <p:txBody>
            <a:bodyPr wrap="square">
              <a:spAutoFit/>
            </a:bodyPr>
            <a:lstStyle/>
            <a:p>
              <a:pPr algn="ctr"/>
              <a:r>
                <a:rPr lang="en-US" altLang="zh-CN" sz="1200" b="1" dirty="0">
                  <a:latin typeface="Microsoft YaHei" panose="020B0503020204020204" pitchFamily="34" charset="-122"/>
                  <a:ea typeface="Microsoft YaHei" panose="020B0503020204020204" pitchFamily="34" charset="-122"/>
                  <a:sym typeface="Microsoft YaHei" panose="020B0503020204020204" pitchFamily="34" charset="-122"/>
                </a:rPr>
                <a:t>VEGF</a:t>
              </a:r>
              <a:r>
                <a:rPr lang="zh-CN" altLang="en-US" sz="1200" b="1" dirty="0">
                  <a:latin typeface="Microsoft YaHei" panose="020B0503020204020204" pitchFamily="34" charset="-122"/>
                  <a:ea typeface="Microsoft YaHei" panose="020B0503020204020204" pitchFamily="34" charset="-122"/>
                  <a:sym typeface="Microsoft YaHei" panose="020B0503020204020204" pitchFamily="34" charset="-122"/>
                </a:rPr>
                <a:t>在肿瘤生长、转移的全过程中均发挥着重要作用</a:t>
              </a:r>
            </a:p>
          </p:txBody>
        </p:sp>
        <p:pic>
          <p:nvPicPr>
            <p:cNvPr id="31" name="图片 30"/>
            <p:cNvPicPr>
              <a:picLocks noChangeAspect="1"/>
            </p:cNvPicPr>
            <p:nvPr/>
          </p:nvPicPr>
          <p:blipFill>
            <a:blip r:embed="rId5"/>
            <a:stretch>
              <a:fillRect/>
            </a:stretch>
          </p:blipFill>
          <p:spPr>
            <a:xfrm>
              <a:off x="5783523" y="1809233"/>
              <a:ext cx="5877053" cy="3231160"/>
            </a:xfrm>
            <a:prstGeom prst="rect">
              <a:avLst/>
            </a:prstGeom>
          </p:spPr>
        </p:pic>
        <p:sp>
          <p:nvSpPr>
            <p:cNvPr id="38" name="矩形 37"/>
            <p:cNvSpPr/>
            <p:nvPr/>
          </p:nvSpPr>
          <p:spPr>
            <a:xfrm>
              <a:off x="632225" y="5321968"/>
              <a:ext cx="10900020" cy="829412"/>
            </a:xfrm>
            <a:prstGeom prst="rect">
              <a:avLst/>
            </a:prstGeom>
            <a:noFill/>
            <a:ln w="12700">
              <a:noFill/>
            </a:ln>
          </p:spPr>
          <p:txBody>
            <a:bodyPr wrap="square" lIns="135000" rIns="135000" anchor="ctr">
              <a:noAutofit/>
            </a:bodyPr>
            <a:lstStyle/>
            <a:p>
              <a:pPr>
                <a:lnSpc>
                  <a:spcPct val="120000"/>
                </a:lnSpc>
              </a:pPr>
              <a:r>
                <a:rPr lang="zh-CN" altLang="en-US" sz="1050" dirty="0">
                  <a:latin typeface="Microsoft YaHei" panose="020B0503020204020204" pitchFamily="34" charset="-122"/>
                  <a:ea typeface="Microsoft YaHei" panose="020B0503020204020204" pitchFamily="34" charset="-122"/>
                  <a:sym typeface="Microsoft YaHei" panose="020B0503020204020204" pitchFamily="34" charset="-122"/>
                </a:rPr>
                <a:t>肿瘤的发生、进展和转移过程的开始被称为“血管生成开关”，肿瘤通过这一“开关”的开启获得生长和扩散至其原发灶以外部位的能力，且该“开关”可被缺氧、低血糖、机械性应激和炎症反应而激活 </a:t>
              </a:r>
              <a:endParaRPr lang="en-US" altLang="zh-CN" sz="1050" dirty="0">
                <a:latin typeface="Microsoft YaHei" panose="020B0503020204020204" pitchFamily="34" charset="-122"/>
                <a:ea typeface="Microsoft YaHei" panose="020B0503020204020204" pitchFamily="34" charset="-122"/>
                <a:sym typeface="Microsoft YaHei" panose="020B0503020204020204" pitchFamily="34" charset="-122"/>
              </a:endParaRPr>
            </a:p>
          </p:txBody>
        </p:sp>
      </p:grpSp>
    </p:spTree>
    <p:extLst>
      <p:ext uri="{BB962C8B-B14F-4D97-AF65-F5344CB8AC3E}">
        <p14:creationId xmlns:p14="http://schemas.microsoft.com/office/powerpoint/2010/main" val="1887479387"/>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标题 1">
            <a:extLst>
              <a:ext uri="{FF2B5EF4-FFF2-40B4-BE49-F238E27FC236}">
                <a16:creationId xmlns:a16="http://schemas.microsoft.com/office/drawing/2014/main" id="{116D799F-F3E9-6A41-8863-4FF84A7AEAE1}"/>
              </a:ext>
            </a:extLst>
          </p:cNvPr>
          <p:cNvSpPr>
            <a:spLocks noGrp="1"/>
          </p:cNvSpPr>
          <p:nvPr>
            <p:ph type="title" idx="4294967295"/>
          </p:nvPr>
        </p:nvSpPr>
        <p:spPr>
          <a:xfrm>
            <a:off x="181932" y="185934"/>
            <a:ext cx="8841471" cy="75628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lgn="l"/>
            <a:r>
              <a:rPr lang="zh-CN" altLang="en-US" sz="2000">
                <a:latin typeface="Microsoft YaHei" panose="020B0503020204020204" pitchFamily="34" charset="-122"/>
                <a:ea typeface="Microsoft YaHei" panose="020B0503020204020204" pitchFamily="34" charset="-122"/>
              </a:rPr>
              <a:t>抗血管治疗促使肿瘤血管结构和功能正常化可抑制肿瘤发展、提高化疗疗效</a:t>
            </a:r>
          </a:p>
        </p:txBody>
      </p:sp>
      <p:sp>
        <p:nvSpPr>
          <p:cNvPr id="58371" name="文本占位符 3">
            <a:extLst>
              <a:ext uri="{FF2B5EF4-FFF2-40B4-BE49-F238E27FC236}">
                <a16:creationId xmlns:a16="http://schemas.microsoft.com/office/drawing/2014/main" id="{9082D65E-3795-264C-8B69-6E5B79E2E053}"/>
              </a:ext>
            </a:extLst>
          </p:cNvPr>
          <p:cNvSpPr>
            <a:spLocks noGrp="1"/>
          </p:cNvSpPr>
          <p:nvPr>
            <p:ph type="body" sz="quarter" idx="4294967295"/>
          </p:nvPr>
        </p:nvSpPr>
        <p:spPr>
          <a:xfrm>
            <a:off x="5801104" y="4861632"/>
            <a:ext cx="2524904" cy="285838"/>
          </a:xfrm>
        </p:spPr>
        <p:txBody>
          <a:bodyPr/>
          <a:lstStyle/>
          <a:p>
            <a:r>
              <a:rPr lang="en-US" altLang="zh-CN" sz="825" i="1">
                <a:ea typeface="宋体" panose="02010600030101010101" pitchFamily="2" charset="-122"/>
              </a:rPr>
              <a:t>Jain RK. J Clin Oncol 2013; 31:2205-2218.</a:t>
            </a:r>
          </a:p>
        </p:txBody>
      </p:sp>
      <p:grpSp>
        <p:nvGrpSpPr>
          <p:cNvPr id="58372" name="Group 16">
            <a:extLst>
              <a:ext uri="{FF2B5EF4-FFF2-40B4-BE49-F238E27FC236}">
                <a16:creationId xmlns:a16="http://schemas.microsoft.com/office/drawing/2014/main" id="{9384C0AB-4EC6-2448-83EB-C803AA821949}"/>
              </a:ext>
            </a:extLst>
          </p:cNvPr>
          <p:cNvGrpSpPr>
            <a:grpSpLocks/>
          </p:cNvGrpSpPr>
          <p:nvPr/>
        </p:nvGrpSpPr>
        <p:grpSpPr bwMode="auto">
          <a:xfrm>
            <a:off x="1034752" y="1158836"/>
            <a:ext cx="7184067" cy="3718279"/>
            <a:chOff x="149" y="629"/>
            <a:chExt cx="5362" cy="3122"/>
          </a:xfrm>
        </p:grpSpPr>
        <p:sp>
          <p:nvSpPr>
            <p:cNvPr id="58373" name="Text Box 7">
              <a:extLst>
                <a:ext uri="{FF2B5EF4-FFF2-40B4-BE49-F238E27FC236}">
                  <a16:creationId xmlns:a16="http://schemas.microsoft.com/office/drawing/2014/main" id="{5B1101DF-48B9-1744-B442-7CD419BE6A67}"/>
                </a:ext>
              </a:extLst>
            </p:cNvPr>
            <p:cNvSpPr txBox="1">
              <a:spLocks noChangeArrowheads="1"/>
            </p:cNvSpPr>
            <p:nvPr/>
          </p:nvSpPr>
          <p:spPr bwMode="auto">
            <a:xfrm>
              <a:off x="149" y="674"/>
              <a:ext cx="1778" cy="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r>
                <a:rPr lang="zh-CN" altLang="en-US" sz="1350" b="1">
                  <a:latin typeface="楷体" panose="02010609060101010101" pitchFamily="49" charset="-122"/>
                  <a:ea typeface="楷体" panose="02010609060101010101" pitchFamily="49" charset="-122"/>
                </a:rPr>
                <a:t>正常血管</a:t>
              </a:r>
            </a:p>
            <a:p>
              <a:pPr eaLnBrk="1" hangingPunct="1"/>
              <a:r>
                <a:rPr lang="zh-CN" altLang="en-US" sz="1350" b="1">
                  <a:latin typeface="楷体" panose="02010609060101010101" pitchFamily="49" charset="-122"/>
                  <a:ea typeface="楷体" panose="02010609060101010101" pitchFamily="49" charset="-122"/>
                </a:rPr>
                <a:t>促血管生成和抗血管生成信号通路的平衡致使生成规则的血管网络，大血管规则的逐级分流至小血管</a:t>
              </a:r>
            </a:p>
          </p:txBody>
        </p:sp>
        <p:sp>
          <p:nvSpPr>
            <p:cNvPr id="58374" name="Text Box 8">
              <a:extLst>
                <a:ext uri="{FF2B5EF4-FFF2-40B4-BE49-F238E27FC236}">
                  <a16:creationId xmlns:a16="http://schemas.microsoft.com/office/drawing/2014/main" id="{629E2053-81D3-C043-9F06-59DD69A0485A}"/>
                </a:ext>
              </a:extLst>
            </p:cNvPr>
            <p:cNvSpPr txBox="1">
              <a:spLocks noChangeArrowheads="1"/>
            </p:cNvSpPr>
            <p:nvPr/>
          </p:nvSpPr>
          <p:spPr bwMode="auto">
            <a:xfrm>
              <a:off x="1973" y="629"/>
              <a:ext cx="1678" cy="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r>
                <a:rPr lang="zh-CN" altLang="en-US" sz="1350" b="1">
                  <a:latin typeface="楷体" panose="02010609060101010101" pitchFamily="49" charset="-122"/>
                  <a:ea typeface="楷体" panose="02010609060101010101" pitchFamily="49" charset="-122"/>
                </a:rPr>
                <a:t>异常肿瘤血管</a:t>
              </a:r>
            </a:p>
            <a:p>
              <a:pPr eaLnBrk="1" hangingPunct="1"/>
              <a:r>
                <a:rPr lang="zh-CN" altLang="en-US" sz="1350" b="1">
                  <a:latin typeface="楷体" panose="02010609060101010101" pitchFamily="49" charset="-122"/>
                  <a:ea typeface="楷体" panose="02010609060101010101" pitchFamily="49" charset="-122"/>
                </a:rPr>
                <a:t>过量的促血管生成因子，主要是</a:t>
              </a:r>
              <a:r>
                <a:rPr lang="en-US" altLang="zh-CN" sz="1350" b="1">
                  <a:latin typeface="楷体" panose="02010609060101010101" pitchFamily="49" charset="-122"/>
                  <a:ea typeface="楷体" panose="02010609060101010101" pitchFamily="49" charset="-122"/>
                </a:rPr>
                <a:t>VEGF</a:t>
              </a:r>
              <a:r>
                <a:rPr lang="zh-CN" altLang="en-US" sz="1350" b="1">
                  <a:latin typeface="楷体" panose="02010609060101010101" pitchFamily="49" charset="-122"/>
                  <a:ea typeface="楷体" panose="02010609060101010101" pitchFamily="49" charset="-122"/>
                </a:rPr>
                <a:t>，导致血管过度生长，排列杂乱无章，血管直径增大，生成许多无功能的微血管</a:t>
              </a:r>
            </a:p>
          </p:txBody>
        </p:sp>
        <p:sp>
          <p:nvSpPr>
            <p:cNvPr id="58375" name="Text Box 9">
              <a:extLst>
                <a:ext uri="{FF2B5EF4-FFF2-40B4-BE49-F238E27FC236}">
                  <a16:creationId xmlns:a16="http://schemas.microsoft.com/office/drawing/2014/main" id="{B8CC51D7-ED4A-2A45-88A4-55EDDF4DD871}"/>
                </a:ext>
              </a:extLst>
            </p:cNvPr>
            <p:cNvSpPr txBox="1">
              <a:spLocks noChangeArrowheads="1"/>
            </p:cNvSpPr>
            <p:nvPr/>
          </p:nvSpPr>
          <p:spPr bwMode="auto">
            <a:xfrm>
              <a:off x="3787" y="629"/>
              <a:ext cx="1724" cy="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r>
                <a:rPr lang="zh-CN" altLang="en-US" sz="1350" b="1">
                  <a:latin typeface="楷体" panose="02010609060101010101" pitchFamily="49" charset="-122"/>
                  <a:ea typeface="楷体" panose="02010609060101010101" pitchFamily="49" charset="-122"/>
                </a:rPr>
                <a:t>血管正常化</a:t>
              </a:r>
            </a:p>
            <a:p>
              <a:pPr eaLnBrk="1" hangingPunct="1"/>
              <a:r>
                <a:rPr lang="zh-CN" altLang="en-US" sz="1350" b="1">
                  <a:latin typeface="楷体" panose="02010609060101010101" pitchFamily="49" charset="-122"/>
                  <a:ea typeface="楷体" panose="02010609060101010101" pitchFamily="49" charset="-122"/>
                </a:rPr>
                <a:t>抑制</a:t>
              </a:r>
              <a:r>
                <a:rPr lang="en-US" altLang="zh-CN" sz="1350" b="1">
                  <a:latin typeface="楷体" panose="02010609060101010101" pitchFamily="49" charset="-122"/>
                  <a:ea typeface="楷体" panose="02010609060101010101" pitchFamily="49" charset="-122"/>
                </a:rPr>
                <a:t>VEGF</a:t>
              </a:r>
              <a:r>
                <a:rPr lang="zh-CN" altLang="en-US" sz="1350" b="1">
                  <a:latin typeface="楷体" panose="02010609060101010101" pitchFamily="49" charset="-122"/>
                  <a:ea typeface="楷体" panose="02010609060101010101" pitchFamily="49" charset="-122"/>
                </a:rPr>
                <a:t>等促血管生成信号可抑制未成熟血管，并使其余血管的排列、尺寸和功能正常化</a:t>
              </a:r>
            </a:p>
          </p:txBody>
        </p:sp>
        <p:pic>
          <p:nvPicPr>
            <p:cNvPr id="58376" name="Picture 12">
              <a:extLst>
                <a:ext uri="{FF2B5EF4-FFF2-40B4-BE49-F238E27FC236}">
                  <a16:creationId xmlns:a16="http://schemas.microsoft.com/office/drawing/2014/main" id="{31775717-B794-A440-BCBC-412FA64BD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 y="1741"/>
              <a:ext cx="1579" cy="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7" name="Picture 13">
              <a:extLst>
                <a:ext uri="{FF2B5EF4-FFF2-40B4-BE49-F238E27FC236}">
                  <a16:creationId xmlns:a16="http://schemas.microsoft.com/office/drawing/2014/main" id="{DC780C55-1CE0-FE4F-A470-35D00B1C0D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3" y="1741"/>
              <a:ext cx="1544" cy="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8" name="Picture 14">
              <a:extLst>
                <a:ext uri="{FF2B5EF4-FFF2-40B4-BE49-F238E27FC236}">
                  <a16:creationId xmlns:a16="http://schemas.microsoft.com/office/drawing/2014/main" id="{61F556AF-BD79-AA44-809A-1B7F2AA880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87" y="1741"/>
              <a:ext cx="1558" cy="1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77015567"/>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17">
            <a:extLst>
              <a:ext uri="{FF2B5EF4-FFF2-40B4-BE49-F238E27FC236}">
                <a16:creationId xmlns:a16="http://schemas.microsoft.com/office/drawing/2014/main" id="{37AC8642-BF75-D745-B38F-20A052B736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788"/>
          <a:stretch>
            <a:fillRect/>
          </a:stretch>
        </p:blipFill>
        <p:spPr bwMode="auto">
          <a:xfrm>
            <a:off x="1350366" y="1102859"/>
            <a:ext cx="6443269" cy="3459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3" name="Rectangle 12">
            <a:extLst>
              <a:ext uri="{FF2B5EF4-FFF2-40B4-BE49-F238E27FC236}">
                <a16:creationId xmlns:a16="http://schemas.microsoft.com/office/drawing/2014/main" id="{6C0DA811-7D7B-4347-BC2F-8A18A4D44E08}"/>
              </a:ext>
            </a:extLst>
          </p:cNvPr>
          <p:cNvSpPr>
            <a:spLocks noGrp="1" noChangeArrowheads="1"/>
          </p:cNvSpPr>
          <p:nvPr>
            <p:ph type="title" idx="4294967295"/>
          </p:nvPr>
        </p:nvSpPr>
        <p:spPr>
          <a:xfrm>
            <a:off x="1365875" y="245344"/>
            <a:ext cx="7063777" cy="85751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0" rIns="91440" bIns="297092" rtlCol="0" anchor="ctr">
            <a:normAutofit/>
          </a:bodyPr>
          <a:lstStyle/>
          <a:p>
            <a:pPr algn="l" eaLnBrk="1" hangingPunct="1"/>
            <a:r>
              <a:rPr lang="zh-CN" altLang="en-US" sz="2400" dirty="0">
                <a:latin typeface="Microsoft YaHei" panose="020B0503020204020204" pitchFamily="34" charset="-122"/>
                <a:ea typeface="Microsoft YaHei" panose="020B0503020204020204" pitchFamily="34" charset="-122"/>
              </a:rPr>
              <a:t>抗血管生成药物与抑制肿瘤细胞药物机制对比</a:t>
            </a:r>
          </a:p>
        </p:txBody>
      </p:sp>
      <p:sp>
        <p:nvSpPr>
          <p:cNvPr id="12300" name="Rectangle 12">
            <a:extLst>
              <a:ext uri="{FF2B5EF4-FFF2-40B4-BE49-F238E27FC236}">
                <a16:creationId xmlns:a16="http://schemas.microsoft.com/office/drawing/2014/main" id="{2FFF0C86-FE28-2F4A-8631-A653A4E26A2A}"/>
              </a:ext>
            </a:extLst>
          </p:cNvPr>
          <p:cNvSpPr>
            <a:spLocks noChangeArrowheads="1"/>
          </p:cNvSpPr>
          <p:nvPr/>
        </p:nvSpPr>
        <p:spPr bwMode="auto">
          <a:xfrm>
            <a:off x="4649415" y="4836621"/>
            <a:ext cx="3130985" cy="230832"/>
          </a:xfrm>
          <a:prstGeom prst="rect">
            <a:avLst/>
          </a:prstGeom>
          <a:noFill/>
          <a:ln>
            <a:noFill/>
          </a:ln>
          <a:effectLst>
            <a:prstShdw prst="shdw17" dist="17961" dir="2700000">
              <a:schemeClr val="accent1">
                <a:gamma/>
                <a:shade val="60000"/>
                <a:invGamma/>
              </a:schemeClr>
            </a:prstShdw>
          </a:effectLst>
        </p:spPr>
        <p:txBody>
          <a:bodyPr wrap="none">
            <a:spAutoFit/>
          </a:bodyPr>
          <a:lstStyle/>
          <a:p>
            <a:pPr eaLnBrk="1" hangingPunct="1">
              <a:defRPr/>
            </a:pPr>
            <a:r>
              <a:rPr lang="en-US" altLang="en-US" sz="900" b="1" dirty="0" err="1">
                <a:ea typeface="华文细黑" pitchFamily="2" charset="-122"/>
              </a:rPr>
              <a:t>Faivre</a:t>
            </a:r>
            <a:r>
              <a:rPr lang="en-US" altLang="en-US" sz="900" b="1" dirty="0">
                <a:ea typeface="华文细黑" pitchFamily="2" charset="-122"/>
              </a:rPr>
              <a:t> S, et al. Nature Review Drug Discovery 2007;6:734-745.</a:t>
            </a:r>
          </a:p>
        </p:txBody>
      </p:sp>
      <p:grpSp>
        <p:nvGrpSpPr>
          <p:cNvPr id="2" name="Group 21">
            <a:extLst>
              <a:ext uri="{FF2B5EF4-FFF2-40B4-BE49-F238E27FC236}">
                <a16:creationId xmlns:a16="http://schemas.microsoft.com/office/drawing/2014/main" id="{787F203A-6D7A-A344-BE24-C9C9281CA13E}"/>
              </a:ext>
            </a:extLst>
          </p:cNvPr>
          <p:cNvGrpSpPr>
            <a:grpSpLocks/>
          </p:cNvGrpSpPr>
          <p:nvPr/>
        </p:nvGrpSpPr>
        <p:grpSpPr bwMode="auto">
          <a:xfrm>
            <a:off x="5240147" y="2410569"/>
            <a:ext cx="2136641" cy="1242206"/>
            <a:chOff x="3463" y="2024"/>
            <a:chExt cx="1594" cy="1043"/>
          </a:xfrm>
        </p:grpSpPr>
        <p:sp>
          <p:nvSpPr>
            <p:cNvPr id="61449" name="AutoShape 6">
              <a:extLst>
                <a:ext uri="{FF2B5EF4-FFF2-40B4-BE49-F238E27FC236}">
                  <a16:creationId xmlns:a16="http://schemas.microsoft.com/office/drawing/2014/main" id="{6BB919F3-1B23-DD4B-961B-C7304D404014}"/>
                </a:ext>
              </a:extLst>
            </p:cNvPr>
            <p:cNvSpPr>
              <a:spLocks noChangeArrowheads="1"/>
            </p:cNvSpPr>
            <p:nvPr/>
          </p:nvSpPr>
          <p:spPr bwMode="auto">
            <a:xfrm>
              <a:off x="3471" y="2024"/>
              <a:ext cx="1582" cy="1043"/>
            </a:xfrm>
            <a:prstGeom prst="flowChartAlternateProcess">
              <a:avLst/>
            </a:prstGeom>
            <a:solidFill>
              <a:schemeClr val="tx2">
                <a:lumMod val="60000"/>
                <a:lumOff val="40000"/>
                <a:alpha val="70195"/>
              </a:schemeClr>
            </a:solidFill>
            <a:ln w="9525">
              <a:solidFill>
                <a:schemeClr val="tx1"/>
              </a:solidFill>
              <a:miter lim="800000"/>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eaLnBrk="1" hangingPunct="1"/>
              <a:endParaRPr lang="zh-CN" altLang="en-US" sz="2101" b="1" dirty="0">
                <a:solidFill>
                  <a:srgbClr val="FFFFFF"/>
                </a:solidFill>
                <a:ea typeface="微软雅黑" panose="020B0503020204020204" pitchFamily="34" charset="-122"/>
                <a:cs typeface="Arial" panose="020B0604020202020204" pitchFamily="34" charset="0"/>
              </a:endParaRPr>
            </a:p>
          </p:txBody>
        </p:sp>
        <p:sp>
          <p:nvSpPr>
            <p:cNvPr id="61450" name="Text Box 7">
              <a:extLst>
                <a:ext uri="{FF2B5EF4-FFF2-40B4-BE49-F238E27FC236}">
                  <a16:creationId xmlns:a16="http://schemas.microsoft.com/office/drawing/2014/main" id="{67826DAF-8521-3D48-A8DD-9A1FC9F7993B}"/>
                </a:ext>
              </a:extLst>
            </p:cNvPr>
            <p:cNvSpPr txBox="1">
              <a:spLocks noChangeArrowheads="1"/>
            </p:cNvSpPr>
            <p:nvPr/>
          </p:nvSpPr>
          <p:spPr bwMode="auto">
            <a:xfrm>
              <a:off x="3463" y="2106"/>
              <a:ext cx="1594" cy="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eaLnBrk="1" hangingPunct="1"/>
              <a:r>
                <a:rPr lang="zh-CN" altLang="en-US" sz="2401" b="1" dirty="0">
                  <a:solidFill>
                    <a:srgbClr val="FFFFFF"/>
                  </a:solidFill>
                  <a:latin typeface="宋体" panose="02010600030101010101" pitchFamily="2" charset="-122"/>
                  <a:ea typeface="微软雅黑" panose="020B0503020204020204" pitchFamily="34" charset="-122"/>
                  <a:cs typeface="Arial" panose="020B0604020202020204" pitchFamily="34" charset="0"/>
                </a:rPr>
                <a:t>抗血管生成</a:t>
              </a:r>
            </a:p>
            <a:p>
              <a:pPr algn="ctr" eaLnBrk="1" hangingPunct="1"/>
              <a:r>
                <a:rPr lang="zh-CN" altLang="en-US" sz="1800" b="1" dirty="0">
                  <a:solidFill>
                    <a:srgbClr val="FFFFFF"/>
                  </a:solidFill>
                  <a:latin typeface="宋体" panose="02010600030101010101" pitchFamily="2" charset="-122"/>
                  <a:ea typeface="微软雅黑" panose="020B0503020204020204" pitchFamily="34" charset="-122"/>
                  <a:cs typeface="Arial" panose="020B0604020202020204" pitchFamily="34" charset="0"/>
                </a:rPr>
                <a:t>肿瘤直径不变</a:t>
              </a:r>
            </a:p>
            <a:p>
              <a:pPr algn="ctr" eaLnBrk="1" hangingPunct="1"/>
              <a:r>
                <a:rPr lang="zh-CN" altLang="en-US" sz="1800" b="1" dirty="0">
                  <a:solidFill>
                    <a:srgbClr val="FFFFFF"/>
                  </a:solidFill>
                  <a:latin typeface="宋体" panose="02010600030101010101" pitchFamily="2" charset="-122"/>
                  <a:ea typeface="微软雅黑" panose="020B0503020204020204" pitchFamily="34" charset="-122"/>
                  <a:cs typeface="Arial" panose="020B0604020202020204" pitchFamily="34" charset="0"/>
                </a:rPr>
                <a:t>密度减低</a:t>
              </a:r>
            </a:p>
          </p:txBody>
        </p:sp>
      </p:grpSp>
      <p:grpSp>
        <p:nvGrpSpPr>
          <p:cNvPr id="3" name="Group 20">
            <a:extLst>
              <a:ext uri="{FF2B5EF4-FFF2-40B4-BE49-F238E27FC236}">
                <a16:creationId xmlns:a16="http://schemas.microsoft.com/office/drawing/2014/main" id="{4485FB71-D288-6E41-8FFA-23492600B8C4}"/>
              </a:ext>
            </a:extLst>
          </p:cNvPr>
          <p:cNvGrpSpPr>
            <a:grpSpLocks/>
          </p:cNvGrpSpPr>
          <p:nvPr/>
        </p:nvGrpSpPr>
        <p:grpSpPr bwMode="auto">
          <a:xfrm>
            <a:off x="1926806" y="2417716"/>
            <a:ext cx="2159269" cy="1188610"/>
            <a:chOff x="906" y="2030"/>
            <a:chExt cx="1611" cy="998"/>
          </a:xfrm>
        </p:grpSpPr>
        <p:sp>
          <p:nvSpPr>
            <p:cNvPr id="61447" name="AutoShape 12">
              <a:extLst>
                <a:ext uri="{FF2B5EF4-FFF2-40B4-BE49-F238E27FC236}">
                  <a16:creationId xmlns:a16="http://schemas.microsoft.com/office/drawing/2014/main" id="{EBD0D4D3-56AA-2B4E-BC18-75F9DA9AF767}"/>
                </a:ext>
              </a:extLst>
            </p:cNvPr>
            <p:cNvSpPr>
              <a:spLocks noChangeArrowheads="1"/>
            </p:cNvSpPr>
            <p:nvPr/>
          </p:nvSpPr>
          <p:spPr bwMode="auto">
            <a:xfrm>
              <a:off x="975" y="2030"/>
              <a:ext cx="1468" cy="998"/>
            </a:xfrm>
            <a:prstGeom prst="flowChartAlternateProcess">
              <a:avLst/>
            </a:prstGeom>
            <a:solidFill>
              <a:schemeClr val="tx2">
                <a:lumMod val="60000"/>
                <a:lumOff val="40000"/>
                <a:alpha val="70195"/>
              </a:schemeClr>
            </a:solidFill>
            <a:ln w="9525">
              <a:solidFill>
                <a:schemeClr val="tx1"/>
              </a:solidFill>
              <a:miter lim="800000"/>
              <a:headEnd/>
              <a:tailEnd/>
            </a:ln>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eaLnBrk="1" hangingPunct="1"/>
              <a:endParaRPr lang="zh-CN" altLang="en-US" sz="2101" b="1" dirty="0">
                <a:solidFill>
                  <a:srgbClr val="FFFFFF"/>
                </a:solidFill>
                <a:ea typeface="微软雅黑" panose="020B0503020204020204" pitchFamily="34" charset="-122"/>
                <a:cs typeface="Arial" panose="020B0604020202020204" pitchFamily="34" charset="0"/>
              </a:endParaRPr>
            </a:p>
          </p:txBody>
        </p:sp>
        <p:sp>
          <p:nvSpPr>
            <p:cNvPr id="61448" name="Text Box 13">
              <a:extLst>
                <a:ext uri="{FF2B5EF4-FFF2-40B4-BE49-F238E27FC236}">
                  <a16:creationId xmlns:a16="http://schemas.microsoft.com/office/drawing/2014/main" id="{AA872A34-0AE4-844D-BB87-7437782EFFB3}"/>
                </a:ext>
              </a:extLst>
            </p:cNvPr>
            <p:cNvSpPr txBox="1">
              <a:spLocks noChangeArrowheads="1"/>
            </p:cNvSpPr>
            <p:nvPr/>
          </p:nvSpPr>
          <p:spPr bwMode="auto">
            <a:xfrm>
              <a:off x="906" y="2161"/>
              <a:ext cx="1611" cy="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eaLnBrk="1" hangingPunct="1">
                <a:spcBef>
                  <a:spcPct val="50000"/>
                </a:spcBef>
              </a:pPr>
              <a:r>
                <a:rPr lang="zh-CN" altLang="en-US" sz="2401" b="1">
                  <a:solidFill>
                    <a:srgbClr val="FFFFFF"/>
                  </a:solidFill>
                  <a:latin typeface="宋体" panose="02010600030101010101" pitchFamily="2" charset="-122"/>
                  <a:ea typeface="微软雅黑" panose="020B0503020204020204" pitchFamily="34" charset="-122"/>
                  <a:cs typeface="Arial" panose="020B0604020202020204" pitchFamily="34" charset="0"/>
                </a:rPr>
                <a:t>抗细胞增殖</a:t>
              </a:r>
              <a:r>
                <a:rPr lang="zh-CN" altLang="en-US" sz="2101" b="1">
                  <a:solidFill>
                    <a:srgbClr val="FFFFFF"/>
                  </a:solidFill>
                  <a:latin typeface="宋体" panose="02010600030101010101" pitchFamily="2" charset="-122"/>
                  <a:ea typeface="微软雅黑" panose="020B0503020204020204" pitchFamily="34" charset="-122"/>
                  <a:cs typeface="Arial" panose="020B0604020202020204" pitchFamily="34" charset="0"/>
                </a:rPr>
                <a:t>肿瘤直径缩小</a:t>
              </a:r>
            </a:p>
          </p:txBody>
        </p:sp>
      </p:grpSp>
    </p:spTree>
    <p:extLst>
      <p:ext uri="{BB962C8B-B14F-4D97-AF65-F5344CB8AC3E}">
        <p14:creationId xmlns:p14="http://schemas.microsoft.com/office/powerpoint/2010/main" val="30480889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771D957-37A6-D648-B7F7-26A34F7BA042}"/>
              </a:ext>
            </a:extLst>
          </p:cNvPr>
          <p:cNvSpPr>
            <a:spLocks noChangeArrowheads="1"/>
          </p:cNvSpPr>
          <p:nvPr/>
        </p:nvSpPr>
        <p:spPr bwMode="auto">
          <a:xfrm>
            <a:off x="927563" y="369208"/>
            <a:ext cx="7235280" cy="553029"/>
          </a:xfrm>
          <a:prstGeom prst="rect">
            <a:avLst/>
          </a:prstGeom>
          <a:noFill/>
          <a:ln w="9525">
            <a:noFill/>
            <a:miter lim="800000"/>
            <a:headEnd/>
            <a:tailEnd/>
          </a:ln>
          <a:effectLst/>
        </p:spPr>
        <p:txBody>
          <a:bodyPr tIns="197161">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eaLnBrk="1" hangingPunct="1">
              <a:spcBef>
                <a:spcPct val="0"/>
              </a:spcBef>
              <a:buFont typeface="Wingdings" pitchFamily="2" charset="2"/>
              <a:buNone/>
            </a:pPr>
            <a:r>
              <a:rPr lang="zh-CN" altLang="en-US" sz="2000" b="1" dirty="0">
                <a:latin typeface="Microsoft YaHei" panose="020B0503020204020204" pitchFamily="34" charset="-122"/>
                <a:ea typeface="Microsoft YaHei" panose="020B0503020204020204" pitchFamily="34" charset="-122"/>
              </a:rPr>
              <a:t>不同的肿瘤血管生成阻断途径及相应药物</a:t>
            </a:r>
          </a:p>
        </p:txBody>
      </p:sp>
      <p:pic>
        <p:nvPicPr>
          <p:cNvPr id="59395" name="Picture 5">
            <a:extLst>
              <a:ext uri="{FF2B5EF4-FFF2-40B4-BE49-F238E27FC236}">
                <a16:creationId xmlns:a16="http://schemas.microsoft.com/office/drawing/2014/main" id="{41697C57-A281-FB43-9AD3-947C4C96D9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827" y="1474449"/>
            <a:ext cx="6386102" cy="318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6" name="TextBox 1">
            <a:extLst>
              <a:ext uri="{FF2B5EF4-FFF2-40B4-BE49-F238E27FC236}">
                <a16:creationId xmlns:a16="http://schemas.microsoft.com/office/drawing/2014/main" id="{59F613CE-8290-FA46-8B06-E6F102B3494B}"/>
              </a:ext>
            </a:extLst>
          </p:cNvPr>
          <p:cNvSpPr txBox="1">
            <a:spLocks noChangeArrowheads="1"/>
          </p:cNvSpPr>
          <p:nvPr/>
        </p:nvSpPr>
        <p:spPr bwMode="auto">
          <a:xfrm>
            <a:off x="2481809" y="2250976"/>
            <a:ext cx="114646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buFont typeface="Wingdings" pitchFamily="2" charset="2"/>
              <a:buNone/>
            </a:pPr>
            <a:r>
              <a:rPr lang="zh-CN" altLang="en-US" sz="1500" b="1">
                <a:solidFill>
                  <a:srgbClr val="FFFF00"/>
                </a:solidFill>
                <a:latin typeface="楷体" panose="02010609060101010101" pitchFamily="49" charset="-122"/>
                <a:ea typeface="楷体" panose="02010609060101010101" pitchFamily="49" charset="-122"/>
              </a:rPr>
              <a:t>雷莫芦单抗</a:t>
            </a:r>
          </a:p>
        </p:txBody>
      </p:sp>
      <p:sp>
        <p:nvSpPr>
          <p:cNvPr id="59397" name="TextBox 3">
            <a:extLst>
              <a:ext uri="{FF2B5EF4-FFF2-40B4-BE49-F238E27FC236}">
                <a16:creationId xmlns:a16="http://schemas.microsoft.com/office/drawing/2014/main" id="{B1663C9E-D2D1-8C42-86D7-12DCCEDD652F}"/>
              </a:ext>
            </a:extLst>
          </p:cNvPr>
          <p:cNvSpPr txBox="1">
            <a:spLocks noChangeArrowheads="1"/>
          </p:cNvSpPr>
          <p:nvPr/>
        </p:nvSpPr>
        <p:spPr bwMode="auto">
          <a:xfrm>
            <a:off x="2910566" y="3483654"/>
            <a:ext cx="95410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buFont typeface="Wingdings" pitchFamily="2" charset="2"/>
              <a:buNone/>
            </a:pPr>
            <a:r>
              <a:rPr lang="zh-CN" altLang="en-US" sz="1500" b="1">
                <a:solidFill>
                  <a:srgbClr val="FFFF00"/>
                </a:solidFill>
                <a:latin typeface="楷体" panose="02010609060101010101" pitchFamily="49" charset="-122"/>
                <a:ea typeface="楷体" panose="02010609060101010101" pitchFamily="49" charset="-122"/>
              </a:rPr>
              <a:t>瑞格菲尼</a:t>
            </a:r>
          </a:p>
        </p:txBody>
      </p:sp>
      <p:sp>
        <p:nvSpPr>
          <p:cNvPr id="59398" name="TextBox 4">
            <a:extLst>
              <a:ext uri="{FF2B5EF4-FFF2-40B4-BE49-F238E27FC236}">
                <a16:creationId xmlns:a16="http://schemas.microsoft.com/office/drawing/2014/main" id="{D1297D3C-F308-624F-BB20-DF8AF8D7AA5E}"/>
              </a:ext>
            </a:extLst>
          </p:cNvPr>
          <p:cNvSpPr txBox="1">
            <a:spLocks noChangeArrowheads="1"/>
          </p:cNvSpPr>
          <p:nvPr/>
        </p:nvSpPr>
        <p:spPr bwMode="auto">
          <a:xfrm>
            <a:off x="6016675" y="2036598"/>
            <a:ext cx="95410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buFont typeface="Wingdings" pitchFamily="2" charset="2"/>
              <a:buNone/>
            </a:pPr>
            <a:r>
              <a:rPr lang="zh-CN" altLang="en-US" sz="1500" b="1">
                <a:solidFill>
                  <a:srgbClr val="FFFF00"/>
                </a:solidFill>
                <a:latin typeface="楷体" panose="02010609060101010101" pitchFamily="49" charset="-122"/>
                <a:ea typeface="楷体" panose="02010609060101010101" pitchFamily="49" charset="-122"/>
              </a:rPr>
              <a:t>阿柏西普</a:t>
            </a:r>
          </a:p>
        </p:txBody>
      </p:sp>
      <p:sp>
        <p:nvSpPr>
          <p:cNvPr id="59399" name="TextBox 5">
            <a:extLst>
              <a:ext uri="{FF2B5EF4-FFF2-40B4-BE49-F238E27FC236}">
                <a16:creationId xmlns:a16="http://schemas.microsoft.com/office/drawing/2014/main" id="{A36E3AC5-502B-D843-9C5F-DF11077961F1}"/>
              </a:ext>
            </a:extLst>
          </p:cNvPr>
          <p:cNvSpPr txBox="1">
            <a:spLocks noChangeArrowheads="1"/>
          </p:cNvSpPr>
          <p:nvPr/>
        </p:nvSpPr>
        <p:spPr bwMode="auto">
          <a:xfrm>
            <a:off x="4679190" y="2518950"/>
            <a:ext cx="114646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buFont typeface="Wingdings" pitchFamily="2" charset="2"/>
              <a:buNone/>
            </a:pPr>
            <a:r>
              <a:rPr lang="zh-CN" altLang="en-US" sz="1500" b="1">
                <a:solidFill>
                  <a:srgbClr val="FFFF00"/>
                </a:solidFill>
                <a:latin typeface="楷体" panose="02010609060101010101" pitchFamily="49" charset="-122"/>
                <a:ea typeface="楷体" panose="02010609060101010101" pitchFamily="49" charset="-122"/>
              </a:rPr>
              <a:t>贝伐珠单抗</a:t>
            </a:r>
          </a:p>
        </p:txBody>
      </p:sp>
    </p:spTree>
    <p:extLst>
      <p:ext uri="{BB962C8B-B14F-4D97-AF65-F5344CB8AC3E}">
        <p14:creationId xmlns:p14="http://schemas.microsoft.com/office/powerpoint/2010/main" val="2414271375"/>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2B902029-0A39-C144-BAFE-5230166EAC64}"/>
              </a:ext>
            </a:extLst>
          </p:cNvPr>
          <p:cNvSpPr>
            <a:spLocks noGrp="1" noChangeArrowheads="1"/>
          </p:cNvSpPr>
          <p:nvPr>
            <p:ph type="title"/>
          </p:nvPr>
        </p:nvSpPr>
        <p:spPr>
          <a:xfrm>
            <a:off x="1810058" y="90116"/>
            <a:ext cx="5831099" cy="857515"/>
          </a:xfrm>
        </p:spPr>
        <p:txBody>
          <a:bodyPr>
            <a:normAutofit/>
          </a:bodyPr>
          <a:lstStyle/>
          <a:p>
            <a:r>
              <a:rPr lang="zh-CN" altLang="en-US" sz="2000" dirty="0">
                <a:latin typeface="Microsoft YaHei" panose="020B0503020204020204" pitchFamily="34" charset="-122"/>
                <a:ea typeface="Microsoft YaHei" panose="020B0503020204020204" pitchFamily="34" charset="-122"/>
              </a:rPr>
              <a:t>多靶点的靶向药物治疗</a:t>
            </a:r>
          </a:p>
        </p:txBody>
      </p:sp>
      <p:sp>
        <p:nvSpPr>
          <p:cNvPr id="60419" name="Rectangle 3">
            <a:extLst>
              <a:ext uri="{FF2B5EF4-FFF2-40B4-BE49-F238E27FC236}">
                <a16:creationId xmlns:a16="http://schemas.microsoft.com/office/drawing/2014/main" id="{2777060B-E43C-B24E-A390-BE68471C5B17}"/>
              </a:ext>
            </a:extLst>
          </p:cNvPr>
          <p:cNvSpPr>
            <a:spLocks noGrp="1" noChangeArrowheads="1"/>
          </p:cNvSpPr>
          <p:nvPr>
            <p:ph type="body" idx="1"/>
          </p:nvPr>
        </p:nvSpPr>
        <p:spPr>
          <a:xfrm>
            <a:off x="1708854" y="1545908"/>
            <a:ext cx="5831099" cy="3087053"/>
          </a:xfrm>
        </p:spPr>
        <p:txBody>
          <a:bodyPr/>
          <a:lstStyle/>
          <a:p>
            <a:pPr>
              <a:buFont typeface="Wingdings" pitchFamily="2" charset="2"/>
              <a:buNone/>
            </a:pPr>
            <a:endParaRPr lang="zh-CN" altLang="en-US" dirty="0">
              <a:ea typeface="宋体" panose="02010600030101010101" pitchFamily="2" charset="-122"/>
            </a:endParaRPr>
          </a:p>
        </p:txBody>
      </p:sp>
      <p:grpSp>
        <p:nvGrpSpPr>
          <p:cNvPr id="60420" name="Group 4">
            <a:extLst>
              <a:ext uri="{FF2B5EF4-FFF2-40B4-BE49-F238E27FC236}">
                <a16:creationId xmlns:a16="http://schemas.microsoft.com/office/drawing/2014/main" id="{91432A8E-BBD8-8844-AC21-83F1AC4276DA}"/>
              </a:ext>
            </a:extLst>
          </p:cNvPr>
          <p:cNvGrpSpPr>
            <a:grpSpLocks/>
          </p:cNvGrpSpPr>
          <p:nvPr/>
        </p:nvGrpSpPr>
        <p:grpSpPr bwMode="auto">
          <a:xfrm>
            <a:off x="844194" y="1061175"/>
            <a:ext cx="6116726" cy="3976724"/>
            <a:chOff x="436" y="1035"/>
            <a:chExt cx="4927" cy="2049"/>
          </a:xfrm>
        </p:grpSpPr>
        <p:pic>
          <p:nvPicPr>
            <p:cNvPr id="60422" name="Picture 5" descr="Untitled-1">
              <a:extLst>
                <a:ext uri="{FF2B5EF4-FFF2-40B4-BE49-F238E27FC236}">
                  <a16:creationId xmlns:a16="http://schemas.microsoft.com/office/drawing/2014/main" id="{A2FBD0A3-769B-4F4F-A304-16F39F44D3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 y="1035"/>
              <a:ext cx="4859" cy="2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3" name="Text Box 6">
              <a:extLst>
                <a:ext uri="{FF2B5EF4-FFF2-40B4-BE49-F238E27FC236}">
                  <a16:creationId xmlns:a16="http://schemas.microsoft.com/office/drawing/2014/main" id="{49ABAE06-E1BE-0040-BD74-28ED0A299E5F}"/>
                </a:ext>
              </a:extLst>
            </p:cNvPr>
            <p:cNvSpPr txBox="1">
              <a:spLocks noChangeArrowheads="1"/>
            </p:cNvSpPr>
            <p:nvPr/>
          </p:nvSpPr>
          <p:spPr bwMode="auto">
            <a:xfrm>
              <a:off x="487" y="2208"/>
              <a:ext cx="474"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r" eaLnBrk="1" hangingPunct="1">
                <a:spcBef>
                  <a:spcPct val="0"/>
                </a:spcBef>
                <a:buClrTx/>
                <a:buSzTx/>
                <a:buFontTx/>
                <a:buNone/>
              </a:pPr>
              <a:r>
                <a:rPr lang="en-GB" altLang="zh-CN" sz="900" b="1">
                  <a:solidFill>
                    <a:schemeClr val="bg1"/>
                  </a:solidFill>
                  <a:ea typeface="宋体" panose="02010600030101010101" pitchFamily="2" charset="-122"/>
                </a:rPr>
                <a:t>PDGFR</a:t>
              </a:r>
              <a:endParaRPr lang="en-GB" altLang="zh-CN" sz="900" b="1">
                <a:solidFill>
                  <a:schemeClr val="bg1"/>
                </a:solidFill>
                <a:latin typeface="Symbol" pitchFamily="2" charset="2"/>
                <a:ea typeface="宋体" panose="02010600030101010101" pitchFamily="2" charset="-122"/>
              </a:endParaRPr>
            </a:p>
          </p:txBody>
        </p:sp>
        <p:sp>
          <p:nvSpPr>
            <p:cNvPr id="60424" name="Text Box 7">
              <a:extLst>
                <a:ext uri="{FF2B5EF4-FFF2-40B4-BE49-F238E27FC236}">
                  <a16:creationId xmlns:a16="http://schemas.microsoft.com/office/drawing/2014/main" id="{0974EA39-80C3-6446-8AA0-3D62C1E976EA}"/>
                </a:ext>
              </a:extLst>
            </p:cNvPr>
            <p:cNvSpPr txBox="1">
              <a:spLocks noChangeArrowheads="1"/>
            </p:cNvSpPr>
            <p:nvPr/>
          </p:nvSpPr>
          <p:spPr bwMode="white">
            <a:xfrm>
              <a:off x="946" y="1869"/>
              <a:ext cx="536"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ClrTx/>
                <a:buSzTx/>
                <a:buFontTx/>
                <a:buNone/>
              </a:pPr>
              <a:r>
                <a:rPr lang="en-GB" altLang="zh-CN" sz="1350" b="1">
                  <a:solidFill>
                    <a:schemeClr val="hlink"/>
                  </a:solidFill>
                  <a:ea typeface="宋体" panose="02010600030101010101" pitchFamily="2" charset="-122"/>
                </a:rPr>
                <a:t>PDGF</a:t>
              </a:r>
              <a:endParaRPr lang="en-GB" altLang="zh-CN" sz="1350" b="1">
                <a:solidFill>
                  <a:schemeClr val="hlink"/>
                </a:solidFill>
                <a:latin typeface="Symbol" pitchFamily="2" charset="2"/>
                <a:ea typeface="宋体" panose="02010600030101010101" pitchFamily="2" charset="-122"/>
              </a:endParaRPr>
            </a:p>
          </p:txBody>
        </p:sp>
        <p:sp>
          <p:nvSpPr>
            <p:cNvPr id="60425" name="Text Box 8">
              <a:extLst>
                <a:ext uri="{FF2B5EF4-FFF2-40B4-BE49-F238E27FC236}">
                  <a16:creationId xmlns:a16="http://schemas.microsoft.com/office/drawing/2014/main" id="{FBB5CF0C-3ED4-CE43-8A01-0A8356EB744A}"/>
                </a:ext>
              </a:extLst>
            </p:cNvPr>
            <p:cNvSpPr txBox="1">
              <a:spLocks noChangeArrowheads="1"/>
            </p:cNvSpPr>
            <p:nvPr/>
          </p:nvSpPr>
          <p:spPr bwMode="white">
            <a:xfrm>
              <a:off x="1088" y="1378"/>
              <a:ext cx="474"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ClrTx/>
                <a:buSzTx/>
                <a:buFontTx/>
                <a:buNone/>
              </a:pPr>
              <a:r>
                <a:rPr lang="en-GB" altLang="zh-CN" sz="900" b="1">
                  <a:ea typeface="宋体" panose="02010600030101010101" pitchFamily="2" charset="-122"/>
                </a:rPr>
                <a:t>PDGFA</a:t>
              </a:r>
              <a:endParaRPr lang="en-GB" altLang="zh-CN" sz="900" b="1">
                <a:latin typeface="Symbol" pitchFamily="2" charset="2"/>
                <a:ea typeface="宋体" panose="02010600030101010101" pitchFamily="2" charset="-122"/>
              </a:endParaRPr>
            </a:p>
          </p:txBody>
        </p:sp>
        <p:sp>
          <p:nvSpPr>
            <p:cNvPr id="60426" name="Text Box 9">
              <a:extLst>
                <a:ext uri="{FF2B5EF4-FFF2-40B4-BE49-F238E27FC236}">
                  <a16:creationId xmlns:a16="http://schemas.microsoft.com/office/drawing/2014/main" id="{ABEED05C-336C-D54F-A2A0-9A57BBA34F99}"/>
                </a:ext>
              </a:extLst>
            </p:cNvPr>
            <p:cNvSpPr txBox="1">
              <a:spLocks noChangeArrowheads="1"/>
            </p:cNvSpPr>
            <p:nvPr/>
          </p:nvSpPr>
          <p:spPr bwMode="white">
            <a:xfrm>
              <a:off x="883" y="1037"/>
              <a:ext cx="707"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eaLnBrk="1" hangingPunct="1">
                <a:spcBef>
                  <a:spcPct val="0"/>
                </a:spcBef>
                <a:buClrTx/>
                <a:buSzTx/>
                <a:buFontTx/>
                <a:buNone/>
              </a:pPr>
              <a:r>
                <a:rPr lang="zh-CN" altLang="en-GB" sz="1350" b="1">
                  <a:solidFill>
                    <a:schemeClr val="hlink"/>
                  </a:solidFill>
                  <a:ea typeface="宋体" panose="02010600030101010101" pitchFamily="2" charset="-122"/>
                </a:rPr>
                <a:t>外膜细胞</a:t>
              </a:r>
            </a:p>
          </p:txBody>
        </p:sp>
        <p:sp>
          <p:nvSpPr>
            <p:cNvPr id="60427" name="Text Box 10">
              <a:extLst>
                <a:ext uri="{FF2B5EF4-FFF2-40B4-BE49-F238E27FC236}">
                  <a16:creationId xmlns:a16="http://schemas.microsoft.com/office/drawing/2014/main" id="{DF0BBB41-BDB5-B142-9596-E25D06AA36A4}"/>
                </a:ext>
              </a:extLst>
            </p:cNvPr>
            <p:cNvSpPr txBox="1">
              <a:spLocks noChangeArrowheads="1"/>
            </p:cNvSpPr>
            <p:nvPr/>
          </p:nvSpPr>
          <p:spPr bwMode="white">
            <a:xfrm>
              <a:off x="2437" y="1036"/>
              <a:ext cx="985"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eaLnBrk="1" hangingPunct="1">
                <a:spcBef>
                  <a:spcPct val="0"/>
                </a:spcBef>
                <a:buClrTx/>
                <a:buSzTx/>
                <a:buFontTx/>
                <a:buNone/>
              </a:pPr>
              <a:r>
                <a:rPr lang="zh-CN" altLang="en-GB" sz="1350" b="1">
                  <a:solidFill>
                    <a:schemeClr val="hlink"/>
                  </a:solidFill>
                  <a:ea typeface="宋体" panose="02010600030101010101" pitchFamily="2" charset="-122"/>
                </a:rPr>
                <a:t>血管内皮细胞</a:t>
              </a:r>
            </a:p>
          </p:txBody>
        </p:sp>
        <p:sp>
          <p:nvSpPr>
            <p:cNvPr id="60428" name="Text Box 11">
              <a:extLst>
                <a:ext uri="{FF2B5EF4-FFF2-40B4-BE49-F238E27FC236}">
                  <a16:creationId xmlns:a16="http://schemas.microsoft.com/office/drawing/2014/main" id="{8F33AC95-329E-C845-ACFC-5E43FC48E6BD}"/>
                </a:ext>
              </a:extLst>
            </p:cNvPr>
            <p:cNvSpPr txBox="1">
              <a:spLocks noChangeArrowheads="1"/>
            </p:cNvSpPr>
            <p:nvPr/>
          </p:nvSpPr>
          <p:spPr bwMode="white">
            <a:xfrm>
              <a:off x="4124" y="1037"/>
              <a:ext cx="707"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eaLnBrk="1" hangingPunct="1">
                <a:spcBef>
                  <a:spcPct val="0"/>
                </a:spcBef>
                <a:buClrTx/>
                <a:buSzTx/>
                <a:buFontTx/>
                <a:buNone/>
              </a:pPr>
              <a:r>
                <a:rPr lang="zh-CN" altLang="en-GB" sz="1350" b="1">
                  <a:solidFill>
                    <a:schemeClr val="hlink"/>
                  </a:solidFill>
                  <a:ea typeface="宋体" panose="02010600030101010101" pitchFamily="2" charset="-122"/>
                </a:rPr>
                <a:t>肿瘤细胞</a:t>
              </a:r>
              <a:endParaRPr lang="zh-CN" altLang="en-GB" sz="1350" b="1">
                <a:solidFill>
                  <a:schemeClr val="hlink"/>
                </a:solidFill>
                <a:latin typeface="Symbol" pitchFamily="2" charset="2"/>
                <a:ea typeface="宋体" panose="02010600030101010101" pitchFamily="2" charset="-122"/>
              </a:endParaRPr>
            </a:p>
          </p:txBody>
        </p:sp>
        <p:sp>
          <p:nvSpPr>
            <p:cNvPr id="60429" name="Text Box 12">
              <a:extLst>
                <a:ext uri="{FF2B5EF4-FFF2-40B4-BE49-F238E27FC236}">
                  <a16:creationId xmlns:a16="http://schemas.microsoft.com/office/drawing/2014/main" id="{C12A2B0B-E1A4-064E-A538-F70A3F40AB09}"/>
                </a:ext>
              </a:extLst>
            </p:cNvPr>
            <p:cNvSpPr txBox="1">
              <a:spLocks noChangeArrowheads="1"/>
            </p:cNvSpPr>
            <p:nvPr/>
          </p:nvSpPr>
          <p:spPr bwMode="white">
            <a:xfrm>
              <a:off x="2294" y="1457"/>
              <a:ext cx="402"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ClrTx/>
                <a:buSzTx/>
                <a:buFontTx/>
                <a:buNone/>
              </a:pPr>
              <a:r>
                <a:rPr lang="en-GB" altLang="zh-CN" sz="900" b="1">
                  <a:ea typeface="宋体" panose="02010600030101010101" pitchFamily="2" charset="-122"/>
                </a:rPr>
                <a:t>VEGF</a:t>
              </a:r>
              <a:endParaRPr lang="en-GB" altLang="zh-CN" sz="900" b="1">
                <a:latin typeface="Symbol" pitchFamily="2" charset="2"/>
                <a:ea typeface="宋体" panose="02010600030101010101" pitchFamily="2" charset="-122"/>
              </a:endParaRPr>
            </a:p>
          </p:txBody>
        </p:sp>
        <p:sp>
          <p:nvSpPr>
            <p:cNvPr id="60430" name="Text Box 13">
              <a:extLst>
                <a:ext uri="{FF2B5EF4-FFF2-40B4-BE49-F238E27FC236}">
                  <a16:creationId xmlns:a16="http://schemas.microsoft.com/office/drawing/2014/main" id="{3916F08A-B5D6-EB4E-A853-101A803A80DE}"/>
                </a:ext>
              </a:extLst>
            </p:cNvPr>
            <p:cNvSpPr txBox="1">
              <a:spLocks noChangeArrowheads="1"/>
            </p:cNvSpPr>
            <p:nvPr/>
          </p:nvSpPr>
          <p:spPr bwMode="white">
            <a:xfrm>
              <a:off x="2752" y="1627"/>
              <a:ext cx="402"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ClrTx/>
                <a:buSzTx/>
                <a:buFontTx/>
                <a:buNone/>
              </a:pPr>
              <a:r>
                <a:rPr lang="en-GB" altLang="zh-CN" sz="900" b="1">
                  <a:ea typeface="宋体" panose="02010600030101010101" pitchFamily="2" charset="-122"/>
                </a:rPr>
                <a:t>VEGF</a:t>
              </a:r>
              <a:endParaRPr lang="en-GB" altLang="zh-CN" sz="900" b="1">
                <a:latin typeface="Symbol" pitchFamily="2" charset="2"/>
                <a:ea typeface="宋体" panose="02010600030101010101" pitchFamily="2" charset="-122"/>
              </a:endParaRPr>
            </a:p>
          </p:txBody>
        </p:sp>
        <p:sp>
          <p:nvSpPr>
            <p:cNvPr id="60431" name="Text Box 14">
              <a:extLst>
                <a:ext uri="{FF2B5EF4-FFF2-40B4-BE49-F238E27FC236}">
                  <a16:creationId xmlns:a16="http://schemas.microsoft.com/office/drawing/2014/main" id="{C898BD2A-2639-2847-A84E-94C8352B9471}"/>
                </a:ext>
              </a:extLst>
            </p:cNvPr>
            <p:cNvSpPr txBox="1">
              <a:spLocks noChangeArrowheads="1"/>
            </p:cNvSpPr>
            <p:nvPr/>
          </p:nvSpPr>
          <p:spPr bwMode="white">
            <a:xfrm>
              <a:off x="3221" y="1723"/>
              <a:ext cx="402"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ClrTx/>
                <a:buSzTx/>
                <a:buFontTx/>
                <a:buNone/>
              </a:pPr>
              <a:r>
                <a:rPr lang="en-GB" altLang="zh-CN" sz="900" b="1">
                  <a:ea typeface="宋体" panose="02010600030101010101" pitchFamily="2" charset="-122"/>
                </a:rPr>
                <a:t>VEGF</a:t>
              </a:r>
              <a:endParaRPr lang="en-GB" altLang="zh-CN" sz="900" b="1">
                <a:latin typeface="Symbol" pitchFamily="2" charset="2"/>
                <a:ea typeface="宋体" panose="02010600030101010101" pitchFamily="2" charset="-122"/>
              </a:endParaRPr>
            </a:p>
          </p:txBody>
        </p:sp>
        <p:sp>
          <p:nvSpPr>
            <p:cNvPr id="60432" name="Text Box 15">
              <a:extLst>
                <a:ext uri="{FF2B5EF4-FFF2-40B4-BE49-F238E27FC236}">
                  <a16:creationId xmlns:a16="http://schemas.microsoft.com/office/drawing/2014/main" id="{514FE3F1-4319-4E4B-89CA-EA9EDD9531BA}"/>
                </a:ext>
              </a:extLst>
            </p:cNvPr>
            <p:cNvSpPr txBox="1">
              <a:spLocks noChangeArrowheads="1"/>
            </p:cNvSpPr>
            <p:nvPr/>
          </p:nvSpPr>
          <p:spPr bwMode="white">
            <a:xfrm>
              <a:off x="2260" y="1946"/>
              <a:ext cx="528"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ClrTx/>
                <a:buSzTx/>
                <a:buFontTx/>
                <a:buNone/>
              </a:pPr>
              <a:r>
                <a:rPr lang="en-GB" altLang="zh-CN" sz="1350" b="1">
                  <a:solidFill>
                    <a:schemeClr val="hlink"/>
                  </a:solidFill>
                  <a:ea typeface="宋体" panose="02010600030101010101" pitchFamily="2" charset="-122"/>
                </a:rPr>
                <a:t>VEGF</a:t>
              </a:r>
              <a:endParaRPr lang="en-GB" altLang="zh-CN" sz="1350" b="1">
                <a:solidFill>
                  <a:schemeClr val="hlink"/>
                </a:solidFill>
                <a:latin typeface="Symbol" pitchFamily="2" charset="2"/>
                <a:ea typeface="宋体" panose="02010600030101010101" pitchFamily="2" charset="-122"/>
              </a:endParaRPr>
            </a:p>
          </p:txBody>
        </p:sp>
        <p:sp>
          <p:nvSpPr>
            <p:cNvPr id="60433" name="Text Box 16">
              <a:extLst>
                <a:ext uri="{FF2B5EF4-FFF2-40B4-BE49-F238E27FC236}">
                  <a16:creationId xmlns:a16="http://schemas.microsoft.com/office/drawing/2014/main" id="{D77DB19B-6022-A64A-BAAB-1F527621161F}"/>
                </a:ext>
              </a:extLst>
            </p:cNvPr>
            <p:cNvSpPr txBox="1">
              <a:spLocks noChangeArrowheads="1"/>
            </p:cNvSpPr>
            <p:nvPr/>
          </p:nvSpPr>
          <p:spPr bwMode="auto">
            <a:xfrm>
              <a:off x="2130" y="2316"/>
              <a:ext cx="552"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eaLnBrk="1" hangingPunct="1">
                <a:spcBef>
                  <a:spcPct val="0"/>
                </a:spcBef>
                <a:buClrTx/>
                <a:buSzTx/>
                <a:buFontTx/>
                <a:buNone/>
              </a:pPr>
              <a:r>
                <a:rPr lang="en-GB" altLang="zh-CN" sz="900" b="1">
                  <a:ea typeface="宋体" panose="02010600030101010101" pitchFamily="2" charset="-122"/>
                </a:rPr>
                <a:t>VEGFR-1</a:t>
              </a:r>
              <a:endParaRPr lang="en-GB" altLang="zh-CN" sz="900" b="1">
                <a:latin typeface="Symbol" pitchFamily="2" charset="2"/>
                <a:ea typeface="宋体" panose="02010600030101010101" pitchFamily="2" charset="-122"/>
              </a:endParaRPr>
            </a:p>
          </p:txBody>
        </p:sp>
        <p:sp>
          <p:nvSpPr>
            <p:cNvPr id="60434" name="Text Box 17">
              <a:extLst>
                <a:ext uri="{FF2B5EF4-FFF2-40B4-BE49-F238E27FC236}">
                  <a16:creationId xmlns:a16="http://schemas.microsoft.com/office/drawing/2014/main" id="{41EE7650-CC1A-E348-9D22-CABA50D311DF}"/>
                </a:ext>
              </a:extLst>
            </p:cNvPr>
            <p:cNvSpPr txBox="1">
              <a:spLocks noChangeArrowheads="1"/>
            </p:cNvSpPr>
            <p:nvPr/>
          </p:nvSpPr>
          <p:spPr bwMode="auto">
            <a:xfrm>
              <a:off x="2598" y="2321"/>
              <a:ext cx="552"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eaLnBrk="1" hangingPunct="1">
                <a:spcBef>
                  <a:spcPct val="0"/>
                </a:spcBef>
                <a:buClrTx/>
                <a:buSzTx/>
                <a:buFontTx/>
                <a:buNone/>
              </a:pPr>
              <a:r>
                <a:rPr lang="en-GB" altLang="zh-CN" sz="900" b="1">
                  <a:ea typeface="宋体" panose="02010600030101010101" pitchFamily="2" charset="-122"/>
                </a:rPr>
                <a:t>VEGFR-2</a:t>
              </a:r>
              <a:endParaRPr lang="en-GB" altLang="zh-CN" sz="900" b="1">
                <a:latin typeface="Symbol" pitchFamily="2" charset="2"/>
                <a:ea typeface="宋体" panose="02010600030101010101" pitchFamily="2" charset="-122"/>
              </a:endParaRPr>
            </a:p>
          </p:txBody>
        </p:sp>
        <p:sp>
          <p:nvSpPr>
            <p:cNvPr id="60435" name="Text Box 18">
              <a:extLst>
                <a:ext uri="{FF2B5EF4-FFF2-40B4-BE49-F238E27FC236}">
                  <a16:creationId xmlns:a16="http://schemas.microsoft.com/office/drawing/2014/main" id="{3413A672-CE21-FB47-A192-FF7C9480AC65}"/>
                </a:ext>
              </a:extLst>
            </p:cNvPr>
            <p:cNvSpPr txBox="1">
              <a:spLocks noChangeArrowheads="1"/>
            </p:cNvSpPr>
            <p:nvPr/>
          </p:nvSpPr>
          <p:spPr bwMode="auto">
            <a:xfrm>
              <a:off x="3075" y="2313"/>
              <a:ext cx="552"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eaLnBrk="1" hangingPunct="1">
                <a:spcBef>
                  <a:spcPct val="0"/>
                </a:spcBef>
                <a:buClrTx/>
                <a:buSzTx/>
                <a:buFontTx/>
                <a:buNone/>
              </a:pPr>
              <a:r>
                <a:rPr lang="en-GB" altLang="zh-CN" sz="900" b="1">
                  <a:ea typeface="宋体" panose="02010600030101010101" pitchFamily="2" charset="-122"/>
                </a:rPr>
                <a:t>VEGFR-3</a:t>
              </a:r>
              <a:endParaRPr lang="en-GB" altLang="zh-CN" sz="900" b="1">
                <a:latin typeface="Symbol" pitchFamily="2" charset="2"/>
                <a:ea typeface="宋体" panose="02010600030101010101" pitchFamily="2" charset="-122"/>
              </a:endParaRPr>
            </a:p>
          </p:txBody>
        </p:sp>
        <p:sp>
          <p:nvSpPr>
            <p:cNvPr id="60436" name="Text Box 19">
              <a:extLst>
                <a:ext uri="{FF2B5EF4-FFF2-40B4-BE49-F238E27FC236}">
                  <a16:creationId xmlns:a16="http://schemas.microsoft.com/office/drawing/2014/main" id="{1D8BC93D-6B24-9A4B-8DDB-805DE57234C7}"/>
                </a:ext>
              </a:extLst>
            </p:cNvPr>
            <p:cNvSpPr txBox="1">
              <a:spLocks noChangeArrowheads="1"/>
            </p:cNvSpPr>
            <p:nvPr/>
          </p:nvSpPr>
          <p:spPr bwMode="white">
            <a:xfrm>
              <a:off x="4124" y="1924"/>
              <a:ext cx="373"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ClrTx/>
                <a:buSzTx/>
                <a:buFontTx/>
                <a:buNone/>
              </a:pPr>
              <a:r>
                <a:rPr lang="en-GB" altLang="zh-CN" sz="1350" b="1">
                  <a:solidFill>
                    <a:schemeClr val="hlink"/>
                  </a:solidFill>
                  <a:ea typeface="宋体" panose="02010600030101010101" pitchFamily="2" charset="-122"/>
                </a:rPr>
                <a:t>KIT</a:t>
              </a:r>
              <a:endParaRPr lang="en-GB" altLang="zh-CN" sz="1350" b="1">
                <a:solidFill>
                  <a:schemeClr val="hlink"/>
                </a:solidFill>
                <a:latin typeface="Symbol" pitchFamily="2" charset="2"/>
                <a:ea typeface="宋体" panose="02010600030101010101" pitchFamily="2" charset="-122"/>
              </a:endParaRPr>
            </a:p>
          </p:txBody>
        </p:sp>
        <p:sp>
          <p:nvSpPr>
            <p:cNvPr id="60437" name="Text Box 20">
              <a:extLst>
                <a:ext uri="{FF2B5EF4-FFF2-40B4-BE49-F238E27FC236}">
                  <a16:creationId xmlns:a16="http://schemas.microsoft.com/office/drawing/2014/main" id="{8233D46D-2595-1C43-B452-9840105FF7EE}"/>
                </a:ext>
              </a:extLst>
            </p:cNvPr>
            <p:cNvSpPr txBox="1">
              <a:spLocks noChangeArrowheads="1"/>
            </p:cNvSpPr>
            <p:nvPr/>
          </p:nvSpPr>
          <p:spPr bwMode="white">
            <a:xfrm>
              <a:off x="4649" y="1918"/>
              <a:ext cx="714"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ClrTx/>
                <a:buSzTx/>
                <a:buFontTx/>
                <a:buNone/>
              </a:pPr>
              <a:r>
                <a:rPr lang="en-GB" altLang="zh-CN" sz="1350" b="1">
                  <a:solidFill>
                    <a:schemeClr val="hlink"/>
                  </a:solidFill>
                  <a:ea typeface="宋体" panose="02010600030101010101" pitchFamily="2" charset="-122"/>
                </a:rPr>
                <a:t>PDGFRs</a:t>
              </a:r>
              <a:endParaRPr lang="en-GB" altLang="zh-CN" sz="1350" b="1">
                <a:solidFill>
                  <a:schemeClr val="hlink"/>
                </a:solidFill>
                <a:latin typeface="Symbol" pitchFamily="2" charset="2"/>
                <a:ea typeface="宋体" panose="02010600030101010101" pitchFamily="2" charset="-122"/>
              </a:endParaRPr>
            </a:p>
          </p:txBody>
        </p:sp>
        <p:sp>
          <p:nvSpPr>
            <p:cNvPr id="60438" name="Text Box 21">
              <a:extLst>
                <a:ext uri="{FF2B5EF4-FFF2-40B4-BE49-F238E27FC236}">
                  <a16:creationId xmlns:a16="http://schemas.microsoft.com/office/drawing/2014/main" id="{5C035B25-F9A0-2745-A1FE-E3C8C6325345}"/>
                </a:ext>
              </a:extLst>
            </p:cNvPr>
            <p:cNvSpPr txBox="1">
              <a:spLocks noChangeArrowheads="1"/>
            </p:cNvSpPr>
            <p:nvPr/>
          </p:nvSpPr>
          <p:spPr bwMode="white">
            <a:xfrm>
              <a:off x="4503" y="2448"/>
              <a:ext cx="656"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eaLnBrk="1" hangingPunct="1">
                <a:spcBef>
                  <a:spcPct val="0"/>
                </a:spcBef>
                <a:buClrTx/>
                <a:buSzTx/>
                <a:buFontTx/>
                <a:buNone/>
              </a:pPr>
              <a:r>
                <a:rPr lang="en-GB" altLang="zh-CN" sz="900" b="1">
                  <a:solidFill>
                    <a:srgbClr val="FFFF00"/>
                  </a:solidFill>
                  <a:ea typeface="宋体" panose="02010600030101010101" pitchFamily="2" charset="-122"/>
                </a:rPr>
                <a:t>Inhibitor</a:t>
              </a:r>
            </a:p>
          </p:txBody>
        </p:sp>
        <p:sp>
          <p:nvSpPr>
            <p:cNvPr id="60439" name="Text Box 22">
              <a:extLst>
                <a:ext uri="{FF2B5EF4-FFF2-40B4-BE49-F238E27FC236}">
                  <a16:creationId xmlns:a16="http://schemas.microsoft.com/office/drawing/2014/main" id="{87B9DF63-56E0-2A4E-9185-EB76028B2EE1}"/>
                </a:ext>
              </a:extLst>
            </p:cNvPr>
            <p:cNvSpPr txBox="1">
              <a:spLocks noChangeArrowheads="1"/>
            </p:cNvSpPr>
            <p:nvPr/>
          </p:nvSpPr>
          <p:spPr bwMode="auto">
            <a:xfrm>
              <a:off x="1687" y="1132"/>
              <a:ext cx="603"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ClrTx/>
                <a:buSzTx/>
                <a:buFontTx/>
                <a:buNone/>
              </a:pPr>
              <a:r>
                <a:rPr lang="en-GB" altLang="zh-CN" sz="900" b="1">
                  <a:solidFill>
                    <a:srgbClr val="00FF00"/>
                  </a:solidFill>
                  <a:ea typeface="宋体" panose="02010600030101010101" pitchFamily="2" charset="-122"/>
                </a:rPr>
                <a:t>Cross-talk</a:t>
              </a:r>
            </a:p>
          </p:txBody>
        </p:sp>
        <p:sp>
          <p:nvSpPr>
            <p:cNvPr id="60440" name="Text Box 23">
              <a:extLst>
                <a:ext uri="{FF2B5EF4-FFF2-40B4-BE49-F238E27FC236}">
                  <a16:creationId xmlns:a16="http://schemas.microsoft.com/office/drawing/2014/main" id="{210F381B-72F4-1F4F-8685-E1B5F5F2D568}"/>
                </a:ext>
              </a:extLst>
            </p:cNvPr>
            <p:cNvSpPr txBox="1">
              <a:spLocks noChangeArrowheads="1"/>
            </p:cNvSpPr>
            <p:nvPr/>
          </p:nvSpPr>
          <p:spPr bwMode="white">
            <a:xfrm>
              <a:off x="3971" y="2436"/>
              <a:ext cx="521"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eaLnBrk="1" hangingPunct="1">
                <a:spcBef>
                  <a:spcPct val="0"/>
                </a:spcBef>
                <a:buClrTx/>
                <a:buSzTx/>
                <a:buFontTx/>
                <a:buNone/>
              </a:pPr>
              <a:r>
                <a:rPr lang="en-GB" altLang="zh-CN" sz="900" b="1">
                  <a:solidFill>
                    <a:srgbClr val="FFFF00"/>
                  </a:solidFill>
                  <a:ea typeface="宋体" panose="02010600030101010101" pitchFamily="2" charset="-122"/>
                </a:rPr>
                <a:t>Inhibitor</a:t>
              </a:r>
            </a:p>
          </p:txBody>
        </p:sp>
        <p:sp>
          <p:nvSpPr>
            <p:cNvPr id="60441" name="Text Box 24">
              <a:extLst>
                <a:ext uri="{FF2B5EF4-FFF2-40B4-BE49-F238E27FC236}">
                  <a16:creationId xmlns:a16="http://schemas.microsoft.com/office/drawing/2014/main" id="{4EBD3433-2F34-8044-9A1C-D5FAD6025EFB}"/>
                </a:ext>
              </a:extLst>
            </p:cNvPr>
            <p:cNvSpPr txBox="1">
              <a:spLocks noChangeArrowheads="1"/>
            </p:cNvSpPr>
            <p:nvPr/>
          </p:nvSpPr>
          <p:spPr bwMode="white">
            <a:xfrm>
              <a:off x="2624" y="2431"/>
              <a:ext cx="521"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eaLnBrk="1" hangingPunct="1">
                <a:spcBef>
                  <a:spcPct val="0"/>
                </a:spcBef>
                <a:buClrTx/>
                <a:buSzTx/>
                <a:buFontTx/>
                <a:buNone/>
              </a:pPr>
              <a:r>
                <a:rPr lang="en-GB" altLang="zh-CN" sz="900" b="1">
                  <a:solidFill>
                    <a:srgbClr val="FFFF00"/>
                  </a:solidFill>
                  <a:ea typeface="宋体" panose="02010600030101010101" pitchFamily="2" charset="-122"/>
                </a:rPr>
                <a:t>Inhibitor</a:t>
              </a:r>
            </a:p>
          </p:txBody>
        </p:sp>
        <p:sp>
          <p:nvSpPr>
            <p:cNvPr id="60442" name="Text Box 25">
              <a:extLst>
                <a:ext uri="{FF2B5EF4-FFF2-40B4-BE49-F238E27FC236}">
                  <a16:creationId xmlns:a16="http://schemas.microsoft.com/office/drawing/2014/main" id="{69D6F363-0E87-7D46-AC25-CD4E1C9E8ADA}"/>
                </a:ext>
              </a:extLst>
            </p:cNvPr>
            <p:cNvSpPr txBox="1">
              <a:spLocks noChangeArrowheads="1"/>
            </p:cNvSpPr>
            <p:nvPr/>
          </p:nvSpPr>
          <p:spPr bwMode="white">
            <a:xfrm>
              <a:off x="922" y="2437"/>
              <a:ext cx="521"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eaLnBrk="1" hangingPunct="1">
                <a:spcBef>
                  <a:spcPct val="0"/>
                </a:spcBef>
                <a:buClrTx/>
                <a:buSzTx/>
                <a:buFontTx/>
                <a:buNone/>
              </a:pPr>
              <a:r>
                <a:rPr lang="en-GB" altLang="zh-CN" sz="900" b="1">
                  <a:solidFill>
                    <a:srgbClr val="FFFF00"/>
                  </a:solidFill>
                  <a:ea typeface="宋体" panose="02010600030101010101" pitchFamily="2" charset="-122"/>
                </a:rPr>
                <a:t>Inhibitor</a:t>
              </a:r>
            </a:p>
          </p:txBody>
        </p:sp>
        <p:sp>
          <p:nvSpPr>
            <p:cNvPr id="60443" name="Text Box 26">
              <a:extLst>
                <a:ext uri="{FF2B5EF4-FFF2-40B4-BE49-F238E27FC236}">
                  <a16:creationId xmlns:a16="http://schemas.microsoft.com/office/drawing/2014/main" id="{0022A16F-9B82-4047-B13A-9BE6C7640E0F}"/>
                </a:ext>
              </a:extLst>
            </p:cNvPr>
            <p:cNvSpPr txBox="1">
              <a:spLocks noChangeArrowheads="1"/>
            </p:cNvSpPr>
            <p:nvPr/>
          </p:nvSpPr>
          <p:spPr bwMode="white">
            <a:xfrm>
              <a:off x="3693" y="1775"/>
              <a:ext cx="1533"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ClrTx/>
                <a:buSzTx/>
                <a:buFontTx/>
                <a:buNone/>
              </a:pPr>
              <a:r>
                <a:rPr lang="en-GB" altLang="zh-CN" sz="900" b="1">
                  <a:ea typeface="宋体" panose="02010600030101010101" pitchFamily="2" charset="-122"/>
                </a:rPr>
                <a:t>RTKs expressed by tumor cells</a:t>
              </a:r>
              <a:endParaRPr lang="en-GB" altLang="zh-CN" sz="900" b="1">
                <a:latin typeface="Symbol" pitchFamily="2" charset="2"/>
                <a:ea typeface="宋体" panose="02010600030101010101" pitchFamily="2" charset="-122"/>
              </a:endParaRPr>
            </a:p>
          </p:txBody>
        </p:sp>
      </p:grpSp>
      <p:sp>
        <p:nvSpPr>
          <p:cNvPr id="60421" name="Rectangle 27">
            <a:extLst>
              <a:ext uri="{FF2B5EF4-FFF2-40B4-BE49-F238E27FC236}">
                <a16:creationId xmlns:a16="http://schemas.microsoft.com/office/drawing/2014/main" id="{75F120AB-9438-F547-9838-4BDEE82611E7}"/>
              </a:ext>
            </a:extLst>
          </p:cNvPr>
          <p:cNvSpPr>
            <a:spLocks noChangeArrowheads="1"/>
          </p:cNvSpPr>
          <p:nvPr/>
        </p:nvSpPr>
        <p:spPr bwMode="auto">
          <a:xfrm>
            <a:off x="7219577" y="1492314"/>
            <a:ext cx="971850" cy="2539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69078" tIns="34539" rIns="69078" bIns="34539" anchor="ctr"/>
          <a:lstStyle>
            <a:lvl1pPr marL="342900" indent="-342900" defTabSz="762000">
              <a:defRPr sz="2800">
                <a:solidFill>
                  <a:schemeClr val="tx1"/>
                </a:solidFill>
                <a:latin typeface="Arial" panose="020B0604020202020204" pitchFamily="34" charset="0"/>
              </a:defRPr>
            </a:lvl1pPr>
            <a:lvl2pPr marL="742950" indent="-285750" defTabSz="762000">
              <a:defRPr sz="2800">
                <a:solidFill>
                  <a:schemeClr val="tx1"/>
                </a:solidFill>
                <a:latin typeface="Arial" panose="020B0604020202020204" pitchFamily="34" charset="0"/>
              </a:defRPr>
            </a:lvl2pPr>
            <a:lvl3pPr marL="1143000" indent="-228600" defTabSz="762000">
              <a:defRPr sz="2800">
                <a:solidFill>
                  <a:schemeClr val="tx1"/>
                </a:solidFill>
                <a:latin typeface="Arial" panose="020B0604020202020204" pitchFamily="34" charset="0"/>
              </a:defRPr>
            </a:lvl3pPr>
            <a:lvl4pPr marL="1600200" indent="-228600" defTabSz="762000">
              <a:defRPr sz="2800">
                <a:solidFill>
                  <a:schemeClr val="tx1"/>
                </a:solidFill>
                <a:latin typeface="Arial" panose="020B0604020202020204" pitchFamily="34" charset="0"/>
              </a:defRPr>
            </a:lvl4pPr>
            <a:lvl5pPr marL="2057400" indent="-228600" defTabSz="762000">
              <a:defRPr sz="2800">
                <a:solidFill>
                  <a:schemeClr val="tx1"/>
                </a:solidFill>
                <a:latin typeface="Arial" panose="020B0604020202020204" pitchFamily="34" charset="0"/>
              </a:defRPr>
            </a:lvl5pPr>
            <a:lvl6pPr marL="2514600" indent="-228600" defTabSz="7620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7620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7620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7620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buSzPct val="75000"/>
            </a:pPr>
            <a:r>
              <a:rPr lang="en-US" altLang="zh-CN" sz="1800">
                <a:ea typeface="宋体" panose="02010600030101010101" pitchFamily="2" charset="-122"/>
              </a:rPr>
              <a:t>Sunitinib</a:t>
            </a:r>
          </a:p>
          <a:p>
            <a:pPr algn="ctr">
              <a:buSzPct val="75000"/>
            </a:pPr>
            <a:r>
              <a:rPr lang="en-US" altLang="zh-CN" sz="1800">
                <a:ea typeface="宋体" panose="02010600030101010101" pitchFamily="2" charset="-122"/>
              </a:rPr>
              <a:t>Sorafenib</a:t>
            </a:r>
          </a:p>
          <a:p>
            <a:pPr algn="ctr">
              <a:buSzPct val="75000"/>
            </a:pPr>
            <a:r>
              <a:rPr lang="zh-CN" altLang="en-US" sz="1800">
                <a:ea typeface="宋体" panose="02010600030101010101" pitchFamily="2" charset="-122"/>
              </a:rPr>
              <a:t>安罗替尼</a:t>
            </a:r>
            <a:endParaRPr lang="en-US" altLang="zh-CN" sz="1800">
              <a:ea typeface="宋体" panose="02010600030101010101" pitchFamily="2" charset="-122"/>
            </a:endParaRPr>
          </a:p>
          <a:p>
            <a:pPr algn="ctr">
              <a:buSzPct val="75000"/>
            </a:pPr>
            <a:r>
              <a:rPr lang="zh-CN" altLang="en-US" sz="1800">
                <a:ea typeface="宋体" panose="02010600030101010101" pitchFamily="2" charset="-122"/>
              </a:rPr>
              <a:t>阿帕替尼</a:t>
            </a:r>
          </a:p>
        </p:txBody>
      </p:sp>
    </p:spTree>
    <p:extLst>
      <p:ext uri="{BB962C8B-B14F-4D97-AF65-F5344CB8AC3E}">
        <p14:creationId xmlns:p14="http://schemas.microsoft.com/office/powerpoint/2010/main" val="1576320368"/>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a:extLst>
              <a:ext uri="{FF2B5EF4-FFF2-40B4-BE49-F238E27FC236}">
                <a16:creationId xmlns:a16="http://schemas.microsoft.com/office/drawing/2014/main" id="{D73821AB-BF9C-493D-BDB3-9F540A7762D4}"/>
              </a:ext>
            </a:extLst>
          </p:cNvPr>
          <p:cNvGrpSpPr/>
          <p:nvPr/>
        </p:nvGrpSpPr>
        <p:grpSpPr>
          <a:xfrm>
            <a:off x="-1692990" y="987879"/>
            <a:ext cx="3996378" cy="3398501"/>
            <a:chOff x="-4798513" y="274911"/>
            <a:chExt cx="7552299" cy="6418848"/>
          </a:xfrm>
          <a:solidFill>
            <a:schemeClr val="tx2"/>
          </a:solidFill>
        </p:grpSpPr>
        <p:sp>
          <p:nvSpPr>
            <p:cNvPr id="27" name="椭圆 26">
              <a:extLst>
                <a:ext uri="{FF2B5EF4-FFF2-40B4-BE49-F238E27FC236}">
                  <a16:creationId xmlns:a16="http://schemas.microsoft.com/office/drawing/2014/main" id="{BB6C7EA0-D581-4661-85AF-911469C58E5D}"/>
                </a:ext>
              </a:extLst>
            </p:cNvPr>
            <p:cNvSpPr/>
            <p:nvPr/>
          </p:nvSpPr>
          <p:spPr>
            <a:xfrm>
              <a:off x="-4798513" y="274911"/>
              <a:ext cx="6419015" cy="6418848"/>
            </a:xfrm>
            <a:prstGeom prst="ellips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a:defRPr/>
              </a:pPr>
              <a:endParaRPr lang="zh-CN" altLang="en-US"/>
            </a:p>
          </p:txBody>
        </p:sp>
        <p:sp>
          <p:nvSpPr>
            <p:cNvPr id="28" name="文本框 2">
              <a:extLst>
                <a:ext uri="{FF2B5EF4-FFF2-40B4-BE49-F238E27FC236}">
                  <a16:creationId xmlns:a16="http://schemas.microsoft.com/office/drawing/2014/main" id="{928C719A-4CE6-462D-BFAC-E4260E56EA3E}"/>
                </a:ext>
              </a:extLst>
            </p:cNvPr>
            <p:cNvSpPr txBox="1">
              <a:spLocks noChangeArrowheads="1"/>
            </p:cNvSpPr>
            <p:nvPr/>
          </p:nvSpPr>
          <p:spPr bwMode="auto">
            <a:xfrm>
              <a:off x="-1741835" y="1972493"/>
              <a:ext cx="4495621" cy="3023682"/>
            </a:xfrm>
            <a:prstGeom prst="rect">
              <a:avLst/>
            </a:prstGeom>
            <a:noFill/>
            <a:ln w="9525">
              <a:noFill/>
              <a:miter lim="800000"/>
              <a:headEnd/>
              <a:tailEnd/>
            </a:ln>
          </p:spPr>
          <p:txBody>
            <a:bodyPr vert="horz" wrap="square" lIns="121898" tIns="60948" rIns="121898" bIns="60948">
              <a:spAutoFit/>
            </a:bodyPr>
            <a:lstStyle/>
            <a:p>
              <a:pPr algn="ctr"/>
              <a:r>
                <a:rPr lang="zh-CN" altLang="en-US" sz="4800" b="1" dirty="0">
                  <a:solidFill>
                    <a:schemeClr val="bg1"/>
                  </a:solidFill>
                  <a:latin typeface="微软雅黑" pitchFamily="34" charset="-122"/>
                  <a:ea typeface="微软雅黑" pitchFamily="34" charset="-122"/>
                </a:rPr>
                <a:t>目</a:t>
              </a:r>
              <a:endParaRPr lang="en-US" altLang="zh-CN" sz="4800" b="1" dirty="0">
                <a:solidFill>
                  <a:schemeClr val="bg1"/>
                </a:solidFill>
                <a:latin typeface="微软雅黑" pitchFamily="34" charset="-122"/>
                <a:ea typeface="微软雅黑" pitchFamily="34" charset="-122"/>
              </a:endParaRPr>
            </a:p>
            <a:p>
              <a:pPr algn="ctr"/>
              <a:r>
                <a:rPr lang="zh-CN" altLang="en-US" sz="4800" b="1" dirty="0">
                  <a:solidFill>
                    <a:schemeClr val="bg1"/>
                  </a:solidFill>
                  <a:latin typeface="微软雅黑" pitchFamily="34" charset="-122"/>
                  <a:ea typeface="微软雅黑" pitchFamily="34" charset="-122"/>
                </a:rPr>
                <a:t>录</a:t>
              </a:r>
            </a:p>
          </p:txBody>
        </p:sp>
      </p:grpSp>
      <p:sp>
        <p:nvSpPr>
          <p:cNvPr id="29" name="圆角矩形 4">
            <a:extLst>
              <a:ext uri="{FF2B5EF4-FFF2-40B4-BE49-F238E27FC236}">
                <a16:creationId xmlns:a16="http://schemas.microsoft.com/office/drawing/2014/main" id="{14A8E23E-7AA0-406B-9884-F4E160830393}"/>
              </a:ext>
            </a:extLst>
          </p:cNvPr>
          <p:cNvSpPr/>
          <p:nvPr/>
        </p:nvSpPr>
        <p:spPr>
          <a:xfrm>
            <a:off x="3682783" y="1303218"/>
            <a:ext cx="454559" cy="453877"/>
          </a:xfrm>
          <a:prstGeom prst="round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63" tIns="54032" rIns="108063" bIns="54032"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1</a:t>
            </a:r>
            <a:endParaRPr lang="zh-CN" altLang="en-US" sz="3200" dirty="0">
              <a:latin typeface="+mj-lt"/>
              <a:ea typeface="Arial Unicode MS" panose="020B0604020202020204" pitchFamily="34" charset="-122"/>
              <a:cs typeface="Arial Unicode MS" panose="020B0604020202020204" pitchFamily="34" charset="-122"/>
            </a:endParaRPr>
          </a:p>
        </p:txBody>
      </p:sp>
      <p:grpSp>
        <p:nvGrpSpPr>
          <p:cNvPr id="54" name="组合 53">
            <a:extLst>
              <a:ext uri="{FF2B5EF4-FFF2-40B4-BE49-F238E27FC236}">
                <a16:creationId xmlns:a16="http://schemas.microsoft.com/office/drawing/2014/main" id="{D85538AC-EF61-4E07-906F-CA353AD28F52}"/>
              </a:ext>
            </a:extLst>
          </p:cNvPr>
          <p:cNvGrpSpPr/>
          <p:nvPr/>
        </p:nvGrpSpPr>
        <p:grpSpPr>
          <a:xfrm>
            <a:off x="4463988" y="1303219"/>
            <a:ext cx="3316169" cy="453876"/>
            <a:chOff x="6339097" y="1573726"/>
            <a:chExt cx="3744416" cy="511504"/>
          </a:xfrm>
          <a:solidFill>
            <a:schemeClr val="tx2">
              <a:lumMod val="60000"/>
              <a:lumOff val="40000"/>
            </a:schemeClr>
          </a:solidFill>
        </p:grpSpPr>
        <p:sp>
          <p:nvSpPr>
            <p:cNvPr id="55" name="圆角矩形 6">
              <a:extLst>
                <a:ext uri="{FF2B5EF4-FFF2-40B4-BE49-F238E27FC236}">
                  <a16:creationId xmlns:a16="http://schemas.microsoft.com/office/drawing/2014/main" id="{17BFC7A2-74F6-4B58-9C03-1FA557079FDF}"/>
                </a:ext>
              </a:extLst>
            </p:cNvPr>
            <p:cNvSpPr/>
            <p:nvPr/>
          </p:nvSpPr>
          <p:spPr>
            <a:xfrm>
              <a:off x="6339097" y="1573726"/>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200" dirty="0">
                <a:latin typeface="+mj-lt"/>
                <a:ea typeface="Arial Unicode MS" panose="020B0604020202020204" pitchFamily="34" charset="-122"/>
                <a:cs typeface="Arial Unicode MS" panose="020B0604020202020204" pitchFamily="34" charset="-122"/>
              </a:endParaRPr>
            </a:p>
          </p:txBody>
        </p:sp>
        <p:sp>
          <p:nvSpPr>
            <p:cNvPr id="56" name="矩形 55">
              <a:extLst>
                <a:ext uri="{FF2B5EF4-FFF2-40B4-BE49-F238E27FC236}">
                  <a16:creationId xmlns:a16="http://schemas.microsoft.com/office/drawing/2014/main" id="{5AEFBB78-F3C9-49B6-9E2D-FFCC561A9666}"/>
                </a:ext>
              </a:extLst>
            </p:cNvPr>
            <p:cNvSpPr/>
            <p:nvPr/>
          </p:nvSpPr>
          <p:spPr>
            <a:xfrm>
              <a:off x="6723350" y="1614014"/>
              <a:ext cx="2653073" cy="451096"/>
            </a:xfrm>
            <a:prstGeom prst="rect">
              <a:avLst/>
            </a:prstGeom>
            <a:grpFill/>
          </p:spPr>
          <p:txBody>
            <a:bodyPr wrap="square" lIns="121960" tIns="60980" rIns="121960" bIns="60980">
              <a:spAutoFit/>
            </a:bodyPr>
            <a:lstStyle/>
            <a:p>
              <a:pPr>
                <a:defRPr/>
              </a:pPr>
              <a:r>
                <a:rPr lang="zh-CN" altLang="en-US"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化学治疗药物</a:t>
              </a:r>
              <a:endPar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7" name="圆角矩形 8">
            <a:extLst>
              <a:ext uri="{FF2B5EF4-FFF2-40B4-BE49-F238E27FC236}">
                <a16:creationId xmlns:a16="http://schemas.microsoft.com/office/drawing/2014/main" id="{39469BC5-0555-4292-89A8-D477BAC9FAFA}"/>
              </a:ext>
            </a:extLst>
          </p:cNvPr>
          <p:cNvSpPr/>
          <p:nvPr/>
        </p:nvSpPr>
        <p:spPr>
          <a:xfrm>
            <a:off x="3682783" y="2045434"/>
            <a:ext cx="454559" cy="453877"/>
          </a:xfrm>
          <a:prstGeom prst="round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63" tIns="54032" rIns="108063" bIns="54032"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2</a:t>
            </a:r>
            <a:endParaRPr lang="zh-CN" altLang="en-US" sz="3200" dirty="0">
              <a:latin typeface="+mj-lt"/>
              <a:ea typeface="Arial Unicode MS" panose="020B0604020202020204" pitchFamily="34" charset="-122"/>
              <a:cs typeface="Arial Unicode MS" panose="020B0604020202020204" pitchFamily="34" charset="-122"/>
            </a:endParaRPr>
          </a:p>
        </p:txBody>
      </p:sp>
      <p:grpSp>
        <p:nvGrpSpPr>
          <p:cNvPr id="58" name="组合 57">
            <a:extLst>
              <a:ext uri="{FF2B5EF4-FFF2-40B4-BE49-F238E27FC236}">
                <a16:creationId xmlns:a16="http://schemas.microsoft.com/office/drawing/2014/main" id="{052B247A-7CAF-4595-B263-3D119709A0A5}"/>
              </a:ext>
            </a:extLst>
          </p:cNvPr>
          <p:cNvGrpSpPr/>
          <p:nvPr/>
        </p:nvGrpSpPr>
        <p:grpSpPr>
          <a:xfrm>
            <a:off x="4442823" y="2045434"/>
            <a:ext cx="3316169" cy="453876"/>
            <a:chOff x="6315199" y="2410178"/>
            <a:chExt cx="3744416" cy="511504"/>
          </a:xfrm>
          <a:solidFill>
            <a:schemeClr val="tx2">
              <a:lumMod val="60000"/>
              <a:lumOff val="40000"/>
            </a:schemeClr>
          </a:solidFill>
        </p:grpSpPr>
        <p:sp>
          <p:nvSpPr>
            <p:cNvPr id="59" name="圆角矩形 10">
              <a:extLst>
                <a:ext uri="{FF2B5EF4-FFF2-40B4-BE49-F238E27FC236}">
                  <a16:creationId xmlns:a16="http://schemas.microsoft.com/office/drawing/2014/main" id="{B5034366-A661-4CF4-ABE3-FB171251AF26}"/>
                </a:ext>
              </a:extLst>
            </p:cNvPr>
            <p:cNvSpPr/>
            <p:nvPr/>
          </p:nvSpPr>
          <p:spPr>
            <a:xfrm>
              <a:off x="6315199" y="2410178"/>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200" dirty="0">
                <a:latin typeface="+mj-lt"/>
                <a:ea typeface="Arial Unicode MS" panose="020B0604020202020204" pitchFamily="34" charset="-122"/>
                <a:cs typeface="Arial Unicode MS" panose="020B0604020202020204" pitchFamily="34" charset="-122"/>
              </a:endParaRPr>
            </a:p>
          </p:txBody>
        </p:sp>
        <p:sp>
          <p:nvSpPr>
            <p:cNvPr id="60" name="矩形 59">
              <a:extLst>
                <a:ext uri="{FF2B5EF4-FFF2-40B4-BE49-F238E27FC236}">
                  <a16:creationId xmlns:a16="http://schemas.microsoft.com/office/drawing/2014/main" id="{ED5734DA-F930-436D-86CD-855AC28FAA60}"/>
                </a:ext>
              </a:extLst>
            </p:cNvPr>
            <p:cNvSpPr/>
            <p:nvPr/>
          </p:nvSpPr>
          <p:spPr>
            <a:xfrm>
              <a:off x="6747248" y="2450466"/>
              <a:ext cx="2653073" cy="451096"/>
            </a:xfrm>
            <a:prstGeom prst="rect">
              <a:avLst/>
            </a:prstGeom>
            <a:grpFill/>
          </p:spPr>
          <p:txBody>
            <a:bodyPr wrap="square" lIns="121960" tIns="60980" rIns="121960" bIns="60980">
              <a:spAutoFit/>
            </a:bodyPr>
            <a:lstStyle/>
            <a:p>
              <a:pPr>
                <a:defRPr/>
              </a:pPr>
              <a:r>
                <a:rPr lang="zh-CN" altLang="en-US"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靶向治疗药物</a:t>
              </a:r>
              <a:endPar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1" name="圆角矩形 12">
            <a:extLst>
              <a:ext uri="{FF2B5EF4-FFF2-40B4-BE49-F238E27FC236}">
                <a16:creationId xmlns:a16="http://schemas.microsoft.com/office/drawing/2014/main" id="{040802BE-2C21-46BC-A1F5-E9AC9009847D}"/>
              </a:ext>
            </a:extLst>
          </p:cNvPr>
          <p:cNvSpPr/>
          <p:nvPr/>
        </p:nvSpPr>
        <p:spPr>
          <a:xfrm>
            <a:off x="3682783" y="2831484"/>
            <a:ext cx="454559" cy="453877"/>
          </a:xfrm>
          <a:prstGeom prst="round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63" tIns="54032" rIns="108063" bIns="54032"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3</a:t>
            </a:r>
            <a:endParaRPr lang="zh-CN" altLang="en-US" sz="3200" dirty="0">
              <a:latin typeface="+mj-lt"/>
              <a:ea typeface="Arial Unicode MS" panose="020B0604020202020204" pitchFamily="34" charset="-122"/>
              <a:cs typeface="Arial Unicode MS" panose="020B0604020202020204" pitchFamily="34" charset="-122"/>
            </a:endParaRPr>
          </a:p>
        </p:txBody>
      </p:sp>
      <p:grpSp>
        <p:nvGrpSpPr>
          <p:cNvPr id="62" name="组合 61">
            <a:extLst>
              <a:ext uri="{FF2B5EF4-FFF2-40B4-BE49-F238E27FC236}">
                <a16:creationId xmlns:a16="http://schemas.microsoft.com/office/drawing/2014/main" id="{CC8B6E13-19CA-4757-9D43-3285213C7FF4}"/>
              </a:ext>
            </a:extLst>
          </p:cNvPr>
          <p:cNvGrpSpPr/>
          <p:nvPr/>
        </p:nvGrpSpPr>
        <p:grpSpPr>
          <a:xfrm>
            <a:off x="4463988" y="2831485"/>
            <a:ext cx="3316169" cy="453876"/>
            <a:chOff x="6339097" y="3296031"/>
            <a:chExt cx="3744416" cy="511504"/>
          </a:xfrm>
          <a:solidFill>
            <a:schemeClr val="tx2">
              <a:lumMod val="60000"/>
              <a:lumOff val="40000"/>
            </a:schemeClr>
          </a:solidFill>
        </p:grpSpPr>
        <p:sp>
          <p:nvSpPr>
            <p:cNvPr id="63" name="圆角矩形 14">
              <a:extLst>
                <a:ext uri="{FF2B5EF4-FFF2-40B4-BE49-F238E27FC236}">
                  <a16:creationId xmlns:a16="http://schemas.microsoft.com/office/drawing/2014/main" id="{174D60C7-309D-4F26-A92A-0ABA5682C956}"/>
                </a:ext>
              </a:extLst>
            </p:cNvPr>
            <p:cNvSpPr/>
            <p:nvPr/>
          </p:nvSpPr>
          <p:spPr>
            <a:xfrm>
              <a:off x="6339097" y="3296031"/>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200" dirty="0">
                <a:latin typeface="+mj-lt"/>
                <a:ea typeface="Arial Unicode MS" panose="020B0604020202020204" pitchFamily="34" charset="-122"/>
                <a:cs typeface="Arial Unicode MS" panose="020B0604020202020204" pitchFamily="34" charset="-122"/>
              </a:endParaRPr>
            </a:p>
          </p:txBody>
        </p:sp>
        <p:sp>
          <p:nvSpPr>
            <p:cNvPr id="64" name="矩形 63">
              <a:extLst>
                <a:ext uri="{FF2B5EF4-FFF2-40B4-BE49-F238E27FC236}">
                  <a16:creationId xmlns:a16="http://schemas.microsoft.com/office/drawing/2014/main" id="{E8678585-8064-426E-9D47-964753F48A15}"/>
                </a:ext>
              </a:extLst>
            </p:cNvPr>
            <p:cNvSpPr/>
            <p:nvPr/>
          </p:nvSpPr>
          <p:spPr>
            <a:xfrm>
              <a:off x="6723349" y="3336319"/>
              <a:ext cx="2736304" cy="451096"/>
            </a:xfrm>
            <a:prstGeom prst="rect">
              <a:avLst/>
            </a:prstGeom>
            <a:grpFill/>
          </p:spPr>
          <p:txBody>
            <a:bodyPr wrap="square" lIns="121960" tIns="60980" rIns="121960" bIns="60980">
              <a:spAutoFit/>
            </a:bodyPr>
            <a:lstStyle/>
            <a:p>
              <a:pPr>
                <a:defRPr/>
              </a:pPr>
              <a:r>
                <a:rPr lang="zh-CN" altLang="en-US"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免疫治疗药物</a:t>
              </a:r>
              <a:endPar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5" name="圆角矩形 16">
            <a:extLst>
              <a:ext uri="{FF2B5EF4-FFF2-40B4-BE49-F238E27FC236}">
                <a16:creationId xmlns:a16="http://schemas.microsoft.com/office/drawing/2014/main" id="{D28F4634-CAA2-4CB4-BDCB-DE79B1E9A682}"/>
              </a:ext>
            </a:extLst>
          </p:cNvPr>
          <p:cNvSpPr/>
          <p:nvPr/>
        </p:nvSpPr>
        <p:spPr>
          <a:xfrm>
            <a:off x="3682783" y="3616663"/>
            <a:ext cx="454559" cy="453877"/>
          </a:xfrm>
          <a:prstGeom prst="round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63" tIns="54032" rIns="108063" bIns="54032"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4</a:t>
            </a:r>
            <a:endParaRPr lang="zh-CN" altLang="en-US" sz="3200" dirty="0">
              <a:latin typeface="+mj-lt"/>
              <a:ea typeface="Arial Unicode MS" panose="020B0604020202020204" pitchFamily="34" charset="-122"/>
              <a:cs typeface="Arial Unicode MS" panose="020B0604020202020204" pitchFamily="34" charset="-122"/>
            </a:endParaRPr>
          </a:p>
        </p:txBody>
      </p:sp>
      <p:grpSp>
        <p:nvGrpSpPr>
          <p:cNvPr id="66" name="组合 65">
            <a:extLst>
              <a:ext uri="{FF2B5EF4-FFF2-40B4-BE49-F238E27FC236}">
                <a16:creationId xmlns:a16="http://schemas.microsoft.com/office/drawing/2014/main" id="{8658A797-8592-4C85-A77F-E7F35598FB9F}"/>
              </a:ext>
            </a:extLst>
          </p:cNvPr>
          <p:cNvGrpSpPr/>
          <p:nvPr/>
        </p:nvGrpSpPr>
        <p:grpSpPr>
          <a:xfrm>
            <a:off x="4463988" y="3616660"/>
            <a:ext cx="3316169" cy="453876"/>
            <a:chOff x="6339097" y="4180903"/>
            <a:chExt cx="3744416" cy="511504"/>
          </a:xfrm>
          <a:solidFill>
            <a:schemeClr val="tx2">
              <a:lumMod val="60000"/>
              <a:lumOff val="40000"/>
            </a:schemeClr>
          </a:solidFill>
        </p:grpSpPr>
        <p:sp>
          <p:nvSpPr>
            <p:cNvPr id="67" name="圆角矩形 18">
              <a:extLst>
                <a:ext uri="{FF2B5EF4-FFF2-40B4-BE49-F238E27FC236}">
                  <a16:creationId xmlns:a16="http://schemas.microsoft.com/office/drawing/2014/main" id="{E5DAEC6A-8F0E-4123-9B82-569AD028599D}"/>
                </a:ext>
              </a:extLst>
            </p:cNvPr>
            <p:cNvSpPr/>
            <p:nvPr/>
          </p:nvSpPr>
          <p:spPr>
            <a:xfrm>
              <a:off x="6339097" y="4180903"/>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200" dirty="0">
                <a:latin typeface="+mj-lt"/>
                <a:ea typeface="Arial Unicode MS" panose="020B0604020202020204" pitchFamily="34" charset="-122"/>
                <a:cs typeface="Arial Unicode MS" panose="020B0604020202020204" pitchFamily="34" charset="-122"/>
              </a:endParaRPr>
            </a:p>
          </p:txBody>
        </p:sp>
        <p:sp>
          <p:nvSpPr>
            <p:cNvPr id="68" name="矩形 67">
              <a:extLst>
                <a:ext uri="{FF2B5EF4-FFF2-40B4-BE49-F238E27FC236}">
                  <a16:creationId xmlns:a16="http://schemas.microsoft.com/office/drawing/2014/main" id="{E5F09B3D-74F1-43F5-A2B6-72644565DB66}"/>
                </a:ext>
              </a:extLst>
            </p:cNvPr>
            <p:cNvSpPr/>
            <p:nvPr/>
          </p:nvSpPr>
          <p:spPr>
            <a:xfrm>
              <a:off x="6723349" y="4221882"/>
              <a:ext cx="2736304" cy="451096"/>
            </a:xfrm>
            <a:prstGeom prst="rect">
              <a:avLst/>
            </a:prstGeom>
            <a:grpFill/>
          </p:spPr>
          <p:txBody>
            <a:bodyPr wrap="square" lIns="121960" tIns="60980" rIns="121960" bIns="60980">
              <a:spAutoFit/>
            </a:bodyPr>
            <a:lstStyle/>
            <a:p>
              <a:pPr>
                <a:defRPr/>
              </a:pPr>
              <a:r>
                <a:rPr lang="zh-CN" altLang="en-US"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辅助治疗药物</a:t>
              </a:r>
              <a:endPar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73" name="下箭头 24">
            <a:extLst>
              <a:ext uri="{FF2B5EF4-FFF2-40B4-BE49-F238E27FC236}">
                <a16:creationId xmlns:a16="http://schemas.microsoft.com/office/drawing/2014/main" id="{89C6E2F6-C7B9-47F6-9035-3A3C3BA2CAC2}"/>
              </a:ext>
            </a:extLst>
          </p:cNvPr>
          <p:cNvSpPr/>
          <p:nvPr/>
        </p:nvSpPr>
        <p:spPr>
          <a:xfrm rot="16200000">
            <a:off x="2712693" y="2757383"/>
            <a:ext cx="511163" cy="602077"/>
          </a:xfrm>
          <a:prstGeom prst="down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1020" tIns="40511" rIns="81020" bIns="40511" rtlCol="0" anchor="ctr"/>
          <a:lstStyle/>
          <a:p>
            <a:pPr algn="ctr"/>
            <a:endParaRPr lang="zh-CN" altLang="en-US"/>
          </a:p>
        </p:txBody>
      </p:sp>
    </p:spTree>
    <p:extLst>
      <p:ext uri="{BB962C8B-B14F-4D97-AF65-F5344CB8AC3E}">
        <p14:creationId xmlns:p14="http://schemas.microsoft.com/office/powerpoint/2010/main" val="652601049"/>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682" name="组合 3">
            <a:extLst>
              <a:ext uri="{FF2B5EF4-FFF2-40B4-BE49-F238E27FC236}">
                <a16:creationId xmlns:a16="http://schemas.microsoft.com/office/drawing/2014/main" id="{7A5A6986-48EC-AE4A-BA51-FB8D9445DC0A}"/>
              </a:ext>
            </a:extLst>
          </p:cNvPr>
          <p:cNvGrpSpPr>
            <a:grpSpLocks/>
          </p:cNvGrpSpPr>
          <p:nvPr/>
        </p:nvGrpSpPr>
        <p:grpSpPr bwMode="auto">
          <a:xfrm>
            <a:off x="713185" y="1"/>
            <a:ext cx="7717631" cy="5145087"/>
            <a:chOff x="-65553" y="1603587"/>
            <a:chExt cx="9004300" cy="4461221"/>
          </a:xfrm>
        </p:grpSpPr>
        <p:pic>
          <p:nvPicPr>
            <p:cNvPr id="71684" name="Picture 12">
              <a:extLst>
                <a:ext uri="{FF2B5EF4-FFF2-40B4-BE49-F238E27FC236}">
                  <a16:creationId xmlns:a16="http://schemas.microsoft.com/office/drawing/2014/main" id="{88E85D45-F089-504E-AD03-A842D8CA50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031"/>
            <a:stretch/>
          </p:blipFill>
          <p:spPr bwMode="auto">
            <a:xfrm>
              <a:off x="-65553" y="1603587"/>
              <a:ext cx="9004300" cy="446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DFE2EC21-B75D-EC4B-9D62-402C96CDB897}"/>
                </a:ext>
              </a:extLst>
            </p:cNvPr>
            <p:cNvSpPr/>
            <p:nvPr/>
          </p:nvSpPr>
          <p:spPr>
            <a:xfrm>
              <a:off x="-65553" y="1605652"/>
              <a:ext cx="3247385" cy="215833"/>
            </a:xfrm>
            <a:prstGeom prst="rect">
              <a:avLst/>
            </a:prstGeom>
            <a:gradFill flip="none" rotWithShape="1">
              <a:gsLst>
                <a:gs pos="0">
                  <a:srgbClr val="DEE6E8"/>
                </a:gs>
                <a:gs pos="100000">
                  <a:srgbClr val="EAF0F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912813">
                <a:defRPr sz="2800">
                  <a:solidFill>
                    <a:schemeClr val="tx1"/>
                  </a:solidFill>
                  <a:latin typeface="Arial" panose="020B0604020202020204" pitchFamily="34" charset="0"/>
                </a:defRPr>
              </a:lvl1pPr>
              <a:lvl2pPr marL="742950" indent="-285750" defTabSz="912813">
                <a:defRPr sz="2800">
                  <a:solidFill>
                    <a:schemeClr val="tx1"/>
                  </a:solidFill>
                  <a:latin typeface="Arial" panose="020B0604020202020204" pitchFamily="34" charset="0"/>
                </a:defRPr>
              </a:lvl2pPr>
              <a:lvl3pPr marL="1143000" indent="-228600" defTabSz="912813">
                <a:defRPr sz="2800">
                  <a:solidFill>
                    <a:schemeClr val="tx1"/>
                  </a:solidFill>
                  <a:latin typeface="Arial" panose="020B0604020202020204" pitchFamily="34" charset="0"/>
                </a:defRPr>
              </a:lvl3pPr>
              <a:lvl4pPr marL="1600200" indent="-228600" defTabSz="912813">
                <a:defRPr sz="2800">
                  <a:solidFill>
                    <a:schemeClr val="tx1"/>
                  </a:solidFill>
                  <a:latin typeface="Arial" panose="020B0604020202020204" pitchFamily="34" charset="0"/>
                </a:defRPr>
              </a:lvl4pPr>
              <a:lvl5pPr marL="2057400" indent="-228600" defTabSz="912813">
                <a:defRPr sz="28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Font typeface="Wingdings" pitchFamily="2" charset="2"/>
                <a:buNone/>
              </a:pPr>
              <a:r>
                <a:rPr lang="zh-CN" altLang="en-US" sz="1500" b="1">
                  <a:solidFill>
                    <a:schemeClr val="bg2"/>
                  </a:solidFill>
                  <a:ea typeface="微软雅黑" panose="020B0503020204020204" pitchFamily="34" charset="-122"/>
                </a:rPr>
                <a:t>时间表：癌症免疫治疗史</a:t>
              </a:r>
              <a:endParaRPr lang="en-US" altLang="zh-CN" sz="1500" b="1">
                <a:solidFill>
                  <a:schemeClr val="bg2"/>
                </a:solidFill>
                <a:ea typeface="微软雅黑" panose="020B0503020204020204" pitchFamily="34" charset="-122"/>
              </a:endParaRPr>
            </a:p>
          </p:txBody>
        </p:sp>
        <p:sp>
          <p:nvSpPr>
            <p:cNvPr id="7" name="矩形 6">
              <a:extLst>
                <a:ext uri="{FF2B5EF4-FFF2-40B4-BE49-F238E27FC236}">
                  <a16:creationId xmlns:a16="http://schemas.microsoft.com/office/drawing/2014/main" id="{5BB0F502-0EC6-FD4A-BBE8-BBD4FD1C36F1}"/>
                </a:ext>
              </a:extLst>
            </p:cNvPr>
            <p:cNvSpPr/>
            <p:nvPr/>
          </p:nvSpPr>
          <p:spPr>
            <a:xfrm>
              <a:off x="-65553" y="2524747"/>
              <a:ext cx="730905" cy="777616"/>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912813">
                <a:defRPr sz="2800">
                  <a:solidFill>
                    <a:schemeClr val="tx1"/>
                  </a:solidFill>
                  <a:latin typeface="Arial" panose="020B0604020202020204" pitchFamily="34" charset="0"/>
                </a:defRPr>
              </a:lvl1pPr>
              <a:lvl2pPr marL="742950" indent="-285750" defTabSz="912813">
                <a:defRPr sz="2800">
                  <a:solidFill>
                    <a:schemeClr val="tx1"/>
                  </a:solidFill>
                  <a:latin typeface="Arial" panose="020B0604020202020204" pitchFamily="34" charset="0"/>
                </a:defRPr>
              </a:lvl2pPr>
              <a:lvl3pPr marL="1143000" indent="-228600" defTabSz="912813">
                <a:defRPr sz="2800">
                  <a:solidFill>
                    <a:schemeClr val="tx1"/>
                  </a:solidFill>
                  <a:latin typeface="Arial" panose="020B0604020202020204" pitchFamily="34" charset="0"/>
                </a:defRPr>
              </a:lvl3pPr>
              <a:lvl4pPr marL="1600200" indent="-228600" defTabSz="912813">
                <a:defRPr sz="2800">
                  <a:solidFill>
                    <a:schemeClr val="tx1"/>
                  </a:solidFill>
                  <a:latin typeface="Arial" panose="020B0604020202020204" pitchFamily="34" charset="0"/>
                </a:defRPr>
              </a:lvl4pPr>
              <a:lvl5pPr marL="2057400" indent="-228600" defTabSz="912813">
                <a:defRPr sz="28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Font typeface="Wingdings" pitchFamily="2" charset="2"/>
                <a:buNone/>
              </a:pPr>
              <a:r>
                <a:rPr lang="en-US" altLang="zh-CN" sz="1050" b="1">
                  <a:ea typeface="微软雅黑" panose="020B0503020204020204" pitchFamily="34" charset="-122"/>
                </a:rPr>
                <a:t>Virchow </a:t>
              </a:r>
              <a:r>
                <a:rPr lang="zh-CN" altLang="en-US" sz="1050" b="1">
                  <a:ea typeface="微软雅黑" panose="020B0503020204020204" pitchFamily="34" charset="-122"/>
                </a:rPr>
                <a:t>描述肿瘤免疫渗透</a:t>
              </a:r>
              <a:endParaRPr lang="en-US" altLang="zh-CN" sz="1050" b="1">
                <a:ea typeface="微软雅黑" panose="020B0503020204020204" pitchFamily="34" charset="-122"/>
              </a:endParaRPr>
            </a:p>
          </p:txBody>
        </p:sp>
        <p:sp>
          <p:nvSpPr>
            <p:cNvPr id="8" name="矩形 7">
              <a:extLst>
                <a:ext uri="{FF2B5EF4-FFF2-40B4-BE49-F238E27FC236}">
                  <a16:creationId xmlns:a16="http://schemas.microsoft.com/office/drawing/2014/main" id="{4536432C-DECB-3C40-B090-BF9F7A8527CD}"/>
                </a:ext>
              </a:extLst>
            </p:cNvPr>
            <p:cNvSpPr/>
            <p:nvPr/>
          </p:nvSpPr>
          <p:spPr>
            <a:xfrm>
              <a:off x="684805" y="2137488"/>
              <a:ext cx="1000478" cy="60412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912813">
                <a:defRPr sz="2800">
                  <a:solidFill>
                    <a:schemeClr val="tx1"/>
                  </a:solidFill>
                  <a:latin typeface="Arial" panose="020B0604020202020204" pitchFamily="34" charset="0"/>
                </a:defRPr>
              </a:lvl1pPr>
              <a:lvl2pPr marL="742950" indent="-285750" defTabSz="912813">
                <a:defRPr sz="2800">
                  <a:solidFill>
                    <a:schemeClr val="tx1"/>
                  </a:solidFill>
                  <a:latin typeface="Arial" panose="020B0604020202020204" pitchFamily="34" charset="0"/>
                </a:defRPr>
              </a:lvl2pPr>
              <a:lvl3pPr marL="1143000" indent="-228600" defTabSz="912813">
                <a:defRPr sz="2800">
                  <a:solidFill>
                    <a:schemeClr val="tx1"/>
                  </a:solidFill>
                  <a:latin typeface="Arial" panose="020B0604020202020204" pitchFamily="34" charset="0"/>
                </a:defRPr>
              </a:lvl3pPr>
              <a:lvl4pPr marL="1600200" indent="-228600" defTabSz="912813">
                <a:defRPr sz="2800">
                  <a:solidFill>
                    <a:schemeClr val="tx1"/>
                  </a:solidFill>
                  <a:latin typeface="Arial" panose="020B0604020202020204" pitchFamily="34" charset="0"/>
                </a:defRPr>
              </a:lvl4pPr>
              <a:lvl5pPr marL="2057400" indent="-228600" defTabSz="912813">
                <a:defRPr sz="28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Font typeface="Wingdings" pitchFamily="2" charset="2"/>
                <a:buNone/>
              </a:pPr>
              <a:r>
                <a:rPr lang="zh-CN" altLang="en-US" sz="1050" b="1">
                  <a:ea typeface="微软雅黑" panose="020B0503020204020204" pitchFamily="34" charset="-122"/>
                </a:rPr>
                <a:t>首次报告</a:t>
              </a:r>
              <a:endParaRPr lang="en-US" altLang="zh-CN" sz="1050" b="1">
                <a:ea typeface="微软雅黑" panose="020B0503020204020204" pitchFamily="34" charset="-122"/>
              </a:endParaRPr>
            </a:p>
            <a:p>
              <a:pPr eaLnBrk="1" hangingPunct="1">
                <a:spcBef>
                  <a:spcPct val="0"/>
                </a:spcBef>
                <a:buFont typeface="Wingdings" pitchFamily="2" charset="2"/>
                <a:buNone/>
              </a:pPr>
              <a:r>
                <a:rPr lang="zh-CN" altLang="en-US" sz="1050" b="1">
                  <a:ea typeface="微软雅黑" panose="020B0503020204020204" pitchFamily="34" charset="-122"/>
                </a:rPr>
                <a:t>异源骨髓</a:t>
              </a:r>
              <a:endParaRPr lang="en-US" altLang="zh-CN" sz="1050" b="1">
                <a:ea typeface="微软雅黑" panose="020B0503020204020204" pitchFamily="34" charset="-122"/>
              </a:endParaRPr>
            </a:p>
            <a:p>
              <a:pPr eaLnBrk="1" hangingPunct="1">
                <a:spcBef>
                  <a:spcPct val="0"/>
                </a:spcBef>
                <a:buFont typeface="Wingdings" pitchFamily="2" charset="2"/>
                <a:buNone/>
              </a:pPr>
              <a:r>
                <a:rPr lang="zh-CN" altLang="en-US" sz="1050" b="1">
                  <a:ea typeface="微软雅黑" panose="020B0503020204020204" pitchFamily="34" charset="-122"/>
                </a:rPr>
                <a:t>移植</a:t>
              </a:r>
              <a:endParaRPr lang="en-US" altLang="zh-CN" sz="1050" b="1">
                <a:ea typeface="微软雅黑" panose="020B0503020204020204" pitchFamily="34" charset="-122"/>
              </a:endParaRPr>
            </a:p>
          </p:txBody>
        </p:sp>
        <p:sp>
          <p:nvSpPr>
            <p:cNvPr id="9" name="矩形 8">
              <a:extLst>
                <a:ext uri="{FF2B5EF4-FFF2-40B4-BE49-F238E27FC236}">
                  <a16:creationId xmlns:a16="http://schemas.microsoft.com/office/drawing/2014/main" id="{B9775E8D-4D06-1B4C-9182-D4206007B93D}"/>
                </a:ext>
              </a:extLst>
            </p:cNvPr>
            <p:cNvSpPr/>
            <p:nvPr/>
          </p:nvSpPr>
          <p:spPr>
            <a:xfrm>
              <a:off x="718155" y="2767429"/>
              <a:ext cx="1092188" cy="603091"/>
            </a:xfrm>
            <a:prstGeom prst="rect">
              <a:avLst/>
            </a:prstGeom>
            <a:solidFill>
              <a:schemeClr val="bg1"/>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912813">
                <a:defRPr sz="2800">
                  <a:solidFill>
                    <a:schemeClr val="tx1"/>
                  </a:solidFill>
                  <a:latin typeface="Arial" panose="020B0604020202020204" pitchFamily="34" charset="0"/>
                </a:defRPr>
              </a:lvl1pPr>
              <a:lvl2pPr marL="742950" indent="-285750" defTabSz="912813">
                <a:defRPr sz="2800">
                  <a:solidFill>
                    <a:schemeClr val="tx1"/>
                  </a:solidFill>
                  <a:latin typeface="Arial" panose="020B0604020202020204" pitchFamily="34" charset="0"/>
                </a:defRPr>
              </a:lvl2pPr>
              <a:lvl3pPr marL="1143000" indent="-228600" defTabSz="912813">
                <a:defRPr sz="2800">
                  <a:solidFill>
                    <a:schemeClr val="tx1"/>
                  </a:solidFill>
                  <a:latin typeface="Arial" panose="020B0604020202020204" pitchFamily="34" charset="0"/>
                </a:defRPr>
              </a:lvl3pPr>
              <a:lvl4pPr marL="1600200" indent="-228600" defTabSz="912813">
                <a:defRPr sz="2800">
                  <a:solidFill>
                    <a:schemeClr val="tx1"/>
                  </a:solidFill>
                  <a:latin typeface="Arial" panose="020B0604020202020204" pitchFamily="34" charset="0"/>
                </a:defRPr>
              </a:lvl4pPr>
              <a:lvl5pPr marL="2057400" indent="-228600" defTabSz="912813">
                <a:defRPr sz="28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Font typeface="Wingdings" pitchFamily="2" charset="2"/>
                <a:buNone/>
              </a:pPr>
              <a:r>
                <a:rPr lang="en-US" altLang="zh-CN" sz="1050" b="1">
                  <a:ea typeface="微软雅黑" panose="020B0503020204020204" pitchFamily="34" charset="-122"/>
                </a:rPr>
                <a:t>Burnet</a:t>
              </a:r>
              <a:r>
                <a:rPr lang="zh-CN" altLang="en-US" sz="1050" b="1">
                  <a:ea typeface="微软雅黑" panose="020B0503020204020204" pitchFamily="34" charset="-122"/>
                </a:rPr>
                <a:t>提出</a:t>
              </a:r>
              <a:endParaRPr lang="en-US" altLang="zh-CN" sz="1050" b="1">
                <a:ea typeface="微软雅黑" panose="020B0503020204020204" pitchFamily="34" charset="-122"/>
              </a:endParaRPr>
            </a:p>
            <a:p>
              <a:pPr eaLnBrk="1" hangingPunct="1">
                <a:spcBef>
                  <a:spcPct val="0"/>
                </a:spcBef>
                <a:buFont typeface="Wingdings" pitchFamily="2" charset="2"/>
                <a:buNone/>
              </a:pPr>
              <a:r>
                <a:rPr lang="zh-CN" altLang="en-US" sz="1050" b="1">
                  <a:ea typeface="微软雅黑" panose="020B0503020204020204" pitchFamily="34" charset="-122"/>
                </a:rPr>
                <a:t>癌症“免疫</a:t>
              </a:r>
              <a:endParaRPr lang="en-US" altLang="zh-CN" sz="1050" b="1">
                <a:ea typeface="微软雅黑" panose="020B0503020204020204" pitchFamily="34" charset="-122"/>
              </a:endParaRPr>
            </a:p>
            <a:p>
              <a:pPr eaLnBrk="1" hangingPunct="1">
                <a:spcBef>
                  <a:spcPct val="0"/>
                </a:spcBef>
                <a:buFont typeface="Wingdings" pitchFamily="2" charset="2"/>
                <a:buNone/>
              </a:pPr>
              <a:r>
                <a:rPr lang="zh-CN" altLang="en-US" sz="1050" b="1">
                  <a:ea typeface="微软雅黑" panose="020B0503020204020204" pitchFamily="34" charset="-122"/>
                </a:rPr>
                <a:t>监测”假说</a:t>
              </a:r>
              <a:endParaRPr lang="en-US" altLang="zh-CN" sz="1050" b="1">
                <a:ea typeface="微软雅黑" panose="020B0503020204020204" pitchFamily="34" charset="-122"/>
              </a:endParaRPr>
            </a:p>
          </p:txBody>
        </p:sp>
        <p:sp>
          <p:nvSpPr>
            <p:cNvPr id="10" name="矩形 9">
              <a:extLst>
                <a:ext uri="{FF2B5EF4-FFF2-40B4-BE49-F238E27FC236}">
                  <a16:creationId xmlns:a16="http://schemas.microsoft.com/office/drawing/2014/main" id="{2878FB73-FF62-A54A-8B11-D98714C2B0AB}"/>
                </a:ext>
              </a:extLst>
            </p:cNvPr>
            <p:cNvSpPr/>
            <p:nvPr/>
          </p:nvSpPr>
          <p:spPr>
            <a:xfrm>
              <a:off x="1872873" y="2440066"/>
              <a:ext cx="965739" cy="907735"/>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912813">
                <a:defRPr sz="2800">
                  <a:solidFill>
                    <a:schemeClr val="tx1"/>
                  </a:solidFill>
                  <a:latin typeface="Arial" panose="020B0604020202020204" pitchFamily="34" charset="0"/>
                </a:defRPr>
              </a:lvl1pPr>
              <a:lvl2pPr marL="742950" indent="-285750" defTabSz="912813">
                <a:defRPr sz="2800">
                  <a:solidFill>
                    <a:schemeClr val="tx1"/>
                  </a:solidFill>
                  <a:latin typeface="Arial" panose="020B0604020202020204" pitchFamily="34" charset="0"/>
                </a:defRPr>
              </a:lvl2pPr>
              <a:lvl3pPr marL="1143000" indent="-228600" defTabSz="912813">
                <a:defRPr sz="2800">
                  <a:solidFill>
                    <a:schemeClr val="tx1"/>
                  </a:solidFill>
                  <a:latin typeface="Arial" panose="020B0604020202020204" pitchFamily="34" charset="0"/>
                </a:defRPr>
              </a:lvl3pPr>
              <a:lvl4pPr marL="1600200" indent="-228600" defTabSz="912813">
                <a:defRPr sz="2800">
                  <a:solidFill>
                    <a:schemeClr val="tx1"/>
                  </a:solidFill>
                  <a:latin typeface="Arial" panose="020B0604020202020204" pitchFamily="34" charset="0"/>
                </a:defRPr>
              </a:lvl4pPr>
              <a:lvl5pPr marL="2057400" indent="-228600" defTabSz="912813">
                <a:defRPr sz="28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Font typeface="Wingdings" pitchFamily="2" charset="2"/>
                <a:buNone/>
              </a:pPr>
              <a:r>
                <a:rPr lang="en-US" altLang="zh-CN" sz="900" b="1">
                  <a:ea typeface="微软雅黑" panose="020B0503020204020204" pitchFamily="34" charset="-122"/>
                </a:rPr>
                <a:t>Zinkernagel &amp;</a:t>
              </a:r>
            </a:p>
            <a:p>
              <a:pPr eaLnBrk="1" hangingPunct="1">
                <a:spcBef>
                  <a:spcPct val="0"/>
                </a:spcBef>
                <a:buFont typeface="Wingdings" pitchFamily="2" charset="2"/>
                <a:buNone/>
              </a:pPr>
              <a:r>
                <a:rPr lang="en-US" altLang="zh-CN" sz="900" b="1">
                  <a:ea typeface="微软雅黑" panose="020B0503020204020204" pitchFamily="34" charset="-122"/>
                </a:rPr>
                <a:t>Doherty</a:t>
              </a:r>
              <a:r>
                <a:rPr lang="zh-CN" altLang="en-US" sz="900" b="1">
                  <a:ea typeface="微软雅黑" panose="020B0503020204020204" pitchFamily="34" charset="-122"/>
                </a:rPr>
                <a:t>发现</a:t>
              </a:r>
              <a:endParaRPr lang="en-US" altLang="zh-CN" sz="900" b="1">
                <a:ea typeface="微软雅黑" panose="020B0503020204020204" pitchFamily="34" charset="-122"/>
              </a:endParaRPr>
            </a:p>
            <a:p>
              <a:pPr eaLnBrk="1" hangingPunct="1">
                <a:spcBef>
                  <a:spcPct val="0"/>
                </a:spcBef>
                <a:buFont typeface="Wingdings" pitchFamily="2" charset="2"/>
                <a:buNone/>
              </a:pPr>
              <a:r>
                <a:rPr lang="en-US" altLang="zh-CN" sz="900" b="1">
                  <a:ea typeface="微软雅黑" panose="020B0503020204020204" pitchFamily="34" charset="-122"/>
                </a:rPr>
                <a:t>MHC1-</a:t>
              </a:r>
              <a:r>
                <a:rPr lang="zh-CN" altLang="en-US" sz="900" b="1">
                  <a:ea typeface="微软雅黑" panose="020B0503020204020204" pitchFamily="34" charset="-122"/>
                </a:rPr>
                <a:t>限制性</a:t>
              </a:r>
              <a:endParaRPr lang="en-US" altLang="zh-CN" sz="900" b="1">
                <a:ea typeface="微软雅黑" panose="020B0503020204020204" pitchFamily="34" charset="-122"/>
              </a:endParaRPr>
            </a:p>
            <a:p>
              <a:pPr eaLnBrk="1" hangingPunct="1">
                <a:spcBef>
                  <a:spcPct val="0"/>
                </a:spcBef>
                <a:buFont typeface="Wingdings" pitchFamily="2" charset="2"/>
                <a:buNone/>
              </a:pPr>
              <a:r>
                <a:rPr lang="en-US" altLang="zh-CN" sz="900" b="1">
                  <a:ea typeface="微软雅黑" panose="020B0503020204020204" pitchFamily="34" charset="-122"/>
                </a:rPr>
                <a:t>CD8+ T</a:t>
              </a:r>
              <a:r>
                <a:rPr lang="zh-CN" altLang="en-US" sz="900" b="1">
                  <a:ea typeface="微软雅黑" panose="020B0503020204020204" pitchFamily="34" charset="-122"/>
                </a:rPr>
                <a:t>细胞</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识别</a:t>
              </a:r>
              <a:endParaRPr lang="en-US" altLang="zh-CN" sz="900" b="1">
                <a:ea typeface="微软雅黑" panose="020B0503020204020204" pitchFamily="34" charset="-122"/>
              </a:endParaRPr>
            </a:p>
          </p:txBody>
        </p:sp>
        <p:sp>
          <p:nvSpPr>
            <p:cNvPr id="11" name="矩形 10">
              <a:extLst>
                <a:ext uri="{FF2B5EF4-FFF2-40B4-BE49-F238E27FC236}">
                  <a16:creationId xmlns:a16="http://schemas.microsoft.com/office/drawing/2014/main" id="{BF49A832-52B8-AF48-924A-419875DDEEB1}"/>
                </a:ext>
              </a:extLst>
            </p:cNvPr>
            <p:cNvSpPr/>
            <p:nvPr/>
          </p:nvSpPr>
          <p:spPr>
            <a:xfrm>
              <a:off x="2873351" y="2858306"/>
              <a:ext cx="678102" cy="440958"/>
            </a:xfrm>
            <a:prstGeom prst="rect">
              <a:avLst/>
            </a:prstGeom>
            <a:solidFill>
              <a:schemeClr val="bg1"/>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685903">
                <a:defRPr/>
              </a:pPr>
              <a:r>
                <a:rPr lang="en-US" altLang="zh-CN" sz="900" b="1" dirty="0">
                  <a:solidFill>
                    <a:schemeClr val="tx1"/>
                  </a:solidFill>
                  <a:ea typeface="微软雅黑" panose="020B0503020204020204" pitchFamily="34" charset="-122"/>
                </a:rPr>
                <a:t>IL-2</a:t>
              </a:r>
              <a:r>
                <a:rPr lang="zh-CN" altLang="en-US" sz="900" b="1" dirty="0">
                  <a:solidFill>
                    <a:schemeClr val="tx1"/>
                  </a:solidFill>
                  <a:ea typeface="微软雅黑" panose="020B0503020204020204" pitchFamily="34" charset="-122"/>
                </a:rPr>
                <a:t>的</a:t>
              </a:r>
              <a:endParaRPr lang="en-US" altLang="zh-CN" sz="900" b="1" dirty="0">
                <a:solidFill>
                  <a:schemeClr val="tx1"/>
                </a:solidFill>
                <a:ea typeface="微软雅黑" panose="020B0503020204020204" pitchFamily="34" charset="-122"/>
              </a:endParaRPr>
            </a:p>
            <a:p>
              <a:pPr defTabSz="685903">
                <a:defRPr/>
              </a:pPr>
              <a:r>
                <a:rPr lang="zh-CN" altLang="en-US" sz="900" b="1" dirty="0">
                  <a:solidFill>
                    <a:schemeClr val="tx1"/>
                  </a:solidFill>
                  <a:ea typeface="微软雅黑" panose="020B0503020204020204" pitchFamily="34" charset="-122"/>
                </a:rPr>
                <a:t>首个研究</a:t>
              </a:r>
              <a:endParaRPr lang="en-US" altLang="zh-CN" sz="900" b="1" dirty="0">
                <a:solidFill>
                  <a:schemeClr val="tx1"/>
                </a:solidFill>
                <a:ea typeface="微软雅黑" panose="020B0503020204020204" pitchFamily="34" charset="-122"/>
              </a:endParaRPr>
            </a:p>
          </p:txBody>
        </p:sp>
        <p:sp>
          <p:nvSpPr>
            <p:cNvPr id="12" name="矩形 11">
              <a:extLst>
                <a:ext uri="{FF2B5EF4-FFF2-40B4-BE49-F238E27FC236}">
                  <a16:creationId xmlns:a16="http://schemas.microsoft.com/office/drawing/2014/main" id="{1864B92C-4711-8F45-A1EA-5528A30B99FE}"/>
                </a:ext>
              </a:extLst>
            </p:cNvPr>
            <p:cNvSpPr/>
            <p:nvPr/>
          </p:nvSpPr>
          <p:spPr>
            <a:xfrm>
              <a:off x="3623709" y="2300653"/>
              <a:ext cx="978245" cy="10471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912813">
                <a:defRPr sz="2800">
                  <a:solidFill>
                    <a:schemeClr val="tx1"/>
                  </a:solidFill>
                  <a:latin typeface="Arial" panose="020B0604020202020204" pitchFamily="34" charset="0"/>
                </a:defRPr>
              </a:lvl1pPr>
              <a:lvl2pPr marL="742950" indent="-285750" defTabSz="912813">
                <a:defRPr sz="2800">
                  <a:solidFill>
                    <a:schemeClr val="tx1"/>
                  </a:solidFill>
                  <a:latin typeface="Arial" panose="020B0604020202020204" pitchFamily="34" charset="0"/>
                </a:defRPr>
              </a:lvl2pPr>
              <a:lvl3pPr marL="1143000" indent="-228600" defTabSz="912813">
                <a:defRPr sz="2800">
                  <a:solidFill>
                    <a:schemeClr val="tx1"/>
                  </a:solidFill>
                  <a:latin typeface="Arial" panose="020B0604020202020204" pitchFamily="34" charset="0"/>
                </a:defRPr>
              </a:lvl3pPr>
              <a:lvl4pPr marL="1600200" indent="-228600" defTabSz="912813">
                <a:defRPr sz="2800">
                  <a:solidFill>
                    <a:schemeClr val="tx1"/>
                  </a:solidFill>
                  <a:latin typeface="Arial" panose="020B0604020202020204" pitchFamily="34" charset="0"/>
                </a:defRPr>
              </a:lvl4pPr>
              <a:lvl5pPr marL="2057400" indent="-228600" defTabSz="912813">
                <a:defRPr sz="28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Font typeface="Wingdings" pitchFamily="2" charset="2"/>
                <a:buNone/>
              </a:pPr>
              <a:r>
                <a:rPr lang="en-US" altLang="zh-CN" sz="900" b="1">
                  <a:ea typeface="微软雅黑" panose="020B0503020204020204" pitchFamily="34" charset="-122"/>
                </a:rPr>
                <a:t>(1991,1994)</a:t>
              </a:r>
            </a:p>
            <a:p>
              <a:pPr eaLnBrk="1" hangingPunct="1">
                <a:spcBef>
                  <a:spcPct val="0"/>
                </a:spcBef>
                <a:buFont typeface="Wingdings" pitchFamily="2" charset="2"/>
                <a:buNone/>
              </a:pPr>
              <a:r>
                <a:rPr lang="en-US" altLang="zh-CN" sz="900" b="1">
                  <a:ea typeface="微软雅黑" panose="020B0503020204020204" pitchFamily="34" charset="-122"/>
                </a:rPr>
                <a:t>Rosenberg &amp;</a:t>
              </a:r>
            </a:p>
            <a:p>
              <a:pPr eaLnBrk="1" hangingPunct="1">
                <a:spcBef>
                  <a:spcPct val="0"/>
                </a:spcBef>
                <a:buFont typeface="Wingdings" pitchFamily="2" charset="2"/>
                <a:buNone/>
              </a:pPr>
              <a:r>
                <a:rPr lang="en-US" altLang="zh-CN" sz="900" b="1">
                  <a:ea typeface="微软雅黑" panose="020B0503020204020204" pitchFamily="34" charset="-122"/>
                </a:rPr>
                <a:t>Boon </a:t>
              </a:r>
              <a:r>
                <a:rPr lang="zh-CN" altLang="en-US" sz="900" b="1">
                  <a:ea typeface="微软雅黑" panose="020B0503020204020204" pitchFamily="34" charset="-122"/>
                </a:rPr>
                <a:t>提出人</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肿瘤相关抗原</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的特征</a:t>
              </a:r>
              <a:endParaRPr lang="en-US" altLang="zh-CN" sz="900" b="1">
                <a:ea typeface="微软雅黑" panose="020B0503020204020204" pitchFamily="34" charset="-122"/>
              </a:endParaRPr>
            </a:p>
          </p:txBody>
        </p:sp>
        <p:sp>
          <p:nvSpPr>
            <p:cNvPr id="13" name="矩形 12">
              <a:extLst>
                <a:ext uri="{FF2B5EF4-FFF2-40B4-BE49-F238E27FC236}">
                  <a16:creationId xmlns:a16="http://schemas.microsoft.com/office/drawing/2014/main" id="{AF8C4084-1D6B-5040-B977-B563B8AF4632}"/>
                </a:ext>
              </a:extLst>
            </p:cNvPr>
            <p:cNvSpPr/>
            <p:nvPr/>
          </p:nvSpPr>
          <p:spPr>
            <a:xfrm>
              <a:off x="4624187" y="2697206"/>
              <a:ext cx="910156" cy="60205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912813">
                <a:defRPr sz="2800">
                  <a:solidFill>
                    <a:schemeClr val="tx1"/>
                  </a:solidFill>
                  <a:latin typeface="Arial" panose="020B0604020202020204" pitchFamily="34" charset="0"/>
                </a:defRPr>
              </a:lvl1pPr>
              <a:lvl2pPr marL="742950" indent="-285750" defTabSz="912813">
                <a:defRPr sz="2800">
                  <a:solidFill>
                    <a:schemeClr val="tx1"/>
                  </a:solidFill>
                  <a:latin typeface="Arial" panose="020B0604020202020204" pitchFamily="34" charset="0"/>
                </a:defRPr>
              </a:lvl2pPr>
              <a:lvl3pPr marL="1143000" indent="-228600" defTabSz="912813">
                <a:defRPr sz="2800">
                  <a:solidFill>
                    <a:schemeClr val="tx1"/>
                  </a:solidFill>
                  <a:latin typeface="Arial" panose="020B0604020202020204" pitchFamily="34" charset="0"/>
                </a:defRPr>
              </a:lvl3pPr>
              <a:lvl4pPr marL="1600200" indent="-228600" defTabSz="912813">
                <a:defRPr sz="2800">
                  <a:solidFill>
                    <a:schemeClr val="tx1"/>
                  </a:solidFill>
                  <a:latin typeface="Arial" panose="020B0604020202020204" pitchFamily="34" charset="0"/>
                </a:defRPr>
              </a:lvl4pPr>
              <a:lvl5pPr marL="2057400" indent="-228600" defTabSz="912813">
                <a:defRPr sz="28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Font typeface="Wingdings" pitchFamily="2" charset="2"/>
                <a:buNone/>
              </a:pPr>
              <a:r>
                <a:rPr lang="en-US" altLang="zh-CN" sz="900" b="1">
                  <a:ea typeface="微软雅黑" panose="020B0503020204020204" pitchFamily="34" charset="-122"/>
                </a:rPr>
                <a:t>Sakaguchi</a:t>
              </a:r>
            </a:p>
            <a:p>
              <a:pPr eaLnBrk="1" hangingPunct="1">
                <a:spcBef>
                  <a:spcPct val="0"/>
                </a:spcBef>
                <a:buFont typeface="Wingdings" pitchFamily="2" charset="2"/>
                <a:buNone/>
              </a:pPr>
              <a:r>
                <a:rPr lang="zh-CN" altLang="en-US" sz="900" b="1">
                  <a:ea typeface="微软雅黑" panose="020B0503020204020204" pitchFamily="34" charset="-122"/>
                </a:rPr>
                <a:t>再次发现调节</a:t>
              </a:r>
              <a:endParaRPr lang="en-US" altLang="zh-CN" sz="900" b="1">
                <a:ea typeface="微软雅黑" panose="020B0503020204020204" pitchFamily="34" charset="-122"/>
              </a:endParaRPr>
            </a:p>
            <a:p>
              <a:pPr eaLnBrk="1" hangingPunct="1">
                <a:spcBef>
                  <a:spcPct val="0"/>
                </a:spcBef>
                <a:buFont typeface="Wingdings" pitchFamily="2" charset="2"/>
                <a:buNone/>
              </a:pPr>
              <a:r>
                <a:rPr lang="en-US" altLang="zh-CN" sz="900" b="1">
                  <a:ea typeface="微软雅黑" panose="020B0503020204020204" pitchFamily="34" charset="-122"/>
                </a:rPr>
                <a:t>T</a:t>
              </a:r>
              <a:r>
                <a:rPr lang="zh-CN" altLang="en-US" sz="900" b="1">
                  <a:ea typeface="微软雅黑" panose="020B0503020204020204" pitchFamily="34" charset="-122"/>
                </a:rPr>
                <a:t>细胞</a:t>
              </a:r>
              <a:endParaRPr lang="en-US" altLang="zh-CN" sz="900" b="1">
                <a:ea typeface="微软雅黑" panose="020B0503020204020204" pitchFamily="34" charset="-122"/>
              </a:endParaRPr>
            </a:p>
          </p:txBody>
        </p:sp>
        <p:sp>
          <p:nvSpPr>
            <p:cNvPr id="14" name="矩形 13">
              <a:extLst>
                <a:ext uri="{FF2B5EF4-FFF2-40B4-BE49-F238E27FC236}">
                  <a16:creationId xmlns:a16="http://schemas.microsoft.com/office/drawing/2014/main" id="{CC31C6F6-3F61-8A4F-BF2D-44252C17EF3C}"/>
                </a:ext>
              </a:extLst>
            </p:cNvPr>
            <p:cNvSpPr/>
            <p:nvPr/>
          </p:nvSpPr>
          <p:spPr>
            <a:xfrm>
              <a:off x="5562135" y="2697206"/>
              <a:ext cx="1157498" cy="60205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912813">
                <a:defRPr sz="2800">
                  <a:solidFill>
                    <a:schemeClr val="tx1"/>
                  </a:solidFill>
                  <a:latin typeface="Arial" panose="020B0604020202020204" pitchFamily="34" charset="0"/>
                </a:defRPr>
              </a:lvl1pPr>
              <a:lvl2pPr marL="742950" indent="-285750" defTabSz="912813">
                <a:defRPr sz="2800">
                  <a:solidFill>
                    <a:schemeClr val="tx1"/>
                  </a:solidFill>
                  <a:latin typeface="Arial" panose="020B0604020202020204" pitchFamily="34" charset="0"/>
                </a:defRPr>
              </a:lvl2pPr>
              <a:lvl3pPr marL="1143000" indent="-228600" defTabSz="912813">
                <a:defRPr sz="2800">
                  <a:solidFill>
                    <a:schemeClr val="tx1"/>
                  </a:solidFill>
                  <a:latin typeface="Arial" panose="020B0604020202020204" pitchFamily="34" charset="0"/>
                </a:defRPr>
              </a:lvl3pPr>
              <a:lvl4pPr marL="1600200" indent="-228600" defTabSz="912813">
                <a:defRPr sz="2800">
                  <a:solidFill>
                    <a:schemeClr val="tx1"/>
                  </a:solidFill>
                  <a:latin typeface="Arial" panose="020B0604020202020204" pitchFamily="34" charset="0"/>
                </a:defRPr>
              </a:lvl4pPr>
              <a:lvl5pPr marL="2057400" indent="-228600" defTabSz="912813">
                <a:defRPr sz="28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Font typeface="Wingdings" pitchFamily="2" charset="2"/>
                <a:buNone/>
              </a:pPr>
              <a:r>
                <a:rPr lang="zh-CN" altLang="en-US" sz="900" b="1">
                  <a:ea typeface="微软雅黑" panose="020B0503020204020204" pitchFamily="34" charset="-122"/>
                </a:rPr>
                <a:t>黑色素瘤中</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发现非脊髓</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抑制性化疗和过继</a:t>
              </a:r>
              <a:r>
                <a:rPr lang="en-US" altLang="zh-CN" sz="900" b="1">
                  <a:ea typeface="微软雅黑" panose="020B0503020204020204" pitchFamily="34" charset="-122"/>
                </a:rPr>
                <a:t>T</a:t>
              </a:r>
              <a:r>
                <a:rPr lang="zh-CN" altLang="en-US" sz="900" b="1">
                  <a:ea typeface="微软雅黑" panose="020B0503020204020204" pitchFamily="34" charset="-122"/>
                </a:rPr>
                <a:t>细胞转移</a:t>
              </a:r>
              <a:endParaRPr lang="en-US" altLang="zh-CN" sz="900" b="1">
                <a:ea typeface="微软雅黑" panose="020B0503020204020204" pitchFamily="34" charset="-122"/>
              </a:endParaRPr>
            </a:p>
          </p:txBody>
        </p:sp>
        <p:sp>
          <p:nvSpPr>
            <p:cNvPr id="15" name="矩形 14">
              <a:extLst>
                <a:ext uri="{FF2B5EF4-FFF2-40B4-BE49-F238E27FC236}">
                  <a16:creationId xmlns:a16="http://schemas.microsoft.com/office/drawing/2014/main" id="{27E03FF7-C9EA-B347-A4F0-576C9FABB78D}"/>
                </a:ext>
              </a:extLst>
            </p:cNvPr>
            <p:cNvSpPr/>
            <p:nvPr/>
          </p:nvSpPr>
          <p:spPr>
            <a:xfrm>
              <a:off x="1935403" y="4875149"/>
              <a:ext cx="1012984" cy="603091"/>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912813">
                <a:defRPr sz="2800">
                  <a:solidFill>
                    <a:schemeClr val="tx1"/>
                  </a:solidFill>
                  <a:latin typeface="Arial" panose="020B0604020202020204" pitchFamily="34" charset="0"/>
                </a:defRPr>
              </a:lvl1pPr>
              <a:lvl2pPr marL="742950" indent="-285750" defTabSz="912813">
                <a:defRPr sz="2800">
                  <a:solidFill>
                    <a:schemeClr val="tx1"/>
                  </a:solidFill>
                  <a:latin typeface="Arial" panose="020B0604020202020204" pitchFamily="34" charset="0"/>
                </a:defRPr>
              </a:lvl2pPr>
              <a:lvl3pPr marL="1143000" indent="-228600" defTabSz="912813">
                <a:defRPr sz="2800">
                  <a:solidFill>
                    <a:schemeClr val="tx1"/>
                  </a:solidFill>
                  <a:latin typeface="Arial" panose="020B0604020202020204" pitchFamily="34" charset="0"/>
                </a:defRPr>
              </a:lvl3pPr>
              <a:lvl4pPr marL="1600200" indent="-228600" defTabSz="912813">
                <a:defRPr sz="2800">
                  <a:solidFill>
                    <a:schemeClr val="tx1"/>
                  </a:solidFill>
                  <a:latin typeface="Arial" panose="020B0604020202020204" pitchFamily="34" charset="0"/>
                </a:defRPr>
              </a:lvl4pPr>
              <a:lvl5pPr marL="2057400" indent="-228600" defTabSz="912813">
                <a:defRPr sz="28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Font typeface="Wingdings" pitchFamily="2" charset="2"/>
                <a:buNone/>
              </a:pPr>
              <a:r>
                <a:rPr lang="en-US" altLang="zh-CN" sz="900" b="1">
                  <a:ea typeface="微软雅黑" panose="020B0503020204020204" pitchFamily="34" charset="-122"/>
                </a:rPr>
                <a:t>BCG</a:t>
              </a:r>
              <a:r>
                <a:rPr lang="zh-CN" altLang="en-US" sz="900" b="1">
                  <a:ea typeface="微软雅黑" panose="020B0503020204020204" pitchFamily="34" charset="-122"/>
                </a:rPr>
                <a:t>治疗</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膀胱癌的首个</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研究</a:t>
              </a:r>
              <a:endParaRPr lang="en-US" altLang="zh-CN" sz="900" b="1">
                <a:ea typeface="微软雅黑" panose="020B0503020204020204" pitchFamily="34" charset="-122"/>
              </a:endParaRPr>
            </a:p>
          </p:txBody>
        </p:sp>
        <p:sp>
          <p:nvSpPr>
            <p:cNvPr id="16" name="矩形 15">
              <a:extLst>
                <a:ext uri="{FF2B5EF4-FFF2-40B4-BE49-F238E27FC236}">
                  <a16:creationId xmlns:a16="http://schemas.microsoft.com/office/drawing/2014/main" id="{46B65199-77A0-9F40-8698-6F69566D5997}"/>
                </a:ext>
              </a:extLst>
            </p:cNvPr>
            <p:cNvSpPr/>
            <p:nvPr/>
          </p:nvSpPr>
          <p:spPr>
            <a:xfrm>
              <a:off x="6875262" y="2791181"/>
              <a:ext cx="680881" cy="508084"/>
            </a:xfrm>
            <a:prstGeom prst="rect">
              <a:avLst/>
            </a:prstGeom>
            <a:solidFill>
              <a:schemeClr val="bg1"/>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685903">
                <a:defRPr/>
              </a:pPr>
              <a:r>
                <a:rPr lang="en-US" altLang="zh-CN" sz="900" b="1" dirty="0">
                  <a:solidFill>
                    <a:schemeClr val="tx1"/>
                  </a:solidFill>
                  <a:ea typeface="微软雅黑" panose="020B0503020204020204" pitchFamily="34" charset="-122"/>
                </a:rPr>
                <a:t>VIN</a:t>
              </a:r>
              <a:r>
                <a:rPr lang="zh-CN" altLang="en-US" sz="900" b="1" dirty="0">
                  <a:solidFill>
                    <a:schemeClr val="tx1"/>
                  </a:solidFill>
                  <a:ea typeface="微软雅黑" panose="020B0503020204020204" pitchFamily="34" charset="-122"/>
                </a:rPr>
                <a:t>的</a:t>
              </a:r>
              <a:endParaRPr lang="en-US" altLang="zh-CN" sz="900" b="1" dirty="0">
                <a:solidFill>
                  <a:schemeClr val="tx1"/>
                </a:solidFill>
                <a:ea typeface="微软雅黑" panose="020B0503020204020204" pitchFamily="34" charset="-122"/>
              </a:endParaRPr>
            </a:p>
            <a:p>
              <a:pPr defTabSz="685903">
                <a:defRPr/>
              </a:pPr>
              <a:r>
                <a:rPr lang="en-US" altLang="zh-CN" sz="900" b="1" dirty="0">
                  <a:solidFill>
                    <a:schemeClr val="tx1"/>
                  </a:solidFill>
                  <a:ea typeface="微软雅黑" panose="020B0503020204020204" pitchFamily="34" charset="-122"/>
                </a:rPr>
                <a:t>HPV</a:t>
              </a:r>
              <a:r>
                <a:rPr lang="zh-CN" altLang="en-US" sz="900" b="1" dirty="0">
                  <a:solidFill>
                    <a:schemeClr val="tx1"/>
                  </a:solidFill>
                  <a:ea typeface="微软雅黑" panose="020B0503020204020204" pitchFamily="34" charset="-122"/>
                </a:rPr>
                <a:t>疫苗</a:t>
              </a:r>
              <a:endParaRPr lang="en-US" altLang="zh-CN" sz="900" b="1" dirty="0">
                <a:solidFill>
                  <a:schemeClr val="tx1"/>
                </a:solidFill>
                <a:ea typeface="微软雅黑" panose="020B0503020204020204" pitchFamily="34" charset="-122"/>
              </a:endParaRPr>
            </a:p>
          </p:txBody>
        </p:sp>
        <p:sp>
          <p:nvSpPr>
            <p:cNvPr id="17" name="矩形 16">
              <a:extLst>
                <a:ext uri="{FF2B5EF4-FFF2-40B4-BE49-F238E27FC236}">
                  <a16:creationId xmlns:a16="http://schemas.microsoft.com/office/drawing/2014/main" id="{FEE85E6E-20AA-6F45-8131-A1ACF879FBB8}"/>
                </a:ext>
              </a:extLst>
            </p:cNvPr>
            <p:cNvSpPr/>
            <p:nvPr/>
          </p:nvSpPr>
          <p:spPr>
            <a:xfrm>
              <a:off x="59507" y="4409406"/>
              <a:ext cx="986582" cy="6330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912813">
                <a:defRPr sz="2800">
                  <a:solidFill>
                    <a:schemeClr val="tx1"/>
                  </a:solidFill>
                  <a:latin typeface="Arial" panose="020B0604020202020204" pitchFamily="34" charset="0"/>
                </a:defRPr>
              </a:lvl1pPr>
              <a:lvl2pPr marL="742950" indent="-285750" defTabSz="912813">
                <a:defRPr sz="2800">
                  <a:solidFill>
                    <a:schemeClr val="tx1"/>
                  </a:solidFill>
                  <a:latin typeface="Arial" panose="020B0604020202020204" pitchFamily="34" charset="0"/>
                </a:defRPr>
              </a:lvl2pPr>
              <a:lvl3pPr marL="1143000" indent="-228600" defTabSz="912813">
                <a:defRPr sz="2800">
                  <a:solidFill>
                    <a:schemeClr val="tx1"/>
                  </a:solidFill>
                  <a:latin typeface="Arial" panose="020B0604020202020204" pitchFamily="34" charset="0"/>
                </a:defRPr>
              </a:lvl3pPr>
              <a:lvl4pPr marL="1600200" indent="-228600" defTabSz="912813">
                <a:defRPr sz="2800">
                  <a:solidFill>
                    <a:schemeClr val="tx1"/>
                  </a:solidFill>
                  <a:latin typeface="Arial" panose="020B0604020202020204" pitchFamily="34" charset="0"/>
                </a:defRPr>
              </a:lvl4pPr>
              <a:lvl5pPr marL="2057400" indent="-228600" defTabSz="912813">
                <a:defRPr sz="28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Font typeface="Wingdings" pitchFamily="2" charset="2"/>
                <a:buNone/>
              </a:pPr>
              <a:r>
                <a:rPr lang="en-US" altLang="zh-CN" sz="900" b="1">
                  <a:ea typeface="微软雅黑" panose="020B0503020204020204" pitchFamily="34" charset="-122"/>
                </a:rPr>
                <a:t>Coley</a:t>
              </a:r>
              <a:r>
                <a:rPr lang="zh-CN" altLang="en-US" sz="900" b="1">
                  <a:ea typeface="微软雅黑" panose="020B0503020204020204" pitchFamily="34" charset="-122"/>
                </a:rPr>
                <a:t>使用</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细菌产品</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治疗肿瘤</a:t>
              </a:r>
              <a:endParaRPr lang="en-US" altLang="zh-CN" sz="900" b="1">
                <a:ea typeface="微软雅黑" panose="020B0503020204020204" pitchFamily="34" charset="-122"/>
              </a:endParaRPr>
            </a:p>
          </p:txBody>
        </p:sp>
        <p:sp>
          <p:nvSpPr>
            <p:cNvPr id="18" name="矩形 17">
              <a:extLst>
                <a:ext uri="{FF2B5EF4-FFF2-40B4-BE49-F238E27FC236}">
                  <a16:creationId xmlns:a16="http://schemas.microsoft.com/office/drawing/2014/main" id="{408157C3-46B0-1342-BAA5-ED15EEC3EE76}"/>
                </a:ext>
              </a:extLst>
            </p:cNvPr>
            <p:cNvSpPr/>
            <p:nvPr/>
          </p:nvSpPr>
          <p:spPr>
            <a:xfrm>
              <a:off x="1059985" y="4446583"/>
              <a:ext cx="803161" cy="595862"/>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912813">
                <a:defRPr sz="2800">
                  <a:solidFill>
                    <a:schemeClr val="tx1"/>
                  </a:solidFill>
                  <a:latin typeface="Arial" panose="020B0604020202020204" pitchFamily="34" charset="0"/>
                </a:defRPr>
              </a:lvl1pPr>
              <a:lvl2pPr marL="742950" indent="-285750" defTabSz="912813">
                <a:defRPr sz="2800">
                  <a:solidFill>
                    <a:schemeClr val="tx1"/>
                  </a:solidFill>
                  <a:latin typeface="Arial" panose="020B0604020202020204" pitchFamily="34" charset="0"/>
                </a:defRPr>
              </a:lvl2pPr>
              <a:lvl3pPr marL="1143000" indent="-228600" defTabSz="912813">
                <a:defRPr sz="2800">
                  <a:solidFill>
                    <a:schemeClr val="tx1"/>
                  </a:solidFill>
                  <a:latin typeface="Arial" panose="020B0604020202020204" pitchFamily="34" charset="0"/>
                </a:defRPr>
              </a:lvl3pPr>
              <a:lvl4pPr marL="1600200" indent="-228600" defTabSz="912813">
                <a:defRPr sz="2800">
                  <a:solidFill>
                    <a:schemeClr val="tx1"/>
                  </a:solidFill>
                  <a:latin typeface="Arial" panose="020B0604020202020204" pitchFamily="34" charset="0"/>
                </a:defRPr>
              </a:lvl4pPr>
              <a:lvl5pPr marL="2057400" indent="-228600" defTabSz="912813">
                <a:defRPr sz="28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Font typeface="Wingdings" pitchFamily="2" charset="2"/>
                <a:buNone/>
              </a:pPr>
              <a:r>
                <a:rPr lang="en-US" altLang="zh-CN" sz="900" b="1">
                  <a:ea typeface="微软雅黑" panose="020B0503020204020204" pitchFamily="34" charset="-122"/>
                </a:rPr>
                <a:t>Steinman</a:t>
              </a:r>
            </a:p>
            <a:p>
              <a:pPr eaLnBrk="1" hangingPunct="1">
                <a:spcBef>
                  <a:spcPct val="0"/>
                </a:spcBef>
                <a:buFont typeface="Wingdings" pitchFamily="2" charset="2"/>
                <a:buNone/>
              </a:pPr>
              <a:r>
                <a:rPr lang="zh-CN" altLang="en-US" sz="900" b="1">
                  <a:ea typeface="微软雅黑" panose="020B0503020204020204" pitchFamily="34" charset="-122"/>
                </a:rPr>
                <a:t>发现树突</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细胞</a:t>
              </a:r>
              <a:endParaRPr lang="en-US" altLang="zh-CN" sz="900" b="1">
                <a:ea typeface="微软雅黑" panose="020B0503020204020204" pitchFamily="34" charset="-122"/>
              </a:endParaRPr>
            </a:p>
          </p:txBody>
        </p:sp>
        <p:sp>
          <p:nvSpPr>
            <p:cNvPr id="19" name="矩形 18">
              <a:extLst>
                <a:ext uri="{FF2B5EF4-FFF2-40B4-BE49-F238E27FC236}">
                  <a16:creationId xmlns:a16="http://schemas.microsoft.com/office/drawing/2014/main" id="{9071FEDE-9AFF-8D48-B024-F46872A81343}"/>
                </a:ext>
              </a:extLst>
            </p:cNvPr>
            <p:cNvSpPr/>
            <p:nvPr/>
          </p:nvSpPr>
          <p:spPr>
            <a:xfrm>
              <a:off x="1935403" y="4387720"/>
              <a:ext cx="979635" cy="50911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912813">
                <a:defRPr sz="2800">
                  <a:solidFill>
                    <a:schemeClr val="tx1"/>
                  </a:solidFill>
                  <a:latin typeface="Arial" panose="020B0604020202020204" pitchFamily="34" charset="0"/>
                </a:defRPr>
              </a:lvl1pPr>
              <a:lvl2pPr marL="742950" indent="-285750" defTabSz="912813">
                <a:defRPr sz="2800">
                  <a:solidFill>
                    <a:schemeClr val="tx1"/>
                  </a:solidFill>
                  <a:latin typeface="Arial" panose="020B0604020202020204" pitchFamily="34" charset="0"/>
                </a:defRPr>
              </a:lvl2pPr>
              <a:lvl3pPr marL="1143000" indent="-228600" defTabSz="912813">
                <a:defRPr sz="2800">
                  <a:solidFill>
                    <a:schemeClr val="tx1"/>
                  </a:solidFill>
                  <a:latin typeface="Arial" panose="020B0604020202020204" pitchFamily="34" charset="0"/>
                </a:defRPr>
              </a:lvl3pPr>
              <a:lvl4pPr marL="1600200" indent="-228600" defTabSz="912813">
                <a:defRPr sz="2800">
                  <a:solidFill>
                    <a:schemeClr val="tx1"/>
                  </a:solidFill>
                  <a:latin typeface="Arial" panose="020B0604020202020204" pitchFamily="34" charset="0"/>
                </a:defRPr>
              </a:lvl4pPr>
              <a:lvl5pPr marL="2057400" indent="-228600" defTabSz="912813">
                <a:defRPr sz="28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Font typeface="Wingdings" pitchFamily="2" charset="2"/>
                <a:buNone/>
              </a:pPr>
              <a:r>
                <a:rPr lang="en-US" altLang="zh-CN" sz="1050" b="1">
                  <a:ea typeface="微软雅黑" panose="020B0503020204020204" pitchFamily="34" charset="-122"/>
                </a:rPr>
                <a:t>Bevan</a:t>
              </a:r>
              <a:r>
                <a:rPr lang="zh-CN" altLang="en-US" sz="1050" b="1">
                  <a:ea typeface="微软雅黑" panose="020B0503020204020204" pitchFamily="34" charset="-122"/>
                </a:rPr>
                <a:t>发现</a:t>
              </a:r>
              <a:endParaRPr lang="en-US" altLang="zh-CN" sz="1050" b="1">
                <a:ea typeface="微软雅黑" panose="020B0503020204020204" pitchFamily="34" charset="-122"/>
              </a:endParaRPr>
            </a:p>
            <a:p>
              <a:pPr eaLnBrk="1" hangingPunct="1">
                <a:spcBef>
                  <a:spcPct val="0"/>
                </a:spcBef>
                <a:buFont typeface="Wingdings" pitchFamily="2" charset="2"/>
                <a:buNone/>
              </a:pPr>
              <a:r>
                <a:rPr lang="zh-CN" altLang="en-US" sz="1050" b="1">
                  <a:ea typeface="微软雅黑" panose="020B0503020204020204" pitchFamily="34" charset="-122"/>
                </a:rPr>
                <a:t>交叉呈递</a:t>
              </a:r>
              <a:endParaRPr lang="en-US" altLang="zh-CN" sz="1050" b="1">
                <a:ea typeface="微软雅黑" panose="020B0503020204020204" pitchFamily="34" charset="-122"/>
              </a:endParaRPr>
            </a:p>
          </p:txBody>
        </p:sp>
        <p:sp>
          <p:nvSpPr>
            <p:cNvPr id="20" name="矩形 19">
              <a:extLst>
                <a:ext uri="{FF2B5EF4-FFF2-40B4-BE49-F238E27FC236}">
                  <a16:creationId xmlns:a16="http://schemas.microsoft.com/office/drawing/2014/main" id="{5B0F0C70-7296-C24F-95F9-2B65B254B4FD}"/>
                </a:ext>
              </a:extLst>
            </p:cNvPr>
            <p:cNvSpPr/>
            <p:nvPr/>
          </p:nvSpPr>
          <p:spPr>
            <a:xfrm>
              <a:off x="2998411" y="4258634"/>
              <a:ext cx="1058839" cy="63820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912813">
                <a:defRPr sz="2800">
                  <a:solidFill>
                    <a:schemeClr val="tx1"/>
                  </a:solidFill>
                  <a:latin typeface="Arial" panose="020B0604020202020204" pitchFamily="34" charset="0"/>
                </a:defRPr>
              </a:lvl1pPr>
              <a:lvl2pPr marL="742950" indent="-285750" defTabSz="912813">
                <a:defRPr sz="2800">
                  <a:solidFill>
                    <a:schemeClr val="tx1"/>
                  </a:solidFill>
                  <a:latin typeface="Arial" panose="020B0604020202020204" pitchFamily="34" charset="0"/>
                </a:defRPr>
              </a:lvl2pPr>
              <a:lvl3pPr marL="1143000" indent="-228600" defTabSz="912813">
                <a:defRPr sz="2800">
                  <a:solidFill>
                    <a:schemeClr val="tx1"/>
                  </a:solidFill>
                  <a:latin typeface="Arial" panose="020B0604020202020204" pitchFamily="34" charset="0"/>
                </a:defRPr>
              </a:lvl3pPr>
              <a:lvl4pPr marL="1600200" indent="-228600" defTabSz="912813">
                <a:defRPr sz="2800">
                  <a:solidFill>
                    <a:schemeClr val="tx1"/>
                  </a:solidFill>
                  <a:latin typeface="Arial" panose="020B0604020202020204" pitchFamily="34" charset="0"/>
                </a:defRPr>
              </a:lvl4pPr>
              <a:lvl5pPr marL="2057400" indent="-228600" defTabSz="912813">
                <a:defRPr sz="28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Font typeface="Wingdings" pitchFamily="2" charset="2"/>
                <a:buNone/>
              </a:pPr>
              <a:r>
                <a:rPr lang="zh-CN" altLang="en-US" sz="900" b="1">
                  <a:ea typeface="微软雅黑" panose="020B0503020204020204" pitchFamily="34" charset="-122"/>
                </a:rPr>
                <a:t>过继细胞</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转移治疗</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癌症的</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首个研究</a:t>
              </a:r>
              <a:endParaRPr lang="en-US" altLang="zh-CN" sz="900" b="1">
                <a:ea typeface="微软雅黑" panose="020B0503020204020204" pitchFamily="34" charset="-122"/>
              </a:endParaRPr>
            </a:p>
          </p:txBody>
        </p:sp>
        <p:sp>
          <p:nvSpPr>
            <p:cNvPr id="21" name="矩形 20">
              <a:extLst>
                <a:ext uri="{FF2B5EF4-FFF2-40B4-BE49-F238E27FC236}">
                  <a16:creationId xmlns:a16="http://schemas.microsoft.com/office/drawing/2014/main" id="{BFE9770B-CB0B-1D49-B29B-72FAFF085045}"/>
                </a:ext>
              </a:extLst>
            </p:cNvPr>
            <p:cNvSpPr/>
            <p:nvPr/>
          </p:nvSpPr>
          <p:spPr>
            <a:xfrm>
              <a:off x="2998411" y="4945372"/>
              <a:ext cx="1061618" cy="480201"/>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912813">
                <a:defRPr sz="2800">
                  <a:solidFill>
                    <a:schemeClr val="tx1"/>
                  </a:solidFill>
                  <a:latin typeface="Arial" panose="020B0604020202020204" pitchFamily="34" charset="0"/>
                </a:defRPr>
              </a:lvl1pPr>
              <a:lvl2pPr marL="742950" indent="-285750" defTabSz="912813">
                <a:defRPr sz="2800">
                  <a:solidFill>
                    <a:schemeClr val="tx1"/>
                  </a:solidFill>
                  <a:latin typeface="Arial" panose="020B0604020202020204" pitchFamily="34" charset="0"/>
                </a:defRPr>
              </a:lvl2pPr>
              <a:lvl3pPr marL="1143000" indent="-228600" defTabSz="912813">
                <a:defRPr sz="2800">
                  <a:solidFill>
                    <a:schemeClr val="tx1"/>
                  </a:solidFill>
                  <a:latin typeface="Arial" panose="020B0604020202020204" pitchFamily="34" charset="0"/>
                </a:defRPr>
              </a:lvl3pPr>
              <a:lvl4pPr marL="1600200" indent="-228600" defTabSz="912813">
                <a:defRPr sz="2800">
                  <a:solidFill>
                    <a:schemeClr val="tx1"/>
                  </a:solidFill>
                  <a:latin typeface="Arial" panose="020B0604020202020204" pitchFamily="34" charset="0"/>
                </a:defRPr>
              </a:lvl4pPr>
              <a:lvl5pPr marL="2057400" indent="-228600" defTabSz="912813">
                <a:defRPr sz="28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Font typeface="Wingdings" pitchFamily="2" charset="2"/>
                <a:buNone/>
              </a:pPr>
              <a:r>
                <a:rPr lang="en-US" altLang="zh-CN" sz="900" b="1">
                  <a:ea typeface="微软雅黑" panose="020B0503020204020204" pitchFamily="34" charset="-122"/>
                </a:rPr>
                <a:t>IFNα</a:t>
              </a:r>
              <a:r>
                <a:rPr lang="zh-CN" altLang="en-US" sz="900" b="1">
                  <a:ea typeface="微软雅黑" panose="020B0503020204020204" pitchFamily="34" charset="-122"/>
                </a:rPr>
                <a:t>治疗</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黑色素瘤的</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首个研究</a:t>
              </a:r>
              <a:endParaRPr lang="en-US" altLang="zh-CN" sz="900" b="1">
                <a:ea typeface="微软雅黑" panose="020B0503020204020204" pitchFamily="34" charset="-122"/>
              </a:endParaRPr>
            </a:p>
          </p:txBody>
        </p:sp>
        <p:sp>
          <p:nvSpPr>
            <p:cNvPr id="22" name="矩形 21">
              <a:extLst>
                <a:ext uri="{FF2B5EF4-FFF2-40B4-BE49-F238E27FC236}">
                  <a16:creationId xmlns:a16="http://schemas.microsoft.com/office/drawing/2014/main" id="{67DDF3DA-54EC-424D-84F4-E2F55E34FDD9}"/>
                </a:ext>
              </a:extLst>
            </p:cNvPr>
            <p:cNvSpPr/>
            <p:nvPr/>
          </p:nvSpPr>
          <p:spPr>
            <a:xfrm>
              <a:off x="4186478" y="4400112"/>
              <a:ext cx="937948" cy="1014102"/>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912813">
                <a:defRPr sz="2800">
                  <a:solidFill>
                    <a:schemeClr val="tx1"/>
                  </a:solidFill>
                  <a:latin typeface="Arial" panose="020B0604020202020204" pitchFamily="34" charset="0"/>
                </a:defRPr>
              </a:lvl1pPr>
              <a:lvl2pPr marL="742950" indent="-285750" defTabSz="912813">
                <a:defRPr sz="2800">
                  <a:solidFill>
                    <a:schemeClr val="tx1"/>
                  </a:solidFill>
                  <a:latin typeface="Arial" panose="020B0604020202020204" pitchFamily="34" charset="0"/>
                </a:defRPr>
              </a:lvl2pPr>
              <a:lvl3pPr marL="1143000" indent="-228600" defTabSz="912813">
                <a:defRPr sz="2800">
                  <a:solidFill>
                    <a:schemeClr val="tx1"/>
                  </a:solidFill>
                  <a:latin typeface="Arial" panose="020B0604020202020204" pitchFamily="34" charset="0"/>
                </a:defRPr>
              </a:lvl3pPr>
              <a:lvl4pPr marL="1600200" indent="-228600" defTabSz="912813">
                <a:defRPr sz="2800">
                  <a:solidFill>
                    <a:schemeClr val="tx1"/>
                  </a:solidFill>
                  <a:latin typeface="Arial" panose="020B0604020202020204" pitchFamily="34" charset="0"/>
                </a:defRPr>
              </a:lvl4pPr>
              <a:lvl5pPr marL="2057400" indent="-228600" defTabSz="912813">
                <a:defRPr sz="28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Font typeface="Wingdings" pitchFamily="2" charset="2"/>
                <a:buNone/>
              </a:pPr>
              <a:r>
                <a:rPr lang="zh-CN" altLang="en-US" sz="900" b="1">
                  <a:ea typeface="微软雅黑" panose="020B0503020204020204" pitchFamily="34" charset="-122"/>
                </a:rPr>
                <a:t>隔离肢体灌注</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联合</a:t>
              </a:r>
              <a:r>
                <a:rPr lang="en-US" altLang="zh-CN" sz="900" b="1">
                  <a:ea typeface="微软雅黑" panose="020B0503020204020204" pitchFamily="34" charset="-122"/>
                </a:rPr>
                <a:t>TNF</a:t>
              </a:r>
              <a:r>
                <a:rPr lang="zh-CN" altLang="en-US" sz="900" b="1">
                  <a:ea typeface="微软雅黑" panose="020B0503020204020204" pitchFamily="34" charset="-122"/>
                </a:rPr>
                <a:t>治疗</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黑色素瘤和</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骨肉瘤的首个</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研究</a:t>
              </a:r>
              <a:endParaRPr lang="en-US" altLang="zh-CN" sz="900" b="1">
                <a:ea typeface="微软雅黑" panose="020B0503020204020204" pitchFamily="34" charset="-122"/>
              </a:endParaRPr>
            </a:p>
          </p:txBody>
        </p:sp>
        <p:sp>
          <p:nvSpPr>
            <p:cNvPr id="23" name="矩形 22">
              <a:extLst>
                <a:ext uri="{FF2B5EF4-FFF2-40B4-BE49-F238E27FC236}">
                  <a16:creationId xmlns:a16="http://schemas.microsoft.com/office/drawing/2014/main" id="{3A5C2549-3B22-A14F-86D7-CCBDC9C5FFCE}"/>
                </a:ext>
              </a:extLst>
            </p:cNvPr>
            <p:cNvSpPr/>
            <p:nvPr/>
          </p:nvSpPr>
          <p:spPr>
            <a:xfrm>
              <a:off x="5249486" y="4433158"/>
              <a:ext cx="1035216" cy="89947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912813">
                <a:defRPr sz="2800">
                  <a:solidFill>
                    <a:schemeClr val="tx1"/>
                  </a:solidFill>
                  <a:latin typeface="Arial" panose="020B0604020202020204" pitchFamily="34" charset="0"/>
                </a:defRPr>
              </a:lvl1pPr>
              <a:lvl2pPr marL="742950" indent="-285750" defTabSz="912813">
                <a:defRPr sz="2800">
                  <a:solidFill>
                    <a:schemeClr val="tx1"/>
                  </a:solidFill>
                  <a:latin typeface="Arial" panose="020B0604020202020204" pitchFamily="34" charset="0"/>
                </a:defRPr>
              </a:lvl2pPr>
              <a:lvl3pPr marL="1143000" indent="-228600" defTabSz="912813">
                <a:defRPr sz="2800">
                  <a:solidFill>
                    <a:schemeClr val="tx1"/>
                  </a:solidFill>
                  <a:latin typeface="Arial" panose="020B0604020202020204" pitchFamily="34" charset="0"/>
                </a:defRPr>
              </a:lvl3pPr>
              <a:lvl4pPr marL="1600200" indent="-228600" defTabSz="912813">
                <a:defRPr sz="2800">
                  <a:solidFill>
                    <a:schemeClr val="tx1"/>
                  </a:solidFill>
                  <a:latin typeface="Arial" panose="020B0604020202020204" pitchFamily="34" charset="0"/>
                </a:defRPr>
              </a:lvl4pPr>
              <a:lvl5pPr marL="2057400" indent="-228600" defTabSz="912813">
                <a:defRPr sz="28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Font typeface="Wingdings" pitchFamily="2" charset="2"/>
                <a:buNone/>
              </a:pPr>
              <a:r>
                <a:rPr lang="en-US" altLang="zh-CN" sz="900" b="1">
                  <a:ea typeface="微软雅黑" panose="020B0503020204020204" pitchFamily="34" charset="-122"/>
                </a:rPr>
                <a:t>(1996, 1997, </a:t>
              </a:r>
            </a:p>
            <a:p>
              <a:pPr eaLnBrk="1" hangingPunct="1">
                <a:spcBef>
                  <a:spcPct val="0"/>
                </a:spcBef>
                <a:buFont typeface="Wingdings" pitchFamily="2" charset="2"/>
                <a:buNone/>
              </a:pPr>
              <a:r>
                <a:rPr lang="en-US" altLang="zh-CN" sz="900" b="1">
                  <a:ea typeface="微软雅黑" panose="020B0503020204020204" pitchFamily="34" charset="-122"/>
                </a:rPr>
                <a:t>2000)</a:t>
              </a:r>
            </a:p>
            <a:p>
              <a:pPr eaLnBrk="1" hangingPunct="1">
                <a:spcBef>
                  <a:spcPct val="0"/>
                </a:spcBef>
                <a:buFont typeface="Wingdings" pitchFamily="2" charset="2"/>
                <a:buNone/>
              </a:pPr>
              <a:r>
                <a:rPr lang="en-US" altLang="zh-CN" sz="900" b="1">
                  <a:ea typeface="微软雅黑" panose="020B0503020204020204" pitchFamily="34" charset="-122"/>
                </a:rPr>
                <a:t>Toll</a:t>
              </a:r>
              <a:r>
                <a:rPr lang="zh-CN" altLang="en-US" sz="900" b="1">
                  <a:ea typeface="微软雅黑" panose="020B0503020204020204" pitchFamily="34" charset="-122"/>
                </a:rPr>
                <a:t>样受体的</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免疫功能被发现</a:t>
              </a:r>
              <a:endParaRPr lang="en-US" altLang="zh-CN" sz="900" b="1">
                <a:ea typeface="微软雅黑" panose="020B0503020204020204" pitchFamily="34" charset="-122"/>
              </a:endParaRPr>
            </a:p>
          </p:txBody>
        </p:sp>
        <p:sp>
          <p:nvSpPr>
            <p:cNvPr id="24" name="矩形 23">
              <a:extLst>
                <a:ext uri="{FF2B5EF4-FFF2-40B4-BE49-F238E27FC236}">
                  <a16:creationId xmlns:a16="http://schemas.microsoft.com/office/drawing/2014/main" id="{EC62BF7F-D24F-974C-BC14-94324821DDD8}"/>
                </a:ext>
              </a:extLst>
            </p:cNvPr>
            <p:cNvSpPr/>
            <p:nvPr/>
          </p:nvSpPr>
          <p:spPr>
            <a:xfrm>
              <a:off x="6312493" y="4330922"/>
              <a:ext cx="680881" cy="808596"/>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912813">
                <a:defRPr sz="2800">
                  <a:solidFill>
                    <a:schemeClr val="tx1"/>
                  </a:solidFill>
                  <a:latin typeface="Arial" panose="020B0604020202020204" pitchFamily="34" charset="0"/>
                </a:defRPr>
              </a:lvl1pPr>
              <a:lvl2pPr marL="742950" indent="-285750" defTabSz="912813">
                <a:defRPr sz="2800">
                  <a:solidFill>
                    <a:schemeClr val="tx1"/>
                  </a:solidFill>
                  <a:latin typeface="Arial" panose="020B0604020202020204" pitchFamily="34" charset="0"/>
                </a:defRPr>
              </a:lvl2pPr>
              <a:lvl3pPr marL="1143000" indent="-228600" defTabSz="912813">
                <a:defRPr sz="2800">
                  <a:solidFill>
                    <a:schemeClr val="tx1"/>
                  </a:solidFill>
                  <a:latin typeface="Arial" panose="020B0604020202020204" pitchFamily="34" charset="0"/>
                </a:defRPr>
              </a:lvl3pPr>
              <a:lvl4pPr marL="1600200" indent="-228600" defTabSz="912813">
                <a:defRPr sz="2800">
                  <a:solidFill>
                    <a:schemeClr val="tx1"/>
                  </a:solidFill>
                  <a:latin typeface="Arial" panose="020B0604020202020204" pitchFamily="34" charset="0"/>
                </a:defRPr>
              </a:lvl4pPr>
              <a:lvl5pPr marL="2057400" indent="-228600" defTabSz="912813">
                <a:defRPr sz="28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Font typeface="Wingdings" pitchFamily="2" charset="2"/>
                <a:buNone/>
              </a:pPr>
              <a:r>
                <a:rPr lang="zh-CN" altLang="en-US" sz="900" b="1">
                  <a:ea typeface="微软雅黑" panose="020B0503020204020204" pitchFamily="34" charset="-122"/>
                </a:rPr>
                <a:t>咪喹莫特</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用于治疗</a:t>
              </a:r>
              <a:endParaRPr lang="en-US" altLang="zh-CN" sz="900" b="1">
                <a:ea typeface="微软雅黑" panose="020B0503020204020204" pitchFamily="34" charset="-122"/>
              </a:endParaRPr>
            </a:p>
            <a:p>
              <a:pPr eaLnBrk="1" hangingPunct="1">
                <a:spcBef>
                  <a:spcPct val="0"/>
                </a:spcBef>
                <a:buFont typeface="Wingdings" pitchFamily="2" charset="2"/>
                <a:buNone/>
              </a:pPr>
              <a:r>
                <a:rPr lang="en-US" altLang="zh-CN" sz="900" b="1">
                  <a:ea typeface="微软雅黑" panose="020B0503020204020204" pitchFamily="34" charset="-122"/>
                </a:rPr>
                <a:t>VIN</a:t>
              </a:r>
            </a:p>
          </p:txBody>
        </p:sp>
        <p:sp>
          <p:nvSpPr>
            <p:cNvPr id="25" name="矩形 24">
              <a:extLst>
                <a:ext uri="{FF2B5EF4-FFF2-40B4-BE49-F238E27FC236}">
                  <a16:creationId xmlns:a16="http://schemas.microsoft.com/office/drawing/2014/main" id="{F6100D7B-0628-0440-9CA7-8CA35CEA509A}"/>
                </a:ext>
              </a:extLst>
            </p:cNvPr>
            <p:cNvSpPr/>
            <p:nvPr/>
          </p:nvSpPr>
          <p:spPr>
            <a:xfrm>
              <a:off x="7000322" y="4379458"/>
              <a:ext cx="1058839" cy="808597"/>
            </a:xfrm>
            <a:prstGeom prst="rect">
              <a:avLst/>
            </a:prstGeom>
            <a:solidFill>
              <a:schemeClr val="bg1"/>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912813">
                <a:defRPr sz="2800">
                  <a:solidFill>
                    <a:schemeClr val="tx1"/>
                  </a:solidFill>
                  <a:latin typeface="Arial" panose="020B0604020202020204" pitchFamily="34" charset="0"/>
                </a:defRPr>
              </a:lvl1pPr>
              <a:lvl2pPr marL="742950" indent="-285750" defTabSz="912813">
                <a:defRPr sz="2800">
                  <a:solidFill>
                    <a:schemeClr val="tx1"/>
                  </a:solidFill>
                  <a:latin typeface="Arial" panose="020B0604020202020204" pitchFamily="34" charset="0"/>
                </a:defRPr>
              </a:lvl2pPr>
              <a:lvl3pPr marL="1143000" indent="-228600" defTabSz="912813">
                <a:defRPr sz="2800">
                  <a:solidFill>
                    <a:schemeClr val="tx1"/>
                  </a:solidFill>
                  <a:latin typeface="Arial" panose="020B0604020202020204" pitchFamily="34" charset="0"/>
                </a:defRPr>
              </a:lvl3pPr>
              <a:lvl4pPr marL="1600200" indent="-228600" defTabSz="912813">
                <a:defRPr sz="2800">
                  <a:solidFill>
                    <a:schemeClr val="tx1"/>
                  </a:solidFill>
                  <a:latin typeface="Arial" panose="020B0604020202020204" pitchFamily="34" charset="0"/>
                </a:defRPr>
              </a:lvl4pPr>
              <a:lvl5pPr marL="2057400" indent="-228600" defTabSz="912813">
                <a:defRPr sz="28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buFont typeface="Wingdings" pitchFamily="2" charset="2"/>
                <a:buNone/>
              </a:pPr>
              <a:r>
                <a:rPr lang="en-US" altLang="zh-CN" sz="900" b="1">
                  <a:ea typeface="微软雅黑" panose="020B0503020204020204" pitchFamily="34" charset="-122"/>
                </a:rPr>
                <a:t>FDA</a:t>
              </a:r>
              <a:r>
                <a:rPr lang="zh-CN" altLang="en-US" sz="900" b="1">
                  <a:ea typeface="微软雅黑" panose="020B0503020204020204" pitchFamily="34" charset="-122"/>
                </a:rPr>
                <a:t>批准</a:t>
              </a:r>
              <a:endParaRPr lang="en-US" altLang="zh-CN" sz="900" b="1">
                <a:ea typeface="微软雅黑" panose="020B0503020204020204" pitchFamily="34" charset="-122"/>
              </a:endParaRPr>
            </a:p>
            <a:p>
              <a:pPr eaLnBrk="1" hangingPunct="1">
                <a:spcBef>
                  <a:spcPct val="0"/>
                </a:spcBef>
                <a:buFont typeface="Wingdings" pitchFamily="2" charset="2"/>
                <a:buNone/>
              </a:pPr>
              <a:r>
                <a:rPr lang="en-US" altLang="zh-CN" sz="900" b="1">
                  <a:ea typeface="微软雅黑" panose="020B0503020204020204" pitchFamily="34" charset="-122"/>
                </a:rPr>
                <a:t>Sipuleucel-T</a:t>
              </a:r>
            </a:p>
            <a:p>
              <a:pPr eaLnBrk="1" hangingPunct="1">
                <a:spcBef>
                  <a:spcPct val="0"/>
                </a:spcBef>
                <a:buFont typeface="Wingdings" pitchFamily="2" charset="2"/>
                <a:buNone/>
              </a:pPr>
              <a:r>
                <a:rPr lang="zh-CN" altLang="en-US" sz="900" b="1">
                  <a:ea typeface="微软雅黑" panose="020B0503020204020204" pitchFamily="34" charset="-122"/>
                </a:rPr>
                <a:t>治疗前列腺癌</a:t>
              </a:r>
              <a:endParaRPr lang="en-US" altLang="zh-CN" sz="900" b="1">
                <a:ea typeface="微软雅黑" panose="020B0503020204020204" pitchFamily="34" charset="-122"/>
              </a:endParaRPr>
            </a:p>
            <a:p>
              <a:pPr eaLnBrk="1" hangingPunct="1">
                <a:spcBef>
                  <a:spcPct val="0"/>
                </a:spcBef>
                <a:buFont typeface="Wingdings" pitchFamily="2" charset="2"/>
                <a:buNone/>
              </a:pPr>
              <a:r>
                <a:rPr lang="zh-CN" altLang="en-US" sz="900" b="1">
                  <a:ea typeface="微软雅黑" panose="020B0503020204020204" pitchFamily="34" charset="-122"/>
                </a:rPr>
                <a:t>以及</a:t>
              </a:r>
              <a:r>
                <a:rPr lang="en-US" altLang="zh-CN" sz="900" b="1">
                  <a:ea typeface="微软雅黑" panose="020B0503020204020204" pitchFamily="34" charset="-122"/>
                </a:rPr>
                <a:t>Ipilimumab</a:t>
              </a:r>
            </a:p>
            <a:p>
              <a:pPr eaLnBrk="1" hangingPunct="1">
                <a:spcBef>
                  <a:spcPct val="0"/>
                </a:spcBef>
                <a:buFont typeface="Wingdings" pitchFamily="2" charset="2"/>
                <a:buNone/>
              </a:pPr>
              <a:r>
                <a:rPr lang="zh-CN" altLang="en-US" sz="900" b="1">
                  <a:ea typeface="微软雅黑" panose="020B0503020204020204" pitchFamily="34" charset="-122"/>
                </a:rPr>
                <a:t>治疗黑色素瘤</a:t>
              </a:r>
              <a:endParaRPr lang="en-US" altLang="zh-CN" sz="900" b="1">
                <a:ea typeface="微软雅黑" panose="020B0503020204020204" pitchFamily="34" charset="-122"/>
              </a:endParaRPr>
            </a:p>
          </p:txBody>
        </p:sp>
        <p:sp>
          <p:nvSpPr>
            <p:cNvPr id="26" name="矩形 25">
              <a:extLst>
                <a:ext uri="{FF2B5EF4-FFF2-40B4-BE49-F238E27FC236}">
                  <a16:creationId xmlns:a16="http://schemas.microsoft.com/office/drawing/2014/main" id="{0E4A0E3C-4708-834A-A7E5-D2BAFF91EAC0}"/>
                </a:ext>
              </a:extLst>
            </p:cNvPr>
            <p:cNvSpPr/>
            <p:nvPr/>
          </p:nvSpPr>
          <p:spPr>
            <a:xfrm>
              <a:off x="116479" y="5409051"/>
              <a:ext cx="8108038" cy="359376"/>
            </a:xfrm>
            <a:prstGeom prst="rect">
              <a:avLst/>
            </a:prstGeom>
            <a:gradFill flip="none" rotWithShape="1">
              <a:gsLst>
                <a:gs pos="0">
                  <a:srgbClr val="DEE6E8"/>
                </a:gs>
                <a:gs pos="100000">
                  <a:srgbClr val="FDFDF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defTabSz="912813">
                <a:defRPr sz="2800">
                  <a:solidFill>
                    <a:schemeClr val="tx1"/>
                  </a:solidFill>
                  <a:latin typeface="Arial" panose="020B0604020202020204" pitchFamily="34" charset="0"/>
                </a:defRPr>
              </a:lvl1pPr>
              <a:lvl2pPr marL="742950" indent="-285750" defTabSz="912813">
                <a:defRPr sz="2800">
                  <a:solidFill>
                    <a:schemeClr val="tx1"/>
                  </a:solidFill>
                  <a:latin typeface="Arial" panose="020B0604020202020204" pitchFamily="34" charset="0"/>
                </a:defRPr>
              </a:lvl2pPr>
              <a:lvl3pPr marL="1143000" indent="-228600" defTabSz="912813">
                <a:defRPr sz="2800">
                  <a:solidFill>
                    <a:schemeClr val="tx1"/>
                  </a:solidFill>
                  <a:latin typeface="Arial" panose="020B0604020202020204" pitchFamily="34" charset="0"/>
                </a:defRPr>
              </a:lvl3pPr>
              <a:lvl4pPr marL="1600200" indent="-228600" defTabSz="912813">
                <a:defRPr sz="2800">
                  <a:solidFill>
                    <a:schemeClr val="tx1"/>
                  </a:solidFill>
                  <a:latin typeface="Arial" panose="020B0604020202020204" pitchFamily="34" charset="0"/>
                </a:defRPr>
              </a:lvl4pPr>
              <a:lvl5pPr marL="2057400" indent="-228600" defTabSz="912813">
                <a:defRPr sz="28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eaLnBrk="1" hangingPunct="1">
                <a:spcBef>
                  <a:spcPct val="0"/>
                </a:spcBef>
              </a:pPr>
              <a:r>
                <a:rPr lang="zh-CN" altLang="en-US" sz="900" b="1">
                  <a:solidFill>
                    <a:schemeClr val="bg2"/>
                  </a:solidFill>
                  <a:ea typeface="微软雅黑" panose="020B0503020204020204" pitchFamily="34" charset="-122"/>
                </a:rPr>
                <a:t>图中显示了重要的基础免疫学发现和关键临床研究</a:t>
              </a:r>
              <a:r>
                <a:rPr lang="en-US" altLang="zh-CN" sz="900" b="1">
                  <a:solidFill>
                    <a:schemeClr val="bg2"/>
                  </a:solidFill>
                  <a:ea typeface="微软雅黑" panose="020B0503020204020204" pitchFamily="34" charset="-122"/>
                </a:rPr>
                <a:t>. BCG=</a:t>
              </a:r>
              <a:r>
                <a:rPr lang="zh-CN" altLang="en-US" sz="900" b="1">
                  <a:solidFill>
                    <a:schemeClr val="bg2"/>
                  </a:solidFill>
                  <a:ea typeface="微软雅黑" panose="020B0503020204020204" pitchFamily="34" charset="-122"/>
                </a:rPr>
                <a:t>卡介苗；</a:t>
              </a:r>
              <a:r>
                <a:rPr lang="en-US" altLang="zh-CN" sz="900" b="1">
                  <a:solidFill>
                    <a:schemeClr val="bg2"/>
                  </a:solidFill>
                  <a:ea typeface="微软雅黑" panose="020B0503020204020204" pitchFamily="34" charset="-122"/>
                </a:rPr>
                <a:t>IFN=</a:t>
              </a:r>
              <a:r>
                <a:rPr lang="zh-CN" altLang="en-US" sz="900" b="1">
                  <a:solidFill>
                    <a:schemeClr val="bg2"/>
                  </a:solidFill>
                  <a:ea typeface="微软雅黑" panose="020B0503020204020204" pitchFamily="34" charset="-122"/>
                </a:rPr>
                <a:t>干扰素；</a:t>
              </a:r>
              <a:r>
                <a:rPr lang="en-US" altLang="zh-CN" sz="900" b="1">
                  <a:solidFill>
                    <a:schemeClr val="bg2"/>
                  </a:solidFill>
                  <a:ea typeface="微软雅黑" panose="020B0503020204020204" pitchFamily="34" charset="-122"/>
                </a:rPr>
                <a:t>IL-2=</a:t>
              </a:r>
              <a:r>
                <a:rPr lang="zh-CN" altLang="en-US" sz="900" b="1">
                  <a:solidFill>
                    <a:schemeClr val="bg2"/>
                  </a:solidFill>
                  <a:ea typeface="微软雅黑" panose="020B0503020204020204" pitchFamily="34" charset="-122"/>
                </a:rPr>
                <a:t>白介素</a:t>
              </a:r>
              <a:r>
                <a:rPr lang="en-US" altLang="zh-CN" sz="900" b="1">
                  <a:solidFill>
                    <a:schemeClr val="bg2"/>
                  </a:solidFill>
                  <a:ea typeface="微软雅黑" panose="020B0503020204020204" pitchFamily="34" charset="-122"/>
                </a:rPr>
                <a:t>2</a:t>
              </a:r>
              <a:r>
                <a:rPr lang="zh-CN" altLang="en-US" sz="900" b="1">
                  <a:solidFill>
                    <a:schemeClr val="bg2"/>
                  </a:solidFill>
                  <a:ea typeface="微软雅黑" panose="020B0503020204020204" pitchFamily="34" charset="-122"/>
                </a:rPr>
                <a:t>；</a:t>
              </a:r>
              <a:r>
                <a:rPr lang="en-US" altLang="zh-CN" sz="900" b="1">
                  <a:solidFill>
                    <a:schemeClr val="bg2"/>
                  </a:solidFill>
                  <a:ea typeface="微软雅黑" panose="020B0503020204020204" pitchFamily="34" charset="-122"/>
                </a:rPr>
                <a:t>MHC=</a:t>
              </a:r>
              <a:r>
                <a:rPr lang="zh-CN" altLang="en-US" sz="900" b="1">
                  <a:solidFill>
                    <a:schemeClr val="bg2"/>
                  </a:solidFill>
                  <a:ea typeface="微软雅黑" panose="020B0503020204020204" pitchFamily="34" charset="-122"/>
                </a:rPr>
                <a:t>主要组织相容性复合体；</a:t>
              </a:r>
              <a:endParaRPr lang="en-US" altLang="zh-CN" sz="900" b="1">
                <a:solidFill>
                  <a:schemeClr val="bg2"/>
                </a:solidFill>
                <a:ea typeface="微软雅黑" panose="020B0503020204020204" pitchFamily="34" charset="-122"/>
              </a:endParaRPr>
            </a:p>
            <a:p>
              <a:pPr eaLnBrk="1" hangingPunct="1">
                <a:spcBef>
                  <a:spcPct val="0"/>
                </a:spcBef>
              </a:pPr>
              <a:r>
                <a:rPr lang="en-US" altLang="zh-CN" sz="900" b="1">
                  <a:solidFill>
                    <a:schemeClr val="bg2"/>
                  </a:solidFill>
                  <a:ea typeface="微软雅黑" panose="020B0503020204020204" pitchFamily="34" charset="-122"/>
                </a:rPr>
                <a:t>TNF=</a:t>
              </a:r>
              <a:r>
                <a:rPr lang="zh-CN" altLang="en-US" sz="900" b="1">
                  <a:solidFill>
                    <a:schemeClr val="bg2"/>
                  </a:solidFill>
                  <a:ea typeface="微软雅黑" panose="020B0503020204020204" pitchFamily="34" charset="-122"/>
                </a:rPr>
                <a:t>肿瘤坏死因子；</a:t>
              </a:r>
              <a:r>
                <a:rPr lang="en-US" altLang="zh-CN" sz="900" b="1">
                  <a:solidFill>
                    <a:schemeClr val="bg2"/>
                  </a:solidFill>
                  <a:ea typeface="微软雅黑" panose="020B0503020204020204" pitchFamily="34" charset="-122"/>
                </a:rPr>
                <a:t>VIN=</a:t>
              </a:r>
              <a:r>
                <a:rPr lang="zh-CN" altLang="en-US" sz="900" b="1">
                  <a:solidFill>
                    <a:schemeClr val="bg2"/>
                  </a:solidFill>
                  <a:ea typeface="微软雅黑" panose="020B0503020204020204" pitchFamily="34" charset="-122"/>
                </a:rPr>
                <a:t>外阴上皮内新生物</a:t>
              </a:r>
              <a:endParaRPr lang="en-US" altLang="zh-CN" sz="900" b="1">
                <a:solidFill>
                  <a:schemeClr val="bg2"/>
                </a:solidFill>
                <a:ea typeface="微软雅黑" panose="020B0503020204020204" pitchFamily="34" charset="-122"/>
              </a:endParaRPr>
            </a:p>
          </p:txBody>
        </p:sp>
      </p:grpSp>
      <p:sp>
        <p:nvSpPr>
          <p:cNvPr id="27" name="矩形 26">
            <a:extLst>
              <a:ext uri="{FF2B5EF4-FFF2-40B4-BE49-F238E27FC236}">
                <a16:creationId xmlns:a16="http://schemas.microsoft.com/office/drawing/2014/main" id="{C23EB34A-DE11-214F-BA85-41E61A6AAF2D}"/>
              </a:ext>
            </a:extLst>
          </p:cNvPr>
          <p:cNvSpPr/>
          <p:nvPr/>
        </p:nvSpPr>
        <p:spPr>
          <a:xfrm>
            <a:off x="3821675" y="321568"/>
            <a:ext cx="4222069" cy="369332"/>
          </a:xfrm>
          <a:prstGeom prst="rect">
            <a:avLst/>
          </a:prstGeom>
          <a:solidFill>
            <a:srgbClr val="92D050"/>
          </a:solidFill>
        </p:spPr>
        <p:txBody>
          <a:bodyPr>
            <a:spAutoFit/>
          </a:bodyPr>
          <a:lstStyle>
            <a:lvl1pPr defTabSz="912813">
              <a:defRPr sz="2800">
                <a:solidFill>
                  <a:schemeClr val="tx1"/>
                </a:solidFill>
                <a:latin typeface="Arial" panose="020B0604020202020204" pitchFamily="34" charset="0"/>
              </a:defRPr>
            </a:lvl1pPr>
            <a:lvl2pPr marL="742950" indent="-285750" defTabSz="912813">
              <a:defRPr sz="2800">
                <a:solidFill>
                  <a:schemeClr val="tx1"/>
                </a:solidFill>
                <a:latin typeface="Arial" panose="020B0604020202020204" pitchFamily="34" charset="0"/>
              </a:defRPr>
            </a:lvl2pPr>
            <a:lvl3pPr marL="1143000" indent="-228600" defTabSz="912813">
              <a:defRPr sz="2800">
                <a:solidFill>
                  <a:schemeClr val="tx1"/>
                </a:solidFill>
                <a:latin typeface="Arial" panose="020B0604020202020204" pitchFamily="34" charset="0"/>
              </a:defRPr>
            </a:lvl3pPr>
            <a:lvl4pPr marL="1600200" indent="-228600" defTabSz="912813">
              <a:defRPr sz="2800">
                <a:solidFill>
                  <a:schemeClr val="tx1"/>
                </a:solidFill>
                <a:latin typeface="Arial" panose="020B0604020202020204" pitchFamily="34" charset="0"/>
              </a:defRPr>
            </a:lvl4pPr>
            <a:lvl5pPr marL="2057400" indent="-228600" defTabSz="912813">
              <a:defRPr sz="2800">
                <a:solidFill>
                  <a:schemeClr val="tx1"/>
                </a:solidFill>
                <a:latin typeface="Arial" panose="020B0604020202020204" pitchFamily="34" charset="0"/>
              </a:defRPr>
            </a:lvl5pPr>
            <a:lvl6pPr marL="25146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defTabSz="912813"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eaLnBrk="1" hangingPunct="1">
              <a:spcBef>
                <a:spcPct val="0"/>
              </a:spcBef>
              <a:buFont typeface="Wingdings" pitchFamily="2" charset="2"/>
              <a:buNone/>
            </a:pPr>
            <a:r>
              <a:rPr lang="zh-CN" altLang="en-US" sz="1800" b="1">
                <a:solidFill>
                  <a:srgbClr val="000000"/>
                </a:solidFill>
                <a:latin typeface="微软雅黑" panose="020B0503020204020204" pitchFamily="34" charset="-122"/>
                <a:ea typeface="微软雅黑" panose="020B0503020204020204" pitchFamily="34" charset="-122"/>
                <a:cs typeface="Arial" panose="020B0604020202020204" pitchFamily="34" charset="0"/>
              </a:rPr>
              <a:t>长达</a:t>
            </a:r>
            <a:r>
              <a:rPr lang="en-US" altLang="zh-CN" sz="1800" b="1">
                <a:solidFill>
                  <a:srgbClr val="000000"/>
                </a:solidFill>
                <a:latin typeface="微软雅黑" panose="020B0503020204020204" pitchFamily="34" charset="-122"/>
                <a:ea typeface="微软雅黑" panose="020B0503020204020204" pitchFamily="34" charset="-122"/>
                <a:cs typeface="Arial" panose="020B0604020202020204" pitchFamily="34" charset="0"/>
              </a:rPr>
              <a:t>1</a:t>
            </a:r>
            <a:r>
              <a:rPr lang="zh-CN" altLang="en-US" sz="1800" b="1">
                <a:solidFill>
                  <a:srgbClr val="000000"/>
                </a:solidFill>
                <a:latin typeface="微软雅黑" panose="020B0503020204020204" pitchFamily="34" charset="-122"/>
                <a:ea typeface="微软雅黑" panose="020B0503020204020204" pitchFamily="34" charset="-122"/>
                <a:cs typeface="Arial" panose="020B0604020202020204" pitchFamily="34" charset="0"/>
              </a:rPr>
              <a:t>个半世纪的探索</a:t>
            </a:r>
            <a:endParaRPr lang="en-US" altLang="zh-CN" sz="2401" b="1">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56568136"/>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p:cNvPicPr>
            <a:picLocks noChangeAspect="1"/>
          </p:cNvPicPr>
          <p:nvPr/>
        </p:nvPicPr>
        <p:blipFill>
          <a:blip r:embed="rId3" cstate="print"/>
          <a:stretch>
            <a:fillRect/>
          </a:stretch>
        </p:blipFill>
        <p:spPr>
          <a:xfrm>
            <a:off x="2649571" y="1000653"/>
            <a:ext cx="3525317" cy="3229108"/>
          </a:xfrm>
          <a:prstGeom prst="rect">
            <a:avLst/>
          </a:prstGeom>
        </p:spPr>
      </p:pic>
      <p:sp>
        <p:nvSpPr>
          <p:cNvPr id="7" name="文本占位符 6"/>
          <p:cNvSpPr>
            <a:spLocks noGrp="1"/>
          </p:cNvSpPr>
          <p:nvPr>
            <p:ph type="body" sz="quarter" idx="13"/>
          </p:nvPr>
        </p:nvSpPr>
        <p:spPr>
          <a:xfrm>
            <a:off x="611981" y="185795"/>
            <a:ext cx="8099822" cy="461665"/>
          </a:xfrm>
        </p:spPr>
        <p:txBody>
          <a:bodyPr/>
          <a:lstStyle/>
          <a:p>
            <a:r>
              <a:rPr lang="zh-CN" altLang="en-US"/>
              <a:t>免疫系统消灭肿瘤细胞的过程，类似于特异性免疫</a:t>
            </a:r>
          </a:p>
        </p:txBody>
      </p:sp>
      <p:sp>
        <p:nvSpPr>
          <p:cNvPr id="9" name="文本占位符 8"/>
          <p:cNvSpPr>
            <a:spLocks noGrp="1"/>
          </p:cNvSpPr>
          <p:nvPr>
            <p:ph type="body" sz="quarter" idx="14"/>
          </p:nvPr>
        </p:nvSpPr>
        <p:spPr/>
        <p:txBody>
          <a:bodyPr/>
          <a:lstStyle/>
          <a:p>
            <a:r>
              <a:rPr lang="en-US" altLang="zh-CN" dirty="0"/>
              <a:t>Immunity. 2013 Jul 25;39(1):1-10.</a:t>
            </a:r>
            <a:endParaRPr lang="zh-CN" altLang="en-US" dirty="0"/>
          </a:p>
        </p:txBody>
      </p:sp>
      <p:sp>
        <p:nvSpPr>
          <p:cNvPr id="27" name="矩形 26"/>
          <p:cNvSpPr/>
          <p:nvPr/>
        </p:nvSpPr>
        <p:spPr>
          <a:xfrm>
            <a:off x="2286672" y="3799455"/>
            <a:ext cx="1556666" cy="715581"/>
          </a:xfrm>
          <a:prstGeom prst="rect">
            <a:avLst/>
          </a:prstGeom>
        </p:spPr>
        <p:txBody>
          <a:bodyPr wrap="square" lIns="68580" tIns="34290" rIns="68580" bIns="34290">
            <a:spAutoFit/>
          </a:bodyPr>
          <a:lstStyle/>
          <a:p>
            <a:r>
              <a:rPr lang="zh-CN" altLang="en-US" sz="1400" dirty="0">
                <a:latin typeface="微软雅黑" pitchFamily="34" charset="-122"/>
                <a:ea typeface="微软雅黑" pitchFamily="34" charset="-122"/>
              </a:rPr>
              <a:t>肿瘤细胞死亡并释放肿瘤特异抗原</a:t>
            </a:r>
          </a:p>
        </p:txBody>
      </p:sp>
      <p:sp>
        <p:nvSpPr>
          <p:cNvPr id="28" name="矩形 27"/>
          <p:cNvSpPr/>
          <p:nvPr/>
        </p:nvSpPr>
        <p:spPr>
          <a:xfrm>
            <a:off x="809997" y="2861717"/>
            <a:ext cx="2025962" cy="715581"/>
          </a:xfrm>
          <a:prstGeom prst="rect">
            <a:avLst/>
          </a:prstGeom>
        </p:spPr>
        <p:txBody>
          <a:bodyPr wrap="square" lIns="68580" tIns="34290" rIns="68580" bIns="34290">
            <a:spAutoFit/>
          </a:bodyPr>
          <a:lstStyle/>
          <a:p>
            <a:r>
              <a:rPr lang="zh-CN" altLang="en-US" sz="1400" dirty="0">
                <a:latin typeface="微软雅黑" pitchFamily="34" charset="-122"/>
                <a:ea typeface="微软雅黑" pitchFamily="34" charset="-122"/>
              </a:rPr>
              <a:t>肿瘤抗原呈递（先天树突细胞等免疫细胞将肿瘤抗原呈递给</a:t>
            </a:r>
            <a:r>
              <a:rPr lang="en-US" altLang="zh-CN" sz="1400" dirty="0">
                <a:latin typeface="微软雅黑" pitchFamily="34" charset="-122"/>
                <a:ea typeface="微软雅黑" pitchFamily="34" charset="-122"/>
              </a:rPr>
              <a:t>T</a:t>
            </a:r>
            <a:r>
              <a:rPr lang="zh-CN" altLang="en-US" sz="1400" dirty="0">
                <a:latin typeface="微软雅黑" pitchFamily="34" charset="-122"/>
                <a:ea typeface="微软雅黑" pitchFamily="34" charset="-122"/>
              </a:rPr>
              <a:t>细胞）</a:t>
            </a:r>
          </a:p>
        </p:txBody>
      </p:sp>
      <p:sp>
        <p:nvSpPr>
          <p:cNvPr id="29" name="矩形 28"/>
          <p:cNvSpPr/>
          <p:nvPr/>
        </p:nvSpPr>
        <p:spPr>
          <a:xfrm>
            <a:off x="996385" y="1452157"/>
            <a:ext cx="2182988" cy="715581"/>
          </a:xfrm>
          <a:prstGeom prst="rect">
            <a:avLst/>
          </a:prstGeom>
        </p:spPr>
        <p:txBody>
          <a:bodyPr wrap="square" lIns="68580" tIns="34290" rIns="68580" bIns="34290">
            <a:spAutoFit/>
          </a:bodyPr>
          <a:lstStyle/>
          <a:p>
            <a:r>
              <a:rPr lang="en-US" altLang="zh-CN" sz="1400" dirty="0">
                <a:latin typeface="微软雅黑" pitchFamily="34" charset="-122"/>
                <a:ea typeface="微软雅黑" pitchFamily="34" charset="-122"/>
              </a:rPr>
              <a:t>T</a:t>
            </a:r>
            <a:r>
              <a:rPr lang="zh-CN" altLang="en-US" sz="1400" dirty="0">
                <a:latin typeface="微软雅黑" pitchFamily="34" charset="-122"/>
                <a:ea typeface="微软雅黑" pitchFamily="34" charset="-122"/>
              </a:rPr>
              <a:t>淋巴细胞因为发现肿瘤抗原（外来威胁）而被激活和增殖，准备工作</a:t>
            </a:r>
          </a:p>
        </p:txBody>
      </p:sp>
      <p:sp>
        <p:nvSpPr>
          <p:cNvPr id="30" name="矩形 29"/>
          <p:cNvSpPr/>
          <p:nvPr/>
        </p:nvSpPr>
        <p:spPr>
          <a:xfrm>
            <a:off x="5009568" y="870276"/>
            <a:ext cx="2062762" cy="500137"/>
          </a:xfrm>
          <a:prstGeom prst="rect">
            <a:avLst/>
          </a:prstGeom>
        </p:spPr>
        <p:txBody>
          <a:bodyPr wrap="square" lIns="68580" tIns="34290" rIns="68580" bIns="34290">
            <a:spAutoFit/>
          </a:bodyPr>
          <a:lstStyle/>
          <a:p>
            <a:r>
              <a:rPr lang="zh-CN" altLang="en-US" sz="1400" dirty="0">
                <a:latin typeface="微软雅黑" pitchFamily="34" charset="-122"/>
                <a:ea typeface="微软雅黑" pitchFamily="34" charset="-122"/>
              </a:rPr>
              <a:t>激活的</a:t>
            </a:r>
            <a:r>
              <a:rPr lang="en-US" altLang="zh-CN" sz="1400" dirty="0">
                <a:latin typeface="微软雅黑" pitchFamily="34" charset="-122"/>
                <a:ea typeface="微软雅黑" pitchFamily="34" charset="-122"/>
              </a:rPr>
              <a:t>T</a:t>
            </a:r>
            <a:r>
              <a:rPr lang="zh-CN" altLang="en-US" sz="1400" dirty="0">
                <a:latin typeface="微软雅黑" pitchFamily="34" charset="-122"/>
                <a:ea typeface="微软雅黑" pitchFamily="34" charset="-122"/>
              </a:rPr>
              <a:t>淋巴细胞向肿瘤迁移</a:t>
            </a:r>
          </a:p>
        </p:txBody>
      </p:sp>
      <p:sp>
        <p:nvSpPr>
          <p:cNvPr id="31" name="矩形 30"/>
          <p:cNvSpPr/>
          <p:nvPr/>
        </p:nvSpPr>
        <p:spPr>
          <a:xfrm>
            <a:off x="5866005" y="1948565"/>
            <a:ext cx="2215991" cy="284693"/>
          </a:xfrm>
          <a:prstGeom prst="rect">
            <a:avLst/>
          </a:prstGeom>
        </p:spPr>
        <p:txBody>
          <a:bodyPr wrap="none" lIns="68580" tIns="34290" rIns="68580" bIns="34290">
            <a:spAutoFit/>
          </a:bodyPr>
          <a:lstStyle/>
          <a:p>
            <a:r>
              <a:rPr lang="en-US" altLang="zh-CN" sz="1400" dirty="0">
                <a:latin typeface="微软雅黑" pitchFamily="34" charset="-122"/>
                <a:ea typeface="微软雅黑" pitchFamily="34" charset="-122"/>
              </a:rPr>
              <a:t>T</a:t>
            </a:r>
            <a:r>
              <a:rPr lang="zh-CN" altLang="en-US" sz="1400" dirty="0">
                <a:latin typeface="微软雅黑" pitchFamily="34" charset="-122"/>
                <a:ea typeface="微软雅黑" pitchFamily="34" charset="-122"/>
              </a:rPr>
              <a:t>淋巴细胞浸润肿瘤环境中</a:t>
            </a:r>
          </a:p>
        </p:txBody>
      </p:sp>
      <p:sp>
        <p:nvSpPr>
          <p:cNvPr id="32" name="矩形 31"/>
          <p:cNvSpPr/>
          <p:nvPr/>
        </p:nvSpPr>
        <p:spPr>
          <a:xfrm>
            <a:off x="5879310" y="3077466"/>
            <a:ext cx="2215991" cy="284693"/>
          </a:xfrm>
          <a:prstGeom prst="rect">
            <a:avLst/>
          </a:prstGeom>
        </p:spPr>
        <p:txBody>
          <a:bodyPr wrap="none" lIns="68580" tIns="34290" rIns="68580" bIns="34290">
            <a:spAutoFit/>
          </a:bodyPr>
          <a:lstStyle/>
          <a:p>
            <a:r>
              <a:rPr lang="en-US" altLang="zh-CN" sz="1400" dirty="0">
                <a:latin typeface="微软雅黑" pitchFamily="34" charset="-122"/>
                <a:ea typeface="微软雅黑" pitchFamily="34" charset="-122"/>
              </a:rPr>
              <a:t>T</a:t>
            </a:r>
            <a:r>
              <a:rPr lang="zh-CN" altLang="en-US" sz="1400" dirty="0">
                <a:latin typeface="微软雅黑" pitchFamily="34" charset="-122"/>
                <a:ea typeface="微软雅黑" pitchFamily="34" charset="-122"/>
              </a:rPr>
              <a:t>淋巴细胞对肿瘤进行识别</a:t>
            </a:r>
          </a:p>
        </p:txBody>
      </p:sp>
      <p:sp>
        <p:nvSpPr>
          <p:cNvPr id="33" name="矩形 32"/>
          <p:cNvSpPr/>
          <p:nvPr/>
        </p:nvSpPr>
        <p:spPr>
          <a:xfrm>
            <a:off x="5171633" y="3799455"/>
            <a:ext cx="3293711" cy="931024"/>
          </a:xfrm>
          <a:prstGeom prst="rect">
            <a:avLst/>
          </a:prstGeom>
        </p:spPr>
        <p:txBody>
          <a:bodyPr wrap="square" lIns="68580" tIns="34290" rIns="68580" bIns="34290">
            <a:spAutoFit/>
          </a:bodyPr>
          <a:lstStyle/>
          <a:p>
            <a:r>
              <a:rPr lang="en-US" altLang="zh-CN" sz="1400" dirty="0">
                <a:latin typeface="微软雅黑" pitchFamily="34" charset="-122"/>
                <a:ea typeface="微软雅黑" pitchFamily="34" charset="-122"/>
              </a:rPr>
              <a:t>T</a:t>
            </a:r>
            <a:r>
              <a:rPr lang="zh-CN" altLang="en-US" sz="1400" dirty="0">
                <a:latin typeface="微软雅黑" pitchFamily="34" charset="-122"/>
                <a:ea typeface="微软雅黑" pitchFamily="34" charset="-122"/>
              </a:rPr>
              <a:t>淋巴细胞杀伤肿瘤细胞（</a:t>
            </a:r>
            <a:r>
              <a:rPr lang="en-US" altLang="zh-CN" sz="1400" dirty="0">
                <a:latin typeface="微软雅黑" pitchFamily="34" charset="-122"/>
                <a:ea typeface="微软雅黑" pitchFamily="34" charset="-122"/>
              </a:rPr>
              <a:t>PD1</a:t>
            </a:r>
            <a:r>
              <a:rPr lang="zh-CN" altLang="en-US" sz="1400" dirty="0">
                <a:latin typeface="微软雅黑" pitchFamily="34" charset="-122"/>
                <a:ea typeface="微软雅黑" pitchFamily="34" charset="-122"/>
              </a:rPr>
              <a:t>抗体抑制剂加入，解除</a:t>
            </a:r>
            <a:r>
              <a:rPr lang="en-US" altLang="zh-CN" sz="1400" dirty="0">
                <a:latin typeface="微软雅黑" pitchFamily="34" charset="-122"/>
                <a:ea typeface="微软雅黑" pitchFamily="34" charset="-122"/>
              </a:rPr>
              <a:t>T</a:t>
            </a:r>
            <a:r>
              <a:rPr lang="zh-CN" altLang="en-US" sz="1400" dirty="0">
                <a:latin typeface="微软雅黑" pitchFamily="34" charset="-122"/>
                <a:ea typeface="微软雅黑" pitchFamily="34" charset="-122"/>
              </a:rPr>
              <a:t>细胞身上的</a:t>
            </a:r>
            <a:r>
              <a:rPr lang="en-US" altLang="zh-CN" sz="1400" dirty="0">
                <a:latin typeface="微软雅黑" pitchFamily="34" charset="-122"/>
                <a:ea typeface="微软雅黑" pitchFamily="34" charset="-122"/>
              </a:rPr>
              <a:t>PD1</a:t>
            </a:r>
            <a:r>
              <a:rPr lang="zh-CN" altLang="en-US" sz="1400" dirty="0">
                <a:latin typeface="微软雅黑" pitchFamily="34" charset="-122"/>
                <a:ea typeface="微软雅黑" pitchFamily="34" charset="-122"/>
              </a:rPr>
              <a:t>和肿瘤表面的</a:t>
            </a:r>
            <a:r>
              <a:rPr lang="en-US" altLang="zh-CN" sz="1400" dirty="0">
                <a:latin typeface="微软雅黑" pitchFamily="34" charset="-122"/>
                <a:ea typeface="微软雅黑" pitchFamily="34" charset="-122"/>
              </a:rPr>
              <a:t>PD-L1</a:t>
            </a:r>
            <a:r>
              <a:rPr lang="zh-CN" altLang="en-US" sz="1400" dirty="0">
                <a:latin typeface="微软雅黑" pitchFamily="34" charset="-122"/>
                <a:ea typeface="微软雅黑" pitchFamily="34" charset="-122"/>
              </a:rPr>
              <a:t>的结合，让</a:t>
            </a:r>
            <a:r>
              <a:rPr lang="en-US" altLang="zh-CN" sz="1400" dirty="0">
                <a:latin typeface="微软雅黑" pitchFamily="34" charset="-122"/>
                <a:ea typeface="微软雅黑" pitchFamily="34" charset="-122"/>
              </a:rPr>
              <a:t>T</a:t>
            </a:r>
            <a:r>
              <a:rPr lang="zh-CN" altLang="en-US" sz="1400" dirty="0">
                <a:latin typeface="微软雅黑" pitchFamily="34" charset="-122"/>
                <a:ea typeface="微软雅黑" pitchFamily="34" charset="-122"/>
              </a:rPr>
              <a:t>细胞开始对肿瘤杀伤）</a:t>
            </a:r>
          </a:p>
        </p:txBody>
      </p:sp>
      <p:sp>
        <p:nvSpPr>
          <p:cNvPr id="2" name="灯片编号占位符 1"/>
          <p:cNvSpPr>
            <a:spLocks noGrp="1"/>
          </p:cNvSpPr>
          <p:nvPr>
            <p:ph type="sldNum" sz="quarter" idx="17"/>
          </p:nvPr>
        </p:nvSpPr>
        <p:spPr/>
        <p:txBody>
          <a:bodyPr/>
          <a:lstStyle/>
          <a:p>
            <a:fld id="{569C6CAC-BCDA-0E4A-89EC-D23CB0B94335}" type="slidenum">
              <a:rPr lang="en-US" smtClean="0"/>
              <a:pPr/>
              <a:t>62</a:t>
            </a:fld>
            <a:endParaRPr lang="en-US"/>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图示 12">
            <a:extLst>
              <a:ext uri="{FF2B5EF4-FFF2-40B4-BE49-F238E27FC236}">
                <a16:creationId xmlns:a16="http://schemas.microsoft.com/office/drawing/2014/main" id="{2E21739B-ED01-FA4B-B451-26403D02D49B}"/>
              </a:ext>
            </a:extLst>
          </p:cNvPr>
          <p:cNvGraphicFramePr/>
          <p:nvPr/>
        </p:nvGraphicFramePr>
        <p:xfrm>
          <a:off x="1092606" y="2110930"/>
          <a:ext cx="5790674" cy="13621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74755" name="组合 1">
            <a:extLst>
              <a:ext uri="{FF2B5EF4-FFF2-40B4-BE49-F238E27FC236}">
                <a16:creationId xmlns:a16="http://schemas.microsoft.com/office/drawing/2014/main" id="{85D7E819-0660-D541-9769-4FA605DD2837}"/>
              </a:ext>
            </a:extLst>
          </p:cNvPr>
          <p:cNvGrpSpPr>
            <a:grpSpLocks/>
          </p:cNvGrpSpPr>
          <p:nvPr/>
        </p:nvGrpSpPr>
        <p:grpSpPr bwMode="auto">
          <a:xfrm>
            <a:off x="1163380" y="3114448"/>
            <a:ext cx="1133644" cy="1336622"/>
            <a:chOff x="711446" y="4391663"/>
            <a:chExt cx="1789925" cy="2374354"/>
          </a:xfrm>
        </p:grpSpPr>
        <p:pic>
          <p:nvPicPr>
            <p:cNvPr id="74768" name="Picture 2" descr="C:\Users\Bo\Desktop\2012122412500218 (1).gif">
              <a:extLst>
                <a:ext uri="{FF2B5EF4-FFF2-40B4-BE49-F238E27FC236}">
                  <a16:creationId xmlns:a16="http://schemas.microsoft.com/office/drawing/2014/main" id="{D839A57A-AD89-DF4C-B980-98449078916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4863" y="4391663"/>
              <a:ext cx="1521465" cy="19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9" name="TextBox 15">
              <a:extLst>
                <a:ext uri="{FF2B5EF4-FFF2-40B4-BE49-F238E27FC236}">
                  <a16:creationId xmlns:a16="http://schemas.microsoft.com/office/drawing/2014/main" id="{E3D2AC4C-7D44-7749-B1E7-C04DB370EB41}"/>
                </a:ext>
              </a:extLst>
            </p:cNvPr>
            <p:cNvSpPr txBox="1">
              <a:spLocks noChangeArrowheads="1"/>
            </p:cNvSpPr>
            <p:nvPr/>
          </p:nvSpPr>
          <p:spPr bwMode="auto">
            <a:xfrm>
              <a:off x="711446" y="6355971"/>
              <a:ext cx="1789925" cy="410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r>
                <a:rPr lang="en-US" altLang="zh-CN" sz="900">
                  <a:solidFill>
                    <a:srgbClr val="000000"/>
                  </a:solidFill>
                  <a:ea typeface="宋体" panose="02010600030101010101" pitchFamily="2" charset="-122"/>
                </a:rPr>
                <a:t>2013</a:t>
              </a:r>
              <a:r>
                <a:rPr lang="zh-CN" altLang="en-US" sz="900">
                  <a:solidFill>
                    <a:srgbClr val="000000"/>
                  </a:solidFill>
                  <a:ea typeface="宋体" panose="02010600030101010101" pitchFamily="2" charset="-122"/>
                </a:rPr>
                <a:t>值得关注领域</a:t>
              </a:r>
            </a:p>
          </p:txBody>
        </p:sp>
      </p:grpSp>
      <p:grpSp>
        <p:nvGrpSpPr>
          <p:cNvPr id="74756" name="组合 2">
            <a:extLst>
              <a:ext uri="{FF2B5EF4-FFF2-40B4-BE49-F238E27FC236}">
                <a16:creationId xmlns:a16="http://schemas.microsoft.com/office/drawing/2014/main" id="{3BE79F94-3F34-8F4A-A4DA-063D4ABBFC53}"/>
              </a:ext>
            </a:extLst>
          </p:cNvPr>
          <p:cNvGrpSpPr>
            <a:grpSpLocks/>
          </p:cNvGrpSpPr>
          <p:nvPr/>
        </p:nvGrpSpPr>
        <p:grpSpPr bwMode="auto">
          <a:xfrm>
            <a:off x="2533021" y="1236250"/>
            <a:ext cx="984951" cy="1281508"/>
            <a:chOff x="2873895" y="1055360"/>
            <a:chExt cx="1557037" cy="2275974"/>
          </a:xfrm>
        </p:grpSpPr>
        <p:pic>
          <p:nvPicPr>
            <p:cNvPr id="74766" name="Picture 2" descr="C:\Users\Bo\Desktop\F1.medium.gif">
              <a:extLst>
                <a:ext uri="{FF2B5EF4-FFF2-40B4-BE49-F238E27FC236}">
                  <a16:creationId xmlns:a16="http://schemas.microsoft.com/office/drawing/2014/main" id="{C0EA2F29-E13D-1143-B755-033F085542D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73895" y="1351334"/>
              <a:ext cx="1557037" cy="19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7" name="TextBox 16">
              <a:extLst>
                <a:ext uri="{FF2B5EF4-FFF2-40B4-BE49-F238E27FC236}">
                  <a16:creationId xmlns:a16="http://schemas.microsoft.com/office/drawing/2014/main" id="{0DE49447-3C87-E543-ADAA-2D4680460E6B}"/>
                </a:ext>
              </a:extLst>
            </p:cNvPr>
            <p:cNvSpPr txBox="1">
              <a:spLocks noChangeArrowheads="1"/>
            </p:cNvSpPr>
            <p:nvPr/>
          </p:nvSpPr>
          <p:spPr bwMode="auto">
            <a:xfrm>
              <a:off x="2954493" y="1055360"/>
              <a:ext cx="1427188" cy="409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r>
                <a:rPr lang="en-US" altLang="zh-CN" sz="900">
                  <a:solidFill>
                    <a:srgbClr val="000000"/>
                  </a:solidFill>
                  <a:ea typeface="宋体" panose="02010600030101010101" pitchFamily="2" charset="-122"/>
                </a:rPr>
                <a:t>2013</a:t>
              </a:r>
              <a:r>
                <a:rPr lang="zh-CN" altLang="en-US" sz="900">
                  <a:solidFill>
                    <a:srgbClr val="000000"/>
                  </a:solidFill>
                  <a:ea typeface="宋体" panose="02010600030101010101" pitchFamily="2" charset="-122"/>
                </a:rPr>
                <a:t>科学突破</a:t>
              </a:r>
            </a:p>
          </p:txBody>
        </p:sp>
      </p:grpSp>
      <p:pic>
        <p:nvPicPr>
          <p:cNvPr id="74757" name="Picture 2">
            <a:extLst>
              <a:ext uri="{FF2B5EF4-FFF2-40B4-BE49-F238E27FC236}">
                <a16:creationId xmlns:a16="http://schemas.microsoft.com/office/drawing/2014/main" id="{9904C1CB-D596-DD4A-B2A5-DB79BB5E50E4}"/>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83717" y="1675727"/>
            <a:ext cx="1547099" cy="2025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8" name="Picture 4">
            <a:extLst>
              <a:ext uri="{FF2B5EF4-FFF2-40B4-BE49-F238E27FC236}">
                <a16:creationId xmlns:a16="http://schemas.microsoft.com/office/drawing/2014/main" id="{545E935E-03CA-E84D-881F-CDA8A202705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89952" y="1211240"/>
            <a:ext cx="2093765" cy="1216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 descr="C:\Users\jing\Desktop\science.gif">
            <a:extLst>
              <a:ext uri="{FF2B5EF4-FFF2-40B4-BE49-F238E27FC236}">
                <a16:creationId xmlns:a16="http://schemas.microsoft.com/office/drawing/2014/main" id="{2B7A5339-099C-5B47-BBE7-E2D8C5CD7C82}"/>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244911" y="1331530"/>
            <a:ext cx="895626" cy="1013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0" name="Picture 2">
            <a:extLst>
              <a:ext uri="{FF2B5EF4-FFF2-40B4-BE49-F238E27FC236}">
                <a16:creationId xmlns:a16="http://schemas.microsoft.com/office/drawing/2014/main" id="{9DE1DB34-8917-E349-AB6E-CB09C16BA95F}"/>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304461" y="3472935"/>
            <a:ext cx="939693" cy="1083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4761" name="组合 11">
            <a:extLst>
              <a:ext uri="{FF2B5EF4-FFF2-40B4-BE49-F238E27FC236}">
                <a16:creationId xmlns:a16="http://schemas.microsoft.com/office/drawing/2014/main" id="{65E0C2AD-35DA-194E-BD91-723F7496A34B}"/>
              </a:ext>
            </a:extLst>
          </p:cNvPr>
          <p:cNvGrpSpPr>
            <a:grpSpLocks/>
          </p:cNvGrpSpPr>
          <p:nvPr/>
        </p:nvGrpSpPr>
        <p:grpSpPr bwMode="auto">
          <a:xfrm>
            <a:off x="3841922" y="3144221"/>
            <a:ext cx="1018227" cy="1346137"/>
            <a:chOff x="4942234" y="4445451"/>
            <a:chExt cx="1609575" cy="2389799"/>
          </a:xfrm>
        </p:grpSpPr>
        <p:pic>
          <p:nvPicPr>
            <p:cNvPr id="74764" name="Picture 2" descr="C:\Users\jing\Desktop\2014 break.gif">
              <a:extLst>
                <a:ext uri="{FF2B5EF4-FFF2-40B4-BE49-F238E27FC236}">
                  <a16:creationId xmlns:a16="http://schemas.microsoft.com/office/drawing/2014/main" id="{4584AF4F-A304-2E4E-9CC1-5FE4249636F6}"/>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942234" y="4445451"/>
              <a:ext cx="1557000" cy="19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5" name="TextBox 9">
              <a:extLst>
                <a:ext uri="{FF2B5EF4-FFF2-40B4-BE49-F238E27FC236}">
                  <a16:creationId xmlns:a16="http://schemas.microsoft.com/office/drawing/2014/main" id="{F1A2AE49-832D-7D4E-B29A-1ECED3E34274}"/>
                </a:ext>
              </a:extLst>
            </p:cNvPr>
            <p:cNvSpPr txBox="1">
              <a:spLocks noChangeArrowheads="1"/>
            </p:cNvSpPr>
            <p:nvPr/>
          </p:nvSpPr>
          <p:spPr bwMode="auto">
            <a:xfrm>
              <a:off x="4942234" y="6425453"/>
              <a:ext cx="1609575" cy="409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r>
                <a:rPr lang="en-US" altLang="zh-CN" sz="900">
                  <a:solidFill>
                    <a:srgbClr val="000000"/>
                  </a:solidFill>
                  <a:ea typeface="宋体" panose="02010600030101010101" pitchFamily="2" charset="-122"/>
                </a:rPr>
                <a:t>2014</a:t>
              </a:r>
              <a:r>
                <a:rPr lang="zh-CN" altLang="en-US" sz="900">
                  <a:solidFill>
                    <a:srgbClr val="000000"/>
                  </a:solidFill>
                  <a:ea typeface="宋体" panose="02010600030101010101" pitchFamily="2" charset="-122"/>
                </a:rPr>
                <a:t>年科学突破</a:t>
              </a:r>
            </a:p>
          </p:txBody>
        </p:sp>
      </p:grpSp>
      <p:sp>
        <p:nvSpPr>
          <p:cNvPr id="74762" name="标题 6156">
            <a:extLst>
              <a:ext uri="{FF2B5EF4-FFF2-40B4-BE49-F238E27FC236}">
                <a16:creationId xmlns:a16="http://schemas.microsoft.com/office/drawing/2014/main" id="{C58451F5-D084-1E4D-A381-D76E02F39E9E}"/>
              </a:ext>
            </a:extLst>
          </p:cNvPr>
          <p:cNvSpPr>
            <a:spLocks noGrp="1" noChangeArrowheads="1"/>
          </p:cNvSpPr>
          <p:nvPr/>
        </p:nvSpPr>
        <p:spPr bwMode="auto">
          <a:xfrm>
            <a:off x="1099066" y="182222"/>
            <a:ext cx="6945868" cy="1051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buFont typeface="Wingdings" pitchFamily="2" charset="2"/>
              <a:buNone/>
            </a:pPr>
            <a:r>
              <a:rPr lang="en-US" altLang="zh-CN" sz="2400">
                <a:solidFill>
                  <a:schemeClr val="tx2">
                    <a:lumMod val="60000"/>
                    <a:lumOff val="40000"/>
                  </a:schemeClr>
                </a:solidFill>
                <a:latin typeface="Microsoft YaHei" panose="020B0503020204020204" pitchFamily="34" charset="-122"/>
                <a:ea typeface="Microsoft YaHei" panose="020B0503020204020204" pitchFamily="34" charset="-122"/>
                <a:sym typeface="宋体" panose="02010600030101010101" pitchFamily="2" charset="-122"/>
              </a:rPr>
              <a:t>“</a:t>
            </a:r>
            <a:r>
              <a:rPr lang="zh-CN" altLang="en-US" sz="2400">
                <a:solidFill>
                  <a:schemeClr val="tx2">
                    <a:lumMod val="60000"/>
                    <a:lumOff val="40000"/>
                  </a:schemeClr>
                </a:solidFill>
                <a:latin typeface="Microsoft YaHei" panose="020B0503020204020204" pitchFamily="34" charset="-122"/>
                <a:ea typeface="Microsoft YaHei" panose="020B0503020204020204" pitchFamily="34" charset="-122"/>
                <a:sym typeface="宋体" panose="02010600030101010101" pitchFamily="2" charset="-122"/>
              </a:rPr>
              <a:t>明星</a:t>
            </a:r>
            <a:r>
              <a:rPr lang="en-US" altLang="zh-CN" sz="2400">
                <a:solidFill>
                  <a:schemeClr val="tx2">
                    <a:lumMod val="60000"/>
                    <a:lumOff val="40000"/>
                  </a:schemeClr>
                </a:solidFill>
                <a:latin typeface="Microsoft YaHei" panose="020B0503020204020204" pitchFamily="34" charset="-122"/>
                <a:ea typeface="Microsoft YaHei" panose="020B0503020204020204" pitchFamily="34" charset="-122"/>
                <a:sym typeface="宋体" panose="02010600030101010101" pitchFamily="2" charset="-122"/>
              </a:rPr>
              <a:t>”</a:t>
            </a:r>
            <a:r>
              <a:rPr lang="zh-CN" altLang="en-US" sz="2400">
                <a:solidFill>
                  <a:schemeClr val="tx2">
                    <a:lumMod val="60000"/>
                    <a:lumOff val="40000"/>
                  </a:schemeClr>
                </a:solidFill>
                <a:latin typeface="Microsoft YaHei" panose="020B0503020204020204" pitchFamily="34" charset="-122"/>
                <a:ea typeface="Microsoft YaHei" panose="020B0503020204020204" pitchFamily="34" charset="-122"/>
                <a:sym typeface="宋体" panose="02010600030101010101" pitchFamily="2" charset="-122"/>
              </a:rPr>
              <a:t>靶标PD-1</a:t>
            </a:r>
            <a:r>
              <a:rPr lang="en-US" altLang="zh-CN" sz="2400">
                <a:solidFill>
                  <a:schemeClr val="tx2">
                    <a:lumMod val="60000"/>
                    <a:lumOff val="40000"/>
                  </a:schemeClr>
                </a:solidFill>
                <a:latin typeface="Microsoft YaHei" panose="020B0503020204020204" pitchFamily="34" charset="-122"/>
                <a:ea typeface="Microsoft YaHei" panose="020B0503020204020204" pitchFamily="34" charset="-122"/>
                <a:sym typeface="宋体" panose="02010600030101010101" pitchFamily="2" charset="-122"/>
              </a:rPr>
              <a:t>/PD-L1</a:t>
            </a:r>
            <a:r>
              <a:rPr lang="zh-CN" altLang="en-US" sz="2400">
                <a:solidFill>
                  <a:schemeClr val="tx2">
                    <a:lumMod val="60000"/>
                    <a:lumOff val="40000"/>
                  </a:schemeClr>
                </a:solidFill>
                <a:latin typeface="Microsoft YaHei" panose="020B0503020204020204" pitchFamily="34" charset="-122"/>
                <a:ea typeface="Microsoft YaHei" panose="020B0503020204020204" pitchFamily="34" charset="-122"/>
                <a:sym typeface="宋体" panose="02010600030101010101" pitchFamily="2" charset="-122"/>
              </a:rPr>
              <a:t>                        </a:t>
            </a:r>
          </a:p>
        </p:txBody>
      </p:sp>
      <p:pic>
        <p:nvPicPr>
          <p:cNvPr id="18" name="Picture 4" descr="http://www.nature.com/nature/journal/v515/n7528/images/cover_nature.jpg">
            <a:extLst>
              <a:ext uri="{FF2B5EF4-FFF2-40B4-BE49-F238E27FC236}">
                <a16:creationId xmlns:a16="http://schemas.microsoft.com/office/drawing/2014/main" id="{0E3FD8A6-D267-D24F-947E-F0B01D70BA8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180274" y="2081856"/>
            <a:ext cx="953985" cy="1113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3143269"/>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5778" name="TextBox 107">
            <a:extLst>
              <a:ext uri="{FF2B5EF4-FFF2-40B4-BE49-F238E27FC236}">
                <a16:creationId xmlns:a16="http://schemas.microsoft.com/office/drawing/2014/main" id="{FA316F4D-50A9-D448-AC41-A85AEED63F3F}"/>
              </a:ext>
            </a:extLst>
          </p:cNvPr>
          <p:cNvSpPr txBox="1">
            <a:spLocks noChangeArrowheads="1"/>
          </p:cNvSpPr>
          <p:nvPr/>
        </p:nvSpPr>
        <p:spPr bwMode="auto">
          <a:xfrm>
            <a:off x="1469465" y="158402"/>
            <a:ext cx="58037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buFont typeface="Wingdings" pitchFamily="2" charset="2"/>
              <a:buNone/>
            </a:pPr>
            <a:r>
              <a:rPr lang="zh-CN" altLang="en-US" sz="2400" dirty="0">
                <a:solidFill>
                  <a:schemeClr val="tx2">
                    <a:lumMod val="60000"/>
                    <a:lumOff val="40000"/>
                  </a:schemeClr>
                </a:solidFill>
                <a:latin typeface="+mn-lt"/>
                <a:ea typeface="楷体" panose="02010609060101010101" pitchFamily="49" charset="-122"/>
                <a:sym typeface="宋体" panose="02010600030101010101" pitchFamily="2" charset="-122"/>
              </a:rPr>
              <a:t>PD-1</a:t>
            </a:r>
            <a:r>
              <a:rPr lang="en-US" altLang="zh-CN" sz="2400" dirty="0">
                <a:solidFill>
                  <a:schemeClr val="tx2">
                    <a:lumMod val="60000"/>
                    <a:lumOff val="40000"/>
                  </a:schemeClr>
                </a:solidFill>
                <a:latin typeface="+mn-lt"/>
                <a:ea typeface="楷体" panose="02010609060101010101" pitchFamily="49" charset="-122"/>
                <a:sym typeface="宋体" panose="02010600030101010101" pitchFamily="2" charset="-122"/>
              </a:rPr>
              <a:t>/PD-L1</a:t>
            </a:r>
            <a:endParaRPr lang="zh-CN" altLang="en-US" sz="2400" dirty="0">
              <a:solidFill>
                <a:schemeClr val="tx2">
                  <a:lumMod val="60000"/>
                  <a:lumOff val="40000"/>
                </a:schemeClr>
              </a:solidFill>
              <a:latin typeface="+mn-lt"/>
              <a:ea typeface="楷体" panose="02010609060101010101" pitchFamily="49" charset="-122"/>
            </a:endParaRPr>
          </a:p>
        </p:txBody>
      </p:sp>
      <p:sp>
        <p:nvSpPr>
          <p:cNvPr id="75779" name="文本框 8194">
            <a:extLst>
              <a:ext uri="{FF2B5EF4-FFF2-40B4-BE49-F238E27FC236}">
                <a16:creationId xmlns:a16="http://schemas.microsoft.com/office/drawing/2014/main" id="{84D9A017-5343-3E41-97E6-1CD2D84E7163}"/>
              </a:ext>
            </a:extLst>
          </p:cNvPr>
          <p:cNvSpPr txBox="1">
            <a:spLocks noChangeArrowheads="1"/>
          </p:cNvSpPr>
          <p:nvPr/>
        </p:nvSpPr>
        <p:spPr bwMode="auto">
          <a:xfrm>
            <a:off x="5969035" y="2680925"/>
            <a:ext cx="66100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r>
              <a:rPr lang="zh-CN" altLang="en-US" sz="1050" b="1">
                <a:ea typeface="宋体" panose="02010600030101010101" pitchFamily="2" charset="-122"/>
              </a:rPr>
              <a:t>PD-1</a:t>
            </a:r>
          </a:p>
        </p:txBody>
      </p:sp>
      <p:sp>
        <p:nvSpPr>
          <p:cNvPr id="75780" name="文本框 8195">
            <a:extLst>
              <a:ext uri="{FF2B5EF4-FFF2-40B4-BE49-F238E27FC236}">
                <a16:creationId xmlns:a16="http://schemas.microsoft.com/office/drawing/2014/main" id="{283A0ADB-EF9F-9947-9C05-1CE150506B34}"/>
              </a:ext>
            </a:extLst>
          </p:cNvPr>
          <p:cNvSpPr txBox="1">
            <a:spLocks noChangeArrowheads="1"/>
          </p:cNvSpPr>
          <p:nvPr/>
        </p:nvSpPr>
        <p:spPr bwMode="auto">
          <a:xfrm>
            <a:off x="5727263" y="3058469"/>
            <a:ext cx="85036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r>
              <a:rPr lang="zh-CN" altLang="en-US" sz="1050" b="1">
                <a:ea typeface="宋体" panose="02010600030101010101" pitchFamily="2" charset="-122"/>
              </a:rPr>
              <a:t>PD-L1</a:t>
            </a:r>
          </a:p>
        </p:txBody>
      </p:sp>
      <p:sp>
        <p:nvSpPr>
          <p:cNvPr id="75781" name="椭圆 8196">
            <a:extLst>
              <a:ext uri="{FF2B5EF4-FFF2-40B4-BE49-F238E27FC236}">
                <a16:creationId xmlns:a16="http://schemas.microsoft.com/office/drawing/2014/main" id="{F8FED25C-15AD-D64C-A41E-C8D1101768A1}"/>
              </a:ext>
            </a:extLst>
          </p:cNvPr>
          <p:cNvSpPr>
            <a:spLocks noChangeArrowheads="1"/>
          </p:cNvSpPr>
          <p:nvPr/>
        </p:nvSpPr>
        <p:spPr bwMode="auto">
          <a:xfrm>
            <a:off x="5727263" y="2572544"/>
            <a:ext cx="788437" cy="702686"/>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pic>
        <p:nvPicPr>
          <p:cNvPr id="75782" name="图片 8197" descr="360反馈意见截图16410116394726">
            <a:extLst>
              <a:ext uri="{FF2B5EF4-FFF2-40B4-BE49-F238E27FC236}">
                <a16:creationId xmlns:a16="http://schemas.microsoft.com/office/drawing/2014/main" id="{EDE068F6-6A6D-2743-B2BF-C1677C7679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0061" y="2018733"/>
            <a:ext cx="3098962" cy="2635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3" name="TextBox 3">
            <a:extLst>
              <a:ext uri="{FF2B5EF4-FFF2-40B4-BE49-F238E27FC236}">
                <a16:creationId xmlns:a16="http://schemas.microsoft.com/office/drawing/2014/main" id="{F64DBF8D-19B4-0140-93E1-DFBE9DD98A12}"/>
              </a:ext>
            </a:extLst>
          </p:cNvPr>
          <p:cNvSpPr txBox="1">
            <a:spLocks noChangeArrowheads="1"/>
          </p:cNvSpPr>
          <p:nvPr/>
        </p:nvSpPr>
        <p:spPr bwMode="auto">
          <a:xfrm>
            <a:off x="5904721" y="4924755"/>
            <a:ext cx="253681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buFont typeface="Wingdings" pitchFamily="2" charset="2"/>
              <a:buNone/>
            </a:pPr>
            <a:r>
              <a:rPr lang="da-DK" altLang="en-US" sz="900" i="1">
                <a:latin typeface="Times New Roman" panose="02020603050405020304" pitchFamily="18" charset="0"/>
              </a:rPr>
              <a:t>Mellman I et al. Nature. 2011;480:480-489. </a:t>
            </a:r>
          </a:p>
        </p:txBody>
      </p:sp>
      <p:pic>
        <p:nvPicPr>
          <p:cNvPr id="75784" name="图片 8199" descr="360反馈意见截图16490130919594">
            <a:extLst>
              <a:ext uri="{FF2B5EF4-FFF2-40B4-BE49-F238E27FC236}">
                <a16:creationId xmlns:a16="http://schemas.microsoft.com/office/drawing/2014/main" id="{46A8CBC3-5685-5D43-A68A-E19E64DE51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979" y="2018733"/>
            <a:ext cx="4054138" cy="2790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5" name="椭圆 8200">
            <a:extLst>
              <a:ext uri="{FF2B5EF4-FFF2-40B4-BE49-F238E27FC236}">
                <a16:creationId xmlns:a16="http://schemas.microsoft.com/office/drawing/2014/main" id="{4CFB2165-EDF1-E045-80C1-7A53DF38E20B}"/>
              </a:ext>
            </a:extLst>
          </p:cNvPr>
          <p:cNvSpPr>
            <a:spLocks noChangeArrowheads="1"/>
          </p:cNvSpPr>
          <p:nvPr/>
        </p:nvSpPr>
        <p:spPr bwMode="auto">
          <a:xfrm>
            <a:off x="6907537" y="3008448"/>
            <a:ext cx="532373" cy="327523"/>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67648" tIns="35253" rIns="67648" bIns="35253"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r>
              <a:rPr lang="zh-CN" altLang="en-US" sz="2101" b="1">
                <a:ea typeface="宋体" panose="02010600030101010101" pitchFamily="2" charset="-122"/>
              </a:rPr>
              <a:t>PD-1</a:t>
            </a:r>
          </a:p>
        </p:txBody>
      </p:sp>
      <p:sp>
        <p:nvSpPr>
          <p:cNvPr id="75786" name="椭圆 8201">
            <a:extLst>
              <a:ext uri="{FF2B5EF4-FFF2-40B4-BE49-F238E27FC236}">
                <a16:creationId xmlns:a16="http://schemas.microsoft.com/office/drawing/2014/main" id="{DCCE6719-4468-614B-92B6-C2BB56235965}"/>
              </a:ext>
            </a:extLst>
          </p:cNvPr>
          <p:cNvSpPr>
            <a:spLocks noChangeArrowheads="1"/>
          </p:cNvSpPr>
          <p:nvPr/>
        </p:nvSpPr>
        <p:spPr bwMode="auto">
          <a:xfrm>
            <a:off x="3893134" y="2584454"/>
            <a:ext cx="531183" cy="326332"/>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endParaRPr lang="zh-CN" altLang="en-US" sz="2101">
              <a:ea typeface="宋体" panose="02010600030101010101" pitchFamily="2" charset="-122"/>
            </a:endParaRPr>
          </a:p>
        </p:txBody>
      </p:sp>
      <p:sp>
        <p:nvSpPr>
          <p:cNvPr id="75787" name="文本框 8202">
            <a:extLst>
              <a:ext uri="{FF2B5EF4-FFF2-40B4-BE49-F238E27FC236}">
                <a16:creationId xmlns:a16="http://schemas.microsoft.com/office/drawing/2014/main" id="{747F3E1C-B820-E64F-ABAF-BAB7D97F39E7}"/>
              </a:ext>
            </a:extLst>
          </p:cNvPr>
          <p:cNvSpPr txBox="1">
            <a:spLocks noChangeArrowheads="1"/>
          </p:cNvSpPr>
          <p:nvPr/>
        </p:nvSpPr>
        <p:spPr bwMode="auto">
          <a:xfrm>
            <a:off x="6515700" y="2624948"/>
            <a:ext cx="637181"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r>
              <a:rPr lang="zh-CN" altLang="en-US" sz="1050" b="1">
                <a:ea typeface="宋体" panose="02010600030101010101" pitchFamily="2" charset="-122"/>
              </a:rPr>
              <a:t>PD-L1</a:t>
            </a:r>
          </a:p>
        </p:txBody>
      </p:sp>
      <p:sp>
        <p:nvSpPr>
          <p:cNvPr id="75788" name="文本框 6">
            <a:extLst>
              <a:ext uri="{FF2B5EF4-FFF2-40B4-BE49-F238E27FC236}">
                <a16:creationId xmlns:a16="http://schemas.microsoft.com/office/drawing/2014/main" id="{729D8338-B620-8C47-9C8D-F7A76D9DCEC4}"/>
              </a:ext>
            </a:extLst>
          </p:cNvPr>
          <p:cNvSpPr txBox="1">
            <a:spLocks noChangeArrowheads="1"/>
          </p:cNvSpPr>
          <p:nvPr/>
        </p:nvSpPr>
        <p:spPr bwMode="auto">
          <a:xfrm>
            <a:off x="1197919" y="731270"/>
            <a:ext cx="6750545" cy="985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nSpc>
                <a:spcPct val="110000"/>
              </a:lnSpc>
              <a:buFont typeface="Wingdings" pitchFamily="2" charset="2"/>
              <a:buNone/>
            </a:pPr>
            <a:r>
              <a:rPr lang="zh-CN" altLang="en-US" sz="1800" dirty="0">
                <a:latin typeface="+mn-lt"/>
                <a:ea typeface="Microsoft YaHei" panose="020B0503020204020204" pitchFamily="34" charset="-122"/>
                <a:sym typeface="宋体" panose="02010600030101010101" pitchFamily="2" charset="-122"/>
              </a:rPr>
              <a:t>Programmed death-1,程序性死亡分子-1</a:t>
            </a:r>
            <a:r>
              <a:rPr lang="en-US" altLang="zh-CN" sz="1800" dirty="0">
                <a:latin typeface="+mn-lt"/>
                <a:ea typeface="Microsoft YaHei" panose="020B0503020204020204" pitchFamily="34" charset="-122"/>
                <a:sym typeface="宋体" panose="02010600030101010101" pitchFamily="2" charset="-122"/>
              </a:rPr>
              <a:t>,</a:t>
            </a:r>
            <a:r>
              <a:rPr lang="zh-CN" altLang="en-US" sz="1800" dirty="0">
                <a:latin typeface="+mn-lt"/>
                <a:ea typeface="Microsoft YaHei" panose="020B0503020204020204" pitchFamily="34" charset="-122"/>
                <a:sym typeface="宋体" panose="02010600030101010101" pitchFamily="2" charset="-122"/>
              </a:rPr>
              <a:t>为</a:t>
            </a:r>
            <a:r>
              <a:rPr lang="en-US" altLang="zh-CN" sz="1800" dirty="0">
                <a:latin typeface="+mn-lt"/>
                <a:ea typeface="Microsoft YaHei" panose="020B0503020204020204" pitchFamily="34" charset="-122"/>
                <a:sym typeface="宋体" panose="02010600030101010101" pitchFamily="2" charset="-122"/>
              </a:rPr>
              <a:t>T</a:t>
            </a:r>
            <a:r>
              <a:rPr lang="zh-CN" altLang="en-US" sz="1800" dirty="0">
                <a:latin typeface="+mn-lt"/>
                <a:ea typeface="Microsoft YaHei" panose="020B0503020204020204" pitchFamily="34" charset="-122"/>
                <a:sym typeface="宋体" panose="02010600030101010101" pitchFamily="2" charset="-122"/>
              </a:rPr>
              <a:t>细胞负性调控因子之一，与其配体PD-L1( 程序性死亡因子配体-1，又称B7-H1)结合后诱导T细胞凋亡，抑制T细胞活化和增殖</a:t>
            </a:r>
            <a:endParaRPr lang="zh-CN" altLang="en-US" sz="1800" dirty="0">
              <a:latin typeface="+mn-lt"/>
              <a:ea typeface="Microsoft YaHei" panose="020B0503020204020204" pitchFamily="34" charset="-122"/>
            </a:endParaRPr>
          </a:p>
        </p:txBody>
      </p:sp>
      <p:sp>
        <p:nvSpPr>
          <p:cNvPr id="75789" name="椭圆 8200">
            <a:extLst>
              <a:ext uri="{FF2B5EF4-FFF2-40B4-BE49-F238E27FC236}">
                <a16:creationId xmlns:a16="http://schemas.microsoft.com/office/drawing/2014/main" id="{E66D6C5D-0D33-8B48-8593-1890BDB33AE2}"/>
              </a:ext>
            </a:extLst>
          </p:cNvPr>
          <p:cNvSpPr>
            <a:spLocks noChangeArrowheads="1"/>
          </p:cNvSpPr>
          <p:nvPr/>
        </p:nvSpPr>
        <p:spPr bwMode="auto">
          <a:xfrm>
            <a:off x="5589108" y="2928651"/>
            <a:ext cx="532374" cy="25249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67648" tIns="35253" rIns="67648" bIns="35253"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r>
              <a:rPr lang="zh-CN" altLang="en-US" sz="2101" b="1">
                <a:ea typeface="宋体" panose="02010600030101010101" pitchFamily="2" charset="-122"/>
              </a:rPr>
              <a:t>PD-1</a:t>
            </a:r>
          </a:p>
        </p:txBody>
      </p:sp>
    </p:spTree>
    <p:extLst>
      <p:ext uri="{BB962C8B-B14F-4D97-AF65-F5344CB8AC3E}">
        <p14:creationId xmlns:p14="http://schemas.microsoft.com/office/powerpoint/2010/main" val="1356558449"/>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28321" y="855883"/>
            <a:ext cx="8087360" cy="3900465"/>
          </a:xfrm>
          <a:prstGeom prst="rect">
            <a:avLst/>
          </a:prstGeom>
          <a:solidFill>
            <a:schemeClr val="bg1"/>
          </a:solidFill>
          <a:ln>
            <a:noFill/>
          </a:ln>
          <a:effectLst>
            <a:outerShdw blurRad="1016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456724">
              <a:defRPr/>
            </a:pPr>
            <a:endParaRPr lang="zh-CN" altLang="en-US" dirty="0">
              <a:solidFill>
                <a:prstClr val="white"/>
              </a:solidFill>
              <a:latin typeface="Calibri Light"/>
              <a:ea typeface="微软雅黑" pitchFamily="34" charset="-122"/>
            </a:endParaRPr>
          </a:p>
        </p:txBody>
      </p:sp>
      <p:cxnSp>
        <p:nvCxnSpPr>
          <p:cNvPr id="3" name="直接连接符 6"/>
          <p:cNvCxnSpPr/>
          <p:nvPr>
            <p:custDataLst>
              <p:tags r:id="rId1"/>
            </p:custDataLst>
          </p:nvPr>
        </p:nvCxnSpPr>
        <p:spPr>
          <a:xfrm>
            <a:off x="522000" y="667314"/>
            <a:ext cx="8100000" cy="0"/>
          </a:xfrm>
          <a:prstGeom prst="line">
            <a:avLst/>
          </a:prstGeom>
          <a:ln w="12700">
            <a:solidFill>
              <a:srgbClr val="1B6101"/>
            </a:solidFill>
            <a:headEnd type="oval"/>
            <a:tailEnd type="oval"/>
          </a:ln>
        </p:spPr>
        <p:style>
          <a:lnRef idx="1">
            <a:schemeClr val="accent1"/>
          </a:lnRef>
          <a:fillRef idx="0">
            <a:schemeClr val="accent1"/>
          </a:fillRef>
          <a:effectRef idx="0">
            <a:schemeClr val="accent1"/>
          </a:effectRef>
          <a:fontRef idx="minor">
            <a:schemeClr val="tx1"/>
          </a:fontRef>
        </p:style>
      </p:cxnSp>
      <p:pic>
        <p:nvPicPr>
          <p:cNvPr id="6"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80322" y="1164019"/>
            <a:ext cx="3240000" cy="248658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024790" y="1106030"/>
            <a:ext cx="3240000" cy="254074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 name="矩形 9"/>
          <p:cNvSpPr/>
          <p:nvPr/>
        </p:nvSpPr>
        <p:spPr>
          <a:xfrm>
            <a:off x="1472740" y="3961027"/>
            <a:ext cx="6198520" cy="715581"/>
          </a:xfrm>
          <a:prstGeom prst="rect">
            <a:avLst/>
          </a:prstGeom>
        </p:spPr>
        <p:txBody>
          <a:bodyPr wrap="square" lIns="68580" tIns="34290" rIns="68580" bIns="34290">
            <a:spAutoFit/>
          </a:bodyPr>
          <a:lstStyle/>
          <a:p>
            <a:pPr algn="just" defTabSz="685800">
              <a:defRPr/>
            </a:pPr>
            <a:r>
              <a:rPr lang="en-US" altLang="zh-CN" sz="1400" b="1" dirty="0">
                <a:solidFill>
                  <a:prstClr val="black"/>
                </a:solidFill>
                <a:latin typeface="微软雅黑" pitchFamily="34" charset="-122"/>
                <a:ea typeface="微软雅黑" pitchFamily="34" charset="-122"/>
              </a:rPr>
              <a:t>2015</a:t>
            </a:r>
            <a:r>
              <a:rPr lang="zh-CN" altLang="en-US" sz="1400" b="1" dirty="0">
                <a:solidFill>
                  <a:prstClr val="black"/>
                </a:solidFill>
                <a:latin typeface="微软雅黑" pitchFamily="34" charset="-122"/>
                <a:ea typeface="微软雅黑" pitchFamily="34" charset="-122"/>
              </a:rPr>
              <a:t>年</a:t>
            </a:r>
            <a:r>
              <a:rPr lang="en-US" altLang="zh-CN" sz="1400" b="1" dirty="0">
                <a:solidFill>
                  <a:prstClr val="black"/>
                </a:solidFill>
                <a:latin typeface="微软雅黑" pitchFamily="34" charset="-122"/>
                <a:ea typeface="微软雅黑" pitchFamily="34" charset="-122"/>
              </a:rPr>
              <a:t>8</a:t>
            </a:r>
            <a:r>
              <a:rPr lang="zh-CN" altLang="en-US" sz="1400" b="1" dirty="0">
                <a:solidFill>
                  <a:prstClr val="black"/>
                </a:solidFill>
                <a:latin typeface="微软雅黑" pitchFamily="34" charset="-122"/>
                <a:ea typeface="微软雅黑" pitchFamily="34" charset="-122"/>
              </a:rPr>
              <a:t>月，美国第</a:t>
            </a:r>
            <a:r>
              <a:rPr lang="en-US" altLang="zh-CN" sz="1400" b="1" dirty="0">
                <a:solidFill>
                  <a:prstClr val="black"/>
                </a:solidFill>
                <a:latin typeface="微软雅黑" pitchFamily="34" charset="-122"/>
                <a:ea typeface="微软雅黑" pitchFamily="34" charset="-122"/>
              </a:rPr>
              <a:t>39</a:t>
            </a:r>
            <a:r>
              <a:rPr lang="zh-CN" altLang="en-US" sz="1400" b="1" dirty="0">
                <a:solidFill>
                  <a:prstClr val="black"/>
                </a:solidFill>
                <a:latin typeface="微软雅黑" pitchFamily="34" charset="-122"/>
                <a:ea typeface="微软雅黑" pitchFamily="34" charset="-122"/>
              </a:rPr>
              <a:t>届总统吉米</a:t>
            </a:r>
            <a:r>
              <a:rPr lang="en-US" altLang="zh-CN" sz="1400" b="1" dirty="0">
                <a:solidFill>
                  <a:prstClr val="black"/>
                </a:solidFill>
                <a:latin typeface="微软雅黑" pitchFamily="34" charset="-122"/>
                <a:ea typeface="微软雅黑" pitchFamily="34" charset="-122"/>
              </a:rPr>
              <a:t>·</a:t>
            </a:r>
            <a:r>
              <a:rPr lang="zh-CN" altLang="en-US" sz="1400" b="1" dirty="0">
                <a:solidFill>
                  <a:prstClr val="black"/>
                </a:solidFill>
                <a:latin typeface="微软雅黑" pitchFamily="34" charset="-122"/>
                <a:ea typeface="微软雅黑" pitchFamily="34" charset="-122"/>
              </a:rPr>
              <a:t>卡特宣布罹患黑色素瘤，并进入</a:t>
            </a:r>
            <a:r>
              <a:rPr lang="en-US" altLang="zh-CN" sz="1400" b="1" dirty="0">
                <a:solidFill>
                  <a:prstClr val="black"/>
                </a:solidFill>
                <a:latin typeface="微软雅黑" pitchFamily="34" charset="-122"/>
                <a:ea typeface="微软雅黑" pitchFamily="34" charset="-122"/>
              </a:rPr>
              <a:t>PD-1</a:t>
            </a:r>
            <a:r>
              <a:rPr lang="zh-CN" altLang="en-US" sz="1400" b="1" dirty="0">
                <a:solidFill>
                  <a:prstClr val="black"/>
                </a:solidFill>
                <a:latin typeface="微软雅黑" pitchFamily="34" charset="-122"/>
                <a:ea typeface="微软雅黑" pitchFamily="34" charset="-122"/>
              </a:rPr>
              <a:t>抑制剂帕博利珠单抗的临床研究名单。同年</a:t>
            </a:r>
            <a:r>
              <a:rPr lang="en-US" altLang="zh-CN" sz="1400" b="1" dirty="0">
                <a:solidFill>
                  <a:prstClr val="black"/>
                </a:solidFill>
                <a:latin typeface="微软雅黑" pitchFamily="34" charset="-122"/>
                <a:ea typeface="微软雅黑" pitchFamily="34" charset="-122"/>
              </a:rPr>
              <a:t>12</a:t>
            </a:r>
            <a:r>
              <a:rPr lang="zh-CN" altLang="en-US" sz="1400" b="1" dirty="0">
                <a:solidFill>
                  <a:prstClr val="black"/>
                </a:solidFill>
                <a:latin typeface="微软雅黑" pitchFamily="34" charset="-122"/>
                <a:ea typeface="微软雅黑" pitchFamily="34" charset="-122"/>
              </a:rPr>
              <a:t>月，卡特总统宣布其肿瘤已“完全消失”</a:t>
            </a:r>
            <a:endParaRPr lang="en-US" altLang="zh-CN" sz="1400" b="1" dirty="0">
              <a:solidFill>
                <a:prstClr val="black"/>
              </a:solidFill>
              <a:latin typeface="微软雅黑" pitchFamily="34" charset="-122"/>
              <a:ea typeface="微软雅黑" pitchFamily="34" charset="-122"/>
            </a:endParaRPr>
          </a:p>
        </p:txBody>
      </p:sp>
      <p:sp>
        <p:nvSpPr>
          <p:cNvPr id="4" name="文本框 3"/>
          <p:cNvSpPr txBox="1"/>
          <p:nvPr/>
        </p:nvSpPr>
        <p:spPr>
          <a:xfrm>
            <a:off x="599175" y="155912"/>
            <a:ext cx="7739531" cy="438717"/>
          </a:xfrm>
          <a:prstGeom prst="rect">
            <a:avLst/>
          </a:prstGeom>
          <a:noFill/>
        </p:spPr>
        <p:txBody>
          <a:bodyPr wrap="square" lIns="68580" tIns="34290" rIns="68580" bIns="34290" rtlCol="0">
            <a:spAutoFit/>
          </a:bodyPr>
          <a:lstStyle/>
          <a:p>
            <a:r>
              <a:rPr kumimoji="1" lang="zh-CN" altLang="en-US" sz="2400" b="1" dirty="0">
                <a:solidFill>
                  <a:srgbClr val="001D01"/>
                </a:solidFill>
                <a:latin typeface="微软雅黑" pitchFamily="34" charset="-122"/>
                <a:ea typeface="微软雅黑" pitchFamily="34" charset="-122"/>
              </a:rPr>
              <a:t>卡特总统使用帕博利珠单抗后肿瘤获得完全缓解</a:t>
            </a:r>
          </a:p>
        </p:txBody>
      </p:sp>
      <p:sp>
        <p:nvSpPr>
          <p:cNvPr id="5" name="灯片编号占位符 4"/>
          <p:cNvSpPr>
            <a:spLocks noGrp="1"/>
          </p:cNvSpPr>
          <p:nvPr>
            <p:ph type="sldNum" sz="quarter" idx="12"/>
          </p:nvPr>
        </p:nvSpPr>
        <p:spPr/>
        <p:txBody>
          <a:bodyPr/>
          <a:lstStyle/>
          <a:p>
            <a:fld id="{569C6CAC-BCDA-0E4A-89EC-D23CB0B94335}" type="slidenum">
              <a:rPr lang="en-US" smtClean="0"/>
              <a:pPr/>
              <a:t>65</a:t>
            </a:fld>
            <a:endParaRPr lang="en-US"/>
          </a:p>
        </p:txBody>
      </p:sp>
      <p:sp>
        <p:nvSpPr>
          <p:cNvPr id="11" name="文本框 10">
            <a:extLst>
              <a:ext uri="{FF2B5EF4-FFF2-40B4-BE49-F238E27FC236}">
                <a16:creationId xmlns:a16="http://schemas.microsoft.com/office/drawing/2014/main" id="{B0710181-FAA0-4A13-A638-508053E8EB02}"/>
              </a:ext>
            </a:extLst>
          </p:cNvPr>
          <p:cNvSpPr txBox="1"/>
          <p:nvPr/>
        </p:nvSpPr>
        <p:spPr>
          <a:xfrm>
            <a:off x="1" y="4971911"/>
            <a:ext cx="4178067" cy="176972"/>
          </a:xfrm>
          <a:prstGeom prst="rect">
            <a:avLst/>
          </a:prstGeom>
          <a:noFill/>
        </p:spPr>
        <p:txBody>
          <a:bodyPr wrap="none" lIns="68580" tIns="34290" rIns="68580" bIns="34290" rtlCol="0">
            <a:spAutoFit/>
          </a:bodyPr>
          <a:lstStyle/>
          <a:p>
            <a:r>
              <a:rPr lang="zh-CN" altLang="en-US" sz="700" dirty="0">
                <a:latin typeface="微软雅黑" panose="020B0503020204020204" pitchFamily="34" charset="-122"/>
                <a:ea typeface="微软雅黑" panose="020B0503020204020204" pitchFamily="34" charset="-122"/>
              </a:rPr>
              <a:t>帕博利珠单抗在中国大陆地区获批适应证为晚期恶性黑色素瘤二线治疗，尚未获得其他瘤种相关适应证</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占位符 11"/>
          <p:cNvSpPr>
            <a:spLocks noGrp="1"/>
          </p:cNvSpPr>
          <p:nvPr>
            <p:ph type="body" sz="quarter" idx="13"/>
          </p:nvPr>
        </p:nvSpPr>
        <p:spPr>
          <a:xfrm>
            <a:off x="463909" y="255956"/>
            <a:ext cx="8099822" cy="415498"/>
          </a:xfrm>
        </p:spPr>
        <p:txBody>
          <a:bodyPr/>
          <a:lstStyle/>
          <a:p>
            <a:r>
              <a:rPr lang="en-US" altLang="zh-CN" sz="2100" dirty="0"/>
              <a:t>PD-1</a:t>
            </a:r>
            <a:r>
              <a:rPr sz="2100" dirty="0"/>
              <a:t>为代表的肿瘤免疫疗法在多瘤种显示出生存获益</a:t>
            </a:r>
          </a:p>
        </p:txBody>
      </p:sp>
      <p:grpSp>
        <p:nvGrpSpPr>
          <p:cNvPr id="2" name="组合 15"/>
          <p:cNvGrpSpPr/>
          <p:nvPr/>
        </p:nvGrpSpPr>
        <p:grpSpPr bwMode="auto">
          <a:xfrm>
            <a:off x="463432" y="708965"/>
            <a:ext cx="4110842" cy="2042878"/>
            <a:chOff x="6065022" y="14288"/>
            <a:chExt cx="6214102" cy="3278187"/>
          </a:xfrm>
        </p:grpSpPr>
        <p:sp>
          <p:nvSpPr>
            <p:cNvPr id="14" name="文本框 13"/>
            <p:cNvSpPr txBox="1">
              <a:spLocks noChangeArrowheads="1"/>
            </p:cNvSpPr>
            <p:nvPr/>
          </p:nvSpPr>
          <p:spPr bwMode="auto">
            <a:xfrm>
              <a:off x="6167438" y="14288"/>
              <a:ext cx="5832204" cy="592664"/>
            </a:xfrm>
            <a:prstGeom prst="rect">
              <a:avLst/>
            </a:prstGeom>
            <a:solidFill>
              <a:schemeClr val="accent1"/>
            </a:solidFill>
            <a:ln w="9525">
              <a:solidFill>
                <a:schemeClr val="bg1">
                  <a:lumMod val="75000"/>
                </a:schemeClr>
              </a:solidFill>
              <a:miter lim="800000"/>
            </a:ln>
            <a:effectLst>
              <a:outerShdw blurRad="50800" dist="38100" dir="2700000" algn="tl" rotWithShape="0">
                <a:prstClr val="black">
                  <a:alpha val="40000"/>
                </a:prstClr>
              </a:outerShdw>
            </a:effectLst>
          </p:spPr>
          <p:txBody>
            <a:bodyPr>
              <a:spAutoFit/>
            </a:bodyPr>
            <a:lstStyle>
              <a:lvl1pPr eaLnBrk="0" hangingPunct="0">
                <a:defRPr>
                  <a:solidFill>
                    <a:schemeClr val="tx1"/>
                  </a:solidFill>
                  <a:latin typeface="Arial" charset="0"/>
                  <a:ea typeface="宋体" charset="-122"/>
                </a:defRPr>
              </a:lvl1pPr>
              <a:lvl2pPr eaLnBrk="0" hangingPunct="0">
                <a:defRPr>
                  <a:solidFill>
                    <a:schemeClr val="tx1"/>
                  </a:solidFill>
                  <a:latin typeface="Arial" charset="0"/>
                  <a:ea typeface="宋体" charset="-122"/>
                </a:defRPr>
              </a:lvl2pPr>
              <a:lvl3pPr eaLnBrk="0" hangingPunct="0">
                <a:defRPr>
                  <a:solidFill>
                    <a:schemeClr val="tx1"/>
                  </a:solidFill>
                  <a:latin typeface="Arial" charset="0"/>
                  <a:ea typeface="宋体" charset="-122"/>
                </a:defRPr>
              </a:lvl3pPr>
              <a:lvl4pPr eaLnBrk="0" hangingPunct="0">
                <a:defRPr>
                  <a:solidFill>
                    <a:schemeClr val="tx1"/>
                  </a:solidFill>
                  <a:latin typeface="Arial" charset="0"/>
                  <a:ea typeface="宋体" charset="-122"/>
                </a:defRPr>
              </a:lvl4pPr>
              <a:lvl5pPr eaLnBrk="0" hangingPunct="0">
                <a:defRPr>
                  <a:solidFill>
                    <a:schemeClr val="tx1"/>
                  </a:solidFill>
                  <a:latin typeface="Arial" charset="0"/>
                  <a:ea typeface="宋体" charset="-122"/>
                </a:defRPr>
              </a:lvl5pPr>
              <a:lvl6pPr eaLnBrk="0" fontAlgn="base" hangingPunct="0">
                <a:spcBef>
                  <a:spcPct val="0"/>
                </a:spcBef>
                <a:spcAft>
                  <a:spcPct val="0"/>
                </a:spcAft>
                <a:buFont typeface="Arial" charset="0"/>
                <a:defRPr>
                  <a:solidFill>
                    <a:schemeClr val="tx1"/>
                  </a:solidFill>
                  <a:latin typeface="Arial" charset="0"/>
                  <a:ea typeface="宋体" charset="-122"/>
                </a:defRPr>
              </a:lvl6pPr>
              <a:lvl7pPr eaLnBrk="0" fontAlgn="base" hangingPunct="0">
                <a:spcBef>
                  <a:spcPct val="0"/>
                </a:spcBef>
                <a:spcAft>
                  <a:spcPct val="0"/>
                </a:spcAft>
                <a:buFont typeface="Arial" charset="0"/>
                <a:defRPr>
                  <a:solidFill>
                    <a:schemeClr val="tx1"/>
                  </a:solidFill>
                  <a:latin typeface="Arial" charset="0"/>
                  <a:ea typeface="宋体" charset="-122"/>
                </a:defRPr>
              </a:lvl7pPr>
              <a:lvl8pPr eaLnBrk="0" fontAlgn="base" hangingPunct="0">
                <a:spcBef>
                  <a:spcPct val="0"/>
                </a:spcBef>
                <a:spcAft>
                  <a:spcPct val="0"/>
                </a:spcAft>
                <a:buFont typeface="Arial" charset="0"/>
                <a:defRPr>
                  <a:solidFill>
                    <a:schemeClr val="tx1"/>
                  </a:solidFill>
                  <a:latin typeface="Arial" charset="0"/>
                  <a:ea typeface="宋体" charset="-122"/>
                </a:defRPr>
              </a:lvl8pPr>
              <a:lvl9pPr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lnSpc>
                  <a:spcPct val="150000"/>
                </a:lnSpc>
                <a:buFont typeface="Arial" charset="0"/>
                <a:buNone/>
                <a:defRPr/>
              </a:pPr>
              <a:r>
                <a:rPr lang="en-US" altLang="zh-CN" sz="1200" b="1" dirty="0">
                  <a:solidFill>
                    <a:schemeClr val="bg1"/>
                  </a:solidFill>
                  <a:latin typeface="微软雅黑" pitchFamily="34" charset="-122"/>
                  <a:ea typeface="微软雅黑" pitchFamily="34" charset="-122"/>
                  <a:sym typeface="+mn-ea"/>
                </a:rPr>
                <a:t>KEYNOTE-189</a:t>
              </a:r>
              <a:r>
                <a:rPr lang="zh-CN" altLang="en-US" sz="1200" b="1" dirty="0">
                  <a:solidFill>
                    <a:schemeClr val="bg1"/>
                  </a:solidFill>
                  <a:latin typeface="微软雅黑" pitchFamily="34" charset="-122"/>
                  <a:ea typeface="微软雅黑" pitchFamily="34" charset="-122"/>
                  <a:sym typeface="+mn-ea"/>
                </a:rPr>
                <a:t>：肺癌一线</a:t>
              </a:r>
              <a:endParaRPr lang="en-US" altLang="zh-CN" sz="1200" dirty="0">
                <a:solidFill>
                  <a:schemeClr val="bg1"/>
                </a:solidFill>
                <a:latin typeface="微软雅黑" pitchFamily="34" charset="-122"/>
                <a:ea typeface="微软雅黑" pitchFamily="34" charset="-122"/>
                <a:sym typeface="+mn-ea"/>
              </a:endParaRPr>
            </a:p>
          </p:txBody>
        </p:sp>
        <p:pic>
          <p:nvPicPr>
            <p:cNvPr id="15" name="图片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75725" y="1268413"/>
              <a:ext cx="476250" cy="288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图片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67438" y="476250"/>
              <a:ext cx="5832475" cy="2816225"/>
            </a:xfrm>
            <a:prstGeom prst="rect">
              <a:avLst/>
            </a:prstGeom>
            <a:noFill/>
            <a:ln w="9525">
              <a:solidFill>
                <a:srgbClr val="A6A6A6"/>
              </a:solidFill>
              <a:rou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18" name="图片 1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99538" y="1222375"/>
              <a:ext cx="481012" cy="312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文本框 24"/>
            <p:cNvSpPr txBox="1">
              <a:spLocks noChangeArrowheads="1"/>
            </p:cNvSpPr>
            <p:nvPr/>
          </p:nvSpPr>
          <p:spPr bwMode="auto">
            <a:xfrm>
              <a:off x="9104214" y="1311075"/>
              <a:ext cx="865187" cy="770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a:ea typeface="宋体" charset="-122"/>
                </a:defRPr>
              </a:lvl1pPr>
              <a:lvl2pPr marL="685800" indent="-228600">
                <a:lnSpc>
                  <a:spcPct val="90000"/>
                </a:lnSpc>
                <a:spcBef>
                  <a:spcPts val="500"/>
                </a:spcBef>
                <a:buFont typeface="Arial" charset="0"/>
                <a:buChar char="•"/>
                <a:defRPr sz="2400">
                  <a:solidFill>
                    <a:schemeClr val="tx1"/>
                  </a:solidFill>
                  <a:latin typeface="Calibri"/>
                  <a:ea typeface="宋体" charset="-122"/>
                </a:defRPr>
              </a:lvl2pPr>
              <a:lvl3pPr marL="1143000" indent="-228600">
                <a:lnSpc>
                  <a:spcPct val="90000"/>
                </a:lnSpc>
                <a:spcBef>
                  <a:spcPts val="500"/>
                </a:spcBef>
                <a:buFont typeface="Arial" charset="0"/>
                <a:buChar char="•"/>
                <a:defRPr sz="2000">
                  <a:solidFill>
                    <a:schemeClr val="tx1"/>
                  </a:solidFill>
                  <a:latin typeface="Calibri"/>
                  <a:ea typeface="宋体" charset="-122"/>
                </a:defRPr>
              </a:lvl3pPr>
              <a:lvl4pPr marL="1600200" indent="-228600">
                <a:lnSpc>
                  <a:spcPct val="90000"/>
                </a:lnSpc>
                <a:spcBef>
                  <a:spcPts val="500"/>
                </a:spcBef>
                <a:buFont typeface="Arial" charset="0"/>
                <a:buChar char="•"/>
                <a:defRPr sz="2000">
                  <a:solidFill>
                    <a:schemeClr val="tx1"/>
                  </a:solidFill>
                  <a:latin typeface="Calibri"/>
                  <a:ea typeface="宋体" charset="-122"/>
                </a:defRPr>
              </a:lvl4pPr>
              <a:lvl5pPr marL="2057400" indent="-228600">
                <a:lnSpc>
                  <a:spcPct val="90000"/>
                </a:lnSpc>
                <a:spcBef>
                  <a:spcPts val="500"/>
                </a:spcBef>
                <a:buFont typeface="Arial" charset="0"/>
                <a:buChar char="•"/>
                <a:defRPr sz="2000">
                  <a:solidFill>
                    <a:schemeClr val="tx1"/>
                  </a:solidFill>
                  <a:latin typeface="Calibri"/>
                  <a:ea typeface="宋体" charset="-122"/>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9pPr>
            </a:lstStyle>
            <a:p>
              <a:pPr eaLnBrk="1" hangingPunct="1">
                <a:lnSpc>
                  <a:spcPct val="120000"/>
                </a:lnSpc>
                <a:spcBef>
                  <a:spcPct val="0"/>
                </a:spcBef>
                <a:buFont typeface="Arial" charset="0"/>
                <a:buNone/>
              </a:pPr>
              <a:r>
                <a:rPr lang="en-US" altLang="zh-CN" sz="700" b="1" dirty="0">
                  <a:solidFill>
                    <a:srgbClr val="40AAA1"/>
                  </a:solidFill>
                  <a:latin typeface="微软雅黑" pitchFamily="34" charset="-122"/>
                  <a:ea typeface="微软雅黑" pitchFamily="34" charset="-122"/>
                  <a:sym typeface="+mn-ea"/>
                </a:rPr>
                <a:t>69.2%</a:t>
              </a:r>
            </a:p>
            <a:p>
              <a:pPr eaLnBrk="1" hangingPunct="1">
                <a:lnSpc>
                  <a:spcPct val="120000"/>
                </a:lnSpc>
                <a:spcBef>
                  <a:spcPct val="0"/>
                </a:spcBef>
                <a:buFont typeface="Arial" charset="0"/>
                <a:buNone/>
              </a:pPr>
              <a:endParaRPr lang="en-US" altLang="zh-CN" sz="700" b="1" dirty="0">
                <a:solidFill>
                  <a:srgbClr val="40AAA1"/>
                </a:solidFill>
                <a:latin typeface="微软雅黑" pitchFamily="34" charset="-122"/>
                <a:ea typeface="微软雅黑" pitchFamily="34" charset="-122"/>
                <a:sym typeface="+mn-ea"/>
              </a:endParaRPr>
            </a:p>
            <a:p>
              <a:pPr eaLnBrk="1" hangingPunct="1">
                <a:lnSpc>
                  <a:spcPct val="120000"/>
                </a:lnSpc>
                <a:spcBef>
                  <a:spcPct val="0"/>
                </a:spcBef>
                <a:buFont typeface="Arial" charset="0"/>
                <a:buNone/>
              </a:pPr>
              <a:r>
                <a:rPr lang="en-US" altLang="zh-CN" sz="700" b="1" dirty="0">
                  <a:solidFill>
                    <a:srgbClr val="67203B"/>
                  </a:solidFill>
                  <a:latin typeface="微软雅黑" pitchFamily="34" charset="-122"/>
                  <a:ea typeface="微软雅黑" pitchFamily="34" charset="-122"/>
                  <a:sym typeface="+mn-ea"/>
                </a:rPr>
                <a:t>49.4%</a:t>
              </a:r>
              <a:endParaRPr lang="zh-CN" altLang="en-US" sz="700" b="1" dirty="0">
                <a:solidFill>
                  <a:srgbClr val="67203B"/>
                </a:solidFill>
                <a:latin typeface="微软雅黑" pitchFamily="34" charset="-122"/>
                <a:ea typeface="微软雅黑" pitchFamily="34" charset="-122"/>
                <a:sym typeface="+mn-ea"/>
              </a:endParaRPr>
            </a:p>
          </p:txBody>
        </p:sp>
        <p:grpSp>
          <p:nvGrpSpPr>
            <p:cNvPr id="3" name="组合 19"/>
            <p:cNvGrpSpPr/>
            <p:nvPr/>
          </p:nvGrpSpPr>
          <p:grpSpPr bwMode="auto">
            <a:xfrm>
              <a:off x="6065022" y="1052736"/>
              <a:ext cx="535034" cy="1728192"/>
              <a:chOff x="632484" y="908720"/>
              <a:chExt cx="535034" cy="1728192"/>
            </a:xfrm>
          </p:grpSpPr>
          <p:pic>
            <p:nvPicPr>
              <p:cNvPr id="40" name="图片 2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9416" y="908720"/>
                <a:ext cx="288032" cy="1656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 name="文本框 21"/>
              <p:cNvSpPr txBox="1">
                <a:spLocks noChangeArrowheads="1"/>
              </p:cNvSpPr>
              <p:nvPr/>
            </p:nvSpPr>
            <p:spPr bwMode="auto">
              <a:xfrm flipV="1">
                <a:off x="632484" y="1052736"/>
                <a:ext cx="535034" cy="15841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a:spAutoFit/>
              </a:bodyPr>
              <a:lstStyle>
                <a:lvl1pPr>
                  <a:lnSpc>
                    <a:spcPct val="90000"/>
                  </a:lnSpc>
                  <a:spcBef>
                    <a:spcPts val="1000"/>
                  </a:spcBef>
                  <a:buFont typeface="Arial" charset="0"/>
                  <a:buChar char="•"/>
                  <a:defRPr sz="2800">
                    <a:solidFill>
                      <a:schemeClr val="tx1"/>
                    </a:solidFill>
                    <a:latin typeface="Calibri"/>
                    <a:ea typeface="宋体" charset="-122"/>
                  </a:defRPr>
                </a:lvl1pPr>
                <a:lvl2pPr marL="685800" indent="-228600">
                  <a:lnSpc>
                    <a:spcPct val="90000"/>
                  </a:lnSpc>
                  <a:spcBef>
                    <a:spcPts val="500"/>
                  </a:spcBef>
                  <a:buFont typeface="Arial" charset="0"/>
                  <a:buChar char="•"/>
                  <a:defRPr sz="2400">
                    <a:solidFill>
                      <a:schemeClr val="tx1"/>
                    </a:solidFill>
                    <a:latin typeface="Calibri"/>
                    <a:ea typeface="宋体" charset="-122"/>
                  </a:defRPr>
                </a:lvl2pPr>
                <a:lvl3pPr marL="1143000" indent="-228600">
                  <a:lnSpc>
                    <a:spcPct val="90000"/>
                  </a:lnSpc>
                  <a:spcBef>
                    <a:spcPts val="500"/>
                  </a:spcBef>
                  <a:buFont typeface="Arial" charset="0"/>
                  <a:buChar char="•"/>
                  <a:defRPr sz="2000">
                    <a:solidFill>
                      <a:schemeClr val="tx1"/>
                    </a:solidFill>
                    <a:latin typeface="Calibri"/>
                    <a:ea typeface="宋体" charset="-122"/>
                  </a:defRPr>
                </a:lvl3pPr>
                <a:lvl4pPr marL="1600200" indent="-228600">
                  <a:lnSpc>
                    <a:spcPct val="90000"/>
                  </a:lnSpc>
                  <a:spcBef>
                    <a:spcPts val="500"/>
                  </a:spcBef>
                  <a:buFont typeface="Arial" charset="0"/>
                  <a:buChar char="•"/>
                  <a:defRPr sz="2000">
                    <a:solidFill>
                      <a:schemeClr val="tx1"/>
                    </a:solidFill>
                    <a:latin typeface="Calibri"/>
                    <a:ea typeface="宋体" charset="-122"/>
                  </a:defRPr>
                </a:lvl4pPr>
                <a:lvl5pPr marL="2057400" indent="-228600">
                  <a:lnSpc>
                    <a:spcPct val="90000"/>
                  </a:lnSpc>
                  <a:spcBef>
                    <a:spcPts val="500"/>
                  </a:spcBef>
                  <a:buFont typeface="Arial" charset="0"/>
                  <a:buChar char="•"/>
                  <a:defRPr sz="2000">
                    <a:solidFill>
                      <a:schemeClr val="tx1"/>
                    </a:solidFill>
                    <a:latin typeface="Calibri"/>
                    <a:ea typeface="宋体" charset="-122"/>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9pPr>
              </a:lstStyle>
              <a:p>
                <a:pPr algn="ctr">
                  <a:lnSpc>
                    <a:spcPct val="100000"/>
                  </a:lnSpc>
                  <a:spcBef>
                    <a:spcPct val="0"/>
                  </a:spcBef>
                  <a:buFont typeface="Arial" charset="0"/>
                  <a:buNone/>
                </a:pPr>
                <a:r>
                  <a:rPr lang="en-US" altLang="zh-CN" sz="1100" b="1" dirty="0">
                    <a:latin typeface="微软雅黑" pitchFamily="34" charset="-122"/>
                    <a:ea typeface="微软雅黑" pitchFamily="34" charset="-122"/>
                  </a:rPr>
                  <a:t>OS (%)</a:t>
                </a:r>
                <a:endParaRPr lang="zh-CN" altLang="en-US" sz="1100" b="1" dirty="0">
                  <a:latin typeface="微软雅黑" pitchFamily="34" charset="-122"/>
                  <a:ea typeface="微软雅黑" pitchFamily="34" charset="-122"/>
                </a:endParaRPr>
              </a:p>
            </p:txBody>
          </p:sp>
        </p:grpSp>
        <p:pic>
          <p:nvPicPr>
            <p:cNvPr id="21" name="图片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632504" y="1844824"/>
              <a:ext cx="1296144" cy="7200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 name="文本框 84"/>
            <p:cNvSpPr txBox="1">
              <a:spLocks noChangeArrowheads="1"/>
            </p:cNvSpPr>
            <p:nvPr/>
          </p:nvSpPr>
          <p:spPr bwMode="auto">
            <a:xfrm>
              <a:off x="10503877" y="1807774"/>
              <a:ext cx="1775247" cy="681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Calibri"/>
                  <a:ea typeface="宋体" charset="-122"/>
                </a:defRPr>
              </a:lvl1pPr>
              <a:lvl2pPr marL="685800" indent="-228600">
                <a:lnSpc>
                  <a:spcPct val="90000"/>
                </a:lnSpc>
                <a:spcBef>
                  <a:spcPts val="500"/>
                </a:spcBef>
                <a:buFont typeface="Arial" charset="0"/>
                <a:buChar char="•"/>
                <a:defRPr sz="2400">
                  <a:solidFill>
                    <a:schemeClr val="tx1"/>
                  </a:solidFill>
                  <a:latin typeface="Calibri"/>
                  <a:ea typeface="宋体" charset="-122"/>
                </a:defRPr>
              </a:lvl2pPr>
              <a:lvl3pPr marL="1143000" indent="-228600">
                <a:lnSpc>
                  <a:spcPct val="90000"/>
                </a:lnSpc>
                <a:spcBef>
                  <a:spcPts val="500"/>
                </a:spcBef>
                <a:buFont typeface="Arial" charset="0"/>
                <a:buChar char="•"/>
                <a:defRPr sz="2000">
                  <a:solidFill>
                    <a:schemeClr val="tx1"/>
                  </a:solidFill>
                  <a:latin typeface="Calibri"/>
                  <a:ea typeface="宋体" charset="-122"/>
                </a:defRPr>
              </a:lvl3pPr>
              <a:lvl4pPr marL="1600200" indent="-228600">
                <a:lnSpc>
                  <a:spcPct val="90000"/>
                </a:lnSpc>
                <a:spcBef>
                  <a:spcPts val="500"/>
                </a:spcBef>
                <a:buFont typeface="Arial" charset="0"/>
                <a:buChar char="•"/>
                <a:defRPr sz="2000">
                  <a:solidFill>
                    <a:schemeClr val="tx1"/>
                  </a:solidFill>
                  <a:latin typeface="Calibri"/>
                  <a:ea typeface="宋体" charset="-122"/>
                </a:defRPr>
              </a:lvl4pPr>
              <a:lvl5pPr marL="2057400" indent="-228600">
                <a:lnSpc>
                  <a:spcPct val="90000"/>
                </a:lnSpc>
                <a:spcBef>
                  <a:spcPts val="500"/>
                </a:spcBef>
                <a:buFont typeface="Arial" charset="0"/>
                <a:buChar char="•"/>
                <a:defRPr sz="2000">
                  <a:solidFill>
                    <a:schemeClr val="tx1"/>
                  </a:solidFill>
                  <a:latin typeface="Calibri"/>
                  <a:ea typeface="宋体" charset="-122"/>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9pPr>
            </a:lstStyle>
            <a:p>
              <a:pPr>
                <a:lnSpc>
                  <a:spcPct val="120000"/>
                </a:lnSpc>
                <a:spcBef>
                  <a:spcPct val="0"/>
                </a:spcBef>
                <a:buFont typeface="Arial" charset="0"/>
                <a:buNone/>
              </a:pPr>
              <a:r>
                <a:rPr lang="zh-CN" altLang="en-US" sz="600" dirty="0">
                  <a:latin typeface="微软雅黑" pitchFamily="34" charset="-122"/>
                  <a:ea typeface="微软雅黑" pitchFamily="34" charset="-122"/>
                </a:rPr>
                <a:t>中位数</a:t>
              </a:r>
              <a:r>
                <a:rPr lang="en-US" altLang="zh-CN" sz="600" dirty="0">
                  <a:latin typeface="微软雅黑" pitchFamily="34" charset="-122"/>
                  <a:ea typeface="微软雅黑" pitchFamily="34" charset="-122"/>
                </a:rPr>
                <a:t> (95% CI)</a:t>
              </a:r>
            </a:p>
            <a:p>
              <a:pPr>
                <a:lnSpc>
                  <a:spcPct val="120000"/>
                </a:lnSpc>
                <a:spcBef>
                  <a:spcPct val="0"/>
                </a:spcBef>
                <a:buFont typeface="Arial" charset="0"/>
                <a:buNone/>
              </a:pPr>
              <a:r>
                <a:rPr lang="en-US" altLang="zh-CN" sz="600" b="1" dirty="0">
                  <a:solidFill>
                    <a:srgbClr val="13877D"/>
                  </a:solidFill>
                  <a:latin typeface="微软雅黑" pitchFamily="34" charset="-122"/>
                  <a:ea typeface="微软雅黑" pitchFamily="34" charset="-122"/>
                </a:rPr>
                <a:t>NR</a:t>
              </a:r>
              <a:r>
                <a:rPr lang="en-US" altLang="zh-CN" sz="600" dirty="0">
                  <a:solidFill>
                    <a:srgbClr val="13877D"/>
                  </a:solidFill>
                  <a:latin typeface="微软雅黑" pitchFamily="34" charset="-122"/>
                  <a:ea typeface="微软雅黑" pitchFamily="34" charset="-122"/>
                </a:rPr>
                <a:t> (NE-NE)</a:t>
              </a:r>
            </a:p>
            <a:p>
              <a:pPr>
                <a:lnSpc>
                  <a:spcPct val="120000"/>
                </a:lnSpc>
                <a:spcBef>
                  <a:spcPct val="0"/>
                </a:spcBef>
                <a:buFont typeface="Arial" charset="0"/>
                <a:buNone/>
              </a:pPr>
              <a:r>
                <a:rPr lang="en-US" altLang="zh-CN" sz="600" b="1" dirty="0">
                  <a:solidFill>
                    <a:srgbClr val="661F3A"/>
                  </a:solidFill>
                  <a:latin typeface="微软雅黑" pitchFamily="34" charset="-122"/>
                  <a:ea typeface="微软雅黑" pitchFamily="34" charset="-122"/>
                </a:rPr>
                <a:t>11.3</a:t>
              </a:r>
              <a:r>
                <a:rPr lang="zh-CN" altLang="en-US" sz="600" b="1" dirty="0">
                  <a:solidFill>
                    <a:srgbClr val="661F3A"/>
                  </a:solidFill>
                  <a:latin typeface="微软雅黑" pitchFamily="34" charset="-122"/>
                  <a:ea typeface="微软雅黑" pitchFamily="34" charset="-122"/>
                </a:rPr>
                <a:t>个月</a:t>
              </a:r>
              <a:r>
                <a:rPr lang="en-US" altLang="zh-CN" sz="600" dirty="0">
                  <a:solidFill>
                    <a:srgbClr val="661F3A"/>
                  </a:solidFill>
                  <a:latin typeface="微软雅黑" pitchFamily="34" charset="-122"/>
                  <a:ea typeface="微软雅黑" pitchFamily="34" charset="-122"/>
                </a:rPr>
                <a:t> (8.7-15.1)</a:t>
              </a:r>
            </a:p>
          </p:txBody>
        </p:sp>
        <p:grpSp>
          <p:nvGrpSpPr>
            <p:cNvPr id="4" name="组合 105"/>
            <p:cNvGrpSpPr/>
            <p:nvPr/>
          </p:nvGrpSpPr>
          <p:grpSpPr bwMode="auto">
            <a:xfrm>
              <a:off x="6168008" y="491876"/>
              <a:ext cx="5832648" cy="720079"/>
              <a:chOff x="119336" y="476673"/>
              <a:chExt cx="5832648" cy="720079"/>
            </a:xfrm>
          </p:grpSpPr>
          <p:pic>
            <p:nvPicPr>
              <p:cNvPr id="38" name="图片 12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9336" y="476673"/>
                <a:ext cx="5832648" cy="3600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 name="图片 12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07568" y="692696"/>
                <a:ext cx="3744416" cy="5040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5" name="组合 106"/>
            <p:cNvGrpSpPr/>
            <p:nvPr/>
          </p:nvGrpSpPr>
          <p:grpSpPr bwMode="auto">
            <a:xfrm>
              <a:off x="7284986" y="461965"/>
              <a:ext cx="4861581" cy="917076"/>
              <a:chOff x="3683708" y="1297745"/>
              <a:chExt cx="5505423" cy="1038528"/>
            </a:xfrm>
          </p:grpSpPr>
          <p:grpSp>
            <p:nvGrpSpPr>
              <p:cNvPr id="6" name="组合 107"/>
              <p:cNvGrpSpPr/>
              <p:nvPr/>
            </p:nvGrpSpPr>
            <p:grpSpPr bwMode="auto">
              <a:xfrm>
                <a:off x="8047048" y="1297745"/>
                <a:ext cx="1142083" cy="731258"/>
                <a:chOff x="8047048" y="1297745"/>
                <a:chExt cx="1142083" cy="731258"/>
              </a:xfrm>
            </p:grpSpPr>
            <p:sp>
              <p:nvSpPr>
                <p:cNvPr id="36" name="文本框 118"/>
                <p:cNvSpPr txBox="1">
                  <a:spLocks noChangeArrowheads="1"/>
                </p:cNvSpPr>
                <p:nvPr/>
              </p:nvSpPr>
              <p:spPr bwMode="auto">
                <a:xfrm>
                  <a:off x="8047048" y="1637496"/>
                  <a:ext cx="1142083" cy="3915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a:ea typeface="宋体" charset="-122"/>
                    </a:defRPr>
                  </a:lvl1pPr>
                  <a:lvl2pPr marL="685800" indent="-228600">
                    <a:lnSpc>
                      <a:spcPct val="90000"/>
                    </a:lnSpc>
                    <a:spcBef>
                      <a:spcPts val="500"/>
                    </a:spcBef>
                    <a:buFont typeface="Arial" charset="0"/>
                    <a:buChar char="•"/>
                    <a:defRPr sz="2400">
                      <a:solidFill>
                        <a:schemeClr val="tx1"/>
                      </a:solidFill>
                      <a:latin typeface="Calibri"/>
                      <a:ea typeface="宋体" charset="-122"/>
                    </a:defRPr>
                  </a:lvl2pPr>
                  <a:lvl3pPr marL="1143000" indent="-228600">
                    <a:lnSpc>
                      <a:spcPct val="90000"/>
                    </a:lnSpc>
                    <a:spcBef>
                      <a:spcPts val="500"/>
                    </a:spcBef>
                    <a:buFont typeface="Arial" charset="0"/>
                    <a:buChar char="•"/>
                    <a:defRPr sz="2000">
                      <a:solidFill>
                        <a:schemeClr val="tx1"/>
                      </a:solidFill>
                      <a:latin typeface="Calibri"/>
                      <a:ea typeface="宋体" charset="-122"/>
                    </a:defRPr>
                  </a:lvl3pPr>
                  <a:lvl4pPr marL="1600200" indent="-228600">
                    <a:lnSpc>
                      <a:spcPct val="90000"/>
                    </a:lnSpc>
                    <a:spcBef>
                      <a:spcPts val="500"/>
                    </a:spcBef>
                    <a:buFont typeface="Arial" charset="0"/>
                    <a:buChar char="•"/>
                    <a:defRPr sz="2000">
                      <a:solidFill>
                        <a:schemeClr val="tx1"/>
                      </a:solidFill>
                      <a:latin typeface="Calibri"/>
                      <a:ea typeface="宋体" charset="-122"/>
                    </a:defRPr>
                  </a:lvl4pPr>
                  <a:lvl5pPr marL="2057400" indent="-228600">
                    <a:lnSpc>
                      <a:spcPct val="90000"/>
                    </a:lnSpc>
                    <a:spcBef>
                      <a:spcPts val="500"/>
                    </a:spcBef>
                    <a:buFont typeface="Arial" charset="0"/>
                    <a:buChar char="•"/>
                    <a:defRPr sz="2000">
                      <a:solidFill>
                        <a:schemeClr val="tx1"/>
                      </a:solidFill>
                      <a:latin typeface="Calibri"/>
                      <a:ea typeface="宋体" charset="-122"/>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9pPr>
                </a:lstStyle>
                <a:p>
                  <a:pPr>
                    <a:lnSpc>
                      <a:spcPct val="100000"/>
                    </a:lnSpc>
                    <a:spcBef>
                      <a:spcPct val="0"/>
                    </a:spcBef>
                    <a:buFont typeface="Arial" charset="0"/>
                    <a:buNone/>
                  </a:pPr>
                  <a:r>
                    <a:rPr lang="en-US" altLang="zh-CN" sz="800" b="1" dirty="0">
                      <a:solidFill>
                        <a:srgbClr val="059084"/>
                      </a:solidFill>
                      <a:latin typeface="微软雅黑" pitchFamily="34" charset="-122"/>
                      <a:ea typeface="微软雅黑" pitchFamily="34" charset="-122"/>
                    </a:rPr>
                    <a:t>&lt;0.00001</a:t>
                  </a:r>
                  <a:endParaRPr lang="zh-CN" altLang="en-US" sz="800" b="1" dirty="0">
                    <a:solidFill>
                      <a:srgbClr val="059084"/>
                    </a:solidFill>
                    <a:latin typeface="微软雅黑" pitchFamily="34" charset="-122"/>
                    <a:ea typeface="微软雅黑" pitchFamily="34" charset="-122"/>
                  </a:endParaRPr>
                </a:p>
              </p:txBody>
            </p:sp>
            <p:sp>
              <p:nvSpPr>
                <p:cNvPr id="37" name="矩形 36"/>
                <p:cNvSpPr/>
                <p:nvPr/>
              </p:nvSpPr>
              <p:spPr>
                <a:xfrm>
                  <a:off x="8228185" y="1297745"/>
                  <a:ext cx="431367" cy="391507"/>
                </a:xfrm>
                <a:prstGeom prst="rect">
                  <a:avLst/>
                </a:prstGeom>
              </p:spPr>
              <p:txBody>
                <a:bodyPr wrap="none">
                  <a:spAutoFit/>
                </a:bodyPr>
                <a:lstStyle/>
                <a:p>
                  <a:pPr>
                    <a:defRPr/>
                  </a:pPr>
                  <a:r>
                    <a:rPr lang="en-US" altLang="zh-CN" sz="800" b="1" i="1" dirty="0">
                      <a:latin typeface="微软雅黑" pitchFamily="34" charset="-122"/>
                      <a:ea typeface="微软雅黑" pitchFamily="34" charset="-122"/>
                      <a:sym typeface="+mn-ea"/>
                    </a:rPr>
                    <a:t>P</a:t>
                  </a:r>
                  <a:endParaRPr lang="zh-CN" altLang="en-US" sz="800" b="1" dirty="0">
                    <a:latin typeface="微软雅黑" pitchFamily="34" charset="-122"/>
                    <a:ea typeface="微软雅黑" pitchFamily="34" charset="-122"/>
                    <a:sym typeface="+mn-ea"/>
                  </a:endParaRPr>
                </a:p>
              </p:txBody>
            </p:sp>
          </p:grpSp>
          <p:sp>
            <p:nvSpPr>
              <p:cNvPr id="26" name="文本框 108"/>
              <p:cNvSpPr txBox="1">
                <a:spLocks noChangeArrowheads="1"/>
              </p:cNvSpPr>
              <p:nvPr/>
            </p:nvSpPr>
            <p:spPr bwMode="auto">
              <a:xfrm>
                <a:off x="6015868" y="1916803"/>
                <a:ext cx="1040552" cy="4194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a:ea typeface="宋体" charset="-122"/>
                  </a:defRPr>
                </a:lvl1pPr>
                <a:lvl2pPr marL="685800" indent="-228600">
                  <a:lnSpc>
                    <a:spcPct val="90000"/>
                  </a:lnSpc>
                  <a:spcBef>
                    <a:spcPts val="500"/>
                  </a:spcBef>
                  <a:buFont typeface="Arial" charset="0"/>
                  <a:buChar char="•"/>
                  <a:defRPr sz="2400">
                    <a:solidFill>
                      <a:schemeClr val="tx1"/>
                    </a:solidFill>
                    <a:latin typeface="Calibri"/>
                    <a:ea typeface="宋体" charset="-122"/>
                  </a:defRPr>
                </a:lvl2pPr>
                <a:lvl3pPr marL="1143000" indent="-228600">
                  <a:lnSpc>
                    <a:spcPct val="90000"/>
                  </a:lnSpc>
                  <a:spcBef>
                    <a:spcPts val="500"/>
                  </a:spcBef>
                  <a:buFont typeface="Arial" charset="0"/>
                  <a:buChar char="•"/>
                  <a:defRPr sz="2000">
                    <a:solidFill>
                      <a:schemeClr val="tx1"/>
                    </a:solidFill>
                    <a:latin typeface="Calibri"/>
                    <a:ea typeface="宋体" charset="-122"/>
                  </a:defRPr>
                </a:lvl3pPr>
                <a:lvl4pPr marL="1600200" indent="-228600">
                  <a:lnSpc>
                    <a:spcPct val="90000"/>
                  </a:lnSpc>
                  <a:spcBef>
                    <a:spcPts val="500"/>
                  </a:spcBef>
                  <a:buFont typeface="Arial" charset="0"/>
                  <a:buChar char="•"/>
                  <a:defRPr sz="2000">
                    <a:solidFill>
                      <a:schemeClr val="tx1"/>
                    </a:solidFill>
                    <a:latin typeface="Calibri"/>
                    <a:ea typeface="宋体" charset="-122"/>
                  </a:defRPr>
                </a:lvl4pPr>
                <a:lvl5pPr marL="2057400" indent="-228600">
                  <a:lnSpc>
                    <a:spcPct val="90000"/>
                  </a:lnSpc>
                  <a:spcBef>
                    <a:spcPts val="500"/>
                  </a:spcBef>
                  <a:buFont typeface="Arial" charset="0"/>
                  <a:buChar char="•"/>
                  <a:defRPr sz="2000">
                    <a:solidFill>
                      <a:schemeClr val="tx1"/>
                    </a:solidFill>
                    <a:latin typeface="Calibri"/>
                    <a:ea typeface="宋体" charset="-122"/>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9pPr>
              </a:lstStyle>
              <a:p>
                <a:pPr>
                  <a:lnSpc>
                    <a:spcPct val="100000"/>
                  </a:lnSpc>
                  <a:spcBef>
                    <a:spcPct val="0"/>
                  </a:spcBef>
                  <a:buFont typeface="Arial" charset="0"/>
                  <a:buNone/>
                </a:pPr>
                <a:r>
                  <a:rPr lang="en-US" altLang="zh-CN" sz="900" b="1" dirty="0">
                    <a:solidFill>
                      <a:srgbClr val="6F2541"/>
                    </a:solidFill>
                    <a:latin typeface="微软雅黑" pitchFamily="34" charset="-122"/>
                    <a:ea typeface="微软雅黑" pitchFamily="34" charset="-122"/>
                  </a:rPr>
                  <a:t>52.40%</a:t>
                </a:r>
                <a:endParaRPr lang="zh-CN" altLang="en-US" sz="900" b="1" dirty="0">
                  <a:solidFill>
                    <a:srgbClr val="6F2541"/>
                  </a:solidFill>
                  <a:latin typeface="微软雅黑" pitchFamily="34" charset="-122"/>
                  <a:ea typeface="微软雅黑" pitchFamily="34" charset="-122"/>
                </a:endParaRPr>
              </a:p>
            </p:txBody>
          </p:sp>
          <p:sp>
            <p:nvSpPr>
              <p:cNvPr id="27" name="矩形 109"/>
              <p:cNvSpPr>
                <a:spLocks noChangeArrowheads="1"/>
              </p:cNvSpPr>
              <p:nvPr/>
            </p:nvSpPr>
            <p:spPr bwMode="auto">
              <a:xfrm>
                <a:off x="4716017" y="1932559"/>
                <a:ext cx="1328680" cy="3915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a:ea typeface="宋体" charset="-122"/>
                  </a:defRPr>
                </a:lvl1pPr>
                <a:lvl2pPr marL="685800" indent="-228600">
                  <a:lnSpc>
                    <a:spcPct val="90000"/>
                  </a:lnSpc>
                  <a:spcBef>
                    <a:spcPts val="500"/>
                  </a:spcBef>
                  <a:buFont typeface="Arial" charset="0"/>
                  <a:buChar char="•"/>
                  <a:defRPr sz="2400">
                    <a:solidFill>
                      <a:schemeClr val="tx1"/>
                    </a:solidFill>
                    <a:latin typeface="Calibri"/>
                    <a:ea typeface="宋体" charset="-122"/>
                  </a:defRPr>
                </a:lvl2pPr>
                <a:lvl3pPr marL="1143000" indent="-228600">
                  <a:lnSpc>
                    <a:spcPct val="90000"/>
                  </a:lnSpc>
                  <a:spcBef>
                    <a:spcPts val="500"/>
                  </a:spcBef>
                  <a:buFont typeface="Arial" charset="0"/>
                  <a:buChar char="•"/>
                  <a:defRPr sz="2000">
                    <a:solidFill>
                      <a:schemeClr val="tx1"/>
                    </a:solidFill>
                    <a:latin typeface="Calibri"/>
                    <a:ea typeface="宋体" charset="-122"/>
                  </a:defRPr>
                </a:lvl3pPr>
                <a:lvl4pPr marL="1600200" indent="-228600">
                  <a:lnSpc>
                    <a:spcPct val="90000"/>
                  </a:lnSpc>
                  <a:spcBef>
                    <a:spcPts val="500"/>
                  </a:spcBef>
                  <a:buFont typeface="Arial" charset="0"/>
                  <a:buChar char="•"/>
                  <a:defRPr sz="2000">
                    <a:solidFill>
                      <a:schemeClr val="tx1"/>
                    </a:solidFill>
                    <a:latin typeface="Calibri"/>
                    <a:ea typeface="宋体" charset="-122"/>
                  </a:defRPr>
                </a:lvl4pPr>
                <a:lvl5pPr marL="2057400" indent="-228600">
                  <a:lnSpc>
                    <a:spcPct val="90000"/>
                  </a:lnSpc>
                  <a:spcBef>
                    <a:spcPts val="500"/>
                  </a:spcBef>
                  <a:buFont typeface="Arial" charset="0"/>
                  <a:buChar char="•"/>
                  <a:defRPr sz="2000">
                    <a:solidFill>
                      <a:schemeClr val="tx1"/>
                    </a:solidFill>
                    <a:latin typeface="Calibri"/>
                    <a:ea typeface="宋体" charset="-122"/>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9pPr>
              </a:lstStyle>
              <a:p>
                <a:pPr>
                  <a:lnSpc>
                    <a:spcPct val="100000"/>
                  </a:lnSpc>
                  <a:spcBef>
                    <a:spcPct val="0"/>
                  </a:spcBef>
                  <a:buFont typeface="Arial" charset="0"/>
                  <a:buNone/>
                </a:pPr>
                <a:r>
                  <a:rPr lang="zh-CN" altLang="en-US" sz="800" b="1" dirty="0">
                    <a:solidFill>
                      <a:srgbClr val="6F2541"/>
                    </a:solidFill>
                    <a:latin typeface="微软雅黑" pitchFamily="34" charset="-122"/>
                    <a:ea typeface="微软雅黑" pitchFamily="34" charset="-122"/>
                  </a:rPr>
                  <a:t>安慰剂</a:t>
                </a:r>
                <a:r>
                  <a:rPr lang="en-US" altLang="zh-CN" sz="800" b="1" dirty="0">
                    <a:solidFill>
                      <a:srgbClr val="6F2541"/>
                    </a:solidFill>
                    <a:latin typeface="微软雅黑" pitchFamily="34" charset="-122"/>
                    <a:ea typeface="微软雅黑" pitchFamily="34" charset="-122"/>
                  </a:rPr>
                  <a:t>+</a:t>
                </a:r>
                <a:r>
                  <a:rPr lang="zh-CN" altLang="en-US" sz="800" b="1" dirty="0">
                    <a:solidFill>
                      <a:srgbClr val="6F2541"/>
                    </a:solidFill>
                    <a:latin typeface="微软雅黑" pitchFamily="34" charset="-122"/>
                    <a:ea typeface="微软雅黑" pitchFamily="34" charset="-122"/>
                  </a:rPr>
                  <a:t>化疗</a:t>
                </a:r>
                <a:endParaRPr lang="zh-CN" altLang="en-US" sz="800" dirty="0">
                  <a:latin typeface="Arial" charset="0"/>
                </a:endParaRPr>
              </a:p>
            </p:txBody>
          </p:sp>
          <p:sp>
            <p:nvSpPr>
              <p:cNvPr id="28" name="矩形 110"/>
              <p:cNvSpPr>
                <a:spLocks noChangeArrowheads="1"/>
              </p:cNvSpPr>
              <p:nvPr/>
            </p:nvSpPr>
            <p:spPr bwMode="auto">
              <a:xfrm>
                <a:off x="4283968" y="1644530"/>
                <a:ext cx="1907678" cy="3915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a:ea typeface="宋体" charset="-122"/>
                  </a:defRPr>
                </a:lvl1pPr>
                <a:lvl2pPr marL="685800" indent="-228600">
                  <a:lnSpc>
                    <a:spcPct val="90000"/>
                  </a:lnSpc>
                  <a:spcBef>
                    <a:spcPts val="500"/>
                  </a:spcBef>
                  <a:buFont typeface="Arial" charset="0"/>
                  <a:buChar char="•"/>
                  <a:defRPr sz="2400">
                    <a:solidFill>
                      <a:schemeClr val="tx1"/>
                    </a:solidFill>
                    <a:latin typeface="Calibri"/>
                    <a:ea typeface="宋体" charset="-122"/>
                  </a:defRPr>
                </a:lvl2pPr>
                <a:lvl3pPr marL="1143000" indent="-228600">
                  <a:lnSpc>
                    <a:spcPct val="90000"/>
                  </a:lnSpc>
                  <a:spcBef>
                    <a:spcPts val="500"/>
                  </a:spcBef>
                  <a:buFont typeface="Arial" charset="0"/>
                  <a:buChar char="•"/>
                  <a:defRPr sz="2000">
                    <a:solidFill>
                      <a:schemeClr val="tx1"/>
                    </a:solidFill>
                    <a:latin typeface="Calibri"/>
                    <a:ea typeface="宋体" charset="-122"/>
                  </a:defRPr>
                </a:lvl3pPr>
                <a:lvl4pPr marL="1600200" indent="-228600">
                  <a:lnSpc>
                    <a:spcPct val="90000"/>
                  </a:lnSpc>
                  <a:spcBef>
                    <a:spcPts val="500"/>
                  </a:spcBef>
                  <a:buFont typeface="Arial" charset="0"/>
                  <a:buChar char="•"/>
                  <a:defRPr sz="2000">
                    <a:solidFill>
                      <a:schemeClr val="tx1"/>
                    </a:solidFill>
                    <a:latin typeface="Calibri"/>
                    <a:ea typeface="宋体" charset="-122"/>
                  </a:defRPr>
                </a:lvl4pPr>
                <a:lvl5pPr marL="2057400" indent="-228600">
                  <a:lnSpc>
                    <a:spcPct val="90000"/>
                  </a:lnSpc>
                  <a:spcBef>
                    <a:spcPts val="500"/>
                  </a:spcBef>
                  <a:buFont typeface="Arial" charset="0"/>
                  <a:buChar char="•"/>
                  <a:defRPr sz="2000">
                    <a:solidFill>
                      <a:schemeClr val="tx1"/>
                    </a:solidFill>
                    <a:latin typeface="Calibri"/>
                    <a:ea typeface="宋体" charset="-122"/>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9pPr>
              </a:lstStyle>
              <a:p>
                <a:pPr>
                  <a:lnSpc>
                    <a:spcPct val="100000"/>
                  </a:lnSpc>
                  <a:spcBef>
                    <a:spcPct val="0"/>
                  </a:spcBef>
                  <a:buFont typeface="Arial" charset="0"/>
                  <a:buNone/>
                </a:pPr>
                <a:r>
                  <a:rPr lang="zh-CN" altLang="en-US" sz="800" b="1" dirty="0">
                    <a:solidFill>
                      <a:srgbClr val="059084"/>
                    </a:solidFill>
                    <a:latin typeface="微软雅黑" pitchFamily="34" charset="-122"/>
                    <a:ea typeface="微软雅黑" pitchFamily="34" charset="-122"/>
                  </a:rPr>
                  <a:t>帕博利珠单抗</a:t>
                </a:r>
                <a:r>
                  <a:rPr lang="en-US" altLang="zh-CN" sz="800" b="1" dirty="0">
                    <a:solidFill>
                      <a:srgbClr val="059084"/>
                    </a:solidFill>
                    <a:latin typeface="微软雅黑" pitchFamily="34" charset="-122"/>
                    <a:ea typeface="微软雅黑" pitchFamily="34" charset="-122"/>
                  </a:rPr>
                  <a:t>+</a:t>
                </a:r>
                <a:r>
                  <a:rPr lang="zh-CN" altLang="en-US" sz="800" b="1" dirty="0">
                    <a:solidFill>
                      <a:srgbClr val="059084"/>
                    </a:solidFill>
                    <a:latin typeface="微软雅黑" pitchFamily="34" charset="-122"/>
                    <a:ea typeface="微软雅黑" pitchFamily="34" charset="-122"/>
                  </a:rPr>
                  <a:t>化疗 </a:t>
                </a:r>
                <a:endParaRPr lang="zh-CN" altLang="en-US" sz="800" dirty="0">
                  <a:latin typeface="Arial" charset="0"/>
                </a:endParaRPr>
              </a:p>
            </p:txBody>
          </p:sp>
          <p:grpSp>
            <p:nvGrpSpPr>
              <p:cNvPr id="7" name="组合 111"/>
              <p:cNvGrpSpPr/>
              <p:nvPr/>
            </p:nvGrpSpPr>
            <p:grpSpPr bwMode="auto">
              <a:xfrm>
                <a:off x="6015866" y="1297746"/>
                <a:ext cx="919812" cy="728442"/>
                <a:chOff x="6015866" y="1297746"/>
                <a:chExt cx="919812" cy="728442"/>
              </a:xfrm>
            </p:grpSpPr>
            <p:sp>
              <p:nvSpPr>
                <p:cNvPr id="34" name="矩形 33"/>
                <p:cNvSpPr/>
                <p:nvPr/>
              </p:nvSpPr>
              <p:spPr>
                <a:xfrm>
                  <a:off x="6114141" y="1297746"/>
                  <a:ext cx="667358" cy="391506"/>
                </a:xfrm>
                <a:prstGeom prst="rect">
                  <a:avLst/>
                </a:prstGeom>
              </p:spPr>
              <p:txBody>
                <a:bodyPr wrap="none">
                  <a:spAutoFit/>
                </a:bodyPr>
                <a:lstStyle/>
                <a:p>
                  <a:pPr>
                    <a:defRPr/>
                  </a:pPr>
                  <a:r>
                    <a:rPr lang="zh-CN" altLang="en-US" sz="800" b="1" dirty="0">
                      <a:latin typeface="微软雅黑" pitchFamily="34" charset="-122"/>
                      <a:ea typeface="微软雅黑" pitchFamily="34" charset="-122"/>
                      <a:sym typeface="+mn-ea"/>
                    </a:rPr>
                    <a:t>事件</a:t>
                  </a:r>
                  <a:endParaRPr lang="zh-CN" altLang="en-US" sz="1100" dirty="0">
                    <a:sym typeface="+mn-ea"/>
                  </a:endParaRPr>
                </a:p>
              </p:txBody>
            </p:sp>
            <p:sp>
              <p:nvSpPr>
                <p:cNvPr id="35" name="矩形 117"/>
                <p:cNvSpPr>
                  <a:spLocks noChangeArrowheads="1"/>
                </p:cNvSpPr>
                <p:nvPr/>
              </p:nvSpPr>
              <p:spPr bwMode="auto">
                <a:xfrm>
                  <a:off x="6015866" y="1606718"/>
                  <a:ext cx="919812" cy="4194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a:ea typeface="宋体" charset="-122"/>
                    </a:defRPr>
                  </a:lvl1pPr>
                  <a:lvl2pPr marL="685800" indent="-228600">
                    <a:lnSpc>
                      <a:spcPct val="90000"/>
                    </a:lnSpc>
                    <a:spcBef>
                      <a:spcPts val="500"/>
                    </a:spcBef>
                    <a:buFont typeface="Arial" charset="0"/>
                    <a:buChar char="•"/>
                    <a:defRPr sz="2400">
                      <a:solidFill>
                        <a:schemeClr val="tx1"/>
                      </a:solidFill>
                      <a:latin typeface="Calibri"/>
                      <a:ea typeface="宋体" charset="-122"/>
                    </a:defRPr>
                  </a:lvl2pPr>
                  <a:lvl3pPr marL="1143000" indent="-228600">
                    <a:lnSpc>
                      <a:spcPct val="90000"/>
                    </a:lnSpc>
                    <a:spcBef>
                      <a:spcPts val="500"/>
                    </a:spcBef>
                    <a:buFont typeface="Arial" charset="0"/>
                    <a:buChar char="•"/>
                    <a:defRPr sz="2000">
                      <a:solidFill>
                        <a:schemeClr val="tx1"/>
                      </a:solidFill>
                      <a:latin typeface="Calibri"/>
                      <a:ea typeface="宋体" charset="-122"/>
                    </a:defRPr>
                  </a:lvl3pPr>
                  <a:lvl4pPr marL="1600200" indent="-228600">
                    <a:lnSpc>
                      <a:spcPct val="90000"/>
                    </a:lnSpc>
                    <a:spcBef>
                      <a:spcPts val="500"/>
                    </a:spcBef>
                    <a:buFont typeface="Arial" charset="0"/>
                    <a:buChar char="•"/>
                    <a:defRPr sz="2000">
                      <a:solidFill>
                        <a:schemeClr val="tx1"/>
                      </a:solidFill>
                      <a:latin typeface="Calibri"/>
                      <a:ea typeface="宋体" charset="-122"/>
                    </a:defRPr>
                  </a:lvl4pPr>
                  <a:lvl5pPr marL="2057400" indent="-228600">
                    <a:lnSpc>
                      <a:spcPct val="90000"/>
                    </a:lnSpc>
                    <a:spcBef>
                      <a:spcPts val="500"/>
                    </a:spcBef>
                    <a:buFont typeface="Arial" charset="0"/>
                    <a:buChar char="•"/>
                    <a:defRPr sz="2000">
                      <a:solidFill>
                        <a:schemeClr val="tx1"/>
                      </a:solidFill>
                      <a:latin typeface="Calibri"/>
                      <a:ea typeface="宋体" charset="-122"/>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a:ea typeface="宋体" charset="-122"/>
                    </a:defRPr>
                  </a:lvl9pPr>
                </a:lstStyle>
                <a:p>
                  <a:pPr>
                    <a:lnSpc>
                      <a:spcPct val="100000"/>
                    </a:lnSpc>
                    <a:spcBef>
                      <a:spcPct val="0"/>
                    </a:spcBef>
                    <a:buFont typeface="Arial" charset="0"/>
                    <a:buNone/>
                  </a:pPr>
                  <a:r>
                    <a:rPr lang="en-US" altLang="zh-CN" sz="900" b="1" dirty="0">
                      <a:solidFill>
                        <a:srgbClr val="059084"/>
                      </a:solidFill>
                      <a:latin typeface="微软雅黑" pitchFamily="34" charset="-122"/>
                      <a:ea typeface="微软雅黑" pitchFamily="34" charset="-122"/>
                    </a:rPr>
                    <a:t>31.0%</a:t>
                  </a:r>
                  <a:endParaRPr lang="zh-CN" altLang="en-US" sz="900" dirty="0">
                    <a:latin typeface="Arial" charset="0"/>
                  </a:endParaRPr>
                </a:p>
              </p:txBody>
            </p:sp>
          </p:grpSp>
          <p:grpSp>
            <p:nvGrpSpPr>
              <p:cNvPr id="8" name="组合 112"/>
              <p:cNvGrpSpPr/>
              <p:nvPr/>
            </p:nvGrpSpPr>
            <p:grpSpPr bwMode="auto">
              <a:xfrm>
                <a:off x="6741521" y="1297746"/>
                <a:ext cx="1485091" cy="1008327"/>
                <a:chOff x="6741521" y="1297746"/>
                <a:chExt cx="1485091" cy="1008327"/>
              </a:xfrm>
            </p:grpSpPr>
            <p:sp>
              <p:nvSpPr>
                <p:cNvPr id="32" name="矩形 31"/>
                <p:cNvSpPr/>
                <p:nvPr/>
              </p:nvSpPr>
              <p:spPr>
                <a:xfrm>
                  <a:off x="6824214" y="1297746"/>
                  <a:ext cx="1328679" cy="391506"/>
                </a:xfrm>
                <a:prstGeom prst="rect">
                  <a:avLst/>
                </a:prstGeom>
              </p:spPr>
              <p:txBody>
                <a:bodyPr wrap="none">
                  <a:spAutoFit/>
                </a:bodyPr>
                <a:lstStyle/>
                <a:p>
                  <a:pPr>
                    <a:defRPr/>
                  </a:pPr>
                  <a:r>
                    <a:rPr lang="en-US" altLang="zh-CN" sz="800" b="1" dirty="0">
                      <a:latin typeface="微软雅黑" pitchFamily="34" charset="-122"/>
                      <a:ea typeface="微软雅黑" pitchFamily="34" charset="-122"/>
                      <a:sym typeface="+mn-ea"/>
                    </a:rPr>
                    <a:t>HR(95% CI)</a:t>
                  </a:r>
                  <a:endParaRPr lang="zh-CN" altLang="en-US" sz="800" b="1" dirty="0">
                    <a:latin typeface="微软雅黑" pitchFamily="34" charset="-122"/>
                    <a:ea typeface="微软雅黑" pitchFamily="34" charset="-122"/>
                    <a:sym typeface="+mn-ea"/>
                  </a:endParaRPr>
                </a:p>
              </p:txBody>
            </p:sp>
            <p:sp>
              <p:nvSpPr>
                <p:cNvPr id="33" name="矩形 32"/>
                <p:cNvSpPr/>
                <p:nvPr/>
              </p:nvSpPr>
              <p:spPr>
                <a:xfrm>
                  <a:off x="6741521" y="1606955"/>
                  <a:ext cx="1485091" cy="699118"/>
                </a:xfrm>
                <a:prstGeom prst="rect">
                  <a:avLst/>
                </a:prstGeom>
              </p:spPr>
              <p:txBody>
                <a:bodyPr wrap="none">
                  <a:spAutoFit/>
                </a:bodyPr>
                <a:lstStyle/>
                <a:p>
                  <a:pPr algn="ctr">
                    <a:defRPr/>
                  </a:pPr>
                  <a:r>
                    <a:rPr lang="en-US" altLang="zh-CN" sz="1100" b="1" dirty="0">
                      <a:solidFill>
                        <a:srgbClr val="059084"/>
                      </a:solidFill>
                      <a:latin typeface="微软雅黑" pitchFamily="34" charset="-122"/>
                      <a:ea typeface="微软雅黑" pitchFamily="34" charset="-122"/>
                      <a:sym typeface="+mn-ea"/>
                    </a:rPr>
                    <a:t>0.49</a:t>
                  </a:r>
                </a:p>
                <a:p>
                  <a:pPr algn="ctr">
                    <a:defRPr/>
                  </a:pPr>
                  <a:r>
                    <a:rPr lang="zh-CN" altLang="en-US" sz="800" b="1" dirty="0">
                      <a:solidFill>
                        <a:srgbClr val="059084"/>
                      </a:solidFill>
                      <a:latin typeface="微软雅黑" pitchFamily="34" charset="-122"/>
                      <a:ea typeface="微软雅黑" pitchFamily="34" charset="-122"/>
                      <a:sym typeface="+mn-ea"/>
                    </a:rPr>
                    <a:t>（</a:t>
                  </a:r>
                  <a:r>
                    <a:rPr lang="en-US" altLang="zh-CN" sz="800" b="1" dirty="0">
                      <a:solidFill>
                        <a:srgbClr val="059084"/>
                      </a:solidFill>
                      <a:latin typeface="微软雅黑" pitchFamily="34" charset="-122"/>
                      <a:ea typeface="微软雅黑" pitchFamily="34" charset="-122"/>
                      <a:sym typeface="+mn-ea"/>
                    </a:rPr>
                    <a:t>0.38-0.64</a:t>
                  </a:r>
                  <a:r>
                    <a:rPr lang="zh-CN" altLang="en-US" sz="800" b="1" dirty="0">
                      <a:solidFill>
                        <a:srgbClr val="059084"/>
                      </a:solidFill>
                      <a:latin typeface="微软雅黑" pitchFamily="34" charset="-122"/>
                      <a:ea typeface="微软雅黑" pitchFamily="34" charset="-122"/>
                      <a:sym typeface="+mn-ea"/>
                    </a:rPr>
                    <a:t>）</a:t>
                  </a:r>
                  <a:endParaRPr lang="zh-CN" altLang="en-US" sz="800" dirty="0">
                    <a:sym typeface="+mn-ea"/>
                  </a:endParaRPr>
                </a:p>
              </p:txBody>
            </p:sp>
          </p:grpSp>
          <p:cxnSp>
            <p:nvCxnSpPr>
              <p:cNvPr id="31" name="直接连接符 30"/>
              <p:cNvCxnSpPr/>
              <p:nvPr/>
            </p:nvCxnSpPr>
            <p:spPr>
              <a:xfrm>
                <a:off x="3683708" y="1574597"/>
                <a:ext cx="5042427" cy="0"/>
              </a:xfrm>
              <a:prstGeom prst="line">
                <a:avLst/>
              </a:prstGeom>
              <a:ln w="28575">
                <a:solidFill>
                  <a:srgbClr val="01796B"/>
                </a:solidFill>
              </a:ln>
            </p:spPr>
            <p:style>
              <a:lnRef idx="1">
                <a:schemeClr val="accent1"/>
              </a:lnRef>
              <a:fillRef idx="0">
                <a:schemeClr val="accent1"/>
              </a:fillRef>
              <a:effectRef idx="0">
                <a:schemeClr val="accent1"/>
              </a:effectRef>
              <a:fontRef idx="minor">
                <a:schemeClr val="tx1"/>
              </a:fontRef>
            </p:style>
          </p:cxnSp>
        </p:grpSp>
      </p:grpSp>
      <p:pic>
        <p:nvPicPr>
          <p:cNvPr id="44" name="Picture 3"/>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5737"/>
          <a:stretch>
            <a:fillRect/>
          </a:stretch>
        </p:blipFill>
        <p:spPr bwMode="auto">
          <a:xfrm>
            <a:off x="1026716" y="3192318"/>
            <a:ext cx="3184647" cy="19820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5" name="TextBox 10"/>
          <p:cNvSpPr txBox="1"/>
          <p:nvPr/>
        </p:nvSpPr>
        <p:spPr>
          <a:xfrm>
            <a:off x="3127423" y="3351358"/>
            <a:ext cx="1277933" cy="396262"/>
          </a:xfrm>
          <a:prstGeom prst="rect">
            <a:avLst/>
          </a:prstGeom>
          <a:noFill/>
        </p:spPr>
        <p:txBody>
          <a:bodyPr wrap="square" lIns="68580" tIns="34290" rIns="68580" bIns="34290" rtlCol="0">
            <a:spAutoFit/>
          </a:bodyPr>
          <a:lstStyle/>
          <a:p>
            <a:pPr>
              <a:lnSpc>
                <a:spcPct val="125000"/>
              </a:lnSpc>
            </a:pPr>
            <a:r>
              <a:rPr lang="zh-CN" altLang="en-US" sz="900" b="1" dirty="0">
                <a:solidFill>
                  <a:srgbClr val="13877D"/>
                </a:solidFill>
                <a:latin typeface="微软雅黑" pitchFamily="34" charset="-122"/>
                <a:ea typeface="微软雅黑" pitchFamily="34" charset="-122"/>
              </a:rPr>
              <a:t>中位</a:t>
            </a:r>
            <a:r>
              <a:rPr lang="en-US" altLang="zh-CN" sz="900" b="1" dirty="0">
                <a:solidFill>
                  <a:srgbClr val="13877D"/>
                </a:solidFill>
                <a:latin typeface="微软雅黑" pitchFamily="34" charset="-122"/>
                <a:ea typeface="微软雅黑" pitchFamily="34" charset="-122"/>
              </a:rPr>
              <a:t>OS=12.9</a:t>
            </a:r>
            <a:r>
              <a:rPr lang="zh-CN" altLang="en-US" sz="900" b="1" dirty="0">
                <a:solidFill>
                  <a:srgbClr val="13877D"/>
                </a:solidFill>
                <a:latin typeface="微软雅黑" pitchFamily="34" charset="-122"/>
                <a:ea typeface="微软雅黑" pitchFamily="34" charset="-122"/>
              </a:rPr>
              <a:t>个月</a:t>
            </a:r>
            <a:endParaRPr lang="en-US" altLang="zh-CN" sz="900" b="1" dirty="0">
              <a:solidFill>
                <a:srgbClr val="13877D"/>
              </a:solidFill>
              <a:latin typeface="微软雅黑" pitchFamily="34" charset="-122"/>
              <a:ea typeface="微软雅黑" pitchFamily="34" charset="-122"/>
            </a:endParaRPr>
          </a:p>
          <a:p>
            <a:pPr>
              <a:lnSpc>
                <a:spcPct val="125000"/>
              </a:lnSpc>
            </a:pPr>
            <a:r>
              <a:rPr lang="en-US" altLang="zh-CN" sz="800" dirty="0">
                <a:solidFill>
                  <a:srgbClr val="13877D"/>
                </a:solidFill>
                <a:latin typeface="微软雅黑" pitchFamily="34" charset="-122"/>
                <a:ea typeface="微软雅黑" pitchFamily="34" charset="-122"/>
              </a:rPr>
              <a:t>(95%CI  9.7-15.5)</a:t>
            </a:r>
            <a:endParaRPr lang="zh-CN" altLang="en-US" sz="800" dirty="0">
              <a:solidFill>
                <a:srgbClr val="13877D"/>
              </a:solidFill>
              <a:latin typeface="微软雅黑" pitchFamily="34" charset="-122"/>
              <a:ea typeface="微软雅黑" pitchFamily="34" charset="-122"/>
            </a:endParaRPr>
          </a:p>
        </p:txBody>
      </p:sp>
      <p:sp>
        <p:nvSpPr>
          <p:cNvPr id="46" name="文本框 23"/>
          <p:cNvSpPr txBox="1"/>
          <p:nvPr/>
        </p:nvSpPr>
        <p:spPr>
          <a:xfrm rot="16200000">
            <a:off x="373921" y="3878862"/>
            <a:ext cx="942306" cy="238527"/>
          </a:xfrm>
          <a:prstGeom prst="rect">
            <a:avLst/>
          </a:prstGeom>
          <a:solidFill>
            <a:schemeClr val="bg1"/>
          </a:solidFill>
          <a:ln>
            <a:noFill/>
          </a:ln>
        </p:spPr>
        <p:txBody>
          <a:bodyPr wrap="square" lIns="68580" tIns="34290" rIns="68580" bIns="34290" rtlCol="0">
            <a:spAutoFit/>
          </a:bodyPr>
          <a:lstStyle/>
          <a:p>
            <a:pPr algn="ctr"/>
            <a:r>
              <a:rPr lang="en-US" altLang="zh-CN" sz="1100" b="1" dirty="0"/>
              <a:t>OS(%)</a:t>
            </a:r>
          </a:p>
        </p:txBody>
      </p:sp>
      <p:sp>
        <p:nvSpPr>
          <p:cNvPr id="47" name="文本框 46"/>
          <p:cNvSpPr txBox="1"/>
          <p:nvPr/>
        </p:nvSpPr>
        <p:spPr>
          <a:xfrm>
            <a:off x="2993617" y="4884068"/>
            <a:ext cx="1311860" cy="192360"/>
          </a:xfrm>
          <a:prstGeom prst="rect">
            <a:avLst/>
          </a:prstGeom>
          <a:noFill/>
          <a:ln>
            <a:noFill/>
          </a:ln>
        </p:spPr>
        <p:txBody>
          <a:bodyPr wrap="square" lIns="68580" tIns="34290" rIns="68580" bIns="34290" rtlCol="0">
            <a:spAutoFit/>
          </a:bodyPr>
          <a:lstStyle/>
          <a:p>
            <a:pPr algn="ctr"/>
            <a:r>
              <a:rPr lang="zh-CN" altLang="en-US" sz="800" b="1" dirty="0"/>
              <a:t>时间（月）</a:t>
            </a:r>
            <a:endParaRPr lang="en-US" altLang="zh-CN" sz="800" b="1" dirty="0"/>
          </a:p>
        </p:txBody>
      </p:sp>
      <p:sp>
        <p:nvSpPr>
          <p:cNvPr id="48" name="文本框 26"/>
          <p:cNvSpPr txBox="1"/>
          <p:nvPr/>
        </p:nvSpPr>
        <p:spPr>
          <a:xfrm>
            <a:off x="967718" y="4909284"/>
            <a:ext cx="470741" cy="264048"/>
          </a:xfrm>
          <a:prstGeom prst="rect">
            <a:avLst/>
          </a:prstGeom>
          <a:solidFill>
            <a:schemeClr val="bg1"/>
          </a:solidFill>
          <a:ln>
            <a:noFill/>
          </a:ln>
        </p:spPr>
        <p:txBody>
          <a:bodyPr wrap="square" lIns="68580" tIns="34290" rIns="68580" bIns="34290" rtlCol="0" anchor="b" anchorCtr="1">
            <a:noAutofit/>
          </a:bodyPr>
          <a:lstStyle/>
          <a:p>
            <a:pPr algn="r"/>
            <a:r>
              <a:rPr lang="zh-CN" altLang="en-US" sz="700" b="1" dirty="0"/>
              <a:t>患者数</a:t>
            </a:r>
            <a:endParaRPr lang="en-US" altLang="zh-CN" sz="700" b="1" dirty="0"/>
          </a:p>
        </p:txBody>
      </p:sp>
      <p:sp>
        <p:nvSpPr>
          <p:cNvPr id="50" name="文本框 49"/>
          <p:cNvSpPr txBox="1">
            <a:spLocks noChangeArrowheads="1"/>
          </p:cNvSpPr>
          <p:nvPr/>
        </p:nvSpPr>
        <p:spPr bwMode="auto">
          <a:xfrm>
            <a:off x="540653" y="2843022"/>
            <a:ext cx="3864704" cy="346249"/>
          </a:xfrm>
          <a:prstGeom prst="rect">
            <a:avLst/>
          </a:prstGeom>
          <a:solidFill>
            <a:schemeClr val="accent1"/>
          </a:solidFill>
          <a:ln w="9525">
            <a:solidFill>
              <a:schemeClr val="bg1">
                <a:lumMod val="75000"/>
              </a:schemeClr>
            </a:solidFill>
            <a:miter lim="800000"/>
          </a:ln>
          <a:effectLst>
            <a:outerShdw blurRad="50800" dist="38100" dir="2700000" algn="tl" rotWithShape="0">
              <a:prstClr val="black">
                <a:alpha val="40000"/>
              </a:prstClr>
            </a:outerShdw>
          </a:effectLst>
        </p:spPr>
        <p:txBody>
          <a:bodyPr wrap="square" lIns="68580" tIns="34290" rIns="68580" bIns="34290">
            <a:spAutoFit/>
          </a:bodyPr>
          <a:lstStyle>
            <a:lvl1pPr eaLnBrk="0" hangingPunct="0">
              <a:defRPr>
                <a:solidFill>
                  <a:schemeClr val="tx1"/>
                </a:solidFill>
                <a:latin typeface="Arial" charset="0"/>
                <a:ea typeface="宋体" charset="-122"/>
              </a:defRPr>
            </a:lvl1pPr>
            <a:lvl2pPr eaLnBrk="0" hangingPunct="0">
              <a:defRPr>
                <a:solidFill>
                  <a:schemeClr val="tx1"/>
                </a:solidFill>
                <a:latin typeface="Arial" charset="0"/>
                <a:ea typeface="宋体" charset="-122"/>
              </a:defRPr>
            </a:lvl2pPr>
            <a:lvl3pPr eaLnBrk="0" hangingPunct="0">
              <a:defRPr>
                <a:solidFill>
                  <a:schemeClr val="tx1"/>
                </a:solidFill>
                <a:latin typeface="Arial" charset="0"/>
                <a:ea typeface="宋体" charset="-122"/>
              </a:defRPr>
            </a:lvl3pPr>
            <a:lvl4pPr eaLnBrk="0" hangingPunct="0">
              <a:defRPr>
                <a:solidFill>
                  <a:schemeClr val="tx1"/>
                </a:solidFill>
                <a:latin typeface="Arial" charset="0"/>
                <a:ea typeface="宋体" charset="-122"/>
              </a:defRPr>
            </a:lvl4pPr>
            <a:lvl5pPr eaLnBrk="0" hangingPunct="0">
              <a:defRPr>
                <a:solidFill>
                  <a:schemeClr val="tx1"/>
                </a:solidFill>
                <a:latin typeface="Arial" charset="0"/>
                <a:ea typeface="宋体" charset="-122"/>
              </a:defRPr>
            </a:lvl5pPr>
            <a:lvl6pPr eaLnBrk="0" fontAlgn="base" hangingPunct="0">
              <a:spcBef>
                <a:spcPct val="0"/>
              </a:spcBef>
              <a:spcAft>
                <a:spcPct val="0"/>
              </a:spcAft>
              <a:buFont typeface="Arial" charset="0"/>
              <a:defRPr>
                <a:solidFill>
                  <a:schemeClr val="tx1"/>
                </a:solidFill>
                <a:latin typeface="Arial" charset="0"/>
                <a:ea typeface="宋体" charset="-122"/>
              </a:defRPr>
            </a:lvl6pPr>
            <a:lvl7pPr eaLnBrk="0" fontAlgn="base" hangingPunct="0">
              <a:spcBef>
                <a:spcPct val="0"/>
              </a:spcBef>
              <a:spcAft>
                <a:spcPct val="0"/>
              </a:spcAft>
              <a:buFont typeface="Arial" charset="0"/>
              <a:defRPr>
                <a:solidFill>
                  <a:schemeClr val="tx1"/>
                </a:solidFill>
                <a:latin typeface="Arial" charset="0"/>
                <a:ea typeface="宋体" charset="-122"/>
              </a:defRPr>
            </a:lvl7pPr>
            <a:lvl8pPr eaLnBrk="0" fontAlgn="base" hangingPunct="0">
              <a:spcBef>
                <a:spcPct val="0"/>
              </a:spcBef>
              <a:spcAft>
                <a:spcPct val="0"/>
              </a:spcAft>
              <a:buFont typeface="Arial" charset="0"/>
              <a:defRPr>
                <a:solidFill>
                  <a:schemeClr val="tx1"/>
                </a:solidFill>
                <a:latin typeface="Arial" charset="0"/>
                <a:ea typeface="宋体" charset="-122"/>
              </a:defRPr>
            </a:lvl8pPr>
            <a:lvl9pPr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lnSpc>
                <a:spcPct val="150000"/>
              </a:lnSpc>
              <a:buFont typeface="Arial" charset="0"/>
              <a:buNone/>
              <a:defRPr/>
            </a:pPr>
            <a:r>
              <a:rPr lang="en-US" altLang="zh-CN" sz="1200" b="1" dirty="0">
                <a:solidFill>
                  <a:schemeClr val="bg1"/>
                </a:solidFill>
                <a:latin typeface="微软雅黑" pitchFamily="34" charset="-122"/>
                <a:ea typeface="微软雅黑" pitchFamily="34" charset="-122"/>
                <a:sym typeface="+mn-ea"/>
              </a:rPr>
              <a:t>KEYNOTE-224</a:t>
            </a:r>
            <a:r>
              <a:rPr lang="zh-CN" altLang="en-US" sz="1200" b="1" dirty="0">
                <a:solidFill>
                  <a:schemeClr val="bg1"/>
                </a:solidFill>
                <a:latin typeface="微软雅黑" pitchFamily="34" charset="-122"/>
                <a:ea typeface="微软雅黑" pitchFamily="34" charset="-122"/>
                <a:sym typeface="+mn-ea"/>
              </a:rPr>
              <a:t>：肝癌二线</a:t>
            </a:r>
            <a:endParaRPr lang="en-US" altLang="zh-CN" sz="1200" dirty="0">
              <a:solidFill>
                <a:schemeClr val="bg1"/>
              </a:solidFill>
              <a:latin typeface="微软雅黑" pitchFamily="34" charset="-122"/>
              <a:ea typeface="微软雅黑" pitchFamily="34" charset="-122"/>
              <a:sym typeface="+mn-ea"/>
            </a:endParaRPr>
          </a:p>
        </p:txBody>
      </p:sp>
      <p:sp>
        <p:nvSpPr>
          <p:cNvPr id="11" name="矩形 10"/>
          <p:cNvSpPr/>
          <p:nvPr/>
        </p:nvSpPr>
        <p:spPr>
          <a:xfrm>
            <a:off x="967718" y="5054570"/>
            <a:ext cx="3337758" cy="1560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0" name="矩形 9"/>
          <p:cNvSpPr/>
          <p:nvPr/>
        </p:nvSpPr>
        <p:spPr>
          <a:xfrm>
            <a:off x="547540" y="3162861"/>
            <a:ext cx="3857816" cy="1870149"/>
          </a:xfrm>
          <a:prstGeom prst="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52" name="图片 51"/>
          <p:cNvPicPr>
            <a:picLocks noChangeAspect="1"/>
          </p:cNvPicPr>
          <p:nvPr/>
        </p:nvPicPr>
        <p:blipFill>
          <a:blip r:embed="rId10" cstate="print"/>
          <a:stretch>
            <a:fillRect/>
          </a:stretch>
        </p:blipFill>
        <p:spPr>
          <a:xfrm>
            <a:off x="4857118" y="3350985"/>
            <a:ext cx="2830517" cy="1752766"/>
          </a:xfrm>
          <a:prstGeom prst="rect">
            <a:avLst/>
          </a:prstGeom>
        </p:spPr>
      </p:pic>
      <p:sp>
        <p:nvSpPr>
          <p:cNvPr id="53" name="文本框 52"/>
          <p:cNvSpPr txBox="1">
            <a:spLocks noChangeArrowheads="1"/>
          </p:cNvSpPr>
          <p:nvPr/>
        </p:nvSpPr>
        <p:spPr bwMode="auto">
          <a:xfrm>
            <a:off x="4596182" y="2847434"/>
            <a:ext cx="3864704" cy="346249"/>
          </a:xfrm>
          <a:prstGeom prst="rect">
            <a:avLst/>
          </a:prstGeom>
          <a:solidFill>
            <a:schemeClr val="accent1"/>
          </a:solidFill>
          <a:ln w="9525">
            <a:solidFill>
              <a:schemeClr val="bg1">
                <a:lumMod val="75000"/>
              </a:schemeClr>
            </a:solidFill>
            <a:miter lim="800000"/>
          </a:ln>
          <a:effectLst>
            <a:outerShdw blurRad="50800" dist="38100" dir="2700000" algn="tl" rotWithShape="0">
              <a:prstClr val="black">
                <a:alpha val="40000"/>
              </a:prstClr>
            </a:outerShdw>
          </a:effectLst>
        </p:spPr>
        <p:txBody>
          <a:bodyPr wrap="square" lIns="68580" tIns="34290" rIns="68580" bIns="34290">
            <a:spAutoFit/>
          </a:bodyPr>
          <a:lstStyle>
            <a:lvl1pPr eaLnBrk="0" hangingPunct="0">
              <a:defRPr>
                <a:solidFill>
                  <a:schemeClr val="tx1"/>
                </a:solidFill>
                <a:latin typeface="Arial" charset="0"/>
                <a:ea typeface="宋体" charset="-122"/>
              </a:defRPr>
            </a:lvl1pPr>
            <a:lvl2pPr eaLnBrk="0" hangingPunct="0">
              <a:defRPr>
                <a:solidFill>
                  <a:schemeClr val="tx1"/>
                </a:solidFill>
                <a:latin typeface="Arial" charset="0"/>
                <a:ea typeface="宋体" charset="-122"/>
              </a:defRPr>
            </a:lvl2pPr>
            <a:lvl3pPr eaLnBrk="0" hangingPunct="0">
              <a:defRPr>
                <a:solidFill>
                  <a:schemeClr val="tx1"/>
                </a:solidFill>
                <a:latin typeface="Arial" charset="0"/>
                <a:ea typeface="宋体" charset="-122"/>
              </a:defRPr>
            </a:lvl3pPr>
            <a:lvl4pPr eaLnBrk="0" hangingPunct="0">
              <a:defRPr>
                <a:solidFill>
                  <a:schemeClr val="tx1"/>
                </a:solidFill>
                <a:latin typeface="Arial" charset="0"/>
                <a:ea typeface="宋体" charset="-122"/>
              </a:defRPr>
            </a:lvl4pPr>
            <a:lvl5pPr eaLnBrk="0" hangingPunct="0">
              <a:defRPr>
                <a:solidFill>
                  <a:schemeClr val="tx1"/>
                </a:solidFill>
                <a:latin typeface="Arial" charset="0"/>
                <a:ea typeface="宋体" charset="-122"/>
              </a:defRPr>
            </a:lvl5pPr>
            <a:lvl6pPr eaLnBrk="0" fontAlgn="base" hangingPunct="0">
              <a:spcBef>
                <a:spcPct val="0"/>
              </a:spcBef>
              <a:spcAft>
                <a:spcPct val="0"/>
              </a:spcAft>
              <a:buFont typeface="Arial" charset="0"/>
              <a:defRPr>
                <a:solidFill>
                  <a:schemeClr val="tx1"/>
                </a:solidFill>
                <a:latin typeface="Arial" charset="0"/>
                <a:ea typeface="宋体" charset="-122"/>
              </a:defRPr>
            </a:lvl6pPr>
            <a:lvl7pPr eaLnBrk="0" fontAlgn="base" hangingPunct="0">
              <a:spcBef>
                <a:spcPct val="0"/>
              </a:spcBef>
              <a:spcAft>
                <a:spcPct val="0"/>
              </a:spcAft>
              <a:buFont typeface="Arial" charset="0"/>
              <a:defRPr>
                <a:solidFill>
                  <a:schemeClr val="tx1"/>
                </a:solidFill>
                <a:latin typeface="Arial" charset="0"/>
                <a:ea typeface="宋体" charset="-122"/>
              </a:defRPr>
            </a:lvl7pPr>
            <a:lvl8pPr eaLnBrk="0" fontAlgn="base" hangingPunct="0">
              <a:spcBef>
                <a:spcPct val="0"/>
              </a:spcBef>
              <a:spcAft>
                <a:spcPct val="0"/>
              </a:spcAft>
              <a:buFont typeface="Arial" charset="0"/>
              <a:defRPr>
                <a:solidFill>
                  <a:schemeClr val="tx1"/>
                </a:solidFill>
                <a:latin typeface="Arial" charset="0"/>
                <a:ea typeface="宋体" charset="-122"/>
              </a:defRPr>
            </a:lvl8pPr>
            <a:lvl9pPr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lnSpc>
                <a:spcPct val="150000"/>
              </a:lnSpc>
              <a:buFont typeface="Arial" charset="0"/>
              <a:buNone/>
              <a:defRPr/>
            </a:pPr>
            <a:r>
              <a:rPr lang="en-US" altLang="zh-CN" sz="1200" b="1" dirty="0">
                <a:solidFill>
                  <a:schemeClr val="bg1"/>
                </a:solidFill>
                <a:latin typeface="微软雅黑" pitchFamily="34" charset="-122"/>
                <a:ea typeface="微软雅黑" pitchFamily="34" charset="-122"/>
                <a:sym typeface="+mn-ea"/>
              </a:rPr>
              <a:t>KEYNOTE-164</a:t>
            </a:r>
            <a:r>
              <a:rPr lang="zh-CN" altLang="en-US" sz="1200" b="1" dirty="0">
                <a:solidFill>
                  <a:schemeClr val="bg1"/>
                </a:solidFill>
                <a:latin typeface="微软雅黑" pitchFamily="34" charset="-122"/>
                <a:ea typeface="微软雅黑" pitchFamily="34" charset="-122"/>
                <a:sym typeface="+mn-ea"/>
              </a:rPr>
              <a:t>：</a:t>
            </a:r>
            <a:r>
              <a:rPr lang="en-US" altLang="zh-CN" sz="1200" b="1" dirty="0">
                <a:solidFill>
                  <a:schemeClr val="bg1"/>
                </a:solidFill>
                <a:latin typeface="微软雅黑" pitchFamily="34" charset="-122"/>
                <a:ea typeface="微软雅黑" pitchFamily="34" charset="-122"/>
                <a:sym typeface="+mn-ea"/>
              </a:rPr>
              <a:t>MSI-H</a:t>
            </a:r>
            <a:endParaRPr lang="en-US" altLang="zh-CN" sz="1200" dirty="0">
              <a:solidFill>
                <a:schemeClr val="bg1"/>
              </a:solidFill>
              <a:latin typeface="微软雅黑" pitchFamily="34" charset="-122"/>
              <a:ea typeface="微软雅黑" pitchFamily="34" charset="-122"/>
              <a:sym typeface="+mn-ea"/>
            </a:endParaRPr>
          </a:p>
        </p:txBody>
      </p:sp>
      <p:grpSp>
        <p:nvGrpSpPr>
          <p:cNvPr id="9" name="组合 60"/>
          <p:cNvGrpSpPr/>
          <p:nvPr/>
        </p:nvGrpSpPr>
        <p:grpSpPr>
          <a:xfrm>
            <a:off x="6458314" y="3279750"/>
            <a:ext cx="1956029" cy="419758"/>
            <a:chOff x="8293061" y="1879766"/>
            <a:chExt cx="2608038" cy="559504"/>
          </a:xfrm>
        </p:grpSpPr>
        <p:sp>
          <p:nvSpPr>
            <p:cNvPr id="55" name="文本框 2"/>
            <p:cNvSpPr txBox="1"/>
            <p:nvPr/>
          </p:nvSpPr>
          <p:spPr>
            <a:xfrm>
              <a:off x="8843700" y="1910246"/>
              <a:ext cx="445771" cy="492290"/>
            </a:xfrm>
            <a:prstGeom prst="rect">
              <a:avLst/>
            </a:prstGeom>
            <a:noFill/>
          </p:spPr>
          <p:txBody>
            <a:bodyPr wrap="square" rtlCol="0">
              <a:spAutoFit/>
            </a:bodyPr>
            <a:lstStyle/>
            <a:p>
              <a:pPr marL="214313" indent="-214313" algn="ctr"/>
              <a:r>
                <a:rPr lang="zh-CN" altLang="en-US" sz="600" dirty="0">
                  <a:latin typeface="Arial" charset="0"/>
                  <a:ea typeface="微软雅黑" pitchFamily="34" charset="-122"/>
                  <a:cs typeface="Arial" charset="0"/>
                </a:rPr>
                <a:t>事件</a:t>
              </a:r>
              <a:endParaRPr lang="en-US" altLang="zh-CN" sz="600" dirty="0">
                <a:latin typeface="Arial" charset="0"/>
                <a:ea typeface="微软雅黑" pitchFamily="34" charset="-122"/>
                <a:cs typeface="Arial" charset="0"/>
              </a:endParaRPr>
            </a:p>
            <a:p>
              <a:pPr marL="214313" indent="-214313" algn="ctr"/>
              <a:r>
                <a:rPr lang="en-US" altLang="zh-CN" sz="600" dirty="0">
                  <a:latin typeface="Arial" charset="0"/>
                  <a:ea typeface="微软雅黑" pitchFamily="34" charset="-122"/>
                  <a:cs typeface="Arial" charset="0"/>
                </a:rPr>
                <a:t>n</a:t>
              </a:r>
            </a:p>
          </p:txBody>
        </p:sp>
        <p:sp>
          <p:nvSpPr>
            <p:cNvPr id="56" name="文本框 2"/>
            <p:cNvSpPr txBox="1"/>
            <p:nvPr/>
          </p:nvSpPr>
          <p:spPr>
            <a:xfrm>
              <a:off x="10055553" y="1879766"/>
              <a:ext cx="845546" cy="492291"/>
            </a:xfrm>
            <a:prstGeom prst="rect">
              <a:avLst/>
            </a:prstGeom>
            <a:noFill/>
          </p:spPr>
          <p:txBody>
            <a:bodyPr wrap="square" rtlCol="0">
              <a:spAutoFit/>
            </a:bodyPr>
            <a:lstStyle/>
            <a:p>
              <a:pPr marL="214313" indent="-214313" algn="ctr"/>
              <a:r>
                <a:rPr lang="zh-CN" altLang="en-US" sz="600" dirty="0">
                  <a:latin typeface="Arial" charset="0"/>
                  <a:ea typeface="微软雅黑" pitchFamily="34" charset="-122"/>
                  <a:cs typeface="Arial" charset="0"/>
                </a:rPr>
                <a:t>中位时间，月</a:t>
              </a:r>
              <a:endParaRPr lang="en-US" altLang="zh-CN" sz="600" dirty="0">
                <a:latin typeface="Arial" charset="0"/>
                <a:ea typeface="微软雅黑" pitchFamily="34" charset="-122"/>
                <a:cs typeface="Arial" charset="0"/>
              </a:endParaRPr>
            </a:p>
            <a:p>
              <a:pPr marL="214313" indent="-214313" algn="ctr"/>
              <a:r>
                <a:rPr lang="zh-CN" altLang="en-US" sz="600" dirty="0">
                  <a:latin typeface="Arial" charset="0"/>
                  <a:ea typeface="微软雅黑" pitchFamily="34" charset="-122"/>
                  <a:cs typeface="Arial" charset="0"/>
                </a:rPr>
                <a:t>（</a:t>
              </a:r>
              <a:r>
                <a:rPr lang="en-US" altLang="zh-CN" sz="600" dirty="0">
                  <a:latin typeface="Arial" charset="0"/>
                  <a:ea typeface="微软雅黑" pitchFamily="34" charset="-122"/>
                  <a:cs typeface="Arial" charset="0"/>
                </a:rPr>
                <a:t>95%CI</a:t>
              </a:r>
              <a:r>
                <a:rPr lang="zh-CN" altLang="en-US" sz="600" dirty="0">
                  <a:latin typeface="Arial" charset="0"/>
                  <a:ea typeface="微软雅黑" pitchFamily="34" charset="-122"/>
                  <a:cs typeface="Arial" charset="0"/>
                </a:rPr>
                <a:t>）</a:t>
              </a:r>
              <a:endParaRPr lang="en-US" altLang="zh-CN" sz="600" dirty="0">
                <a:latin typeface="Arial" charset="0"/>
                <a:ea typeface="微软雅黑" pitchFamily="34" charset="-122"/>
                <a:cs typeface="Arial" charset="0"/>
              </a:endParaRPr>
            </a:p>
          </p:txBody>
        </p:sp>
        <p:sp>
          <p:nvSpPr>
            <p:cNvPr id="57" name="文本框 2"/>
            <p:cNvSpPr txBox="1"/>
            <p:nvPr/>
          </p:nvSpPr>
          <p:spPr>
            <a:xfrm>
              <a:off x="9220889" y="1891196"/>
              <a:ext cx="560071" cy="369218"/>
            </a:xfrm>
            <a:prstGeom prst="rect">
              <a:avLst/>
            </a:prstGeom>
            <a:noFill/>
          </p:spPr>
          <p:txBody>
            <a:bodyPr wrap="square" rtlCol="0">
              <a:spAutoFit/>
            </a:bodyPr>
            <a:lstStyle/>
            <a:p>
              <a:pPr marL="214313" indent="-214313" algn="ctr"/>
              <a:r>
                <a:rPr lang="en-US" altLang="zh-CN" sz="600" dirty="0">
                  <a:latin typeface="Arial" charset="0"/>
                  <a:ea typeface="微软雅黑" pitchFamily="34" charset="-122"/>
                  <a:cs typeface="Arial" charset="0"/>
                </a:rPr>
                <a:t>6</a:t>
              </a:r>
              <a:r>
                <a:rPr lang="zh-CN" altLang="en-US" sz="600" dirty="0">
                  <a:latin typeface="Arial" charset="0"/>
                  <a:ea typeface="微软雅黑" pitchFamily="34" charset="-122"/>
                  <a:cs typeface="Arial" charset="0"/>
                </a:rPr>
                <a:t>个月</a:t>
              </a:r>
              <a:endParaRPr lang="en-US" altLang="zh-CN" sz="600" dirty="0">
                <a:latin typeface="Arial" charset="0"/>
                <a:ea typeface="微软雅黑" pitchFamily="34" charset="-122"/>
                <a:cs typeface="Arial" charset="0"/>
              </a:endParaRPr>
            </a:p>
            <a:p>
              <a:pPr marL="214313" indent="-214313" algn="ctr"/>
              <a:r>
                <a:rPr lang="en-US" altLang="zh-CN" sz="600" dirty="0">
                  <a:latin typeface="Arial" charset="0"/>
                  <a:ea typeface="微软雅黑" pitchFamily="34" charset="-122"/>
                  <a:cs typeface="Arial" charset="0"/>
                </a:rPr>
                <a:t>OS</a:t>
              </a:r>
              <a:r>
                <a:rPr lang="zh-CN" altLang="en-US" sz="600" dirty="0">
                  <a:latin typeface="Arial" charset="0"/>
                  <a:ea typeface="微软雅黑" pitchFamily="34" charset="-122"/>
                  <a:cs typeface="Arial" charset="0"/>
                </a:rPr>
                <a:t>率</a:t>
              </a:r>
              <a:endParaRPr lang="en-US" altLang="zh-CN" sz="600" dirty="0">
                <a:latin typeface="Arial" charset="0"/>
                <a:ea typeface="微软雅黑" pitchFamily="34" charset="-122"/>
                <a:cs typeface="Arial" charset="0"/>
              </a:endParaRPr>
            </a:p>
          </p:txBody>
        </p:sp>
        <p:sp>
          <p:nvSpPr>
            <p:cNvPr id="58" name="文本框 2"/>
            <p:cNvSpPr txBox="1"/>
            <p:nvPr/>
          </p:nvSpPr>
          <p:spPr>
            <a:xfrm>
              <a:off x="9594269" y="1895007"/>
              <a:ext cx="636271" cy="369218"/>
            </a:xfrm>
            <a:prstGeom prst="rect">
              <a:avLst/>
            </a:prstGeom>
            <a:noFill/>
          </p:spPr>
          <p:txBody>
            <a:bodyPr wrap="square" rtlCol="0">
              <a:spAutoFit/>
            </a:bodyPr>
            <a:lstStyle/>
            <a:p>
              <a:pPr marL="214313" indent="-214313" algn="ctr"/>
              <a:r>
                <a:rPr lang="en-US" altLang="zh-CN" sz="600" dirty="0">
                  <a:latin typeface="Arial" charset="0"/>
                  <a:ea typeface="微软雅黑" pitchFamily="34" charset="-122"/>
                  <a:cs typeface="Arial" charset="0"/>
                </a:rPr>
                <a:t>12</a:t>
              </a:r>
              <a:r>
                <a:rPr lang="zh-CN" altLang="en-US" sz="600" dirty="0">
                  <a:latin typeface="Arial" charset="0"/>
                  <a:ea typeface="微软雅黑" pitchFamily="34" charset="-122"/>
                  <a:cs typeface="Arial" charset="0"/>
                </a:rPr>
                <a:t>个月</a:t>
              </a:r>
              <a:endParaRPr lang="en-US" altLang="zh-CN" sz="600" dirty="0">
                <a:latin typeface="Arial" charset="0"/>
                <a:ea typeface="微软雅黑" pitchFamily="34" charset="-122"/>
                <a:cs typeface="Arial" charset="0"/>
              </a:endParaRPr>
            </a:p>
            <a:p>
              <a:pPr marL="214313" indent="-214313" algn="ctr"/>
              <a:r>
                <a:rPr lang="en-US" altLang="zh-CN" sz="600" dirty="0">
                  <a:latin typeface="Arial" charset="0"/>
                  <a:ea typeface="微软雅黑" pitchFamily="34" charset="-122"/>
                  <a:cs typeface="Arial" charset="0"/>
                </a:rPr>
                <a:t>OS</a:t>
              </a:r>
              <a:r>
                <a:rPr lang="zh-CN" altLang="en-US" sz="600" dirty="0">
                  <a:latin typeface="Arial" charset="0"/>
                  <a:ea typeface="微软雅黑" pitchFamily="34" charset="-122"/>
                  <a:cs typeface="Arial" charset="0"/>
                </a:rPr>
                <a:t>率</a:t>
              </a:r>
              <a:endParaRPr lang="en-US" altLang="zh-CN" sz="600" dirty="0">
                <a:latin typeface="Arial" charset="0"/>
                <a:ea typeface="微软雅黑" pitchFamily="34" charset="-122"/>
                <a:cs typeface="Arial" charset="0"/>
              </a:endParaRPr>
            </a:p>
          </p:txBody>
        </p:sp>
        <p:cxnSp>
          <p:nvCxnSpPr>
            <p:cNvPr id="59" name="直接连接符 58"/>
            <p:cNvCxnSpPr/>
            <p:nvPr/>
          </p:nvCxnSpPr>
          <p:spPr>
            <a:xfrm>
              <a:off x="8845887" y="2214904"/>
              <a:ext cx="1901953" cy="341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0" name="文本框 59"/>
            <p:cNvSpPr txBox="1"/>
            <p:nvPr/>
          </p:nvSpPr>
          <p:spPr>
            <a:xfrm>
              <a:off x="8293061" y="2213637"/>
              <a:ext cx="2487053" cy="225633"/>
            </a:xfrm>
            <a:prstGeom prst="rect">
              <a:avLst/>
            </a:prstGeom>
            <a:noFill/>
          </p:spPr>
          <p:txBody>
            <a:bodyPr wrap="square" rtlCol="0">
              <a:spAutoFit/>
            </a:bodyPr>
            <a:lstStyle/>
            <a:p>
              <a:r>
                <a:rPr lang="en-US" altLang="zh-CN" sz="500" dirty="0">
                  <a:solidFill>
                    <a:srgbClr val="199995"/>
                  </a:solidFill>
                  <a:latin typeface="Arial" charset="0"/>
                  <a:cs typeface="Arial" charset="0"/>
                </a:rPr>
                <a:t>MSI-H-CRC   17(28%)       87%          72%      NR(NR-NR) </a:t>
              </a:r>
              <a:endParaRPr lang="zh-CN" altLang="en-US" sz="500" dirty="0">
                <a:solidFill>
                  <a:srgbClr val="199995"/>
                </a:solidFill>
                <a:latin typeface="Arial" charset="0"/>
                <a:cs typeface="Arial" charset="0"/>
              </a:endParaRPr>
            </a:p>
          </p:txBody>
        </p:sp>
      </p:grpSp>
      <p:sp>
        <p:nvSpPr>
          <p:cNvPr id="62" name="矩形 61"/>
          <p:cNvSpPr/>
          <p:nvPr/>
        </p:nvSpPr>
        <p:spPr>
          <a:xfrm>
            <a:off x="4596182" y="4959293"/>
            <a:ext cx="3337758" cy="1560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4" name="矩形 53"/>
          <p:cNvSpPr/>
          <p:nvPr/>
        </p:nvSpPr>
        <p:spPr>
          <a:xfrm>
            <a:off x="4603069" y="3167273"/>
            <a:ext cx="3857816" cy="1870149"/>
          </a:xfrm>
          <a:prstGeom prst="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3" name="文本框 62"/>
          <p:cNvSpPr txBox="1"/>
          <p:nvPr/>
        </p:nvSpPr>
        <p:spPr>
          <a:xfrm>
            <a:off x="7278010" y="4807670"/>
            <a:ext cx="1311860" cy="192360"/>
          </a:xfrm>
          <a:prstGeom prst="rect">
            <a:avLst/>
          </a:prstGeom>
          <a:noFill/>
          <a:ln>
            <a:noFill/>
          </a:ln>
        </p:spPr>
        <p:txBody>
          <a:bodyPr wrap="square" lIns="68580" tIns="34290" rIns="68580" bIns="34290" rtlCol="0">
            <a:spAutoFit/>
          </a:bodyPr>
          <a:lstStyle/>
          <a:p>
            <a:pPr algn="ctr"/>
            <a:r>
              <a:rPr lang="zh-CN" altLang="en-US" sz="800" b="1" dirty="0"/>
              <a:t>时间（月）</a:t>
            </a:r>
            <a:endParaRPr lang="en-US" altLang="zh-CN" sz="800" b="1" dirty="0"/>
          </a:p>
        </p:txBody>
      </p:sp>
      <p:sp>
        <p:nvSpPr>
          <p:cNvPr id="64" name="TextBox 10"/>
          <p:cNvSpPr txBox="1"/>
          <p:nvPr/>
        </p:nvSpPr>
        <p:spPr>
          <a:xfrm>
            <a:off x="6655881" y="3899158"/>
            <a:ext cx="1277933" cy="242374"/>
          </a:xfrm>
          <a:prstGeom prst="rect">
            <a:avLst/>
          </a:prstGeom>
          <a:noFill/>
        </p:spPr>
        <p:txBody>
          <a:bodyPr wrap="square" lIns="68580" tIns="34290" rIns="68580" bIns="34290" rtlCol="0">
            <a:spAutoFit/>
          </a:bodyPr>
          <a:lstStyle/>
          <a:p>
            <a:pPr>
              <a:lnSpc>
                <a:spcPct val="125000"/>
              </a:lnSpc>
            </a:pPr>
            <a:r>
              <a:rPr lang="zh-CN" altLang="en-US" sz="900" b="1" dirty="0">
                <a:solidFill>
                  <a:srgbClr val="13877D"/>
                </a:solidFill>
                <a:latin typeface="微软雅黑" pitchFamily="34" charset="-122"/>
                <a:ea typeface="微软雅黑" pitchFamily="34" charset="-122"/>
              </a:rPr>
              <a:t>中位</a:t>
            </a:r>
            <a:r>
              <a:rPr lang="en-US" altLang="zh-CN" sz="900" b="1" dirty="0">
                <a:solidFill>
                  <a:srgbClr val="13877D"/>
                </a:solidFill>
                <a:latin typeface="微软雅黑" pitchFamily="34" charset="-122"/>
                <a:ea typeface="微软雅黑" pitchFamily="34" charset="-122"/>
              </a:rPr>
              <a:t>OS=NR</a:t>
            </a:r>
          </a:p>
        </p:txBody>
      </p:sp>
      <p:sp>
        <p:nvSpPr>
          <p:cNvPr id="65" name="文本框 64"/>
          <p:cNvSpPr txBox="1">
            <a:spLocks noChangeArrowheads="1"/>
          </p:cNvSpPr>
          <p:nvPr/>
        </p:nvSpPr>
        <p:spPr bwMode="auto">
          <a:xfrm>
            <a:off x="4569686" y="716055"/>
            <a:ext cx="3864704" cy="346249"/>
          </a:xfrm>
          <a:prstGeom prst="rect">
            <a:avLst/>
          </a:prstGeom>
          <a:solidFill>
            <a:schemeClr val="accent1"/>
          </a:solidFill>
          <a:ln w="9525">
            <a:solidFill>
              <a:schemeClr val="bg1">
                <a:lumMod val="75000"/>
              </a:schemeClr>
            </a:solidFill>
            <a:miter lim="800000"/>
          </a:ln>
          <a:effectLst>
            <a:outerShdw blurRad="50800" dist="38100" dir="2700000" algn="tl" rotWithShape="0">
              <a:prstClr val="black">
                <a:alpha val="40000"/>
              </a:prstClr>
            </a:outerShdw>
          </a:effectLst>
        </p:spPr>
        <p:txBody>
          <a:bodyPr wrap="square" lIns="68580" tIns="34290" rIns="68580" bIns="34290">
            <a:spAutoFit/>
          </a:bodyPr>
          <a:lstStyle>
            <a:lvl1pPr eaLnBrk="0" hangingPunct="0">
              <a:defRPr>
                <a:solidFill>
                  <a:schemeClr val="tx1"/>
                </a:solidFill>
                <a:latin typeface="Arial" charset="0"/>
                <a:ea typeface="宋体" charset="-122"/>
              </a:defRPr>
            </a:lvl1pPr>
            <a:lvl2pPr eaLnBrk="0" hangingPunct="0">
              <a:defRPr>
                <a:solidFill>
                  <a:schemeClr val="tx1"/>
                </a:solidFill>
                <a:latin typeface="Arial" charset="0"/>
                <a:ea typeface="宋体" charset="-122"/>
              </a:defRPr>
            </a:lvl2pPr>
            <a:lvl3pPr eaLnBrk="0" hangingPunct="0">
              <a:defRPr>
                <a:solidFill>
                  <a:schemeClr val="tx1"/>
                </a:solidFill>
                <a:latin typeface="Arial" charset="0"/>
                <a:ea typeface="宋体" charset="-122"/>
              </a:defRPr>
            </a:lvl3pPr>
            <a:lvl4pPr eaLnBrk="0" hangingPunct="0">
              <a:defRPr>
                <a:solidFill>
                  <a:schemeClr val="tx1"/>
                </a:solidFill>
                <a:latin typeface="Arial" charset="0"/>
                <a:ea typeface="宋体" charset="-122"/>
              </a:defRPr>
            </a:lvl4pPr>
            <a:lvl5pPr eaLnBrk="0" hangingPunct="0">
              <a:defRPr>
                <a:solidFill>
                  <a:schemeClr val="tx1"/>
                </a:solidFill>
                <a:latin typeface="Arial" charset="0"/>
                <a:ea typeface="宋体" charset="-122"/>
              </a:defRPr>
            </a:lvl5pPr>
            <a:lvl6pPr eaLnBrk="0" fontAlgn="base" hangingPunct="0">
              <a:spcBef>
                <a:spcPct val="0"/>
              </a:spcBef>
              <a:spcAft>
                <a:spcPct val="0"/>
              </a:spcAft>
              <a:buFont typeface="Arial" charset="0"/>
              <a:defRPr>
                <a:solidFill>
                  <a:schemeClr val="tx1"/>
                </a:solidFill>
                <a:latin typeface="Arial" charset="0"/>
                <a:ea typeface="宋体" charset="-122"/>
              </a:defRPr>
            </a:lvl6pPr>
            <a:lvl7pPr eaLnBrk="0" fontAlgn="base" hangingPunct="0">
              <a:spcBef>
                <a:spcPct val="0"/>
              </a:spcBef>
              <a:spcAft>
                <a:spcPct val="0"/>
              </a:spcAft>
              <a:buFont typeface="Arial" charset="0"/>
              <a:defRPr>
                <a:solidFill>
                  <a:schemeClr val="tx1"/>
                </a:solidFill>
                <a:latin typeface="Arial" charset="0"/>
                <a:ea typeface="宋体" charset="-122"/>
              </a:defRPr>
            </a:lvl7pPr>
            <a:lvl8pPr eaLnBrk="0" fontAlgn="base" hangingPunct="0">
              <a:spcBef>
                <a:spcPct val="0"/>
              </a:spcBef>
              <a:spcAft>
                <a:spcPct val="0"/>
              </a:spcAft>
              <a:buFont typeface="Arial" charset="0"/>
              <a:defRPr>
                <a:solidFill>
                  <a:schemeClr val="tx1"/>
                </a:solidFill>
                <a:latin typeface="Arial" charset="0"/>
                <a:ea typeface="宋体" charset="-122"/>
              </a:defRPr>
            </a:lvl8pPr>
            <a:lvl9pPr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lnSpc>
                <a:spcPct val="150000"/>
              </a:lnSpc>
              <a:buFont typeface="Arial" charset="0"/>
              <a:buNone/>
              <a:defRPr/>
            </a:pPr>
            <a:r>
              <a:rPr lang="en-US" altLang="zh-CN" sz="1200" b="1" dirty="0">
                <a:solidFill>
                  <a:schemeClr val="bg1"/>
                </a:solidFill>
                <a:latin typeface="微软雅黑" pitchFamily="34" charset="-122"/>
                <a:ea typeface="微软雅黑" pitchFamily="34" charset="-122"/>
                <a:sym typeface="+mn-ea"/>
              </a:rPr>
              <a:t>KEYNOTE-001</a:t>
            </a:r>
            <a:r>
              <a:rPr lang="zh-CN" altLang="en-US" sz="1200" b="1" dirty="0">
                <a:solidFill>
                  <a:schemeClr val="bg1"/>
                </a:solidFill>
                <a:latin typeface="微软雅黑" pitchFamily="34" charset="-122"/>
                <a:ea typeface="微软雅黑" pitchFamily="34" charset="-122"/>
                <a:sym typeface="+mn-ea"/>
              </a:rPr>
              <a:t>：恶黑一线</a:t>
            </a:r>
            <a:endParaRPr lang="en-US" altLang="zh-CN" sz="1200" dirty="0">
              <a:solidFill>
                <a:schemeClr val="bg1"/>
              </a:solidFill>
              <a:latin typeface="微软雅黑" pitchFamily="34" charset="-122"/>
              <a:ea typeface="微软雅黑" pitchFamily="34" charset="-122"/>
              <a:sym typeface="+mn-ea"/>
            </a:endParaRPr>
          </a:p>
        </p:txBody>
      </p:sp>
      <p:sp>
        <p:nvSpPr>
          <p:cNvPr id="66" name="矩形 65"/>
          <p:cNvSpPr/>
          <p:nvPr/>
        </p:nvSpPr>
        <p:spPr>
          <a:xfrm>
            <a:off x="4576573" y="1035894"/>
            <a:ext cx="3857816" cy="1733581"/>
          </a:xfrm>
          <a:prstGeom prst="rect">
            <a:avLst/>
          </a:prstGeom>
          <a:no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71" name="图片 70"/>
          <p:cNvPicPr>
            <a:picLocks noChangeAspect="1"/>
          </p:cNvPicPr>
          <p:nvPr/>
        </p:nvPicPr>
        <p:blipFill>
          <a:blip r:embed="rId11" cstate="print"/>
          <a:stretch>
            <a:fillRect/>
          </a:stretch>
        </p:blipFill>
        <p:spPr>
          <a:xfrm>
            <a:off x="5003850" y="1074872"/>
            <a:ext cx="3054301" cy="1661087"/>
          </a:xfrm>
          <a:prstGeom prst="rect">
            <a:avLst/>
          </a:prstGeom>
        </p:spPr>
      </p:pic>
      <p:sp>
        <p:nvSpPr>
          <p:cNvPr id="67" name="文本框 66">
            <a:extLst>
              <a:ext uri="{FF2B5EF4-FFF2-40B4-BE49-F238E27FC236}">
                <a16:creationId xmlns:a16="http://schemas.microsoft.com/office/drawing/2014/main" id="{46670ED7-9C0F-4AC2-AC22-B9A9B7EC161B}"/>
              </a:ext>
            </a:extLst>
          </p:cNvPr>
          <p:cNvSpPr txBox="1"/>
          <p:nvPr/>
        </p:nvSpPr>
        <p:spPr>
          <a:xfrm>
            <a:off x="5356" y="5000015"/>
            <a:ext cx="3998531" cy="176972"/>
          </a:xfrm>
          <a:prstGeom prst="rect">
            <a:avLst/>
          </a:prstGeom>
          <a:noFill/>
        </p:spPr>
        <p:txBody>
          <a:bodyPr wrap="none" lIns="68580" tIns="34290" rIns="68580" bIns="34290" rtlCol="0">
            <a:spAutoFit/>
          </a:bodyPr>
          <a:lstStyle/>
          <a:p>
            <a:r>
              <a:rPr lang="zh-CN" altLang="en-US" sz="700" dirty="0">
                <a:latin typeface="微软雅黑" panose="020B0503020204020204" pitchFamily="34" charset="-122"/>
                <a:ea typeface="微软雅黑" panose="020B0503020204020204" pitchFamily="34" charset="-122"/>
              </a:rPr>
              <a:t>帕博利珠单抗在中国大陆地区获批适应证为恶性黑色素瘤二线治疗，尚未获得其他瘤种相关适应证</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文本占位符 139">
            <a:extLst>
              <a:ext uri="{FF2B5EF4-FFF2-40B4-BE49-F238E27FC236}">
                <a16:creationId xmlns:a16="http://schemas.microsoft.com/office/drawing/2014/main" id="{0FB00D3F-C2D5-424C-9CDE-61D7AEEC9F6C}"/>
              </a:ext>
            </a:extLst>
          </p:cNvPr>
          <p:cNvSpPr>
            <a:spLocks noGrp="1"/>
          </p:cNvSpPr>
          <p:nvPr>
            <p:ph type="body" sz="quarter" idx="13"/>
          </p:nvPr>
        </p:nvSpPr>
        <p:spPr>
          <a:xfrm>
            <a:off x="611981" y="185795"/>
            <a:ext cx="8099822" cy="461665"/>
          </a:xfrm>
        </p:spPr>
        <p:txBody>
          <a:bodyPr/>
          <a:lstStyle/>
          <a:p>
            <a:r>
              <a:rPr lang="en-US" altLang="zh-CN"/>
              <a:t>PD1/PDL1</a:t>
            </a:r>
            <a:r>
              <a:rPr lang="zh-CN" altLang="en-US"/>
              <a:t>申报上市品种</a:t>
            </a:r>
          </a:p>
        </p:txBody>
      </p:sp>
      <p:sp>
        <p:nvSpPr>
          <p:cNvPr id="141" name="文本占位符 140">
            <a:extLst>
              <a:ext uri="{FF2B5EF4-FFF2-40B4-BE49-F238E27FC236}">
                <a16:creationId xmlns:a16="http://schemas.microsoft.com/office/drawing/2014/main" id="{E79374A5-5F5F-401B-AE3F-CF904EAF077B}"/>
              </a:ext>
            </a:extLst>
          </p:cNvPr>
          <p:cNvSpPr>
            <a:spLocks noGrp="1"/>
          </p:cNvSpPr>
          <p:nvPr>
            <p:ph type="body" sz="quarter" idx="14"/>
          </p:nvPr>
        </p:nvSpPr>
        <p:spPr/>
        <p:txBody>
          <a:bodyPr/>
          <a:lstStyle/>
          <a:p>
            <a:endParaRPr lang="zh-CN" altLang="en-US"/>
          </a:p>
        </p:txBody>
      </p:sp>
      <p:sp>
        <p:nvSpPr>
          <p:cNvPr id="205" name="ship_88732">
            <a:extLst>
              <a:ext uri="{FF2B5EF4-FFF2-40B4-BE49-F238E27FC236}">
                <a16:creationId xmlns:a16="http://schemas.microsoft.com/office/drawing/2014/main" id="{1D4E022A-7202-4AC7-8405-F49A23AF852C}"/>
              </a:ext>
            </a:extLst>
          </p:cNvPr>
          <p:cNvSpPr>
            <a:spLocks noChangeAspect="1"/>
          </p:cNvSpPr>
          <p:nvPr/>
        </p:nvSpPr>
        <p:spPr bwMode="auto">
          <a:xfrm>
            <a:off x="1599254" y="4597880"/>
            <a:ext cx="226517" cy="176699"/>
          </a:xfrm>
          <a:custGeom>
            <a:avLst/>
            <a:gdLst>
              <a:gd name="connsiteX0" fmla="*/ 60518 w 609619"/>
              <a:gd name="connsiteY0" fmla="*/ 127957 h 475399"/>
              <a:gd name="connsiteX1" fmla="*/ 29630 w 609619"/>
              <a:gd name="connsiteY1" fmla="*/ 131041 h 475399"/>
              <a:gd name="connsiteX2" fmla="*/ 34109 w 609619"/>
              <a:gd name="connsiteY2" fmla="*/ 174921 h 475399"/>
              <a:gd name="connsiteX3" fmla="*/ 311732 w 609619"/>
              <a:gd name="connsiteY3" fmla="*/ 211665 h 475399"/>
              <a:gd name="connsiteX4" fmla="*/ 277709 w 609619"/>
              <a:gd name="connsiteY4" fmla="*/ 157987 h 475399"/>
              <a:gd name="connsiteX5" fmla="*/ 60518 w 609619"/>
              <a:gd name="connsiteY5" fmla="*/ 127957 h 475399"/>
              <a:gd name="connsiteX6" fmla="*/ 80398 w 609619"/>
              <a:gd name="connsiteY6" fmla="*/ 98943 h 475399"/>
              <a:gd name="connsiteX7" fmla="*/ 290614 w 609619"/>
              <a:gd name="connsiteY7" fmla="*/ 132106 h 475399"/>
              <a:gd name="connsiteX8" fmla="*/ 298827 w 609619"/>
              <a:gd name="connsiteY8" fmla="*/ 138177 h 475399"/>
              <a:gd name="connsiteX9" fmla="*/ 358980 w 609619"/>
              <a:gd name="connsiteY9" fmla="*/ 233073 h 475399"/>
              <a:gd name="connsiteX10" fmla="*/ 579649 w 609619"/>
              <a:gd name="connsiteY10" fmla="*/ 374831 h 475399"/>
              <a:gd name="connsiteX11" fmla="*/ 591168 w 609619"/>
              <a:gd name="connsiteY11" fmla="*/ 367269 h 475399"/>
              <a:gd name="connsiteX12" fmla="*/ 609619 w 609619"/>
              <a:gd name="connsiteY12" fmla="*/ 374831 h 475399"/>
              <a:gd name="connsiteX13" fmla="*/ 526429 w 609619"/>
              <a:gd name="connsiteY13" fmla="*/ 475372 h 475399"/>
              <a:gd name="connsiteX14" fmla="*/ 140124 w 609619"/>
              <a:gd name="connsiteY14" fmla="*/ 475372 h 475399"/>
              <a:gd name="connsiteX15" fmla="*/ 117407 w 609619"/>
              <a:gd name="connsiteY15" fmla="*/ 419457 h 475399"/>
              <a:gd name="connsiteX16" fmla="*/ 2220 w 609619"/>
              <a:gd name="connsiteY16" fmla="*/ 209855 h 475399"/>
              <a:gd name="connsiteX17" fmla="*/ 6806 w 609619"/>
              <a:gd name="connsiteY17" fmla="*/ 186850 h 475399"/>
              <a:gd name="connsiteX18" fmla="*/ 86 w 609619"/>
              <a:gd name="connsiteY18" fmla="*/ 121136 h 475399"/>
              <a:gd name="connsiteX19" fmla="*/ 10005 w 609619"/>
              <a:gd name="connsiteY19" fmla="*/ 106119 h 475399"/>
              <a:gd name="connsiteX20" fmla="*/ 80398 w 609619"/>
              <a:gd name="connsiteY20" fmla="*/ 98943 h 475399"/>
              <a:gd name="connsiteX21" fmla="*/ 457868 w 609619"/>
              <a:gd name="connsiteY21" fmla="*/ 0 h 475399"/>
              <a:gd name="connsiteX22" fmla="*/ 477707 w 609619"/>
              <a:gd name="connsiteY22" fmla="*/ 0 h 475399"/>
              <a:gd name="connsiteX23" fmla="*/ 481334 w 609619"/>
              <a:gd name="connsiteY23" fmla="*/ 3408 h 475399"/>
              <a:gd name="connsiteX24" fmla="*/ 481974 w 609619"/>
              <a:gd name="connsiteY24" fmla="*/ 24815 h 475399"/>
              <a:gd name="connsiteX25" fmla="*/ 509387 w 609619"/>
              <a:gd name="connsiteY25" fmla="*/ 24815 h 475399"/>
              <a:gd name="connsiteX26" fmla="*/ 516533 w 609619"/>
              <a:gd name="connsiteY26" fmla="*/ 31951 h 475399"/>
              <a:gd name="connsiteX27" fmla="*/ 509387 w 609619"/>
              <a:gd name="connsiteY27" fmla="*/ 38980 h 475399"/>
              <a:gd name="connsiteX28" fmla="*/ 482507 w 609619"/>
              <a:gd name="connsiteY28" fmla="*/ 38980 h 475399"/>
              <a:gd name="connsiteX29" fmla="*/ 485814 w 609619"/>
              <a:gd name="connsiteY29" fmla="*/ 142502 h 475399"/>
              <a:gd name="connsiteX30" fmla="*/ 540747 w 609619"/>
              <a:gd name="connsiteY30" fmla="*/ 142502 h 475399"/>
              <a:gd name="connsiteX31" fmla="*/ 550773 w 609619"/>
              <a:gd name="connsiteY31" fmla="*/ 146655 h 475399"/>
              <a:gd name="connsiteX32" fmla="*/ 578186 w 609619"/>
              <a:gd name="connsiteY32" fmla="*/ 174027 h 475399"/>
              <a:gd name="connsiteX33" fmla="*/ 582346 w 609619"/>
              <a:gd name="connsiteY33" fmla="*/ 184038 h 475399"/>
              <a:gd name="connsiteX34" fmla="*/ 582346 w 609619"/>
              <a:gd name="connsiteY34" fmla="*/ 353911 h 475399"/>
              <a:gd name="connsiteX35" fmla="*/ 578293 w 609619"/>
              <a:gd name="connsiteY35" fmla="*/ 354976 h 475399"/>
              <a:gd name="connsiteX36" fmla="*/ 376268 w 609619"/>
              <a:gd name="connsiteY36" fmla="*/ 222593 h 475399"/>
              <a:gd name="connsiteX37" fmla="*/ 376268 w 609619"/>
              <a:gd name="connsiteY37" fmla="*/ 185529 h 475399"/>
              <a:gd name="connsiteX38" fmla="*/ 357389 w 609619"/>
              <a:gd name="connsiteY38" fmla="*/ 166785 h 475399"/>
              <a:gd name="connsiteX39" fmla="*/ 354295 w 609619"/>
              <a:gd name="connsiteY39" fmla="*/ 151342 h 475399"/>
              <a:gd name="connsiteX40" fmla="*/ 367415 w 609619"/>
              <a:gd name="connsiteY40" fmla="*/ 142502 h 475399"/>
              <a:gd name="connsiteX41" fmla="*/ 449761 w 609619"/>
              <a:gd name="connsiteY41" fmla="*/ 142502 h 475399"/>
              <a:gd name="connsiteX42" fmla="*/ 453068 w 609619"/>
              <a:gd name="connsiteY42" fmla="*/ 38980 h 475399"/>
              <a:gd name="connsiteX43" fmla="*/ 426188 w 609619"/>
              <a:gd name="connsiteY43" fmla="*/ 38980 h 475399"/>
              <a:gd name="connsiteX44" fmla="*/ 419041 w 609619"/>
              <a:gd name="connsiteY44" fmla="*/ 31951 h 475399"/>
              <a:gd name="connsiteX45" fmla="*/ 426188 w 609619"/>
              <a:gd name="connsiteY45" fmla="*/ 24815 h 475399"/>
              <a:gd name="connsiteX46" fmla="*/ 453601 w 609619"/>
              <a:gd name="connsiteY46" fmla="*/ 24815 h 475399"/>
              <a:gd name="connsiteX47" fmla="*/ 454241 w 609619"/>
              <a:gd name="connsiteY47" fmla="*/ 3408 h 475399"/>
              <a:gd name="connsiteX48" fmla="*/ 457868 w 609619"/>
              <a:gd name="connsiteY48" fmla="*/ 0 h 475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09619" h="475399">
                <a:moveTo>
                  <a:pt x="60518" y="127957"/>
                </a:moveTo>
                <a:cubicBezTo>
                  <a:pt x="46875" y="128625"/>
                  <a:pt x="36616" y="129896"/>
                  <a:pt x="29630" y="131041"/>
                </a:cubicBezTo>
                <a:lnTo>
                  <a:pt x="34109" y="174921"/>
                </a:lnTo>
                <a:cubicBezTo>
                  <a:pt x="86584" y="163845"/>
                  <a:pt x="293814" y="201015"/>
                  <a:pt x="311732" y="211665"/>
                </a:cubicBezTo>
                <a:lnTo>
                  <a:pt x="277709" y="157987"/>
                </a:lnTo>
                <a:cubicBezTo>
                  <a:pt x="172841" y="129390"/>
                  <a:pt x="101449" y="125955"/>
                  <a:pt x="60518" y="127957"/>
                </a:cubicBezTo>
                <a:close/>
                <a:moveTo>
                  <a:pt x="80398" y="98943"/>
                </a:moveTo>
                <a:cubicBezTo>
                  <a:pt x="126339" y="98983"/>
                  <a:pt x="195585" y="105746"/>
                  <a:pt x="290614" y="132106"/>
                </a:cubicBezTo>
                <a:cubicBezTo>
                  <a:pt x="293921" y="133065"/>
                  <a:pt x="296907" y="135195"/>
                  <a:pt x="298827" y="138177"/>
                </a:cubicBezTo>
                <a:lnTo>
                  <a:pt x="358980" y="233073"/>
                </a:lnTo>
                <a:cubicBezTo>
                  <a:pt x="466382" y="286006"/>
                  <a:pt x="561411" y="361198"/>
                  <a:pt x="579649" y="374831"/>
                </a:cubicBezTo>
                <a:cubicBezTo>
                  <a:pt x="582956" y="377174"/>
                  <a:pt x="591168" y="367269"/>
                  <a:pt x="591168" y="367269"/>
                </a:cubicBezTo>
                <a:cubicBezTo>
                  <a:pt x="591168" y="367269"/>
                  <a:pt x="609726" y="366417"/>
                  <a:pt x="609619" y="374831"/>
                </a:cubicBezTo>
                <a:cubicBezTo>
                  <a:pt x="609299" y="479845"/>
                  <a:pt x="540827" y="475372"/>
                  <a:pt x="526429" y="475372"/>
                </a:cubicBezTo>
                <a:lnTo>
                  <a:pt x="140124" y="475372"/>
                </a:lnTo>
                <a:cubicBezTo>
                  <a:pt x="71865" y="475372"/>
                  <a:pt x="81997" y="419457"/>
                  <a:pt x="117407" y="419457"/>
                </a:cubicBezTo>
                <a:cubicBezTo>
                  <a:pt x="73572" y="356406"/>
                  <a:pt x="38482" y="310502"/>
                  <a:pt x="2220" y="209855"/>
                </a:cubicBezTo>
                <a:cubicBezTo>
                  <a:pt x="-1300" y="200376"/>
                  <a:pt x="620" y="192707"/>
                  <a:pt x="6806" y="186850"/>
                </a:cubicBezTo>
                <a:lnTo>
                  <a:pt x="86" y="121136"/>
                </a:lnTo>
                <a:cubicBezTo>
                  <a:pt x="-660" y="114426"/>
                  <a:pt x="3499" y="108142"/>
                  <a:pt x="10005" y="106119"/>
                </a:cubicBezTo>
                <a:cubicBezTo>
                  <a:pt x="11819" y="105586"/>
                  <a:pt x="34456" y="98903"/>
                  <a:pt x="80398" y="98943"/>
                </a:cubicBezTo>
                <a:close/>
                <a:moveTo>
                  <a:pt x="457868" y="0"/>
                </a:moveTo>
                <a:lnTo>
                  <a:pt x="477707" y="0"/>
                </a:lnTo>
                <a:cubicBezTo>
                  <a:pt x="479627" y="0"/>
                  <a:pt x="481227" y="1491"/>
                  <a:pt x="481334" y="3408"/>
                </a:cubicBezTo>
                <a:lnTo>
                  <a:pt x="481974" y="24815"/>
                </a:lnTo>
                <a:lnTo>
                  <a:pt x="509387" y="24815"/>
                </a:lnTo>
                <a:cubicBezTo>
                  <a:pt x="513334" y="24815"/>
                  <a:pt x="516533" y="28010"/>
                  <a:pt x="516533" y="31951"/>
                </a:cubicBezTo>
                <a:cubicBezTo>
                  <a:pt x="516533" y="35785"/>
                  <a:pt x="513334" y="38980"/>
                  <a:pt x="509387" y="38980"/>
                </a:cubicBezTo>
                <a:lnTo>
                  <a:pt x="482507" y="38980"/>
                </a:lnTo>
                <a:lnTo>
                  <a:pt x="485814" y="142502"/>
                </a:lnTo>
                <a:lnTo>
                  <a:pt x="540747" y="142502"/>
                </a:lnTo>
                <a:cubicBezTo>
                  <a:pt x="544480" y="142502"/>
                  <a:pt x="548106" y="143993"/>
                  <a:pt x="550773" y="146655"/>
                </a:cubicBezTo>
                <a:lnTo>
                  <a:pt x="578186" y="174027"/>
                </a:lnTo>
                <a:cubicBezTo>
                  <a:pt x="580853" y="176689"/>
                  <a:pt x="582346" y="180311"/>
                  <a:pt x="582346" y="184038"/>
                </a:cubicBezTo>
                <a:lnTo>
                  <a:pt x="582346" y="353911"/>
                </a:lnTo>
                <a:cubicBezTo>
                  <a:pt x="580746" y="354976"/>
                  <a:pt x="579146" y="355509"/>
                  <a:pt x="578293" y="354976"/>
                </a:cubicBezTo>
                <a:cubicBezTo>
                  <a:pt x="561013" y="342090"/>
                  <a:pt x="475787" y="274673"/>
                  <a:pt x="376268" y="222593"/>
                </a:cubicBezTo>
                <a:lnTo>
                  <a:pt x="376268" y="185529"/>
                </a:lnTo>
                <a:lnTo>
                  <a:pt x="357389" y="166785"/>
                </a:lnTo>
                <a:cubicBezTo>
                  <a:pt x="353335" y="162738"/>
                  <a:pt x="352162" y="156560"/>
                  <a:pt x="354295" y="151342"/>
                </a:cubicBezTo>
                <a:cubicBezTo>
                  <a:pt x="356535" y="146016"/>
                  <a:pt x="361655" y="142502"/>
                  <a:pt x="367415" y="142502"/>
                </a:cubicBezTo>
                <a:lnTo>
                  <a:pt x="449761" y="142502"/>
                </a:lnTo>
                <a:lnTo>
                  <a:pt x="453068" y="38980"/>
                </a:lnTo>
                <a:lnTo>
                  <a:pt x="426188" y="38980"/>
                </a:lnTo>
                <a:cubicBezTo>
                  <a:pt x="422241" y="38980"/>
                  <a:pt x="419041" y="35785"/>
                  <a:pt x="419041" y="31951"/>
                </a:cubicBezTo>
                <a:cubicBezTo>
                  <a:pt x="419041" y="28010"/>
                  <a:pt x="422241" y="24815"/>
                  <a:pt x="426188" y="24815"/>
                </a:cubicBezTo>
                <a:lnTo>
                  <a:pt x="453601" y="24815"/>
                </a:lnTo>
                <a:lnTo>
                  <a:pt x="454241" y="3408"/>
                </a:lnTo>
                <a:cubicBezTo>
                  <a:pt x="454348" y="1491"/>
                  <a:pt x="455948" y="0"/>
                  <a:pt x="457868" y="0"/>
                </a:cubicBezTo>
                <a:close/>
              </a:path>
            </a:pathLst>
          </a:custGeom>
          <a:solidFill>
            <a:schemeClr val="accent1"/>
          </a:solidFill>
          <a:ln>
            <a:noFill/>
          </a:ln>
        </p:spPr>
        <p:txBody>
          <a:bodyPr lIns="68580" tIns="34290" rIns="68580" bIns="34290"/>
          <a:lstStyle/>
          <a:p>
            <a:endParaRPr lang="zh-CN" altLang="en-US"/>
          </a:p>
        </p:txBody>
      </p:sp>
      <p:sp>
        <p:nvSpPr>
          <p:cNvPr id="206" name="ship_88732">
            <a:extLst>
              <a:ext uri="{FF2B5EF4-FFF2-40B4-BE49-F238E27FC236}">
                <a16:creationId xmlns:a16="http://schemas.microsoft.com/office/drawing/2014/main" id="{B7EA3B31-7E18-4D8C-ADED-FFFFE6150A79}"/>
              </a:ext>
            </a:extLst>
          </p:cNvPr>
          <p:cNvSpPr>
            <a:spLocks noChangeAspect="1"/>
          </p:cNvSpPr>
          <p:nvPr/>
        </p:nvSpPr>
        <p:spPr bwMode="auto">
          <a:xfrm>
            <a:off x="2742610" y="4562733"/>
            <a:ext cx="205409" cy="226586"/>
          </a:xfrm>
          <a:custGeom>
            <a:avLst/>
            <a:gdLst>
              <a:gd name="T0" fmla="*/ 4729 w 4950"/>
              <a:gd name="T1" fmla="*/ 4345 h 5467"/>
              <a:gd name="T2" fmla="*/ 4092 w 4950"/>
              <a:gd name="T3" fmla="*/ 1833 h 5467"/>
              <a:gd name="T4" fmla="*/ 4377 w 4950"/>
              <a:gd name="T5" fmla="*/ 1164 h 5467"/>
              <a:gd name="T6" fmla="*/ 4712 w 4950"/>
              <a:gd name="T7" fmla="*/ 540 h 5467"/>
              <a:gd name="T8" fmla="*/ 4087 w 4950"/>
              <a:gd name="T9" fmla="*/ 0 h 5467"/>
              <a:gd name="T10" fmla="*/ 3608 w 4950"/>
              <a:gd name="T11" fmla="*/ 394 h 5467"/>
              <a:gd name="T12" fmla="*/ 3448 w 4950"/>
              <a:gd name="T13" fmla="*/ 367 h 5467"/>
              <a:gd name="T14" fmla="*/ 1554 w 4950"/>
              <a:gd name="T15" fmla="*/ 2064 h 5467"/>
              <a:gd name="T16" fmla="*/ 1300 w 4950"/>
              <a:gd name="T17" fmla="*/ 2702 h 5467"/>
              <a:gd name="T18" fmla="*/ 1300 w 4950"/>
              <a:gd name="T19" fmla="*/ 3375 h 5467"/>
              <a:gd name="T20" fmla="*/ 1733 w 4950"/>
              <a:gd name="T21" fmla="*/ 3611 h 5467"/>
              <a:gd name="T22" fmla="*/ 2211 w 4950"/>
              <a:gd name="T23" fmla="*/ 3329 h 5467"/>
              <a:gd name="T24" fmla="*/ 2708 w 4950"/>
              <a:gd name="T25" fmla="*/ 3218 h 5467"/>
              <a:gd name="T26" fmla="*/ 3134 w 4950"/>
              <a:gd name="T27" fmla="*/ 2918 h 5467"/>
              <a:gd name="T28" fmla="*/ 2626 w 4950"/>
              <a:gd name="T29" fmla="*/ 4345 h 5467"/>
              <a:gd name="T30" fmla="*/ 719 w 4950"/>
              <a:gd name="T31" fmla="*/ 4156 h 5467"/>
              <a:gd name="T32" fmla="*/ 2578 w 4950"/>
              <a:gd name="T33" fmla="*/ 3952 h 5467"/>
              <a:gd name="T34" fmla="*/ 220 w 4950"/>
              <a:gd name="T35" fmla="*/ 3748 h 5467"/>
              <a:gd name="T36" fmla="*/ 77 w 4950"/>
              <a:gd name="T37" fmla="*/ 4097 h 5467"/>
              <a:gd name="T38" fmla="*/ 647 w 4950"/>
              <a:gd name="T39" fmla="*/ 5263 h 5467"/>
              <a:gd name="T40" fmla="*/ 4746 w 4950"/>
              <a:gd name="T41" fmla="*/ 5467 h 5467"/>
              <a:gd name="T42" fmla="*/ 4950 w 4950"/>
              <a:gd name="T43" fmla="*/ 4549 h 5467"/>
              <a:gd name="T44" fmla="*/ 1639 w 4950"/>
              <a:gd name="T45" fmla="*/ 5059 h 5467"/>
              <a:gd name="T46" fmla="*/ 2956 w 4950"/>
              <a:gd name="T47" fmla="*/ 4753 h 5467"/>
              <a:gd name="T48" fmla="*/ 1639 w 4950"/>
              <a:gd name="T49" fmla="*/ 5059 h 5467"/>
              <a:gd name="T50" fmla="*/ 1781 w 4950"/>
              <a:gd name="T51" fmla="*/ 3183 h 5467"/>
              <a:gd name="T52" fmla="*/ 1685 w 4950"/>
              <a:gd name="T53" fmla="*/ 3183 h 5467"/>
              <a:gd name="T54" fmla="*/ 1568 w 4950"/>
              <a:gd name="T55" fmla="*/ 3039 h 5467"/>
              <a:gd name="T56" fmla="*/ 1698 w 4950"/>
              <a:gd name="T57" fmla="*/ 2881 h 5467"/>
              <a:gd name="T58" fmla="*/ 1781 w 4950"/>
              <a:gd name="T59" fmla="*/ 3183 h 5467"/>
              <a:gd name="T60" fmla="*/ 2801 w 4950"/>
              <a:gd name="T61" fmla="*/ 2547 h 5467"/>
              <a:gd name="T62" fmla="*/ 2371 w 4950"/>
              <a:gd name="T63" fmla="*/ 2949 h 5467"/>
              <a:gd name="T64" fmla="*/ 1842 w 4950"/>
              <a:gd name="T65" fmla="*/ 2448 h 5467"/>
              <a:gd name="T66" fmla="*/ 3400 w 4950"/>
              <a:gd name="T67" fmla="*/ 794 h 5467"/>
              <a:gd name="T68" fmla="*/ 3496 w 4950"/>
              <a:gd name="T69" fmla="*/ 794 h 5467"/>
              <a:gd name="T70" fmla="*/ 3664 w 4950"/>
              <a:gd name="T71" fmla="*/ 963 h 5467"/>
              <a:gd name="T72" fmla="*/ 3785 w 4950"/>
              <a:gd name="T73" fmla="*/ 1083 h 5467"/>
              <a:gd name="T74" fmla="*/ 3855 w 4950"/>
              <a:gd name="T75" fmla="*/ 1153 h 5467"/>
              <a:gd name="T76" fmla="*/ 3977 w 4950"/>
              <a:gd name="T77" fmla="*/ 1371 h 5467"/>
              <a:gd name="T78" fmla="*/ 3487 w 4950"/>
              <a:gd name="T79" fmla="*/ 1522 h 5467"/>
              <a:gd name="T80" fmla="*/ 3722 w 4950"/>
              <a:gd name="T81" fmla="*/ 4929 h 5467"/>
              <a:gd name="T82" fmla="*/ 3722 w 4950"/>
              <a:gd name="T83" fmla="*/ 4155 h 5467"/>
              <a:gd name="T84" fmla="*/ 3722 w 4950"/>
              <a:gd name="T85" fmla="*/ 4929 h 5467"/>
              <a:gd name="T86" fmla="*/ 4325 w 4950"/>
              <a:gd name="T87" fmla="*/ 5059 h 5467"/>
              <a:gd name="T88" fmla="*/ 4542 w 4950"/>
              <a:gd name="T89" fmla="*/ 4753 h 5467"/>
              <a:gd name="T90" fmla="*/ 4542 w 4950"/>
              <a:gd name="T91" fmla="*/ 5059 h 5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50" h="5467">
                <a:moveTo>
                  <a:pt x="4746" y="4345"/>
                </a:moveTo>
                <a:lnTo>
                  <a:pt x="4729" y="4345"/>
                </a:lnTo>
                <a:cubicBezTo>
                  <a:pt x="4871" y="3179"/>
                  <a:pt x="4492" y="2471"/>
                  <a:pt x="4216" y="2124"/>
                </a:cubicBezTo>
                <a:cubicBezTo>
                  <a:pt x="4196" y="2016"/>
                  <a:pt x="4153" y="1918"/>
                  <a:pt x="4092" y="1833"/>
                </a:cubicBezTo>
                <a:lnTo>
                  <a:pt x="4265" y="1660"/>
                </a:lnTo>
                <a:cubicBezTo>
                  <a:pt x="4399" y="1526"/>
                  <a:pt x="4437" y="1331"/>
                  <a:pt x="4377" y="1164"/>
                </a:cubicBezTo>
                <a:lnTo>
                  <a:pt x="4712" y="829"/>
                </a:lnTo>
                <a:cubicBezTo>
                  <a:pt x="4791" y="749"/>
                  <a:pt x="4791" y="620"/>
                  <a:pt x="4712" y="540"/>
                </a:cubicBezTo>
                <a:lnTo>
                  <a:pt x="4231" y="60"/>
                </a:lnTo>
                <a:cubicBezTo>
                  <a:pt x="4193" y="21"/>
                  <a:pt x="4141" y="0"/>
                  <a:pt x="4087" y="0"/>
                </a:cubicBezTo>
                <a:cubicBezTo>
                  <a:pt x="4033" y="0"/>
                  <a:pt x="3981" y="21"/>
                  <a:pt x="3942" y="60"/>
                </a:cubicBezTo>
                <a:lnTo>
                  <a:pt x="3608" y="394"/>
                </a:lnTo>
                <a:cubicBezTo>
                  <a:pt x="3557" y="376"/>
                  <a:pt x="3503" y="367"/>
                  <a:pt x="3448" y="367"/>
                </a:cubicBezTo>
                <a:lnTo>
                  <a:pt x="3448" y="367"/>
                </a:lnTo>
                <a:cubicBezTo>
                  <a:pt x="3321" y="367"/>
                  <a:pt x="3201" y="416"/>
                  <a:pt x="3112" y="506"/>
                </a:cubicBezTo>
                <a:lnTo>
                  <a:pt x="1554" y="2064"/>
                </a:lnTo>
                <a:cubicBezTo>
                  <a:pt x="1420" y="2198"/>
                  <a:pt x="1383" y="2392"/>
                  <a:pt x="1442" y="2560"/>
                </a:cubicBezTo>
                <a:lnTo>
                  <a:pt x="1300" y="2702"/>
                </a:lnTo>
                <a:cubicBezTo>
                  <a:pt x="1210" y="2792"/>
                  <a:pt x="1161" y="2912"/>
                  <a:pt x="1161" y="3039"/>
                </a:cubicBezTo>
                <a:cubicBezTo>
                  <a:pt x="1161" y="3166"/>
                  <a:pt x="1210" y="3285"/>
                  <a:pt x="1300" y="3375"/>
                </a:cubicBezTo>
                <a:lnTo>
                  <a:pt x="1396" y="3471"/>
                </a:lnTo>
                <a:cubicBezTo>
                  <a:pt x="1486" y="3561"/>
                  <a:pt x="1605" y="3611"/>
                  <a:pt x="1733" y="3611"/>
                </a:cubicBezTo>
                <a:cubicBezTo>
                  <a:pt x="1860" y="3611"/>
                  <a:pt x="1979" y="3561"/>
                  <a:pt x="2069" y="3471"/>
                </a:cubicBezTo>
                <a:lnTo>
                  <a:pt x="2211" y="3329"/>
                </a:lnTo>
                <a:cubicBezTo>
                  <a:pt x="2262" y="3348"/>
                  <a:pt x="2316" y="3357"/>
                  <a:pt x="2371" y="3357"/>
                </a:cubicBezTo>
                <a:cubicBezTo>
                  <a:pt x="2498" y="3357"/>
                  <a:pt x="2618" y="3307"/>
                  <a:pt x="2708" y="3218"/>
                </a:cubicBezTo>
                <a:lnTo>
                  <a:pt x="3056" y="2869"/>
                </a:lnTo>
                <a:cubicBezTo>
                  <a:pt x="3081" y="2887"/>
                  <a:pt x="3107" y="2903"/>
                  <a:pt x="3134" y="2918"/>
                </a:cubicBezTo>
                <a:cubicBezTo>
                  <a:pt x="3219" y="3256"/>
                  <a:pt x="3161" y="3596"/>
                  <a:pt x="2961" y="3930"/>
                </a:cubicBezTo>
                <a:cubicBezTo>
                  <a:pt x="2841" y="4131"/>
                  <a:pt x="2700" y="4276"/>
                  <a:pt x="2626" y="4345"/>
                </a:cubicBezTo>
                <a:lnTo>
                  <a:pt x="912" y="4345"/>
                </a:lnTo>
                <a:lnTo>
                  <a:pt x="719" y="4156"/>
                </a:lnTo>
                <a:lnTo>
                  <a:pt x="2374" y="4156"/>
                </a:lnTo>
                <a:cubicBezTo>
                  <a:pt x="2487" y="4156"/>
                  <a:pt x="2578" y="4064"/>
                  <a:pt x="2578" y="3952"/>
                </a:cubicBezTo>
                <a:cubicBezTo>
                  <a:pt x="2578" y="3839"/>
                  <a:pt x="2487" y="3748"/>
                  <a:pt x="2374" y="3748"/>
                </a:cubicBezTo>
                <a:lnTo>
                  <a:pt x="220" y="3748"/>
                </a:lnTo>
                <a:cubicBezTo>
                  <a:pt x="137" y="3748"/>
                  <a:pt x="63" y="3798"/>
                  <a:pt x="32" y="3874"/>
                </a:cubicBezTo>
                <a:cubicBezTo>
                  <a:pt x="0" y="3951"/>
                  <a:pt x="18" y="4039"/>
                  <a:pt x="77" y="4097"/>
                </a:cubicBezTo>
                <a:lnTo>
                  <a:pt x="647" y="4656"/>
                </a:lnTo>
                <a:lnTo>
                  <a:pt x="647" y="5263"/>
                </a:lnTo>
                <a:cubicBezTo>
                  <a:pt x="647" y="5375"/>
                  <a:pt x="738" y="5467"/>
                  <a:pt x="851" y="5467"/>
                </a:cubicBezTo>
                <a:lnTo>
                  <a:pt x="4746" y="5467"/>
                </a:lnTo>
                <a:cubicBezTo>
                  <a:pt x="4859" y="5467"/>
                  <a:pt x="4950" y="5375"/>
                  <a:pt x="4950" y="5263"/>
                </a:cubicBezTo>
                <a:lnTo>
                  <a:pt x="4950" y="4549"/>
                </a:lnTo>
                <a:cubicBezTo>
                  <a:pt x="4950" y="4436"/>
                  <a:pt x="4859" y="4345"/>
                  <a:pt x="4746" y="4345"/>
                </a:cubicBezTo>
                <a:close/>
                <a:moveTo>
                  <a:pt x="1639" y="5059"/>
                </a:moveTo>
                <a:lnTo>
                  <a:pt x="1327" y="4753"/>
                </a:lnTo>
                <a:lnTo>
                  <a:pt x="2956" y="4753"/>
                </a:lnTo>
                <a:cubicBezTo>
                  <a:pt x="2987" y="4867"/>
                  <a:pt x="3043" y="4971"/>
                  <a:pt x="3118" y="5059"/>
                </a:cubicBezTo>
                <a:lnTo>
                  <a:pt x="1639" y="5059"/>
                </a:lnTo>
                <a:lnTo>
                  <a:pt x="1639" y="5059"/>
                </a:lnTo>
                <a:close/>
                <a:moveTo>
                  <a:pt x="1781" y="3183"/>
                </a:moveTo>
                <a:cubicBezTo>
                  <a:pt x="1763" y="3200"/>
                  <a:pt x="1743" y="3203"/>
                  <a:pt x="1733" y="3203"/>
                </a:cubicBezTo>
                <a:cubicBezTo>
                  <a:pt x="1722" y="3203"/>
                  <a:pt x="1702" y="3200"/>
                  <a:pt x="1685" y="3183"/>
                </a:cubicBezTo>
                <a:lnTo>
                  <a:pt x="1588" y="3087"/>
                </a:lnTo>
                <a:cubicBezTo>
                  <a:pt x="1571" y="3070"/>
                  <a:pt x="1568" y="3049"/>
                  <a:pt x="1568" y="3039"/>
                </a:cubicBezTo>
                <a:cubicBezTo>
                  <a:pt x="1568" y="3028"/>
                  <a:pt x="1571" y="3008"/>
                  <a:pt x="1588" y="2991"/>
                </a:cubicBezTo>
                <a:lnTo>
                  <a:pt x="1698" y="2881"/>
                </a:lnTo>
                <a:lnTo>
                  <a:pt x="1890" y="3073"/>
                </a:lnTo>
                <a:lnTo>
                  <a:pt x="1781" y="3183"/>
                </a:lnTo>
                <a:close/>
                <a:moveTo>
                  <a:pt x="2745" y="2264"/>
                </a:moveTo>
                <a:cubicBezTo>
                  <a:pt x="2745" y="2363"/>
                  <a:pt x="2765" y="2459"/>
                  <a:pt x="2801" y="2547"/>
                </a:cubicBezTo>
                <a:lnTo>
                  <a:pt x="2419" y="2929"/>
                </a:lnTo>
                <a:cubicBezTo>
                  <a:pt x="2402" y="2946"/>
                  <a:pt x="2382" y="2949"/>
                  <a:pt x="2371" y="2949"/>
                </a:cubicBezTo>
                <a:cubicBezTo>
                  <a:pt x="2361" y="2949"/>
                  <a:pt x="2340" y="2946"/>
                  <a:pt x="2323" y="2929"/>
                </a:cubicBezTo>
                <a:lnTo>
                  <a:pt x="1842" y="2448"/>
                </a:lnTo>
                <a:cubicBezTo>
                  <a:pt x="1816" y="2422"/>
                  <a:pt x="1816" y="2379"/>
                  <a:pt x="1842" y="2352"/>
                </a:cubicBezTo>
                <a:lnTo>
                  <a:pt x="3400" y="794"/>
                </a:lnTo>
                <a:cubicBezTo>
                  <a:pt x="3417" y="777"/>
                  <a:pt x="3438" y="775"/>
                  <a:pt x="3448" y="775"/>
                </a:cubicBezTo>
                <a:cubicBezTo>
                  <a:pt x="3459" y="775"/>
                  <a:pt x="3479" y="777"/>
                  <a:pt x="3496" y="794"/>
                </a:cubicBezTo>
                <a:lnTo>
                  <a:pt x="3618" y="917"/>
                </a:lnTo>
                <a:cubicBezTo>
                  <a:pt x="3634" y="933"/>
                  <a:pt x="3649" y="948"/>
                  <a:pt x="3664" y="963"/>
                </a:cubicBezTo>
                <a:cubicBezTo>
                  <a:pt x="3671" y="970"/>
                  <a:pt x="3679" y="977"/>
                  <a:pt x="3687" y="985"/>
                </a:cubicBezTo>
                <a:lnTo>
                  <a:pt x="3785" y="1083"/>
                </a:lnTo>
                <a:cubicBezTo>
                  <a:pt x="3793" y="1091"/>
                  <a:pt x="3801" y="1099"/>
                  <a:pt x="3809" y="1107"/>
                </a:cubicBezTo>
                <a:cubicBezTo>
                  <a:pt x="3823" y="1122"/>
                  <a:pt x="3839" y="1138"/>
                  <a:pt x="3855" y="1153"/>
                </a:cubicBezTo>
                <a:lnTo>
                  <a:pt x="3977" y="1275"/>
                </a:lnTo>
                <a:cubicBezTo>
                  <a:pt x="4003" y="1302"/>
                  <a:pt x="4003" y="1345"/>
                  <a:pt x="3977" y="1371"/>
                </a:cubicBezTo>
                <a:lnTo>
                  <a:pt x="3771" y="1578"/>
                </a:lnTo>
                <a:cubicBezTo>
                  <a:pt x="3683" y="1542"/>
                  <a:pt x="3587" y="1522"/>
                  <a:pt x="3487" y="1522"/>
                </a:cubicBezTo>
                <a:cubicBezTo>
                  <a:pt x="3078" y="1522"/>
                  <a:pt x="2745" y="1855"/>
                  <a:pt x="2745" y="2264"/>
                </a:cubicBezTo>
                <a:close/>
                <a:moveTo>
                  <a:pt x="3722" y="4929"/>
                </a:moveTo>
                <a:cubicBezTo>
                  <a:pt x="3508" y="4929"/>
                  <a:pt x="3335" y="4756"/>
                  <a:pt x="3335" y="4542"/>
                </a:cubicBezTo>
                <a:cubicBezTo>
                  <a:pt x="3335" y="4329"/>
                  <a:pt x="3508" y="4155"/>
                  <a:pt x="3722" y="4155"/>
                </a:cubicBezTo>
                <a:cubicBezTo>
                  <a:pt x="3935" y="4155"/>
                  <a:pt x="4109" y="4329"/>
                  <a:pt x="4109" y="4542"/>
                </a:cubicBezTo>
                <a:cubicBezTo>
                  <a:pt x="4109" y="4756"/>
                  <a:pt x="3935" y="4929"/>
                  <a:pt x="3722" y="4929"/>
                </a:cubicBezTo>
                <a:close/>
                <a:moveTo>
                  <a:pt x="4542" y="5059"/>
                </a:moveTo>
                <a:lnTo>
                  <a:pt x="4325" y="5059"/>
                </a:lnTo>
                <a:cubicBezTo>
                  <a:pt x="4400" y="4971"/>
                  <a:pt x="4457" y="4867"/>
                  <a:pt x="4488" y="4753"/>
                </a:cubicBezTo>
                <a:lnTo>
                  <a:pt x="4542" y="4753"/>
                </a:lnTo>
                <a:lnTo>
                  <a:pt x="4542" y="5059"/>
                </a:lnTo>
                <a:lnTo>
                  <a:pt x="4542" y="5059"/>
                </a:lnTo>
                <a:close/>
              </a:path>
            </a:pathLst>
          </a:custGeom>
          <a:solidFill>
            <a:srgbClr val="99A8BD"/>
          </a:solidFill>
          <a:ln>
            <a:noFill/>
          </a:ln>
        </p:spPr>
        <p:txBody>
          <a:bodyPr lIns="68580" tIns="34290" rIns="68580" bIns="3429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7" name="文本占位符 140">
            <a:extLst>
              <a:ext uri="{FF2B5EF4-FFF2-40B4-BE49-F238E27FC236}">
                <a16:creationId xmlns:a16="http://schemas.microsoft.com/office/drawing/2014/main" id="{A2A3486A-62B9-49B0-99BE-2C52E650BAFB}"/>
              </a:ext>
            </a:extLst>
          </p:cNvPr>
          <p:cNvSpPr txBox="1"/>
          <p:nvPr/>
        </p:nvSpPr>
        <p:spPr>
          <a:xfrm>
            <a:off x="1849524" y="4590327"/>
            <a:ext cx="496859" cy="226211"/>
          </a:xfrm>
          <a:prstGeom prst="rect">
            <a:avLst/>
          </a:prstGeom>
          <a:noFill/>
          <a:ln w="6350">
            <a:noFill/>
            <a:prstDash val="dash"/>
          </a:ln>
        </p:spPr>
        <p:txBody>
          <a:bodyPr wrap="square" lIns="68580" tIns="34290" rIns="68580" bIns="34290" rtlCol="0" anchor="b">
            <a:normAutofit fontScale="92500" lnSpcReduction="10000"/>
          </a:bodyPr>
          <a:lstStyle/>
          <a:p>
            <a:pPr defTabSz="685324">
              <a:defRPr/>
            </a:pPr>
            <a:r>
              <a:rPr lang="zh-CN" altLang="en-US" sz="1200" b="1" dirty="0">
                <a:solidFill>
                  <a:srgbClr val="000000"/>
                </a:solidFill>
              </a:rPr>
              <a:t>进口</a:t>
            </a:r>
            <a:endParaRPr lang="en-US" altLang="zh-CN" sz="1200" b="1" dirty="0">
              <a:solidFill>
                <a:srgbClr val="000000"/>
              </a:solidFill>
            </a:endParaRPr>
          </a:p>
        </p:txBody>
      </p:sp>
      <p:sp>
        <p:nvSpPr>
          <p:cNvPr id="208" name="文本占位符 140">
            <a:extLst>
              <a:ext uri="{FF2B5EF4-FFF2-40B4-BE49-F238E27FC236}">
                <a16:creationId xmlns:a16="http://schemas.microsoft.com/office/drawing/2014/main" id="{97BEED51-8A0D-4E78-BDA2-94FC3591050F}"/>
              </a:ext>
            </a:extLst>
          </p:cNvPr>
          <p:cNvSpPr txBox="1"/>
          <p:nvPr/>
        </p:nvSpPr>
        <p:spPr>
          <a:xfrm>
            <a:off x="2967049" y="4590327"/>
            <a:ext cx="496859" cy="226211"/>
          </a:xfrm>
          <a:prstGeom prst="rect">
            <a:avLst/>
          </a:prstGeom>
          <a:noFill/>
          <a:ln w="6350">
            <a:noFill/>
            <a:prstDash val="dash"/>
          </a:ln>
        </p:spPr>
        <p:txBody>
          <a:bodyPr wrap="square" lIns="68580" tIns="34290" rIns="68580" bIns="34290" rtlCol="0" anchor="b">
            <a:normAutofit fontScale="92500" lnSpcReduction="10000"/>
          </a:bodyPr>
          <a:lstStyle/>
          <a:p>
            <a:pPr defTabSz="685324">
              <a:defRPr/>
            </a:pPr>
            <a:r>
              <a:rPr lang="zh-CN" altLang="en-US" sz="1200" b="1" dirty="0">
                <a:solidFill>
                  <a:srgbClr val="000000"/>
                </a:solidFill>
              </a:rPr>
              <a:t>新药</a:t>
            </a:r>
            <a:endParaRPr lang="en-US" altLang="zh-CN" sz="1200" b="1" dirty="0">
              <a:solidFill>
                <a:srgbClr val="000000"/>
              </a:solidFill>
            </a:endParaRPr>
          </a:p>
        </p:txBody>
      </p:sp>
      <p:pic>
        <p:nvPicPr>
          <p:cNvPr id="5" name="图片 4">
            <a:extLst>
              <a:ext uri="{FF2B5EF4-FFF2-40B4-BE49-F238E27FC236}">
                <a16:creationId xmlns:a16="http://schemas.microsoft.com/office/drawing/2014/main" id="{6329211A-CA8A-498B-8F43-FA00632D08FA}"/>
              </a:ext>
            </a:extLst>
          </p:cNvPr>
          <p:cNvPicPr>
            <a:picLocks noChangeAspect="1"/>
          </p:cNvPicPr>
          <p:nvPr/>
        </p:nvPicPr>
        <p:blipFill>
          <a:blip r:embed="rId3"/>
          <a:stretch>
            <a:fillRect/>
          </a:stretch>
        </p:blipFill>
        <p:spPr>
          <a:xfrm>
            <a:off x="1994703" y="700548"/>
            <a:ext cx="6762574" cy="3677342"/>
          </a:xfrm>
          <a:prstGeom prst="rect">
            <a:avLst/>
          </a:prstGeom>
        </p:spPr>
      </p:pic>
      <p:pic>
        <p:nvPicPr>
          <p:cNvPr id="6" name="图片 5">
            <a:extLst>
              <a:ext uri="{FF2B5EF4-FFF2-40B4-BE49-F238E27FC236}">
                <a16:creationId xmlns:a16="http://schemas.microsoft.com/office/drawing/2014/main" id="{0CCE1014-A56B-44D5-B8FB-75E796F50DF5}"/>
              </a:ext>
            </a:extLst>
          </p:cNvPr>
          <p:cNvPicPr>
            <a:picLocks noChangeAspect="1"/>
          </p:cNvPicPr>
          <p:nvPr/>
        </p:nvPicPr>
        <p:blipFill>
          <a:blip r:embed="rId4"/>
          <a:stretch>
            <a:fillRect/>
          </a:stretch>
        </p:blipFill>
        <p:spPr>
          <a:xfrm>
            <a:off x="611815" y="1210283"/>
            <a:ext cx="1641491" cy="3380044"/>
          </a:xfrm>
          <a:prstGeom prst="rect">
            <a:avLst/>
          </a:prstGeom>
        </p:spPr>
      </p:pic>
      <p:sp>
        <p:nvSpPr>
          <p:cNvPr id="2" name="灯片编号占位符 1">
            <a:extLst>
              <a:ext uri="{FF2B5EF4-FFF2-40B4-BE49-F238E27FC236}">
                <a16:creationId xmlns:a16="http://schemas.microsoft.com/office/drawing/2014/main" id="{AD474588-76C1-460A-A0C7-34C4095FC1BE}"/>
              </a:ext>
            </a:extLst>
          </p:cNvPr>
          <p:cNvSpPr>
            <a:spLocks noGrp="1"/>
          </p:cNvSpPr>
          <p:nvPr>
            <p:ph type="sldNum" sz="quarter" idx="17"/>
          </p:nvPr>
        </p:nvSpPr>
        <p:spPr/>
        <p:txBody>
          <a:bodyPr/>
          <a:lstStyle/>
          <a:p>
            <a:fld id="{569C6CAC-BCDA-0E4A-89EC-D23CB0B94335}" type="slidenum">
              <a:rPr lang="en-US" smtClean="0"/>
              <a:pPr/>
              <a:t>67</a:t>
            </a:fld>
            <a:endParaRPr lang="en-US"/>
          </a:p>
        </p:txBody>
      </p:sp>
      <p:sp>
        <p:nvSpPr>
          <p:cNvPr id="12" name="文本框 11">
            <a:extLst>
              <a:ext uri="{FF2B5EF4-FFF2-40B4-BE49-F238E27FC236}">
                <a16:creationId xmlns:a16="http://schemas.microsoft.com/office/drawing/2014/main" id="{4AB27C53-B9D0-4EB2-A000-A5F30FDFDCAA}"/>
              </a:ext>
            </a:extLst>
          </p:cNvPr>
          <p:cNvSpPr txBox="1"/>
          <p:nvPr/>
        </p:nvSpPr>
        <p:spPr>
          <a:xfrm>
            <a:off x="5355" y="5000015"/>
            <a:ext cx="2292935" cy="176972"/>
          </a:xfrm>
          <a:prstGeom prst="rect">
            <a:avLst/>
          </a:prstGeom>
          <a:noFill/>
        </p:spPr>
        <p:txBody>
          <a:bodyPr wrap="none" lIns="68580" tIns="34290" rIns="68580" bIns="34290" rtlCol="0" anchor="b">
            <a:spAutoFit/>
          </a:bodyPr>
          <a:lstStyle/>
          <a:p>
            <a:r>
              <a:rPr lang="zh-CN" altLang="en-US" sz="700" dirty="0">
                <a:latin typeface="微软雅黑" panose="020B0503020204020204" pitchFamily="34" charset="-122"/>
                <a:ea typeface="微软雅黑" panose="020B0503020204020204" pitchFamily="34" charset="-122"/>
              </a:rPr>
              <a:t>替雷利珠单抗、卡瑞利珠单抗尚未在中国大陆地区上市</a:t>
            </a:r>
          </a:p>
        </p:txBody>
      </p:sp>
      <p:pic>
        <p:nvPicPr>
          <p:cNvPr id="13" name="图片 12">
            <a:extLst>
              <a:ext uri="{FF2B5EF4-FFF2-40B4-BE49-F238E27FC236}">
                <a16:creationId xmlns:a16="http://schemas.microsoft.com/office/drawing/2014/main" id="{6A396850-16FB-4AD9-B813-0A6D26B8E00D}"/>
              </a:ext>
            </a:extLst>
          </p:cNvPr>
          <p:cNvPicPr>
            <a:picLocks noChangeAspect="1"/>
          </p:cNvPicPr>
          <p:nvPr/>
        </p:nvPicPr>
        <p:blipFill rotWithShape="1">
          <a:blip r:embed="rId3"/>
          <a:srcRect l="80878" t="42097" b="40190"/>
          <a:stretch/>
        </p:blipFill>
        <p:spPr>
          <a:xfrm>
            <a:off x="7799659" y="3435065"/>
            <a:ext cx="1293140" cy="651365"/>
          </a:xfrm>
          <a:prstGeom prst="rect">
            <a:avLst/>
          </a:prstGeom>
        </p:spPr>
      </p:pic>
      <p:sp>
        <p:nvSpPr>
          <p:cNvPr id="3" name="文本框 2">
            <a:extLst>
              <a:ext uri="{FF2B5EF4-FFF2-40B4-BE49-F238E27FC236}">
                <a16:creationId xmlns:a16="http://schemas.microsoft.com/office/drawing/2014/main" id="{84F0514B-6B39-4C09-AA16-37A17705B6D0}"/>
              </a:ext>
            </a:extLst>
          </p:cNvPr>
          <p:cNvSpPr txBox="1"/>
          <p:nvPr/>
        </p:nvSpPr>
        <p:spPr>
          <a:xfrm>
            <a:off x="7966281" y="3635003"/>
            <a:ext cx="802143" cy="238527"/>
          </a:xfrm>
          <a:prstGeom prst="rect">
            <a:avLst/>
          </a:prstGeom>
          <a:solidFill>
            <a:srgbClr val="D9D9D9"/>
          </a:solidFill>
        </p:spPr>
        <p:txBody>
          <a:bodyPr wrap="none" lIns="68580" tIns="34290" rIns="68580" bIns="34290" rtlCol="0">
            <a:spAutoFit/>
          </a:bodyPr>
          <a:lstStyle/>
          <a:p>
            <a:r>
              <a:rPr lang="en-US" altLang="zh-CN" sz="1100" dirty="0">
                <a:solidFill>
                  <a:srgbClr val="111111"/>
                </a:solidFill>
              </a:rPr>
              <a:t>2018-12-27</a:t>
            </a:r>
            <a:endParaRPr lang="zh-CN" altLang="en-US" sz="1100" dirty="0">
              <a:solidFill>
                <a:srgbClr val="111111"/>
              </a:solidFill>
            </a:endParaRPr>
          </a:p>
        </p:txBody>
      </p:sp>
      <p:sp>
        <p:nvSpPr>
          <p:cNvPr id="4" name="矩形 3">
            <a:extLst>
              <a:ext uri="{FF2B5EF4-FFF2-40B4-BE49-F238E27FC236}">
                <a16:creationId xmlns:a16="http://schemas.microsoft.com/office/drawing/2014/main" id="{58B5E8BB-5B9F-4720-9BC7-9204629D3FEA}"/>
              </a:ext>
            </a:extLst>
          </p:cNvPr>
          <p:cNvSpPr/>
          <p:nvPr/>
        </p:nvSpPr>
        <p:spPr>
          <a:xfrm>
            <a:off x="914400" y="1489824"/>
            <a:ext cx="744782" cy="13858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矩形 14">
            <a:extLst>
              <a:ext uri="{FF2B5EF4-FFF2-40B4-BE49-F238E27FC236}">
                <a16:creationId xmlns:a16="http://schemas.microsoft.com/office/drawing/2014/main" id="{52F85A3A-7B16-40AC-A28A-462A5CFBB127}"/>
              </a:ext>
            </a:extLst>
          </p:cNvPr>
          <p:cNvSpPr/>
          <p:nvPr/>
        </p:nvSpPr>
        <p:spPr>
          <a:xfrm>
            <a:off x="914400" y="2131407"/>
            <a:ext cx="744782" cy="13858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 name="矩形 15">
            <a:extLst>
              <a:ext uri="{FF2B5EF4-FFF2-40B4-BE49-F238E27FC236}">
                <a16:creationId xmlns:a16="http://schemas.microsoft.com/office/drawing/2014/main" id="{21B03C23-8024-4B1E-AC8E-5582AD899379}"/>
              </a:ext>
            </a:extLst>
          </p:cNvPr>
          <p:cNvSpPr/>
          <p:nvPr/>
        </p:nvSpPr>
        <p:spPr>
          <a:xfrm>
            <a:off x="854473" y="2710435"/>
            <a:ext cx="744782" cy="13858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 name="矩形 16">
            <a:extLst>
              <a:ext uri="{FF2B5EF4-FFF2-40B4-BE49-F238E27FC236}">
                <a16:creationId xmlns:a16="http://schemas.microsoft.com/office/drawing/2014/main" id="{BEB6F211-A006-45D0-855D-5AD176CD478A}"/>
              </a:ext>
            </a:extLst>
          </p:cNvPr>
          <p:cNvSpPr/>
          <p:nvPr/>
        </p:nvSpPr>
        <p:spPr>
          <a:xfrm>
            <a:off x="914400" y="3268865"/>
            <a:ext cx="744782" cy="13858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8" name="矩形 17">
            <a:extLst>
              <a:ext uri="{FF2B5EF4-FFF2-40B4-BE49-F238E27FC236}">
                <a16:creationId xmlns:a16="http://schemas.microsoft.com/office/drawing/2014/main" id="{7DB9DE37-BEFA-4507-BB9B-5F4F4DF1C446}"/>
              </a:ext>
            </a:extLst>
          </p:cNvPr>
          <p:cNvSpPr/>
          <p:nvPr/>
        </p:nvSpPr>
        <p:spPr>
          <a:xfrm>
            <a:off x="967731" y="3860302"/>
            <a:ext cx="744782" cy="13858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9" name="矩形 18">
            <a:extLst>
              <a:ext uri="{FF2B5EF4-FFF2-40B4-BE49-F238E27FC236}">
                <a16:creationId xmlns:a16="http://schemas.microsoft.com/office/drawing/2014/main" id="{DD8E94B2-F1BA-4499-A97A-3E0972E96059}"/>
              </a:ext>
            </a:extLst>
          </p:cNvPr>
          <p:cNvSpPr/>
          <p:nvPr/>
        </p:nvSpPr>
        <p:spPr>
          <a:xfrm>
            <a:off x="967731" y="4377890"/>
            <a:ext cx="744782" cy="13858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Tree>
    <p:extLst>
      <p:ext uri="{BB962C8B-B14F-4D97-AF65-F5344CB8AC3E}">
        <p14:creationId xmlns:p14="http://schemas.microsoft.com/office/powerpoint/2010/main" val="3813106182"/>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9"/>
          <p:cNvGrpSpPr/>
          <p:nvPr/>
        </p:nvGrpSpPr>
        <p:grpSpPr bwMode="auto">
          <a:xfrm>
            <a:off x="477840" y="1283893"/>
            <a:ext cx="3833812" cy="3600371"/>
            <a:chOff x="478172" y="1711354"/>
            <a:chExt cx="3833769" cy="4798503"/>
          </a:xfrm>
        </p:grpSpPr>
        <p:grpSp>
          <p:nvGrpSpPr>
            <p:cNvPr id="3" name="组合 35"/>
            <p:cNvGrpSpPr/>
            <p:nvPr/>
          </p:nvGrpSpPr>
          <p:grpSpPr bwMode="auto">
            <a:xfrm>
              <a:off x="580932" y="1763086"/>
              <a:ext cx="3613559" cy="4637714"/>
              <a:chOff x="589321" y="1821809"/>
              <a:chExt cx="3613559" cy="4637714"/>
            </a:xfrm>
          </p:grpSpPr>
          <p:pic>
            <p:nvPicPr>
              <p:cNvPr id="8212" name="Picture 5" descr="IPASS-1"/>
              <p:cNvPicPr>
                <a:picLocks noChangeAspect="1" noChangeArrowheads="1"/>
              </p:cNvPicPr>
              <p:nvPr/>
            </p:nvPicPr>
            <p:blipFill>
              <a:blip r:embed="rId3">
                <a:extLst>
                  <a:ext uri="{28A0092B-C50C-407E-A947-70E740481C1C}">
                    <a14:useLocalDpi xmlns:a14="http://schemas.microsoft.com/office/drawing/2010/main" val="0"/>
                  </a:ext>
                </a:extLst>
              </a:blip>
              <a:srcRect r="2541" b="7407"/>
              <a:stretch>
                <a:fillRect/>
              </a:stretch>
            </p:blipFill>
            <p:spPr bwMode="auto">
              <a:xfrm>
                <a:off x="643982" y="4603196"/>
                <a:ext cx="3558898" cy="1856327"/>
              </a:xfrm>
              <a:prstGeom prst="rect">
                <a:avLst/>
              </a:prstGeom>
              <a:noFill/>
              <a:ln>
                <a:noFill/>
              </a:ln>
            </p:spPr>
          </p:pic>
          <p:pic>
            <p:nvPicPr>
              <p:cNvPr id="8213" name="Picture 3"/>
              <p:cNvPicPr>
                <a:picLocks noChangeAspect="1" noChangeArrowheads="1"/>
              </p:cNvPicPr>
              <p:nvPr/>
            </p:nvPicPr>
            <p:blipFill>
              <a:blip r:embed="rId4">
                <a:extLst>
                  <a:ext uri="{28A0092B-C50C-407E-A947-70E740481C1C}">
                    <a14:useLocalDpi xmlns:a14="http://schemas.microsoft.com/office/drawing/2010/main" val="0"/>
                  </a:ext>
                </a:extLst>
              </a:blip>
              <a:srcRect l="2824" t="3526" r="3955" b="70152"/>
              <a:stretch>
                <a:fillRect/>
              </a:stretch>
            </p:blipFill>
            <p:spPr bwMode="auto">
              <a:xfrm>
                <a:off x="589321" y="2298583"/>
                <a:ext cx="3522975" cy="1568742"/>
              </a:xfrm>
              <a:prstGeom prst="rect">
                <a:avLst/>
              </a:prstGeom>
              <a:noFill/>
              <a:ln>
                <a:noFill/>
              </a:ln>
            </p:spPr>
          </p:pic>
          <p:sp>
            <p:nvSpPr>
              <p:cNvPr id="8214" name="TextBox 31"/>
              <p:cNvSpPr txBox="1">
                <a:spLocks noChangeArrowheads="1"/>
              </p:cNvSpPr>
              <p:nvPr/>
            </p:nvSpPr>
            <p:spPr bwMode="auto">
              <a:xfrm>
                <a:off x="1008076" y="1821809"/>
                <a:ext cx="1864592" cy="574278"/>
              </a:xfrm>
              <a:prstGeom prst="rect">
                <a:avLst/>
              </a:prstGeom>
              <a:noFill/>
              <a:ln>
                <a:noFill/>
              </a:ln>
            </p:spPr>
            <p:txBody>
              <a:bodyPr wrap="none">
                <a:spAutoFit/>
              </a:bodyPr>
              <a:lstStyle>
                <a:lvl1pPr eaLnBrk="0" hangingPunct="0">
                  <a:defRPr>
                    <a:solidFill>
                      <a:schemeClr val="tx1"/>
                    </a:solidFill>
                    <a:latin typeface="Calibri" pitchFamily="34" charset="0"/>
                    <a:ea typeface="宋体" charset="-122"/>
                    <a:cs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1100" b="1" dirty="0">
                    <a:solidFill>
                      <a:srgbClr val="002060"/>
                    </a:solidFill>
                    <a:latin typeface="Times New Roman" pitchFamily="18" charset="0"/>
                    <a:cs typeface="Times New Roman" pitchFamily="18" charset="0"/>
                  </a:rPr>
                  <a:t>IPASS (EGFR-mu NSCLC)</a:t>
                </a:r>
              </a:p>
              <a:p>
                <a:pPr eaLnBrk="1" hangingPunct="1"/>
                <a:r>
                  <a:rPr lang="en-US" altLang="zh-CN" sz="1100" i="1" dirty="0">
                    <a:latin typeface="Times New Roman" pitchFamily="18" charset="0"/>
                    <a:cs typeface="Times New Roman" pitchFamily="18" charset="0"/>
                  </a:rPr>
                  <a:t>New </a:t>
                </a:r>
                <a:r>
                  <a:rPr lang="en-US" altLang="zh-CN" sz="1100" i="1" dirty="0" err="1">
                    <a:latin typeface="Times New Roman" pitchFamily="18" charset="0"/>
                    <a:cs typeface="Times New Roman" pitchFamily="18" charset="0"/>
                  </a:rPr>
                  <a:t>Eng</a:t>
                </a:r>
                <a:r>
                  <a:rPr lang="en-US" altLang="zh-CN" sz="1100" i="1" dirty="0">
                    <a:latin typeface="Times New Roman" pitchFamily="18" charset="0"/>
                    <a:cs typeface="Times New Roman" pitchFamily="18" charset="0"/>
                  </a:rPr>
                  <a:t> J Med (2009)</a:t>
                </a:r>
                <a:endParaRPr lang="zh-CN" altLang="en-US" sz="1100" i="1" dirty="0">
                  <a:latin typeface="Times New Roman" pitchFamily="18" charset="0"/>
                  <a:cs typeface="Times New Roman" pitchFamily="18" charset="0"/>
                </a:endParaRPr>
              </a:p>
            </p:txBody>
          </p:sp>
          <p:sp>
            <p:nvSpPr>
              <p:cNvPr id="8215" name="TextBox 32"/>
              <p:cNvSpPr txBox="1">
                <a:spLocks noChangeArrowheads="1"/>
              </p:cNvSpPr>
              <p:nvPr/>
            </p:nvSpPr>
            <p:spPr bwMode="auto">
              <a:xfrm>
                <a:off x="2814506" y="2168553"/>
                <a:ext cx="966920" cy="348669"/>
              </a:xfrm>
              <a:prstGeom prst="rect">
                <a:avLst/>
              </a:prstGeom>
              <a:noFill/>
              <a:ln>
                <a:noFill/>
              </a:ln>
            </p:spPr>
            <p:txBody>
              <a:bodyPr wrap="none">
                <a:spAutoFit/>
              </a:bodyPr>
              <a:lstStyle>
                <a:lvl1pPr eaLnBrk="0" hangingPunct="0">
                  <a:defRPr>
                    <a:solidFill>
                      <a:schemeClr val="tx1"/>
                    </a:solidFill>
                    <a:latin typeface="Calibri" pitchFamily="34" charset="0"/>
                    <a:ea typeface="宋体" charset="-122"/>
                    <a:cs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1100" b="1" dirty="0">
                    <a:solidFill>
                      <a:srgbClr val="FF0000"/>
                    </a:solidFill>
                    <a:latin typeface="Times New Roman" pitchFamily="18" charset="0"/>
                    <a:cs typeface="Times New Roman" pitchFamily="18" charset="0"/>
                  </a:rPr>
                  <a:t>ORR=71.2%</a:t>
                </a:r>
                <a:endParaRPr lang="zh-CN" altLang="en-US" sz="1100" i="1" dirty="0">
                  <a:solidFill>
                    <a:srgbClr val="FF0000"/>
                  </a:solidFill>
                  <a:latin typeface="Times New Roman" pitchFamily="18" charset="0"/>
                  <a:cs typeface="Times New Roman" pitchFamily="18" charset="0"/>
                </a:endParaRPr>
              </a:p>
            </p:txBody>
          </p:sp>
          <p:sp>
            <p:nvSpPr>
              <p:cNvPr id="8216" name="TextBox 33"/>
              <p:cNvSpPr txBox="1">
                <a:spLocks noChangeArrowheads="1"/>
              </p:cNvSpPr>
              <p:nvPr/>
            </p:nvSpPr>
            <p:spPr bwMode="auto">
              <a:xfrm>
                <a:off x="1026252" y="4063070"/>
                <a:ext cx="2138703" cy="574278"/>
              </a:xfrm>
              <a:prstGeom prst="rect">
                <a:avLst/>
              </a:prstGeom>
              <a:noFill/>
              <a:ln>
                <a:noFill/>
              </a:ln>
            </p:spPr>
            <p:txBody>
              <a:bodyPr wrap="none">
                <a:spAutoFit/>
              </a:bodyPr>
              <a:lstStyle>
                <a:lvl1pPr eaLnBrk="0" hangingPunct="0">
                  <a:defRPr>
                    <a:solidFill>
                      <a:schemeClr val="tx1"/>
                    </a:solidFill>
                    <a:latin typeface="Calibri" pitchFamily="34" charset="0"/>
                    <a:ea typeface="宋体" charset="-122"/>
                    <a:cs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1100" b="1" dirty="0">
                    <a:solidFill>
                      <a:srgbClr val="002060"/>
                    </a:solidFill>
                    <a:latin typeface="Times New Roman" pitchFamily="18" charset="0"/>
                    <a:cs typeface="Times New Roman" pitchFamily="18" charset="0"/>
                  </a:rPr>
                  <a:t>OPTIMAL (EGFR-mu NSCLC)</a:t>
                </a:r>
              </a:p>
              <a:p>
                <a:pPr eaLnBrk="1" hangingPunct="1"/>
                <a:r>
                  <a:rPr lang="en-US" altLang="zh-CN" sz="1100" i="1" dirty="0">
                    <a:latin typeface="Times New Roman" pitchFamily="18" charset="0"/>
                    <a:cs typeface="Times New Roman" pitchFamily="18" charset="0"/>
                  </a:rPr>
                  <a:t>Lancet </a:t>
                </a:r>
                <a:r>
                  <a:rPr lang="en-US" altLang="zh-CN" sz="1100" i="1" dirty="0" err="1">
                    <a:latin typeface="Times New Roman" pitchFamily="18" charset="0"/>
                    <a:cs typeface="Times New Roman" pitchFamily="18" charset="0"/>
                  </a:rPr>
                  <a:t>Oncol</a:t>
                </a:r>
                <a:r>
                  <a:rPr lang="en-US" altLang="zh-CN" sz="1100" i="1" dirty="0">
                    <a:latin typeface="Times New Roman" pitchFamily="18" charset="0"/>
                    <a:cs typeface="Times New Roman" pitchFamily="18" charset="0"/>
                  </a:rPr>
                  <a:t> (2009)</a:t>
                </a:r>
                <a:endParaRPr lang="zh-CN" altLang="en-US" sz="1100" i="1" dirty="0">
                  <a:latin typeface="Times New Roman" pitchFamily="18" charset="0"/>
                  <a:cs typeface="Times New Roman" pitchFamily="18" charset="0"/>
                </a:endParaRPr>
              </a:p>
            </p:txBody>
          </p:sp>
          <p:sp>
            <p:nvSpPr>
              <p:cNvPr id="8217" name="TextBox 34"/>
              <p:cNvSpPr txBox="1">
                <a:spLocks noChangeArrowheads="1"/>
              </p:cNvSpPr>
              <p:nvPr/>
            </p:nvSpPr>
            <p:spPr bwMode="auto">
              <a:xfrm>
                <a:off x="3059185" y="4384645"/>
                <a:ext cx="966920" cy="348669"/>
              </a:xfrm>
              <a:prstGeom prst="rect">
                <a:avLst/>
              </a:prstGeom>
              <a:noFill/>
              <a:ln>
                <a:noFill/>
              </a:ln>
            </p:spPr>
            <p:txBody>
              <a:bodyPr wrap="none">
                <a:spAutoFit/>
              </a:bodyPr>
              <a:lstStyle>
                <a:lvl1pPr eaLnBrk="0" hangingPunct="0">
                  <a:defRPr>
                    <a:solidFill>
                      <a:schemeClr val="tx1"/>
                    </a:solidFill>
                    <a:latin typeface="Calibri" pitchFamily="34" charset="0"/>
                    <a:ea typeface="宋体" charset="-122"/>
                    <a:cs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1100" b="1" dirty="0">
                    <a:solidFill>
                      <a:srgbClr val="FF0000"/>
                    </a:solidFill>
                    <a:latin typeface="Times New Roman" pitchFamily="18" charset="0"/>
                    <a:cs typeface="Times New Roman" pitchFamily="18" charset="0"/>
                  </a:rPr>
                  <a:t>ORR=84.0%</a:t>
                </a:r>
                <a:endParaRPr lang="zh-CN" altLang="en-US" sz="1100" i="1" dirty="0">
                  <a:solidFill>
                    <a:srgbClr val="FF0000"/>
                  </a:solidFill>
                  <a:latin typeface="Times New Roman" pitchFamily="18" charset="0"/>
                  <a:cs typeface="Times New Roman" pitchFamily="18" charset="0"/>
                </a:endParaRPr>
              </a:p>
            </p:txBody>
          </p:sp>
        </p:grpSp>
        <p:sp>
          <p:nvSpPr>
            <p:cNvPr id="37" name="矩形 36"/>
            <p:cNvSpPr/>
            <p:nvPr/>
          </p:nvSpPr>
          <p:spPr>
            <a:xfrm>
              <a:off x="478172" y="1711354"/>
              <a:ext cx="3833769" cy="4798503"/>
            </a:xfrm>
            <a:prstGeom prst="rect">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4" name="组合 40"/>
          <p:cNvGrpSpPr/>
          <p:nvPr/>
        </p:nvGrpSpPr>
        <p:grpSpPr bwMode="auto">
          <a:xfrm>
            <a:off x="5143501" y="1285081"/>
            <a:ext cx="3833813" cy="3600370"/>
            <a:chOff x="5169016" y="1721141"/>
            <a:chExt cx="3833061" cy="4798503"/>
          </a:xfrm>
        </p:grpSpPr>
        <p:sp>
          <p:nvSpPr>
            <p:cNvPr id="8202" name="TextBox 17"/>
            <p:cNvSpPr txBox="1">
              <a:spLocks noChangeArrowheads="1"/>
            </p:cNvSpPr>
            <p:nvPr/>
          </p:nvSpPr>
          <p:spPr bwMode="auto">
            <a:xfrm>
              <a:off x="5756250" y="4028113"/>
              <a:ext cx="2673605" cy="574278"/>
            </a:xfrm>
            <a:prstGeom prst="rect">
              <a:avLst/>
            </a:prstGeom>
            <a:noFill/>
            <a:ln>
              <a:noFill/>
            </a:ln>
          </p:spPr>
          <p:txBody>
            <a:bodyPr wrap="none">
              <a:spAutoFit/>
            </a:bodyPr>
            <a:lstStyle>
              <a:lvl1pPr eaLnBrk="0" hangingPunct="0">
                <a:defRPr>
                  <a:solidFill>
                    <a:schemeClr val="tx1"/>
                  </a:solidFill>
                  <a:latin typeface="Calibri" pitchFamily="34" charset="0"/>
                  <a:ea typeface="宋体" charset="-122"/>
                  <a:cs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1100" b="1" dirty="0" err="1">
                  <a:solidFill>
                    <a:srgbClr val="002060"/>
                  </a:solidFill>
                  <a:latin typeface="Times New Roman" pitchFamily="18" charset="0"/>
                  <a:cs typeface="Times New Roman" pitchFamily="18" charset="0"/>
                </a:rPr>
                <a:t>CheckMate</a:t>
              </a:r>
              <a:r>
                <a:rPr lang="en-US" altLang="zh-CN" sz="1100" b="1" dirty="0">
                  <a:solidFill>
                    <a:srgbClr val="002060"/>
                  </a:solidFill>
                  <a:latin typeface="Times New Roman" pitchFamily="18" charset="0"/>
                  <a:cs typeface="Times New Roman" pitchFamily="18" charset="0"/>
                </a:rPr>
                <a:t> 057 (non-</a:t>
              </a:r>
              <a:r>
                <a:rPr lang="en-US" altLang="zh-CN" sz="1100" b="1" dirty="0" err="1">
                  <a:solidFill>
                    <a:srgbClr val="002060"/>
                  </a:solidFill>
                  <a:latin typeface="Times New Roman" pitchFamily="18" charset="0"/>
                  <a:cs typeface="Times New Roman" pitchFamily="18" charset="0"/>
                </a:rPr>
                <a:t>Squamous</a:t>
              </a:r>
              <a:r>
                <a:rPr lang="en-US" altLang="zh-CN" sz="1100" b="1" dirty="0">
                  <a:solidFill>
                    <a:srgbClr val="002060"/>
                  </a:solidFill>
                  <a:latin typeface="Times New Roman" pitchFamily="18" charset="0"/>
                  <a:cs typeface="Times New Roman" pitchFamily="18" charset="0"/>
                </a:rPr>
                <a:t> NSCLC)</a:t>
              </a:r>
            </a:p>
            <a:p>
              <a:pPr eaLnBrk="1" hangingPunct="1"/>
              <a:r>
                <a:rPr lang="en-US" altLang="zh-CN" sz="1100" i="1" dirty="0">
                  <a:latin typeface="Times New Roman" pitchFamily="18" charset="0"/>
                  <a:cs typeface="Times New Roman" pitchFamily="18" charset="0"/>
                </a:rPr>
                <a:t>New Eng J Med (2015)</a:t>
              </a:r>
              <a:endParaRPr lang="zh-CN" altLang="en-US" sz="1100" i="1" dirty="0">
                <a:latin typeface="Times New Roman" pitchFamily="18" charset="0"/>
                <a:cs typeface="Times New Roman" pitchFamily="18" charset="0"/>
              </a:endParaRPr>
            </a:p>
          </p:txBody>
        </p:sp>
        <p:grpSp>
          <p:nvGrpSpPr>
            <p:cNvPr id="5" name="组合 37"/>
            <p:cNvGrpSpPr/>
            <p:nvPr/>
          </p:nvGrpSpPr>
          <p:grpSpPr bwMode="auto">
            <a:xfrm>
              <a:off x="5335404" y="1761688"/>
              <a:ext cx="3313651" cy="4717896"/>
              <a:chOff x="5335404" y="1761688"/>
              <a:chExt cx="3313651" cy="4717896"/>
            </a:xfrm>
          </p:grpSpPr>
          <p:pic>
            <p:nvPicPr>
              <p:cNvPr id="8205" name="图片 3" descr="response.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94912" y="1761688"/>
                <a:ext cx="3254143" cy="1996580"/>
              </a:xfrm>
              <a:prstGeom prst="rect">
                <a:avLst/>
              </a:prstGeom>
              <a:noFill/>
              <a:ln>
                <a:noFill/>
              </a:ln>
            </p:spPr>
          </p:pic>
          <p:sp>
            <p:nvSpPr>
              <p:cNvPr id="8206" name="TextBox 15"/>
              <p:cNvSpPr txBox="1">
                <a:spLocks noChangeArrowheads="1"/>
              </p:cNvSpPr>
              <p:nvPr/>
            </p:nvSpPr>
            <p:spPr bwMode="auto">
              <a:xfrm>
                <a:off x="5805186" y="1820412"/>
                <a:ext cx="2399545" cy="574278"/>
              </a:xfrm>
              <a:prstGeom prst="rect">
                <a:avLst/>
              </a:prstGeom>
              <a:noFill/>
              <a:ln>
                <a:noFill/>
              </a:ln>
            </p:spPr>
            <p:txBody>
              <a:bodyPr wrap="none">
                <a:spAutoFit/>
              </a:bodyPr>
              <a:lstStyle>
                <a:lvl1pPr eaLnBrk="0" hangingPunct="0">
                  <a:defRPr>
                    <a:solidFill>
                      <a:schemeClr val="tx1"/>
                    </a:solidFill>
                    <a:latin typeface="Calibri" pitchFamily="34" charset="0"/>
                    <a:ea typeface="宋体" charset="-122"/>
                    <a:cs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1100" b="1" dirty="0" err="1">
                    <a:solidFill>
                      <a:srgbClr val="002060"/>
                    </a:solidFill>
                    <a:latin typeface="Times New Roman" pitchFamily="18" charset="0"/>
                    <a:cs typeface="Times New Roman" pitchFamily="18" charset="0"/>
                  </a:rPr>
                  <a:t>CheckMate</a:t>
                </a:r>
                <a:r>
                  <a:rPr lang="en-US" altLang="zh-CN" sz="1100" b="1" dirty="0">
                    <a:solidFill>
                      <a:srgbClr val="002060"/>
                    </a:solidFill>
                    <a:latin typeface="Times New Roman" pitchFamily="18" charset="0"/>
                    <a:cs typeface="Times New Roman" pitchFamily="18" charset="0"/>
                  </a:rPr>
                  <a:t> 063 (</a:t>
                </a:r>
                <a:r>
                  <a:rPr lang="en-US" altLang="zh-CN" sz="1100" b="1" dirty="0" err="1">
                    <a:solidFill>
                      <a:srgbClr val="002060"/>
                    </a:solidFill>
                    <a:latin typeface="Times New Roman" pitchFamily="18" charset="0"/>
                    <a:cs typeface="Times New Roman" pitchFamily="18" charset="0"/>
                  </a:rPr>
                  <a:t>Squamous</a:t>
                </a:r>
                <a:r>
                  <a:rPr lang="en-US" altLang="zh-CN" sz="1100" b="1" dirty="0">
                    <a:solidFill>
                      <a:srgbClr val="002060"/>
                    </a:solidFill>
                    <a:latin typeface="Times New Roman" pitchFamily="18" charset="0"/>
                    <a:cs typeface="Times New Roman" pitchFamily="18" charset="0"/>
                  </a:rPr>
                  <a:t> NSCLC)</a:t>
                </a:r>
              </a:p>
              <a:p>
                <a:pPr eaLnBrk="1" hangingPunct="1"/>
                <a:r>
                  <a:rPr lang="en-US" altLang="zh-CN" sz="1100" i="1" dirty="0">
                    <a:latin typeface="Times New Roman" pitchFamily="18" charset="0"/>
                    <a:cs typeface="Times New Roman" pitchFamily="18" charset="0"/>
                  </a:rPr>
                  <a:t>Lancet </a:t>
                </a:r>
                <a:r>
                  <a:rPr lang="en-US" altLang="zh-CN" sz="1100" i="1" dirty="0" err="1">
                    <a:latin typeface="Times New Roman" pitchFamily="18" charset="0"/>
                    <a:cs typeface="Times New Roman" pitchFamily="18" charset="0"/>
                  </a:rPr>
                  <a:t>Oncol</a:t>
                </a:r>
                <a:r>
                  <a:rPr lang="en-US" altLang="zh-CN" sz="1100" i="1" dirty="0">
                    <a:latin typeface="Times New Roman" pitchFamily="18" charset="0"/>
                    <a:cs typeface="Times New Roman" pitchFamily="18" charset="0"/>
                  </a:rPr>
                  <a:t> (2015)</a:t>
                </a:r>
                <a:endParaRPr lang="zh-CN" altLang="en-US" sz="1100" i="1" dirty="0">
                  <a:latin typeface="Times New Roman" pitchFamily="18" charset="0"/>
                  <a:cs typeface="Times New Roman" pitchFamily="18" charset="0"/>
                </a:endParaRPr>
              </a:p>
            </p:txBody>
          </p:sp>
          <p:pic>
            <p:nvPicPr>
              <p:cNvPr id="820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l="4276" t="33780" r="23232" b="31267"/>
              <a:stretch>
                <a:fillRect/>
              </a:stretch>
            </p:blipFill>
            <p:spPr bwMode="auto">
              <a:xfrm>
                <a:off x="5335404" y="4479721"/>
                <a:ext cx="3271706" cy="1999863"/>
              </a:xfrm>
              <a:prstGeom prst="rect">
                <a:avLst/>
              </a:prstGeom>
              <a:noFill/>
              <a:ln>
                <a:noFill/>
              </a:ln>
            </p:spPr>
          </p:pic>
          <p:sp>
            <p:nvSpPr>
              <p:cNvPr id="8208" name="TextBox 18"/>
              <p:cNvSpPr txBox="1">
                <a:spLocks noChangeArrowheads="1"/>
              </p:cNvSpPr>
              <p:nvPr/>
            </p:nvSpPr>
            <p:spPr bwMode="auto">
              <a:xfrm>
                <a:off x="7585050" y="4489508"/>
                <a:ext cx="860964" cy="348669"/>
              </a:xfrm>
              <a:prstGeom prst="rect">
                <a:avLst/>
              </a:prstGeom>
              <a:noFill/>
              <a:ln>
                <a:noFill/>
              </a:ln>
            </p:spPr>
            <p:txBody>
              <a:bodyPr wrap="none">
                <a:spAutoFit/>
              </a:bodyPr>
              <a:lstStyle>
                <a:lvl1pPr eaLnBrk="0" hangingPunct="0">
                  <a:defRPr>
                    <a:solidFill>
                      <a:schemeClr val="tx1"/>
                    </a:solidFill>
                    <a:latin typeface="Calibri" pitchFamily="34" charset="0"/>
                    <a:ea typeface="宋体" charset="-122"/>
                    <a:cs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1100" b="1" dirty="0">
                    <a:solidFill>
                      <a:srgbClr val="FF0000"/>
                    </a:solidFill>
                    <a:latin typeface="Times New Roman" pitchFamily="18" charset="0"/>
                    <a:cs typeface="Times New Roman" pitchFamily="18" charset="0"/>
                  </a:rPr>
                  <a:t>ORR=19%</a:t>
                </a:r>
                <a:endParaRPr lang="zh-CN" altLang="en-US" sz="1100" i="1" dirty="0">
                  <a:solidFill>
                    <a:srgbClr val="FF0000"/>
                  </a:solidFill>
                  <a:latin typeface="Times New Roman" pitchFamily="18" charset="0"/>
                  <a:cs typeface="Times New Roman" pitchFamily="18" charset="0"/>
                </a:endParaRPr>
              </a:p>
            </p:txBody>
          </p:sp>
          <p:sp>
            <p:nvSpPr>
              <p:cNvPr id="8209" name="TextBox 22"/>
              <p:cNvSpPr txBox="1">
                <a:spLocks noChangeArrowheads="1"/>
              </p:cNvSpPr>
              <p:nvPr/>
            </p:nvSpPr>
            <p:spPr bwMode="auto">
              <a:xfrm>
                <a:off x="7611616" y="2167154"/>
                <a:ext cx="966741" cy="348669"/>
              </a:xfrm>
              <a:prstGeom prst="rect">
                <a:avLst/>
              </a:prstGeom>
              <a:noFill/>
              <a:ln>
                <a:noFill/>
              </a:ln>
            </p:spPr>
            <p:txBody>
              <a:bodyPr wrap="none">
                <a:spAutoFit/>
              </a:bodyPr>
              <a:lstStyle>
                <a:lvl1pPr eaLnBrk="0" hangingPunct="0">
                  <a:defRPr>
                    <a:solidFill>
                      <a:schemeClr val="tx1"/>
                    </a:solidFill>
                    <a:latin typeface="Calibri" pitchFamily="34" charset="0"/>
                    <a:ea typeface="宋体" charset="-122"/>
                    <a:cs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1100" b="1" dirty="0">
                    <a:solidFill>
                      <a:srgbClr val="FF0000"/>
                    </a:solidFill>
                    <a:latin typeface="Times New Roman" pitchFamily="18" charset="0"/>
                    <a:cs typeface="Times New Roman" pitchFamily="18" charset="0"/>
                  </a:rPr>
                  <a:t>ORR=14.5%</a:t>
                </a:r>
                <a:endParaRPr lang="zh-CN" altLang="en-US" sz="1100" i="1" dirty="0">
                  <a:solidFill>
                    <a:srgbClr val="FF0000"/>
                  </a:solidFill>
                  <a:latin typeface="Times New Roman" pitchFamily="18" charset="0"/>
                  <a:cs typeface="Times New Roman" pitchFamily="18" charset="0"/>
                </a:endParaRPr>
              </a:p>
            </p:txBody>
          </p:sp>
        </p:grpSp>
        <p:sp>
          <p:nvSpPr>
            <p:cNvPr id="39" name="矩形 38"/>
            <p:cNvSpPr/>
            <p:nvPr/>
          </p:nvSpPr>
          <p:spPr>
            <a:xfrm>
              <a:off x="5169016" y="1721141"/>
              <a:ext cx="3833061" cy="479850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8197" name="TextBox 41"/>
          <p:cNvSpPr txBox="1">
            <a:spLocks noChangeArrowheads="1"/>
          </p:cNvSpPr>
          <p:nvPr/>
        </p:nvSpPr>
        <p:spPr bwMode="auto">
          <a:xfrm>
            <a:off x="1518604" y="887211"/>
            <a:ext cx="2132635" cy="346249"/>
          </a:xfrm>
          <a:prstGeom prst="rect">
            <a:avLst/>
          </a:prstGeom>
          <a:noFill/>
          <a:ln>
            <a:noFill/>
          </a:ln>
        </p:spPr>
        <p:txBody>
          <a:bodyPr wrap="none" lIns="68580" tIns="34290" rIns="68580" bIns="34290">
            <a:spAutoFit/>
          </a:bodyPr>
          <a:lstStyle>
            <a:lvl1pPr eaLnBrk="0" hangingPunct="0">
              <a:defRPr>
                <a:solidFill>
                  <a:schemeClr val="tx1"/>
                </a:solidFill>
                <a:latin typeface="Calibri" pitchFamily="34" charset="0"/>
                <a:ea typeface="宋体" charset="-122"/>
                <a:cs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b="1" dirty="0">
                <a:latin typeface="华文细黑" charset="-122"/>
                <a:ea typeface="华文细黑" charset="-122"/>
                <a:cs typeface="Times New Roman" pitchFamily="18" charset="0"/>
              </a:rPr>
              <a:t>Selected Patients </a:t>
            </a:r>
            <a:endParaRPr lang="zh-CN" altLang="en-US" b="1" dirty="0">
              <a:latin typeface="华文细黑" charset="-122"/>
              <a:ea typeface="华文细黑" charset="-122"/>
              <a:cs typeface="Times New Roman" pitchFamily="18" charset="0"/>
            </a:endParaRPr>
          </a:p>
        </p:txBody>
      </p:sp>
      <p:sp>
        <p:nvSpPr>
          <p:cNvPr id="8198" name="TextBox 43"/>
          <p:cNvSpPr txBox="1">
            <a:spLocks noChangeArrowheads="1"/>
          </p:cNvSpPr>
          <p:nvPr/>
        </p:nvSpPr>
        <p:spPr bwMode="auto">
          <a:xfrm>
            <a:off x="5529581" y="919129"/>
            <a:ext cx="3175635" cy="346249"/>
          </a:xfrm>
          <a:prstGeom prst="rect">
            <a:avLst/>
          </a:prstGeom>
          <a:noFill/>
          <a:ln>
            <a:noFill/>
          </a:ln>
        </p:spPr>
        <p:txBody>
          <a:bodyPr wrap="square" lIns="68580" tIns="34290" rIns="68580" bIns="34290">
            <a:spAutoFit/>
          </a:bodyPr>
          <a:lstStyle>
            <a:lvl1pPr eaLnBrk="0" hangingPunct="0">
              <a:defRPr>
                <a:solidFill>
                  <a:schemeClr val="tx1"/>
                </a:solidFill>
                <a:latin typeface="Calibri" pitchFamily="34" charset="0"/>
                <a:ea typeface="宋体" charset="-122"/>
                <a:cs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b="1">
                <a:latin typeface="华文细黑" charset="-122"/>
                <a:ea typeface="华文细黑" charset="-122"/>
                <a:cs typeface="Times New Roman" pitchFamily="18" charset="0"/>
              </a:rPr>
              <a:t>Unselected Patients </a:t>
            </a:r>
          </a:p>
        </p:txBody>
      </p:sp>
      <p:sp>
        <p:nvSpPr>
          <p:cNvPr id="45" name="椭圆 44"/>
          <p:cNvSpPr/>
          <p:nvPr/>
        </p:nvSpPr>
        <p:spPr>
          <a:xfrm>
            <a:off x="7977188" y="1862715"/>
            <a:ext cx="773112" cy="950412"/>
          </a:xfrm>
          <a:prstGeom prst="ellipse">
            <a:avLst/>
          </a:prstGeom>
          <a:noFill/>
          <a:ln w="4762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8200" name="TextBox 45"/>
          <p:cNvSpPr txBox="1">
            <a:spLocks noChangeArrowheads="1"/>
          </p:cNvSpPr>
          <p:nvPr/>
        </p:nvSpPr>
        <p:spPr bwMode="auto">
          <a:xfrm>
            <a:off x="6224588" y="2460591"/>
            <a:ext cx="1052211" cy="300175"/>
          </a:xfrm>
          <a:prstGeom prst="rect">
            <a:avLst/>
          </a:prstGeom>
          <a:solidFill>
            <a:srgbClr val="FF0000"/>
          </a:solidFill>
          <a:ln>
            <a:noFill/>
          </a:ln>
        </p:spPr>
        <p:txBody>
          <a:bodyPr wrap="none" lIns="68580" tIns="34290" rIns="68580" bIns="34290">
            <a:spAutoFit/>
          </a:bodyPr>
          <a:lstStyle>
            <a:lvl1pPr eaLnBrk="0" hangingPunct="0">
              <a:defRPr>
                <a:solidFill>
                  <a:schemeClr val="tx1"/>
                </a:solidFill>
                <a:latin typeface="Calibri" pitchFamily="34" charset="0"/>
                <a:ea typeface="宋体" charset="-122"/>
                <a:cs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1500" b="1" dirty="0">
                <a:solidFill>
                  <a:schemeClr val="bg1"/>
                </a:solidFill>
              </a:rPr>
              <a:t>Biomarkers</a:t>
            </a:r>
            <a:endParaRPr lang="zh-CN" altLang="en-US" sz="1500" b="1" dirty="0">
              <a:solidFill>
                <a:schemeClr val="bg1"/>
              </a:solidFill>
            </a:endParaRPr>
          </a:p>
        </p:txBody>
      </p:sp>
      <p:sp>
        <p:nvSpPr>
          <p:cNvPr id="47" name="右箭头 46"/>
          <p:cNvSpPr/>
          <p:nvPr/>
        </p:nvSpPr>
        <p:spPr>
          <a:xfrm>
            <a:off x="7542213" y="2510613"/>
            <a:ext cx="385762" cy="202469"/>
          </a:xfrm>
          <a:prstGeom prst="rightArrow">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cxnSp>
        <p:nvCxnSpPr>
          <p:cNvPr id="27" name="直接连接符 4"/>
          <p:cNvCxnSpPr>
            <a:cxnSpLocks noChangeShapeType="1"/>
          </p:cNvCxnSpPr>
          <p:nvPr/>
        </p:nvCxnSpPr>
        <p:spPr bwMode="auto">
          <a:xfrm>
            <a:off x="266700" y="686012"/>
            <a:ext cx="8496300" cy="0"/>
          </a:xfrm>
          <a:prstGeom prst="line">
            <a:avLst/>
          </a:prstGeom>
          <a:noFill/>
          <a:ln w="28575">
            <a:solidFill>
              <a:srgbClr val="A6A6A6"/>
            </a:solidFill>
            <a:round/>
          </a:ln>
          <a:extLst>
            <a:ext uri="{909E8E84-426E-40DD-AFC4-6F175D3DCCD1}">
              <a14:hiddenFill xmlns:a14="http://schemas.microsoft.com/office/drawing/2010/main">
                <a:noFill/>
              </a14:hiddenFill>
            </a:ext>
          </a:extLst>
        </p:spPr>
      </p:cxnSp>
      <p:sp>
        <p:nvSpPr>
          <p:cNvPr id="28" name="文本框 12"/>
          <p:cNvSpPr txBox="1">
            <a:spLocks noChangeArrowheads="1"/>
          </p:cNvSpPr>
          <p:nvPr/>
        </p:nvSpPr>
        <p:spPr bwMode="auto">
          <a:xfrm>
            <a:off x="683440" y="145050"/>
            <a:ext cx="8130360" cy="438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buFont typeface="Arial" charset="0"/>
              <a:buNone/>
            </a:pPr>
            <a:r>
              <a:rPr lang="zh-CN" altLang="en-US" sz="2400" b="1" dirty="0" smtClean="0">
                <a:solidFill>
                  <a:srgbClr val="1F4E79"/>
                </a:solidFill>
                <a:latin typeface="华文中宋"/>
                <a:ea typeface="华文中宋"/>
                <a:cs typeface="华文中宋"/>
              </a:rPr>
              <a:t>未选择患者，接受免疫治疗的疗效有限</a:t>
            </a:r>
            <a:endParaRPr lang="zh-CN" altLang="en-US" sz="2400" b="1" dirty="0">
              <a:solidFill>
                <a:srgbClr val="1F4E79"/>
              </a:solidFill>
              <a:latin typeface="华文中宋"/>
              <a:ea typeface="华文中宋"/>
              <a:cs typeface="华文中宋"/>
            </a:endParaRP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1"/>
          <p:cNvSpPr txBox="1"/>
          <p:nvPr/>
        </p:nvSpPr>
        <p:spPr bwMode="auto">
          <a:xfrm>
            <a:off x="758513" y="1485419"/>
            <a:ext cx="8009193" cy="666956"/>
          </a:xfrm>
          <a:prstGeom prst="rect">
            <a:avLst/>
          </a:prstGeom>
          <a:noFill/>
          <a:ln>
            <a:noFill/>
          </a:ln>
        </p:spPr>
        <p:txBody>
          <a:bodyPr lIns="68580" tIns="34290" rIns="68580" bIns="34290" anchor="ctr"/>
          <a:lstStyle>
            <a:lvl1pPr eaLnBrk="0" hangingPunct="0">
              <a:defRPr>
                <a:solidFill>
                  <a:schemeClr val="tx1"/>
                </a:solidFill>
                <a:latin typeface="Calibri" pitchFamily="34" charset="0"/>
                <a:ea typeface="宋体" charset="-122"/>
                <a:cs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r>
              <a:rPr lang="zh-CN" altLang="en-US" sz="2700" b="1" dirty="0" smtClean="0">
                <a:solidFill>
                  <a:srgbClr val="FF0000"/>
                </a:solidFill>
                <a:latin typeface="华文细黑" charset="-122"/>
                <a:ea typeface="华文细黑" charset="-122"/>
                <a:cs typeface="华文细黑" charset="-122"/>
              </a:rPr>
              <a:t>如何选择免疫治疗的</a:t>
            </a:r>
            <a:r>
              <a:rPr lang="en-US" altLang="zh-CN" sz="2700" b="1" dirty="0" smtClean="0">
                <a:solidFill>
                  <a:srgbClr val="FF0000"/>
                </a:solidFill>
                <a:latin typeface="华文细黑" charset="-122"/>
                <a:ea typeface="华文细黑" charset="-122"/>
                <a:cs typeface="华文细黑" charset="-122"/>
              </a:rPr>
              <a:t>Biomarker</a:t>
            </a:r>
            <a:r>
              <a:rPr lang="zh-CN" altLang="en-US" sz="2700" b="1" dirty="0" smtClean="0">
                <a:solidFill>
                  <a:srgbClr val="FF0000"/>
                </a:solidFill>
                <a:latin typeface="华文细黑" charset="-122"/>
                <a:ea typeface="华文细黑" charset="-122"/>
                <a:cs typeface="华文细黑" charset="-122"/>
              </a:rPr>
              <a:t>？</a:t>
            </a:r>
            <a:endParaRPr lang="zh-CN" altLang="en-US" sz="2700" b="1" dirty="0">
              <a:solidFill>
                <a:srgbClr val="FF0000"/>
              </a:solidFill>
              <a:latin typeface="华文细黑" charset="-122"/>
              <a:ea typeface="华文细黑" charset="-122"/>
              <a:cs typeface="华文细黑" charset="-122"/>
            </a:endParaRPr>
          </a:p>
        </p:txBody>
      </p:sp>
      <p:pic>
        <p:nvPicPr>
          <p:cNvPr id="3" name="图片 2" descr="屏幕快照 2018-08-29 上午10.02.5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00347"/>
            <a:ext cx="9144000" cy="3849288"/>
          </a:xfrm>
          <a:prstGeom prst="rect">
            <a:avLst/>
          </a:prstGeom>
        </p:spPr>
      </p:pic>
      <p:sp>
        <p:nvSpPr>
          <p:cNvPr id="4" name="文本框 3"/>
          <p:cNvSpPr txBox="1"/>
          <p:nvPr/>
        </p:nvSpPr>
        <p:spPr>
          <a:xfrm>
            <a:off x="5100423" y="4752552"/>
            <a:ext cx="4043578" cy="407804"/>
          </a:xfrm>
          <a:prstGeom prst="rect">
            <a:avLst/>
          </a:prstGeom>
          <a:noFill/>
        </p:spPr>
        <p:txBody>
          <a:bodyPr wrap="square" lIns="68580" tIns="34290" rIns="68580" bIns="34290" rtlCol="0">
            <a:spAutoFit/>
          </a:bodyPr>
          <a:lstStyle/>
          <a:p>
            <a:pPr algn="r"/>
            <a:r>
              <a:rPr kumimoji="1" lang="en-US" altLang="zh-CN" sz="1100" dirty="0" err="1" smtClean="0">
                <a:latin typeface="华文细黑" charset="-122"/>
                <a:ea typeface="华文细黑" charset="-122"/>
              </a:rPr>
              <a:t>Rizvi</a:t>
            </a:r>
            <a:r>
              <a:rPr kumimoji="1" lang="zh-CN" altLang="en-US" sz="1100" dirty="0" smtClean="0">
                <a:latin typeface="华文细黑" charset="-122"/>
                <a:ea typeface="华文细黑" charset="-122"/>
              </a:rPr>
              <a:t>,</a:t>
            </a:r>
            <a:r>
              <a:rPr kumimoji="1" lang="en-US" altLang="zh-CN" sz="1100" dirty="0" smtClean="0">
                <a:latin typeface="华文细黑" charset="-122"/>
                <a:ea typeface="华文细黑" charset="-122"/>
              </a:rPr>
              <a:t>Science</a:t>
            </a:r>
            <a:r>
              <a:rPr kumimoji="1" lang="zh-CN" altLang="en-US" sz="1100" dirty="0" smtClean="0">
                <a:latin typeface="华文细黑" charset="-122"/>
                <a:ea typeface="华文细黑" charset="-122"/>
              </a:rPr>
              <a:t> </a:t>
            </a:r>
            <a:r>
              <a:rPr kumimoji="1" lang="en-US" altLang="zh-CN" sz="1100" dirty="0" smtClean="0">
                <a:latin typeface="华文细黑" charset="-122"/>
                <a:ea typeface="华文细黑" charset="-122"/>
              </a:rPr>
              <a:t>2015</a:t>
            </a:r>
            <a:r>
              <a:rPr kumimoji="1" lang="zh-CN" altLang="en-US" sz="1100" dirty="0" smtClean="0">
                <a:latin typeface="华文细黑" charset="-122"/>
                <a:ea typeface="华文细黑" charset="-122"/>
              </a:rPr>
              <a:t>;</a:t>
            </a:r>
            <a:r>
              <a:rPr kumimoji="1" lang="en-US" altLang="zh-CN" sz="1100" dirty="0" err="1" smtClean="0">
                <a:latin typeface="华文细黑" charset="-122"/>
                <a:ea typeface="华文细黑" charset="-122"/>
              </a:rPr>
              <a:t>Fehrenbacher</a:t>
            </a:r>
            <a:r>
              <a:rPr kumimoji="1" lang="en-US" altLang="zh-CN" sz="1100" dirty="0" smtClean="0">
                <a:latin typeface="华文细黑" charset="-122"/>
                <a:ea typeface="华文细黑" charset="-122"/>
              </a:rPr>
              <a:t>,</a:t>
            </a:r>
            <a:r>
              <a:rPr kumimoji="1" lang="zh-CN" altLang="en-US" sz="1100" dirty="0" smtClean="0">
                <a:latin typeface="华文细黑" charset="-122"/>
                <a:ea typeface="华文细黑" charset="-122"/>
              </a:rPr>
              <a:t> </a:t>
            </a:r>
            <a:r>
              <a:rPr kumimoji="1" lang="en-US" altLang="zh-CN" sz="1100" dirty="0" smtClean="0">
                <a:latin typeface="华文细黑" charset="-122"/>
                <a:ea typeface="华文细黑" charset="-122"/>
              </a:rPr>
              <a:t>Lancet</a:t>
            </a:r>
            <a:r>
              <a:rPr kumimoji="1" lang="zh-CN" altLang="en-US" sz="1100" dirty="0" smtClean="0">
                <a:latin typeface="华文细黑" charset="-122"/>
                <a:ea typeface="华文细黑" charset="-122"/>
              </a:rPr>
              <a:t> </a:t>
            </a:r>
            <a:r>
              <a:rPr kumimoji="1" lang="en-US" altLang="zh-CN" sz="1100" dirty="0" smtClean="0">
                <a:latin typeface="华文细黑" charset="-122"/>
                <a:ea typeface="华文细黑" charset="-122"/>
              </a:rPr>
              <a:t>2016;</a:t>
            </a:r>
            <a:r>
              <a:rPr kumimoji="1" lang="zh-CN" altLang="en-US" sz="1100" dirty="0" smtClean="0">
                <a:latin typeface="华文细黑" charset="-122"/>
                <a:ea typeface="华文细黑" charset="-122"/>
              </a:rPr>
              <a:t> </a:t>
            </a:r>
            <a:r>
              <a:rPr kumimoji="1" lang="en-US" altLang="zh-CN" sz="1100" dirty="0" err="1" smtClean="0">
                <a:latin typeface="华文细黑" charset="-122"/>
                <a:ea typeface="华文细黑" charset="-122"/>
              </a:rPr>
              <a:t>McGranahan</a:t>
            </a:r>
            <a:r>
              <a:rPr kumimoji="1" lang="en-US" altLang="zh-CN" sz="1100" dirty="0" smtClean="0">
                <a:latin typeface="华文细黑" charset="-122"/>
                <a:ea typeface="华文细黑" charset="-122"/>
              </a:rPr>
              <a:t>,</a:t>
            </a:r>
            <a:r>
              <a:rPr kumimoji="1" lang="zh-CN" altLang="en-US" sz="1100" dirty="0" smtClean="0">
                <a:latin typeface="华文细黑" charset="-122"/>
                <a:ea typeface="华文细黑" charset="-122"/>
              </a:rPr>
              <a:t> </a:t>
            </a:r>
            <a:r>
              <a:rPr kumimoji="1" lang="en-US" altLang="zh-CN" sz="1100" dirty="0" smtClean="0">
                <a:latin typeface="华文细黑" charset="-122"/>
                <a:ea typeface="华文细黑" charset="-122"/>
              </a:rPr>
              <a:t>Science</a:t>
            </a:r>
            <a:r>
              <a:rPr kumimoji="1" lang="zh-CN" altLang="en-US" sz="1100" dirty="0" smtClean="0">
                <a:latin typeface="华文细黑" charset="-122"/>
                <a:ea typeface="华文细黑" charset="-122"/>
              </a:rPr>
              <a:t> </a:t>
            </a:r>
            <a:r>
              <a:rPr kumimoji="1" lang="en-US" altLang="zh-CN" sz="1100" dirty="0" smtClean="0">
                <a:latin typeface="华文细黑" charset="-122"/>
                <a:ea typeface="华文细黑" charset="-122"/>
              </a:rPr>
              <a:t>2016;</a:t>
            </a:r>
            <a:r>
              <a:rPr kumimoji="1" lang="zh-CN" altLang="en-US" sz="1100" dirty="0" smtClean="0">
                <a:latin typeface="华文细黑" charset="-122"/>
                <a:ea typeface="华文细黑" charset="-122"/>
              </a:rPr>
              <a:t> </a:t>
            </a:r>
            <a:r>
              <a:rPr kumimoji="1" lang="en-US" altLang="zh-CN" sz="1100" dirty="0" smtClean="0">
                <a:latin typeface="华文细黑" charset="-122"/>
                <a:ea typeface="华文细黑" charset="-122"/>
              </a:rPr>
              <a:t>Kerr</a:t>
            </a:r>
            <a:r>
              <a:rPr kumimoji="1" lang="zh-CN" altLang="en-US" sz="1100" dirty="0" smtClean="0">
                <a:latin typeface="华文细黑" charset="-122"/>
                <a:ea typeface="华文细黑" charset="-122"/>
              </a:rPr>
              <a:t>,</a:t>
            </a:r>
            <a:r>
              <a:rPr kumimoji="1" lang="en-US" altLang="zh-CN" sz="1100" dirty="0" smtClean="0">
                <a:latin typeface="华文细黑" charset="-122"/>
                <a:ea typeface="华文细黑" charset="-122"/>
              </a:rPr>
              <a:t>ASCO</a:t>
            </a:r>
            <a:r>
              <a:rPr kumimoji="1" lang="zh-CN" altLang="en-US" sz="1100" dirty="0" smtClean="0">
                <a:latin typeface="华文细黑" charset="-122"/>
                <a:ea typeface="华文细黑" charset="-122"/>
              </a:rPr>
              <a:t> </a:t>
            </a:r>
            <a:r>
              <a:rPr kumimoji="1" lang="en-US" altLang="zh-CN" sz="1100" dirty="0" smtClean="0">
                <a:latin typeface="华文细黑" charset="-122"/>
                <a:ea typeface="华文细黑" charset="-122"/>
              </a:rPr>
              <a:t>2016</a:t>
            </a:r>
          </a:p>
        </p:txBody>
      </p:sp>
      <p:cxnSp>
        <p:nvCxnSpPr>
          <p:cNvPr id="6" name="直接连接符 4"/>
          <p:cNvCxnSpPr>
            <a:cxnSpLocks noChangeShapeType="1"/>
          </p:cNvCxnSpPr>
          <p:nvPr/>
        </p:nvCxnSpPr>
        <p:spPr bwMode="auto">
          <a:xfrm>
            <a:off x="266700" y="686012"/>
            <a:ext cx="8496300" cy="0"/>
          </a:xfrm>
          <a:prstGeom prst="line">
            <a:avLst/>
          </a:prstGeom>
          <a:noFill/>
          <a:ln w="28575">
            <a:solidFill>
              <a:srgbClr val="A6A6A6"/>
            </a:solidFill>
            <a:round/>
          </a:ln>
          <a:extLst>
            <a:ext uri="{909E8E84-426E-40DD-AFC4-6F175D3DCCD1}">
              <a14:hiddenFill xmlns:a14="http://schemas.microsoft.com/office/drawing/2010/main">
                <a:noFill/>
              </a14:hiddenFill>
            </a:ext>
          </a:extLst>
        </p:spPr>
      </p:cxnSp>
      <p:sp>
        <p:nvSpPr>
          <p:cNvPr id="7" name="文本框 12"/>
          <p:cNvSpPr txBox="1">
            <a:spLocks noChangeArrowheads="1"/>
          </p:cNvSpPr>
          <p:nvPr/>
        </p:nvSpPr>
        <p:spPr bwMode="auto">
          <a:xfrm>
            <a:off x="683440" y="-7394"/>
            <a:ext cx="8460560"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buFont typeface="Arial" charset="0"/>
              <a:buNone/>
            </a:pPr>
            <a:r>
              <a:rPr lang="zh-CN" altLang="en-US" sz="2100" b="1" dirty="0" smtClean="0">
                <a:solidFill>
                  <a:srgbClr val="1F4E79"/>
                </a:solidFill>
                <a:latin typeface="华文中宋"/>
                <a:ea typeface="华文中宋"/>
                <a:cs typeface="华文中宋"/>
              </a:rPr>
              <a:t>免疫治疗的</a:t>
            </a:r>
            <a:r>
              <a:rPr lang="en-US" altLang="zh-CN" sz="2100" b="1" dirty="0" smtClean="0">
                <a:solidFill>
                  <a:srgbClr val="1F4E79"/>
                </a:solidFill>
                <a:latin typeface="华文中宋"/>
                <a:ea typeface="华文中宋"/>
                <a:cs typeface="华文中宋"/>
              </a:rPr>
              <a:t>Biomarker</a:t>
            </a:r>
            <a:r>
              <a:rPr lang="zh-CN" altLang="en-US" sz="2100" b="1" dirty="0" smtClean="0">
                <a:solidFill>
                  <a:srgbClr val="1F4E79"/>
                </a:solidFill>
                <a:latin typeface="华文中宋"/>
                <a:ea typeface="华文中宋"/>
                <a:cs typeface="华文中宋"/>
              </a:rPr>
              <a:t>的三个方向：</a:t>
            </a:r>
            <a:endParaRPr lang="en-US" altLang="zh-CN" sz="2100" b="1" dirty="0" smtClean="0">
              <a:solidFill>
                <a:srgbClr val="1F4E79"/>
              </a:solidFill>
              <a:latin typeface="华文中宋"/>
              <a:ea typeface="华文中宋"/>
              <a:cs typeface="华文中宋"/>
            </a:endParaRPr>
          </a:p>
          <a:p>
            <a:pPr eaLnBrk="1" hangingPunct="1">
              <a:buFont typeface="Arial" charset="0"/>
              <a:buNone/>
            </a:pPr>
            <a:r>
              <a:rPr lang="en-US" altLang="zh-CN" sz="2100" b="1" dirty="0" smtClean="0">
                <a:solidFill>
                  <a:srgbClr val="1F4E79"/>
                </a:solidFill>
                <a:latin typeface="华文中宋"/>
                <a:ea typeface="华文中宋"/>
                <a:cs typeface="华文中宋"/>
              </a:rPr>
              <a:t>         PD-L1</a:t>
            </a:r>
            <a:r>
              <a:rPr lang="zh-CN" altLang="en-US" sz="2100" b="1" dirty="0" smtClean="0">
                <a:solidFill>
                  <a:srgbClr val="1F4E79"/>
                </a:solidFill>
                <a:latin typeface="华文中宋"/>
                <a:ea typeface="华文中宋"/>
                <a:cs typeface="华文中宋"/>
              </a:rPr>
              <a:t>表达、突变负荷相关指标、局部免疫反应的标志物</a:t>
            </a:r>
            <a:endParaRPr lang="zh-CN" altLang="en-US" sz="2100" b="1" dirty="0">
              <a:solidFill>
                <a:srgbClr val="1F4E79"/>
              </a:solidFill>
              <a:latin typeface="华文中宋"/>
              <a:ea typeface="华文中宋"/>
              <a:cs typeface="华文中宋"/>
            </a:endParaRP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3">
            <a:extLst>
              <a:ext uri="{FF2B5EF4-FFF2-40B4-BE49-F238E27FC236}">
                <a16:creationId xmlns:a16="http://schemas.microsoft.com/office/drawing/2014/main" id="{D7555507-365A-6147-8D31-6DADF514AF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181" y="1050456"/>
            <a:ext cx="7293638" cy="3737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标题 1">
            <a:extLst>
              <a:ext uri="{FF2B5EF4-FFF2-40B4-BE49-F238E27FC236}">
                <a16:creationId xmlns:a16="http://schemas.microsoft.com/office/drawing/2014/main" id="{D4CA8CF1-F54E-144F-B899-3C96A457115E}"/>
              </a:ext>
            </a:extLst>
          </p:cNvPr>
          <p:cNvSpPr txBox="1">
            <a:spLocks/>
          </p:cNvSpPr>
          <p:nvPr/>
        </p:nvSpPr>
        <p:spPr>
          <a:xfrm>
            <a:off x="873969" y="321568"/>
            <a:ext cx="7597341" cy="666956"/>
          </a:xfrm>
          <a:prstGeom prst="rect">
            <a:avLst/>
          </a:prstGeom>
        </p:spPr>
        <p:txBody>
          <a:bodyPr lIns="82321" tIns="41161" rIns="82321" bIns="41161"/>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lgn="ctr">
              <a:spcBef>
                <a:spcPct val="0"/>
              </a:spcBef>
              <a:buFont typeface="Wingdings" pitchFamily="2" charset="2"/>
              <a:buNone/>
            </a:pPr>
            <a:r>
              <a:rPr lang="en-US" altLang="zh-CN" sz="2400" dirty="0">
                <a:solidFill>
                  <a:schemeClr val="tx2"/>
                </a:solidFill>
                <a:latin typeface="Microsoft YaHei" panose="020B0503020204020204" pitchFamily="34" charset="-122"/>
                <a:ea typeface="Microsoft YaHei" panose="020B0503020204020204" pitchFamily="34" charset="-122"/>
              </a:rPr>
              <a:t>PD-L1</a:t>
            </a:r>
            <a:r>
              <a:rPr lang="zh-CN" altLang="en-US" sz="2400" dirty="0">
                <a:solidFill>
                  <a:schemeClr val="tx2"/>
                </a:solidFill>
                <a:latin typeface="Microsoft YaHei" panose="020B0503020204020204" pitchFamily="34" charset="-122"/>
                <a:ea typeface="Microsoft YaHei" panose="020B0503020204020204" pitchFamily="34" charset="-122"/>
              </a:rPr>
              <a:t>表达情况与</a:t>
            </a:r>
            <a:r>
              <a:rPr lang="en-US" altLang="zh-CN" sz="2400" dirty="0">
                <a:solidFill>
                  <a:schemeClr val="tx2"/>
                </a:solidFill>
                <a:latin typeface="Microsoft YaHei" panose="020B0503020204020204" pitchFamily="34" charset="-122"/>
                <a:ea typeface="Microsoft YaHei" panose="020B0503020204020204" pitchFamily="34" charset="-122"/>
              </a:rPr>
              <a:t>NSCLC</a:t>
            </a:r>
            <a:r>
              <a:rPr lang="zh-CN" altLang="en-US" sz="2400" dirty="0">
                <a:solidFill>
                  <a:schemeClr val="tx2"/>
                </a:solidFill>
                <a:latin typeface="Microsoft YaHei" panose="020B0503020204020204" pitchFamily="34" charset="-122"/>
                <a:ea typeface="Microsoft YaHei" panose="020B0503020204020204" pitchFamily="34" charset="-122"/>
              </a:rPr>
              <a:t>临床获益相关</a:t>
            </a:r>
            <a:endParaRPr lang="en-US" altLang="zh-CN" sz="2400" dirty="0">
              <a:solidFill>
                <a:schemeClr val="tx2"/>
              </a:solidFill>
              <a:latin typeface="Microsoft YaHei" panose="020B0503020204020204" pitchFamily="34" charset="-122"/>
              <a:ea typeface="Microsoft YaHei" panose="020B0503020204020204" pitchFamily="34" charset="-122"/>
            </a:endParaRPr>
          </a:p>
        </p:txBody>
      </p:sp>
      <p:sp>
        <p:nvSpPr>
          <p:cNvPr id="79876" name="TextBox 1">
            <a:extLst>
              <a:ext uri="{FF2B5EF4-FFF2-40B4-BE49-F238E27FC236}">
                <a16:creationId xmlns:a16="http://schemas.microsoft.com/office/drawing/2014/main" id="{23A67E9A-8F1B-F34B-84A2-4955D17C8776}"/>
              </a:ext>
            </a:extLst>
          </p:cNvPr>
          <p:cNvSpPr txBox="1">
            <a:spLocks noChangeArrowheads="1"/>
          </p:cNvSpPr>
          <p:nvPr/>
        </p:nvSpPr>
        <p:spPr bwMode="auto">
          <a:xfrm>
            <a:off x="4533888" y="4894979"/>
            <a:ext cx="4379280" cy="244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321" tIns="41161" rIns="82321" bIns="41161">
            <a:spAutoFit/>
          </a:bodyP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SzPct val="70000"/>
              <a:buFont typeface="Wingdings" pitchFamily="2" charset="2"/>
              <a:buChar char="l"/>
              <a:defRPr sz="2800">
                <a:solidFill>
                  <a:schemeClr val="tx1"/>
                </a:solidFill>
                <a:latin typeface="Arial" panose="020B0604020202020204" pitchFamily="34" charset="0"/>
              </a:defRPr>
            </a:lvl9pPr>
          </a:lstStyle>
          <a:p>
            <a:pPr>
              <a:buFont typeface="Wingdings" pitchFamily="2" charset="2"/>
              <a:buNone/>
            </a:pPr>
            <a:r>
              <a:rPr lang="en-US" altLang="zh-CN" sz="1050">
                <a:ea typeface="宋体" panose="02010600030101010101" pitchFamily="2" charset="-122"/>
              </a:rPr>
              <a:t>Mari Mino-Kenudson et al. Cancer Biol Med 2016</a:t>
            </a:r>
            <a:endParaRPr lang="zh-CN" altLang="en-US" sz="1050">
              <a:ea typeface="宋体" panose="02010600030101010101" pitchFamily="2" charset="-122"/>
            </a:endParaRPr>
          </a:p>
        </p:txBody>
      </p:sp>
    </p:spTree>
    <p:extLst>
      <p:ext uri="{BB962C8B-B14F-4D97-AF65-F5344CB8AC3E}">
        <p14:creationId xmlns:p14="http://schemas.microsoft.com/office/powerpoint/2010/main" val="2649248631"/>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288540" y="304292"/>
            <a:ext cx="9923596" cy="336411"/>
          </a:xfrm>
          <a:prstGeom prst="rect">
            <a:avLst/>
          </a:prstGeom>
        </p:spPr>
        <p:txBody>
          <a:bodyPr vert="horz" wrap="square" lIns="0" tIns="41058" rIns="0" bIns="0" rtlCol="0" anchor="ctr">
            <a:spAutoFit/>
          </a:bodyPr>
          <a:lstStyle/>
          <a:p>
            <a:pPr marL="37634" marR="3811">
              <a:lnSpc>
                <a:spcPts val="2266"/>
              </a:lnSpc>
            </a:pPr>
            <a:r>
              <a:rPr sz="2400" spc="-98" dirty="0">
                <a:latin typeface="Microsoft YaHei" panose="020B0503020204020204" pitchFamily="34" charset="-122"/>
                <a:ea typeface="Microsoft YaHei" panose="020B0503020204020204" pitchFamily="34" charset="-122"/>
                <a:cs typeface="Arial"/>
              </a:rPr>
              <a:t>K</a:t>
            </a:r>
            <a:r>
              <a:rPr sz="2400" spc="94" dirty="0">
                <a:latin typeface="Microsoft YaHei" panose="020B0503020204020204" pitchFamily="34" charset="-122"/>
                <a:ea typeface="Microsoft YaHei" panose="020B0503020204020204" pitchFamily="34" charset="-122"/>
                <a:cs typeface="Arial"/>
              </a:rPr>
              <a:t>eyno</a:t>
            </a:r>
            <a:r>
              <a:rPr sz="2400" spc="41" dirty="0">
                <a:latin typeface="Microsoft YaHei" panose="020B0503020204020204" pitchFamily="34" charset="-122"/>
                <a:ea typeface="Microsoft YaHei" panose="020B0503020204020204" pitchFamily="34" charset="-122"/>
                <a:cs typeface="Arial"/>
              </a:rPr>
              <a:t>t</a:t>
            </a:r>
            <a:r>
              <a:rPr sz="2400" spc="56" dirty="0">
                <a:latin typeface="Microsoft YaHei" panose="020B0503020204020204" pitchFamily="34" charset="-122"/>
                <a:ea typeface="Microsoft YaHei" panose="020B0503020204020204" pitchFamily="34" charset="-122"/>
                <a:cs typeface="Arial"/>
              </a:rPr>
              <a:t>e</a:t>
            </a:r>
            <a:r>
              <a:rPr sz="2400" spc="214" dirty="0">
                <a:latin typeface="Microsoft YaHei" panose="020B0503020204020204" pitchFamily="34" charset="-122"/>
                <a:ea typeface="Microsoft YaHei" panose="020B0503020204020204" pitchFamily="34" charset="-122"/>
                <a:cs typeface="Arial"/>
              </a:rPr>
              <a:t>-</a:t>
            </a:r>
            <a:r>
              <a:rPr sz="2400" spc="124" dirty="0">
                <a:latin typeface="Microsoft YaHei" panose="020B0503020204020204" pitchFamily="34" charset="-122"/>
                <a:ea typeface="Microsoft YaHei" panose="020B0503020204020204" pitchFamily="34" charset="-122"/>
                <a:cs typeface="Arial"/>
              </a:rPr>
              <a:t>024</a:t>
            </a:r>
            <a:r>
              <a:rPr sz="2400" spc="-4" dirty="0">
                <a:latin typeface="Microsoft YaHei" panose="020B0503020204020204" pitchFamily="34" charset="-122"/>
                <a:ea typeface="Microsoft YaHei" panose="020B0503020204020204" pitchFamily="34" charset="-122"/>
              </a:rPr>
              <a:t>： </a:t>
            </a:r>
            <a:r>
              <a:rPr sz="2400" spc="-98" dirty="0">
                <a:latin typeface="Microsoft YaHei" panose="020B0503020204020204" pitchFamily="34" charset="-122"/>
                <a:ea typeface="Microsoft YaHei" panose="020B0503020204020204" pitchFamily="34" charset="-122"/>
                <a:cs typeface="Arial"/>
              </a:rPr>
              <a:t>P</a:t>
            </a:r>
            <a:r>
              <a:rPr sz="2400" spc="105" dirty="0">
                <a:latin typeface="Microsoft YaHei" panose="020B0503020204020204" pitchFamily="34" charset="-122"/>
                <a:ea typeface="Microsoft YaHei" panose="020B0503020204020204" pitchFamily="34" charset="-122"/>
                <a:cs typeface="Arial"/>
              </a:rPr>
              <a:t>embr</a:t>
            </a:r>
            <a:r>
              <a:rPr sz="2400" spc="101" dirty="0">
                <a:latin typeface="Microsoft YaHei" panose="020B0503020204020204" pitchFamily="34" charset="-122"/>
                <a:ea typeface="Microsoft YaHei" panose="020B0503020204020204" pitchFamily="34" charset="-122"/>
                <a:cs typeface="Arial"/>
              </a:rPr>
              <a:t>o</a:t>
            </a:r>
            <a:r>
              <a:rPr sz="2400" spc="-4" dirty="0">
                <a:latin typeface="Microsoft YaHei" panose="020B0503020204020204" pitchFamily="34" charset="-122"/>
                <a:ea typeface="Microsoft YaHei" panose="020B0503020204020204" pitchFamily="34" charset="-122"/>
              </a:rPr>
              <a:t>一线单药治疗</a:t>
            </a:r>
            <a:r>
              <a:rPr sz="2400" spc="-11" dirty="0">
                <a:latin typeface="Microsoft YaHei" panose="020B0503020204020204" pitchFamily="34" charset="-122"/>
                <a:ea typeface="Microsoft YaHei" panose="020B0503020204020204" pitchFamily="34" charset="-122"/>
                <a:cs typeface="Arial"/>
              </a:rPr>
              <a:t>PD</a:t>
            </a:r>
            <a:r>
              <a:rPr sz="2400" spc="-19" dirty="0">
                <a:latin typeface="Microsoft YaHei" panose="020B0503020204020204" pitchFamily="34" charset="-122"/>
                <a:ea typeface="Microsoft YaHei" panose="020B0503020204020204" pitchFamily="34" charset="-122"/>
                <a:cs typeface="Arial"/>
              </a:rPr>
              <a:t>L</a:t>
            </a:r>
            <a:r>
              <a:rPr sz="2400" spc="124" dirty="0">
                <a:latin typeface="Microsoft YaHei" panose="020B0503020204020204" pitchFamily="34" charset="-122"/>
                <a:ea typeface="Microsoft YaHei" panose="020B0503020204020204" pitchFamily="34" charset="-122"/>
                <a:cs typeface="Arial"/>
              </a:rPr>
              <a:t>1</a:t>
            </a:r>
            <a:r>
              <a:rPr sz="2400" spc="-4" dirty="0">
                <a:latin typeface="Microsoft YaHei" panose="020B0503020204020204" pitchFamily="34" charset="-122"/>
                <a:ea typeface="Microsoft YaHei" panose="020B0503020204020204" pitchFamily="34" charset="-122"/>
              </a:rPr>
              <a:t>高表达晚期</a:t>
            </a:r>
            <a:r>
              <a:rPr sz="2400" spc="263" dirty="0">
                <a:latin typeface="Microsoft YaHei" panose="020B0503020204020204" pitchFamily="34" charset="-122"/>
                <a:ea typeface="Microsoft YaHei" panose="020B0503020204020204" pitchFamily="34" charset="-122"/>
                <a:cs typeface="Arial"/>
              </a:rPr>
              <a:t>N</a:t>
            </a:r>
            <a:r>
              <a:rPr sz="2400" spc="-120" dirty="0">
                <a:latin typeface="Microsoft YaHei" panose="020B0503020204020204" pitchFamily="34" charset="-122"/>
                <a:ea typeface="Microsoft YaHei" panose="020B0503020204020204" pitchFamily="34" charset="-122"/>
                <a:cs typeface="Arial"/>
              </a:rPr>
              <a:t>S</a:t>
            </a:r>
            <a:r>
              <a:rPr sz="2400" spc="-124" dirty="0">
                <a:latin typeface="Microsoft YaHei" panose="020B0503020204020204" pitchFamily="34" charset="-122"/>
                <a:ea typeface="Microsoft YaHei" panose="020B0503020204020204" pitchFamily="34" charset="-122"/>
                <a:cs typeface="Arial"/>
              </a:rPr>
              <a:t>C</a:t>
            </a:r>
            <a:r>
              <a:rPr sz="2400" spc="-199" dirty="0">
                <a:latin typeface="Microsoft YaHei" panose="020B0503020204020204" pitchFamily="34" charset="-122"/>
                <a:ea typeface="Microsoft YaHei" panose="020B0503020204020204" pitchFamily="34" charset="-122"/>
                <a:cs typeface="Arial"/>
              </a:rPr>
              <a:t>L</a:t>
            </a:r>
            <a:r>
              <a:rPr sz="2400" spc="-105" dirty="0">
                <a:latin typeface="Microsoft YaHei" panose="020B0503020204020204" pitchFamily="34" charset="-122"/>
                <a:ea typeface="Microsoft YaHei" panose="020B0503020204020204" pitchFamily="34" charset="-122"/>
                <a:cs typeface="Arial"/>
              </a:rPr>
              <a:t>C</a:t>
            </a:r>
          </a:p>
        </p:txBody>
      </p:sp>
      <p:pic>
        <p:nvPicPr>
          <p:cNvPr id="386" name="图片 385">
            <a:extLst>
              <a:ext uri="{FF2B5EF4-FFF2-40B4-BE49-F238E27FC236}">
                <a16:creationId xmlns:a16="http://schemas.microsoft.com/office/drawing/2014/main" id="{CEBA4FD8-8720-544E-9064-2E18A1BED7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719830"/>
            <a:ext cx="5868652" cy="3821652"/>
          </a:xfrm>
          <a:prstGeom prst="rect">
            <a:avLst/>
          </a:prstGeom>
        </p:spPr>
      </p:pic>
      <p:sp>
        <p:nvSpPr>
          <p:cNvPr id="387" name="object 2">
            <a:extLst>
              <a:ext uri="{FF2B5EF4-FFF2-40B4-BE49-F238E27FC236}">
                <a16:creationId xmlns:a16="http://schemas.microsoft.com/office/drawing/2014/main" id="{9AEF813C-1AD7-5546-BC2A-6C06A8EA9166}"/>
              </a:ext>
            </a:extLst>
          </p:cNvPr>
          <p:cNvSpPr txBox="1"/>
          <p:nvPr/>
        </p:nvSpPr>
        <p:spPr>
          <a:xfrm>
            <a:off x="4932040" y="4912804"/>
            <a:ext cx="3773804" cy="121920"/>
          </a:xfrm>
          <a:prstGeom prst="rect">
            <a:avLst/>
          </a:prstGeom>
        </p:spPr>
        <p:txBody>
          <a:bodyPr vert="horz" wrap="square" lIns="0" tIns="0" rIns="0" bIns="0" rtlCol="0">
            <a:spAutoFit/>
          </a:bodyPr>
          <a:lstStyle/>
          <a:p>
            <a:pPr marL="12700">
              <a:lnSpc>
                <a:spcPct val="100000"/>
              </a:lnSpc>
            </a:pPr>
            <a:r>
              <a:rPr sz="750" spc="-70" dirty="0">
                <a:latin typeface="Microsoft Sans Serif"/>
                <a:cs typeface="Microsoft Sans Serif"/>
              </a:rPr>
              <a:t>S</a:t>
            </a:r>
            <a:r>
              <a:rPr sz="750" spc="30" dirty="0">
                <a:latin typeface="Microsoft Sans Serif"/>
                <a:cs typeface="Microsoft Sans Serif"/>
              </a:rPr>
              <a:t>oci</a:t>
            </a:r>
            <a:r>
              <a:rPr sz="750" spc="45" dirty="0">
                <a:latin typeface="Microsoft Sans Serif"/>
                <a:cs typeface="Microsoft Sans Serif"/>
              </a:rPr>
              <a:t>n</a:t>
            </a:r>
            <a:r>
              <a:rPr sz="750" spc="5" dirty="0">
                <a:latin typeface="Microsoft Sans Serif"/>
                <a:cs typeface="Microsoft Sans Serif"/>
              </a:rPr>
              <a:t>s</a:t>
            </a:r>
            <a:r>
              <a:rPr sz="750" spc="-5" dirty="0">
                <a:latin typeface="Microsoft Sans Serif"/>
                <a:cs typeface="Microsoft Sans Serif"/>
              </a:rPr>
              <a:t>k</a:t>
            </a:r>
            <a:r>
              <a:rPr sz="750" spc="35" dirty="0">
                <a:latin typeface="Microsoft Sans Serif"/>
                <a:cs typeface="Microsoft Sans Serif"/>
              </a:rPr>
              <a:t>i</a:t>
            </a:r>
            <a:r>
              <a:rPr sz="750" spc="-30" dirty="0">
                <a:latin typeface="Microsoft Sans Serif"/>
                <a:cs typeface="Microsoft Sans Serif"/>
              </a:rPr>
              <a:t>,</a:t>
            </a:r>
            <a:r>
              <a:rPr sz="750" dirty="0">
                <a:latin typeface="Microsoft Sans Serif"/>
                <a:cs typeface="Microsoft Sans Serif"/>
              </a:rPr>
              <a:t> </a:t>
            </a:r>
            <a:r>
              <a:rPr sz="750" spc="10" dirty="0">
                <a:latin typeface="Microsoft Sans Serif"/>
                <a:cs typeface="Microsoft Sans Serif"/>
              </a:rPr>
              <a:t>e</a:t>
            </a:r>
            <a:r>
              <a:rPr sz="750" spc="70" dirty="0">
                <a:latin typeface="Microsoft Sans Serif"/>
                <a:cs typeface="Microsoft Sans Serif"/>
              </a:rPr>
              <a:t>t</a:t>
            </a:r>
            <a:r>
              <a:rPr sz="750" spc="10" dirty="0">
                <a:latin typeface="Microsoft Sans Serif"/>
                <a:cs typeface="Microsoft Sans Serif"/>
              </a:rPr>
              <a:t> </a:t>
            </a:r>
            <a:r>
              <a:rPr sz="750" spc="15" dirty="0">
                <a:latin typeface="Microsoft Sans Serif"/>
                <a:cs typeface="Microsoft Sans Serif"/>
              </a:rPr>
              <a:t>al</a:t>
            </a:r>
            <a:r>
              <a:rPr sz="750" spc="-30" dirty="0">
                <a:latin typeface="Microsoft Sans Serif"/>
                <a:cs typeface="Microsoft Sans Serif"/>
              </a:rPr>
              <a:t>.</a:t>
            </a:r>
            <a:r>
              <a:rPr sz="750" dirty="0">
                <a:latin typeface="Microsoft Sans Serif"/>
                <a:cs typeface="Microsoft Sans Serif"/>
              </a:rPr>
              <a:t> </a:t>
            </a:r>
            <a:r>
              <a:rPr sz="750" spc="30" dirty="0">
                <a:latin typeface="Microsoft Sans Serif"/>
                <a:cs typeface="Microsoft Sans Serif"/>
              </a:rPr>
              <a:t> </a:t>
            </a:r>
            <a:r>
              <a:rPr sz="750" spc="-85" dirty="0">
                <a:latin typeface="Microsoft Sans Serif"/>
                <a:cs typeface="Microsoft Sans Serif"/>
              </a:rPr>
              <a:t>E</a:t>
            </a:r>
            <a:r>
              <a:rPr sz="750" spc="-70" dirty="0">
                <a:latin typeface="Microsoft Sans Serif"/>
                <a:cs typeface="Microsoft Sans Serif"/>
              </a:rPr>
              <a:t>S</a:t>
            </a:r>
            <a:r>
              <a:rPr sz="750" spc="110" dirty="0">
                <a:latin typeface="Microsoft Sans Serif"/>
                <a:cs typeface="Microsoft Sans Serif"/>
              </a:rPr>
              <a:t>M</a:t>
            </a:r>
            <a:r>
              <a:rPr sz="750" spc="30" dirty="0">
                <a:latin typeface="Microsoft Sans Serif"/>
                <a:cs typeface="Microsoft Sans Serif"/>
              </a:rPr>
              <a:t>O</a:t>
            </a:r>
            <a:r>
              <a:rPr sz="750" dirty="0">
                <a:latin typeface="Microsoft Sans Serif"/>
                <a:cs typeface="Microsoft Sans Serif"/>
              </a:rPr>
              <a:t> </a:t>
            </a:r>
            <a:r>
              <a:rPr sz="750" spc="40" dirty="0">
                <a:latin typeface="Microsoft Sans Serif"/>
                <a:cs typeface="Microsoft Sans Serif"/>
              </a:rPr>
              <a:t> </a:t>
            </a:r>
            <a:r>
              <a:rPr sz="750" spc="20" dirty="0">
                <a:latin typeface="Microsoft Sans Serif"/>
                <a:cs typeface="Microsoft Sans Serif"/>
              </a:rPr>
              <a:t>20</a:t>
            </a:r>
            <a:r>
              <a:rPr sz="750" spc="25" dirty="0">
                <a:latin typeface="Microsoft Sans Serif"/>
                <a:cs typeface="Microsoft Sans Serif"/>
              </a:rPr>
              <a:t>16</a:t>
            </a:r>
            <a:r>
              <a:rPr sz="750" dirty="0">
                <a:latin typeface="Microsoft Sans Serif"/>
                <a:cs typeface="Microsoft Sans Serif"/>
              </a:rPr>
              <a:t> </a:t>
            </a:r>
            <a:r>
              <a:rPr sz="750" spc="30" dirty="0">
                <a:latin typeface="Microsoft Sans Serif"/>
                <a:cs typeface="Microsoft Sans Serif"/>
              </a:rPr>
              <a:t> </a:t>
            </a:r>
            <a:r>
              <a:rPr sz="750" spc="-35" dirty="0">
                <a:latin typeface="Microsoft Sans Serif"/>
                <a:cs typeface="Microsoft Sans Serif"/>
              </a:rPr>
              <a:t>L</a:t>
            </a:r>
            <a:r>
              <a:rPr sz="750" spc="-25" dirty="0">
                <a:latin typeface="Microsoft Sans Serif"/>
                <a:cs typeface="Microsoft Sans Serif"/>
              </a:rPr>
              <a:t>B</a:t>
            </a:r>
            <a:r>
              <a:rPr sz="750" spc="25" dirty="0">
                <a:latin typeface="Microsoft Sans Serif"/>
                <a:cs typeface="Microsoft Sans Serif"/>
              </a:rPr>
              <a:t>A</a:t>
            </a:r>
            <a:r>
              <a:rPr sz="750" spc="-35" dirty="0">
                <a:latin typeface="Microsoft Sans Serif"/>
                <a:cs typeface="Microsoft Sans Serif"/>
              </a:rPr>
              <a:t>7_P</a:t>
            </a:r>
            <a:r>
              <a:rPr sz="750" spc="-50" dirty="0">
                <a:latin typeface="Microsoft Sans Serif"/>
                <a:cs typeface="Microsoft Sans Serif"/>
              </a:rPr>
              <a:t>R</a:t>
            </a:r>
            <a:r>
              <a:rPr sz="750" spc="5" dirty="0">
                <a:latin typeface="Microsoft Sans Serif"/>
                <a:cs typeface="Microsoft Sans Serif"/>
              </a:rPr>
              <a:t> </a:t>
            </a:r>
            <a:r>
              <a:rPr sz="750" spc="5" dirty="0">
                <a:latin typeface="Arial Unicode MS"/>
                <a:cs typeface="Arial Unicode MS"/>
              </a:rPr>
              <a:t>； </a:t>
            </a:r>
            <a:r>
              <a:rPr sz="750" spc="110" dirty="0">
                <a:latin typeface="Microsoft Sans Serif"/>
                <a:cs typeface="Microsoft Sans Serif"/>
              </a:rPr>
              <a:t>M</a:t>
            </a:r>
            <a:r>
              <a:rPr sz="750" spc="20" dirty="0">
                <a:latin typeface="Microsoft Sans Serif"/>
                <a:cs typeface="Microsoft Sans Serif"/>
              </a:rPr>
              <a:t> </a:t>
            </a:r>
            <a:r>
              <a:rPr sz="750" spc="-15" dirty="0">
                <a:latin typeface="Microsoft Sans Serif"/>
                <a:cs typeface="Microsoft Sans Serif"/>
              </a:rPr>
              <a:t>Re</a:t>
            </a:r>
            <a:r>
              <a:rPr sz="750" spc="-5" dirty="0">
                <a:latin typeface="Microsoft Sans Serif"/>
                <a:cs typeface="Microsoft Sans Serif"/>
              </a:rPr>
              <a:t>c</a:t>
            </a:r>
            <a:r>
              <a:rPr sz="750" spc="30" dirty="0">
                <a:latin typeface="Microsoft Sans Serif"/>
                <a:cs typeface="Microsoft Sans Serif"/>
              </a:rPr>
              <a:t>k</a:t>
            </a:r>
            <a:r>
              <a:rPr sz="750" spc="-30" dirty="0">
                <a:latin typeface="Microsoft Sans Serif"/>
                <a:cs typeface="Microsoft Sans Serif"/>
              </a:rPr>
              <a:t>,</a:t>
            </a:r>
            <a:r>
              <a:rPr sz="750" dirty="0">
                <a:latin typeface="Microsoft Sans Serif"/>
                <a:cs typeface="Microsoft Sans Serif"/>
              </a:rPr>
              <a:t> </a:t>
            </a:r>
            <a:r>
              <a:rPr sz="750" spc="10" dirty="0">
                <a:latin typeface="Microsoft Sans Serif"/>
                <a:cs typeface="Microsoft Sans Serif"/>
              </a:rPr>
              <a:t>e</a:t>
            </a:r>
            <a:r>
              <a:rPr sz="750" spc="70" dirty="0">
                <a:latin typeface="Microsoft Sans Serif"/>
                <a:cs typeface="Microsoft Sans Serif"/>
              </a:rPr>
              <a:t>t</a:t>
            </a:r>
            <a:r>
              <a:rPr sz="750" spc="10" dirty="0">
                <a:latin typeface="Microsoft Sans Serif"/>
                <a:cs typeface="Microsoft Sans Serif"/>
              </a:rPr>
              <a:t> </a:t>
            </a:r>
            <a:r>
              <a:rPr sz="750" spc="15" dirty="0">
                <a:latin typeface="Microsoft Sans Serif"/>
                <a:cs typeface="Microsoft Sans Serif"/>
              </a:rPr>
              <a:t>al</a:t>
            </a:r>
            <a:r>
              <a:rPr sz="750" spc="-30" dirty="0">
                <a:latin typeface="Microsoft Sans Serif"/>
                <a:cs typeface="Microsoft Sans Serif"/>
              </a:rPr>
              <a:t>.</a:t>
            </a:r>
            <a:r>
              <a:rPr sz="750" dirty="0">
                <a:latin typeface="Microsoft Sans Serif"/>
                <a:cs typeface="Microsoft Sans Serif"/>
              </a:rPr>
              <a:t> </a:t>
            </a:r>
            <a:r>
              <a:rPr sz="750" spc="30" dirty="0">
                <a:latin typeface="Microsoft Sans Serif"/>
                <a:cs typeface="Microsoft Sans Serif"/>
              </a:rPr>
              <a:t> </a:t>
            </a:r>
            <a:r>
              <a:rPr sz="750" spc="-85" dirty="0">
                <a:latin typeface="Microsoft Sans Serif"/>
                <a:cs typeface="Microsoft Sans Serif"/>
              </a:rPr>
              <a:t>E</a:t>
            </a:r>
            <a:r>
              <a:rPr sz="750" spc="-70" dirty="0">
                <a:latin typeface="Microsoft Sans Serif"/>
                <a:cs typeface="Microsoft Sans Serif"/>
              </a:rPr>
              <a:t>S</a:t>
            </a:r>
            <a:r>
              <a:rPr sz="750" spc="110" dirty="0">
                <a:latin typeface="Microsoft Sans Serif"/>
                <a:cs typeface="Microsoft Sans Serif"/>
              </a:rPr>
              <a:t>M</a:t>
            </a:r>
            <a:r>
              <a:rPr sz="750" spc="30" dirty="0">
                <a:latin typeface="Microsoft Sans Serif"/>
                <a:cs typeface="Microsoft Sans Serif"/>
              </a:rPr>
              <a:t>O</a:t>
            </a:r>
            <a:r>
              <a:rPr sz="750" dirty="0">
                <a:latin typeface="Microsoft Sans Serif"/>
                <a:cs typeface="Microsoft Sans Serif"/>
              </a:rPr>
              <a:t> </a:t>
            </a:r>
            <a:r>
              <a:rPr sz="750" spc="40" dirty="0">
                <a:latin typeface="Microsoft Sans Serif"/>
                <a:cs typeface="Microsoft Sans Serif"/>
              </a:rPr>
              <a:t> </a:t>
            </a:r>
            <a:r>
              <a:rPr sz="750" spc="20" dirty="0">
                <a:latin typeface="Microsoft Sans Serif"/>
                <a:cs typeface="Microsoft Sans Serif"/>
              </a:rPr>
              <a:t>20</a:t>
            </a:r>
            <a:r>
              <a:rPr sz="750" spc="25" dirty="0">
                <a:latin typeface="Microsoft Sans Serif"/>
                <a:cs typeface="Microsoft Sans Serif"/>
              </a:rPr>
              <a:t>16</a:t>
            </a:r>
            <a:r>
              <a:rPr sz="750" spc="5" dirty="0">
                <a:latin typeface="Microsoft Sans Serif"/>
                <a:cs typeface="Microsoft Sans Serif"/>
              </a:rPr>
              <a:t> </a:t>
            </a:r>
            <a:r>
              <a:rPr sz="750" spc="25" dirty="0">
                <a:latin typeface="Microsoft Sans Serif"/>
                <a:cs typeface="Microsoft Sans Serif"/>
              </a:rPr>
              <a:t>A</a:t>
            </a:r>
            <a:r>
              <a:rPr sz="750" spc="60" dirty="0">
                <a:latin typeface="Microsoft Sans Serif"/>
                <a:cs typeface="Microsoft Sans Serif"/>
              </a:rPr>
              <a:t>b</a:t>
            </a:r>
            <a:r>
              <a:rPr sz="750" spc="30" dirty="0">
                <a:latin typeface="Microsoft Sans Serif"/>
                <a:cs typeface="Microsoft Sans Serif"/>
              </a:rPr>
              <a:t>s</a:t>
            </a:r>
            <a:r>
              <a:rPr sz="750" spc="5" dirty="0">
                <a:latin typeface="Microsoft Sans Serif"/>
                <a:cs typeface="Microsoft Sans Serif"/>
              </a:rPr>
              <a:t>t</a:t>
            </a:r>
            <a:r>
              <a:rPr sz="750" spc="10" dirty="0">
                <a:latin typeface="Microsoft Sans Serif"/>
                <a:cs typeface="Microsoft Sans Serif"/>
              </a:rPr>
              <a:t>ra</a:t>
            </a:r>
            <a:r>
              <a:rPr sz="750" spc="20" dirty="0">
                <a:latin typeface="Microsoft Sans Serif"/>
                <a:cs typeface="Microsoft Sans Serif"/>
              </a:rPr>
              <a:t>c</a:t>
            </a:r>
            <a:r>
              <a:rPr sz="750" spc="70" dirty="0">
                <a:latin typeface="Microsoft Sans Serif"/>
                <a:cs typeface="Microsoft Sans Serif"/>
              </a:rPr>
              <a:t>t</a:t>
            </a:r>
            <a:r>
              <a:rPr sz="750" spc="-15" dirty="0">
                <a:latin typeface="Microsoft Sans Serif"/>
                <a:cs typeface="Microsoft Sans Serif"/>
              </a:rPr>
              <a:t> </a:t>
            </a:r>
            <a:r>
              <a:rPr sz="750" spc="-35" dirty="0">
                <a:latin typeface="Microsoft Sans Serif"/>
                <a:cs typeface="Microsoft Sans Serif"/>
              </a:rPr>
              <a:t>L</a:t>
            </a:r>
            <a:r>
              <a:rPr sz="750" spc="-25" dirty="0">
                <a:latin typeface="Microsoft Sans Serif"/>
                <a:cs typeface="Microsoft Sans Serif"/>
              </a:rPr>
              <a:t>B</a:t>
            </a:r>
            <a:r>
              <a:rPr sz="750" spc="25" dirty="0">
                <a:latin typeface="Microsoft Sans Serif"/>
                <a:cs typeface="Microsoft Sans Serif"/>
              </a:rPr>
              <a:t>A8</a:t>
            </a:r>
            <a:endParaRPr sz="750" dirty="0">
              <a:latin typeface="Microsoft Sans Serif"/>
              <a:cs typeface="Microsoft Sans Serif"/>
            </a:endParaRPr>
          </a:p>
        </p:txBody>
      </p:sp>
    </p:spTree>
    <p:extLst>
      <p:ext uri="{BB962C8B-B14F-4D97-AF65-F5344CB8AC3E}">
        <p14:creationId xmlns:p14="http://schemas.microsoft.com/office/powerpoint/2010/main" val="323649241"/>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455028" y="105843"/>
            <a:ext cx="8127612" cy="550486"/>
          </a:xfrm>
          <a:prstGeom prst="rect">
            <a:avLst/>
          </a:prstGeom>
        </p:spPr>
        <p:txBody>
          <a:bodyPr vert="horz" wrap="square" lIns="0" tIns="179402" rIns="0" bIns="0" rtlCol="0" anchor="ctr">
            <a:spAutoFit/>
          </a:bodyPr>
          <a:lstStyle/>
          <a:p>
            <a:pPr marL="916073"/>
            <a:r>
              <a:rPr sz="2400" spc="-71" dirty="0">
                <a:latin typeface="Microsoft YaHei" panose="020B0503020204020204" pitchFamily="34" charset="-122"/>
                <a:ea typeface="Microsoft YaHei" panose="020B0503020204020204" pitchFamily="34" charset="-122"/>
                <a:cs typeface="Arial"/>
              </a:rPr>
              <a:t>K</a:t>
            </a:r>
            <a:r>
              <a:rPr sz="2400" spc="41" dirty="0">
                <a:latin typeface="Microsoft YaHei" panose="020B0503020204020204" pitchFamily="34" charset="-122"/>
                <a:ea typeface="Microsoft YaHei" panose="020B0503020204020204" pitchFamily="34" charset="-122"/>
                <a:cs typeface="Arial"/>
              </a:rPr>
              <a:t>ey</a:t>
            </a:r>
            <a:r>
              <a:rPr sz="2400" spc="38" dirty="0">
                <a:latin typeface="Microsoft YaHei" panose="020B0503020204020204" pitchFamily="34" charset="-122"/>
                <a:ea typeface="Microsoft YaHei" panose="020B0503020204020204" pitchFamily="34" charset="-122"/>
                <a:cs typeface="Arial"/>
              </a:rPr>
              <a:t>n</a:t>
            </a:r>
            <a:r>
              <a:rPr sz="2400" spc="124" dirty="0">
                <a:latin typeface="Microsoft YaHei" panose="020B0503020204020204" pitchFamily="34" charset="-122"/>
                <a:ea typeface="Microsoft YaHei" panose="020B0503020204020204" pitchFamily="34" charset="-122"/>
                <a:cs typeface="Arial"/>
              </a:rPr>
              <a:t>o</a:t>
            </a:r>
            <a:r>
              <a:rPr sz="2400" spc="53" dirty="0">
                <a:latin typeface="Microsoft YaHei" panose="020B0503020204020204" pitchFamily="34" charset="-122"/>
                <a:ea typeface="Microsoft YaHei" panose="020B0503020204020204" pitchFamily="34" charset="-122"/>
                <a:cs typeface="Arial"/>
              </a:rPr>
              <a:t>t</a:t>
            </a:r>
            <a:r>
              <a:rPr sz="2400" spc="38" dirty="0">
                <a:latin typeface="Microsoft YaHei" panose="020B0503020204020204" pitchFamily="34" charset="-122"/>
                <a:ea typeface="Microsoft YaHei" panose="020B0503020204020204" pitchFamily="34" charset="-122"/>
                <a:cs typeface="Arial"/>
              </a:rPr>
              <a:t>e</a:t>
            </a:r>
            <a:r>
              <a:rPr sz="2400" spc="158" dirty="0">
                <a:latin typeface="Microsoft YaHei" panose="020B0503020204020204" pitchFamily="34" charset="-122"/>
                <a:ea typeface="Microsoft YaHei" panose="020B0503020204020204" pitchFamily="34" charset="-122"/>
                <a:cs typeface="Arial"/>
              </a:rPr>
              <a:t>-</a:t>
            </a:r>
            <a:r>
              <a:rPr sz="2400" spc="94" dirty="0">
                <a:latin typeface="Microsoft YaHei" panose="020B0503020204020204" pitchFamily="34" charset="-122"/>
                <a:ea typeface="Microsoft YaHei" panose="020B0503020204020204" pitchFamily="34" charset="-122"/>
                <a:cs typeface="Arial"/>
              </a:rPr>
              <a:t>042</a:t>
            </a:r>
            <a:r>
              <a:rPr sz="2400" dirty="0">
                <a:latin typeface="Microsoft YaHei" panose="020B0503020204020204" pitchFamily="34" charset="-122"/>
                <a:ea typeface="Microsoft YaHei" panose="020B0503020204020204" pitchFamily="34" charset="-122"/>
              </a:rPr>
              <a:t>主要终点：各</a:t>
            </a:r>
            <a:r>
              <a:rPr sz="2400" spc="41" dirty="0">
                <a:latin typeface="Microsoft YaHei" panose="020B0503020204020204" pitchFamily="34" charset="-122"/>
                <a:ea typeface="Microsoft YaHei" panose="020B0503020204020204" pitchFamily="34" charset="-122"/>
                <a:cs typeface="Arial"/>
              </a:rPr>
              <a:t>P</a:t>
            </a:r>
            <a:r>
              <a:rPr sz="2400" spc="53" dirty="0">
                <a:latin typeface="Microsoft YaHei" panose="020B0503020204020204" pitchFamily="34" charset="-122"/>
                <a:ea typeface="Microsoft YaHei" panose="020B0503020204020204" pitchFamily="34" charset="-122"/>
                <a:cs typeface="Arial"/>
              </a:rPr>
              <a:t>D</a:t>
            </a:r>
            <a:r>
              <a:rPr sz="2400" spc="158" dirty="0">
                <a:latin typeface="Microsoft YaHei" panose="020B0503020204020204" pitchFamily="34" charset="-122"/>
                <a:ea typeface="Microsoft YaHei" panose="020B0503020204020204" pitchFamily="34" charset="-122"/>
                <a:cs typeface="Arial"/>
              </a:rPr>
              <a:t>-</a:t>
            </a:r>
            <a:r>
              <a:rPr sz="2400" spc="-4" dirty="0">
                <a:latin typeface="Microsoft YaHei" panose="020B0503020204020204" pitchFamily="34" charset="-122"/>
                <a:ea typeface="Microsoft YaHei" panose="020B0503020204020204" pitchFamily="34" charset="-122"/>
                <a:cs typeface="Arial"/>
              </a:rPr>
              <a:t>L1</a:t>
            </a:r>
            <a:r>
              <a:rPr sz="2400" spc="49" dirty="0">
                <a:latin typeface="Microsoft YaHei" panose="020B0503020204020204" pitchFamily="34" charset="-122"/>
                <a:ea typeface="Microsoft YaHei" panose="020B0503020204020204" pitchFamily="34" charset="-122"/>
                <a:cs typeface="Arial"/>
              </a:rPr>
              <a:t> </a:t>
            </a:r>
            <a:r>
              <a:rPr sz="2400" spc="-38" dirty="0">
                <a:latin typeface="Microsoft YaHei" panose="020B0503020204020204" pitchFamily="34" charset="-122"/>
                <a:ea typeface="Microsoft YaHei" panose="020B0503020204020204" pitchFamily="34" charset="-122"/>
                <a:cs typeface="Arial"/>
              </a:rPr>
              <a:t>TP</a:t>
            </a:r>
            <a:r>
              <a:rPr sz="2400" spc="-34" dirty="0">
                <a:latin typeface="Microsoft YaHei" panose="020B0503020204020204" pitchFamily="34" charset="-122"/>
                <a:ea typeface="Microsoft YaHei" panose="020B0503020204020204" pitchFamily="34" charset="-122"/>
                <a:cs typeface="Arial"/>
              </a:rPr>
              <a:t>S</a:t>
            </a:r>
            <a:r>
              <a:rPr sz="2400" spc="26" dirty="0">
                <a:latin typeface="Microsoft YaHei" panose="020B0503020204020204" pitchFamily="34" charset="-122"/>
                <a:ea typeface="Microsoft YaHei" panose="020B0503020204020204" pitchFamily="34" charset="-122"/>
                <a:cs typeface="Arial"/>
              </a:rPr>
              <a:t> </a:t>
            </a:r>
            <a:r>
              <a:rPr sz="2400" dirty="0">
                <a:latin typeface="Microsoft YaHei" panose="020B0503020204020204" pitchFamily="34" charset="-122"/>
                <a:ea typeface="Microsoft YaHei" panose="020B0503020204020204" pitchFamily="34" charset="-122"/>
              </a:rPr>
              <a:t>人群的</a:t>
            </a:r>
            <a:r>
              <a:rPr sz="2400" spc="-26" dirty="0">
                <a:latin typeface="Microsoft YaHei" panose="020B0503020204020204" pitchFamily="34" charset="-122"/>
                <a:ea typeface="Microsoft YaHei" panose="020B0503020204020204" pitchFamily="34" charset="-122"/>
                <a:cs typeface="Arial"/>
              </a:rPr>
              <a:t>OS</a:t>
            </a:r>
            <a:endParaRPr sz="2400" dirty="0">
              <a:latin typeface="Microsoft YaHei" panose="020B0503020204020204" pitchFamily="34" charset="-122"/>
              <a:ea typeface="Microsoft YaHei" panose="020B0503020204020204" pitchFamily="34" charset="-122"/>
              <a:cs typeface="Arial"/>
            </a:endParaRPr>
          </a:p>
        </p:txBody>
      </p:sp>
      <p:sp>
        <p:nvSpPr>
          <p:cNvPr id="4" name="object 4"/>
          <p:cNvSpPr txBox="1"/>
          <p:nvPr/>
        </p:nvSpPr>
        <p:spPr>
          <a:xfrm>
            <a:off x="1367944" y="836786"/>
            <a:ext cx="3718279" cy="173124"/>
          </a:xfrm>
          <a:prstGeom prst="rect">
            <a:avLst/>
          </a:prstGeom>
        </p:spPr>
        <p:txBody>
          <a:bodyPr vert="horz" wrap="square" lIns="0" tIns="0" rIns="0" bIns="0" rtlCol="0">
            <a:spAutoFit/>
          </a:bodyPr>
          <a:lstStyle/>
          <a:p>
            <a:pPr marL="9528"/>
            <a:r>
              <a:rPr sz="900" dirty="0">
                <a:solidFill>
                  <a:srgbClr val="FF0000"/>
                </a:solidFill>
                <a:latin typeface="Microsoft YaHei" panose="020B0503020204020204" pitchFamily="34" charset="-122"/>
                <a:ea typeface="Microsoft YaHei" panose="020B0503020204020204" pitchFamily="34" charset="-122"/>
                <a:cs typeface="Wingdings"/>
              </a:rPr>
              <a:t></a:t>
            </a:r>
            <a:r>
              <a:rPr sz="900" spc="-559" dirty="0">
                <a:solidFill>
                  <a:srgbClr val="FF0000"/>
                </a:solidFill>
                <a:latin typeface="Microsoft YaHei" panose="020B0503020204020204" pitchFamily="34" charset="-122"/>
                <a:ea typeface="Microsoft YaHei" panose="020B0503020204020204" pitchFamily="34" charset="-122"/>
                <a:cs typeface="Wingdings"/>
              </a:rPr>
              <a:t> </a:t>
            </a:r>
            <a:r>
              <a:rPr sz="1125" dirty="0">
                <a:latin typeface="Microsoft YaHei" panose="020B0503020204020204" pitchFamily="34" charset="-122"/>
                <a:ea typeface="Microsoft YaHei" panose="020B0503020204020204" pitchFamily="34" charset="-122"/>
                <a:cs typeface="Heiti SC"/>
              </a:rPr>
              <a:t>扩大到</a:t>
            </a:r>
            <a:r>
              <a:rPr sz="1125" spc="26" dirty="0">
                <a:latin typeface="Microsoft YaHei" panose="020B0503020204020204" pitchFamily="34" charset="-122"/>
                <a:ea typeface="Microsoft YaHei" panose="020B0503020204020204" pitchFamily="34" charset="-122"/>
                <a:cs typeface="Arial"/>
              </a:rPr>
              <a:t>P</a:t>
            </a:r>
            <a:r>
              <a:rPr sz="1125" spc="34" dirty="0">
                <a:latin typeface="Microsoft YaHei" panose="020B0503020204020204" pitchFamily="34" charset="-122"/>
                <a:ea typeface="Microsoft YaHei" panose="020B0503020204020204" pitchFamily="34" charset="-122"/>
                <a:cs typeface="Arial"/>
              </a:rPr>
              <a:t>D</a:t>
            </a:r>
            <a:r>
              <a:rPr sz="1125" spc="120" dirty="0">
                <a:latin typeface="Microsoft YaHei" panose="020B0503020204020204" pitchFamily="34" charset="-122"/>
                <a:ea typeface="Microsoft YaHei" panose="020B0503020204020204" pitchFamily="34" charset="-122"/>
                <a:cs typeface="Arial"/>
              </a:rPr>
              <a:t>-</a:t>
            </a:r>
            <a:r>
              <a:rPr sz="1125" spc="-8" dirty="0">
                <a:latin typeface="Microsoft YaHei" panose="020B0503020204020204" pitchFamily="34" charset="-122"/>
                <a:ea typeface="Microsoft YaHei" panose="020B0503020204020204" pitchFamily="34" charset="-122"/>
                <a:cs typeface="Arial"/>
              </a:rPr>
              <a:t>L1</a:t>
            </a:r>
            <a:r>
              <a:rPr sz="1125" dirty="0">
                <a:latin typeface="Microsoft YaHei" panose="020B0503020204020204" pitchFamily="34" charset="-122"/>
                <a:ea typeface="Microsoft YaHei" panose="020B0503020204020204" pitchFamily="34" charset="-122"/>
                <a:cs typeface="Heiti SC"/>
              </a:rPr>
              <a:t>阳性人群后，</a:t>
            </a:r>
            <a:r>
              <a:rPr sz="1125" spc="-49" dirty="0">
                <a:latin typeface="Microsoft YaHei" panose="020B0503020204020204" pitchFamily="34" charset="-122"/>
                <a:ea typeface="Microsoft YaHei" panose="020B0503020204020204" pitchFamily="34" charset="-122"/>
                <a:cs typeface="Arial"/>
              </a:rPr>
              <a:t>P</a:t>
            </a:r>
            <a:r>
              <a:rPr sz="1125" spc="64" dirty="0">
                <a:latin typeface="Microsoft YaHei" panose="020B0503020204020204" pitchFamily="34" charset="-122"/>
                <a:ea typeface="Microsoft YaHei" panose="020B0503020204020204" pitchFamily="34" charset="-122"/>
                <a:cs typeface="Arial"/>
              </a:rPr>
              <a:t>em</a:t>
            </a:r>
            <a:r>
              <a:rPr sz="1125" spc="60" dirty="0">
                <a:latin typeface="Microsoft YaHei" panose="020B0503020204020204" pitchFamily="34" charset="-122"/>
                <a:ea typeface="Microsoft YaHei" panose="020B0503020204020204" pitchFamily="34" charset="-122"/>
                <a:cs typeface="Arial"/>
              </a:rPr>
              <a:t>b</a:t>
            </a:r>
            <a:r>
              <a:rPr sz="1125" spc="26" dirty="0">
                <a:latin typeface="Microsoft YaHei" panose="020B0503020204020204" pitchFamily="34" charset="-122"/>
                <a:ea typeface="Microsoft YaHei" panose="020B0503020204020204" pitchFamily="34" charset="-122"/>
                <a:cs typeface="Arial"/>
              </a:rPr>
              <a:t>r</a:t>
            </a:r>
            <a:r>
              <a:rPr sz="1125" spc="45" dirty="0">
                <a:latin typeface="Microsoft YaHei" panose="020B0503020204020204" pitchFamily="34" charset="-122"/>
                <a:ea typeface="Microsoft YaHei" panose="020B0503020204020204" pitchFamily="34" charset="-122"/>
                <a:cs typeface="Arial"/>
              </a:rPr>
              <a:t>o</a:t>
            </a:r>
            <a:r>
              <a:rPr sz="1125" dirty="0">
                <a:latin typeface="Microsoft YaHei" panose="020B0503020204020204" pitchFamily="34" charset="-122"/>
                <a:ea typeface="Microsoft YaHei" panose="020B0503020204020204" pitchFamily="34" charset="-122"/>
                <a:cs typeface="Heiti SC"/>
              </a:rPr>
              <a:t>单药治疗获益减少。</a:t>
            </a:r>
            <a:endParaRPr sz="1125">
              <a:latin typeface="Microsoft YaHei" panose="020B0503020204020204" pitchFamily="34" charset="-122"/>
              <a:ea typeface="Microsoft YaHei" panose="020B0503020204020204" pitchFamily="34" charset="-122"/>
              <a:cs typeface="Heiti SC"/>
            </a:endParaRPr>
          </a:p>
        </p:txBody>
      </p:sp>
      <p:sp>
        <p:nvSpPr>
          <p:cNvPr id="5" name="object 5"/>
          <p:cNvSpPr txBox="1"/>
          <p:nvPr/>
        </p:nvSpPr>
        <p:spPr>
          <a:xfrm>
            <a:off x="4518834" y="4900315"/>
            <a:ext cx="59073" cy="92333"/>
          </a:xfrm>
          <a:prstGeom prst="rect">
            <a:avLst/>
          </a:prstGeom>
        </p:spPr>
        <p:txBody>
          <a:bodyPr vert="horz" wrap="square" lIns="0" tIns="0" rIns="0" bIns="0" rtlCol="0">
            <a:spAutoFit/>
          </a:bodyPr>
          <a:lstStyle/>
          <a:p>
            <a:pPr marL="9528"/>
            <a:r>
              <a:rPr sz="600" spc="-23" dirty="0">
                <a:latin typeface="Arial"/>
                <a:cs typeface="Arial"/>
              </a:rPr>
              <a:t>8</a:t>
            </a:r>
            <a:endParaRPr sz="600">
              <a:latin typeface="Arial"/>
              <a:cs typeface="Arial"/>
            </a:endParaRPr>
          </a:p>
        </p:txBody>
      </p:sp>
      <p:sp>
        <p:nvSpPr>
          <p:cNvPr id="6" name="object 6"/>
          <p:cNvSpPr/>
          <p:nvPr/>
        </p:nvSpPr>
        <p:spPr>
          <a:xfrm>
            <a:off x="4944732" y="3297429"/>
            <a:ext cx="2796641" cy="972993"/>
          </a:xfrm>
          <a:prstGeom prst="rect">
            <a:avLst/>
          </a:prstGeom>
          <a:blipFill>
            <a:blip r:embed="rId2" cstate="print"/>
            <a:stretch>
              <a:fillRect/>
            </a:stretch>
          </a:blipFill>
        </p:spPr>
        <p:txBody>
          <a:bodyPr wrap="square" lIns="0" tIns="0" rIns="0" bIns="0" rtlCol="0"/>
          <a:lstStyle/>
          <a:p>
            <a:endParaRPr sz="1350"/>
          </a:p>
        </p:txBody>
      </p:sp>
      <p:sp>
        <p:nvSpPr>
          <p:cNvPr id="7" name="object 7"/>
          <p:cNvSpPr/>
          <p:nvPr/>
        </p:nvSpPr>
        <p:spPr>
          <a:xfrm>
            <a:off x="6291602" y="3302003"/>
            <a:ext cx="1449771" cy="196656"/>
          </a:xfrm>
          <a:prstGeom prst="rect">
            <a:avLst/>
          </a:prstGeom>
          <a:blipFill>
            <a:blip r:embed="rId3" cstate="print"/>
            <a:stretch>
              <a:fillRect/>
            </a:stretch>
          </a:blipFill>
        </p:spPr>
        <p:txBody>
          <a:bodyPr wrap="square" lIns="0" tIns="0" rIns="0" bIns="0" rtlCol="0"/>
          <a:lstStyle/>
          <a:p>
            <a:endParaRPr sz="1350"/>
          </a:p>
        </p:txBody>
      </p:sp>
      <p:sp>
        <p:nvSpPr>
          <p:cNvPr id="8" name="object 8"/>
          <p:cNvSpPr/>
          <p:nvPr/>
        </p:nvSpPr>
        <p:spPr>
          <a:xfrm>
            <a:off x="3605867" y="2359880"/>
            <a:ext cx="2795497" cy="905535"/>
          </a:xfrm>
          <a:prstGeom prst="rect">
            <a:avLst/>
          </a:prstGeom>
          <a:blipFill>
            <a:blip r:embed="rId4" cstate="print"/>
            <a:stretch>
              <a:fillRect/>
            </a:stretch>
          </a:blipFill>
        </p:spPr>
        <p:txBody>
          <a:bodyPr wrap="square" lIns="0" tIns="0" rIns="0" bIns="0" rtlCol="0"/>
          <a:lstStyle/>
          <a:p>
            <a:endParaRPr sz="1350"/>
          </a:p>
        </p:txBody>
      </p:sp>
      <p:sp>
        <p:nvSpPr>
          <p:cNvPr id="9" name="object 9"/>
          <p:cNvSpPr/>
          <p:nvPr/>
        </p:nvSpPr>
        <p:spPr>
          <a:xfrm>
            <a:off x="4944732" y="2361024"/>
            <a:ext cx="1456631" cy="192083"/>
          </a:xfrm>
          <a:prstGeom prst="rect">
            <a:avLst/>
          </a:prstGeom>
          <a:blipFill>
            <a:blip r:embed="rId5" cstate="print"/>
            <a:stretch>
              <a:fillRect/>
            </a:stretch>
          </a:blipFill>
        </p:spPr>
        <p:txBody>
          <a:bodyPr wrap="square" lIns="0" tIns="0" rIns="0" bIns="0" rtlCol="0"/>
          <a:lstStyle/>
          <a:p>
            <a:endParaRPr sz="1350"/>
          </a:p>
        </p:txBody>
      </p:sp>
      <p:sp>
        <p:nvSpPr>
          <p:cNvPr id="10" name="object 10"/>
          <p:cNvSpPr/>
          <p:nvPr/>
        </p:nvSpPr>
        <p:spPr>
          <a:xfrm>
            <a:off x="2406490" y="1447485"/>
            <a:ext cx="2795497" cy="897531"/>
          </a:xfrm>
          <a:prstGeom prst="rect">
            <a:avLst/>
          </a:prstGeom>
          <a:blipFill>
            <a:blip r:embed="rId6" cstate="print"/>
            <a:stretch>
              <a:fillRect/>
            </a:stretch>
          </a:blipFill>
        </p:spPr>
        <p:txBody>
          <a:bodyPr wrap="square" lIns="0" tIns="0" rIns="0" bIns="0" rtlCol="0"/>
          <a:lstStyle/>
          <a:p>
            <a:endParaRPr sz="1350"/>
          </a:p>
        </p:txBody>
      </p:sp>
      <p:sp>
        <p:nvSpPr>
          <p:cNvPr id="11" name="object 11"/>
          <p:cNvSpPr/>
          <p:nvPr/>
        </p:nvSpPr>
        <p:spPr>
          <a:xfrm>
            <a:off x="3752215" y="1449771"/>
            <a:ext cx="1449771" cy="205804"/>
          </a:xfrm>
          <a:prstGeom prst="rect">
            <a:avLst/>
          </a:prstGeom>
          <a:blipFill>
            <a:blip r:embed="rId7" cstate="print"/>
            <a:stretch>
              <a:fillRect/>
            </a:stretch>
          </a:blipFill>
        </p:spPr>
        <p:txBody>
          <a:bodyPr wrap="square" lIns="0" tIns="0" rIns="0" bIns="0" rtlCol="0"/>
          <a:lstStyle/>
          <a:p>
            <a:endParaRPr sz="1350"/>
          </a:p>
        </p:txBody>
      </p:sp>
      <p:sp>
        <p:nvSpPr>
          <p:cNvPr id="12" name="object 12"/>
          <p:cNvSpPr txBox="1"/>
          <p:nvPr/>
        </p:nvSpPr>
        <p:spPr>
          <a:xfrm>
            <a:off x="1517952" y="1711024"/>
            <a:ext cx="687441" cy="276999"/>
          </a:xfrm>
          <a:prstGeom prst="rect">
            <a:avLst/>
          </a:prstGeom>
        </p:spPr>
        <p:txBody>
          <a:bodyPr vert="horz" wrap="square" lIns="0" tIns="0" rIns="0" bIns="0" rtlCol="0">
            <a:spAutoFit/>
          </a:bodyPr>
          <a:lstStyle/>
          <a:p>
            <a:pPr marL="9528" marR="3811" indent="7622"/>
            <a:r>
              <a:rPr sz="900" spc="-11" dirty="0">
                <a:latin typeface="Microsoft Sans Serif"/>
                <a:cs typeface="Microsoft Sans Serif"/>
              </a:rPr>
              <a:t>PD</a:t>
            </a:r>
            <a:r>
              <a:rPr sz="900" spc="83" dirty="0">
                <a:latin typeface="Microsoft Sans Serif"/>
                <a:cs typeface="Microsoft Sans Serif"/>
              </a:rPr>
              <a:t>-</a:t>
            </a:r>
            <a:r>
              <a:rPr sz="900" spc="-45" dirty="0">
                <a:latin typeface="Arial Unicode MS"/>
                <a:cs typeface="Arial Unicode MS"/>
              </a:rPr>
              <a:t>L</a:t>
            </a:r>
            <a:r>
              <a:rPr sz="900" spc="26" dirty="0">
                <a:latin typeface="Arial Unicode MS"/>
                <a:cs typeface="Arial Unicode MS"/>
              </a:rPr>
              <a:t>1</a:t>
            </a:r>
            <a:r>
              <a:rPr sz="900" spc="64" dirty="0">
                <a:latin typeface="Arial Unicode MS"/>
                <a:cs typeface="Arial Unicode MS"/>
              </a:rPr>
              <a:t>≥5</a:t>
            </a:r>
            <a:r>
              <a:rPr sz="900" spc="68" dirty="0">
                <a:latin typeface="Arial Unicode MS"/>
                <a:cs typeface="Arial Unicode MS"/>
              </a:rPr>
              <a:t>0</a:t>
            </a:r>
            <a:r>
              <a:rPr sz="900" dirty="0">
                <a:latin typeface="Arial Unicode MS"/>
                <a:cs typeface="Arial Unicode MS"/>
              </a:rPr>
              <a:t>% </a:t>
            </a:r>
            <a:r>
              <a:rPr sz="900" spc="23" dirty="0">
                <a:latin typeface="Microsoft Sans Serif"/>
                <a:cs typeface="Microsoft Sans Serif"/>
              </a:rPr>
              <a:t>O</a:t>
            </a:r>
            <a:r>
              <a:rPr sz="900" spc="-83" dirty="0">
                <a:latin typeface="Microsoft Sans Serif"/>
                <a:cs typeface="Microsoft Sans Serif"/>
              </a:rPr>
              <a:t>S</a:t>
            </a:r>
            <a:r>
              <a:rPr sz="900" spc="23" dirty="0">
                <a:latin typeface="Microsoft Sans Serif"/>
                <a:cs typeface="Microsoft Sans Serif"/>
              </a:rPr>
              <a:t> </a:t>
            </a:r>
            <a:r>
              <a:rPr sz="900" spc="41" dirty="0">
                <a:latin typeface="Microsoft Sans Serif"/>
                <a:cs typeface="Microsoft Sans Serif"/>
              </a:rPr>
              <a:t>H</a:t>
            </a:r>
            <a:r>
              <a:rPr sz="900" spc="-68" dirty="0">
                <a:latin typeface="Microsoft Sans Serif"/>
                <a:cs typeface="Microsoft Sans Serif"/>
              </a:rPr>
              <a:t>R</a:t>
            </a:r>
            <a:r>
              <a:rPr sz="900" spc="135" dirty="0">
                <a:latin typeface="Microsoft Sans Serif"/>
                <a:cs typeface="Microsoft Sans Serif"/>
              </a:rPr>
              <a:t>=</a:t>
            </a:r>
            <a:r>
              <a:rPr sz="900" spc="26" dirty="0">
                <a:latin typeface="Microsoft Sans Serif"/>
                <a:cs typeface="Microsoft Sans Serif"/>
              </a:rPr>
              <a:t>0</a:t>
            </a:r>
            <a:r>
              <a:rPr sz="900" spc="-4" dirty="0">
                <a:latin typeface="Microsoft Sans Serif"/>
                <a:cs typeface="Microsoft Sans Serif"/>
              </a:rPr>
              <a:t>.6</a:t>
            </a:r>
            <a:r>
              <a:rPr sz="900" spc="26" dirty="0">
                <a:latin typeface="Microsoft Sans Serif"/>
                <a:cs typeface="Microsoft Sans Serif"/>
              </a:rPr>
              <a:t>9</a:t>
            </a:r>
            <a:endParaRPr sz="900">
              <a:latin typeface="Microsoft Sans Serif"/>
              <a:cs typeface="Microsoft Sans Serif"/>
            </a:endParaRPr>
          </a:p>
        </p:txBody>
      </p:sp>
      <p:sp>
        <p:nvSpPr>
          <p:cNvPr id="13" name="object 13"/>
          <p:cNvSpPr txBox="1"/>
          <p:nvPr/>
        </p:nvSpPr>
        <p:spPr>
          <a:xfrm>
            <a:off x="2577135" y="2705931"/>
            <a:ext cx="687917" cy="276999"/>
          </a:xfrm>
          <a:prstGeom prst="rect">
            <a:avLst/>
          </a:prstGeom>
        </p:spPr>
        <p:txBody>
          <a:bodyPr vert="horz" wrap="square" lIns="0" tIns="0" rIns="0" bIns="0" rtlCol="0">
            <a:spAutoFit/>
          </a:bodyPr>
          <a:lstStyle/>
          <a:p>
            <a:pPr marL="9528" marR="3811" indent="7622"/>
            <a:r>
              <a:rPr sz="900" spc="-11" dirty="0">
                <a:latin typeface="Microsoft Sans Serif"/>
                <a:cs typeface="Microsoft Sans Serif"/>
              </a:rPr>
              <a:t>P</a:t>
            </a:r>
            <a:r>
              <a:rPr sz="900" spc="-8" dirty="0">
                <a:latin typeface="Microsoft Sans Serif"/>
                <a:cs typeface="Microsoft Sans Serif"/>
              </a:rPr>
              <a:t>D</a:t>
            </a:r>
            <a:r>
              <a:rPr sz="900" spc="83" dirty="0">
                <a:latin typeface="Microsoft Sans Serif"/>
                <a:cs typeface="Microsoft Sans Serif"/>
              </a:rPr>
              <a:t>-</a:t>
            </a:r>
            <a:r>
              <a:rPr sz="900" spc="-45" dirty="0">
                <a:latin typeface="Arial Unicode MS"/>
                <a:cs typeface="Arial Unicode MS"/>
              </a:rPr>
              <a:t>L</a:t>
            </a:r>
            <a:r>
              <a:rPr sz="900" spc="26" dirty="0">
                <a:latin typeface="Arial Unicode MS"/>
                <a:cs typeface="Arial Unicode MS"/>
              </a:rPr>
              <a:t>1</a:t>
            </a:r>
            <a:r>
              <a:rPr sz="900" spc="64" dirty="0">
                <a:latin typeface="Arial Unicode MS"/>
                <a:cs typeface="Arial Unicode MS"/>
              </a:rPr>
              <a:t>≥2</a:t>
            </a:r>
            <a:r>
              <a:rPr sz="900" spc="68" dirty="0">
                <a:latin typeface="Arial Unicode MS"/>
                <a:cs typeface="Arial Unicode MS"/>
              </a:rPr>
              <a:t>0</a:t>
            </a:r>
            <a:r>
              <a:rPr sz="900" dirty="0">
                <a:latin typeface="Arial Unicode MS"/>
                <a:cs typeface="Arial Unicode MS"/>
              </a:rPr>
              <a:t>% </a:t>
            </a:r>
            <a:r>
              <a:rPr sz="900" spc="26" dirty="0">
                <a:latin typeface="Microsoft Sans Serif"/>
                <a:cs typeface="Microsoft Sans Serif"/>
              </a:rPr>
              <a:t>O</a:t>
            </a:r>
            <a:r>
              <a:rPr sz="900" spc="-83" dirty="0">
                <a:latin typeface="Microsoft Sans Serif"/>
                <a:cs typeface="Microsoft Sans Serif"/>
              </a:rPr>
              <a:t>S</a:t>
            </a:r>
            <a:r>
              <a:rPr sz="900" spc="23" dirty="0">
                <a:latin typeface="Microsoft Sans Serif"/>
                <a:cs typeface="Microsoft Sans Serif"/>
              </a:rPr>
              <a:t> </a:t>
            </a:r>
            <a:r>
              <a:rPr sz="900" spc="-15" dirty="0">
                <a:latin typeface="Microsoft Sans Serif"/>
                <a:cs typeface="Microsoft Sans Serif"/>
              </a:rPr>
              <a:t>H</a:t>
            </a:r>
            <a:r>
              <a:rPr sz="900" spc="-19" dirty="0">
                <a:latin typeface="Microsoft Sans Serif"/>
                <a:cs typeface="Microsoft Sans Serif"/>
              </a:rPr>
              <a:t>R</a:t>
            </a:r>
            <a:r>
              <a:rPr sz="900" spc="135" dirty="0">
                <a:latin typeface="Microsoft Sans Serif"/>
                <a:cs typeface="Microsoft Sans Serif"/>
              </a:rPr>
              <a:t>=</a:t>
            </a:r>
            <a:r>
              <a:rPr sz="900" spc="26" dirty="0">
                <a:latin typeface="Microsoft Sans Serif"/>
                <a:cs typeface="Microsoft Sans Serif"/>
              </a:rPr>
              <a:t>0</a:t>
            </a:r>
            <a:r>
              <a:rPr sz="900" spc="-4" dirty="0">
                <a:latin typeface="Microsoft Sans Serif"/>
                <a:cs typeface="Microsoft Sans Serif"/>
              </a:rPr>
              <a:t>.7</a:t>
            </a:r>
            <a:r>
              <a:rPr sz="900" spc="26" dirty="0">
                <a:latin typeface="Microsoft Sans Serif"/>
                <a:cs typeface="Microsoft Sans Serif"/>
              </a:rPr>
              <a:t>7</a:t>
            </a:r>
            <a:endParaRPr sz="900">
              <a:latin typeface="Microsoft Sans Serif"/>
              <a:cs typeface="Microsoft Sans Serif"/>
            </a:endParaRPr>
          </a:p>
        </p:txBody>
      </p:sp>
      <p:sp>
        <p:nvSpPr>
          <p:cNvPr id="14" name="object 14"/>
          <p:cNvSpPr txBox="1"/>
          <p:nvPr/>
        </p:nvSpPr>
        <p:spPr>
          <a:xfrm>
            <a:off x="3861407" y="3710938"/>
            <a:ext cx="687441" cy="276999"/>
          </a:xfrm>
          <a:prstGeom prst="rect">
            <a:avLst/>
          </a:prstGeom>
        </p:spPr>
        <p:txBody>
          <a:bodyPr vert="horz" wrap="square" lIns="0" tIns="0" rIns="0" bIns="0" rtlCol="0">
            <a:spAutoFit/>
          </a:bodyPr>
          <a:lstStyle/>
          <a:p>
            <a:pPr marL="9528" marR="3811" indent="41921"/>
            <a:r>
              <a:rPr sz="900" spc="-11" dirty="0">
                <a:latin typeface="Microsoft Sans Serif"/>
                <a:cs typeface="Microsoft Sans Serif"/>
              </a:rPr>
              <a:t>PD</a:t>
            </a:r>
            <a:r>
              <a:rPr sz="900" spc="83" dirty="0">
                <a:latin typeface="Microsoft Sans Serif"/>
                <a:cs typeface="Microsoft Sans Serif"/>
              </a:rPr>
              <a:t>-</a:t>
            </a:r>
            <a:r>
              <a:rPr sz="900" spc="-45" dirty="0">
                <a:latin typeface="Arial Unicode MS"/>
                <a:cs typeface="Arial Unicode MS"/>
              </a:rPr>
              <a:t>L</a:t>
            </a:r>
            <a:r>
              <a:rPr sz="900" spc="26" dirty="0">
                <a:latin typeface="Arial Unicode MS"/>
                <a:cs typeface="Arial Unicode MS"/>
              </a:rPr>
              <a:t>1</a:t>
            </a:r>
            <a:r>
              <a:rPr sz="900" spc="56" dirty="0">
                <a:latin typeface="Arial Unicode MS"/>
                <a:cs typeface="Arial Unicode MS"/>
              </a:rPr>
              <a:t>≥1%</a:t>
            </a:r>
            <a:r>
              <a:rPr sz="900" spc="23" dirty="0">
                <a:latin typeface="Arial Unicode MS"/>
                <a:cs typeface="Arial Unicode MS"/>
              </a:rPr>
              <a:t> </a:t>
            </a:r>
            <a:r>
              <a:rPr sz="900" spc="23" dirty="0">
                <a:latin typeface="Microsoft Sans Serif"/>
                <a:cs typeface="Microsoft Sans Serif"/>
              </a:rPr>
              <a:t>O</a:t>
            </a:r>
            <a:r>
              <a:rPr sz="900" spc="-83" dirty="0">
                <a:latin typeface="Microsoft Sans Serif"/>
                <a:cs typeface="Microsoft Sans Serif"/>
              </a:rPr>
              <a:t>S</a:t>
            </a:r>
            <a:r>
              <a:rPr sz="900" spc="23" dirty="0">
                <a:latin typeface="Microsoft Sans Serif"/>
                <a:cs typeface="Microsoft Sans Serif"/>
              </a:rPr>
              <a:t> </a:t>
            </a:r>
            <a:r>
              <a:rPr sz="900" spc="41" dirty="0">
                <a:latin typeface="Microsoft Sans Serif"/>
                <a:cs typeface="Microsoft Sans Serif"/>
              </a:rPr>
              <a:t>H</a:t>
            </a:r>
            <a:r>
              <a:rPr sz="900" spc="-68" dirty="0">
                <a:latin typeface="Microsoft Sans Serif"/>
                <a:cs typeface="Microsoft Sans Serif"/>
              </a:rPr>
              <a:t>R</a:t>
            </a:r>
            <a:r>
              <a:rPr sz="900" spc="135" dirty="0">
                <a:latin typeface="Microsoft Sans Serif"/>
                <a:cs typeface="Microsoft Sans Serif"/>
              </a:rPr>
              <a:t>=</a:t>
            </a:r>
            <a:r>
              <a:rPr sz="900" spc="26" dirty="0">
                <a:latin typeface="Microsoft Sans Serif"/>
                <a:cs typeface="Microsoft Sans Serif"/>
              </a:rPr>
              <a:t>0</a:t>
            </a:r>
            <a:r>
              <a:rPr sz="900" spc="-4" dirty="0">
                <a:latin typeface="Microsoft Sans Serif"/>
                <a:cs typeface="Microsoft Sans Serif"/>
              </a:rPr>
              <a:t>.8</a:t>
            </a:r>
            <a:r>
              <a:rPr sz="900" spc="26" dirty="0">
                <a:latin typeface="Microsoft Sans Serif"/>
                <a:cs typeface="Microsoft Sans Serif"/>
              </a:rPr>
              <a:t>1</a:t>
            </a:r>
            <a:endParaRPr sz="900">
              <a:latin typeface="Microsoft Sans Serif"/>
              <a:cs typeface="Microsoft Sans Serif"/>
            </a:endParaRPr>
          </a:p>
        </p:txBody>
      </p:sp>
      <p:sp>
        <p:nvSpPr>
          <p:cNvPr id="15" name="object 15"/>
          <p:cNvSpPr txBox="1"/>
          <p:nvPr/>
        </p:nvSpPr>
        <p:spPr>
          <a:xfrm>
            <a:off x="2719864" y="1934240"/>
            <a:ext cx="313946" cy="311624"/>
          </a:xfrm>
          <a:prstGeom prst="rect">
            <a:avLst/>
          </a:prstGeom>
        </p:spPr>
        <p:txBody>
          <a:bodyPr vert="horz" wrap="square" lIns="0" tIns="0" rIns="0" bIns="0" rtlCol="0">
            <a:spAutoFit/>
          </a:bodyPr>
          <a:lstStyle/>
          <a:p>
            <a:pPr marL="9528" marR="3811"/>
            <a:r>
              <a:rPr sz="675" b="1" dirty="0">
                <a:solidFill>
                  <a:srgbClr val="FFFFFF"/>
                </a:solidFill>
                <a:latin typeface="Heiti SC"/>
                <a:cs typeface="Heiti SC"/>
              </a:rPr>
              <a:t>中位</a:t>
            </a:r>
            <a:r>
              <a:rPr sz="675" b="1" spc="-4" dirty="0">
                <a:solidFill>
                  <a:srgbClr val="FFFFFF"/>
                </a:solidFill>
                <a:latin typeface="Arial"/>
                <a:cs typeface="Arial"/>
              </a:rPr>
              <a:t>OS </a:t>
            </a:r>
            <a:r>
              <a:rPr sz="675" b="1" dirty="0">
                <a:solidFill>
                  <a:srgbClr val="00AFEF"/>
                </a:solidFill>
                <a:latin typeface="Arial"/>
                <a:cs typeface="Arial"/>
              </a:rPr>
              <a:t>20.</a:t>
            </a:r>
            <a:r>
              <a:rPr sz="675" b="1" spc="4" dirty="0">
                <a:solidFill>
                  <a:srgbClr val="00AFEF"/>
                </a:solidFill>
                <a:latin typeface="Arial"/>
                <a:cs typeface="Arial"/>
              </a:rPr>
              <a:t>0</a:t>
            </a:r>
            <a:r>
              <a:rPr sz="675" b="1" dirty="0">
                <a:solidFill>
                  <a:srgbClr val="00AFEF"/>
                </a:solidFill>
                <a:latin typeface="Heiti SC"/>
                <a:cs typeface="Heiti SC"/>
              </a:rPr>
              <a:t>月</a:t>
            </a:r>
            <a:endParaRPr sz="675">
              <a:latin typeface="Heiti SC"/>
              <a:cs typeface="Heiti SC"/>
            </a:endParaRPr>
          </a:p>
          <a:p>
            <a:pPr marL="9528"/>
            <a:r>
              <a:rPr sz="675" b="1" dirty="0">
                <a:solidFill>
                  <a:srgbClr val="FFC000"/>
                </a:solidFill>
                <a:latin typeface="Arial"/>
                <a:cs typeface="Arial"/>
              </a:rPr>
              <a:t>12.</a:t>
            </a:r>
            <a:r>
              <a:rPr sz="675" b="1" spc="4" dirty="0">
                <a:solidFill>
                  <a:srgbClr val="FFC000"/>
                </a:solidFill>
                <a:latin typeface="Arial"/>
                <a:cs typeface="Arial"/>
              </a:rPr>
              <a:t>2</a:t>
            </a:r>
            <a:r>
              <a:rPr sz="675" b="1" dirty="0">
                <a:solidFill>
                  <a:srgbClr val="FFC000"/>
                </a:solidFill>
                <a:latin typeface="Heiti SC"/>
                <a:cs typeface="Heiti SC"/>
              </a:rPr>
              <a:t>月</a:t>
            </a:r>
            <a:endParaRPr sz="675">
              <a:latin typeface="Heiti SC"/>
              <a:cs typeface="Heiti SC"/>
            </a:endParaRPr>
          </a:p>
        </p:txBody>
      </p:sp>
      <p:sp>
        <p:nvSpPr>
          <p:cNvPr id="16" name="object 16"/>
          <p:cNvSpPr txBox="1"/>
          <p:nvPr/>
        </p:nvSpPr>
        <p:spPr>
          <a:xfrm>
            <a:off x="3899995" y="2808619"/>
            <a:ext cx="313946" cy="311624"/>
          </a:xfrm>
          <a:prstGeom prst="rect">
            <a:avLst/>
          </a:prstGeom>
        </p:spPr>
        <p:txBody>
          <a:bodyPr vert="horz" wrap="square" lIns="0" tIns="0" rIns="0" bIns="0" rtlCol="0">
            <a:spAutoFit/>
          </a:bodyPr>
          <a:lstStyle/>
          <a:p>
            <a:pPr marL="9528" marR="3811"/>
            <a:r>
              <a:rPr sz="675" b="1" dirty="0">
                <a:solidFill>
                  <a:srgbClr val="FFFFFF"/>
                </a:solidFill>
                <a:latin typeface="Heiti SC"/>
                <a:cs typeface="Heiti SC"/>
              </a:rPr>
              <a:t>中位</a:t>
            </a:r>
            <a:r>
              <a:rPr sz="675" b="1" spc="-4" dirty="0">
                <a:solidFill>
                  <a:srgbClr val="FFFFFF"/>
                </a:solidFill>
                <a:latin typeface="Arial"/>
                <a:cs typeface="Arial"/>
              </a:rPr>
              <a:t>OS </a:t>
            </a:r>
            <a:r>
              <a:rPr sz="675" b="1" dirty="0">
                <a:solidFill>
                  <a:srgbClr val="00AFEF"/>
                </a:solidFill>
                <a:latin typeface="Arial"/>
                <a:cs typeface="Arial"/>
              </a:rPr>
              <a:t>17.</a:t>
            </a:r>
            <a:r>
              <a:rPr sz="675" b="1" spc="4" dirty="0">
                <a:solidFill>
                  <a:srgbClr val="00AFEF"/>
                </a:solidFill>
                <a:latin typeface="Arial"/>
                <a:cs typeface="Arial"/>
              </a:rPr>
              <a:t>7</a:t>
            </a:r>
            <a:r>
              <a:rPr sz="675" b="1" dirty="0">
                <a:solidFill>
                  <a:srgbClr val="00AFEF"/>
                </a:solidFill>
                <a:latin typeface="Heiti SC"/>
                <a:cs typeface="Heiti SC"/>
              </a:rPr>
              <a:t>月</a:t>
            </a:r>
            <a:endParaRPr sz="675">
              <a:latin typeface="Heiti SC"/>
              <a:cs typeface="Heiti SC"/>
            </a:endParaRPr>
          </a:p>
          <a:p>
            <a:pPr marL="9528"/>
            <a:r>
              <a:rPr sz="675" b="1" dirty="0">
                <a:solidFill>
                  <a:srgbClr val="FFC000"/>
                </a:solidFill>
                <a:latin typeface="Arial"/>
                <a:cs typeface="Arial"/>
              </a:rPr>
              <a:t>13.</a:t>
            </a:r>
            <a:r>
              <a:rPr sz="675" b="1" spc="4" dirty="0">
                <a:solidFill>
                  <a:srgbClr val="FFC000"/>
                </a:solidFill>
                <a:latin typeface="Arial"/>
                <a:cs typeface="Arial"/>
              </a:rPr>
              <a:t>0</a:t>
            </a:r>
            <a:r>
              <a:rPr sz="675" b="1" dirty="0">
                <a:solidFill>
                  <a:srgbClr val="FFC000"/>
                </a:solidFill>
                <a:latin typeface="Heiti SC"/>
                <a:cs typeface="Heiti SC"/>
              </a:rPr>
              <a:t>月</a:t>
            </a:r>
            <a:endParaRPr sz="675">
              <a:latin typeface="Heiti SC"/>
              <a:cs typeface="Heiti SC"/>
            </a:endParaRPr>
          </a:p>
        </p:txBody>
      </p:sp>
      <p:sp>
        <p:nvSpPr>
          <p:cNvPr id="17" name="object 17"/>
          <p:cNvSpPr txBox="1"/>
          <p:nvPr/>
        </p:nvSpPr>
        <p:spPr>
          <a:xfrm>
            <a:off x="5262204" y="3769988"/>
            <a:ext cx="313946" cy="311624"/>
          </a:xfrm>
          <a:prstGeom prst="rect">
            <a:avLst/>
          </a:prstGeom>
        </p:spPr>
        <p:txBody>
          <a:bodyPr vert="horz" wrap="square" lIns="0" tIns="0" rIns="0" bIns="0" rtlCol="0">
            <a:spAutoFit/>
          </a:bodyPr>
          <a:lstStyle/>
          <a:p>
            <a:pPr marL="9528" marR="3811"/>
            <a:r>
              <a:rPr sz="675" b="1" dirty="0">
                <a:solidFill>
                  <a:srgbClr val="FFFFFF"/>
                </a:solidFill>
                <a:latin typeface="Heiti SC"/>
                <a:cs typeface="Heiti SC"/>
              </a:rPr>
              <a:t>中位</a:t>
            </a:r>
            <a:r>
              <a:rPr sz="675" b="1" spc="-4" dirty="0">
                <a:solidFill>
                  <a:srgbClr val="FFFFFF"/>
                </a:solidFill>
                <a:latin typeface="Arial"/>
                <a:cs typeface="Arial"/>
              </a:rPr>
              <a:t>OS </a:t>
            </a:r>
            <a:r>
              <a:rPr sz="675" b="1" dirty="0">
                <a:solidFill>
                  <a:srgbClr val="00AFEF"/>
                </a:solidFill>
                <a:latin typeface="Arial"/>
                <a:cs typeface="Arial"/>
              </a:rPr>
              <a:t>16.</a:t>
            </a:r>
            <a:r>
              <a:rPr sz="675" b="1" spc="4" dirty="0">
                <a:solidFill>
                  <a:srgbClr val="00AFEF"/>
                </a:solidFill>
                <a:latin typeface="Arial"/>
                <a:cs typeface="Arial"/>
              </a:rPr>
              <a:t>7</a:t>
            </a:r>
            <a:r>
              <a:rPr sz="675" b="1" dirty="0">
                <a:solidFill>
                  <a:srgbClr val="00AFEF"/>
                </a:solidFill>
                <a:latin typeface="Heiti SC"/>
                <a:cs typeface="Heiti SC"/>
              </a:rPr>
              <a:t>月</a:t>
            </a:r>
            <a:endParaRPr sz="675">
              <a:latin typeface="Heiti SC"/>
              <a:cs typeface="Heiti SC"/>
            </a:endParaRPr>
          </a:p>
          <a:p>
            <a:pPr marL="9528"/>
            <a:r>
              <a:rPr sz="675" b="1" dirty="0">
                <a:solidFill>
                  <a:srgbClr val="FFC000"/>
                </a:solidFill>
                <a:latin typeface="Arial"/>
                <a:cs typeface="Arial"/>
              </a:rPr>
              <a:t>12.</a:t>
            </a:r>
            <a:r>
              <a:rPr sz="675" b="1" spc="4" dirty="0">
                <a:solidFill>
                  <a:srgbClr val="FFC000"/>
                </a:solidFill>
                <a:latin typeface="Arial"/>
                <a:cs typeface="Arial"/>
              </a:rPr>
              <a:t>1</a:t>
            </a:r>
            <a:r>
              <a:rPr sz="675" b="1" dirty="0">
                <a:solidFill>
                  <a:srgbClr val="FFC000"/>
                </a:solidFill>
                <a:latin typeface="Heiti SC"/>
                <a:cs typeface="Heiti SC"/>
              </a:rPr>
              <a:t>月</a:t>
            </a:r>
            <a:endParaRPr sz="675">
              <a:latin typeface="Heiti SC"/>
              <a:cs typeface="Heiti SC"/>
            </a:endParaRPr>
          </a:p>
        </p:txBody>
      </p:sp>
      <p:sp>
        <p:nvSpPr>
          <p:cNvPr id="18" name="object 18"/>
          <p:cNvSpPr/>
          <p:nvPr/>
        </p:nvSpPr>
        <p:spPr>
          <a:xfrm>
            <a:off x="1610716" y="2172371"/>
            <a:ext cx="851798" cy="762712"/>
          </a:xfrm>
          <a:custGeom>
            <a:avLst/>
            <a:gdLst/>
            <a:ahLst/>
            <a:cxnLst/>
            <a:rect l="l" t="t" r="r" b="b"/>
            <a:pathLst>
              <a:path w="1135380" h="1016635">
                <a:moveTo>
                  <a:pt x="183464" y="0"/>
                </a:moveTo>
                <a:lnTo>
                  <a:pt x="0" y="0"/>
                </a:lnTo>
                <a:lnTo>
                  <a:pt x="0" y="472948"/>
                </a:lnTo>
                <a:lnTo>
                  <a:pt x="5820" y="545086"/>
                </a:lnTo>
                <a:lnTo>
                  <a:pt x="22672" y="613519"/>
                </a:lnTo>
                <a:lnTo>
                  <a:pt x="49639" y="677332"/>
                </a:lnTo>
                <a:lnTo>
                  <a:pt x="85806" y="735608"/>
                </a:lnTo>
                <a:lnTo>
                  <a:pt x="130257" y="787431"/>
                </a:lnTo>
                <a:lnTo>
                  <a:pt x="182077" y="831886"/>
                </a:lnTo>
                <a:lnTo>
                  <a:pt x="240349" y="868056"/>
                </a:lnTo>
                <a:lnTo>
                  <a:pt x="304159" y="895026"/>
                </a:lnTo>
                <a:lnTo>
                  <a:pt x="372591" y="911880"/>
                </a:lnTo>
                <a:lnTo>
                  <a:pt x="444728" y="917701"/>
                </a:lnTo>
                <a:lnTo>
                  <a:pt x="881253" y="917701"/>
                </a:lnTo>
                <a:lnTo>
                  <a:pt x="881253" y="1016507"/>
                </a:lnTo>
                <a:lnTo>
                  <a:pt x="1135380" y="826007"/>
                </a:lnTo>
                <a:lnTo>
                  <a:pt x="1013060" y="734313"/>
                </a:lnTo>
                <a:lnTo>
                  <a:pt x="444728" y="734313"/>
                </a:lnTo>
                <a:lnTo>
                  <a:pt x="423300" y="733447"/>
                </a:lnTo>
                <a:lnTo>
                  <a:pt x="381942" y="726713"/>
                </a:lnTo>
                <a:lnTo>
                  <a:pt x="343030" y="713763"/>
                </a:lnTo>
                <a:lnTo>
                  <a:pt x="307103" y="695137"/>
                </a:lnTo>
                <a:lnTo>
                  <a:pt x="274698" y="671372"/>
                </a:lnTo>
                <a:lnTo>
                  <a:pt x="246353" y="643010"/>
                </a:lnTo>
                <a:lnTo>
                  <a:pt x="222606" y="610590"/>
                </a:lnTo>
                <a:lnTo>
                  <a:pt x="203994" y="574651"/>
                </a:lnTo>
                <a:lnTo>
                  <a:pt x="191056" y="535732"/>
                </a:lnTo>
                <a:lnTo>
                  <a:pt x="184330" y="494373"/>
                </a:lnTo>
                <a:lnTo>
                  <a:pt x="183464" y="472948"/>
                </a:lnTo>
                <a:lnTo>
                  <a:pt x="183464" y="0"/>
                </a:lnTo>
                <a:close/>
              </a:path>
              <a:path w="1135380" h="1016635">
                <a:moveTo>
                  <a:pt x="881253" y="635508"/>
                </a:moveTo>
                <a:lnTo>
                  <a:pt x="881253" y="734313"/>
                </a:lnTo>
                <a:lnTo>
                  <a:pt x="1013060" y="734313"/>
                </a:lnTo>
                <a:lnTo>
                  <a:pt x="881253" y="635508"/>
                </a:lnTo>
                <a:close/>
              </a:path>
            </a:pathLst>
          </a:custGeom>
          <a:solidFill>
            <a:srgbClr val="D24717"/>
          </a:solidFill>
        </p:spPr>
        <p:txBody>
          <a:bodyPr wrap="square" lIns="0" tIns="0" rIns="0" bIns="0" rtlCol="0"/>
          <a:lstStyle/>
          <a:p>
            <a:endParaRPr sz="1350"/>
          </a:p>
        </p:txBody>
      </p:sp>
      <p:sp>
        <p:nvSpPr>
          <p:cNvPr id="19" name="object 19"/>
          <p:cNvSpPr/>
          <p:nvPr/>
        </p:nvSpPr>
        <p:spPr>
          <a:xfrm>
            <a:off x="1610716" y="2172371"/>
            <a:ext cx="851798" cy="762712"/>
          </a:xfrm>
          <a:custGeom>
            <a:avLst/>
            <a:gdLst/>
            <a:ahLst/>
            <a:cxnLst/>
            <a:rect l="l" t="t" r="r" b="b"/>
            <a:pathLst>
              <a:path w="1135380" h="1016635">
                <a:moveTo>
                  <a:pt x="0" y="0"/>
                </a:moveTo>
                <a:lnTo>
                  <a:pt x="0" y="472948"/>
                </a:lnTo>
                <a:lnTo>
                  <a:pt x="1474" y="509423"/>
                </a:lnTo>
                <a:lnTo>
                  <a:pt x="12924" y="579823"/>
                </a:lnTo>
                <a:lnTo>
                  <a:pt x="34948" y="646060"/>
                </a:lnTo>
                <a:lnTo>
                  <a:pt x="66630" y="707219"/>
                </a:lnTo>
                <a:lnTo>
                  <a:pt x="107053" y="762383"/>
                </a:lnTo>
                <a:lnTo>
                  <a:pt x="155303" y="810637"/>
                </a:lnTo>
                <a:lnTo>
                  <a:pt x="210464" y="851064"/>
                </a:lnTo>
                <a:lnTo>
                  <a:pt x="271619" y="882749"/>
                </a:lnTo>
                <a:lnTo>
                  <a:pt x="337854" y="904775"/>
                </a:lnTo>
                <a:lnTo>
                  <a:pt x="408253" y="916227"/>
                </a:lnTo>
                <a:lnTo>
                  <a:pt x="444728" y="917701"/>
                </a:lnTo>
                <a:lnTo>
                  <a:pt x="881253" y="917701"/>
                </a:lnTo>
                <a:lnTo>
                  <a:pt x="881253" y="1016507"/>
                </a:lnTo>
                <a:lnTo>
                  <a:pt x="1135380" y="826007"/>
                </a:lnTo>
                <a:lnTo>
                  <a:pt x="881253" y="635508"/>
                </a:lnTo>
                <a:lnTo>
                  <a:pt x="881253" y="734313"/>
                </a:lnTo>
                <a:lnTo>
                  <a:pt x="444728" y="734313"/>
                </a:lnTo>
                <a:lnTo>
                  <a:pt x="402348" y="730891"/>
                </a:lnTo>
                <a:lnTo>
                  <a:pt x="362146" y="720982"/>
                </a:lnTo>
                <a:lnTo>
                  <a:pt x="324660" y="705126"/>
                </a:lnTo>
                <a:lnTo>
                  <a:pt x="290427" y="683863"/>
                </a:lnTo>
                <a:lnTo>
                  <a:pt x="259984" y="657732"/>
                </a:lnTo>
                <a:lnTo>
                  <a:pt x="233871" y="627274"/>
                </a:lnTo>
                <a:lnTo>
                  <a:pt x="212625" y="593027"/>
                </a:lnTo>
                <a:lnTo>
                  <a:pt x="196783" y="555530"/>
                </a:lnTo>
                <a:lnTo>
                  <a:pt x="186883" y="515324"/>
                </a:lnTo>
                <a:lnTo>
                  <a:pt x="183464" y="472948"/>
                </a:lnTo>
                <a:lnTo>
                  <a:pt x="183464" y="0"/>
                </a:lnTo>
                <a:lnTo>
                  <a:pt x="0" y="0"/>
                </a:lnTo>
                <a:close/>
              </a:path>
            </a:pathLst>
          </a:custGeom>
          <a:ln w="12192">
            <a:solidFill>
              <a:srgbClr val="9B310D"/>
            </a:solidFill>
          </a:ln>
        </p:spPr>
        <p:txBody>
          <a:bodyPr wrap="square" lIns="0" tIns="0" rIns="0" bIns="0" rtlCol="0"/>
          <a:lstStyle/>
          <a:p>
            <a:endParaRPr sz="1350"/>
          </a:p>
        </p:txBody>
      </p:sp>
      <p:sp>
        <p:nvSpPr>
          <p:cNvPr id="20" name="object 20"/>
          <p:cNvSpPr/>
          <p:nvPr/>
        </p:nvSpPr>
        <p:spPr>
          <a:xfrm>
            <a:off x="2660315" y="3208248"/>
            <a:ext cx="945648" cy="761759"/>
          </a:xfrm>
          <a:custGeom>
            <a:avLst/>
            <a:gdLst/>
            <a:ahLst/>
            <a:cxnLst/>
            <a:rect l="l" t="t" r="r" b="b"/>
            <a:pathLst>
              <a:path w="1260475" h="1015364">
                <a:moveTo>
                  <a:pt x="171195" y="0"/>
                </a:moveTo>
                <a:lnTo>
                  <a:pt x="0" y="0"/>
                </a:lnTo>
                <a:lnTo>
                  <a:pt x="0" y="475233"/>
                </a:lnTo>
                <a:lnTo>
                  <a:pt x="5810" y="547258"/>
                </a:lnTo>
                <a:lnTo>
                  <a:pt x="22632" y="615580"/>
                </a:lnTo>
                <a:lnTo>
                  <a:pt x="49552" y="679285"/>
                </a:lnTo>
                <a:lnTo>
                  <a:pt x="85656" y="737461"/>
                </a:lnTo>
                <a:lnTo>
                  <a:pt x="130032" y="789193"/>
                </a:lnTo>
                <a:lnTo>
                  <a:pt x="181851" y="833627"/>
                </a:lnTo>
                <a:lnTo>
                  <a:pt x="239940" y="869673"/>
                </a:lnTo>
                <a:lnTo>
                  <a:pt x="303645" y="896593"/>
                </a:lnTo>
                <a:lnTo>
                  <a:pt x="371967" y="913415"/>
                </a:lnTo>
                <a:lnTo>
                  <a:pt x="443991" y="919225"/>
                </a:lnTo>
                <a:lnTo>
                  <a:pt x="1006601" y="919225"/>
                </a:lnTo>
                <a:lnTo>
                  <a:pt x="1006601" y="1014983"/>
                </a:lnTo>
                <a:lnTo>
                  <a:pt x="1260348" y="833627"/>
                </a:lnTo>
                <a:lnTo>
                  <a:pt x="1140498" y="748029"/>
                </a:lnTo>
                <a:lnTo>
                  <a:pt x="443991" y="748029"/>
                </a:lnTo>
                <a:lnTo>
                  <a:pt x="421623" y="747125"/>
                </a:lnTo>
                <a:lnTo>
                  <a:pt x="378448" y="740099"/>
                </a:lnTo>
                <a:lnTo>
                  <a:pt x="337823" y="726586"/>
                </a:lnTo>
                <a:lnTo>
                  <a:pt x="300312" y="707149"/>
                </a:lnTo>
                <a:lnTo>
                  <a:pt x="266475" y="682350"/>
                </a:lnTo>
                <a:lnTo>
                  <a:pt x="236875" y="652750"/>
                </a:lnTo>
                <a:lnTo>
                  <a:pt x="212076" y="618913"/>
                </a:lnTo>
                <a:lnTo>
                  <a:pt x="192639" y="581402"/>
                </a:lnTo>
                <a:lnTo>
                  <a:pt x="179126" y="540777"/>
                </a:lnTo>
                <a:lnTo>
                  <a:pt x="172100" y="497602"/>
                </a:lnTo>
                <a:lnTo>
                  <a:pt x="171195" y="475233"/>
                </a:lnTo>
                <a:lnTo>
                  <a:pt x="171195" y="0"/>
                </a:lnTo>
                <a:close/>
              </a:path>
              <a:path w="1260475" h="1015364">
                <a:moveTo>
                  <a:pt x="1006601" y="652398"/>
                </a:moveTo>
                <a:lnTo>
                  <a:pt x="1006601" y="748029"/>
                </a:lnTo>
                <a:lnTo>
                  <a:pt x="1140498" y="748029"/>
                </a:lnTo>
                <a:lnTo>
                  <a:pt x="1006601" y="652398"/>
                </a:lnTo>
                <a:close/>
              </a:path>
            </a:pathLst>
          </a:custGeom>
          <a:solidFill>
            <a:srgbClr val="D24717"/>
          </a:solidFill>
        </p:spPr>
        <p:txBody>
          <a:bodyPr wrap="square" lIns="0" tIns="0" rIns="0" bIns="0" rtlCol="0"/>
          <a:lstStyle/>
          <a:p>
            <a:endParaRPr sz="1350"/>
          </a:p>
        </p:txBody>
      </p:sp>
      <p:sp>
        <p:nvSpPr>
          <p:cNvPr id="21" name="object 21"/>
          <p:cNvSpPr/>
          <p:nvPr/>
        </p:nvSpPr>
        <p:spPr>
          <a:xfrm>
            <a:off x="2660315" y="3208248"/>
            <a:ext cx="945648" cy="761759"/>
          </a:xfrm>
          <a:custGeom>
            <a:avLst/>
            <a:gdLst/>
            <a:ahLst/>
            <a:cxnLst/>
            <a:rect l="l" t="t" r="r" b="b"/>
            <a:pathLst>
              <a:path w="1260475" h="1015364">
                <a:moveTo>
                  <a:pt x="0" y="0"/>
                </a:moveTo>
                <a:lnTo>
                  <a:pt x="0" y="475233"/>
                </a:lnTo>
                <a:lnTo>
                  <a:pt x="1471" y="511651"/>
                </a:lnTo>
                <a:lnTo>
                  <a:pt x="12902" y="581939"/>
                </a:lnTo>
                <a:lnTo>
                  <a:pt x="34887" y="648067"/>
                </a:lnTo>
                <a:lnTo>
                  <a:pt x="66513" y="709122"/>
                </a:lnTo>
                <a:lnTo>
                  <a:pt x="106867" y="764190"/>
                </a:lnTo>
                <a:lnTo>
                  <a:pt x="155035" y="812358"/>
                </a:lnTo>
                <a:lnTo>
                  <a:pt x="210103" y="852712"/>
                </a:lnTo>
                <a:lnTo>
                  <a:pt x="271158" y="884338"/>
                </a:lnTo>
                <a:lnTo>
                  <a:pt x="337286" y="906323"/>
                </a:lnTo>
                <a:lnTo>
                  <a:pt x="407574" y="917754"/>
                </a:lnTo>
                <a:lnTo>
                  <a:pt x="443991" y="919225"/>
                </a:lnTo>
                <a:lnTo>
                  <a:pt x="1006601" y="919225"/>
                </a:lnTo>
                <a:lnTo>
                  <a:pt x="1006601" y="1014983"/>
                </a:lnTo>
                <a:lnTo>
                  <a:pt x="1260348" y="833627"/>
                </a:lnTo>
                <a:lnTo>
                  <a:pt x="1006601" y="652398"/>
                </a:lnTo>
                <a:lnTo>
                  <a:pt x="1006601" y="748029"/>
                </a:lnTo>
                <a:lnTo>
                  <a:pt x="443991" y="748029"/>
                </a:lnTo>
                <a:lnTo>
                  <a:pt x="399752" y="744458"/>
                </a:lnTo>
                <a:lnTo>
                  <a:pt x="357782" y="734118"/>
                </a:lnTo>
                <a:lnTo>
                  <a:pt x="318643" y="717573"/>
                </a:lnTo>
                <a:lnTo>
                  <a:pt x="282899" y="695384"/>
                </a:lnTo>
                <a:lnTo>
                  <a:pt x="251110" y="668115"/>
                </a:lnTo>
                <a:lnTo>
                  <a:pt x="223841" y="636326"/>
                </a:lnTo>
                <a:lnTo>
                  <a:pt x="201652" y="600582"/>
                </a:lnTo>
                <a:lnTo>
                  <a:pt x="185107" y="561443"/>
                </a:lnTo>
                <a:lnTo>
                  <a:pt x="174767" y="519473"/>
                </a:lnTo>
                <a:lnTo>
                  <a:pt x="171195" y="475233"/>
                </a:lnTo>
                <a:lnTo>
                  <a:pt x="171195" y="0"/>
                </a:lnTo>
                <a:lnTo>
                  <a:pt x="0" y="0"/>
                </a:lnTo>
                <a:close/>
              </a:path>
            </a:pathLst>
          </a:custGeom>
          <a:ln w="12192">
            <a:solidFill>
              <a:srgbClr val="9B310D"/>
            </a:solidFill>
          </a:ln>
        </p:spPr>
        <p:txBody>
          <a:bodyPr wrap="square" lIns="0" tIns="0" rIns="0" bIns="0" rtlCol="0"/>
          <a:lstStyle/>
          <a:p>
            <a:endParaRPr sz="1350"/>
          </a:p>
        </p:txBody>
      </p:sp>
      <p:sp>
        <p:nvSpPr>
          <p:cNvPr id="22" name="object 22"/>
          <p:cNvSpPr txBox="1"/>
          <p:nvPr/>
        </p:nvSpPr>
        <p:spPr>
          <a:xfrm>
            <a:off x="5872087" y="4303534"/>
            <a:ext cx="1972284" cy="86627"/>
          </a:xfrm>
          <a:prstGeom prst="rect">
            <a:avLst/>
          </a:prstGeom>
        </p:spPr>
        <p:txBody>
          <a:bodyPr vert="horz" wrap="square" lIns="0" tIns="0" rIns="0" bIns="0" rtlCol="0">
            <a:spAutoFit/>
          </a:bodyPr>
          <a:lstStyle/>
          <a:p>
            <a:pPr marL="9528"/>
            <a:r>
              <a:rPr sz="563" spc="-30" dirty="0">
                <a:latin typeface="Microsoft Sans Serif"/>
                <a:cs typeface="Microsoft Sans Serif"/>
              </a:rPr>
              <a:t>P</a:t>
            </a:r>
            <a:r>
              <a:rPr sz="563" spc="19" dirty="0">
                <a:latin typeface="Microsoft Sans Serif"/>
                <a:cs typeface="Microsoft Sans Serif"/>
              </a:rPr>
              <a:t>re</a:t>
            </a:r>
            <a:r>
              <a:rPr sz="563" spc="8" dirty="0">
                <a:latin typeface="Microsoft Sans Serif"/>
                <a:cs typeface="Microsoft Sans Serif"/>
              </a:rPr>
              <a:t>sen</a:t>
            </a:r>
            <a:r>
              <a:rPr sz="563" spc="45" dirty="0">
                <a:latin typeface="Microsoft Sans Serif"/>
                <a:cs typeface="Microsoft Sans Serif"/>
              </a:rPr>
              <a:t>t</a:t>
            </a:r>
            <a:r>
              <a:rPr sz="563" spc="8" dirty="0">
                <a:latin typeface="Microsoft Sans Serif"/>
                <a:cs typeface="Microsoft Sans Serif"/>
              </a:rPr>
              <a:t>e</a:t>
            </a:r>
            <a:r>
              <a:rPr sz="563" spc="49" dirty="0">
                <a:latin typeface="Microsoft Sans Serif"/>
                <a:cs typeface="Microsoft Sans Serif"/>
              </a:rPr>
              <a:t>d</a:t>
            </a:r>
            <a:r>
              <a:rPr sz="563" spc="-11" dirty="0">
                <a:latin typeface="Microsoft Sans Serif"/>
                <a:cs typeface="Microsoft Sans Serif"/>
              </a:rPr>
              <a:t> </a:t>
            </a:r>
            <a:r>
              <a:rPr sz="563" spc="-19" dirty="0">
                <a:latin typeface="Microsoft Sans Serif"/>
                <a:cs typeface="Microsoft Sans Serif"/>
              </a:rPr>
              <a:t>B</a:t>
            </a:r>
            <a:r>
              <a:rPr sz="563" spc="19" dirty="0">
                <a:latin typeface="Microsoft Sans Serif"/>
                <a:cs typeface="Microsoft Sans Serif"/>
              </a:rPr>
              <a:t>y</a:t>
            </a:r>
            <a:r>
              <a:rPr sz="563" spc="8" dirty="0">
                <a:latin typeface="Microsoft Sans Serif"/>
                <a:cs typeface="Microsoft Sans Serif"/>
              </a:rPr>
              <a:t> </a:t>
            </a:r>
            <a:r>
              <a:rPr sz="563" spc="4" dirty="0">
                <a:latin typeface="Microsoft Sans Serif"/>
                <a:cs typeface="Microsoft Sans Serif"/>
              </a:rPr>
              <a:t>R</a:t>
            </a:r>
            <a:r>
              <a:rPr sz="563" dirty="0">
                <a:latin typeface="Microsoft Sans Serif"/>
                <a:cs typeface="Microsoft Sans Serif"/>
              </a:rPr>
              <a:t>o</a:t>
            </a:r>
            <a:r>
              <a:rPr sz="563" spc="45" dirty="0">
                <a:latin typeface="Microsoft Sans Serif"/>
                <a:cs typeface="Microsoft Sans Serif"/>
              </a:rPr>
              <a:t>b</a:t>
            </a:r>
            <a:r>
              <a:rPr sz="563" spc="8" dirty="0">
                <a:latin typeface="Microsoft Sans Serif"/>
                <a:cs typeface="Microsoft Sans Serif"/>
              </a:rPr>
              <a:t>e</a:t>
            </a:r>
            <a:r>
              <a:rPr sz="563" spc="41" dirty="0">
                <a:latin typeface="Microsoft Sans Serif"/>
                <a:cs typeface="Microsoft Sans Serif"/>
              </a:rPr>
              <a:t>rt</a:t>
            </a:r>
            <a:r>
              <a:rPr sz="563" spc="-4" dirty="0">
                <a:latin typeface="Microsoft Sans Serif"/>
                <a:cs typeface="Microsoft Sans Serif"/>
              </a:rPr>
              <a:t> </a:t>
            </a:r>
            <a:r>
              <a:rPr sz="563" spc="15" dirty="0">
                <a:latin typeface="Microsoft Sans Serif"/>
                <a:cs typeface="Microsoft Sans Serif"/>
              </a:rPr>
              <a:t>Jo</a:t>
            </a:r>
            <a:r>
              <a:rPr sz="563" dirty="0">
                <a:latin typeface="Microsoft Sans Serif"/>
                <a:cs typeface="Microsoft Sans Serif"/>
              </a:rPr>
              <a:t>t</a:t>
            </a:r>
            <a:r>
              <a:rPr sz="563" spc="45" dirty="0">
                <a:latin typeface="Microsoft Sans Serif"/>
                <a:cs typeface="Microsoft Sans Serif"/>
              </a:rPr>
              <a:t>t</a:t>
            </a:r>
            <a:r>
              <a:rPr sz="563" spc="8" dirty="0">
                <a:latin typeface="Microsoft Sans Serif"/>
                <a:cs typeface="Microsoft Sans Serif"/>
              </a:rPr>
              <a:t>e</a:t>
            </a:r>
            <a:r>
              <a:rPr sz="563" spc="11" dirty="0">
                <a:latin typeface="Microsoft Sans Serif"/>
                <a:cs typeface="Microsoft Sans Serif"/>
              </a:rPr>
              <a:t> </a:t>
            </a:r>
            <a:r>
              <a:rPr sz="563" spc="26" dirty="0">
                <a:latin typeface="Microsoft Sans Serif"/>
                <a:cs typeface="Microsoft Sans Serif"/>
              </a:rPr>
              <a:t>at</a:t>
            </a:r>
            <a:r>
              <a:rPr sz="563" spc="8" dirty="0">
                <a:latin typeface="Microsoft Sans Serif"/>
                <a:cs typeface="Microsoft Sans Serif"/>
              </a:rPr>
              <a:t> </a:t>
            </a:r>
            <a:r>
              <a:rPr sz="563" spc="15" dirty="0">
                <a:latin typeface="Microsoft Sans Serif"/>
                <a:cs typeface="Microsoft Sans Serif"/>
              </a:rPr>
              <a:t>20</a:t>
            </a:r>
            <a:r>
              <a:rPr sz="563" spc="19" dirty="0">
                <a:latin typeface="Microsoft Sans Serif"/>
                <a:cs typeface="Microsoft Sans Serif"/>
              </a:rPr>
              <a:t>18</a:t>
            </a:r>
            <a:r>
              <a:rPr sz="563" spc="-8" dirty="0">
                <a:latin typeface="Microsoft Sans Serif"/>
                <a:cs typeface="Microsoft Sans Serif"/>
              </a:rPr>
              <a:t> </a:t>
            </a:r>
            <a:r>
              <a:rPr sz="563" spc="19" dirty="0">
                <a:latin typeface="Microsoft Sans Serif"/>
                <a:cs typeface="Microsoft Sans Serif"/>
              </a:rPr>
              <a:t>A</a:t>
            </a:r>
            <a:r>
              <a:rPr sz="563" spc="-53" dirty="0">
                <a:latin typeface="Microsoft Sans Serif"/>
                <a:cs typeface="Microsoft Sans Serif"/>
              </a:rPr>
              <a:t>S</a:t>
            </a:r>
            <a:r>
              <a:rPr sz="563" spc="-4" dirty="0">
                <a:latin typeface="Microsoft Sans Serif"/>
                <a:cs typeface="Microsoft Sans Serif"/>
              </a:rPr>
              <a:t>CO</a:t>
            </a:r>
            <a:r>
              <a:rPr sz="563" spc="15" dirty="0">
                <a:latin typeface="Microsoft Sans Serif"/>
                <a:cs typeface="Microsoft Sans Serif"/>
              </a:rPr>
              <a:t> </a:t>
            </a:r>
            <a:r>
              <a:rPr sz="563" spc="19" dirty="0">
                <a:latin typeface="Microsoft Sans Serif"/>
                <a:cs typeface="Microsoft Sans Serif"/>
              </a:rPr>
              <a:t>A</a:t>
            </a:r>
            <a:r>
              <a:rPr sz="563" spc="34" dirty="0">
                <a:latin typeface="Microsoft Sans Serif"/>
                <a:cs typeface="Microsoft Sans Serif"/>
              </a:rPr>
              <a:t>nnu</a:t>
            </a:r>
            <a:r>
              <a:rPr sz="563" spc="11" dirty="0">
                <a:latin typeface="Microsoft Sans Serif"/>
                <a:cs typeface="Microsoft Sans Serif"/>
              </a:rPr>
              <a:t>al</a:t>
            </a:r>
            <a:r>
              <a:rPr sz="563" spc="-4" dirty="0">
                <a:latin typeface="Microsoft Sans Serif"/>
                <a:cs typeface="Microsoft Sans Serif"/>
              </a:rPr>
              <a:t> </a:t>
            </a:r>
            <a:r>
              <a:rPr sz="563" spc="83" dirty="0">
                <a:latin typeface="Microsoft Sans Serif"/>
                <a:cs typeface="Microsoft Sans Serif"/>
              </a:rPr>
              <a:t>M</a:t>
            </a:r>
            <a:r>
              <a:rPr sz="563" spc="8" dirty="0">
                <a:latin typeface="Microsoft Sans Serif"/>
                <a:cs typeface="Microsoft Sans Serif"/>
              </a:rPr>
              <a:t>ee</a:t>
            </a:r>
            <a:r>
              <a:rPr sz="563" spc="45" dirty="0">
                <a:latin typeface="Microsoft Sans Serif"/>
                <a:cs typeface="Microsoft Sans Serif"/>
              </a:rPr>
              <a:t>t</a:t>
            </a:r>
            <a:r>
              <a:rPr sz="563" spc="23" dirty="0">
                <a:latin typeface="Microsoft Sans Serif"/>
                <a:cs typeface="Microsoft Sans Serif"/>
              </a:rPr>
              <a:t>i</a:t>
            </a:r>
            <a:r>
              <a:rPr sz="563" spc="34" dirty="0">
                <a:latin typeface="Microsoft Sans Serif"/>
                <a:cs typeface="Microsoft Sans Serif"/>
              </a:rPr>
              <a:t>n</a:t>
            </a:r>
            <a:r>
              <a:rPr sz="563" spc="49" dirty="0">
                <a:latin typeface="Microsoft Sans Serif"/>
                <a:cs typeface="Microsoft Sans Serif"/>
              </a:rPr>
              <a:t>g</a:t>
            </a:r>
            <a:endParaRPr sz="563">
              <a:latin typeface="Microsoft Sans Serif"/>
              <a:cs typeface="Microsoft Sans Serif"/>
            </a:endParaRPr>
          </a:p>
        </p:txBody>
      </p:sp>
    </p:spTree>
    <p:extLst>
      <p:ext uri="{BB962C8B-B14F-4D97-AF65-F5344CB8AC3E}">
        <p14:creationId xmlns:p14="http://schemas.microsoft.com/office/powerpoint/2010/main" val="969556558"/>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
          <p:cNvCxnSpPr>
            <a:cxnSpLocks noChangeShapeType="1"/>
          </p:cNvCxnSpPr>
          <p:nvPr/>
        </p:nvCxnSpPr>
        <p:spPr bwMode="auto">
          <a:xfrm>
            <a:off x="266700" y="686012"/>
            <a:ext cx="8496300" cy="0"/>
          </a:xfrm>
          <a:prstGeom prst="line">
            <a:avLst/>
          </a:prstGeom>
          <a:noFill/>
          <a:ln w="28575">
            <a:solidFill>
              <a:srgbClr val="A6A6A6"/>
            </a:solidFill>
            <a:round/>
          </a:ln>
          <a:extLst>
            <a:ext uri="{909E8E84-426E-40DD-AFC4-6F175D3DCCD1}">
              <a14:hiddenFill xmlns:a14="http://schemas.microsoft.com/office/drawing/2010/main">
                <a:noFill/>
              </a14:hiddenFill>
            </a:ext>
          </a:extLst>
        </p:spPr>
      </p:cxnSp>
      <p:sp>
        <p:nvSpPr>
          <p:cNvPr id="4" name="文本框 12"/>
          <p:cNvSpPr txBox="1">
            <a:spLocks noChangeArrowheads="1"/>
          </p:cNvSpPr>
          <p:nvPr/>
        </p:nvSpPr>
        <p:spPr bwMode="auto">
          <a:xfrm>
            <a:off x="683440" y="145050"/>
            <a:ext cx="8130360"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buFont typeface="Arial" charset="0"/>
              <a:buNone/>
            </a:pPr>
            <a:r>
              <a:rPr lang="en-US" altLang="zh-CN" sz="2400" b="1" dirty="0" smtClean="0">
                <a:solidFill>
                  <a:srgbClr val="008000"/>
                </a:solidFill>
                <a:latin typeface="华文中宋"/>
                <a:ea typeface="华文中宋"/>
                <a:cs typeface="华文中宋"/>
              </a:rPr>
              <a:t>2015</a:t>
            </a:r>
            <a:r>
              <a:rPr lang="zh-CN" altLang="en-US" sz="2400" b="1" dirty="0" smtClean="0">
                <a:solidFill>
                  <a:srgbClr val="008000"/>
                </a:solidFill>
                <a:latin typeface="华文中宋"/>
                <a:ea typeface="华文中宋"/>
                <a:cs typeface="华文中宋"/>
              </a:rPr>
              <a:t>年：</a:t>
            </a:r>
            <a:r>
              <a:rPr lang="en-US" altLang="zh-CN" sz="2400" b="1" dirty="0" smtClean="0">
                <a:solidFill>
                  <a:srgbClr val="008000"/>
                </a:solidFill>
                <a:latin typeface="华文中宋"/>
                <a:ea typeface="华文中宋"/>
                <a:cs typeface="华文中宋"/>
              </a:rPr>
              <a:t>SCIENCE</a:t>
            </a:r>
            <a:r>
              <a:rPr lang="zh-CN" altLang="en-US" sz="2400" b="1" dirty="0" smtClean="0">
                <a:solidFill>
                  <a:srgbClr val="FF6600"/>
                </a:solidFill>
                <a:latin typeface="华文中宋"/>
                <a:ea typeface="华文中宋"/>
                <a:cs typeface="华文中宋"/>
              </a:rPr>
              <a:t>首次</a:t>
            </a:r>
            <a:r>
              <a:rPr lang="zh-CN" altLang="en-US" sz="2400" b="1" dirty="0" smtClean="0">
                <a:solidFill>
                  <a:srgbClr val="008000"/>
                </a:solidFill>
                <a:latin typeface="华文中宋"/>
                <a:ea typeface="华文中宋"/>
                <a:cs typeface="华文中宋"/>
              </a:rPr>
              <a:t>报道</a:t>
            </a:r>
            <a:r>
              <a:rPr lang="en-US" altLang="zh-CN" sz="2400" b="1" dirty="0" smtClean="0">
                <a:solidFill>
                  <a:srgbClr val="008000"/>
                </a:solidFill>
                <a:latin typeface="华文中宋"/>
                <a:ea typeface="华文中宋"/>
                <a:cs typeface="华文中宋"/>
              </a:rPr>
              <a:t>TMB</a:t>
            </a:r>
            <a:r>
              <a:rPr lang="zh-CN" altLang="en-US" sz="2400" b="1" dirty="0" smtClean="0">
                <a:solidFill>
                  <a:srgbClr val="008000"/>
                </a:solidFill>
                <a:latin typeface="华文中宋"/>
                <a:ea typeface="华文中宋"/>
                <a:cs typeface="华文中宋"/>
              </a:rPr>
              <a:t>与</a:t>
            </a:r>
            <a:r>
              <a:rPr lang="en-US" altLang="zh-CN" sz="2400" b="1" dirty="0" smtClean="0">
                <a:solidFill>
                  <a:srgbClr val="008000"/>
                </a:solidFill>
                <a:latin typeface="华文中宋"/>
                <a:ea typeface="华文中宋"/>
                <a:cs typeface="华文中宋"/>
              </a:rPr>
              <a:t>PD-1</a:t>
            </a:r>
            <a:r>
              <a:rPr lang="zh-CN" altLang="en-US" sz="2400" b="1" dirty="0" smtClean="0">
                <a:solidFill>
                  <a:srgbClr val="008000"/>
                </a:solidFill>
                <a:latin typeface="华文中宋"/>
                <a:ea typeface="华文中宋"/>
                <a:cs typeface="华文中宋"/>
              </a:rPr>
              <a:t>抑制剂疗效相关</a:t>
            </a:r>
            <a:endParaRPr lang="zh-CN" altLang="en-US" sz="2400" b="1" dirty="0">
              <a:solidFill>
                <a:srgbClr val="008000"/>
              </a:solidFill>
              <a:latin typeface="华文中宋"/>
              <a:ea typeface="华文中宋"/>
              <a:cs typeface="华文中宋"/>
            </a:endParaRPr>
          </a:p>
        </p:txBody>
      </p:sp>
      <p:cxnSp>
        <p:nvCxnSpPr>
          <p:cNvPr id="6" name="直接连接符 4"/>
          <p:cNvCxnSpPr>
            <a:cxnSpLocks noChangeShapeType="1"/>
          </p:cNvCxnSpPr>
          <p:nvPr/>
        </p:nvCxnSpPr>
        <p:spPr bwMode="auto">
          <a:xfrm>
            <a:off x="266700" y="686012"/>
            <a:ext cx="8496300" cy="0"/>
          </a:xfrm>
          <a:prstGeom prst="line">
            <a:avLst/>
          </a:prstGeom>
          <a:noFill/>
          <a:ln w="28575">
            <a:solidFill>
              <a:srgbClr val="A6A6A6"/>
            </a:solidFill>
            <a:round/>
          </a:ln>
          <a:extLst>
            <a:ext uri="{909E8E84-426E-40DD-AFC4-6F175D3DCCD1}">
              <a14:hiddenFill xmlns:a14="http://schemas.microsoft.com/office/drawing/2010/main">
                <a:noFill/>
              </a14:hiddenFill>
            </a:ext>
          </a:extLst>
        </p:spPr>
      </p:cxnSp>
      <p:pic>
        <p:nvPicPr>
          <p:cNvPr id="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1" y="2559500"/>
            <a:ext cx="8064500" cy="2358165"/>
          </a:xfrm>
          <a:prstGeom prst="rect">
            <a:avLst/>
          </a:prstGeom>
          <a:noFill/>
          <a:ln>
            <a:noFill/>
          </a:ln>
          <a:effectLst/>
        </p:spPr>
      </p:pic>
      <p:sp>
        <p:nvSpPr>
          <p:cNvPr id="24" name="TextBox 3"/>
          <p:cNvSpPr txBox="1"/>
          <p:nvPr/>
        </p:nvSpPr>
        <p:spPr>
          <a:xfrm>
            <a:off x="187327" y="1113408"/>
            <a:ext cx="3457574" cy="1177245"/>
          </a:xfrm>
          <a:prstGeom prst="rect">
            <a:avLst/>
          </a:prstGeom>
          <a:noFill/>
        </p:spPr>
        <p:txBody>
          <a:bodyPr wrap="square" lIns="68580" tIns="34290" rIns="68580" bIns="34290" rtlCol="0">
            <a:spAutoFit/>
          </a:bodyPr>
          <a:lstStyle/>
          <a:p>
            <a:r>
              <a:rPr lang="en-US" altLang="zh-CN" dirty="0" smtClean="0">
                <a:latin typeface="华文细黑" charset="-122"/>
                <a:ea typeface="华文细黑" charset="-122"/>
              </a:rPr>
              <a:t>TMB</a:t>
            </a:r>
            <a:r>
              <a:rPr lang="zh-CN" altLang="en-US" dirty="0" smtClean="0">
                <a:latin typeface="华文细黑" charset="-122"/>
                <a:ea typeface="华文细黑" charset="-122"/>
              </a:rPr>
              <a:t>（</a:t>
            </a:r>
            <a:r>
              <a:rPr lang="en-US" altLang="zh-CN" dirty="0" smtClean="0">
                <a:latin typeface="华文细黑" charset="-122"/>
                <a:ea typeface="华文细黑" charset="-122"/>
              </a:rPr>
              <a:t>tumor mutation burden</a:t>
            </a:r>
            <a:r>
              <a:rPr lang="zh-CN" altLang="en-US" dirty="0" smtClean="0">
                <a:latin typeface="华文细黑" charset="-122"/>
                <a:ea typeface="华文细黑" charset="-122"/>
              </a:rPr>
              <a:t>）</a:t>
            </a:r>
            <a:endParaRPr lang="en-US" altLang="zh-CN" dirty="0" smtClean="0">
              <a:latin typeface="华文细黑" charset="-122"/>
              <a:ea typeface="华文细黑" charset="-122"/>
            </a:endParaRPr>
          </a:p>
          <a:p>
            <a:r>
              <a:rPr lang="en-US" altLang="zh-CN" dirty="0" smtClean="0">
                <a:latin typeface="华文细黑" charset="-122"/>
                <a:ea typeface="华文细黑" charset="-122"/>
              </a:rPr>
              <a:t>High </a:t>
            </a:r>
            <a:r>
              <a:rPr lang="en-US" altLang="zh-CN" dirty="0" err="1" smtClean="0">
                <a:latin typeface="华文细黑" charset="-122"/>
                <a:ea typeface="华文细黑" charset="-122"/>
              </a:rPr>
              <a:t>vs</a:t>
            </a:r>
            <a:r>
              <a:rPr lang="en-US" altLang="zh-CN" dirty="0" smtClean="0">
                <a:latin typeface="华文细黑" charset="-122"/>
                <a:ea typeface="华文细黑" charset="-122"/>
              </a:rPr>
              <a:t> Low</a:t>
            </a:r>
            <a:r>
              <a:rPr lang="zh-CN" altLang="en-US" dirty="0" smtClean="0">
                <a:latin typeface="华文细黑" charset="-122"/>
                <a:ea typeface="华文细黑" charset="-122"/>
              </a:rPr>
              <a:t>：</a:t>
            </a:r>
            <a:endParaRPr lang="en-US" altLang="zh-CN" dirty="0" smtClean="0">
              <a:latin typeface="华文细黑" charset="-122"/>
              <a:ea typeface="华文细黑" charset="-122"/>
            </a:endParaRPr>
          </a:p>
          <a:p>
            <a:r>
              <a:rPr lang="en-US" altLang="zh-CN" b="1" dirty="0" smtClean="0">
                <a:solidFill>
                  <a:srgbClr val="FF6600"/>
                </a:solidFill>
                <a:latin typeface="华文细黑" charset="-122"/>
                <a:ea typeface="华文细黑" charset="-122"/>
              </a:rPr>
              <a:t>ORR</a:t>
            </a:r>
            <a:r>
              <a:rPr lang="zh-CN" altLang="en-US" b="1" dirty="0" smtClean="0">
                <a:solidFill>
                  <a:srgbClr val="FF6600"/>
                </a:solidFill>
                <a:latin typeface="华文细黑" charset="-122"/>
                <a:ea typeface="华文细黑" charset="-122"/>
              </a:rPr>
              <a:t>：</a:t>
            </a:r>
            <a:r>
              <a:rPr lang="en-US" altLang="zh-CN" b="1" dirty="0" smtClean="0">
                <a:solidFill>
                  <a:srgbClr val="FF6600"/>
                </a:solidFill>
                <a:latin typeface="华文细黑" charset="-122"/>
                <a:ea typeface="华文细黑" charset="-122"/>
              </a:rPr>
              <a:t>63% </a:t>
            </a:r>
            <a:r>
              <a:rPr lang="en-US" altLang="zh-CN" b="1" dirty="0" err="1" smtClean="0">
                <a:solidFill>
                  <a:srgbClr val="FF6600"/>
                </a:solidFill>
                <a:latin typeface="华文细黑" charset="-122"/>
                <a:ea typeface="华文细黑" charset="-122"/>
              </a:rPr>
              <a:t>vs</a:t>
            </a:r>
            <a:r>
              <a:rPr lang="en-US" altLang="zh-CN" b="1" dirty="0" smtClean="0">
                <a:solidFill>
                  <a:srgbClr val="FF6600"/>
                </a:solidFill>
                <a:latin typeface="华文细黑" charset="-122"/>
                <a:ea typeface="华文细黑" charset="-122"/>
              </a:rPr>
              <a:t> 0%</a:t>
            </a:r>
          </a:p>
          <a:p>
            <a:r>
              <a:rPr lang="en-US" altLang="zh-CN" dirty="0" smtClean="0">
                <a:latin typeface="华文细黑" charset="-122"/>
                <a:ea typeface="华文细黑" charset="-122"/>
              </a:rPr>
              <a:t>PFS</a:t>
            </a:r>
            <a:r>
              <a:rPr lang="zh-CN" altLang="en-US" dirty="0" smtClean="0">
                <a:latin typeface="华文细黑" charset="-122"/>
                <a:ea typeface="华文细黑" charset="-122"/>
              </a:rPr>
              <a:t>：</a:t>
            </a:r>
            <a:r>
              <a:rPr lang="en-US" altLang="zh-CN" dirty="0" smtClean="0">
                <a:latin typeface="华文细黑" charset="-122"/>
                <a:ea typeface="华文细黑" charset="-122"/>
              </a:rPr>
              <a:t>14.5m </a:t>
            </a:r>
            <a:r>
              <a:rPr lang="en-US" altLang="zh-CN" dirty="0" err="1" smtClean="0">
                <a:latin typeface="华文细黑" charset="-122"/>
                <a:ea typeface="华文细黑" charset="-122"/>
              </a:rPr>
              <a:t>vs</a:t>
            </a:r>
            <a:r>
              <a:rPr lang="en-US" altLang="zh-CN" dirty="0" smtClean="0">
                <a:latin typeface="华文细黑" charset="-122"/>
                <a:ea typeface="华文细黑" charset="-122"/>
              </a:rPr>
              <a:t> 3.7m</a:t>
            </a:r>
            <a:endParaRPr lang="en-US" altLang="zh-CN" dirty="0">
              <a:latin typeface="华文细黑" charset="-122"/>
              <a:ea typeface="华文细黑" charset="-122"/>
            </a:endParaRPr>
          </a:p>
        </p:txBody>
      </p:sp>
      <p:pic>
        <p:nvPicPr>
          <p:cNvPr id="2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9007" y="851163"/>
            <a:ext cx="5046693" cy="1562582"/>
          </a:xfrm>
          <a:prstGeom prst="rect">
            <a:avLst/>
          </a:prstGeom>
          <a:noFill/>
          <a:ln>
            <a:noFill/>
          </a:ln>
          <a:effectLst/>
        </p:spPr>
      </p:pic>
      <p:sp>
        <p:nvSpPr>
          <p:cNvPr id="9" name="Retângulo 12"/>
          <p:cNvSpPr/>
          <p:nvPr/>
        </p:nvSpPr>
        <p:spPr>
          <a:xfrm>
            <a:off x="6802977" y="4904428"/>
            <a:ext cx="2341025" cy="238527"/>
          </a:xfrm>
          <a:prstGeom prst="rect">
            <a:avLst/>
          </a:prstGeom>
        </p:spPr>
        <p:txBody>
          <a:bodyPr wrap="none" lIns="68580" tIns="34290" rIns="68580" bIns="34290">
            <a:spAutoFit/>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r"/>
            <a:r>
              <a:rPr lang="en-US" altLang="zh-CN" sz="1100" i="1" dirty="0" err="1" smtClean="0">
                <a:latin typeface="Arial" charset="0"/>
                <a:cs typeface="Arial" charset="0"/>
              </a:rPr>
              <a:t>Naiyer</a:t>
            </a:r>
            <a:r>
              <a:rPr lang="en-US" altLang="zh-CN" sz="1100" i="1" dirty="0" smtClean="0">
                <a:latin typeface="Arial" charset="0"/>
                <a:cs typeface="Arial" charset="0"/>
              </a:rPr>
              <a:t> A. Rizvi et al. Science</a:t>
            </a:r>
            <a:r>
              <a:rPr lang="pt-BR" sz="1100" i="1" dirty="0" smtClean="0">
                <a:latin typeface="Arial" charset="0"/>
                <a:cs typeface="Arial" charset="0"/>
              </a:rPr>
              <a:t> 2015 </a:t>
            </a:r>
            <a:endParaRPr lang="pt-BR" sz="1100" i="1" dirty="0">
              <a:latin typeface="Arial" charset="0"/>
              <a:cs typeface="Arial" charset="0"/>
            </a:endParaRP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2" name="直接连接符 4"/>
          <p:cNvCxnSpPr>
            <a:cxnSpLocks noChangeShapeType="1"/>
          </p:cNvCxnSpPr>
          <p:nvPr/>
        </p:nvCxnSpPr>
        <p:spPr bwMode="auto">
          <a:xfrm>
            <a:off x="266700" y="686012"/>
            <a:ext cx="8496300" cy="0"/>
          </a:xfrm>
          <a:prstGeom prst="line">
            <a:avLst/>
          </a:prstGeom>
          <a:noFill/>
          <a:ln w="28575">
            <a:solidFill>
              <a:srgbClr val="A6A6A6"/>
            </a:solidFill>
            <a:round/>
          </a:ln>
          <a:extLst>
            <a:ext uri="{909E8E84-426E-40DD-AFC4-6F175D3DCCD1}">
              <a14:hiddenFill xmlns:a14="http://schemas.microsoft.com/office/drawing/2010/main">
                <a:noFill/>
              </a14:hiddenFill>
            </a:ext>
          </a:extLst>
        </p:spPr>
      </p:cxnSp>
      <p:sp>
        <p:nvSpPr>
          <p:cNvPr id="4" name="文本框 12"/>
          <p:cNvSpPr txBox="1">
            <a:spLocks noChangeArrowheads="1"/>
          </p:cNvSpPr>
          <p:nvPr/>
        </p:nvSpPr>
        <p:spPr bwMode="auto">
          <a:xfrm>
            <a:off x="683440" y="145050"/>
            <a:ext cx="8130360" cy="392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buFont typeface="Arial" charset="0"/>
              <a:buNone/>
            </a:pPr>
            <a:r>
              <a:rPr lang="en-US" altLang="zh-CN" sz="2100" b="1" dirty="0" smtClean="0">
                <a:solidFill>
                  <a:srgbClr val="008000"/>
                </a:solidFill>
                <a:latin typeface="华文中宋"/>
                <a:ea typeface="华文中宋"/>
                <a:cs typeface="华文中宋"/>
              </a:rPr>
              <a:t>2015</a:t>
            </a:r>
            <a:r>
              <a:rPr lang="zh-CN" altLang="en-US" sz="2100" b="1" dirty="0" smtClean="0">
                <a:solidFill>
                  <a:srgbClr val="008000"/>
                </a:solidFill>
                <a:latin typeface="华文中宋"/>
                <a:ea typeface="华文中宋"/>
                <a:cs typeface="华文中宋"/>
              </a:rPr>
              <a:t>年：</a:t>
            </a:r>
            <a:r>
              <a:rPr lang="en-US" altLang="zh-CN" sz="2100" b="1" dirty="0" smtClean="0">
                <a:solidFill>
                  <a:srgbClr val="008000"/>
                </a:solidFill>
                <a:latin typeface="华文中宋"/>
                <a:ea typeface="华文中宋"/>
                <a:cs typeface="华文中宋"/>
              </a:rPr>
              <a:t>TMB</a:t>
            </a:r>
            <a:r>
              <a:rPr lang="zh-CN" altLang="en-US" sz="2100" b="1" dirty="0" smtClean="0">
                <a:solidFill>
                  <a:srgbClr val="008000"/>
                </a:solidFill>
                <a:latin typeface="华文中宋"/>
                <a:ea typeface="华文中宋"/>
                <a:cs typeface="华文中宋"/>
              </a:rPr>
              <a:t>高的肿瘤更容易激活免疫反应，提高免疫治疗的疗效</a:t>
            </a:r>
            <a:endParaRPr lang="zh-CN" altLang="en-US" sz="2100" b="1" dirty="0">
              <a:solidFill>
                <a:srgbClr val="008000"/>
              </a:solidFill>
              <a:latin typeface="华文中宋"/>
              <a:ea typeface="华文中宋"/>
              <a:cs typeface="华文中宋"/>
            </a:endParaRPr>
          </a:p>
        </p:txBody>
      </p:sp>
      <p:cxnSp>
        <p:nvCxnSpPr>
          <p:cNvPr id="6" name="直接连接符 4"/>
          <p:cNvCxnSpPr>
            <a:cxnSpLocks noChangeShapeType="1"/>
          </p:cNvCxnSpPr>
          <p:nvPr/>
        </p:nvCxnSpPr>
        <p:spPr bwMode="auto">
          <a:xfrm>
            <a:off x="266700" y="686012"/>
            <a:ext cx="8496300" cy="0"/>
          </a:xfrm>
          <a:prstGeom prst="line">
            <a:avLst/>
          </a:prstGeom>
          <a:noFill/>
          <a:ln w="28575">
            <a:solidFill>
              <a:srgbClr val="A6A6A6"/>
            </a:solidFill>
            <a:round/>
          </a:ln>
          <a:extLst>
            <a:ext uri="{909E8E84-426E-40DD-AFC4-6F175D3DCCD1}">
              <a14:hiddenFill xmlns:a14="http://schemas.microsoft.com/office/drawing/2010/main">
                <a:noFill/>
              </a14:hiddenFill>
            </a:ext>
          </a:extLst>
        </p:spPr>
      </p:cxnSp>
      <p:pic>
        <p:nvPicPr>
          <p:cNvPr id="5" name="图片 4" descr="屏幕快照 2019-01-27 下午2.45.1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861" y="825757"/>
            <a:ext cx="5720683" cy="4319333"/>
          </a:xfrm>
          <a:prstGeom prst="rect">
            <a:avLst/>
          </a:prstGeom>
        </p:spPr>
      </p:pic>
      <p:sp>
        <p:nvSpPr>
          <p:cNvPr id="8" name="右箭头 7"/>
          <p:cNvSpPr/>
          <p:nvPr/>
        </p:nvSpPr>
        <p:spPr bwMode="auto">
          <a:xfrm>
            <a:off x="5321300" y="1194170"/>
            <a:ext cx="647700" cy="558973"/>
          </a:xfrm>
          <a:prstGeom prst="rightArrow">
            <a:avLst/>
          </a:prstGeom>
          <a:solidFill>
            <a:srgbClr val="CCFFCC"/>
          </a:solidFill>
          <a:ln w="9525" cap="flat" cmpd="sng" algn="ctr">
            <a:no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68580" tIns="34290" rIns="68580" bIns="34290" numCol="1" rtlCol="0" anchor="t" anchorCtr="0" compatLnSpc="1"/>
          <a:lstStyle/>
          <a:p>
            <a:pPr defTabSz="685800" eaLnBrk="0" fontAlgn="base" hangingPunct="0">
              <a:spcBef>
                <a:spcPct val="0"/>
              </a:spcBef>
              <a:spcAft>
                <a:spcPct val="0"/>
              </a:spcAft>
            </a:pPr>
            <a:endParaRPr lang="zh-CN" altLang="en-US" sz="1400" dirty="0" smtClean="0">
              <a:latin typeface="Calibri" pitchFamily="34" charset="0"/>
              <a:ea typeface="宋体" charset="-122"/>
            </a:endParaRPr>
          </a:p>
        </p:txBody>
      </p:sp>
      <p:sp>
        <p:nvSpPr>
          <p:cNvPr id="9" name="文本框 8"/>
          <p:cNvSpPr txBox="1"/>
          <p:nvPr/>
        </p:nvSpPr>
        <p:spPr>
          <a:xfrm>
            <a:off x="6032500" y="1016315"/>
            <a:ext cx="3009900" cy="900246"/>
          </a:xfrm>
          <a:prstGeom prst="rect">
            <a:avLst/>
          </a:prstGeom>
          <a:noFill/>
        </p:spPr>
        <p:txBody>
          <a:bodyPr wrap="square" lIns="68580" tIns="34290" rIns="68580" bIns="34290" rtlCol="0">
            <a:spAutoFit/>
          </a:bodyPr>
          <a:lstStyle/>
          <a:p>
            <a:r>
              <a:rPr kumimoji="1" lang="zh-CN" altLang="en-US" dirty="0" smtClean="0">
                <a:latin typeface="华文中宋"/>
                <a:ea typeface="华文中宋"/>
                <a:cs typeface="华文中宋"/>
              </a:rPr>
              <a:t>物理损伤、</a:t>
            </a:r>
            <a:r>
              <a:rPr kumimoji="1" lang="en-US" altLang="zh-CN" dirty="0" smtClean="0">
                <a:latin typeface="华文中宋"/>
                <a:ea typeface="华文中宋"/>
                <a:cs typeface="华文中宋"/>
              </a:rPr>
              <a:t>MSI/MMR</a:t>
            </a:r>
            <a:r>
              <a:rPr kumimoji="1" lang="zh-CN" altLang="en-US" dirty="0" smtClean="0">
                <a:latin typeface="华文中宋"/>
                <a:ea typeface="华文中宋"/>
                <a:cs typeface="华文中宋"/>
              </a:rPr>
              <a:t>、老年</a:t>
            </a:r>
            <a:r>
              <a:rPr kumimoji="1" lang="en-US" altLang="zh-CN" dirty="0" smtClean="0">
                <a:latin typeface="华文中宋"/>
                <a:ea typeface="华文中宋"/>
                <a:cs typeface="华文中宋"/>
              </a:rPr>
              <a:t>DNA</a:t>
            </a:r>
            <a:r>
              <a:rPr kumimoji="1" lang="zh-CN" altLang="en-US" dirty="0" smtClean="0">
                <a:latin typeface="华文中宋"/>
                <a:ea typeface="华文中宋"/>
                <a:cs typeface="华文中宋"/>
              </a:rPr>
              <a:t>损伤的积累，导致肿瘤中累积突变</a:t>
            </a:r>
            <a:endParaRPr kumimoji="1" lang="zh-CN" altLang="en-US" dirty="0">
              <a:latin typeface="华文中宋"/>
              <a:ea typeface="华文中宋"/>
              <a:cs typeface="华文中宋"/>
            </a:endParaRPr>
          </a:p>
        </p:txBody>
      </p:sp>
      <p:sp>
        <p:nvSpPr>
          <p:cNvPr id="13" name="右箭头 12"/>
          <p:cNvSpPr/>
          <p:nvPr/>
        </p:nvSpPr>
        <p:spPr bwMode="auto">
          <a:xfrm>
            <a:off x="5359400" y="2248596"/>
            <a:ext cx="647700" cy="558973"/>
          </a:xfrm>
          <a:prstGeom prst="rightArrow">
            <a:avLst/>
          </a:prstGeom>
          <a:solidFill>
            <a:srgbClr val="CCFFCC"/>
          </a:solidFill>
          <a:ln w="9525" cap="flat" cmpd="sng" algn="ctr">
            <a:no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68580" tIns="34290" rIns="68580" bIns="34290" numCol="1" rtlCol="0" anchor="t" anchorCtr="0" compatLnSpc="1"/>
          <a:lstStyle/>
          <a:p>
            <a:pPr defTabSz="685800" eaLnBrk="0" fontAlgn="base" hangingPunct="0">
              <a:spcBef>
                <a:spcPct val="0"/>
              </a:spcBef>
              <a:spcAft>
                <a:spcPct val="0"/>
              </a:spcAft>
            </a:pPr>
            <a:endParaRPr lang="zh-CN" altLang="en-US" sz="1400" dirty="0" smtClean="0">
              <a:latin typeface="Calibri" pitchFamily="34" charset="0"/>
              <a:ea typeface="宋体" charset="-122"/>
            </a:endParaRPr>
          </a:p>
        </p:txBody>
      </p:sp>
      <p:sp>
        <p:nvSpPr>
          <p:cNvPr id="14" name="文本框 13"/>
          <p:cNvSpPr txBox="1"/>
          <p:nvPr/>
        </p:nvSpPr>
        <p:spPr>
          <a:xfrm>
            <a:off x="6134100" y="2121556"/>
            <a:ext cx="3009900" cy="900524"/>
          </a:xfrm>
          <a:prstGeom prst="rect">
            <a:avLst/>
          </a:prstGeom>
          <a:noFill/>
        </p:spPr>
        <p:txBody>
          <a:bodyPr wrap="square" lIns="68580" tIns="34290" rIns="68580" bIns="34290" rtlCol="0">
            <a:spAutoFit/>
          </a:bodyPr>
          <a:lstStyle/>
          <a:p>
            <a:r>
              <a:rPr kumimoji="1" lang="zh-CN" altLang="en-US" dirty="0" smtClean="0">
                <a:latin typeface="华文中宋"/>
                <a:ea typeface="华文中宋"/>
                <a:cs typeface="华文中宋"/>
              </a:rPr>
              <a:t>这些突变，导致肿瘤释放很多异常蛋白质（新抗原），突变越多，新抗原越多</a:t>
            </a:r>
            <a:endParaRPr kumimoji="1" lang="zh-CN" altLang="en-US" dirty="0">
              <a:latin typeface="华文中宋"/>
              <a:ea typeface="华文中宋"/>
              <a:cs typeface="华文中宋"/>
            </a:endParaRPr>
          </a:p>
        </p:txBody>
      </p:sp>
      <p:sp>
        <p:nvSpPr>
          <p:cNvPr id="15" name="右箭头 14"/>
          <p:cNvSpPr/>
          <p:nvPr/>
        </p:nvSpPr>
        <p:spPr bwMode="auto">
          <a:xfrm rot="2554826">
            <a:off x="4787900" y="3264910"/>
            <a:ext cx="647700" cy="558973"/>
          </a:xfrm>
          <a:prstGeom prst="rightArrow">
            <a:avLst/>
          </a:prstGeom>
          <a:solidFill>
            <a:srgbClr val="CCFFCC"/>
          </a:solidFill>
          <a:ln w="9525" cap="flat" cmpd="sng" algn="ctr">
            <a:no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68580" tIns="34290" rIns="68580" bIns="34290" numCol="1" rtlCol="0" anchor="t" anchorCtr="0" compatLnSpc="1"/>
          <a:lstStyle/>
          <a:p>
            <a:pPr defTabSz="685800" eaLnBrk="0" fontAlgn="base" hangingPunct="0">
              <a:spcBef>
                <a:spcPct val="0"/>
              </a:spcBef>
              <a:spcAft>
                <a:spcPct val="0"/>
              </a:spcAft>
            </a:pPr>
            <a:endParaRPr lang="zh-CN" altLang="en-US" sz="1400" dirty="0" smtClean="0">
              <a:latin typeface="Calibri" pitchFamily="34" charset="0"/>
              <a:ea typeface="宋体" charset="-122"/>
            </a:endParaRPr>
          </a:p>
        </p:txBody>
      </p:sp>
      <p:sp>
        <p:nvSpPr>
          <p:cNvPr id="16" name="文本框 15"/>
          <p:cNvSpPr txBox="1"/>
          <p:nvPr/>
        </p:nvSpPr>
        <p:spPr>
          <a:xfrm>
            <a:off x="5626100" y="3544395"/>
            <a:ext cx="3009900" cy="900246"/>
          </a:xfrm>
          <a:prstGeom prst="rect">
            <a:avLst/>
          </a:prstGeom>
          <a:noFill/>
        </p:spPr>
        <p:txBody>
          <a:bodyPr wrap="square" lIns="68580" tIns="34290" rIns="68580" bIns="34290" rtlCol="0">
            <a:spAutoFit/>
          </a:bodyPr>
          <a:lstStyle/>
          <a:p>
            <a:r>
              <a:rPr kumimoji="1" lang="zh-CN" altLang="en-US" dirty="0" smtClean="0">
                <a:latin typeface="华文中宋"/>
                <a:ea typeface="华文中宋"/>
                <a:cs typeface="华文中宋"/>
              </a:rPr>
              <a:t>突变越多的肿瘤，新抗原越多，约容易引起</a:t>
            </a:r>
            <a:r>
              <a:rPr kumimoji="1" lang="en-US" altLang="zh-CN" dirty="0" smtClean="0">
                <a:latin typeface="华文中宋"/>
                <a:ea typeface="华文中宋"/>
                <a:cs typeface="华文中宋"/>
              </a:rPr>
              <a:t>CD8</a:t>
            </a:r>
            <a:r>
              <a:rPr kumimoji="1" lang="en-US" altLang="zh-CN" baseline="30000" dirty="0" smtClean="0">
                <a:latin typeface="华文中宋"/>
                <a:ea typeface="华文中宋"/>
                <a:cs typeface="华文中宋"/>
              </a:rPr>
              <a:t>+</a:t>
            </a:r>
            <a:r>
              <a:rPr kumimoji="1" lang="en-US" altLang="zh-CN" dirty="0" smtClean="0">
                <a:latin typeface="华文中宋"/>
                <a:ea typeface="华文中宋"/>
                <a:cs typeface="华文中宋"/>
              </a:rPr>
              <a:t>T</a:t>
            </a:r>
            <a:r>
              <a:rPr kumimoji="1" lang="zh-CN" altLang="en-US" dirty="0" smtClean="0">
                <a:latin typeface="华文中宋"/>
                <a:ea typeface="华文中宋"/>
                <a:cs typeface="华文中宋"/>
              </a:rPr>
              <a:t>细胞的识别，激活免疫反应</a:t>
            </a:r>
            <a:endParaRPr kumimoji="1" lang="zh-CN" altLang="en-US" dirty="0">
              <a:latin typeface="华文中宋"/>
              <a:ea typeface="华文中宋"/>
              <a:cs typeface="华文中宋"/>
            </a:endParaRPr>
          </a:p>
        </p:txBody>
      </p:sp>
      <p:sp>
        <p:nvSpPr>
          <p:cNvPr id="17" name="右箭头 16"/>
          <p:cNvSpPr/>
          <p:nvPr/>
        </p:nvSpPr>
        <p:spPr bwMode="auto">
          <a:xfrm rot="8703201">
            <a:off x="914400" y="3163279"/>
            <a:ext cx="647700" cy="558973"/>
          </a:xfrm>
          <a:prstGeom prst="rightArrow">
            <a:avLst/>
          </a:prstGeom>
          <a:solidFill>
            <a:srgbClr val="FFFF99"/>
          </a:solidFill>
          <a:ln w="9525" cap="flat" cmpd="sng" algn="ctr">
            <a:no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68580" tIns="34290" rIns="68580" bIns="34290" numCol="1" rtlCol="0" anchor="t" anchorCtr="0" compatLnSpc="1"/>
          <a:lstStyle/>
          <a:p>
            <a:pPr defTabSz="685800" eaLnBrk="0" fontAlgn="base" hangingPunct="0">
              <a:spcBef>
                <a:spcPct val="0"/>
              </a:spcBef>
              <a:spcAft>
                <a:spcPct val="0"/>
              </a:spcAft>
            </a:pPr>
            <a:endParaRPr lang="zh-CN" altLang="en-US" sz="1400" dirty="0" smtClean="0">
              <a:latin typeface="Calibri" pitchFamily="34" charset="0"/>
              <a:ea typeface="宋体" charset="-122"/>
            </a:endParaRPr>
          </a:p>
        </p:txBody>
      </p:sp>
      <p:sp>
        <p:nvSpPr>
          <p:cNvPr id="18" name="文本框 17"/>
          <p:cNvSpPr txBox="1"/>
          <p:nvPr/>
        </p:nvSpPr>
        <p:spPr>
          <a:xfrm>
            <a:off x="0" y="3722250"/>
            <a:ext cx="1574800" cy="1177608"/>
          </a:xfrm>
          <a:prstGeom prst="rect">
            <a:avLst/>
          </a:prstGeom>
          <a:noFill/>
        </p:spPr>
        <p:txBody>
          <a:bodyPr wrap="square" lIns="68580" tIns="34290" rIns="68580" bIns="34290" rtlCol="0">
            <a:spAutoFit/>
          </a:bodyPr>
          <a:lstStyle/>
          <a:p>
            <a:r>
              <a:rPr kumimoji="1" lang="zh-CN" altLang="en-US" dirty="0" smtClean="0">
                <a:latin typeface="华文中宋"/>
                <a:ea typeface="华文中宋"/>
                <a:cs typeface="华文中宋"/>
              </a:rPr>
              <a:t>突变少的肿瘤，新抗原少，不易激活免疫反应</a:t>
            </a:r>
            <a:endParaRPr kumimoji="1" lang="zh-CN" altLang="en-US" dirty="0">
              <a:latin typeface="华文中宋"/>
              <a:ea typeface="华文中宋"/>
              <a:cs typeface="华文中宋"/>
            </a:endParaRP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
          <p:cNvCxnSpPr>
            <a:cxnSpLocks noChangeShapeType="1"/>
          </p:cNvCxnSpPr>
          <p:nvPr/>
        </p:nvCxnSpPr>
        <p:spPr bwMode="auto">
          <a:xfrm>
            <a:off x="266700" y="686012"/>
            <a:ext cx="8496300" cy="0"/>
          </a:xfrm>
          <a:prstGeom prst="line">
            <a:avLst/>
          </a:prstGeom>
          <a:noFill/>
          <a:ln w="28575">
            <a:solidFill>
              <a:srgbClr val="A6A6A6"/>
            </a:solidFill>
            <a:round/>
          </a:ln>
          <a:extLst>
            <a:ext uri="{909E8E84-426E-40DD-AFC4-6F175D3DCCD1}">
              <a14:hiddenFill xmlns:a14="http://schemas.microsoft.com/office/drawing/2010/main">
                <a:noFill/>
              </a14:hiddenFill>
            </a:ext>
          </a:extLst>
        </p:spPr>
      </p:cxnSp>
      <p:sp>
        <p:nvSpPr>
          <p:cNvPr id="4" name="文本框 12"/>
          <p:cNvSpPr txBox="1">
            <a:spLocks noChangeArrowheads="1"/>
          </p:cNvSpPr>
          <p:nvPr/>
        </p:nvSpPr>
        <p:spPr bwMode="auto">
          <a:xfrm>
            <a:off x="683440" y="119643"/>
            <a:ext cx="8219261"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r>
              <a:rPr lang="en-US" altLang="zh-CN" sz="2400" b="1" dirty="0">
                <a:solidFill>
                  <a:srgbClr val="008000"/>
                </a:solidFill>
                <a:latin typeface="华文中宋"/>
                <a:ea typeface="华文中宋"/>
                <a:cs typeface="华文中宋"/>
              </a:rPr>
              <a:t>TMB</a:t>
            </a:r>
            <a:r>
              <a:rPr lang="zh-CN" altLang="en-US" sz="2400" b="1" dirty="0">
                <a:solidFill>
                  <a:srgbClr val="008000"/>
                </a:solidFill>
                <a:latin typeface="华文中宋"/>
                <a:ea typeface="华文中宋"/>
                <a:cs typeface="华文中宋"/>
              </a:rPr>
              <a:t>在</a:t>
            </a:r>
            <a:r>
              <a:rPr lang="zh-CN" altLang="en-US" sz="2400" b="1" dirty="0" smtClean="0">
                <a:solidFill>
                  <a:srgbClr val="008000"/>
                </a:solidFill>
                <a:latin typeface="华文中宋"/>
                <a:ea typeface="华文中宋"/>
                <a:cs typeface="华文中宋"/>
              </a:rPr>
              <a:t>不同肿瘤里抗</a:t>
            </a:r>
            <a:r>
              <a:rPr lang="en-US" altLang="zh-CN" sz="2400" b="1" dirty="0">
                <a:solidFill>
                  <a:srgbClr val="008000"/>
                </a:solidFill>
                <a:latin typeface="华文中宋"/>
                <a:ea typeface="华文中宋"/>
                <a:cs typeface="华文中宋"/>
              </a:rPr>
              <a:t>PD-1</a:t>
            </a:r>
            <a:r>
              <a:rPr lang="zh-CN" altLang="en-US" sz="2400" b="1" dirty="0">
                <a:solidFill>
                  <a:srgbClr val="008000"/>
                </a:solidFill>
                <a:latin typeface="华文中宋"/>
                <a:ea typeface="华文中宋"/>
                <a:cs typeface="华文中宋"/>
              </a:rPr>
              <a:t>治疗</a:t>
            </a:r>
            <a:r>
              <a:rPr lang="zh-CN" altLang="en-US" sz="2400" b="1" dirty="0" smtClean="0">
                <a:solidFill>
                  <a:srgbClr val="008000"/>
                </a:solidFill>
                <a:latin typeface="华文中宋"/>
                <a:ea typeface="华文中宋"/>
                <a:cs typeface="华文中宋"/>
              </a:rPr>
              <a:t>的</a:t>
            </a:r>
            <a:r>
              <a:rPr lang="zh-CN" altLang="zh-CN" sz="2400" b="1" dirty="0" smtClean="0">
                <a:solidFill>
                  <a:srgbClr val="008000"/>
                </a:solidFill>
                <a:latin typeface="华文中宋"/>
                <a:ea typeface="华文中宋"/>
                <a:cs typeface="华文中宋"/>
              </a:rPr>
              <a:t>O</a:t>
            </a:r>
            <a:r>
              <a:rPr lang="en-US" altLang="zh-CN" sz="2400" b="1" dirty="0" smtClean="0">
                <a:solidFill>
                  <a:srgbClr val="008000"/>
                </a:solidFill>
                <a:latin typeface="华文中宋"/>
                <a:ea typeface="华文中宋"/>
                <a:cs typeface="华文中宋"/>
              </a:rPr>
              <a:t>S</a:t>
            </a:r>
            <a:r>
              <a:rPr lang="zh-CN" altLang="en-US" sz="2400" b="1" dirty="0" smtClean="0">
                <a:solidFill>
                  <a:srgbClr val="008000"/>
                </a:solidFill>
                <a:latin typeface="华文中宋"/>
                <a:ea typeface="华文中宋"/>
                <a:cs typeface="华文中宋"/>
              </a:rPr>
              <a:t>相关，特别是</a:t>
            </a:r>
            <a:r>
              <a:rPr lang="en-US" altLang="zh-CN" sz="2400" b="1" dirty="0" smtClean="0">
                <a:solidFill>
                  <a:srgbClr val="008000"/>
                </a:solidFill>
                <a:latin typeface="华文中宋"/>
                <a:ea typeface="华文中宋"/>
                <a:cs typeface="华文中宋"/>
              </a:rPr>
              <a:t>NSCLC</a:t>
            </a:r>
            <a:endParaRPr lang="zh-CN" altLang="en-US" sz="2400" b="1" dirty="0">
              <a:solidFill>
                <a:srgbClr val="008000"/>
              </a:solidFill>
              <a:latin typeface="华文中宋"/>
              <a:ea typeface="华文中宋"/>
              <a:cs typeface="华文中宋"/>
            </a:endParaRPr>
          </a:p>
        </p:txBody>
      </p:sp>
      <p:cxnSp>
        <p:nvCxnSpPr>
          <p:cNvPr id="6" name="直接连接符 4"/>
          <p:cNvCxnSpPr>
            <a:cxnSpLocks noChangeShapeType="1"/>
          </p:cNvCxnSpPr>
          <p:nvPr/>
        </p:nvCxnSpPr>
        <p:spPr bwMode="auto">
          <a:xfrm>
            <a:off x="266700" y="686012"/>
            <a:ext cx="8496300" cy="0"/>
          </a:xfrm>
          <a:prstGeom prst="line">
            <a:avLst/>
          </a:prstGeom>
          <a:noFill/>
          <a:ln w="28575">
            <a:solidFill>
              <a:srgbClr val="A6A6A6"/>
            </a:solidFill>
            <a:round/>
          </a:ln>
          <a:extLst>
            <a:ext uri="{909E8E84-426E-40DD-AFC4-6F175D3DCCD1}">
              <a14:hiddenFill xmlns:a14="http://schemas.microsoft.com/office/drawing/2010/main">
                <a:noFill/>
              </a14:hiddenFill>
            </a:ext>
          </a:extLst>
        </p:spPr>
      </p:cxnSp>
      <p:sp>
        <p:nvSpPr>
          <p:cNvPr id="16" name="文本框 15"/>
          <p:cNvSpPr txBox="1"/>
          <p:nvPr/>
        </p:nvSpPr>
        <p:spPr>
          <a:xfrm>
            <a:off x="2260601" y="4937277"/>
            <a:ext cx="6785610" cy="207749"/>
          </a:xfrm>
          <a:prstGeom prst="rect">
            <a:avLst/>
          </a:prstGeom>
          <a:noFill/>
        </p:spPr>
        <p:txBody>
          <a:bodyPr wrap="square" lIns="68580" tIns="34290" rIns="68580" bIns="34290" rtlCol="0">
            <a:spAutoFit/>
          </a:bodyPr>
          <a:lstStyle/>
          <a:p>
            <a:pPr algn="r"/>
            <a:r>
              <a:rPr lang="en-US" altLang="zh-CN" sz="900" i="1" dirty="0" err="1" smtClean="0">
                <a:latin typeface="华文细黑" charset="-122"/>
                <a:ea typeface="华文细黑" charset="-122"/>
              </a:rPr>
              <a:t>RobertM</a:t>
            </a:r>
            <a:r>
              <a:rPr lang="en-US" altLang="zh-CN" sz="900" i="1" dirty="0" smtClean="0">
                <a:latin typeface="华文细黑" charset="-122"/>
                <a:ea typeface="华文细黑" charset="-122"/>
              </a:rPr>
              <a:t>. </a:t>
            </a:r>
            <a:r>
              <a:rPr lang="en-US" altLang="zh-CN" sz="900" i="1" dirty="0" err="1" smtClean="0">
                <a:latin typeface="华文细黑" charset="-122"/>
                <a:ea typeface="华文细黑" charset="-122"/>
              </a:rPr>
              <a:t>Samstein</a:t>
            </a:r>
            <a:r>
              <a:rPr lang="en-US" altLang="zh-CN" sz="900" i="1" dirty="0" smtClean="0">
                <a:latin typeface="华文细黑" charset="-122"/>
                <a:ea typeface="华文细黑" charset="-122"/>
              </a:rPr>
              <a:t>, et al. Nature Genetics, 2019</a:t>
            </a:r>
            <a:endParaRPr lang="en-US" altLang="zh-CN" sz="900" i="1" dirty="0">
              <a:latin typeface="华文细黑" charset="-122"/>
              <a:ea typeface="华文细黑" charset="-122"/>
            </a:endParaRPr>
          </a:p>
        </p:txBody>
      </p:sp>
      <p:pic>
        <p:nvPicPr>
          <p:cNvPr id="5" name="图片 4" descr="屏幕快照 2019-01-27 下午3.31.3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 y="774939"/>
            <a:ext cx="8572500" cy="4192294"/>
          </a:xfrm>
          <a:prstGeom prst="rect">
            <a:avLst/>
          </a:prstGeom>
        </p:spPr>
      </p:pic>
      <p:cxnSp>
        <p:nvCxnSpPr>
          <p:cNvPr id="8" name="直线连接符 7"/>
          <p:cNvCxnSpPr/>
          <p:nvPr/>
        </p:nvCxnSpPr>
        <p:spPr bwMode="auto">
          <a:xfrm flipV="1">
            <a:off x="635000" y="3404651"/>
            <a:ext cx="7772400" cy="25408"/>
          </a:xfrm>
          <a:prstGeom prst="line">
            <a:avLst/>
          </a:prstGeom>
          <a:solidFill>
            <a:schemeClr val="accent1"/>
          </a:solidFill>
          <a:ln w="9525" cap="flat" cmpd="sng" algn="ctr">
            <a:solidFill>
              <a:srgbClr val="FF0000"/>
            </a:solidFill>
            <a:prstDash val="solid"/>
            <a:round/>
            <a:headEnd type="none" w="med" len="med"/>
            <a:tailEnd type="none" w="med" len="med"/>
          </a:ln>
        </p:spPr>
      </p:cxn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4" name="直接连接符 4"/>
          <p:cNvCxnSpPr>
            <a:cxnSpLocks noChangeShapeType="1"/>
          </p:cNvCxnSpPr>
          <p:nvPr/>
        </p:nvCxnSpPr>
        <p:spPr bwMode="auto">
          <a:xfrm>
            <a:off x="266700" y="686012"/>
            <a:ext cx="8496300" cy="0"/>
          </a:xfrm>
          <a:prstGeom prst="line">
            <a:avLst/>
          </a:prstGeom>
          <a:noFill/>
          <a:ln w="28575">
            <a:solidFill>
              <a:srgbClr val="A6A6A6"/>
            </a:solidFill>
            <a:round/>
          </a:ln>
          <a:extLst>
            <a:ext uri="{909E8E84-426E-40DD-AFC4-6F175D3DCCD1}">
              <a14:hiddenFill xmlns:a14="http://schemas.microsoft.com/office/drawing/2010/main">
                <a:noFill/>
              </a14:hiddenFill>
            </a:ext>
          </a:extLst>
        </p:spPr>
      </p:cxn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96200" y="61401"/>
            <a:ext cx="1066800" cy="58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9" name="图片 1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 y="1135922"/>
            <a:ext cx="9086846" cy="3462897"/>
          </a:xfrm>
          <a:prstGeom prst="rect">
            <a:avLst/>
          </a:prstGeom>
        </p:spPr>
      </p:pic>
      <p:sp>
        <p:nvSpPr>
          <p:cNvPr id="2" name="矩形 1"/>
          <p:cNvSpPr/>
          <p:nvPr/>
        </p:nvSpPr>
        <p:spPr bwMode="auto">
          <a:xfrm>
            <a:off x="2005113" y="3814817"/>
            <a:ext cx="5256584" cy="378159"/>
          </a:xfrm>
          <a:prstGeom prst="rect">
            <a:avLst/>
          </a:prstGeom>
          <a:noFill/>
          <a:ln w="28575" cap="flat" cmpd="sng" algn="ctr">
            <a:solidFill>
              <a:srgbClr val="FF0000"/>
            </a:solidFill>
            <a:prstDash val="solid"/>
            <a:round/>
            <a:headEnd type="none" w="med" len="med"/>
            <a:tailEnd type="none" w="med" len="med"/>
          </a:ln>
        </p:spPr>
        <p:txBody>
          <a:bodyPr vert="horz" wrap="square" lIns="68580" tIns="34290" rIns="68580" bIns="34290" numCol="1" rtlCol="0" anchor="t" anchorCtr="0" compatLnSpc="1"/>
          <a:lstStyle/>
          <a:p>
            <a:pPr defTabSz="685800" eaLnBrk="0" fontAlgn="base" hangingPunct="0">
              <a:spcBef>
                <a:spcPct val="0"/>
              </a:spcBef>
              <a:spcAft>
                <a:spcPct val="0"/>
              </a:spcAft>
            </a:pPr>
            <a:endParaRPr lang="zh-CN" altLang="en-US" sz="1400" dirty="0">
              <a:latin typeface="Calibri" pitchFamily="34" charset="0"/>
              <a:ea typeface="宋体" charset="-122"/>
            </a:endParaRPr>
          </a:p>
        </p:txBody>
      </p:sp>
      <p:sp>
        <p:nvSpPr>
          <p:cNvPr id="3" name="矩形 2"/>
          <p:cNvSpPr/>
          <p:nvPr/>
        </p:nvSpPr>
        <p:spPr>
          <a:xfrm>
            <a:off x="690196" y="185409"/>
            <a:ext cx="3597780" cy="438582"/>
          </a:xfrm>
          <a:prstGeom prst="rect">
            <a:avLst/>
          </a:prstGeom>
        </p:spPr>
        <p:txBody>
          <a:bodyPr wrap="none" lIns="68580" tIns="34290" rIns="68580" bIns="34290">
            <a:spAutoFit/>
          </a:bodyPr>
          <a:lstStyle/>
          <a:p>
            <a:r>
              <a:rPr lang="en-US" altLang="zh-CN" sz="2400" b="1" dirty="0" smtClean="0">
                <a:solidFill>
                  <a:srgbClr val="008000"/>
                </a:solidFill>
                <a:latin typeface="华文中宋"/>
                <a:ea typeface="华文中宋"/>
                <a:cs typeface="华文中宋"/>
              </a:rPr>
              <a:t>NCCN</a:t>
            </a:r>
            <a:r>
              <a:rPr lang="zh-CN" altLang="en-US" sz="2400" b="1" dirty="0" smtClean="0">
                <a:solidFill>
                  <a:srgbClr val="008000"/>
                </a:solidFill>
                <a:latin typeface="华文中宋"/>
                <a:ea typeface="华文中宋"/>
                <a:cs typeface="华文中宋"/>
              </a:rPr>
              <a:t>指南推荐</a:t>
            </a:r>
            <a:r>
              <a:rPr lang="en-US" altLang="zh-CN" sz="2400" b="1" dirty="0" smtClean="0">
                <a:solidFill>
                  <a:srgbClr val="008000"/>
                </a:solidFill>
                <a:latin typeface="华文中宋"/>
                <a:ea typeface="华文中宋"/>
                <a:cs typeface="华文中宋"/>
              </a:rPr>
              <a:t>TMB</a:t>
            </a:r>
            <a:r>
              <a:rPr lang="zh-CN" altLang="en-US" sz="2400" b="1" dirty="0" smtClean="0">
                <a:solidFill>
                  <a:srgbClr val="008000"/>
                </a:solidFill>
                <a:latin typeface="华文中宋"/>
                <a:ea typeface="华文中宋"/>
                <a:cs typeface="华文中宋"/>
              </a:rPr>
              <a:t>检测</a:t>
            </a:r>
            <a:endParaRPr lang="zh-CN" altLang="en-US" sz="2400" b="1" dirty="0">
              <a:solidFill>
                <a:srgbClr val="008000"/>
              </a:solidFill>
              <a:latin typeface="华文中宋"/>
              <a:ea typeface="华文中宋"/>
              <a:cs typeface="华文中宋"/>
            </a:endParaRPr>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5548" y="40355"/>
            <a:ext cx="8259856" cy="562215"/>
          </a:xfrm>
        </p:spPr>
        <p:txBody>
          <a:bodyPr/>
          <a:lstStyle/>
          <a:p>
            <a:r>
              <a:rPr lang="zh-CN" altLang="en-US" b="0" dirty="0">
                <a:solidFill>
                  <a:schemeClr val="tx1"/>
                </a:solidFill>
                <a:latin typeface="微软雅黑" pitchFamily="34" charset="-122"/>
                <a:ea typeface="微软雅黑" pitchFamily="34" charset="-122"/>
              </a:rPr>
              <a:t>免疫治疗有明确驱动基因的肺癌患者疗效总体欠佳</a:t>
            </a:r>
          </a:p>
        </p:txBody>
      </p:sp>
      <p:pic>
        <p:nvPicPr>
          <p:cNvPr id="14" name="图片 13"/>
          <p:cNvPicPr>
            <a:picLocks noChangeAspect="1"/>
          </p:cNvPicPr>
          <p:nvPr/>
        </p:nvPicPr>
        <p:blipFill>
          <a:blip r:embed="rId3">
            <a:clrChange>
              <a:clrFrom>
                <a:srgbClr val="FFFFFF"/>
              </a:clrFrom>
              <a:clrTo>
                <a:srgbClr val="FFFFFF">
                  <a:alpha val="0"/>
                </a:srgbClr>
              </a:clrTo>
            </a:clrChange>
          </a:blip>
          <a:stretch>
            <a:fillRect/>
          </a:stretch>
        </p:blipFill>
        <p:spPr>
          <a:xfrm>
            <a:off x="193652" y="1690801"/>
            <a:ext cx="3482878" cy="2045281"/>
          </a:xfrm>
          <a:prstGeom prst="rect">
            <a:avLst/>
          </a:prstGeom>
        </p:spPr>
      </p:pic>
      <p:sp>
        <p:nvSpPr>
          <p:cNvPr id="4" name="矩形 3"/>
          <p:cNvSpPr/>
          <p:nvPr/>
        </p:nvSpPr>
        <p:spPr>
          <a:xfrm>
            <a:off x="292473" y="4823741"/>
            <a:ext cx="3559493" cy="161633"/>
          </a:xfrm>
          <a:prstGeom prst="rect">
            <a:avLst/>
          </a:prstGeom>
        </p:spPr>
        <p:txBody>
          <a:bodyPr wrap="square" lIns="68580" tIns="34290" rIns="68580" bIns="34290" anchor="t" anchorCtr="0">
            <a:spAutoFit/>
          </a:bodyPr>
          <a:lstStyle/>
          <a:p>
            <a:pPr marL="171450" indent="-171450" defTabSz="685800">
              <a:buFont typeface="+mj-lt"/>
              <a:buAutoNum type="arabicPeriod"/>
              <a:defRPr/>
            </a:pPr>
            <a:r>
              <a:rPr lang="da-DK" altLang="zh-CN" sz="600" dirty="0">
                <a:solidFill>
                  <a:schemeClr val="bg1"/>
                </a:solidFill>
                <a:latin typeface="微软雅黑" panose="020B0703020204020201" pitchFamily="34" charset="-122"/>
                <a:ea typeface="微软雅黑" panose="020B0703020204020201" pitchFamily="34" charset="-122"/>
                <a:sym typeface="+mn-ea"/>
              </a:rPr>
              <a:t>Mazieres J, et al. Ann Oncol. 2019 Aug 1;30(8):1321-1328. </a:t>
            </a:r>
          </a:p>
        </p:txBody>
      </p:sp>
      <p:sp>
        <p:nvSpPr>
          <p:cNvPr id="16" name="文本框 15"/>
          <p:cNvSpPr txBox="1"/>
          <p:nvPr/>
        </p:nvSpPr>
        <p:spPr>
          <a:xfrm>
            <a:off x="283369" y="760470"/>
            <a:ext cx="8860631" cy="512448"/>
          </a:xfrm>
          <a:prstGeom prst="rect">
            <a:avLst/>
          </a:prstGeom>
          <a:noFill/>
        </p:spPr>
        <p:txBody>
          <a:bodyPr wrap="square" lIns="68580" tIns="34290" rIns="68580" bIns="34290">
            <a:spAutoFit/>
          </a:bodyPr>
          <a:lstStyle/>
          <a:p>
            <a:pPr marL="214313" indent="-214313">
              <a:lnSpc>
                <a:spcPct val="120000"/>
              </a:lnSpc>
              <a:buFont typeface="Arial" panose="020B0604020202090204" pitchFamily="34" charset="0"/>
              <a:buChar char="•"/>
            </a:pPr>
            <a:r>
              <a:rPr lang="zh-CN" altLang="en-US" sz="1200" dirty="0">
                <a:solidFill>
                  <a:schemeClr val="tx1">
                    <a:lumMod val="75000"/>
                    <a:lumOff val="25000"/>
                  </a:schemeClr>
                </a:solidFill>
                <a:latin typeface="+mn-ea"/>
              </a:rPr>
              <a:t>一项回顾性研究：纳入了来自</a:t>
            </a:r>
            <a:r>
              <a:rPr lang="en-US" altLang="zh-CN" sz="1200" dirty="0">
                <a:solidFill>
                  <a:schemeClr val="tx1">
                    <a:lumMod val="75000"/>
                    <a:lumOff val="25000"/>
                  </a:schemeClr>
                </a:solidFill>
                <a:latin typeface="+mn-ea"/>
              </a:rPr>
              <a:t>10</a:t>
            </a:r>
            <a:r>
              <a:rPr lang="zh-CN" altLang="en-US" sz="1200" dirty="0">
                <a:solidFill>
                  <a:schemeClr val="tx1">
                    <a:lumMod val="75000"/>
                    <a:lumOff val="25000"/>
                  </a:schemeClr>
                </a:solidFill>
                <a:latin typeface="+mn-ea"/>
              </a:rPr>
              <a:t>个国家，</a:t>
            </a:r>
            <a:r>
              <a:rPr lang="en-US" altLang="zh-CN" sz="1200" dirty="0">
                <a:solidFill>
                  <a:schemeClr val="tx1">
                    <a:lumMod val="75000"/>
                    <a:lumOff val="25000"/>
                  </a:schemeClr>
                </a:solidFill>
                <a:latin typeface="+mn-ea"/>
              </a:rPr>
              <a:t>24</a:t>
            </a:r>
            <a:r>
              <a:rPr lang="zh-CN" altLang="en-US" sz="1200" dirty="0">
                <a:solidFill>
                  <a:schemeClr val="tx1">
                    <a:lumMod val="75000"/>
                    <a:lumOff val="25000"/>
                  </a:schemeClr>
                </a:solidFill>
                <a:latin typeface="+mn-ea"/>
              </a:rPr>
              <a:t>个研究中心</a:t>
            </a:r>
            <a:r>
              <a:rPr lang="en-US" altLang="zh-CN" sz="1200" dirty="0">
                <a:solidFill>
                  <a:schemeClr val="tx1">
                    <a:lumMod val="75000"/>
                    <a:lumOff val="25000"/>
                  </a:schemeClr>
                </a:solidFill>
                <a:latin typeface="+mn-ea"/>
              </a:rPr>
              <a:t>551</a:t>
            </a:r>
            <a:r>
              <a:rPr lang="zh-CN" altLang="en-US" sz="1200" dirty="0">
                <a:solidFill>
                  <a:schemeClr val="tx1">
                    <a:lumMod val="75000"/>
                    <a:lumOff val="25000"/>
                  </a:schemeClr>
                </a:solidFill>
                <a:latin typeface="+mn-ea"/>
              </a:rPr>
              <a:t>例至少存在一个驱动基因突变的晚期</a:t>
            </a:r>
            <a:r>
              <a:rPr lang="en-US" altLang="zh-CN" sz="1200" dirty="0">
                <a:solidFill>
                  <a:schemeClr val="tx1">
                    <a:lumMod val="75000"/>
                    <a:lumOff val="25000"/>
                  </a:schemeClr>
                </a:solidFill>
                <a:latin typeface="+mn-ea"/>
              </a:rPr>
              <a:t>NSCLC</a:t>
            </a:r>
            <a:r>
              <a:rPr lang="zh-CN" altLang="en-US" sz="1200" dirty="0">
                <a:solidFill>
                  <a:schemeClr val="tx1">
                    <a:lumMod val="75000"/>
                    <a:lumOff val="25000"/>
                  </a:schemeClr>
                </a:solidFill>
                <a:latin typeface="+mn-ea"/>
              </a:rPr>
              <a:t>患者，患者接受免疫检查点抑制剂（</a:t>
            </a:r>
            <a:r>
              <a:rPr lang="en-US" altLang="zh-CN" sz="1200" dirty="0">
                <a:solidFill>
                  <a:schemeClr val="tx1">
                    <a:lumMod val="75000"/>
                    <a:lumOff val="25000"/>
                  </a:schemeClr>
                </a:solidFill>
                <a:latin typeface="+mn-ea"/>
              </a:rPr>
              <a:t>ICI</a:t>
            </a:r>
            <a:r>
              <a:rPr lang="zh-CN" altLang="en-US" sz="1200" dirty="0">
                <a:solidFill>
                  <a:schemeClr val="tx1">
                    <a:lumMod val="75000"/>
                    <a:lumOff val="25000"/>
                  </a:schemeClr>
                </a:solidFill>
                <a:latin typeface="+mn-ea"/>
              </a:rPr>
              <a:t>）单药治疗。主要终点为</a:t>
            </a:r>
            <a:r>
              <a:rPr lang="en-US" altLang="zh-CN" sz="1200" dirty="0">
                <a:solidFill>
                  <a:schemeClr val="tx1">
                    <a:lumMod val="75000"/>
                    <a:lumOff val="25000"/>
                  </a:schemeClr>
                </a:solidFill>
                <a:latin typeface="+mn-ea"/>
              </a:rPr>
              <a:t>PFS</a:t>
            </a:r>
            <a:r>
              <a:rPr lang="zh-CN" altLang="en-US" sz="1200" dirty="0">
                <a:solidFill>
                  <a:schemeClr val="tx1">
                    <a:lumMod val="75000"/>
                    <a:lumOff val="25000"/>
                  </a:schemeClr>
                </a:solidFill>
                <a:latin typeface="+mn-ea"/>
              </a:rPr>
              <a:t>，次要终点为最佳缓解率</a:t>
            </a:r>
            <a:r>
              <a:rPr lang="en-US" altLang="zh-CN" sz="1200" dirty="0">
                <a:solidFill>
                  <a:schemeClr val="tx1">
                    <a:lumMod val="75000"/>
                    <a:lumOff val="25000"/>
                  </a:schemeClr>
                </a:solidFill>
                <a:latin typeface="+mn-ea"/>
              </a:rPr>
              <a:t>(﻿RECIST 1.1)</a:t>
            </a:r>
            <a:r>
              <a:rPr lang="zh-CN" altLang="en-US" sz="1200" dirty="0">
                <a:solidFill>
                  <a:schemeClr val="tx1">
                    <a:lumMod val="75000"/>
                    <a:lumOff val="25000"/>
                  </a:schemeClr>
                </a:solidFill>
                <a:latin typeface="+mn-ea"/>
              </a:rPr>
              <a:t>和</a:t>
            </a:r>
            <a:r>
              <a:rPr lang="en-US" altLang="zh-CN" sz="1200" dirty="0">
                <a:solidFill>
                  <a:schemeClr val="tx1">
                    <a:lumMod val="75000"/>
                    <a:lumOff val="25000"/>
                  </a:schemeClr>
                </a:solidFill>
                <a:latin typeface="+mn-ea"/>
              </a:rPr>
              <a:t>OS</a:t>
            </a:r>
            <a:r>
              <a:rPr lang="zh-CN" altLang="en-US" sz="1200" dirty="0">
                <a:solidFill>
                  <a:schemeClr val="tx1">
                    <a:lumMod val="75000"/>
                    <a:lumOff val="25000"/>
                  </a:schemeClr>
                </a:solidFill>
                <a:latin typeface="+mn-ea"/>
              </a:rPr>
              <a:t>。</a:t>
            </a:r>
          </a:p>
        </p:txBody>
      </p:sp>
      <p:grpSp>
        <p:nvGrpSpPr>
          <p:cNvPr id="5" name="组合 7"/>
          <p:cNvGrpSpPr/>
          <p:nvPr/>
        </p:nvGrpSpPr>
        <p:grpSpPr>
          <a:xfrm>
            <a:off x="4055930" y="1550067"/>
            <a:ext cx="4894418" cy="2031258"/>
            <a:chOff x="4728618" y="3528013"/>
            <a:chExt cx="6525890" cy="2707508"/>
          </a:xfrm>
        </p:grpSpPr>
        <p:pic>
          <p:nvPicPr>
            <p:cNvPr id="19" name="图片 18"/>
            <p:cNvPicPr>
              <a:picLocks noChangeAspect="1"/>
            </p:cNvPicPr>
            <p:nvPr/>
          </p:nvPicPr>
          <p:blipFill rotWithShape="1">
            <a:blip r:embed="rId4">
              <a:clrChange>
                <a:clrFrom>
                  <a:srgbClr val="FFFFFF"/>
                </a:clrFrom>
                <a:clrTo>
                  <a:srgbClr val="FFFFFF">
                    <a:alpha val="0"/>
                  </a:srgbClr>
                </a:clrTo>
              </a:clrChange>
            </a:blip>
            <a:srcRect t="13079"/>
            <a:stretch>
              <a:fillRect/>
            </a:stretch>
          </p:blipFill>
          <p:spPr>
            <a:xfrm>
              <a:off x="4728618" y="4172545"/>
              <a:ext cx="6385663" cy="2062976"/>
            </a:xfrm>
            <a:prstGeom prst="rect">
              <a:avLst/>
            </a:prstGeom>
          </p:spPr>
        </p:pic>
        <p:pic>
          <p:nvPicPr>
            <p:cNvPr id="24" name="图片 23"/>
            <p:cNvPicPr>
              <a:picLocks noChangeAspect="1"/>
            </p:cNvPicPr>
            <p:nvPr/>
          </p:nvPicPr>
          <p:blipFill rotWithShape="1">
            <a:blip r:embed="rId4">
              <a:clrChange>
                <a:clrFrom>
                  <a:srgbClr val="FFFFFF"/>
                </a:clrFrom>
                <a:clrTo>
                  <a:srgbClr val="FFFFFF">
                    <a:alpha val="0"/>
                  </a:srgbClr>
                </a:clrTo>
              </a:clrChange>
            </a:blip>
            <a:srcRect t="-3259" b="86921"/>
            <a:stretch>
              <a:fillRect/>
            </a:stretch>
          </p:blipFill>
          <p:spPr>
            <a:xfrm>
              <a:off x="4868845" y="3921879"/>
              <a:ext cx="6385663" cy="387769"/>
            </a:xfrm>
            <a:prstGeom prst="rect">
              <a:avLst/>
            </a:prstGeom>
          </p:spPr>
        </p:pic>
        <p:sp>
          <p:nvSpPr>
            <p:cNvPr id="3" name="矩形 2"/>
            <p:cNvSpPr/>
            <p:nvPr/>
          </p:nvSpPr>
          <p:spPr>
            <a:xfrm>
              <a:off x="8916035" y="4586603"/>
              <a:ext cx="1748770" cy="348706"/>
            </a:xfrm>
            <a:prstGeom prst="rect">
              <a:avLst/>
            </a:prstGeom>
          </p:spPr>
          <p:txBody>
            <a:bodyPr wrap="none">
              <a:spAutoFit/>
            </a:bodyPr>
            <a:lstStyle/>
            <a:p>
              <a:r>
                <a:rPr lang="zh-CN" altLang="en-US" sz="1100" b="1" dirty="0"/>
                <a:t>﻿中位</a:t>
              </a:r>
              <a:r>
                <a:rPr lang="en-US" altLang="zh-CN" sz="1100" b="1" dirty="0"/>
                <a:t>PFS</a:t>
              </a:r>
              <a:r>
                <a:rPr lang="zh-CN" altLang="en-US" sz="1100" b="1" dirty="0"/>
                <a:t>：2.8 个月</a:t>
              </a:r>
              <a:endParaRPr lang="en-US" altLang="zh-CN" sz="1100" b="1" dirty="0"/>
            </a:p>
          </p:txBody>
        </p:sp>
        <p:sp>
          <p:nvSpPr>
            <p:cNvPr id="17" name="矩形 16"/>
            <p:cNvSpPr/>
            <p:nvPr/>
          </p:nvSpPr>
          <p:spPr>
            <a:xfrm>
              <a:off x="9860593" y="4003571"/>
              <a:ext cx="998564" cy="348706"/>
            </a:xfrm>
            <a:prstGeom prst="rect">
              <a:avLst/>
            </a:prstGeom>
          </p:spPr>
          <p:txBody>
            <a:bodyPr wrap="none">
              <a:spAutoFit/>
            </a:bodyPr>
            <a:lstStyle/>
            <a:p>
              <a:r>
                <a:rPr lang="zh-CN" altLang="en-US" sz="1100" b="1" dirty="0"/>
                <a:t>主要终点</a:t>
              </a:r>
              <a:endParaRPr lang="en-US" altLang="zh-CN" sz="1100" b="1" dirty="0"/>
            </a:p>
          </p:txBody>
        </p:sp>
        <p:sp>
          <p:nvSpPr>
            <p:cNvPr id="18" name="矩形 17"/>
            <p:cNvSpPr/>
            <p:nvPr/>
          </p:nvSpPr>
          <p:spPr>
            <a:xfrm>
              <a:off x="5784215" y="4574339"/>
              <a:ext cx="1787242" cy="348706"/>
            </a:xfrm>
            <a:prstGeom prst="rect">
              <a:avLst/>
            </a:prstGeom>
          </p:spPr>
          <p:txBody>
            <a:bodyPr wrap="none">
              <a:spAutoFit/>
            </a:bodyPr>
            <a:lstStyle/>
            <a:p>
              <a:r>
                <a:rPr lang="zh-CN" altLang="en-US" sz="1100" b="1" dirty="0"/>
                <a:t>﻿中位</a:t>
              </a:r>
              <a:r>
                <a:rPr lang="en-US" altLang="zh-CN" sz="1100" b="1" dirty="0"/>
                <a:t>OS</a:t>
              </a:r>
              <a:r>
                <a:rPr lang="zh-CN" altLang="en-US" sz="1100" b="1" dirty="0"/>
                <a:t>： ﻿</a:t>
              </a:r>
              <a:r>
                <a:rPr lang="en-US" altLang="zh-CN" sz="1100" b="1" dirty="0"/>
                <a:t>13.3</a:t>
              </a:r>
              <a:r>
                <a:rPr lang="zh-CN" altLang="en-US" sz="1100" b="1" dirty="0"/>
                <a:t>个月</a:t>
              </a:r>
              <a:endParaRPr lang="en-US" altLang="zh-CN" sz="1100" b="1" dirty="0"/>
            </a:p>
          </p:txBody>
        </p:sp>
        <p:sp>
          <p:nvSpPr>
            <p:cNvPr id="25" name="矩形 24"/>
            <p:cNvSpPr/>
            <p:nvPr/>
          </p:nvSpPr>
          <p:spPr>
            <a:xfrm>
              <a:off x="6824344" y="3528013"/>
              <a:ext cx="1217000" cy="348706"/>
            </a:xfrm>
            <a:prstGeom prst="rect">
              <a:avLst/>
            </a:prstGeom>
          </p:spPr>
          <p:txBody>
            <a:bodyPr wrap="none">
              <a:spAutoFit/>
            </a:bodyPr>
            <a:lstStyle/>
            <a:p>
              <a:pPr marL="214313" indent="-214313">
                <a:buFont typeface="Arial" panose="020B0604020202090204" pitchFamily="34" charset="0"/>
                <a:buChar char="•"/>
              </a:pPr>
              <a:r>
                <a:rPr lang="en-US" altLang="zh-CN" sz="1100" b="1" dirty="0"/>
                <a:t>OS</a:t>
              </a:r>
              <a:r>
                <a:rPr lang="zh-CN" altLang="en-US" sz="1100" b="1" dirty="0"/>
                <a:t>和</a:t>
              </a:r>
              <a:r>
                <a:rPr lang="en-US" altLang="zh-CN" sz="1100" b="1" dirty="0"/>
                <a:t>PFS</a:t>
              </a:r>
            </a:p>
          </p:txBody>
        </p:sp>
      </p:grpSp>
      <p:sp>
        <p:nvSpPr>
          <p:cNvPr id="20" name="矩形 19"/>
          <p:cNvSpPr/>
          <p:nvPr/>
        </p:nvSpPr>
        <p:spPr>
          <a:xfrm>
            <a:off x="496437" y="4540919"/>
            <a:ext cx="3559493" cy="161583"/>
          </a:xfrm>
          <a:prstGeom prst="rect">
            <a:avLst/>
          </a:prstGeom>
        </p:spPr>
        <p:txBody>
          <a:bodyPr wrap="square" lIns="68580" tIns="34290" rIns="68580" bIns="34290" anchor="t" anchorCtr="0">
            <a:spAutoFit/>
          </a:bodyPr>
          <a:lstStyle/>
          <a:p>
            <a:pPr defTabSz="685800">
              <a:defRPr/>
            </a:pPr>
            <a:r>
              <a:rPr lang="zh-CN" altLang="da-DK" sz="600" dirty="0">
                <a:latin typeface="微软雅黑" panose="020B0703020204020201" pitchFamily="34" charset="-122"/>
                <a:ea typeface="微软雅黑" panose="020B0703020204020201" pitchFamily="34" charset="-122"/>
                <a:sym typeface="+mn-ea"/>
              </a:rPr>
              <a:t>中位</a:t>
            </a:r>
            <a:r>
              <a:rPr lang="zh-CN" altLang="en-US" sz="600" dirty="0">
                <a:latin typeface="微软雅黑" panose="020B0703020204020201" pitchFamily="34" charset="-122"/>
                <a:ea typeface="微软雅黑" panose="020B0703020204020201" pitchFamily="34" charset="-122"/>
                <a:sym typeface="+mn-ea"/>
              </a:rPr>
              <a:t>随访时间</a:t>
            </a:r>
            <a:r>
              <a:rPr lang="en-US" altLang="zh-CN" sz="600" dirty="0">
                <a:latin typeface="微软雅黑" panose="020B0703020204020201" pitchFamily="34" charset="-122"/>
                <a:ea typeface="微软雅黑" panose="020B0703020204020201" pitchFamily="34" charset="-122"/>
                <a:sym typeface="+mn-ea"/>
              </a:rPr>
              <a:t>=16.1</a:t>
            </a:r>
            <a:r>
              <a:rPr lang="zh-CN" altLang="en-US" sz="600" dirty="0">
                <a:latin typeface="微软雅黑" panose="020B0703020204020201" pitchFamily="34" charset="-122"/>
                <a:ea typeface="微软雅黑" panose="020B0703020204020201" pitchFamily="34" charset="-122"/>
                <a:sym typeface="+mn-ea"/>
              </a:rPr>
              <a:t>个月</a:t>
            </a:r>
            <a:endParaRPr lang="da-DK" altLang="zh-CN" sz="600" dirty="0">
              <a:latin typeface="微软雅黑" panose="020B0703020204020201" pitchFamily="34" charset="-122"/>
              <a:ea typeface="微软雅黑" panose="020B0703020204020201" pitchFamily="34" charset="-122"/>
              <a:sym typeface="+mn-ea"/>
            </a:endParaRPr>
          </a:p>
        </p:txBody>
      </p:sp>
      <p:sp>
        <p:nvSpPr>
          <p:cNvPr id="26" name="矩形 25"/>
          <p:cNvSpPr/>
          <p:nvPr/>
        </p:nvSpPr>
        <p:spPr>
          <a:xfrm>
            <a:off x="1119800" y="1459650"/>
            <a:ext cx="1978747" cy="238527"/>
          </a:xfrm>
          <a:prstGeom prst="rect">
            <a:avLst/>
          </a:prstGeom>
        </p:spPr>
        <p:txBody>
          <a:bodyPr wrap="none" lIns="68580" tIns="34290" rIns="68580" bIns="34290">
            <a:spAutoFit/>
          </a:bodyPr>
          <a:lstStyle/>
          <a:p>
            <a:pPr marL="214313" indent="-214313">
              <a:buFont typeface="Arial" panose="020B0604020202090204" pitchFamily="34" charset="0"/>
              <a:buChar char="•"/>
            </a:pPr>
            <a:r>
              <a:rPr lang="zh-CN" altLang="en-US" sz="1100" b="1" dirty="0">
                <a:solidFill>
                  <a:schemeClr val="tx1">
                    <a:lumMod val="75000"/>
                    <a:lumOff val="25000"/>
                  </a:schemeClr>
                </a:solidFill>
                <a:latin typeface="+mn-ea"/>
              </a:rPr>
              <a:t>最佳缓解率</a:t>
            </a:r>
            <a:r>
              <a:rPr lang="en-US" altLang="zh-CN" sz="1100" b="1" dirty="0">
                <a:solidFill>
                  <a:schemeClr val="tx1">
                    <a:lumMod val="75000"/>
                    <a:lumOff val="25000"/>
                  </a:schemeClr>
                </a:solidFill>
                <a:latin typeface="+mn-ea"/>
              </a:rPr>
              <a:t>(﻿RECIST 1.1)</a:t>
            </a:r>
            <a:endParaRPr lang="en-US" altLang="zh-CN" sz="1100" b="1" dirty="0"/>
          </a:p>
        </p:txBody>
      </p:sp>
      <p:sp>
        <p:nvSpPr>
          <p:cNvPr id="27" name="矩形 26"/>
          <p:cNvSpPr/>
          <p:nvPr/>
        </p:nvSpPr>
        <p:spPr>
          <a:xfrm>
            <a:off x="292473" y="4140881"/>
            <a:ext cx="6774932" cy="238527"/>
          </a:xfrm>
          <a:prstGeom prst="rect">
            <a:avLst/>
          </a:prstGeom>
        </p:spPr>
        <p:txBody>
          <a:bodyPr wrap="none" lIns="68580" tIns="34290" rIns="68580" bIns="34290">
            <a:spAutoFit/>
          </a:bodyPr>
          <a:lstStyle/>
          <a:p>
            <a:pPr marL="214313" indent="-214313">
              <a:buFont typeface="Arial" panose="020B0604020202090204" pitchFamily="34" charset="0"/>
              <a:buChar char="•"/>
            </a:pPr>
            <a:r>
              <a:rPr lang="zh-CN" altLang="en-US" sz="1100" b="1" dirty="0">
                <a:solidFill>
                  <a:schemeClr val="tx1">
                    <a:lumMod val="75000"/>
                    <a:lumOff val="25000"/>
                  </a:schemeClr>
                </a:solidFill>
                <a:latin typeface="+mn-ea"/>
              </a:rPr>
              <a:t>根据驱动突变的</a:t>
            </a:r>
            <a:r>
              <a:rPr lang="en-US" altLang="zh-CN" sz="1100" b="1" dirty="0">
                <a:solidFill>
                  <a:schemeClr val="tx1">
                    <a:lumMod val="75000"/>
                    <a:lumOff val="25000"/>
                  </a:schemeClr>
                </a:solidFill>
                <a:latin typeface="+mn-ea"/>
              </a:rPr>
              <a:t>ORR</a:t>
            </a:r>
            <a:r>
              <a:rPr lang="zh-CN" altLang="en-US" sz="1100" b="1" dirty="0">
                <a:solidFill>
                  <a:schemeClr val="tx1">
                    <a:lumMod val="75000"/>
                    <a:lumOff val="25000"/>
                  </a:schemeClr>
                </a:solidFill>
                <a:latin typeface="+mn-ea"/>
              </a:rPr>
              <a:t>：</a:t>
            </a:r>
            <a:r>
              <a:rPr lang="en-US" altLang="zh-CN" sz="1100" b="1" dirty="0">
                <a:solidFill>
                  <a:schemeClr val="tx1">
                    <a:lumMod val="75000"/>
                    <a:lumOff val="25000"/>
                  </a:schemeClr>
                </a:solidFill>
                <a:latin typeface="+mn-ea"/>
              </a:rPr>
              <a:t>KRAS=26%</a:t>
            </a:r>
            <a:r>
              <a:rPr lang="zh-CN" altLang="en-US" sz="1100" b="1" dirty="0">
                <a:solidFill>
                  <a:schemeClr val="tx1">
                    <a:lumMod val="75000"/>
                    <a:lumOff val="25000"/>
                  </a:schemeClr>
                </a:solidFill>
                <a:latin typeface="+mn-ea"/>
              </a:rPr>
              <a:t>，</a:t>
            </a:r>
            <a:r>
              <a:rPr lang="en-US" altLang="zh-CN" sz="1100" b="1" dirty="0">
                <a:solidFill>
                  <a:schemeClr val="tx1">
                    <a:lumMod val="75000"/>
                    <a:lumOff val="25000"/>
                  </a:schemeClr>
                </a:solidFill>
                <a:latin typeface="+mn-ea"/>
              </a:rPr>
              <a:t>BRAF=24%</a:t>
            </a:r>
            <a:r>
              <a:rPr lang="zh-CN" altLang="en-US" sz="1100" b="1" dirty="0">
                <a:solidFill>
                  <a:schemeClr val="tx1">
                    <a:lumMod val="75000"/>
                    <a:lumOff val="25000"/>
                  </a:schemeClr>
                </a:solidFill>
                <a:latin typeface="+mn-ea"/>
              </a:rPr>
              <a:t>，</a:t>
            </a:r>
            <a:r>
              <a:rPr lang="en-US" altLang="zh-CN" sz="1100" b="1" dirty="0">
                <a:solidFill>
                  <a:schemeClr val="tx1">
                    <a:lumMod val="75000"/>
                    <a:lumOff val="25000"/>
                  </a:schemeClr>
                </a:solidFill>
                <a:latin typeface="+mn-ea"/>
              </a:rPr>
              <a:t>ROS1=17%,</a:t>
            </a:r>
            <a:r>
              <a:rPr lang="zh-CN" altLang="en-US" sz="1100" b="1" dirty="0">
                <a:solidFill>
                  <a:schemeClr val="tx1">
                    <a:lumMod val="75000"/>
                    <a:lumOff val="25000"/>
                  </a:schemeClr>
                </a:solidFill>
                <a:latin typeface="+mn-ea"/>
              </a:rPr>
              <a:t> </a:t>
            </a:r>
            <a:r>
              <a:rPr lang="en-US" altLang="zh-CN" sz="1100" b="1" dirty="0">
                <a:solidFill>
                  <a:schemeClr val="tx1">
                    <a:lumMod val="75000"/>
                    <a:lumOff val="25000"/>
                  </a:schemeClr>
                </a:solidFill>
                <a:latin typeface="+mn-ea"/>
              </a:rPr>
              <a:t>MET=16%,</a:t>
            </a:r>
            <a:r>
              <a:rPr lang="zh-CN" altLang="en-US" sz="1100" b="1" dirty="0">
                <a:solidFill>
                  <a:schemeClr val="tx1">
                    <a:lumMod val="75000"/>
                    <a:lumOff val="25000"/>
                  </a:schemeClr>
                </a:solidFill>
                <a:latin typeface="+mn-ea"/>
              </a:rPr>
              <a:t> </a:t>
            </a:r>
            <a:r>
              <a:rPr lang="en-US" altLang="zh-CN" sz="1100" b="1" dirty="0">
                <a:solidFill>
                  <a:schemeClr val="tx1">
                    <a:lumMod val="75000"/>
                    <a:lumOff val="25000"/>
                  </a:schemeClr>
                </a:solidFill>
                <a:latin typeface="+mn-ea"/>
              </a:rPr>
              <a:t>EGFR=12%,HER2=7%,</a:t>
            </a:r>
            <a:r>
              <a:rPr lang="zh-CN" altLang="en-US" sz="1100" b="1" dirty="0">
                <a:solidFill>
                  <a:schemeClr val="tx1">
                    <a:lumMod val="75000"/>
                    <a:lumOff val="25000"/>
                  </a:schemeClr>
                </a:solidFill>
                <a:latin typeface="+mn-ea"/>
              </a:rPr>
              <a:t> </a:t>
            </a:r>
            <a:r>
              <a:rPr lang="en-US" altLang="zh-CN" sz="1100" b="1" dirty="0">
                <a:solidFill>
                  <a:schemeClr val="tx1">
                    <a:lumMod val="75000"/>
                    <a:lumOff val="25000"/>
                  </a:schemeClr>
                </a:solidFill>
                <a:latin typeface="+mn-ea"/>
              </a:rPr>
              <a:t>RET=6%,</a:t>
            </a:r>
            <a:r>
              <a:rPr lang="zh-CN" altLang="en-US" sz="1100" b="1" dirty="0">
                <a:solidFill>
                  <a:schemeClr val="tx1">
                    <a:lumMod val="75000"/>
                    <a:lumOff val="25000"/>
                  </a:schemeClr>
                </a:solidFill>
                <a:latin typeface="+mn-ea"/>
              </a:rPr>
              <a:t> </a:t>
            </a:r>
            <a:r>
              <a:rPr lang="en-US" altLang="zh-CN" sz="1100" b="1" dirty="0">
                <a:solidFill>
                  <a:schemeClr val="tx1">
                    <a:lumMod val="75000"/>
                    <a:lumOff val="25000"/>
                  </a:schemeClr>
                </a:solidFill>
                <a:latin typeface="+mn-ea"/>
              </a:rPr>
              <a:t>ALK=0%</a:t>
            </a:r>
            <a:endParaRPr lang="en-US" altLang="zh-CN" sz="1100" b="1" dirty="0"/>
          </a:p>
        </p:txBody>
      </p:sp>
      <p:sp>
        <p:nvSpPr>
          <p:cNvPr id="28" name="矩形 27"/>
          <p:cNvSpPr/>
          <p:nvPr/>
        </p:nvSpPr>
        <p:spPr>
          <a:xfrm>
            <a:off x="1332642" y="3789764"/>
            <a:ext cx="1125949" cy="238527"/>
          </a:xfrm>
          <a:prstGeom prst="rect">
            <a:avLst/>
          </a:prstGeom>
        </p:spPr>
        <p:txBody>
          <a:bodyPr wrap="none" lIns="68580" tIns="34290" rIns="68580" bIns="34290">
            <a:spAutoFit/>
          </a:bodyPr>
          <a:lstStyle/>
          <a:p>
            <a:r>
              <a:rPr lang="zh-CN" altLang="en-US" sz="1100" b="1" dirty="0">
                <a:solidFill>
                  <a:schemeClr val="tx1">
                    <a:lumMod val="75000"/>
                    <a:lumOff val="25000"/>
                  </a:schemeClr>
                </a:solidFill>
                <a:latin typeface="+mn-ea"/>
              </a:rPr>
              <a:t>最佳缓解率</a:t>
            </a:r>
            <a:r>
              <a:rPr lang="en-US" altLang="zh-CN" sz="1100" b="1" dirty="0">
                <a:solidFill>
                  <a:schemeClr val="tx1">
                    <a:lumMod val="75000"/>
                    <a:lumOff val="25000"/>
                  </a:schemeClr>
                </a:solidFill>
                <a:latin typeface="+mn-ea"/>
              </a:rPr>
              <a:t>=19%</a:t>
            </a:r>
            <a:endParaRPr lang="en-US" altLang="zh-CN" sz="1100" b="1" dirty="0"/>
          </a:p>
        </p:txBody>
      </p:sp>
    </p:spTree>
    <p:extLst>
      <p:ext uri="{BB962C8B-B14F-4D97-AF65-F5344CB8AC3E}">
        <p14:creationId xmlns:p14="http://schemas.microsoft.com/office/powerpoint/2010/main" val="110221011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335579" y="4850408"/>
            <a:ext cx="135773" cy="138499"/>
          </a:xfrm>
          <a:prstGeom prst="rect">
            <a:avLst/>
          </a:prstGeom>
        </p:spPr>
        <p:txBody>
          <a:bodyPr vert="horz" wrap="square" lIns="0" tIns="0" rIns="0" bIns="0" rtlCol="0">
            <a:spAutoFit/>
          </a:bodyPr>
          <a:lstStyle/>
          <a:p>
            <a:pPr marL="9528"/>
            <a:r>
              <a:rPr sz="900" spc="-45" dirty="0">
                <a:solidFill>
                  <a:srgbClr val="888888"/>
                </a:solidFill>
                <a:latin typeface="Arial"/>
                <a:cs typeface="Arial"/>
              </a:rPr>
              <a:t>11</a:t>
            </a:r>
            <a:endParaRPr sz="900">
              <a:latin typeface="Arial"/>
              <a:cs typeface="Arial"/>
            </a:endParaRPr>
          </a:p>
        </p:txBody>
      </p:sp>
      <p:sp>
        <p:nvSpPr>
          <p:cNvPr id="4" name="object 4"/>
          <p:cNvSpPr/>
          <p:nvPr/>
        </p:nvSpPr>
        <p:spPr>
          <a:xfrm>
            <a:off x="4182116" y="1887104"/>
            <a:ext cx="296319" cy="353963"/>
          </a:xfrm>
          <a:custGeom>
            <a:avLst/>
            <a:gdLst/>
            <a:ahLst/>
            <a:cxnLst/>
            <a:rect l="l" t="t" r="r" b="b"/>
            <a:pathLst>
              <a:path w="394970" h="471805">
                <a:moveTo>
                  <a:pt x="318770" y="395477"/>
                </a:moveTo>
                <a:lnTo>
                  <a:pt x="318770" y="471677"/>
                </a:lnTo>
                <a:lnTo>
                  <a:pt x="375157" y="443484"/>
                </a:lnTo>
                <a:lnTo>
                  <a:pt x="331470" y="443484"/>
                </a:lnTo>
                <a:lnTo>
                  <a:pt x="331470" y="423672"/>
                </a:lnTo>
                <a:lnTo>
                  <a:pt x="375158" y="423672"/>
                </a:lnTo>
                <a:lnTo>
                  <a:pt x="318770" y="395477"/>
                </a:lnTo>
                <a:close/>
              </a:path>
              <a:path w="394970" h="471805">
                <a:moveTo>
                  <a:pt x="19812" y="0"/>
                </a:moveTo>
                <a:lnTo>
                  <a:pt x="0" y="0"/>
                </a:lnTo>
                <a:lnTo>
                  <a:pt x="0" y="439038"/>
                </a:lnTo>
                <a:lnTo>
                  <a:pt x="4445" y="443484"/>
                </a:lnTo>
                <a:lnTo>
                  <a:pt x="318770" y="443484"/>
                </a:lnTo>
                <a:lnTo>
                  <a:pt x="318770" y="433577"/>
                </a:lnTo>
                <a:lnTo>
                  <a:pt x="19812" y="433577"/>
                </a:lnTo>
                <a:lnTo>
                  <a:pt x="9906" y="423672"/>
                </a:lnTo>
                <a:lnTo>
                  <a:pt x="19812" y="423672"/>
                </a:lnTo>
                <a:lnTo>
                  <a:pt x="19812" y="0"/>
                </a:lnTo>
                <a:close/>
              </a:path>
              <a:path w="394970" h="471805">
                <a:moveTo>
                  <a:pt x="375158" y="423672"/>
                </a:moveTo>
                <a:lnTo>
                  <a:pt x="331470" y="423672"/>
                </a:lnTo>
                <a:lnTo>
                  <a:pt x="331470" y="443484"/>
                </a:lnTo>
                <a:lnTo>
                  <a:pt x="375157" y="443484"/>
                </a:lnTo>
                <a:lnTo>
                  <a:pt x="394970" y="433577"/>
                </a:lnTo>
                <a:lnTo>
                  <a:pt x="375158" y="423672"/>
                </a:lnTo>
                <a:close/>
              </a:path>
              <a:path w="394970" h="471805">
                <a:moveTo>
                  <a:pt x="19812" y="423672"/>
                </a:moveTo>
                <a:lnTo>
                  <a:pt x="9906" y="423672"/>
                </a:lnTo>
                <a:lnTo>
                  <a:pt x="19812" y="433577"/>
                </a:lnTo>
                <a:lnTo>
                  <a:pt x="19812" y="423672"/>
                </a:lnTo>
                <a:close/>
              </a:path>
              <a:path w="394970" h="471805">
                <a:moveTo>
                  <a:pt x="318770" y="423672"/>
                </a:moveTo>
                <a:lnTo>
                  <a:pt x="19812" y="423672"/>
                </a:lnTo>
                <a:lnTo>
                  <a:pt x="19812" y="433577"/>
                </a:lnTo>
                <a:lnTo>
                  <a:pt x="318770" y="433577"/>
                </a:lnTo>
                <a:lnTo>
                  <a:pt x="318770" y="423672"/>
                </a:lnTo>
                <a:close/>
              </a:path>
            </a:pathLst>
          </a:custGeom>
          <a:solidFill>
            <a:srgbClr val="A6A6A6"/>
          </a:solidFill>
        </p:spPr>
        <p:txBody>
          <a:bodyPr wrap="square" lIns="0" tIns="0" rIns="0" bIns="0" rtlCol="0"/>
          <a:lstStyle/>
          <a:p>
            <a:endParaRPr sz="1350"/>
          </a:p>
        </p:txBody>
      </p:sp>
      <p:sp>
        <p:nvSpPr>
          <p:cNvPr id="5" name="object 5"/>
          <p:cNvSpPr/>
          <p:nvPr/>
        </p:nvSpPr>
        <p:spPr>
          <a:xfrm>
            <a:off x="3483527" y="1776198"/>
            <a:ext cx="627414" cy="0"/>
          </a:xfrm>
          <a:custGeom>
            <a:avLst/>
            <a:gdLst/>
            <a:ahLst/>
            <a:cxnLst/>
            <a:rect l="l" t="t" r="r" b="b"/>
            <a:pathLst>
              <a:path w="836295">
                <a:moveTo>
                  <a:pt x="0" y="0"/>
                </a:moveTo>
                <a:lnTo>
                  <a:pt x="835913" y="0"/>
                </a:lnTo>
              </a:path>
            </a:pathLst>
          </a:custGeom>
          <a:ln w="19812">
            <a:solidFill>
              <a:srgbClr val="A6A6A6"/>
            </a:solidFill>
          </a:ln>
        </p:spPr>
        <p:txBody>
          <a:bodyPr wrap="square" lIns="0" tIns="0" rIns="0" bIns="0" rtlCol="0"/>
          <a:lstStyle/>
          <a:p>
            <a:endParaRPr sz="1350"/>
          </a:p>
        </p:txBody>
      </p:sp>
      <p:sp>
        <p:nvSpPr>
          <p:cNvPr id="6" name="object 6"/>
          <p:cNvSpPr/>
          <p:nvPr/>
        </p:nvSpPr>
        <p:spPr>
          <a:xfrm>
            <a:off x="4182116" y="1338295"/>
            <a:ext cx="296319" cy="396362"/>
          </a:xfrm>
          <a:custGeom>
            <a:avLst/>
            <a:gdLst/>
            <a:ahLst/>
            <a:cxnLst/>
            <a:rect l="l" t="t" r="r" b="b"/>
            <a:pathLst>
              <a:path w="394970" h="528319">
                <a:moveTo>
                  <a:pt x="318770" y="28194"/>
                </a:moveTo>
                <a:lnTo>
                  <a:pt x="4445" y="28194"/>
                </a:lnTo>
                <a:lnTo>
                  <a:pt x="0" y="32638"/>
                </a:lnTo>
                <a:lnTo>
                  <a:pt x="0" y="528193"/>
                </a:lnTo>
                <a:lnTo>
                  <a:pt x="19812" y="528193"/>
                </a:lnTo>
                <a:lnTo>
                  <a:pt x="19812" y="48006"/>
                </a:lnTo>
                <a:lnTo>
                  <a:pt x="9906" y="48006"/>
                </a:lnTo>
                <a:lnTo>
                  <a:pt x="19812" y="38100"/>
                </a:lnTo>
                <a:lnTo>
                  <a:pt x="318770" y="38100"/>
                </a:lnTo>
                <a:lnTo>
                  <a:pt x="318770" y="28194"/>
                </a:lnTo>
                <a:close/>
              </a:path>
              <a:path w="394970" h="528319">
                <a:moveTo>
                  <a:pt x="318770" y="0"/>
                </a:moveTo>
                <a:lnTo>
                  <a:pt x="318770" y="76200"/>
                </a:lnTo>
                <a:lnTo>
                  <a:pt x="375157" y="48006"/>
                </a:lnTo>
                <a:lnTo>
                  <a:pt x="331470" y="48006"/>
                </a:lnTo>
                <a:lnTo>
                  <a:pt x="331470" y="28194"/>
                </a:lnTo>
                <a:lnTo>
                  <a:pt x="375158" y="28194"/>
                </a:lnTo>
                <a:lnTo>
                  <a:pt x="318770" y="0"/>
                </a:lnTo>
                <a:close/>
              </a:path>
              <a:path w="394970" h="528319">
                <a:moveTo>
                  <a:pt x="19812" y="38100"/>
                </a:moveTo>
                <a:lnTo>
                  <a:pt x="9906" y="48006"/>
                </a:lnTo>
                <a:lnTo>
                  <a:pt x="19812" y="48006"/>
                </a:lnTo>
                <a:lnTo>
                  <a:pt x="19812" y="38100"/>
                </a:lnTo>
                <a:close/>
              </a:path>
              <a:path w="394970" h="528319">
                <a:moveTo>
                  <a:pt x="318770" y="38100"/>
                </a:moveTo>
                <a:lnTo>
                  <a:pt x="19812" y="38100"/>
                </a:lnTo>
                <a:lnTo>
                  <a:pt x="19812" y="48006"/>
                </a:lnTo>
                <a:lnTo>
                  <a:pt x="318770" y="48006"/>
                </a:lnTo>
                <a:lnTo>
                  <a:pt x="318770" y="38100"/>
                </a:lnTo>
                <a:close/>
              </a:path>
              <a:path w="394970" h="528319">
                <a:moveTo>
                  <a:pt x="375158" y="28194"/>
                </a:moveTo>
                <a:lnTo>
                  <a:pt x="331470" y="28194"/>
                </a:lnTo>
                <a:lnTo>
                  <a:pt x="331470" y="48006"/>
                </a:lnTo>
                <a:lnTo>
                  <a:pt x="375157" y="48006"/>
                </a:lnTo>
                <a:lnTo>
                  <a:pt x="394970" y="38100"/>
                </a:lnTo>
                <a:lnTo>
                  <a:pt x="375158" y="28194"/>
                </a:lnTo>
                <a:close/>
              </a:path>
            </a:pathLst>
          </a:custGeom>
          <a:solidFill>
            <a:srgbClr val="A6A6A6"/>
          </a:solidFill>
        </p:spPr>
        <p:txBody>
          <a:bodyPr wrap="square" lIns="0" tIns="0" rIns="0" bIns="0" rtlCol="0"/>
          <a:lstStyle/>
          <a:p>
            <a:endParaRPr sz="1350"/>
          </a:p>
        </p:txBody>
      </p:sp>
      <p:sp>
        <p:nvSpPr>
          <p:cNvPr id="7" name="object 7"/>
          <p:cNvSpPr txBox="1"/>
          <p:nvPr/>
        </p:nvSpPr>
        <p:spPr>
          <a:xfrm>
            <a:off x="3524498" y="2278317"/>
            <a:ext cx="1048073" cy="304250"/>
          </a:xfrm>
          <a:prstGeom prst="rect">
            <a:avLst/>
          </a:prstGeom>
        </p:spPr>
        <p:txBody>
          <a:bodyPr vert="horz" wrap="square" lIns="0" tIns="0" rIns="0" bIns="0" rtlCol="0">
            <a:spAutoFit/>
          </a:bodyPr>
          <a:lstStyle/>
          <a:p>
            <a:pPr marL="9528" marR="3811">
              <a:lnSpc>
                <a:spcPct val="114199"/>
              </a:lnSpc>
            </a:pPr>
            <a:r>
              <a:rPr sz="900" dirty="0">
                <a:latin typeface="Arial Unicode MS"/>
                <a:cs typeface="Arial Unicode MS"/>
              </a:rPr>
              <a:t>分层因素： 年龄、性别和吸烟史</a:t>
            </a:r>
            <a:endParaRPr sz="900">
              <a:latin typeface="Arial Unicode MS"/>
              <a:cs typeface="Arial Unicode MS"/>
            </a:endParaRPr>
          </a:p>
        </p:txBody>
      </p:sp>
      <p:sp>
        <p:nvSpPr>
          <p:cNvPr id="8" name="object 8"/>
          <p:cNvSpPr txBox="1"/>
          <p:nvPr/>
        </p:nvSpPr>
        <p:spPr>
          <a:xfrm>
            <a:off x="6248727" y="1776195"/>
            <a:ext cx="1106670" cy="807913"/>
          </a:xfrm>
          <a:prstGeom prst="rect">
            <a:avLst/>
          </a:prstGeom>
        </p:spPr>
        <p:txBody>
          <a:bodyPr vert="horz" wrap="square" lIns="0" tIns="0" rIns="0" bIns="0" rtlCol="0">
            <a:spAutoFit/>
          </a:bodyPr>
          <a:lstStyle/>
          <a:p>
            <a:pPr marL="9528"/>
            <a:r>
              <a:rPr sz="900" b="1" dirty="0">
                <a:latin typeface="Heiti SC"/>
                <a:cs typeface="Heiti SC"/>
              </a:rPr>
              <a:t>关键次</a:t>
            </a:r>
            <a:r>
              <a:rPr sz="900" b="1" spc="-11" dirty="0">
                <a:latin typeface="Heiti SC"/>
                <a:cs typeface="Heiti SC"/>
              </a:rPr>
              <a:t>要</a:t>
            </a:r>
            <a:r>
              <a:rPr sz="900" b="1" dirty="0">
                <a:latin typeface="Heiti SC"/>
                <a:cs typeface="Heiti SC"/>
              </a:rPr>
              <a:t>终点</a:t>
            </a:r>
            <a:endParaRPr sz="900">
              <a:latin typeface="Heiti SC"/>
              <a:cs typeface="Heiti SC"/>
            </a:endParaRPr>
          </a:p>
          <a:p>
            <a:pPr marL="113378" indent="-97180">
              <a:spcBef>
                <a:spcPts val="379"/>
              </a:spcBef>
              <a:buFont typeface="Arial"/>
              <a:buChar char="•"/>
              <a:tabLst>
                <a:tab pos="113854" algn="l"/>
              </a:tabLst>
            </a:pPr>
            <a:r>
              <a:rPr sz="900" dirty="0">
                <a:latin typeface="Arial"/>
                <a:cs typeface="Arial"/>
              </a:rPr>
              <a:t>OR</a:t>
            </a:r>
            <a:r>
              <a:rPr sz="900" spc="-4" dirty="0">
                <a:latin typeface="Arial"/>
                <a:cs typeface="Arial"/>
              </a:rPr>
              <a:t>R</a:t>
            </a:r>
            <a:r>
              <a:rPr sz="900" dirty="0">
                <a:latin typeface="Arial Unicode MS"/>
                <a:cs typeface="Arial Unicode MS"/>
              </a:rPr>
              <a:t>（</a:t>
            </a:r>
            <a:r>
              <a:rPr sz="900" dirty="0">
                <a:latin typeface="Arial"/>
                <a:cs typeface="Arial"/>
              </a:rPr>
              <a:t>BICR</a:t>
            </a:r>
            <a:r>
              <a:rPr sz="900" spc="-11" dirty="0">
                <a:latin typeface="Arial Unicode MS"/>
                <a:cs typeface="Arial Unicode MS"/>
              </a:rPr>
              <a:t>评</a:t>
            </a:r>
            <a:r>
              <a:rPr sz="900" dirty="0">
                <a:latin typeface="Arial Unicode MS"/>
                <a:cs typeface="Arial Unicode MS"/>
              </a:rPr>
              <a:t>估）</a:t>
            </a:r>
            <a:endParaRPr sz="900">
              <a:latin typeface="Arial Unicode MS"/>
              <a:cs typeface="Arial Unicode MS"/>
            </a:endParaRPr>
          </a:p>
          <a:p>
            <a:pPr marL="113378" indent="-97180">
              <a:spcBef>
                <a:spcPts val="153"/>
              </a:spcBef>
              <a:buFont typeface="Arial"/>
              <a:buChar char="•"/>
              <a:tabLst>
                <a:tab pos="113854" algn="l"/>
              </a:tabLst>
            </a:pPr>
            <a:r>
              <a:rPr sz="900" dirty="0">
                <a:latin typeface="Arial"/>
                <a:cs typeface="Arial"/>
              </a:rPr>
              <a:t>DoR</a:t>
            </a:r>
            <a:r>
              <a:rPr sz="900" dirty="0">
                <a:latin typeface="Arial Unicode MS"/>
                <a:cs typeface="Arial Unicode MS"/>
              </a:rPr>
              <a:t>（</a:t>
            </a:r>
            <a:r>
              <a:rPr sz="900" dirty="0">
                <a:latin typeface="Arial"/>
                <a:cs typeface="Arial"/>
              </a:rPr>
              <a:t>BI</a:t>
            </a:r>
            <a:r>
              <a:rPr sz="900" spc="-11" dirty="0">
                <a:latin typeface="Arial"/>
                <a:cs typeface="Arial"/>
              </a:rPr>
              <a:t>C</a:t>
            </a:r>
            <a:r>
              <a:rPr sz="900" dirty="0">
                <a:latin typeface="Arial"/>
                <a:cs typeface="Arial"/>
              </a:rPr>
              <a:t>R</a:t>
            </a:r>
            <a:r>
              <a:rPr sz="900" spc="-11" dirty="0">
                <a:latin typeface="Arial Unicode MS"/>
                <a:cs typeface="Arial Unicode MS"/>
              </a:rPr>
              <a:t>评</a:t>
            </a:r>
            <a:r>
              <a:rPr sz="900" dirty="0">
                <a:latin typeface="Arial Unicode MS"/>
                <a:cs typeface="Arial Unicode MS"/>
              </a:rPr>
              <a:t>估）</a:t>
            </a:r>
            <a:endParaRPr sz="900">
              <a:latin typeface="Arial Unicode MS"/>
              <a:cs typeface="Arial Unicode MS"/>
            </a:endParaRPr>
          </a:p>
          <a:p>
            <a:pPr marL="16197">
              <a:spcBef>
                <a:spcPts val="143"/>
              </a:spcBef>
            </a:pPr>
            <a:r>
              <a:rPr sz="900" dirty="0">
                <a:latin typeface="Arial"/>
                <a:cs typeface="Arial"/>
              </a:rPr>
              <a:t>• </a:t>
            </a:r>
            <a:r>
              <a:rPr sz="900" spc="-53" dirty="0">
                <a:latin typeface="Arial"/>
                <a:cs typeface="Arial"/>
              </a:rPr>
              <a:t> </a:t>
            </a:r>
            <a:r>
              <a:rPr sz="900" dirty="0">
                <a:latin typeface="Arial Unicode MS"/>
                <a:cs typeface="Arial Unicode MS"/>
              </a:rPr>
              <a:t>安全性和耐受性</a:t>
            </a:r>
            <a:endParaRPr sz="900">
              <a:latin typeface="Arial Unicode MS"/>
              <a:cs typeface="Arial Unicode MS"/>
            </a:endParaRPr>
          </a:p>
          <a:p>
            <a:pPr marL="113378" indent="-97180">
              <a:spcBef>
                <a:spcPts val="161"/>
              </a:spcBef>
              <a:buFont typeface="Arial"/>
              <a:buChar char="•"/>
              <a:tabLst>
                <a:tab pos="113854" algn="l"/>
              </a:tabLst>
            </a:pPr>
            <a:r>
              <a:rPr sz="900" dirty="0">
                <a:latin typeface="Arial"/>
                <a:cs typeface="Arial"/>
              </a:rPr>
              <a:t>PRO</a:t>
            </a:r>
            <a:endParaRPr sz="900">
              <a:latin typeface="Arial"/>
              <a:cs typeface="Arial"/>
            </a:endParaRPr>
          </a:p>
        </p:txBody>
      </p:sp>
      <p:sp>
        <p:nvSpPr>
          <p:cNvPr id="9" name="object 9"/>
          <p:cNvSpPr txBox="1"/>
          <p:nvPr/>
        </p:nvSpPr>
        <p:spPr>
          <a:xfrm>
            <a:off x="6260731" y="1033591"/>
            <a:ext cx="1583544" cy="630942"/>
          </a:xfrm>
          <a:prstGeom prst="rect">
            <a:avLst/>
          </a:prstGeom>
          <a:ln w="12192">
            <a:solidFill>
              <a:srgbClr val="A6A6A6"/>
            </a:solidFill>
          </a:ln>
        </p:spPr>
        <p:txBody>
          <a:bodyPr vert="horz" wrap="square" lIns="0" tIns="0" rIns="0" bIns="0" rtlCol="0">
            <a:spAutoFit/>
          </a:bodyPr>
          <a:lstStyle/>
          <a:p>
            <a:pPr>
              <a:lnSpc>
                <a:spcPct val="100000"/>
              </a:lnSpc>
            </a:pPr>
            <a:r>
              <a:rPr sz="900" b="1" spc="-4" dirty="0">
                <a:latin typeface="Heiti SC"/>
                <a:cs typeface="Heiti SC"/>
              </a:rPr>
              <a:t>主要复合终点</a:t>
            </a:r>
            <a:endParaRPr sz="900">
              <a:latin typeface="Heiti SC"/>
              <a:cs typeface="Heiti SC"/>
            </a:endParaRPr>
          </a:p>
          <a:p>
            <a:pPr marL="152441" indent="-97180">
              <a:spcBef>
                <a:spcPts val="379"/>
              </a:spcBef>
              <a:buFont typeface="Arial"/>
              <a:buChar char="•"/>
              <a:tabLst>
                <a:tab pos="152917" algn="l"/>
              </a:tabLst>
            </a:pPr>
            <a:r>
              <a:rPr sz="900" dirty="0">
                <a:latin typeface="Arial"/>
                <a:cs typeface="Arial"/>
              </a:rPr>
              <a:t>BIC</a:t>
            </a:r>
            <a:r>
              <a:rPr sz="900" spc="-4" dirty="0">
                <a:latin typeface="Arial"/>
                <a:cs typeface="Arial"/>
              </a:rPr>
              <a:t>R</a:t>
            </a:r>
            <a:r>
              <a:rPr sz="900" dirty="0">
                <a:latin typeface="Arial Unicode MS"/>
                <a:cs typeface="Arial Unicode MS"/>
              </a:rPr>
              <a:t>采用</a:t>
            </a:r>
            <a:r>
              <a:rPr sz="900" dirty="0">
                <a:latin typeface="Arial"/>
                <a:cs typeface="Arial"/>
              </a:rPr>
              <a:t>RECIST</a:t>
            </a:r>
            <a:r>
              <a:rPr sz="900" spc="-19" dirty="0">
                <a:latin typeface="Arial"/>
                <a:cs typeface="Arial"/>
              </a:rPr>
              <a:t> </a:t>
            </a:r>
            <a:r>
              <a:rPr sz="900" spc="-11" dirty="0">
                <a:latin typeface="Arial"/>
                <a:cs typeface="Arial"/>
              </a:rPr>
              <a:t>v</a:t>
            </a:r>
            <a:r>
              <a:rPr sz="900" dirty="0">
                <a:latin typeface="Arial"/>
                <a:cs typeface="Arial"/>
              </a:rPr>
              <a:t>1.</a:t>
            </a:r>
            <a:r>
              <a:rPr sz="900" spc="8" dirty="0">
                <a:latin typeface="Arial"/>
                <a:cs typeface="Arial"/>
              </a:rPr>
              <a:t>1</a:t>
            </a:r>
            <a:r>
              <a:rPr sz="900" dirty="0">
                <a:latin typeface="Arial Unicode MS"/>
                <a:cs typeface="Arial Unicode MS"/>
              </a:rPr>
              <a:t>标准</a:t>
            </a:r>
            <a:endParaRPr sz="900">
              <a:latin typeface="Arial Unicode MS"/>
              <a:cs typeface="Arial Unicode MS"/>
            </a:endParaRPr>
          </a:p>
          <a:p>
            <a:pPr marL="152441"/>
            <a:r>
              <a:rPr sz="900" dirty="0">
                <a:latin typeface="Arial"/>
                <a:cs typeface="Arial"/>
              </a:rPr>
              <a:t>*</a:t>
            </a:r>
            <a:r>
              <a:rPr sz="900" dirty="0">
                <a:latin typeface="Arial Unicode MS"/>
                <a:cs typeface="Arial Unicode MS"/>
              </a:rPr>
              <a:t>对</a:t>
            </a:r>
            <a:r>
              <a:rPr sz="900" dirty="0">
                <a:latin typeface="Arial"/>
                <a:cs typeface="Arial"/>
              </a:rPr>
              <a:t>PFS</a:t>
            </a:r>
            <a:r>
              <a:rPr sz="900" dirty="0">
                <a:latin typeface="Arial Unicode MS"/>
                <a:cs typeface="Arial Unicode MS"/>
              </a:rPr>
              <a:t>进行评估</a:t>
            </a:r>
            <a:endParaRPr sz="900">
              <a:latin typeface="Arial Unicode MS"/>
              <a:cs typeface="Arial Unicode MS"/>
            </a:endParaRPr>
          </a:p>
          <a:p>
            <a:pPr marL="152441" indent="-97180">
              <a:spcBef>
                <a:spcPts val="161"/>
              </a:spcBef>
              <a:buFont typeface="Arial"/>
              <a:buChar char="•"/>
              <a:tabLst>
                <a:tab pos="152917" algn="l"/>
              </a:tabLst>
            </a:pPr>
            <a:r>
              <a:rPr sz="900" dirty="0">
                <a:latin typeface="Arial"/>
                <a:cs typeface="Arial"/>
              </a:rPr>
              <a:t>OS</a:t>
            </a:r>
            <a:endParaRPr sz="900">
              <a:latin typeface="Arial"/>
              <a:cs typeface="Arial"/>
            </a:endParaRPr>
          </a:p>
        </p:txBody>
      </p:sp>
      <p:sp>
        <p:nvSpPr>
          <p:cNvPr id="10" name="object 10"/>
          <p:cNvSpPr txBox="1"/>
          <p:nvPr/>
        </p:nvSpPr>
        <p:spPr>
          <a:xfrm>
            <a:off x="3606153" y="1490039"/>
            <a:ext cx="423993" cy="276999"/>
          </a:xfrm>
          <a:prstGeom prst="rect">
            <a:avLst/>
          </a:prstGeom>
        </p:spPr>
        <p:txBody>
          <a:bodyPr vert="horz" wrap="square" lIns="0" tIns="0" rIns="0" bIns="0" rtlCol="0">
            <a:spAutoFit/>
          </a:bodyPr>
          <a:lstStyle/>
          <a:p>
            <a:pPr marL="9528" marR="3811"/>
            <a:r>
              <a:rPr sz="900" dirty="0">
                <a:latin typeface="Arial"/>
                <a:cs typeface="Arial"/>
              </a:rPr>
              <a:t>cC</a:t>
            </a:r>
            <a:r>
              <a:rPr sz="900" spc="-23" dirty="0">
                <a:latin typeface="Arial"/>
                <a:cs typeface="Arial"/>
              </a:rPr>
              <a:t>R</a:t>
            </a:r>
            <a:r>
              <a:rPr sz="900" spc="8" dirty="0">
                <a:latin typeface="Arial"/>
                <a:cs typeface="Arial"/>
              </a:rPr>
              <a:t>T</a:t>
            </a:r>
            <a:r>
              <a:rPr sz="900" dirty="0">
                <a:latin typeface="Arial Unicode MS"/>
                <a:cs typeface="Arial Unicode MS"/>
              </a:rPr>
              <a:t>后 </a:t>
            </a:r>
            <a:r>
              <a:rPr sz="900" dirty="0">
                <a:latin typeface="Arial"/>
                <a:cs typeface="Arial"/>
              </a:rPr>
              <a:t>1</a:t>
            </a:r>
            <a:r>
              <a:rPr sz="900" spc="-4" dirty="0">
                <a:latin typeface="Arial"/>
                <a:cs typeface="Arial"/>
              </a:rPr>
              <a:t>-</a:t>
            </a:r>
            <a:r>
              <a:rPr sz="900" dirty="0">
                <a:latin typeface="Arial"/>
                <a:cs typeface="Arial"/>
              </a:rPr>
              <a:t>42</a:t>
            </a:r>
            <a:r>
              <a:rPr sz="900" dirty="0">
                <a:latin typeface="Arial Unicode MS"/>
                <a:cs typeface="Arial Unicode MS"/>
              </a:rPr>
              <a:t>天</a:t>
            </a:r>
            <a:endParaRPr sz="900">
              <a:latin typeface="Arial Unicode MS"/>
              <a:cs typeface="Arial Unicode MS"/>
            </a:endParaRPr>
          </a:p>
        </p:txBody>
      </p:sp>
      <p:sp>
        <p:nvSpPr>
          <p:cNvPr id="11" name="object 11"/>
          <p:cNvSpPr/>
          <p:nvPr/>
        </p:nvSpPr>
        <p:spPr>
          <a:xfrm>
            <a:off x="1464367" y="963847"/>
            <a:ext cx="2076329" cy="1701309"/>
          </a:xfrm>
          <a:prstGeom prst="rect">
            <a:avLst/>
          </a:prstGeom>
          <a:blipFill>
            <a:blip r:embed="rId2" cstate="print"/>
            <a:stretch>
              <a:fillRect/>
            </a:stretch>
          </a:blipFill>
        </p:spPr>
        <p:txBody>
          <a:bodyPr wrap="square" lIns="0" tIns="0" rIns="0" bIns="0" rtlCol="0"/>
          <a:lstStyle/>
          <a:p>
            <a:endParaRPr sz="1350"/>
          </a:p>
        </p:txBody>
      </p:sp>
      <p:sp>
        <p:nvSpPr>
          <p:cNvPr id="12" name="object 12"/>
          <p:cNvSpPr/>
          <p:nvPr/>
        </p:nvSpPr>
        <p:spPr>
          <a:xfrm>
            <a:off x="1457506" y="1000434"/>
            <a:ext cx="2226108" cy="1668152"/>
          </a:xfrm>
          <a:prstGeom prst="rect">
            <a:avLst/>
          </a:prstGeom>
          <a:blipFill>
            <a:blip r:embed="rId3" cstate="print"/>
            <a:stretch>
              <a:fillRect/>
            </a:stretch>
          </a:blipFill>
        </p:spPr>
        <p:txBody>
          <a:bodyPr wrap="square" lIns="0" tIns="0" rIns="0" bIns="0" rtlCol="0"/>
          <a:lstStyle/>
          <a:p>
            <a:endParaRPr sz="1350"/>
          </a:p>
        </p:txBody>
      </p:sp>
      <p:sp>
        <p:nvSpPr>
          <p:cNvPr id="13" name="object 13"/>
          <p:cNvSpPr/>
          <p:nvPr/>
        </p:nvSpPr>
        <p:spPr>
          <a:xfrm>
            <a:off x="1483804" y="983283"/>
            <a:ext cx="1999915" cy="1624990"/>
          </a:xfrm>
          <a:custGeom>
            <a:avLst/>
            <a:gdLst/>
            <a:ahLst/>
            <a:cxnLst/>
            <a:rect l="l" t="t" r="r" b="b"/>
            <a:pathLst>
              <a:path w="2665730" h="2165985">
                <a:moveTo>
                  <a:pt x="0" y="2165604"/>
                </a:moveTo>
                <a:lnTo>
                  <a:pt x="2665476" y="2165604"/>
                </a:lnTo>
                <a:lnTo>
                  <a:pt x="2665476" y="0"/>
                </a:lnTo>
                <a:lnTo>
                  <a:pt x="0" y="0"/>
                </a:lnTo>
                <a:lnTo>
                  <a:pt x="0" y="2165604"/>
                </a:lnTo>
                <a:close/>
              </a:path>
            </a:pathLst>
          </a:custGeom>
          <a:solidFill>
            <a:srgbClr val="003863"/>
          </a:solidFill>
        </p:spPr>
        <p:txBody>
          <a:bodyPr wrap="square" lIns="0" tIns="0" rIns="0" bIns="0" rtlCol="0"/>
          <a:lstStyle/>
          <a:p>
            <a:endParaRPr sz="1350"/>
          </a:p>
        </p:txBody>
      </p:sp>
      <p:sp>
        <p:nvSpPr>
          <p:cNvPr id="14" name="object 14"/>
          <p:cNvSpPr txBox="1"/>
          <p:nvPr/>
        </p:nvSpPr>
        <p:spPr>
          <a:xfrm>
            <a:off x="1542648" y="1071638"/>
            <a:ext cx="2017065" cy="161583"/>
          </a:xfrm>
          <a:prstGeom prst="rect">
            <a:avLst/>
          </a:prstGeom>
        </p:spPr>
        <p:txBody>
          <a:bodyPr vert="horz" wrap="square" lIns="0" tIns="0" rIns="0" bIns="0" rtlCol="0">
            <a:spAutoFit/>
          </a:bodyPr>
          <a:lstStyle/>
          <a:p>
            <a:pPr marL="9528"/>
            <a:r>
              <a:rPr sz="1050" dirty="0">
                <a:solidFill>
                  <a:srgbClr val="FFFFFF"/>
                </a:solidFill>
                <a:latin typeface="Arial"/>
                <a:cs typeface="Arial"/>
              </a:rPr>
              <a:t>•</a:t>
            </a:r>
            <a:r>
              <a:rPr sz="1050" spc="101" dirty="0">
                <a:solidFill>
                  <a:srgbClr val="FFFFFF"/>
                </a:solidFill>
                <a:latin typeface="Arial"/>
                <a:cs typeface="Arial"/>
              </a:rPr>
              <a:t> </a:t>
            </a:r>
            <a:r>
              <a:rPr sz="1050" spc="53" dirty="0">
                <a:solidFill>
                  <a:srgbClr val="FFFFFF"/>
                </a:solidFill>
                <a:latin typeface="Arial Unicode MS"/>
                <a:cs typeface="Arial Unicode MS"/>
              </a:rPr>
              <a:t>根治</a:t>
            </a:r>
            <a:r>
              <a:rPr sz="1050" spc="41" dirty="0">
                <a:solidFill>
                  <a:srgbClr val="FFFFFF"/>
                </a:solidFill>
                <a:latin typeface="Arial Unicode MS"/>
                <a:cs typeface="Arial Unicode MS"/>
              </a:rPr>
              <a:t>性</a:t>
            </a:r>
            <a:r>
              <a:rPr sz="1050" spc="53" dirty="0">
                <a:solidFill>
                  <a:srgbClr val="FFFFFF"/>
                </a:solidFill>
                <a:latin typeface="Arial Unicode MS"/>
                <a:cs typeface="Arial Unicode MS"/>
              </a:rPr>
              <a:t>含</a:t>
            </a:r>
            <a:r>
              <a:rPr sz="1050" spc="49" dirty="0">
                <a:solidFill>
                  <a:srgbClr val="FFFFFF"/>
                </a:solidFill>
                <a:latin typeface="Arial Unicode MS"/>
                <a:cs typeface="Arial Unicode MS"/>
              </a:rPr>
              <a:t>铂</a:t>
            </a:r>
            <a:r>
              <a:rPr sz="1050" dirty="0">
                <a:solidFill>
                  <a:srgbClr val="FFFFFF"/>
                </a:solidFill>
                <a:latin typeface="Arial"/>
                <a:cs typeface="Arial"/>
              </a:rPr>
              <a:t>c</a:t>
            </a:r>
            <a:r>
              <a:rPr sz="1050" spc="-8" dirty="0">
                <a:solidFill>
                  <a:srgbClr val="FFFFFF"/>
                </a:solidFill>
                <a:latin typeface="Arial"/>
                <a:cs typeface="Arial"/>
              </a:rPr>
              <a:t>C</a:t>
            </a:r>
            <a:r>
              <a:rPr sz="1050" spc="-23" dirty="0">
                <a:solidFill>
                  <a:srgbClr val="FFFFFF"/>
                </a:solidFill>
                <a:latin typeface="Arial"/>
                <a:cs typeface="Arial"/>
              </a:rPr>
              <a:t>R</a:t>
            </a:r>
            <a:r>
              <a:rPr sz="1050" spc="49" dirty="0">
                <a:solidFill>
                  <a:srgbClr val="FFFFFF"/>
                </a:solidFill>
                <a:latin typeface="Arial"/>
                <a:cs typeface="Arial"/>
              </a:rPr>
              <a:t>T</a:t>
            </a:r>
            <a:r>
              <a:rPr sz="1050" spc="53" dirty="0">
                <a:solidFill>
                  <a:srgbClr val="FFFFFF"/>
                </a:solidFill>
                <a:latin typeface="Arial Unicode MS"/>
                <a:cs typeface="Arial Unicode MS"/>
              </a:rPr>
              <a:t>（</a:t>
            </a:r>
            <a:r>
              <a:rPr sz="1050" spc="41" dirty="0">
                <a:solidFill>
                  <a:srgbClr val="FFFFFF"/>
                </a:solidFill>
                <a:latin typeface="Arial"/>
                <a:cs typeface="Arial"/>
              </a:rPr>
              <a:t>≥</a:t>
            </a:r>
            <a:r>
              <a:rPr sz="1050" spc="53" dirty="0">
                <a:solidFill>
                  <a:srgbClr val="FFFFFF"/>
                </a:solidFill>
                <a:latin typeface="Arial"/>
                <a:cs typeface="Arial"/>
              </a:rPr>
              <a:t>2</a:t>
            </a:r>
            <a:r>
              <a:rPr sz="1050" spc="41" dirty="0">
                <a:solidFill>
                  <a:srgbClr val="FFFFFF"/>
                </a:solidFill>
                <a:latin typeface="Arial Unicode MS"/>
                <a:cs typeface="Arial Unicode MS"/>
              </a:rPr>
              <a:t>个</a:t>
            </a:r>
            <a:r>
              <a:rPr sz="1050" spc="53" dirty="0">
                <a:solidFill>
                  <a:srgbClr val="FFFFFF"/>
                </a:solidFill>
                <a:latin typeface="Arial Unicode MS"/>
                <a:cs typeface="Arial Unicode MS"/>
              </a:rPr>
              <a:t>周</a:t>
            </a:r>
            <a:r>
              <a:rPr sz="1050" spc="45" dirty="0">
                <a:solidFill>
                  <a:srgbClr val="FFFFFF"/>
                </a:solidFill>
                <a:latin typeface="Arial Unicode MS"/>
                <a:cs typeface="Arial Unicode MS"/>
              </a:rPr>
              <a:t>期</a:t>
            </a:r>
            <a:r>
              <a:rPr sz="1050" dirty="0">
                <a:solidFill>
                  <a:srgbClr val="FFFFFF"/>
                </a:solidFill>
                <a:latin typeface="Arial Unicode MS"/>
                <a:cs typeface="Arial Unicode MS"/>
              </a:rPr>
              <a:t>）</a:t>
            </a:r>
            <a:endParaRPr sz="1050">
              <a:latin typeface="Arial Unicode MS"/>
              <a:cs typeface="Arial Unicode MS"/>
            </a:endParaRPr>
          </a:p>
        </p:txBody>
      </p:sp>
      <p:sp>
        <p:nvSpPr>
          <p:cNvPr id="15" name="object 15"/>
          <p:cNvSpPr txBox="1"/>
          <p:nvPr/>
        </p:nvSpPr>
        <p:spPr>
          <a:xfrm>
            <a:off x="1542649" y="1231522"/>
            <a:ext cx="1883197" cy="1336263"/>
          </a:xfrm>
          <a:prstGeom prst="rect">
            <a:avLst/>
          </a:prstGeom>
        </p:spPr>
        <p:txBody>
          <a:bodyPr vert="horz" wrap="square" lIns="0" tIns="0" rIns="0" bIns="0" rtlCol="0">
            <a:spAutoFit/>
          </a:bodyPr>
          <a:lstStyle/>
          <a:p>
            <a:pPr marL="106708"/>
            <a:r>
              <a:rPr sz="1050" spc="34" dirty="0">
                <a:solidFill>
                  <a:srgbClr val="FFFFFF"/>
                </a:solidFill>
                <a:latin typeface="Arial Unicode MS"/>
                <a:cs typeface="Arial Unicode MS"/>
              </a:rPr>
              <a:t>后未进</a:t>
            </a:r>
            <a:r>
              <a:rPr sz="1050" spc="26" dirty="0">
                <a:solidFill>
                  <a:srgbClr val="FFFFFF"/>
                </a:solidFill>
                <a:latin typeface="Arial Unicode MS"/>
                <a:cs typeface="Arial Unicode MS"/>
              </a:rPr>
              <a:t>展</a:t>
            </a:r>
            <a:r>
              <a:rPr sz="1050" spc="45" dirty="0">
                <a:solidFill>
                  <a:srgbClr val="FFFFFF"/>
                </a:solidFill>
                <a:latin typeface="Arial Unicode MS"/>
                <a:cs typeface="Arial Unicode MS"/>
              </a:rPr>
              <a:t>的</a:t>
            </a:r>
            <a:r>
              <a:rPr sz="1050" spc="-8" dirty="0">
                <a:solidFill>
                  <a:srgbClr val="FFFFFF"/>
                </a:solidFill>
                <a:latin typeface="Arial"/>
                <a:cs typeface="Arial"/>
              </a:rPr>
              <a:t>II</a:t>
            </a:r>
            <a:r>
              <a:rPr sz="1050" spc="38" dirty="0">
                <a:solidFill>
                  <a:srgbClr val="FFFFFF"/>
                </a:solidFill>
                <a:latin typeface="Arial"/>
                <a:cs typeface="Arial"/>
              </a:rPr>
              <a:t>I</a:t>
            </a:r>
            <a:r>
              <a:rPr sz="1050" spc="26" dirty="0">
                <a:solidFill>
                  <a:srgbClr val="FFFFFF"/>
                </a:solidFill>
                <a:latin typeface="Arial Unicode MS"/>
                <a:cs typeface="Arial Unicode MS"/>
              </a:rPr>
              <a:t>期、</a:t>
            </a:r>
            <a:r>
              <a:rPr sz="1050" spc="34" dirty="0">
                <a:solidFill>
                  <a:srgbClr val="FFFFFF"/>
                </a:solidFill>
                <a:latin typeface="Arial Unicode MS"/>
                <a:cs typeface="Arial Unicode MS"/>
              </a:rPr>
              <a:t>局部</a:t>
            </a:r>
            <a:r>
              <a:rPr sz="1050" spc="26" dirty="0">
                <a:solidFill>
                  <a:srgbClr val="FFFFFF"/>
                </a:solidFill>
                <a:latin typeface="Arial Unicode MS"/>
                <a:cs typeface="Arial Unicode MS"/>
              </a:rPr>
              <a:t>晚</a:t>
            </a:r>
            <a:r>
              <a:rPr sz="1050" spc="41" dirty="0">
                <a:solidFill>
                  <a:srgbClr val="FFFFFF"/>
                </a:solidFill>
                <a:latin typeface="Arial Unicode MS"/>
                <a:cs typeface="Arial Unicode MS"/>
              </a:rPr>
              <a:t>期</a:t>
            </a:r>
            <a:r>
              <a:rPr sz="1050" spc="4" dirty="0">
                <a:solidFill>
                  <a:srgbClr val="FFFFFF"/>
                </a:solidFill>
                <a:latin typeface="Arial Unicode MS"/>
                <a:cs typeface="Arial Unicode MS"/>
              </a:rPr>
              <a:t>、</a:t>
            </a:r>
            <a:endParaRPr sz="1050">
              <a:latin typeface="Arial Unicode MS"/>
              <a:cs typeface="Arial Unicode MS"/>
            </a:endParaRPr>
          </a:p>
          <a:p>
            <a:pPr marL="106708"/>
            <a:r>
              <a:rPr sz="1050" dirty="0">
                <a:solidFill>
                  <a:srgbClr val="FFFFFF"/>
                </a:solidFill>
                <a:latin typeface="Arial Unicode MS"/>
                <a:cs typeface="Arial Unicode MS"/>
              </a:rPr>
              <a:t>不可切除的</a:t>
            </a:r>
            <a:r>
              <a:rPr sz="1050" spc="-8" dirty="0">
                <a:solidFill>
                  <a:srgbClr val="FFFFFF"/>
                </a:solidFill>
                <a:latin typeface="Arial"/>
                <a:cs typeface="Arial"/>
              </a:rPr>
              <a:t>N</a:t>
            </a:r>
            <a:r>
              <a:rPr sz="1050" dirty="0">
                <a:solidFill>
                  <a:srgbClr val="FFFFFF"/>
                </a:solidFill>
                <a:latin typeface="Arial"/>
                <a:cs typeface="Arial"/>
              </a:rPr>
              <a:t>S</a:t>
            </a:r>
            <a:r>
              <a:rPr sz="1050" spc="-8" dirty="0">
                <a:solidFill>
                  <a:srgbClr val="FFFFFF"/>
                </a:solidFill>
                <a:latin typeface="Arial"/>
                <a:cs typeface="Arial"/>
              </a:rPr>
              <a:t>C</a:t>
            </a:r>
            <a:r>
              <a:rPr sz="1050" dirty="0">
                <a:solidFill>
                  <a:srgbClr val="FFFFFF"/>
                </a:solidFill>
                <a:latin typeface="Arial"/>
                <a:cs typeface="Arial"/>
              </a:rPr>
              <a:t>L</a:t>
            </a:r>
            <a:r>
              <a:rPr sz="1050" spc="-8" dirty="0">
                <a:solidFill>
                  <a:srgbClr val="FFFFFF"/>
                </a:solidFill>
                <a:latin typeface="Arial"/>
                <a:cs typeface="Arial"/>
              </a:rPr>
              <a:t>C</a:t>
            </a:r>
            <a:r>
              <a:rPr sz="1050" dirty="0">
                <a:solidFill>
                  <a:srgbClr val="FFFFFF"/>
                </a:solidFill>
                <a:latin typeface="Arial Unicode MS"/>
                <a:cs typeface="Arial Unicode MS"/>
              </a:rPr>
              <a:t>患者</a:t>
            </a:r>
            <a:endParaRPr sz="1050">
              <a:latin typeface="Arial Unicode MS"/>
              <a:cs typeface="Arial Unicode MS"/>
            </a:endParaRPr>
          </a:p>
          <a:p>
            <a:pPr marL="9528">
              <a:spcBef>
                <a:spcPts val="368"/>
              </a:spcBef>
            </a:pPr>
            <a:r>
              <a:rPr sz="1050" dirty="0">
                <a:solidFill>
                  <a:srgbClr val="FFFFFF"/>
                </a:solidFill>
                <a:latin typeface="Arial"/>
                <a:cs typeface="Arial"/>
              </a:rPr>
              <a:t>•</a:t>
            </a:r>
            <a:r>
              <a:rPr sz="1050" spc="101" dirty="0">
                <a:solidFill>
                  <a:srgbClr val="FFFFFF"/>
                </a:solidFill>
                <a:latin typeface="Arial"/>
                <a:cs typeface="Arial"/>
              </a:rPr>
              <a:t> </a:t>
            </a:r>
            <a:r>
              <a:rPr sz="1050" spc="-4" dirty="0">
                <a:solidFill>
                  <a:srgbClr val="FFFFFF"/>
                </a:solidFill>
                <a:latin typeface="Arial"/>
                <a:cs typeface="Arial"/>
              </a:rPr>
              <a:t>≥18</a:t>
            </a:r>
            <a:r>
              <a:rPr sz="1050" dirty="0">
                <a:solidFill>
                  <a:srgbClr val="FFFFFF"/>
                </a:solidFill>
                <a:latin typeface="Arial Unicode MS"/>
                <a:cs typeface="Arial Unicode MS"/>
              </a:rPr>
              <a:t>岁</a:t>
            </a:r>
            <a:endParaRPr sz="1050">
              <a:latin typeface="Arial Unicode MS"/>
              <a:cs typeface="Arial Unicode MS"/>
            </a:endParaRPr>
          </a:p>
          <a:p>
            <a:pPr marL="106708" indent="-97180">
              <a:spcBef>
                <a:spcPts val="375"/>
              </a:spcBef>
              <a:buFont typeface="Arial"/>
              <a:buChar char="•"/>
              <a:tabLst>
                <a:tab pos="106708" algn="l"/>
              </a:tabLst>
            </a:pPr>
            <a:r>
              <a:rPr sz="1050" spc="11" dirty="0">
                <a:solidFill>
                  <a:srgbClr val="FFFFFF"/>
                </a:solidFill>
                <a:latin typeface="Arial"/>
                <a:cs typeface="Arial"/>
              </a:rPr>
              <a:t>W</a:t>
            </a:r>
            <a:r>
              <a:rPr sz="1050" spc="-8" dirty="0">
                <a:solidFill>
                  <a:srgbClr val="FFFFFF"/>
                </a:solidFill>
                <a:latin typeface="Arial"/>
                <a:cs typeface="Arial"/>
              </a:rPr>
              <a:t>H</a:t>
            </a:r>
            <a:r>
              <a:rPr sz="1050" dirty="0">
                <a:solidFill>
                  <a:srgbClr val="FFFFFF"/>
                </a:solidFill>
                <a:latin typeface="Arial"/>
                <a:cs typeface="Arial"/>
              </a:rPr>
              <a:t>O</a:t>
            </a:r>
            <a:r>
              <a:rPr sz="1050" spc="-15" dirty="0">
                <a:solidFill>
                  <a:srgbClr val="FFFFFF"/>
                </a:solidFill>
                <a:latin typeface="Arial"/>
                <a:cs typeface="Arial"/>
              </a:rPr>
              <a:t> </a:t>
            </a:r>
            <a:r>
              <a:rPr sz="1050" dirty="0">
                <a:solidFill>
                  <a:srgbClr val="FFFFFF"/>
                </a:solidFill>
                <a:latin typeface="Arial"/>
                <a:cs typeface="Arial"/>
              </a:rPr>
              <a:t>P</a:t>
            </a:r>
            <a:r>
              <a:rPr sz="1050" spc="-4" dirty="0">
                <a:solidFill>
                  <a:srgbClr val="FFFFFF"/>
                </a:solidFill>
                <a:latin typeface="Arial"/>
                <a:cs typeface="Arial"/>
              </a:rPr>
              <a:t>S</a:t>
            </a:r>
            <a:r>
              <a:rPr sz="1050" dirty="0">
                <a:solidFill>
                  <a:srgbClr val="FFFFFF"/>
                </a:solidFill>
                <a:latin typeface="Arial Unicode MS"/>
                <a:cs typeface="Arial Unicode MS"/>
              </a:rPr>
              <a:t>为</a:t>
            </a:r>
            <a:r>
              <a:rPr sz="1050" spc="-4" dirty="0">
                <a:solidFill>
                  <a:srgbClr val="FFFFFF"/>
                </a:solidFill>
                <a:latin typeface="Arial"/>
                <a:cs typeface="Arial"/>
              </a:rPr>
              <a:t>0</a:t>
            </a:r>
            <a:r>
              <a:rPr sz="1050" dirty="0">
                <a:solidFill>
                  <a:srgbClr val="FFFFFF"/>
                </a:solidFill>
                <a:latin typeface="Arial Unicode MS"/>
                <a:cs typeface="Arial Unicode MS"/>
              </a:rPr>
              <a:t>或</a:t>
            </a:r>
            <a:r>
              <a:rPr sz="1050" dirty="0">
                <a:solidFill>
                  <a:srgbClr val="FFFFFF"/>
                </a:solidFill>
                <a:latin typeface="Arial"/>
                <a:cs typeface="Arial"/>
              </a:rPr>
              <a:t>1</a:t>
            </a:r>
            <a:endParaRPr sz="1050">
              <a:latin typeface="Arial"/>
              <a:cs typeface="Arial"/>
            </a:endParaRPr>
          </a:p>
          <a:p>
            <a:pPr marL="9528">
              <a:spcBef>
                <a:spcPts val="375"/>
              </a:spcBef>
            </a:pPr>
            <a:r>
              <a:rPr sz="1050" dirty="0">
                <a:solidFill>
                  <a:srgbClr val="FFFFFF"/>
                </a:solidFill>
                <a:latin typeface="Arial"/>
                <a:cs typeface="Arial"/>
              </a:rPr>
              <a:t>•</a:t>
            </a:r>
            <a:r>
              <a:rPr sz="1050" spc="101" dirty="0">
                <a:solidFill>
                  <a:srgbClr val="FFFFFF"/>
                </a:solidFill>
                <a:latin typeface="Arial"/>
                <a:cs typeface="Arial"/>
              </a:rPr>
              <a:t> </a:t>
            </a:r>
            <a:r>
              <a:rPr sz="1050" dirty="0">
                <a:solidFill>
                  <a:srgbClr val="FFFFFF"/>
                </a:solidFill>
                <a:latin typeface="Arial Unicode MS"/>
                <a:cs typeface="Arial Unicode MS"/>
              </a:rPr>
              <a:t>预期寿命</a:t>
            </a:r>
            <a:r>
              <a:rPr sz="1050" spc="-4" dirty="0">
                <a:solidFill>
                  <a:srgbClr val="FFFFFF"/>
                </a:solidFill>
                <a:latin typeface="Arial"/>
                <a:cs typeface="Arial"/>
              </a:rPr>
              <a:t>≥12</a:t>
            </a:r>
            <a:r>
              <a:rPr sz="1050" dirty="0">
                <a:solidFill>
                  <a:srgbClr val="FFFFFF"/>
                </a:solidFill>
                <a:latin typeface="Arial Unicode MS"/>
                <a:cs typeface="Arial Unicode MS"/>
              </a:rPr>
              <a:t>周</a:t>
            </a:r>
            <a:endParaRPr sz="1050">
              <a:latin typeface="Arial Unicode MS"/>
              <a:cs typeface="Arial Unicode MS"/>
            </a:endParaRPr>
          </a:p>
          <a:p>
            <a:pPr marL="9528">
              <a:spcBef>
                <a:spcPts val="368"/>
              </a:spcBef>
            </a:pPr>
            <a:r>
              <a:rPr sz="1050" dirty="0">
                <a:solidFill>
                  <a:srgbClr val="FFFFFF"/>
                </a:solidFill>
                <a:latin typeface="Arial"/>
                <a:cs typeface="Arial"/>
              </a:rPr>
              <a:t>•</a:t>
            </a:r>
            <a:r>
              <a:rPr sz="1050" spc="101" dirty="0">
                <a:solidFill>
                  <a:srgbClr val="FFFFFF"/>
                </a:solidFill>
                <a:latin typeface="Arial"/>
                <a:cs typeface="Arial"/>
              </a:rPr>
              <a:t> </a:t>
            </a:r>
            <a:r>
              <a:rPr sz="1050" spc="-30" dirty="0">
                <a:solidFill>
                  <a:srgbClr val="FFFFFF"/>
                </a:solidFill>
                <a:latin typeface="Arial Unicode MS"/>
                <a:cs typeface="Arial Unicode MS"/>
              </a:rPr>
              <a:t>对存档组织样本</a:t>
            </a:r>
            <a:r>
              <a:rPr sz="1050" spc="-19" dirty="0">
                <a:solidFill>
                  <a:srgbClr val="FFFFFF"/>
                </a:solidFill>
                <a:latin typeface="Arial Unicode MS"/>
                <a:cs typeface="Arial Unicode MS"/>
              </a:rPr>
              <a:t>进</a:t>
            </a:r>
            <a:r>
              <a:rPr sz="1050" dirty="0">
                <a:solidFill>
                  <a:srgbClr val="FFFFFF"/>
                </a:solidFill>
                <a:latin typeface="Arial Unicode MS"/>
                <a:cs typeface="Arial Unicode MS"/>
              </a:rPr>
              <a:t>行</a:t>
            </a:r>
            <a:endParaRPr sz="1050">
              <a:latin typeface="Arial Unicode MS"/>
              <a:cs typeface="Arial Unicode MS"/>
            </a:endParaRPr>
          </a:p>
          <a:p>
            <a:pPr marL="96228"/>
            <a:r>
              <a:rPr sz="1050" dirty="0">
                <a:solidFill>
                  <a:srgbClr val="FFFFFF"/>
                </a:solidFill>
                <a:latin typeface="Arial Unicode MS"/>
                <a:cs typeface="Arial Unicode MS"/>
              </a:rPr>
              <a:t>了收集</a:t>
            </a:r>
            <a:endParaRPr sz="1050">
              <a:latin typeface="Arial Unicode MS"/>
              <a:cs typeface="Arial Unicode MS"/>
            </a:endParaRPr>
          </a:p>
        </p:txBody>
      </p:sp>
      <p:sp>
        <p:nvSpPr>
          <p:cNvPr id="16" name="object 16"/>
          <p:cNvSpPr/>
          <p:nvPr/>
        </p:nvSpPr>
        <p:spPr>
          <a:xfrm>
            <a:off x="4544559" y="985580"/>
            <a:ext cx="1680728" cy="787760"/>
          </a:xfrm>
          <a:prstGeom prst="rect">
            <a:avLst/>
          </a:prstGeom>
          <a:blipFill>
            <a:blip r:embed="rId4" cstate="print"/>
            <a:stretch>
              <a:fillRect/>
            </a:stretch>
          </a:blipFill>
        </p:spPr>
        <p:txBody>
          <a:bodyPr wrap="square" lIns="0" tIns="0" rIns="0" bIns="0" rtlCol="0"/>
          <a:lstStyle/>
          <a:p>
            <a:endParaRPr sz="1350"/>
          </a:p>
        </p:txBody>
      </p:sp>
      <p:sp>
        <p:nvSpPr>
          <p:cNvPr id="17" name="object 17"/>
          <p:cNvSpPr/>
          <p:nvPr/>
        </p:nvSpPr>
        <p:spPr>
          <a:xfrm>
            <a:off x="4572000" y="983274"/>
            <a:ext cx="1623560" cy="824366"/>
          </a:xfrm>
          <a:prstGeom prst="rect">
            <a:avLst/>
          </a:prstGeom>
          <a:blipFill>
            <a:blip r:embed="rId5" cstate="print"/>
            <a:stretch>
              <a:fillRect/>
            </a:stretch>
          </a:blipFill>
        </p:spPr>
        <p:txBody>
          <a:bodyPr wrap="square" lIns="0" tIns="0" rIns="0" bIns="0" rtlCol="0"/>
          <a:lstStyle/>
          <a:p>
            <a:endParaRPr sz="1350"/>
          </a:p>
        </p:txBody>
      </p:sp>
      <p:sp>
        <p:nvSpPr>
          <p:cNvPr id="18" name="object 18"/>
          <p:cNvSpPr txBox="1"/>
          <p:nvPr/>
        </p:nvSpPr>
        <p:spPr>
          <a:xfrm>
            <a:off x="4563997" y="1005008"/>
            <a:ext cx="1604505" cy="656590"/>
          </a:xfrm>
          <a:prstGeom prst="rect">
            <a:avLst/>
          </a:prstGeom>
          <a:solidFill>
            <a:srgbClr val="2E5496"/>
          </a:solidFill>
        </p:spPr>
        <p:txBody>
          <a:bodyPr vert="horz" wrap="square" lIns="0" tIns="0" rIns="0" bIns="0" rtlCol="0">
            <a:spAutoFit/>
          </a:bodyPr>
          <a:lstStyle/>
          <a:p>
            <a:pPr algn="ctr">
              <a:lnSpc>
                <a:spcPct val="100000"/>
              </a:lnSpc>
            </a:pPr>
            <a:r>
              <a:rPr sz="900" b="1" dirty="0">
                <a:solidFill>
                  <a:srgbClr val="FFFFFF"/>
                </a:solidFill>
                <a:latin typeface="Arial"/>
                <a:cs typeface="Arial"/>
              </a:rPr>
              <a:t>D</a:t>
            </a:r>
            <a:r>
              <a:rPr sz="900" b="1" spc="-4" dirty="0">
                <a:solidFill>
                  <a:srgbClr val="FFFFFF"/>
                </a:solidFill>
                <a:latin typeface="Arial"/>
                <a:cs typeface="Arial"/>
              </a:rPr>
              <a:t>u</a:t>
            </a:r>
            <a:r>
              <a:rPr sz="900" b="1" dirty="0">
                <a:solidFill>
                  <a:srgbClr val="FFFFFF"/>
                </a:solidFill>
                <a:latin typeface="Arial"/>
                <a:cs typeface="Arial"/>
              </a:rPr>
              <a:t>r</a:t>
            </a:r>
            <a:r>
              <a:rPr sz="900" b="1" spc="-15" dirty="0">
                <a:solidFill>
                  <a:srgbClr val="FFFFFF"/>
                </a:solidFill>
                <a:latin typeface="Arial"/>
                <a:cs typeface="Arial"/>
              </a:rPr>
              <a:t>v</a:t>
            </a:r>
            <a:r>
              <a:rPr sz="900" b="1" dirty="0">
                <a:solidFill>
                  <a:srgbClr val="FFFFFF"/>
                </a:solidFill>
                <a:latin typeface="Arial"/>
                <a:cs typeface="Arial"/>
              </a:rPr>
              <a:t>alum</a:t>
            </a:r>
            <a:r>
              <a:rPr sz="900" b="1" spc="4" dirty="0">
                <a:solidFill>
                  <a:srgbClr val="FFFFFF"/>
                </a:solidFill>
                <a:latin typeface="Arial"/>
                <a:cs typeface="Arial"/>
              </a:rPr>
              <a:t>a</a:t>
            </a:r>
            <a:r>
              <a:rPr sz="900" b="1" dirty="0">
                <a:solidFill>
                  <a:srgbClr val="FFFFFF"/>
                </a:solidFill>
                <a:latin typeface="Arial"/>
                <a:cs typeface="Arial"/>
              </a:rPr>
              <a:t>b</a:t>
            </a:r>
            <a:endParaRPr sz="900">
              <a:latin typeface="Arial"/>
              <a:cs typeface="Arial"/>
            </a:endParaRPr>
          </a:p>
          <a:p>
            <a:pPr marL="97180" marR="91464" algn="ctr">
              <a:spcBef>
                <a:spcPts val="368"/>
              </a:spcBef>
            </a:pPr>
            <a:r>
              <a:rPr sz="900" dirty="0">
                <a:solidFill>
                  <a:srgbClr val="FFFFFF"/>
                </a:solidFill>
                <a:latin typeface="Arial"/>
                <a:cs typeface="Arial"/>
              </a:rPr>
              <a:t>10</a:t>
            </a:r>
            <a:r>
              <a:rPr sz="900" spc="-8" dirty="0">
                <a:solidFill>
                  <a:srgbClr val="FFFFFF"/>
                </a:solidFill>
                <a:latin typeface="Arial"/>
                <a:cs typeface="Arial"/>
              </a:rPr>
              <a:t> </a:t>
            </a:r>
            <a:r>
              <a:rPr sz="900" spc="4" dirty="0">
                <a:solidFill>
                  <a:srgbClr val="FFFFFF"/>
                </a:solidFill>
                <a:latin typeface="Arial"/>
                <a:cs typeface="Arial"/>
              </a:rPr>
              <a:t>m</a:t>
            </a:r>
            <a:r>
              <a:rPr sz="900" spc="-8" dirty="0">
                <a:solidFill>
                  <a:srgbClr val="FFFFFF"/>
                </a:solidFill>
                <a:latin typeface="Arial"/>
                <a:cs typeface="Arial"/>
              </a:rPr>
              <a:t>g</a:t>
            </a:r>
            <a:r>
              <a:rPr sz="900" dirty="0">
                <a:solidFill>
                  <a:srgbClr val="FFFFFF"/>
                </a:solidFill>
                <a:latin typeface="Arial"/>
                <a:cs typeface="Arial"/>
              </a:rPr>
              <a:t>/kg</a:t>
            </a:r>
            <a:r>
              <a:rPr sz="900" spc="-4" dirty="0">
                <a:solidFill>
                  <a:srgbClr val="FFFFFF"/>
                </a:solidFill>
                <a:latin typeface="Arial"/>
                <a:cs typeface="Arial"/>
              </a:rPr>
              <a:t> q</a:t>
            </a:r>
            <a:r>
              <a:rPr sz="900" dirty="0">
                <a:solidFill>
                  <a:srgbClr val="FFFFFF"/>
                </a:solidFill>
                <a:latin typeface="Arial"/>
                <a:cs typeface="Arial"/>
              </a:rPr>
              <a:t>2</a:t>
            </a:r>
            <a:r>
              <a:rPr sz="900" spc="-8" dirty="0">
                <a:solidFill>
                  <a:srgbClr val="FFFFFF"/>
                </a:solidFill>
                <a:latin typeface="Arial"/>
                <a:cs typeface="Arial"/>
              </a:rPr>
              <a:t>w</a:t>
            </a:r>
            <a:r>
              <a:rPr sz="900" dirty="0">
                <a:solidFill>
                  <a:srgbClr val="FFFFFF"/>
                </a:solidFill>
                <a:latin typeface="Arial Unicode MS"/>
                <a:cs typeface="Arial Unicode MS"/>
              </a:rPr>
              <a:t>治疗长达</a:t>
            </a:r>
            <a:r>
              <a:rPr sz="900" dirty="0">
                <a:solidFill>
                  <a:srgbClr val="FFFFFF"/>
                </a:solidFill>
                <a:latin typeface="Arial"/>
                <a:cs typeface="Arial"/>
              </a:rPr>
              <a:t>12</a:t>
            </a:r>
            <a:r>
              <a:rPr sz="900" dirty="0">
                <a:solidFill>
                  <a:srgbClr val="FFFFFF"/>
                </a:solidFill>
                <a:latin typeface="Arial Unicode MS"/>
                <a:cs typeface="Arial Unicode MS"/>
              </a:rPr>
              <a:t>个 月</a:t>
            </a:r>
            <a:endParaRPr sz="900">
              <a:latin typeface="Arial Unicode MS"/>
              <a:cs typeface="Arial Unicode MS"/>
            </a:endParaRPr>
          </a:p>
          <a:p>
            <a:pPr marL="953" algn="ctr">
              <a:spcBef>
                <a:spcPts val="386"/>
              </a:spcBef>
            </a:pPr>
            <a:r>
              <a:rPr sz="900" dirty="0">
                <a:solidFill>
                  <a:srgbClr val="FFFFFF"/>
                </a:solidFill>
                <a:latin typeface="Arial"/>
                <a:cs typeface="Arial"/>
              </a:rPr>
              <a:t>N</a:t>
            </a:r>
            <a:r>
              <a:rPr sz="900" spc="-8" dirty="0">
                <a:solidFill>
                  <a:srgbClr val="FFFFFF"/>
                </a:solidFill>
                <a:latin typeface="Arial"/>
                <a:cs typeface="Arial"/>
              </a:rPr>
              <a:t>=</a:t>
            </a:r>
            <a:r>
              <a:rPr sz="900" dirty="0">
                <a:solidFill>
                  <a:srgbClr val="FFFFFF"/>
                </a:solidFill>
                <a:latin typeface="Arial"/>
                <a:cs typeface="Arial"/>
              </a:rPr>
              <a:t>476</a:t>
            </a:r>
            <a:endParaRPr sz="900">
              <a:latin typeface="Arial"/>
              <a:cs typeface="Arial"/>
            </a:endParaRPr>
          </a:p>
        </p:txBody>
      </p:sp>
      <p:sp>
        <p:nvSpPr>
          <p:cNvPr id="19" name="object 19"/>
          <p:cNvSpPr/>
          <p:nvPr/>
        </p:nvSpPr>
        <p:spPr>
          <a:xfrm>
            <a:off x="4544559" y="1797351"/>
            <a:ext cx="1680728" cy="839220"/>
          </a:xfrm>
          <a:prstGeom prst="rect">
            <a:avLst/>
          </a:prstGeom>
          <a:blipFill>
            <a:blip r:embed="rId6" cstate="print"/>
            <a:stretch>
              <a:fillRect/>
            </a:stretch>
          </a:blipFill>
        </p:spPr>
        <p:txBody>
          <a:bodyPr wrap="square" lIns="0" tIns="0" rIns="0" bIns="0" rtlCol="0"/>
          <a:lstStyle/>
          <a:p>
            <a:endParaRPr sz="1350"/>
          </a:p>
        </p:txBody>
      </p:sp>
      <p:sp>
        <p:nvSpPr>
          <p:cNvPr id="20" name="object 20"/>
          <p:cNvSpPr/>
          <p:nvPr/>
        </p:nvSpPr>
        <p:spPr>
          <a:xfrm>
            <a:off x="4572000" y="1822495"/>
            <a:ext cx="1623560" cy="823223"/>
          </a:xfrm>
          <a:prstGeom prst="rect">
            <a:avLst/>
          </a:prstGeom>
          <a:blipFill>
            <a:blip r:embed="rId7" cstate="print"/>
            <a:stretch>
              <a:fillRect/>
            </a:stretch>
          </a:blipFill>
        </p:spPr>
        <p:txBody>
          <a:bodyPr wrap="square" lIns="0" tIns="0" rIns="0" bIns="0" rtlCol="0"/>
          <a:lstStyle/>
          <a:p>
            <a:endParaRPr sz="1350"/>
          </a:p>
        </p:txBody>
      </p:sp>
      <p:sp>
        <p:nvSpPr>
          <p:cNvPr id="21" name="object 21"/>
          <p:cNvSpPr/>
          <p:nvPr/>
        </p:nvSpPr>
        <p:spPr>
          <a:xfrm>
            <a:off x="4563997" y="1816787"/>
            <a:ext cx="1604505" cy="762712"/>
          </a:xfrm>
          <a:custGeom>
            <a:avLst/>
            <a:gdLst/>
            <a:ahLst/>
            <a:cxnLst/>
            <a:rect l="l" t="t" r="r" b="b"/>
            <a:pathLst>
              <a:path w="2138679" h="1016635">
                <a:moveTo>
                  <a:pt x="0" y="1016508"/>
                </a:moveTo>
                <a:lnTo>
                  <a:pt x="2138171" y="1016508"/>
                </a:lnTo>
                <a:lnTo>
                  <a:pt x="2138171" y="0"/>
                </a:lnTo>
                <a:lnTo>
                  <a:pt x="0" y="0"/>
                </a:lnTo>
                <a:lnTo>
                  <a:pt x="0" y="1016508"/>
                </a:lnTo>
                <a:close/>
              </a:path>
            </a:pathLst>
          </a:custGeom>
          <a:solidFill>
            <a:srgbClr val="C55A11"/>
          </a:solidFill>
        </p:spPr>
        <p:txBody>
          <a:bodyPr wrap="square" lIns="0" tIns="0" rIns="0" bIns="0" rtlCol="0"/>
          <a:lstStyle/>
          <a:p>
            <a:endParaRPr sz="1350"/>
          </a:p>
        </p:txBody>
      </p:sp>
      <p:sp>
        <p:nvSpPr>
          <p:cNvPr id="22" name="object 22"/>
          <p:cNvSpPr txBox="1"/>
          <p:nvPr/>
        </p:nvSpPr>
        <p:spPr>
          <a:xfrm>
            <a:off x="4651844" y="1885290"/>
            <a:ext cx="1429191" cy="656590"/>
          </a:xfrm>
          <a:prstGeom prst="rect">
            <a:avLst/>
          </a:prstGeom>
        </p:spPr>
        <p:txBody>
          <a:bodyPr vert="horz" wrap="square" lIns="0" tIns="0" rIns="0" bIns="0" rtlCol="0">
            <a:spAutoFit/>
          </a:bodyPr>
          <a:lstStyle/>
          <a:p>
            <a:pPr marL="1429" algn="ctr"/>
            <a:r>
              <a:rPr sz="900" b="1" dirty="0">
                <a:solidFill>
                  <a:srgbClr val="FFFFFF"/>
                </a:solidFill>
                <a:latin typeface="Heiti SC"/>
                <a:cs typeface="Heiti SC"/>
              </a:rPr>
              <a:t>安慰剂</a:t>
            </a:r>
            <a:endParaRPr sz="900">
              <a:latin typeface="Heiti SC"/>
              <a:cs typeface="Heiti SC"/>
            </a:endParaRPr>
          </a:p>
          <a:p>
            <a:pPr marL="9528" marR="3811" algn="ctr">
              <a:spcBef>
                <a:spcPts val="379"/>
              </a:spcBef>
            </a:pPr>
            <a:r>
              <a:rPr sz="900" dirty="0">
                <a:solidFill>
                  <a:srgbClr val="FFFFFF"/>
                </a:solidFill>
                <a:latin typeface="Arial"/>
                <a:cs typeface="Arial"/>
              </a:rPr>
              <a:t>10</a:t>
            </a:r>
            <a:r>
              <a:rPr sz="900" spc="-8" dirty="0">
                <a:solidFill>
                  <a:srgbClr val="FFFFFF"/>
                </a:solidFill>
                <a:latin typeface="Arial"/>
                <a:cs typeface="Arial"/>
              </a:rPr>
              <a:t> </a:t>
            </a:r>
            <a:r>
              <a:rPr sz="900" spc="4" dirty="0">
                <a:solidFill>
                  <a:srgbClr val="FFFFFF"/>
                </a:solidFill>
                <a:latin typeface="Arial"/>
                <a:cs typeface="Arial"/>
              </a:rPr>
              <a:t>m</a:t>
            </a:r>
            <a:r>
              <a:rPr sz="900" spc="-8" dirty="0">
                <a:solidFill>
                  <a:srgbClr val="FFFFFF"/>
                </a:solidFill>
                <a:latin typeface="Arial"/>
                <a:cs typeface="Arial"/>
              </a:rPr>
              <a:t>g</a:t>
            </a:r>
            <a:r>
              <a:rPr sz="900" dirty="0">
                <a:solidFill>
                  <a:srgbClr val="FFFFFF"/>
                </a:solidFill>
                <a:latin typeface="Arial"/>
                <a:cs typeface="Arial"/>
              </a:rPr>
              <a:t>/kg</a:t>
            </a:r>
            <a:r>
              <a:rPr sz="900" spc="-4" dirty="0">
                <a:solidFill>
                  <a:srgbClr val="FFFFFF"/>
                </a:solidFill>
                <a:latin typeface="Arial"/>
                <a:cs typeface="Arial"/>
              </a:rPr>
              <a:t> q</a:t>
            </a:r>
            <a:r>
              <a:rPr sz="900" dirty="0">
                <a:solidFill>
                  <a:srgbClr val="FFFFFF"/>
                </a:solidFill>
                <a:latin typeface="Arial"/>
                <a:cs typeface="Arial"/>
              </a:rPr>
              <a:t>2</a:t>
            </a:r>
            <a:r>
              <a:rPr sz="900" spc="-8" dirty="0">
                <a:solidFill>
                  <a:srgbClr val="FFFFFF"/>
                </a:solidFill>
                <a:latin typeface="Arial"/>
                <a:cs typeface="Arial"/>
              </a:rPr>
              <a:t>w</a:t>
            </a:r>
            <a:r>
              <a:rPr sz="900" dirty="0">
                <a:solidFill>
                  <a:srgbClr val="FFFFFF"/>
                </a:solidFill>
                <a:latin typeface="Arial Unicode MS"/>
                <a:cs typeface="Arial Unicode MS"/>
              </a:rPr>
              <a:t>治疗长达</a:t>
            </a:r>
            <a:r>
              <a:rPr sz="900" dirty="0">
                <a:solidFill>
                  <a:srgbClr val="FFFFFF"/>
                </a:solidFill>
                <a:latin typeface="Arial"/>
                <a:cs typeface="Arial"/>
              </a:rPr>
              <a:t>12</a:t>
            </a:r>
            <a:r>
              <a:rPr sz="900" dirty="0">
                <a:solidFill>
                  <a:srgbClr val="FFFFFF"/>
                </a:solidFill>
                <a:latin typeface="Arial Unicode MS"/>
                <a:cs typeface="Arial Unicode MS"/>
              </a:rPr>
              <a:t>个 月</a:t>
            </a:r>
            <a:endParaRPr sz="900">
              <a:latin typeface="Arial Unicode MS"/>
              <a:cs typeface="Arial Unicode MS"/>
            </a:endParaRPr>
          </a:p>
          <a:p>
            <a:pPr marL="476" algn="ctr">
              <a:spcBef>
                <a:spcPts val="386"/>
              </a:spcBef>
            </a:pPr>
            <a:r>
              <a:rPr sz="900" dirty="0">
                <a:solidFill>
                  <a:srgbClr val="FFFFFF"/>
                </a:solidFill>
                <a:latin typeface="Arial"/>
                <a:cs typeface="Arial"/>
              </a:rPr>
              <a:t>N</a:t>
            </a:r>
            <a:r>
              <a:rPr sz="900" spc="-8" dirty="0">
                <a:solidFill>
                  <a:srgbClr val="FFFFFF"/>
                </a:solidFill>
                <a:latin typeface="Arial"/>
                <a:cs typeface="Arial"/>
              </a:rPr>
              <a:t>=</a:t>
            </a:r>
            <a:r>
              <a:rPr sz="900" dirty="0">
                <a:solidFill>
                  <a:srgbClr val="FFFFFF"/>
                </a:solidFill>
                <a:latin typeface="Arial"/>
                <a:cs typeface="Arial"/>
              </a:rPr>
              <a:t>237</a:t>
            </a:r>
            <a:endParaRPr sz="900">
              <a:latin typeface="Arial"/>
              <a:cs typeface="Arial"/>
            </a:endParaRPr>
          </a:p>
        </p:txBody>
      </p:sp>
      <p:sp>
        <p:nvSpPr>
          <p:cNvPr id="23" name="object 23"/>
          <p:cNvSpPr/>
          <p:nvPr/>
        </p:nvSpPr>
        <p:spPr>
          <a:xfrm>
            <a:off x="3936295" y="1509235"/>
            <a:ext cx="638010" cy="718016"/>
          </a:xfrm>
          <a:prstGeom prst="rect">
            <a:avLst/>
          </a:prstGeom>
          <a:blipFill>
            <a:blip r:embed="rId8" cstate="print"/>
            <a:stretch>
              <a:fillRect/>
            </a:stretch>
          </a:blipFill>
        </p:spPr>
        <p:txBody>
          <a:bodyPr wrap="square" lIns="0" tIns="0" rIns="0" bIns="0" rtlCol="0"/>
          <a:lstStyle/>
          <a:p>
            <a:endParaRPr sz="1350"/>
          </a:p>
        </p:txBody>
      </p:sp>
      <p:sp>
        <p:nvSpPr>
          <p:cNvPr id="24" name="object 24"/>
          <p:cNvSpPr/>
          <p:nvPr/>
        </p:nvSpPr>
        <p:spPr>
          <a:xfrm>
            <a:off x="3955733" y="1528663"/>
            <a:ext cx="561672" cy="481637"/>
          </a:xfrm>
          <a:custGeom>
            <a:avLst/>
            <a:gdLst/>
            <a:ahLst/>
            <a:cxnLst/>
            <a:rect l="l" t="t" r="r" b="b"/>
            <a:pathLst>
              <a:path w="748664" h="641985">
                <a:moveTo>
                  <a:pt x="374141" y="0"/>
                </a:moveTo>
                <a:lnTo>
                  <a:pt x="313455" y="4199"/>
                </a:lnTo>
                <a:lnTo>
                  <a:pt x="255885" y="16355"/>
                </a:lnTo>
                <a:lnTo>
                  <a:pt x="202203" y="35809"/>
                </a:lnTo>
                <a:lnTo>
                  <a:pt x="153180" y="61898"/>
                </a:lnTo>
                <a:lnTo>
                  <a:pt x="109585" y="93964"/>
                </a:lnTo>
                <a:lnTo>
                  <a:pt x="72188" y="131344"/>
                </a:lnTo>
                <a:lnTo>
                  <a:pt x="41761" y="173379"/>
                </a:lnTo>
                <a:lnTo>
                  <a:pt x="19074" y="219407"/>
                </a:lnTo>
                <a:lnTo>
                  <a:pt x="4896" y="268768"/>
                </a:lnTo>
                <a:lnTo>
                  <a:pt x="0" y="320801"/>
                </a:lnTo>
                <a:lnTo>
                  <a:pt x="1240" y="347111"/>
                </a:lnTo>
                <a:lnTo>
                  <a:pt x="10873" y="397891"/>
                </a:lnTo>
                <a:lnTo>
                  <a:pt x="29402" y="445668"/>
                </a:lnTo>
                <a:lnTo>
                  <a:pt x="56056" y="489782"/>
                </a:lnTo>
                <a:lnTo>
                  <a:pt x="90063" y="529572"/>
                </a:lnTo>
                <a:lnTo>
                  <a:pt x="130655" y="564378"/>
                </a:lnTo>
                <a:lnTo>
                  <a:pt x="177061" y="593538"/>
                </a:lnTo>
                <a:lnTo>
                  <a:pt x="228510" y="616392"/>
                </a:lnTo>
                <a:lnTo>
                  <a:pt x="284232" y="632280"/>
                </a:lnTo>
                <a:lnTo>
                  <a:pt x="343457" y="640540"/>
                </a:lnTo>
                <a:lnTo>
                  <a:pt x="374141" y="641603"/>
                </a:lnTo>
                <a:lnTo>
                  <a:pt x="404826" y="640540"/>
                </a:lnTo>
                <a:lnTo>
                  <a:pt x="464051" y="632280"/>
                </a:lnTo>
                <a:lnTo>
                  <a:pt x="519773" y="616392"/>
                </a:lnTo>
                <a:lnTo>
                  <a:pt x="571222" y="593538"/>
                </a:lnTo>
                <a:lnTo>
                  <a:pt x="617628" y="564378"/>
                </a:lnTo>
                <a:lnTo>
                  <a:pt x="658220" y="529572"/>
                </a:lnTo>
                <a:lnTo>
                  <a:pt x="692227" y="489782"/>
                </a:lnTo>
                <a:lnTo>
                  <a:pt x="718881" y="445668"/>
                </a:lnTo>
                <a:lnTo>
                  <a:pt x="737410" y="397891"/>
                </a:lnTo>
                <a:lnTo>
                  <a:pt x="747043" y="347111"/>
                </a:lnTo>
                <a:lnTo>
                  <a:pt x="748284" y="320801"/>
                </a:lnTo>
                <a:lnTo>
                  <a:pt x="747043" y="294492"/>
                </a:lnTo>
                <a:lnTo>
                  <a:pt x="737410" y="243712"/>
                </a:lnTo>
                <a:lnTo>
                  <a:pt x="718881" y="195935"/>
                </a:lnTo>
                <a:lnTo>
                  <a:pt x="692227" y="151821"/>
                </a:lnTo>
                <a:lnTo>
                  <a:pt x="658220" y="112031"/>
                </a:lnTo>
                <a:lnTo>
                  <a:pt x="617628" y="77225"/>
                </a:lnTo>
                <a:lnTo>
                  <a:pt x="571222" y="48065"/>
                </a:lnTo>
                <a:lnTo>
                  <a:pt x="519773" y="25211"/>
                </a:lnTo>
                <a:lnTo>
                  <a:pt x="464051" y="9323"/>
                </a:lnTo>
                <a:lnTo>
                  <a:pt x="404826" y="1063"/>
                </a:lnTo>
                <a:lnTo>
                  <a:pt x="374141" y="0"/>
                </a:lnTo>
                <a:close/>
              </a:path>
            </a:pathLst>
          </a:custGeom>
          <a:solidFill>
            <a:srgbClr val="C01B44"/>
          </a:solidFill>
        </p:spPr>
        <p:txBody>
          <a:bodyPr wrap="square" lIns="0" tIns="0" rIns="0" bIns="0" rtlCol="0"/>
          <a:lstStyle/>
          <a:p>
            <a:endParaRPr sz="1350"/>
          </a:p>
        </p:txBody>
      </p:sp>
      <p:sp>
        <p:nvSpPr>
          <p:cNvPr id="25" name="object 25"/>
          <p:cNvSpPr txBox="1"/>
          <p:nvPr/>
        </p:nvSpPr>
        <p:spPr>
          <a:xfrm>
            <a:off x="4149913" y="1681456"/>
            <a:ext cx="178649" cy="276999"/>
          </a:xfrm>
          <a:prstGeom prst="rect">
            <a:avLst/>
          </a:prstGeom>
        </p:spPr>
        <p:txBody>
          <a:bodyPr vert="horz" wrap="square" lIns="0" tIns="0" rIns="0" bIns="0" rtlCol="0">
            <a:spAutoFit/>
          </a:bodyPr>
          <a:lstStyle/>
          <a:p>
            <a:pPr marL="9528" marR="3811" indent="39062"/>
            <a:r>
              <a:rPr sz="900" dirty="0">
                <a:solidFill>
                  <a:srgbClr val="FFFFFF"/>
                </a:solidFill>
                <a:latin typeface="Arial"/>
                <a:cs typeface="Arial"/>
              </a:rPr>
              <a:t>R 2:1</a:t>
            </a:r>
            <a:endParaRPr sz="900">
              <a:latin typeface="Arial"/>
              <a:cs typeface="Arial"/>
            </a:endParaRPr>
          </a:p>
        </p:txBody>
      </p:sp>
      <p:sp>
        <p:nvSpPr>
          <p:cNvPr id="26" name="object 26"/>
          <p:cNvSpPr txBox="1"/>
          <p:nvPr/>
        </p:nvSpPr>
        <p:spPr>
          <a:xfrm>
            <a:off x="1446607" y="789432"/>
            <a:ext cx="1091902" cy="205184"/>
          </a:xfrm>
          <a:prstGeom prst="rect">
            <a:avLst/>
          </a:prstGeom>
        </p:spPr>
        <p:txBody>
          <a:bodyPr vert="horz" wrap="square" lIns="0" tIns="0" rIns="0" bIns="0" rtlCol="0">
            <a:spAutoFit/>
          </a:bodyPr>
          <a:lstStyle/>
          <a:p>
            <a:pPr marL="9528">
              <a:lnSpc>
                <a:spcPts val="1617"/>
              </a:lnSpc>
              <a:tabLst>
                <a:tab pos="224374" algn="l"/>
              </a:tabLst>
            </a:pPr>
            <a:r>
              <a:rPr sz="1350" dirty="0">
                <a:latin typeface="Arial"/>
                <a:cs typeface="Arial"/>
              </a:rPr>
              <a:t>•	</a:t>
            </a:r>
            <a:r>
              <a:rPr sz="1350" b="1" dirty="0">
                <a:latin typeface="Heiti SC"/>
                <a:cs typeface="Heiti SC"/>
              </a:rPr>
              <a:t>研究设计：</a:t>
            </a:r>
            <a:endParaRPr sz="1350">
              <a:latin typeface="Heiti SC"/>
              <a:cs typeface="Heiti SC"/>
            </a:endParaRPr>
          </a:p>
        </p:txBody>
      </p:sp>
      <p:sp>
        <p:nvSpPr>
          <p:cNvPr id="28" name="object 28"/>
          <p:cNvSpPr/>
          <p:nvPr/>
        </p:nvSpPr>
        <p:spPr>
          <a:xfrm>
            <a:off x="2491098" y="3647295"/>
            <a:ext cx="0" cy="289649"/>
          </a:xfrm>
          <a:custGeom>
            <a:avLst/>
            <a:gdLst/>
            <a:ahLst/>
            <a:cxnLst/>
            <a:rect l="l" t="t" r="r" b="b"/>
            <a:pathLst>
              <a:path h="386079">
                <a:moveTo>
                  <a:pt x="0" y="0"/>
                </a:moveTo>
                <a:lnTo>
                  <a:pt x="0" y="385698"/>
                </a:lnTo>
              </a:path>
            </a:pathLst>
          </a:custGeom>
          <a:ln w="12192">
            <a:solidFill>
              <a:srgbClr val="000000"/>
            </a:solidFill>
            <a:prstDash val="dash"/>
          </a:ln>
        </p:spPr>
        <p:txBody>
          <a:bodyPr wrap="square" lIns="0" tIns="0" rIns="0" bIns="0" rtlCol="0"/>
          <a:lstStyle/>
          <a:p>
            <a:endParaRPr sz="1350"/>
          </a:p>
        </p:txBody>
      </p:sp>
      <p:sp>
        <p:nvSpPr>
          <p:cNvPr id="29" name="object 29"/>
          <p:cNvSpPr/>
          <p:nvPr/>
        </p:nvSpPr>
        <p:spPr>
          <a:xfrm>
            <a:off x="2491098" y="4096729"/>
            <a:ext cx="0" cy="668385"/>
          </a:xfrm>
          <a:custGeom>
            <a:avLst/>
            <a:gdLst/>
            <a:ahLst/>
            <a:cxnLst/>
            <a:rect l="l" t="t" r="r" b="b"/>
            <a:pathLst>
              <a:path h="890904">
                <a:moveTo>
                  <a:pt x="0" y="0"/>
                </a:moveTo>
                <a:lnTo>
                  <a:pt x="0" y="890790"/>
                </a:lnTo>
              </a:path>
            </a:pathLst>
          </a:custGeom>
          <a:ln w="12192">
            <a:solidFill>
              <a:srgbClr val="000000"/>
            </a:solidFill>
            <a:prstDash val="dash"/>
          </a:ln>
        </p:spPr>
        <p:txBody>
          <a:bodyPr wrap="square" lIns="0" tIns="0" rIns="0" bIns="0" rtlCol="0"/>
          <a:lstStyle/>
          <a:p>
            <a:endParaRPr sz="1350"/>
          </a:p>
        </p:txBody>
      </p:sp>
      <p:sp>
        <p:nvSpPr>
          <p:cNvPr id="30" name="object 30"/>
          <p:cNvSpPr/>
          <p:nvPr/>
        </p:nvSpPr>
        <p:spPr>
          <a:xfrm>
            <a:off x="3209123" y="3882826"/>
            <a:ext cx="0" cy="342529"/>
          </a:xfrm>
          <a:custGeom>
            <a:avLst/>
            <a:gdLst/>
            <a:ahLst/>
            <a:cxnLst/>
            <a:rect l="l" t="t" r="r" b="b"/>
            <a:pathLst>
              <a:path h="456564">
                <a:moveTo>
                  <a:pt x="0" y="0"/>
                </a:moveTo>
                <a:lnTo>
                  <a:pt x="0" y="456184"/>
                </a:lnTo>
              </a:path>
            </a:pathLst>
          </a:custGeom>
          <a:ln w="12192">
            <a:solidFill>
              <a:srgbClr val="000000"/>
            </a:solidFill>
            <a:prstDash val="dash"/>
          </a:ln>
        </p:spPr>
        <p:txBody>
          <a:bodyPr wrap="square" lIns="0" tIns="0" rIns="0" bIns="0" rtlCol="0"/>
          <a:lstStyle/>
          <a:p>
            <a:endParaRPr sz="1350"/>
          </a:p>
        </p:txBody>
      </p:sp>
      <p:sp>
        <p:nvSpPr>
          <p:cNvPr id="31" name="object 31"/>
          <p:cNvSpPr/>
          <p:nvPr/>
        </p:nvSpPr>
        <p:spPr>
          <a:xfrm>
            <a:off x="3209123" y="4385139"/>
            <a:ext cx="0" cy="402555"/>
          </a:xfrm>
          <a:custGeom>
            <a:avLst/>
            <a:gdLst/>
            <a:ahLst/>
            <a:cxnLst/>
            <a:rect l="l" t="t" r="r" b="b"/>
            <a:pathLst>
              <a:path h="536575">
                <a:moveTo>
                  <a:pt x="0" y="0"/>
                </a:moveTo>
                <a:lnTo>
                  <a:pt x="0" y="536130"/>
                </a:lnTo>
              </a:path>
            </a:pathLst>
          </a:custGeom>
          <a:ln w="12192">
            <a:solidFill>
              <a:srgbClr val="000000"/>
            </a:solidFill>
            <a:prstDash val="dash"/>
          </a:ln>
        </p:spPr>
        <p:txBody>
          <a:bodyPr wrap="square" lIns="0" tIns="0" rIns="0" bIns="0" rtlCol="0"/>
          <a:lstStyle/>
          <a:p>
            <a:endParaRPr sz="1350"/>
          </a:p>
        </p:txBody>
      </p:sp>
      <p:sp>
        <p:nvSpPr>
          <p:cNvPr id="32" name="object 32"/>
          <p:cNvSpPr txBox="1"/>
          <p:nvPr/>
        </p:nvSpPr>
        <p:spPr>
          <a:xfrm>
            <a:off x="1557740" y="3365432"/>
            <a:ext cx="138632" cy="1476045"/>
          </a:xfrm>
          <a:prstGeom prst="rect">
            <a:avLst/>
          </a:prstGeom>
        </p:spPr>
        <p:txBody>
          <a:bodyPr vert="horz" wrap="square" lIns="0" tIns="0" rIns="0" bIns="0" rtlCol="0">
            <a:spAutoFit/>
          </a:bodyPr>
          <a:lstStyle/>
          <a:p>
            <a:pPr marL="9528"/>
            <a:r>
              <a:rPr sz="675" dirty="0">
                <a:latin typeface="Arial"/>
                <a:cs typeface="Arial"/>
              </a:rPr>
              <a:t>1.0</a:t>
            </a:r>
            <a:endParaRPr sz="675">
              <a:latin typeface="Arial"/>
              <a:cs typeface="Arial"/>
            </a:endParaRPr>
          </a:p>
          <a:p>
            <a:pPr marL="9528">
              <a:spcBef>
                <a:spcPts val="259"/>
              </a:spcBef>
            </a:pPr>
            <a:r>
              <a:rPr sz="675" dirty="0">
                <a:latin typeface="Arial"/>
                <a:cs typeface="Arial"/>
              </a:rPr>
              <a:t>0.9</a:t>
            </a:r>
            <a:endParaRPr sz="675">
              <a:latin typeface="Arial"/>
              <a:cs typeface="Arial"/>
            </a:endParaRPr>
          </a:p>
          <a:p>
            <a:pPr marL="9528">
              <a:spcBef>
                <a:spcPts val="244"/>
              </a:spcBef>
            </a:pPr>
            <a:r>
              <a:rPr sz="675" dirty="0">
                <a:latin typeface="Arial"/>
                <a:cs typeface="Arial"/>
              </a:rPr>
              <a:t>0.8</a:t>
            </a:r>
            <a:endParaRPr sz="675">
              <a:latin typeface="Arial"/>
              <a:cs typeface="Arial"/>
            </a:endParaRPr>
          </a:p>
          <a:p>
            <a:pPr marL="9528">
              <a:spcBef>
                <a:spcPts val="259"/>
              </a:spcBef>
            </a:pPr>
            <a:r>
              <a:rPr sz="675" dirty="0">
                <a:latin typeface="Arial"/>
                <a:cs typeface="Arial"/>
              </a:rPr>
              <a:t>0.7</a:t>
            </a:r>
            <a:endParaRPr sz="675">
              <a:latin typeface="Arial"/>
              <a:cs typeface="Arial"/>
            </a:endParaRPr>
          </a:p>
          <a:p>
            <a:pPr marL="9528">
              <a:spcBef>
                <a:spcPts val="244"/>
              </a:spcBef>
            </a:pPr>
            <a:r>
              <a:rPr sz="675" dirty="0">
                <a:latin typeface="Arial"/>
                <a:cs typeface="Arial"/>
              </a:rPr>
              <a:t>0.6</a:t>
            </a:r>
            <a:endParaRPr sz="675">
              <a:latin typeface="Arial"/>
              <a:cs typeface="Arial"/>
            </a:endParaRPr>
          </a:p>
          <a:p>
            <a:pPr marL="9528">
              <a:spcBef>
                <a:spcPts val="259"/>
              </a:spcBef>
            </a:pPr>
            <a:r>
              <a:rPr sz="675" dirty="0">
                <a:latin typeface="Arial"/>
                <a:cs typeface="Arial"/>
              </a:rPr>
              <a:t>0.5</a:t>
            </a:r>
            <a:endParaRPr sz="675">
              <a:latin typeface="Arial"/>
              <a:cs typeface="Arial"/>
            </a:endParaRPr>
          </a:p>
          <a:p>
            <a:pPr marL="9528">
              <a:spcBef>
                <a:spcPts val="240"/>
              </a:spcBef>
            </a:pPr>
            <a:r>
              <a:rPr sz="675" dirty="0">
                <a:latin typeface="Arial"/>
                <a:cs typeface="Arial"/>
              </a:rPr>
              <a:t>0.4</a:t>
            </a:r>
            <a:endParaRPr sz="675">
              <a:latin typeface="Arial"/>
              <a:cs typeface="Arial"/>
            </a:endParaRPr>
          </a:p>
          <a:p>
            <a:pPr marL="9528">
              <a:spcBef>
                <a:spcPts val="259"/>
              </a:spcBef>
            </a:pPr>
            <a:r>
              <a:rPr sz="675" dirty="0">
                <a:latin typeface="Arial"/>
                <a:cs typeface="Arial"/>
              </a:rPr>
              <a:t>0.3</a:t>
            </a:r>
            <a:endParaRPr sz="675">
              <a:latin typeface="Arial"/>
              <a:cs typeface="Arial"/>
            </a:endParaRPr>
          </a:p>
          <a:p>
            <a:pPr marL="9528">
              <a:spcBef>
                <a:spcPts val="244"/>
              </a:spcBef>
            </a:pPr>
            <a:r>
              <a:rPr sz="675" dirty="0">
                <a:latin typeface="Arial"/>
                <a:cs typeface="Arial"/>
              </a:rPr>
              <a:t>0.2</a:t>
            </a:r>
            <a:endParaRPr sz="675">
              <a:latin typeface="Arial"/>
              <a:cs typeface="Arial"/>
            </a:endParaRPr>
          </a:p>
          <a:p>
            <a:pPr marL="9528">
              <a:spcBef>
                <a:spcPts val="259"/>
              </a:spcBef>
            </a:pPr>
            <a:r>
              <a:rPr sz="675" dirty="0">
                <a:latin typeface="Arial"/>
                <a:cs typeface="Arial"/>
              </a:rPr>
              <a:t>0.1</a:t>
            </a:r>
            <a:endParaRPr sz="675">
              <a:latin typeface="Arial"/>
              <a:cs typeface="Arial"/>
            </a:endParaRPr>
          </a:p>
          <a:p>
            <a:pPr marL="9528">
              <a:spcBef>
                <a:spcPts val="259"/>
              </a:spcBef>
            </a:pPr>
            <a:r>
              <a:rPr sz="675" dirty="0">
                <a:latin typeface="Arial"/>
                <a:cs typeface="Arial"/>
              </a:rPr>
              <a:t>0.0</a:t>
            </a:r>
            <a:endParaRPr sz="675">
              <a:latin typeface="Arial"/>
              <a:cs typeface="Arial"/>
            </a:endParaRPr>
          </a:p>
        </p:txBody>
      </p:sp>
      <p:sp>
        <p:nvSpPr>
          <p:cNvPr id="33" name="object 33"/>
          <p:cNvSpPr txBox="1"/>
          <p:nvPr/>
        </p:nvSpPr>
        <p:spPr>
          <a:xfrm>
            <a:off x="1421740" y="3342526"/>
            <a:ext cx="126958" cy="1504937"/>
          </a:xfrm>
          <a:prstGeom prst="rect">
            <a:avLst/>
          </a:prstGeom>
        </p:spPr>
        <p:txBody>
          <a:bodyPr vert="vert270" wrap="square" lIns="0" tIns="0" rIns="0" bIns="0" rtlCol="0">
            <a:spAutoFit/>
          </a:bodyPr>
          <a:lstStyle/>
          <a:p>
            <a:pPr marL="9528"/>
            <a:r>
              <a:rPr sz="825" b="1" spc="-4" dirty="0">
                <a:latin typeface="Arial"/>
                <a:cs typeface="Arial"/>
              </a:rPr>
              <a:t>P</a:t>
            </a:r>
            <a:r>
              <a:rPr sz="825" b="1" dirty="0">
                <a:latin typeface="Arial"/>
                <a:cs typeface="Arial"/>
              </a:rPr>
              <a:t>rob</a:t>
            </a:r>
            <a:r>
              <a:rPr sz="825" b="1" spc="-4" dirty="0">
                <a:latin typeface="Arial"/>
                <a:cs typeface="Arial"/>
              </a:rPr>
              <a:t>a</a:t>
            </a:r>
            <a:r>
              <a:rPr sz="825" b="1" dirty="0">
                <a:latin typeface="Arial"/>
                <a:cs typeface="Arial"/>
              </a:rPr>
              <a:t>bi</a:t>
            </a:r>
            <a:r>
              <a:rPr sz="825" b="1" spc="4" dirty="0">
                <a:latin typeface="Arial"/>
                <a:cs typeface="Arial"/>
              </a:rPr>
              <a:t>l</a:t>
            </a:r>
            <a:r>
              <a:rPr sz="825" b="1" dirty="0">
                <a:latin typeface="Arial"/>
                <a:cs typeface="Arial"/>
              </a:rPr>
              <a:t>ity</a:t>
            </a:r>
            <a:r>
              <a:rPr sz="825" b="1" spc="-34" dirty="0">
                <a:latin typeface="Arial"/>
                <a:cs typeface="Arial"/>
              </a:rPr>
              <a:t> </a:t>
            </a:r>
            <a:r>
              <a:rPr sz="825" b="1" dirty="0">
                <a:latin typeface="Arial"/>
                <a:cs typeface="Arial"/>
              </a:rPr>
              <a:t>of</a:t>
            </a:r>
            <a:r>
              <a:rPr sz="825" b="1" spc="-15" dirty="0">
                <a:latin typeface="Arial"/>
                <a:cs typeface="Arial"/>
              </a:rPr>
              <a:t> </a:t>
            </a:r>
            <a:r>
              <a:rPr sz="825" b="1" dirty="0">
                <a:latin typeface="Arial"/>
                <a:cs typeface="Arial"/>
              </a:rPr>
              <a:t>O</a:t>
            </a:r>
            <a:r>
              <a:rPr sz="825" b="1" spc="-11" dirty="0">
                <a:latin typeface="Arial"/>
                <a:cs typeface="Arial"/>
              </a:rPr>
              <a:t>v</a:t>
            </a:r>
            <a:r>
              <a:rPr sz="825" b="1" dirty="0">
                <a:latin typeface="Arial"/>
                <a:cs typeface="Arial"/>
              </a:rPr>
              <a:t>erall</a:t>
            </a:r>
            <a:r>
              <a:rPr sz="825" b="1" spc="-23" dirty="0">
                <a:latin typeface="Arial"/>
                <a:cs typeface="Arial"/>
              </a:rPr>
              <a:t> </a:t>
            </a:r>
            <a:r>
              <a:rPr sz="825" b="1" spc="-4" dirty="0">
                <a:latin typeface="Arial"/>
                <a:cs typeface="Arial"/>
              </a:rPr>
              <a:t>S</a:t>
            </a:r>
            <a:r>
              <a:rPr sz="825" b="1" dirty="0">
                <a:latin typeface="Arial"/>
                <a:cs typeface="Arial"/>
              </a:rPr>
              <a:t>ur</a:t>
            </a:r>
            <a:r>
              <a:rPr sz="825" b="1" spc="-11" dirty="0">
                <a:latin typeface="Arial"/>
                <a:cs typeface="Arial"/>
              </a:rPr>
              <a:t>v</a:t>
            </a:r>
            <a:r>
              <a:rPr sz="825" b="1" dirty="0">
                <a:latin typeface="Arial"/>
                <a:cs typeface="Arial"/>
              </a:rPr>
              <a:t>i</a:t>
            </a:r>
            <a:r>
              <a:rPr sz="825" b="1" spc="-11" dirty="0">
                <a:latin typeface="Arial"/>
                <a:cs typeface="Arial"/>
              </a:rPr>
              <a:t>v</a:t>
            </a:r>
            <a:r>
              <a:rPr sz="825" b="1" dirty="0">
                <a:latin typeface="Arial"/>
                <a:cs typeface="Arial"/>
              </a:rPr>
              <a:t>al</a:t>
            </a:r>
            <a:endParaRPr sz="825">
              <a:latin typeface="Arial"/>
              <a:cs typeface="Arial"/>
            </a:endParaRPr>
          </a:p>
        </p:txBody>
      </p:sp>
      <p:sp>
        <p:nvSpPr>
          <p:cNvPr id="34" name="object 34"/>
          <p:cNvSpPr txBox="1"/>
          <p:nvPr/>
        </p:nvSpPr>
        <p:spPr>
          <a:xfrm>
            <a:off x="1912180" y="4842936"/>
            <a:ext cx="993764" cy="103875"/>
          </a:xfrm>
          <a:prstGeom prst="rect">
            <a:avLst/>
          </a:prstGeom>
        </p:spPr>
        <p:txBody>
          <a:bodyPr vert="horz" wrap="square" lIns="0" tIns="0" rIns="0" bIns="0" rtlCol="0">
            <a:spAutoFit/>
          </a:bodyPr>
          <a:lstStyle/>
          <a:p>
            <a:pPr marL="9528">
              <a:tabLst>
                <a:tab pos="195315" algn="l"/>
                <a:tab pos="378243" algn="l"/>
                <a:tab pos="529255" algn="l"/>
              </a:tabLst>
            </a:pPr>
            <a:r>
              <a:rPr sz="675" dirty="0">
                <a:latin typeface="Arial"/>
                <a:cs typeface="Arial"/>
              </a:rPr>
              <a:t>3	6	9	12   </a:t>
            </a:r>
            <a:r>
              <a:rPr sz="675" spc="-68" dirty="0">
                <a:latin typeface="Arial"/>
                <a:cs typeface="Arial"/>
              </a:rPr>
              <a:t> </a:t>
            </a:r>
            <a:r>
              <a:rPr sz="675" dirty="0">
                <a:latin typeface="Arial"/>
                <a:cs typeface="Arial"/>
              </a:rPr>
              <a:t>15  </a:t>
            </a:r>
            <a:r>
              <a:rPr sz="675" spc="60" dirty="0">
                <a:latin typeface="Arial"/>
                <a:cs typeface="Arial"/>
              </a:rPr>
              <a:t> </a:t>
            </a:r>
            <a:r>
              <a:rPr sz="675" dirty="0">
                <a:latin typeface="Arial"/>
                <a:cs typeface="Arial"/>
              </a:rPr>
              <a:t>18</a:t>
            </a:r>
            <a:endParaRPr sz="675">
              <a:latin typeface="Arial"/>
              <a:cs typeface="Arial"/>
            </a:endParaRPr>
          </a:p>
        </p:txBody>
      </p:sp>
      <p:sp>
        <p:nvSpPr>
          <p:cNvPr id="35" name="object 35"/>
          <p:cNvSpPr txBox="1"/>
          <p:nvPr/>
        </p:nvSpPr>
        <p:spPr>
          <a:xfrm>
            <a:off x="2973403" y="4842936"/>
            <a:ext cx="1546861" cy="103875"/>
          </a:xfrm>
          <a:prstGeom prst="rect">
            <a:avLst/>
          </a:prstGeom>
        </p:spPr>
        <p:txBody>
          <a:bodyPr vert="horz" wrap="square" lIns="0" tIns="0" rIns="0" bIns="0" rtlCol="0">
            <a:spAutoFit/>
          </a:bodyPr>
          <a:lstStyle/>
          <a:p>
            <a:pPr marL="9528"/>
            <a:r>
              <a:rPr sz="675" dirty="0">
                <a:latin typeface="Arial"/>
                <a:cs typeface="Arial"/>
              </a:rPr>
              <a:t>21  </a:t>
            </a:r>
            <a:r>
              <a:rPr sz="675" spc="60" dirty="0">
                <a:latin typeface="Arial"/>
                <a:cs typeface="Arial"/>
              </a:rPr>
              <a:t> </a:t>
            </a:r>
            <a:r>
              <a:rPr sz="675" dirty="0">
                <a:latin typeface="Arial"/>
                <a:cs typeface="Arial"/>
              </a:rPr>
              <a:t>24   </a:t>
            </a:r>
            <a:r>
              <a:rPr sz="675" spc="-68" dirty="0">
                <a:latin typeface="Arial"/>
                <a:cs typeface="Arial"/>
              </a:rPr>
              <a:t> </a:t>
            </a:r>
            <a:r>
              <a:rPr sz="675" dirty="0">
                <a:latin typeface="Arial"/>
                <a:cs typeface="Arial"/>
              </a:rPr>
              <a:t>27  </a:t>
            </a:r>
            <a:r>
              <a:rPr sz="675" spc="64" dirty="0">
                <a:latin typeface="Arial"/>
                <a:cs typeface="Arial"/>
              </a:rPr>
              <a:t> </a:t>
            </a:r>
            <a:r>
              <a:rPr sz="675" dirty="0">
                <a:latin typeface="Arial"/>
                <a:cs typeface="Arial"/>
              </a:rPr>
              <a:t>30   </a:t>
            </a:r>
            <a:r>
              <a:rPr sz="675" spc="-71" dirty="0">
                <a:latin typeface="Arial"/>
                <a:cs typeface="Arial"/>
              </a:rPr>
              <a:t> </a:t>
            </a:r>
            <a:r>
              <a:rPr sz="675" dirty="0">
                <a:latin typeface="Arial"/>
                <a:cs typeface="Arial"/>
              </a:rPr>
              <a:t>33  </a:t>
            </a:r>
            <a:r>
              <a:rPr sz="675" spc="71" dirty="0">
                <a:latin typeface="Arial"/>
                <a:cs typeface="Arial"/>
              </a:rPr>
              <a:t> </a:t>
            </a:r>
            <a:r>
              <a:rPr sz="675" dirty="0">
                <a:latin typeface="Arial"/>
                <a:cs typeface="Arial"/>
              </a:rPr>
              <a:t>36   </a:t>
            </a:r>
            <a:r>
              <a:rPr sz="675" spc="-79" dirty="0">
                <a:latin typeface="Arial"/>
                <a:cs typeface="Arial"/>
              </a:rPr>
              <a:t> </a:t>
            </a:r>
            <a:r>
              <a:rPr sz="675" dirty="0">
                <a:latin typeface="Arial"/>
                <a:cs typeface="Arial"/>
              </a:rPr>
              <a:t>39   </a:t>
            </a:r>
            <a:r>
              <a:rPr sz="675" spc="-68" dirty="0">
                <a:latin typeface="Arial"/>
                <a:cs typeface="Arial"/>
              </a:rPr>
              <a:t> </a:t>
            </a:r>
            <a:r>
              <a:rPr sz="675" dirty="0">
                <a:latin typeface="Arial"/>
                <a:cs typeface="Arial"/>
              </a:rPr>
              <a:t>42  </a:t>
            </a:r>
            <a:r>
              <a:rPr sz="675" spc="53" dirty="0">
                <a:latin typeface="Arial"/>
                <a:cs typeface="Arial"/>
              </a:rPr>
              <a:t> </a:t>
            </a:r>
            <a:r>
              <a:rPr sz="675" dirty="0">
                <a:latin typeface="Arial"/>
                <a:cs typeface="Arial"/>
              </a:rPr>
              <a:t>45</a:t>
            </a:r>
            <a:endParaRPr sz="675">
              <a:latin typeface="Arial"/>
              <a:cs typeface="Arial"/>
            </a:endParaRPr>
          </a:p>
        </p:txBody>
      </p:sp>
      <p:sp>
        <p:nvSpPr>
          <p:cNvPr id="36" name="object 36"/>
          <p:cNvSpPr txBox="1"/>
          <p:nvPr/>
        </p:nvSpPr>
        <p:spPr>
          <a:xfrm>
            <a:off x="2447078" y="4953825"/>
            <a:ext cx="1782678" cy="126958"/>
          </a:xfrm>
          <a:prstGeom prst="rect">
            <a:avLst/>
          </a:prstGeom>
        </p:spPr>
        <p:txBody>
          <a:bodyPr vert="horz" wrap="square" lIns="0" tIns="0" rIns="0" bIns="0" rtlCol="0">
            <a:spAutoFit/>
          </a:bodyPr>
          <a:lstStyle/>
          <a:p>
            <a:pPr marL="9528"/>
            <a:r>
              <a:rPr sz="825" b="1" spc="-11" dirty="0">
                <a:latin typeface="Arial"/>
                <a:cs typeface="Arial"/>
              </a:rPr>
              <a:t>T</a:t>
            </a:r>
            <a:r>
              <a:rPr sz="825" b="1" dirty="0">
                <a:latin typeface="Arial"/>
                <a:cs typeface="Arial"/>
              </a:rPr>
              <a:t>ime</a:t>
            </a:r>
            <a:r>
              <a:rPr sz="825" b="1" spc="-8" dirty="0">
                <a:latin typeface="Arial"/>
                <a:cs typeface="Arial"/>
              </a:rPr>
              <a:t> </a:t>
            </a:r>
            <a:r>
              <a:rPr sz="825" b="1" dirty="0">
                <a:latin typeface="Arial"/>
                <a:cs typeface="Arial"/>
              </a:rPr>
              <a:t>from</a:t>
            </a:r>
            <a:r>
              <a:rPr sz="825" b="1" spc="-23" dirty="0">
                <a:latin typeface="Arial"/>
                <a:cs typeface="Arial"/>
              </a:rPr>
              <a:t> </a:t>
            </a:r>
            <a:r>
              <a:rPr sz="825" b="1" spc="-8" dirty="0">
                <a:latin typeface="Arial"/>
                <a:cs typeface="Arial"/>
              </a:rPr>
              <a:t>R</a:t>
            </a:r>
            <a:r>
              <a:rPr sz="825" b="1" dirty="0">
                <a:latin typeface="Arial"/>
                <a:cs typeface="Arial"/>
              </a:rPr>
              <a:t>a</a:t>
            </a:r>
            <a:r>
              <a:rPr sz="825" b="1" spc="-4" dirty="0">
                <a:latin typeface="Arial"/>
                <a:cs typeface="Arial"/>
              </a:rPr>
              <a:t>n</a:t>
            </a:r>
            <a:r>
              <a:rPr sz="825" b="1" dirty="0">
                <a:latin typeface="Arial"/>
                <a:cs typeface="Arial"/>
              </a:rPr>
              <a:t>d</a:t>
            </a:r>
            <a:r>
              <a:rPr sz="825" b="1" spc="-8" dirty="0">
                <a:latin typeface="Arial"/>
                <a:cs typeface="Arial"/>
              </a:rPr>
              <a:t>o</a:t>
            </a:r>
            <a:r>
              <a:rPr sz="825" b="1" dirty="0">
                <a:latin typeface="Arial"/>
                <a:cs typeface="Arial"/>
              </a:rPr>
              <a:t>m</a:t>
            </a:r>
            <a:r>
              <a:rPr sz="825" b="1" spc="4" dirty="0">
                <a:latin typeface="Arial"/>
                <a:cs typeface="Arial"/>
              </a:rPr>
              <a:t>i</a:t>
            </a:r>
            <a:r>
              <a:rPr sz="825" b="1" dirty="0">
                <a:latin typeface="Arial"/>
                <a:cs typeface="Arial"/>
              </a:rPr>
              <a:t>zat</a:t>
            </a:r>
            <a:r>
              <a:rPr sz="825" b="1" spc="4" dirty="0">
                <a:latin typeface="Arial"/>
                <a:cs typeface="Arial"/>
              </a:rPr>
              <a:t>i</a:t>
            </a:r>
            <a:r>
              <a:rPr sz="825" b="1" dirty="0">
                <a:latin typeface="Arial"/>
                <a:cs typeface="Arial"/>
              </a:rPr>
              <a:t>on</a:t>
            </a:r>
            <a:r>
              <a:rPr sz="825" b="1" spc="-30" dirty="0">
                <a:latin typeface="Arial"/>
                <a:cs typeface="Arial"/>
              </a:rPr>
              <a:t> </a:t>
            </a:r>
            <a:r>
              <a:rPr sz="825" b="1" dirty="0">
                <a:latin typeface="Arial"/>
                <a:cs typeface="Arial"/>
              </a:rPr>
              <a:t>(months)</a:t>
            </a:r>
            <a:endParaRPr sz="825">
              <a:latin typeface="Arial"/>
              <a:cs typeface="Arial"/>
            </a:endParaRPr>
          </a:p>
        </p:txBody>
      </p:sp>
      <p:sp>
        <p:nvSpPr>
          <p:cNvPr id="37" name="object 37"/>
          <p:cNvSpPr/>
          <p:nvPr/>
        </p:nvSpPr>
        <p:spPr>
          <a:xfrm>
            <a:off x="1710188" y="3408335"/>
            <a:ext cx="2752145" cy="1399654"/>
          </a:xfrm>
          <a:custGeom>
            <a:avLst/>
            <a:gdLst/>
            <a:ahLst/>
            <a:cxnLst/>
            <a:rect l="l" t="t" r="r" b="b"/>
            <a:pathLst>
              <a:path w="3668395" h="1865629">
                <a:moveTo>
                  <a:pt x="0" y="0"/>
                </a:moveTo>
                <a:lnTo>
                  <a:pt x="49148" y="0"/>
                </a:lnTo>
                <a:lnTo>
                  <a:pt x="49148" y="1806867"/>
                </a:lnTo>
                <a:lnTo>
                  <a:pt x="3668268" y="1806867"/>
                </a:lnTo>
                <a:lnTo>
                  <a:pt x="3668268" y="1865375"/>
                </a:lnTo>
              </a:path>
            </a:pathLst>
          </a:custGeom>
          <a:ln w="12192">
            <a:solidFill>
              <a:srgbClr val="000000"/>
            </a:solidFill>
          </a:ln>
        </p:spPr>
        <p:txBody>
          <a:bodyPr wrap="square" lIns="0" tIns="0" rIns="0" bIns="0" rtlCol="0"/>
          <a:lstStyle/>
          <a:p>
            <a:endParaRPr sz="1350"/>
          </a:p>
        </p:txBody>
      </p:sp>
      <p:sp>
        <p:nvSpPr>
          <p:cNvPr id="38" name="object 38"/>
          <p:cNvSpPr/>
          <p:nvPr/>
        </p:nvSpPr>
        <p:spPr>
          <a:xfrm>
            <a:off x="1710188" y="3539820"/>
            <a:ext cx="39064" cy="0"/>
          </a:xfrm>
          <a:custGeom>
            <a:avLst/>
            <a:gdLst/>
            <a:ahLst/>
            <a:cxnLst/>
            <a:rect l="l" t="t" r="r" b="b"/>
            <a:pathLst>
              <a:path w="52070">
                <a:moveTo>
                  <a:pt x="51815" y="0"/>
                </a:moveTo>
                <a:lnTo>
                  <a:pt x="0" y="0"/>
                </a:lnTo>
              </a:path>
            </a:pathLst>
          </a:custGeom>
          <a:ln w="12192">
            <a:solidFill>
              <a:srgbClr val="000000"/>
            </a:solidFill>
          </a:ln>
        </p:spPr>
        <p:txBody>
          <a:bodyPr wrap="square" lIns="0" tIns="0" rIns="0" bIns="0" rtlCol="0"/>
          <a:lstStyle/>
          <a:p>
            <a:endParaRPr sz="1350"/>
          </a:p>
        </p:txBody>
      </p:sp>
      <p:sp>
        <p:nvSpPr>
          <p:cNvPr id="39" name="object 39"/>
          <p:cNvSpPr/>
          <p:nvPr/>
        </p:nvSpPr>
        <p:spPr>
          <a:xfrm>
            <a:off x="1710188" y="3672449"/>
            <a:ext cx="39064" cy="0"/>
          </a:xfrm>
          <a:custGeom>
            <a:avLst/>
            <a:gdLst/>
            <a:ahLst/>
            <a:cxnLst/>
            <a:rect l="l" t="t" r="r" b="b"/>
            <a:pathLst>
              <a:path w="52070">
                <a:moveTo>
                  <a:pt x="51815" y="0"/>
                </a:moveTo>
                <a:lnTo>
                  <a:pt x="0" y="0"/>
                </a:lnTo>
              </a:path>
            </a:pathLst>
          </a:custGeom>
          <a:ln w="12192">
            <a:solidFill>
              <a:srgbClr val="000000"/>
            </a:solidFill>
          </a:ln>
        </p:spPr>
        <p:txBody>
          <a:bodyPr wrap="square" lIns="0" tIns="0" rIns="0" bIns="0" rtlCol="0"/>
          <a:lstStyle/>
          <a:p>
            <a:endParaRPr sz="1350"/>
          </a:p>
        </p:txBody>
      </p:sp>
      <p:sp>
        <p:nvSpPr>
          <p:cNvPr id="40" name="object 40"/>
          <p:cNvSpPr/>
          <p:nvPr/>
        </p:nvSpPr>
        <p:spPr>
          <a:xfrm>
            <a:off x="1710188" y="3803934"/>
            <a:ext cx="39064" cy="0"/>
          </a:xfrm>
          <a:custGeom>
            <a:avLst/>
            <a:gdLst/>
            <a:ahLst/>
            <a:cxnLst/>
            <a:rect l="l" t="t" r="r" b="b"/>
            <a:pathLst>
              <a:path w="52070">
                <a:moveTo>
                  <a:pt x="51815" y="0"/>
                </a:moveTo>
                <a:lnTo>
                  <a:pt x="0" y="0"/>
                </a:lnTo>
              </a:path>
            </a:pathLst>
          </a:custGeom>
          <a:ln w="12192">
            <a:solidFill>
              <a:srgbClr val="000000"/>
            </a:solidFill>
          </a:ln>
        </p:spPr>
        <p:txBody>
          <a:bodyPr wrap="square" lIns="0" tIns="0" rIns="0" bIns="0" rtlCol="0"/>
          <a:lstStyle/>
          <a:p>
            <a:endParaRPr sz="1350"/>
          </a:p>
        </p:txBody>
      </p:sp>
      <p:sp>
        <p:nvSpPr>
          <p:cNvPr id="41" name="object 41"/>
          <p:cNvSpPr/>
          <p:nvPr/>
        </p:nvSpPr>
        <p:spPr>
          <a:xfrm>
            <a:off x="1710188" y="3947997"/>
            <a:ext cx="39064" cy="0"/>
          </a:xfrm>
          <a:custGeom>
            <a:avLst/>
            <a:gdLst/>
            <a:ahLst/>
            <a:cxnLst/>
            <a:rect l="l" t="t" r="r" b="b"/>
            <a:pathLst>
              <a:path w="52070">
                <a:moveTo>
                  <a:pt x="51815" y="0"/>
                </a:moveTo>
                <a:lnTo>
                  <a:pt x="0" y="0"/>
                </a:lnTo>
              </a:path>
            </a:pathLst>
          </a:custGeom>
          <a:ln w="12192">
            <a:solidFill>
              <a:srgbClr val="000000"/>
            </a:solidFill>
          </a:ln>
        </p:spPr>
        <p:txBody>
          <a:bodyPr wrap="square" lIns="0" tIns="0" rIns="0" bIns="0" rtlCol="0"/>
          <a:lstStyle/>
          <a:p>
            <a:endParaRPr sz="1350"/>
          </a:p>
        </p:txBody>
      </p:sp>
      <p:sp>
        <p:nvSpPr>
          <p:cNvPr id="42" name="object 42"/>
          <p:cNvSpPr/>
          <p:nvPr/>
        </p:nvSpPr>
        <p:spPr>
          <a:xfrm>
            <a:off x="1710188" y="4081769"/>
            <a:ext cx="39064" cy="0"/>
          </a:xfrm>
          <a:custGeom>
            <a:avLst/>
            <a:gdLst/>
            <a:ahLst/>
            <a:cxnLst/>
            <a:rect l="l" t="t" r="r" b="b"/>
            <a:pathLst>
              <a:path w="52070">
                <a:moveTo>
                  <a:pt x="51815" y="0"/>
                </a:moveTo>
                <a:lnTo>
                  <a:pt x="0" y="0"/>
                </a:lnTo>
              </a:path>
            </a:pathLst>
          </a:custGeom>
          <a:ln w="12192">
            <a:solidFill>
              <a:srgbClr val="000000"/>
            </a:solidFill>
          </a:ln>
        </p:spPr>
        <p:txBody>
          <a:bodyPr wrap="square" lIns="0" tIns="0" rIns="0" bIns="0" rtlCol="0"/>
          <a:lstStyle/>
          <a:p>
            <a:endParaRPr sz="1350"/>
          </a:p>
        </p:txBody>
      </p:sp>
      <p:sp>
        <p:nvSpPr>
          <p:cNvPr id="43" name="object 43"/>
          <p:cNvSpPr/>
          <p:nvPr/>
        </p:nvSpPr>
        <p:spPr>
          <a:xfrm>
            <a:off x="1710188" y="4216685"/>
            <a:ext cx="39064" cy="0"/>
          </a:xfrm>
          <a:custGeom>
            <a:avLst/>
            <a:gdLst/>
            <a:ahLst/>
            <a:cxnLst/>
            <a:rect l="l" t="t" r="r" b="b"/>
            <a:pathLst>
              <a:path w="52070">
                <a:moveTo>
                  <a:pt x="51815" y="0"/>
                </a:moveTo>
                <a:lnTo>
                  <a:pt x="0" y="0"/>
                </a:lnTo>
              </a:path>
            </a:pathLst>
          </a:custGeom>
          <a:ln w="12192">
            <a:solidFill>
              <a:srgbClr val="000000"/>
            </a:solidFill>
          </a:ln>
        </p:spPr>
        <p:txBody>
          <a:bodyPr wrap="square" lIns="0" tIns="0" rIns="0" bIns="0" rtlCol="0"/>
          <a:lstStyle/>
          <a:p>
            <a:endParaRPr sz="1350"/>
          </a:p>
        </p:txBody>
      </p:sp>
      <p:sp>
        <p:nvSpPr>
          <p:cNvPr id="44" name="object 44"/>
          <p:cNvSpPr/>
          <p:nvPr/>
        </p:nvSpPr>
        <p:spPr>
          <a:xfrm>
            <a:off x="1710188" y="4349314"/>
            <a:ext cx="39064" cy="0"/>
          </a:xfrm>
          <a:custGeom>
            <a:avLst/>
            <a:gdLst/>
            <a:ahLst/>
            <a:cxnLst/>
            <a:rect l="l" t="t" r="r" b="b"/>
            <a:pathLst>
              <a:path w="52070">
                <a:moveTo>
                  <a:pt x="51815" y="0"/>
                </a:moveTo>
                <a:lnTo>
                  <a:pt x="0" y="0"/>
                </a:lnTo>
              </a:path>
            </a:pathLst>
          </a:custGeom>
          <a:ln w="12192">
            <a:solidFill>
              <a:srgbClr val="000000"/>
            </a:solidFill>
          </a:ln>
        </p:spPr>
        <p:txBody>
          <a:bodyPr wrap="square" lIns="0" tIns="0" rIns="0" bIns="0" rtlCol="0"/>
          <a:lstStyle/>
          <a:p>
            <a:endParaRPr sz="1350"/>
          </a:p>
        </p:txBody>
      </p:sp>
      <p:sp>
        <p:nvSpPr>
          <p:cNvPr id="45" name="object 45"/>
          <p:cNvSpPr/>
          <p:nvPr/>
        </p:nvSpPr>
        <p:spPr>
          <a:xfrm>
            <a:off x="1710188" y="4484230"/>
            <a:ext cx="39064" cy="0"/>
          </a:xfrm>
          <a:custGeom>
            <a:avLst/>
            <a:gdLst/>
            <a:ahLst/>
            <a:cxnLst/>
            <a:rect l="l" t="t" r="r" b="b"/>
            <a:pathLst>
              <a:path w="52070">
                <a:moveTo>
                  <a:pt x="51815" y="0"/>
                </a:moveTo>
                <a:lnTo>
                  <a:pt x="0" y="0"/>
                </a:lnTo>
              </a:path>
            </a:pathLst>
          </a:custGeom>
          <a:ln w="12192">
            <a:solidFill>
              <a:srgbClr val="000000"/>
            </a:solidFill>
          </a:ln>
        </p:spPr>
        <p:txBody>
          <a:bodyPr wrap="square" lIns="0" tIns="0" rIns="0" bIns="0" rtlCol="0"/>
          <a:lstStyle/>
          <a:p>
            <a:endParaRPr sz="1350"/>
          </a:p>
        </p:txBody>
      </p:sp>
      <p:sp>
        <p:nvSpPr>
          <p:cNvPr id="46" name="object 46"/>
          <p:cNvSpPr/>
          <p:nvPr/>
        </p:nvSpPr>
        <p:spPr>
          <a:xfrm>
            <a:off x="1710188" y="4628292"/>
            <a:ext cx="39064" cy="0"/>
          </a:xfrm>
          <a:custGeom>
            <a:avLst/>
            <a:gdLst/>
            <a:ahLst/>
            <a:cxnLst/>
            <a:rect l="l" t="t" r="r" b="b"/>
            <a:pathLst>
              <a:path w="52070">
                <a:moveTo>
                  <a:pt x="51815" y="0"/>
                </a:moveTo>
                <a:lnTo>
                  <a:pt x="0" y="0"/>
                </a:lnTo>
              </a:path>
            </a:pathLst>
          </a:custGeom>
          <a:ln w="12192">
            <a:solidFill>
              <a:srgbClr val="000000"/>
            </a:solidFill>
          </a:ln>
        </p:spPr>
        <p:txBody>
          <a:bodyPr wrap="square" lIns="0" tIns="0" rIns="0" bIns="0" rtlCol="0"/>
          <a:lstStyle/>
          <a:p>
            <a:endParaRPr sz="1350"/>
          </a:p>
        </p:txBody>
      </p:sp>
      <p:sp>
        <p:nvSpPr>
          <p:cNvPr id="47" name="object 47"/>
          <p:cNvSpPr/>
          <p:nvPr/>
        </p:nvSpPr>
        <p:spPr>
          <a:xfrm>
            <a:off x="1710188" y="4764351"/>
            <a:ext cx="39064" cy="0"/>
          </a:xfrm>
          <a:custGeom>
            <a:avLst/>
            <a:gdLst/>
            <a:ahLst/>
            <a:cxnLst/>
            <a:rect l="l" t="t" r="r" b="b"/>
            <a:pathLst>
              <a:path w="52070">
                <a:moveTo>
                  <a:pt x="51815" y="0"/>
                </a:moveTo>
                <a:lnTo>
                  <a:pt x="0" y="0"/>
                </a:lnTo>
              </a:path>
            </a:pathLst>
          </a:custGeom>
          <a:ln w="12192">
            <a:solidFill>
              <a:srgbClr val="000000"/>
            </a:solidFill>
          </a:ln>
        </p:spPr>
        <p:txBody>
          <a:bodyPr wrap="square" lIns="0" tIns="0" rIns="0" bIns="0" rtlCol="0"/>
          <a:lstStyle/>
          <a:p>
            <a:endParaRPr sz="1350"/>
          </a:p>
        </p:txBody>
      </p:sp>
      <p:sp>
        <p:nvSpPr>
          <p:cNvPr id="48" name="object 48"/>
          <p:cNvSpPr/>
          <p:nvPr/>
        </p:nvSpPr>
        <p:spPr>
          <a:xfrm>
            <a:off x="1733626" y="3535819"/>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49" name="object 49"/>
          <p:cNvSpPr/>
          <p:nvPr/>
        </p:nvSpPr>
        <p:spPr>
          <a:xfrm>
            <a:off x="1733626" y="3668447"/>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50" name="object 50"/>
          <p:cNvSpPr/>
          <p:nvPr/>
        </p:nvSpPr>
        <p:spPr>
          <a:xfrm>
            <a:off x="1733626" y="3802219"/>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51" name="object 51"/>
          <p:cNvSpPr/>
          <p:nvPr/>
        </p:nvSpPr>
        <p:spPr>
          <a:xfrm>
            <a:off x="1733626" y="3946282"/>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52" name="object 52"/>
          <p:cNvSpPr/>
          <p:nvPr/>
        </p:nvSpPr>
        <p:spPr>
          <a:xfrm>
            <a:off x="1733626" y="4081197"/>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53" name="object 53"/>
          <p:cNvSpPr/>
          <p:nvPr/>
        </p:nvSpPr>
        <p:spPr>
          <a:xfrm>
            <a:off x="1733626" y="4214970"/>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54" name="object 54"/>
          <p:cNvSpPr/>
          <p:nvPr/>
        </p:nvSpPr>
        <p:spPr>
          <a:xfrm>
            <a:off x="1733626" y="4351029"/>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55" name="object 55"/>
          <p:cNvSpPr/>
          <p:nvPr/>
        </p:nvSpPr>
        <p:spPr>
          <a:xfrm>
            <a:off x="1733626" y="4484802"/>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56" name="object 56"/>
          <p:cNvSpPr/>
          <p:nvPr/>
        </p:nvSpPr>
        <p:spPr>
          <a:xfrm>
            <a:off x="1733626" y="4628864"/>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57" name="object 57"/>
          <p:cNvSpPr/>
          <p:nvPr/>
        </p:nvSpPr>
        <p:spPr>
          <a:xfrm>
            <a:off x="1733626" y="4767209"/>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58" name="object 58"/>
          <p:cNvSpPr/>
          <p:nvPr/>
        </p:nvSpPr>
        <p:spPr>
          <a:xfrm>
            <a:off x="1733626" y="4767209"/>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59" name="object 59"/>
          <p:cNvSpPr/>
          <p:nvPr/>
        </p:nvSpPr>
        <p:spPr>
          <a:xfrm>
            <a:off x="1742774" y="3540391"/>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60" name="object 60"/>
          <p:cNvSpPr/>
          <p:nvPr/>
        </p:nvSpPr>
        <p:spPr>
          <a:xfrm>
            <a:off x="1742774" y="3673021"/>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61" name="object 61"/>
          <p:cNvSpPr/>
          <p:nvPr/>
        </p:nvSpPr>
        <p:spPr>
          <a:xfrm>
            <a:off x="1742774" y="3805650"/>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62" name="object 62"/>
          <p:cNvSpPr/>
          <p:nvPr/>
        </p:nvSpPr>
        <p:spPr>
          <a:xfrm>
            <a:off x="1742774" y="3949712"/>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63" name="object 63"/>
          <p:cNvSpPr/>
          <p:nvPr/>
        </p:nvSpPr>
        <p:spPr>
          <a:xfrm>
            <a:off x="1742774" y="4083484"/>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64" name="object 64"/>
          <p:cNvSpPr/>
          <p:nvPr/>
        </p:nvSpPr>
        <p:spPr>
          <a:xfrm>
            <a:off x="1742774" y="4218400"/>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65" name="object 65"/>
          <p:cNvSpPr/>
          <p:nvPr/>
        </p:nvSpPr>
        <p:spPr>
          <a:xfrm>
            <a:off x="1742774" y="4353315"/>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66" name="object 66"/>
          <p:cNvSpPr/>
          <p:nvPr/>
        </p:nvSpPr>
        <p:spPr>
          <a:xfrm>
            <a:off x="1742774" y="4487088"/>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67" name="object 67"/>
          <p:cNvSpPr/>
          <p:nvPr/>
        </p:nvSpPr>
        <p:spPr>
          <a:xfrm>
            <a:off x="1742774" y="4631150"/>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68" name="object 68"/>
          <p:cNvSpPr/>
          <p:nvPr/>
        </p:nvSpPr>
        <p:spPr>
          <a:xfrm>
            <a:off x="1742774" y="4768352"/>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69" name="object 69"/>
          <p:cNvSpPr/>
          <p:nvPr/>
        </p:nvSpPr>
        <p:spPr>
          <a:xfrm>
            <a:off x="1742774" y="4768352"/>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70" name="object 70"/>
          <p:cNvSpPr/>
          <p:nvPr/>
        </p:nvSpPr>
        <p:spPr>
          <a:xfrm>
            <a:off x="1749062" y="4764352"/>
            <a:ext cx="0" cy="43828"/>
          </a:xfrm>
          <a:custGeom>
            <a:avLst/>
            <a:gdLst/>
            <a:ahLst/>
            <a:cxnLst/>
            <a:rect l="l" t="t" r="r" b="b"/>
            <a:pathLst>
              <a:path h="58420">
                <a:moveTo>
                  <a:pt x="0" y="0"/>
                </a:moveTo>
                <a:lnTo>
                  <a:pt x="0" y="57911"/>
                </a:lnTo>
              </a:path>
            </a:pathLst>
          </a:custGeom>
          <a:ln w="12192">
            <a:solidFill>
              <a:srgbClr val="000000"/>
            </a:solidFill>
          </a:ln>
        </p:spPr>
        <p:txBody>
          <a:bodyPr wrap="square" lIns="0" tIns="0" rIns="0" bIns="0" rtlCol="0"/>
          <a:lstStyle/>
          <a:p>
            <a:endParaRPr sz="1350"/>
          </a:p>
        </p:txBody>
      </p:sp>
      <p:sp>
        <p:nvSpPr>
          <p:cNvPr id="71" name="object 71"/>
          <p:cNvSpPr/>
          <p:nvPr/>
        </p:nvSpPr>
        <p:spPr>
          <a:xfrm>
            <a:off x="2312734" y="4764352"/>
            <a:ext cx="0" cy="43828"/>
          </a:xfrm>
          <a:custGeom>
            <a:avLst/>
            <a:gdLst/>
            <a:ahLst/>
            <a:cxnLst/>
            <a:rect l="l" t="t" r="r" b="b"/>
            <a:pathLst>
              <a:path h="58420">
                <a:moveTo>
                  <a:pt x="0" y="0"/>
                </a:moveTo>
                <a:lnTo>
                  <a:pt x="0" y="57911"/>
                </a:lnTo>
              </a:path>
            </a:pathLst>
          </a:custGeom>
          <a:ln w="12192">
            <a:solidFill>
              <a:srgbClr val="000000"/>
            </a:solidFill>
          </a:ln>
        </p:spPr>
        <p:txBody>
          <a:bodyPr wrap="square" lIns="0" tIns="0" rIns="0" bIns="0" rtlCol="0"/>
          <a:lstStyle/>
          <a:p>
            <a:endParaRPr sz="1350"/>
          </a:p>
        </p:txBody>
      </p:sp>
      <p:sp>
        <p:nvSpPr>
          <p:cNvPr id="72" name="object 72"/>
          <p:cNvSpPr/>
          <p:nvPr/>
        </p:nvSpPr>
        <p:spPr>
          <a:xfrm>
            <a:off x="2491098" y="4764352"/>
            <a:ext cx="0" cy="43828"/>
          </a:xfrm>
          <a:custGeom>
            <a:avLst/>
            <a:gdLst/>
            <a:ahLst/>
            <a:cxnLst/>
            <a:rect l="l" t="t" r="r" b="b"/>
            <a:pathLst>
              <a:path h="58420">
                <a:moveTo>
                  <a:pt x="0" y="0"/>
                </a:moveTo>
                <a:lnTo>
                  <a:pt x="0" y="57911"/>
                </a:lnTo>
              </a:path>
            </a:pathLst>
          </a:custGeom>
          <a:ln w="12192">
            <a:solidFill>
              <a:srgbClr val="000000"/>
            </a:solidFill>
          </a:ln>
        </p:spPr>
        <p:txBody>
          <a:bodyPr wrap="square" lIns="0" tIns="0" rIns="0" bIns="0" rtlCol="0"/>
          <a:lstStyle/>
          <a:p>
            <a:endParaRPr sz="1350"/>
          </a:p>
        </p:txBody>
      </p:sp>
      <p:sp>
        <p:nvSpPr>
          <p:cNvPr id="73" name="object 73"/>
          <p:cNvSpPr/>
          <p:nvPr/>
        </p:nvSpPr>
        <p:spPr>
          <a:xfrm>
            <a:off x="2670604" y="4764352"/>
            <a:ext cx="0" cy="43828"/>
          </a:xfrm>
          <a:custGeom>
            <a:avLst/>
            <a:gdLst/>
            <a:ahLst/>
            <a:cxnLst/>
            <a:rect l="l" t="t" r="r" b="b"/>
            <a:pathLst>
              <a:path h="58420">
                <a:moveTo>
                  <a:pt x="0" y="0"/>
                </a:moveTo>
                <a:lnTo>
                  <a:pt x="0" y="57911"/>
                </a:lnTo>
              </a:path>
            </a:pathLst>
          </a:custGeom>
          <a:ln w="12192">
            <a:solidFill>
              <a:srgbClr val="000000"/>
            </a:solidFill>
          </a:ln>
        </p:spPr>
        <p:txBody>
          <a:bodyPr wrap="square" lIns="0" tIns="0" rIns="0" bIns="0" rtlCol="0"/>
          <a:lstStyle/>
          <a:p>
            <a:endParaRPr sz="1350"/>
          </a:p>
        </p:txBody>
      </p:sp>
      <p:sp>
        <p:nvSpPr>
          <p:cNvPr id="74" name="object 74"/>
          <p:cNvSpPr/>
          <p:nvPr/>
        </p:nvSpPr>
        <p:spPr>
          <a:xfrm>
            <a:off x="2850110" y="4764352"/>
            <a:ext cx="0" cy="43828"/>
          </a:xfrm>
          <a:custGeom>
            <a:avLst/>
            <a:gdLst/>
            <a:ahLst/>
            <a:cxnLst/>
            <a:rect l="l" t="t" r="r" b="b"/>
            <a:pathLst>
              <a:path h="58420">
                <a:moveTo>
                  <a:pt x="0" y="0"/>
                </a:moveTo>
                <a:lnTo>
                  <a:pt x="0" y="57911"/>
                </a:lnTo>
              </a:path>
            </a:pathLst>
          </a:custGeom>
          <a:ln w="12192">
            <a:solidFill>
              <a:srgbClr val="000000"/>
            </a:solidFill>
          </a:ln>
        </p:spPr>
        <p:txBody>
          <a:bodyPr wrap="square" lIns="0" tIns="0" rIns="0" bIns="0" rtlCol="0"/>
          <a:lstStyle/>
          <a:p>
            <a:endParaRPr sz="1350"/>
          </a:p>
        </p:txBody>
      </p:sp>
      <p:sp>
        <p:nvSpPr>
          <p:cNvPr id="75" name="object 75"/>
          <p:cNvSpPr/>
          <p:nvPr/>
        </p:nvSpPr>
        <p:spPr>
          <a:xfrm>
            <a:off x="3029616" y="4764352"/>
            <a:ext cx="0" cy="43828"/>
          </a:xfrm>
          <a:custGeom>
            <a:avLst/>
            <a:gdLst/>
            <a:ahLst/>
            <a:cxnLst/>
            <a:rect l="l" t="t" r="r" b="b"/>
            <a:pathLst>
              <a:path h="58420">
                <a:moveTo>
                  <a:pt x="0" y="0"/>
                </a:moveTo>
                <a:lnTo>
                  <a:pt x="0" y="57911"/>
                </a:lnTo>
              </a:path>
            </a:pathLst>
          </a:custGeom>
          <a:ln w="12192">
            <a:solidFill>
              <a:srgbClr val="000000"/>
            </a:solidFill>
          </a:ln>
        </p:spPr>
        <p:txBody>
          <a:bodyPr wrap="square" lIns="0" tIns="0" rIns="0" bIns="0" rtlCol="0"/>
          <a:lstStyle/>
          <a:p>
            <a:endParaRPr sz="1350"/>
          </a:p>
        </p:txBody>
      </p:sp>
      <p:sp>
        <p:nvSpPr>
          <p:cNvPr id="76" name="object 76"/>
          <p:cNvSpPr/>
          <p:nvPr/>
        </p:nvSpPr>
        <p:spPr>
          <a:xfrm>
            <a:off x="3209123" y="4764352"/>
            <a:ext cx="0" cy="43828"/>
          </a:xfrm>
          <a:custGeom>
            <a:avLst/>
            <a:gdLst/>
            <a:ahLst/>
            <a:cxnLst/>
            <a:rect l="l" t="t" r="r" b="b"/>
            <a:pathLst>
              <a:path h="58420">
                <a:moveTo>
                  <a:pt x="0" y="0"/>
                </a:moveTo>
                <a:lnTo>
                  <a:pt x="0" y="57911"/>
                </a:lnTo>
              </a:path>
            </a:pathLst>
          </a:custGeom>
          <a:ln w="12192">
            <a:solidFill>
              <a:srgbClr val="000000"/>
            </a:solidFill>
          </a:ln>
        </p:spPr>
        <p:txBody>
          <a:bodyPr wrap="square" lIns="0" tIns="0" rIns="0" bIns="0" rtlCol="0"/>
          <a:lstStyle/>
          <a:p>
            <a:endParaRPr sz="1350"/>
          </a:p>
        </p:txBody>
      </p:sp>
      <p:sp>
        <p:nvSpPr>
          <p:cNvPr id="77" name="object 77"/>
          <p:cNvSpPr/>
          <p:nvPr/>
        </p:nvSpPr>
        <p:spPr>
          <a:xfrm>
            <a:off x="3388630" y="4764352"/>
            <a:ext cx="0" cy="43828"/>
          </a:xfrm>
          <a:custGeom>
            <a:avLst/>
            <a:gdLst/>
            <a:ahLst/>
            <a:cxnLst/>
            <a:rect l="l" t="t" r="r" b="b"/>
            <a:pathLst>
              <a:path h="58420">
                <a:moveTo>
                  <a:pt x="0" y="0"/>
                </a:moveTo>
                <a:lnTo>
                  <a:pt x="0" y="57911"/>
                </a:lnTo>
              </a:path>
            </a:pathLst>
          </a:custGeom>
          <a:ln w="12192">
            <a:solidFill>
              <a:srgbClr val="000000"/>
            </a:solidFill>
          </a:ln>
        </p:spPr>
        <p:txBody>
          <a:bodyPr wrap="square" lIns="0" tIns="0" rIns="0" bIns="0" rtlCol="0"/>
          <a:lstStyle/>
          <a:p>
            <a:endParaRPr sz="1350"/>
          </a:p>
        </p:txBody>
      </p:sp>
      <p:sp>
        <p:nvSpPr>
          <p:cNvPr id="78" name="object 78"/>
          <p:cNvSpPr/>
          <p:nvPr/>
        </p:nvSpPr>
        <p:spPr>
          <a:xfrm>
            <a:off x="3746499" y="4764352"/>
            <a:ext cx="0" cy="43828"/>
          </a:xfrm>
          <a:custGeom>
            <a:avLst/>
            <a:gdLst/>
            <a:ahLst/>
            <a:cxnLst/>
            <a:rect l="l" t="t" r="r" b="b"/>
            <a:pathLst>
              <a:path h="58420">
                <a:moveTo>
                  <a:pt x="0" y="0"/>
                </a:moveTo>
                <a:lnTo>
                  <a:pt x="0" y="57911"/>
                </a:lnTo>
              </a:path>
            </a:pathLst>
          </a:custGeom>
          <a:ln w="12192">
            <a:solidFill>
              <a:srgbClr val="000000"/>
            </a:solidFill>
          </a:ln>
        </p:spPr>
        <p:txBody>
          <a:bodyPr wrap="square" lIns="0" tIns="0" rIns="0" bIns="0" rtlCol="0"/>
          <a:lstStyle/>
          <a:p>
            <a:endParaRPr sz="1350"/>
          </a:p>
        </p:txBody>
      </p:sp>
      <p:sp>
        <p:nvSpPr>
          <p:cNvPr id="79" name="object 79"/>
          <p:cNvSpPr/>
          <p:nvPr/>
        </p:nvSpPr>
        <p:spPr>
          <a:xfrm>
            <a:off x="4105512" y="4764352"/>
            <a:ext cx="0" cy="43828"/>
          </a:xfrm>
          <a:custGeom>
            <a:avLst/>
            <a:gdLst/>
            <a:ahLst/>
            <a:cxnLst/>
            <a:rect l="l" t="t" r="r" b="b"/>
            <a:pathLst>
              <a:path h="58420">
                <a:moveTo>
                  <a:pt x="0" y="0"/>
                </a:moveTo>
                <a:lnTo>
                  <a:pt x="0" y="57911"/>
                </a:lnTo>
              </a:path>
            </a:pathLst>
          </a:custGeom>
          <a:ln w="12192">
            <a:solidFill>
              <a:srgbClr val="000000"/>
            </a:solidFill>
          </a:ln>
        </p:spPr>
        <p:txBody>
          <a:bodyPr wrap="square" lIns="0" tIns="0" rIns="0" bIns="0" rtlCol="0"/>
          <a:lstStyle/>
          <a:p>
            <a:endParaRPr sz="1350"/>
          </a:p>
        </p:txBody>
      </p:sp>
      <p:sp>
        <p:nvSpPr>
          <p:cNvPr id="80" name="object 80"/>
          <p:cNvSpPr/>
          <p:nvPr/>
        </p:nvSpPr>
        <p:spPr>
          <a:xfrm>
            <a:off x="1943432" y="4764352"/>
            <a:ext cx="0" cy="43828"/>
          </a:xfrm>
          <a:custGeom>
            <a:avLst/>
            <a:gdLst/>
            <a:ahLst/>
            <a:cxnLst/>
            <a:rect l="l" t="t" r="r" b="b"/>
            <a:pathLst>
              <a:path h="58420">
                <a:moveTo>
                  <a:pt x="0" y="0"/>
                </a:moveTo>
                <a:lnTo>
                  <a:pt x="0" y="57911"/>
                </a:lnTo>
              </a:path>
            </a:pathLst>
          </a:custGeom>
          <a:ln w="12192">
            <a:solidFill>
              <a:srgbClr val="000000"/>
            </a:solidFill>
          </a:ln>
        </p:spPr>
        <p:txBody>
          <a:bodyPr wrap="square" lIns="0" tIns="0" rIns="0" bIns="0" rtlCol="0"/>
          <a:lstStyle/>
          <a:p>
            <a:endParaRPr sz="1350"/>
          </a:p>
        </p:txBody>
      </p:sp>
      <p:sp>
        <p:nvSpPr>
          <p:cNvPr id="81" name="object 81"/>
          <p:cNvSpPr/>
          <p:nvPr/>
        </p:nvSpPr>
        <p:spPr>
          <a:xfrm>
            <a:off x="2133229" y="4764352"/>
            <a:ext cx="0" cy="43828"/>
          </a:xfrm>
          <a:custGeom>
            <a:avLst/>
            <a:gdLst/>
            <a:ahLst/>
            <a:cxnLst/>
            <a:rect l="l" t="t" r="r" b="b"/>
            <a:pathLst>
              <a:path h="58420">
                <a:moveTo>
                  <a:pt x="0" y="0"/>
                </a:moveTo>
                <a:lnTo>
                  <a:pt x="0" y="57911"/>
                </a:lnTo>
              </a:path>
            </a:pathLst>
          </a:custGeom>
          <a:ln w="12192">
            <a:solidFill>
              <a:srgbClr val="000000"/>
            </a:solidFill>
          </a:ln>
        </p:spPr>
        <p:txBody>
          <a:bodyPr wrap="square" lIns="0" tIns="0" rIns="0" bIns="0" rtlCol="0"/>
          <a:lstStyle/>
          <a:p>
            <a:endParaRPr sz="1350"/>
          </a:p>
        </p:txBody>
      </p:sp>
      <p:sp>
        <p:nvSpPr>
          <p:cNvPr id="82" name="object 82"/>
          <p:cNvSpPr/>
          <p:nvPr/>
        </p:nvSpPr>
        <p:spPr>
          <a:xfrm>
            <a:off x="4283875" y="4764352"/>
            <a:ext cx="0" cy="43828"/>
          </a:xfrm>
          <a:custGeom>
            <a:avLst/>
            <a:gdLst/>
            <a:ahLst/>
            <a:cxnLst/>
            <a:rect l="l" t="t" r="r" b="b"/>
            <a:pathLst>
              <a:path h="58420">
                <a:moveTo>
                  <a:pt x="0" y="0"/>
                </a:moveTo>
                <a:lnTo>
                  <a:pt x="0" y="57911"/>
                </a:lnTo>
              </a:path>
            </a:pathLst>
          </a:custGeom>
          <a:ln w="12192">
            <a:solidFill>
              <a:srgbClr val="000000"/>
            </a:solidFill>
          </a:ln>
        </p:spPr>
        <p:txBody>
          <a:bodyPr wrap="square" lIns="0" tIns="0" rIns="0" bIns="0" rtlCol="0"/>
          <a:lstStyle/>
          <a:p>
            <a:endParaRPr sz="1350"/>
          </a:p>
        </p:txBody>
      </p:sp>
      <p:sp>
        <p:nvSpPr>
          <p:cNvPr id="83" name="object 83"/>
          <p:cNvSpPr/>
          <p:nvPr/>
        </p:nvSpPr>
        <p:spPr>
          <a:xfrm>
            <a:off x="1827382" y="4767209"/>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84" name="object 84"/>
          <p:cNvSpPr/>
          <p:nvPr/>
        </p:nvSpPr>
        <p:spPr>
          <a:xfrm>
            <a:off x="2314449" y="4767209"/>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85" name="object 85"/>
          <p:cNvSpPr/>
          <p:nvPr/>
        </p:nvSpPr>
        <p:spPr>
          <a:xfrm>
            <a:off x="2490526" y="4767209"/>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86" name="object 86"/>
          <p:cNvSpPr/>
          <p:nvPr/>
        </p:nvSpPr>
        <p:spPr>
          <a:xfrm>
            <a:off x="2848396" y="4767209"/>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87" name="object 87"/>
          <p:cNvSpPr/>
          <p:nvPr/>
        </p:nvSpPr>
        <p:spPr>
          <a:xfrm>
            <a:off x="3031332" y="4767209"/>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88" name="object 88"/>
          <p:cNvSpPr/>
          <p:nvPr/>
        </p:nvSpPr>
        <p:spPr>
          <a:xfrm>
            <a:off x="3206265" y="4767209"/>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89" name="object 89"/>
          <p:cNvSpPr/>
          <p:nvPr/>
        </p:nvSpPr>
        <p:spPr>
          <a:xfrm>
            <a:off x="3389202" y="4767209"/>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90" name="object 90"/>
          <p:cNvSpPr/>
          <p:nvPr/>
        </p:nvSpPr>
        <p:spPr>
          <a:xfrm>
            <a:off x="3564135" y="4767209"/>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91" name="object 91"/>
          <p:cNvSpPr/>
          <p:nvPr/>
        </p:nvSpPr>
        <p:spPr>
          <a:xfrm>
            <a:off x="3747071" y="4767209"/>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92" name="object 92"/>
          <p:cNvSpPr/>
          <p:nvPr/>
        </p:nvSpPr>
        <p:spPr>
          <a:xfrm>
            <a:off x="4104940" y="4767209"/>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93" name="object 93"/>
          <p:cNvSpPr/>
          <p:nvPr/>
        </p:nvSpPr>
        <p:spPr>
          <a:xfrm>
            <a:off x="1956581" y="4767209"/>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94" name="object 94"/>
          <p:cNvSpPr/>
          <p:nvPr/>
        </p:nvSpPr>
        <p:spPr>
          <a:xfrm>
            <a:off x="2131513" y="4767209"/>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95" name="object 95"/>
          <p:cNvSpPr/>
          <p:nvPr/>
        </p:nvSpPr>
        <p:spPr>
          <a:xfrm>
            <a:off x="4287876" y="4767209"/>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96" name="object 96"/>
          <p:cNvSpPr/>
          <p:nvPr/>
        </p:nvSpPr>
        <p:spPr>
          <a:xfrm>
            <a:off x="3921432" y="4764352"/>
            <a:ext cx="0" cy="43828"/>
          </a:xfrm>
          <a:custGeom>
            <a:avLst/>
            <a:gdLst/>
            <a:ahLst/>
            <a:cxnLst/>
            <a:rect l="l" t="t" r="r" b="b"/>
            <a:pathLst>
              <a:path h="58420">
                <a:moveTo>
                  <a:pt x="0" y="0"/>
                </a:moveTo>
                <a:lnTo>
                  <a:pt x="0" y="57911"/>
                </a:lnTo>
              </a:path>
            </a:pathLst>
          </a:custGeom>
          <a:ln w="12192">
            <a:solidFill>
              <a:srgbClr val="000000"/>
            </a:solidFill>
          </a:ln>
        </p:spPr>
        <p:txBody>
          <a:bodyPr wrap="square" lIns="0" tIns="0" rIns="0" bIns="0" rtlCol="0"/>
          <a:lstStyle/>
          <a:p>
            <a:endParaRPr sz="1350"/>
          </a:p>
        </p:txBody>
      </p:sp>
      <p:sp>
        <p:nvSpPr>
          <p:cNvPr id="97" name="object 97"/>
          <p:cNvSpPr/>
          <p:nvPr/>
        </p:nvSpPr>
        <p:spPr>
          <a:xfrm>
            <a:off x="3563563" y="4764352"/>
            <a:ext cx="0" cy="43828"/>
          </a:xfrm>
          <a:custGeom>
            <a:avLst/>
            <a:gdLst/>
            <a:ahLst/>
            <a:cxnLst/>
            <a:rect l="l" t="t" r="r" b="b"/>
            <a:pathLst>
              <a:path h="58420">
                <a:moveTo>
                  <a:pt x="0" y="0"/>
                </a:moveTo>
                <a:lnTo>
                  <a:pt x="0" y="57911"/>
                </a:lnTo>
              </a:path>
            </a:pathLst>
          </a:custGeom>
          <a:ln w="12192">
            <a:solidFill>
              <a:srgbClr val="000000"/>
            </a:solidFill>
          </a:ln>
        </p:spPr>
        <p:txBody>
          <a:bodyPr wrap="square" lIns="0" tIns="0" rIns="0" bIns="0" rtlCol="0"/>
          <a:lstStyle/>
          <a:p>
            <a:endParaRPr sz="1350"/>
          </a:p>
        </p:txBody>
      </p:sp>
      <p:sp>
        <p:nvSpPr>
          <p:cNvPr id="98" name="object 98"/>
          <p:cNvSpPr/>
          <p:nvPr/>
        </p:nvSpPr>
        <p:spPr>
          <a:xfrm>
            <a:off x="1805658" y="4768352"/>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99" name="object 99"/>
          <p:cNvSpPr/>
          <p:nvPr/>
        </p:nvSpPr>
        <p:spPr>
          <a:xfrm>
            <a:off x="1921136" y="4768352"/>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100" name="object 100"/>
          <p:cNvSpPr/>
          <p:nvPr/>
        </p:nvSpPr>
        <p:spPr>
          <a:xfrm>
            <a:off x="2102930" y="4768352"/>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101" name="object 101"/>
          <p:cNvSpPr/>
          <p:nvPr/>
        </p:nvSpPr>
        <p:spPr>
          <a:xfrm>
            <a:off x="2285865" y="4768352"/>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102" name="object 102"/>
          <p:cNvSpPr/>
          <p:nvPr/>
        </p:nvSpPr>
        <p:spPr>
          <a:xfrm>
            <a:off x="2467658" y="4768352"/>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103" name="object 103"/>
          <p:cNvSpPr/>
          <p:nvPr/>
        </p:nvSpPr>
        <p:spPr>
          <a:xfrm>
            <a:off x="2649452" y="4768352"/>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104" name="object 104"/>
          <p:cNvSpPr/>
          <p:nvPr/>
        </p:nvSpPr>
        <p:spPr>
          <a:xfrm>
            <a:off x="2831245" y="4768352"/>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105" name="object 105"/>
          <p:cNvSpPr/>
          <p:nvPr/>
        </p:nvSpPr>
        <p:spPr>
          <a:xfrm>
            <a:off x="3015324" y="4768352"/>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106" name="object 106"/>
          <p:cNvSpPr/>
          <p:nvPr/>
        </p:nvSpPr>
        <p:spPr>
          <a:xfrm>
            <a:off x="3198262" y="4768352"/>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107" name="object 107"/>
          <p:cNvSpPr/>
          <p:nvPr/>
        </p:nvSpPr>
        <p:spPr>
          <a:xfrm>
            <a:off x="3375481" y="4768352"/>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108" name="object 108"/>
          <p:cNvSpPr/>
          <p:nvPr/>
        </p:nvSpPr>
        <p:spPr>
          <a:xfrm>
            <a:off x="3557274" y="4768352"/>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109" name="object 109"/>
          <p:cNvSpPr/>
          <p:nvPr/>
        </p:nvSpPr>
        <p:spPr>
          <a:xfrm>
            <a:off x="3737923" y="4768352"/>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110" name="object 110"/>
          <p:cNvSpPr/>
          <p:nvPr/>
        </p:nvSpPr>
        <p:spPr>
          <a:xfrm>
            <a:off x="3920861" y="4768352"/>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111" name="object 111"/>
          <p:cNvSpPr/>
          <p:nvPr/>
        </p:nvSpPr>
        <p:spPr>
          <a:xfrm>
            <a:off x="4101510" y="4768352"/>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112" name="object 112"/>
          <p:cNvSpPr/>
          <p:nvPr/>
        </p:nvSpPr>
        <p:spPr>
          <a:xfrm>
            <a:off x="4284447" y="4768352"/>
            <a:ext cx="0" cy="0"/>
          </a:xfrm>
          <a:custGeom>
            <a:avLst/>
            <a:gdLst/>
            <a:ahLst/>
            <a:cxnLst/>
            <a:rect l="l" t="t" r="r" b="b"/>
            <a:pathLst>
              <a:path>
                <a:moveTo>
                  <a:pt x="0" y="0"/>
                </a:moveTo>
                <a:lnTo>
                  <a:pt x="0" y="0"/>
                </a:lnTo>
              </a:path>
            </a:pathLst>
          </a:custGeom>
          <a:ln w="10668">
            <a:solidFill>
              <a:srgbClr val="000000"/>
            </a:solidFill>
          </a:ln>
        </p:spPr>
        <p:txBody>
          <a:bodyPr wrap="square" lIns="0" tIns="0" rIns="0" bIns="0" rtlCol="0"/>
          <a:lstStyle/>
          <a:p>
            <a:endParaRPr sz="1350"/>
          </a:p>
        </p:txBody>
      </p:sp>
      <p:sp>
        <p:nvSpPr>
          <p:cNvPr id="113" name="object 113"/>
          <p:cNvSpPr/>
          <p:nvPr/>
        </p:nvSpPr>
        <p:spPr>
          <a:xfrm>
            <a:off x="1746203" y="3405477"/>
            <a:ext cx="2625424" cy="768428"/>
          </a:xfrm>
          <a:custGeom>
            <a:avLst/>
            <a:gdLst/>
            <a:ahLst/>
            <a:cxnLst/>
            <a:rect l="l" t="t" r="r" b="b"/>
            <a:pathLst>
              <a:path w="3499485" h="1024254">
                <a:moveTo>
                  <a:pt x="111975" y="32773"/>
                </a:moveTo>
                <a:lnTo>
                  <a:pt x="111975" y="40640"/>
                </a:lnTo>
                <a:lnTo>
                  <a:pt x="119341" y="40640"/>
                </a:lnTo>
                <a:lnTo>
                  <a:pt x="119341" y="48514"/>
                </a:lnTo>
                <a:lnTo>
                  <a:pt x="126707" y="48514"/>
                </a:lnTo>
                <a:lnTo>
                  <a:pt x="126707" y="59436"/>
                </a:lnTo>
                <a:lnTo>
                  <a:pt x="176796" y="59436"/>
                </a:lnTo>
                <a:lnTo>
                  <a:pt x="176796" y="70358"/>
                </a:lnTo>
                <a:lnTo>
                  <a:pt x="184162" y="70358"/>
                </a:lnTo>
                <a:lnTo>
                  <a:pt x="184162" y="81280"/>
                </a:lnTo>
                <a:lnTo>
                  <a:pt x="216573" y="81280"/>
                </a:lnTo>
                <a:lnTo>
                  <a:pt x="216573" y="85979"/>
                </a:lnTo>
                <a:lnTo>
                  <a:pt x="234251" y="85979"/>
                </a:lnTo>
                <a:lnTo>
                  <a:pt x="234251" y="101600"/>
                </a:lnTo>
                <a:lnTo>
                  <a:pt x="244563" y="101600"/>
                </a:lnTo>
                <a:lnTo>
                  <a:pt x="244563" y="112522"/>
                </a:lnTo>
                <a:lnTo>
                  <a:pt x="265201" y="112522"/>
                </a:lnTo>
                <a:lnTo>
                  <a:pt x="265201" y="126619"/>
                </a:lnTo>
                <a:lnTo>
                  <a:pt x="272567" y="126619"/>
                </a:lnTo>
                <a:lnTo>
                  <a:pt x="272567" y="134493"/>
                </a:lnTo>
                <a:lnTo>
                  <a:pt x="285826" y="134493"/>
                </a:lnTo>
                <a:lnTo>
                  <a:pt x="285826" y="146939"/>
                </a:lnTo>
                <a:lnTo>
                  <a:pt x="296138" y="146939"/>
                </a:lnTo>
                <a:lnTo>
                  <a:pt x="296138" y="156337"/>
                </a:lnTo>
                <a:lnTo>
                  <a:pt x="304977" y="156337"/>
                </a:lnTo>
                <a:lnTo>
                  <a:pt x="304977" y="164211"/>
                </a:lnTo>
                <a:lnTo>
                  <a:pt x="307924" y="164211"/>
                </a:lnTo>
                <a:lnTo>
                  <a:pt x="307924" y="175133"/>
                </a:lnTo>
                <a:lnTo>
                  <a:pt x="315290" y="175133"/>
                </a:lnTo>
                <a:lnTo>
                  <a:pt x="315290" y="182880"/>
                </a:lnTo>
                <a:lnTo>
                  <a:pt x="358013" y="182880"/>
                </a:lnTo>
                <a:lnTo>
                  <a:pt x="358013" y="212598"/>
                </a:lnTo>
                <a:lnTo>
                  <a:pt x="424306" y="212598"/>
                </a:lnTo>
                <a:lnTo>
                  <a:pt x="424306" y="217297"/>
                </a:lnTo>
                <a:lnTo>
                  <a:pt x="434619" y="217297"/>
                </a:lnTo>
                <a:lnTo>
                  <a:pt x="434619" y="225171"/>
                </a:lnTo>
                <a:lnTo>
                  <a:pt x="441998" y="225171"/>
                </a:lnTo>
                <a:lnTo>
                  <a:pt x="441998" y="231394"/>
                </a:lnTo>
                <a:lnTo>
                  <a:pt x="449364" y="231394"/>
                </a:lnTo>
                <a:lnTo>
                  <a:pt x="449364" y="254889"/>
                </a:lnTo>
                <a:lnTo>
                  <a:pt x="499491" y="254889"/>
                </a:lnTo>
                <a:lnTo>
                  <a:pt x="499491" y="262636"/>
                </a:lnTo>
                <a:lnTo>
                  <a:pt x="515619" y="262636"/>
                </a:lnTo>
                <a:lnTo>
                  <a:pt x="515619" y="273685"/>
                </a:lnTo>
                <a:lnTo>
                  <a:pt x="534797" y="273685"/>
                </a:lnTo>
                <a:lnTo>
                  <a:pt x="534797" y="286131"/>
                </a:lnTo>
                <a:lnTo>
                  <a:pt x="548132" y="286131"/>
                </a:lnTo>
                <a:lnTo>
                  <a:pt x="548132" y="295529"/>
                </a:lnTo>
                <a:lnTo>
                  <a:pt x="577596" y="295529"/>
                </a:lnTo>
                <a:lnTo>
                  <a:pt x="577596" y="303276"/>
                </a:lnTo>
                <a:lnTo>
                  <a:pt x="590804" y="303276"/>
                </a:lnTo>
                <a:lnTo>
                  <a:pt x="590804" y="314325"/>
                </a:lnTo>
                <a:lnTo>
                  <a:pt x="640841" y="314325"/>
                </a:lnTo>
                <a:lnTo>
                  <a:pt x="640841" y="323596"/>
                </a:lnTo>
                <a:lnTo>
                  <a:pt x="648207" y="323596"/>
                </a:lnTo>
                <a:lnTo>
                  <a:pt x="648207" y="331470"/>
                </a:lnTo>
                <a:lnTo>
                  <a:pt x="657097" y="331470"/>
                </a:lnTo>
                <a:lnTo>
                  <a:pt x="657097" y="348615"/>
                </a:lnTo>
                <a:lnTo>
                  <a:pt x="665988" y="348615"/>
                </a:lnTo>
                <a:lnTo>
                  <a:pt x="665988" y="359664"/>
                </a:lnTo>
                <a:lnTo>
                  <a:pt x="674751" y="359664"/>
                </a:lnTo>
                <a:lnTo>
                  <a:pt x="674751" y="364363"/>
                </a:lnTo>
                <a:lnTo>
                  <a:pt x="682116" y="364363"/>
                </a:lnTo>
                <a:lnTo>
                  <a:pt x="682116" y="372110"/>
                </a:lnTo>
                <a:lnTo>
                  <a:pt x="689482" y="372110"/>
                </a:lnTo>
                <a:lnTo>
                  <a:pt x="689482" y="379984"/>
                </a:lnTo>
                <a:lnTo>
                  <a:pt x="699769" y="379984"/>
                </a:lnTo>
                <a:lnTo>
                  <a:pt x="699769" y="390906"/>
                </a:lnTo>
                <a:lnTo>
                  <a:pt x="710184" y="390906"/>
                </a:lnTo>
                <a:lnTo>
                  <a:pt x="710184" y="397129"/>
                </a:lnTo>
                <a:lnTo>
                  <a:pt x="788162" y="397129"/>
                </a:lnTo>
                <a:lnTo>
                  <a:pt x="788162" y="409702"/>
                </a:lnTo>
                <a:lnTo>
                  <a:pt x="802894" y="409702"/>
                </a:lnTo>
                <a:lnTo>
                  <a:pt x="802894" y="423672"/>
                </a:lnTo>
                <a:lnTo>
                  <a:pt x="895730" y="423672"/>
                </a:lnTo>
                <a:lnTo>
                  <a:pt x="895730" y="433070"/>
                </a:lnTo>
                <a:lnTo>
                  <a:pt x="941451" y="433070"/>
                </a:lnTo>
                <a:lnTo>
                  <a:pt x="941451" y="443992"/>
                </a:lnTo>
                <a:lnTo>
                  <a:pt x="1004823" y="443992"/>
                </a:lnTo>
                <a:lnTo>
                  <a:pt x="1004823" y="450342"/>
                </a:lnTo>
                <a:lnTo>
                  <a:pt x="1018032" y="450342"/>
                </a:lnTo>
                <a:lnTo>
                  <a:pt x="1018032" y="458089"/>
                </a:lnTo>
                <a:lnTo>
                  <a:pt x="1025397" y="458089"/>
                </a:lnTo>
                <a:lnTo>
                  <a:pt x="1025397" y="462788"/>
                </a:lnTo>
                <a:lnTo>
                  <a:pt x="1043051" y="462788"/>
                </a:lnTo>
                <a:lnTo>
                  <a:pt x="1043051" y="492506"/>
                </a:lnTo>
                <a:lnTo>
                  <a:pt x="1128522" y="492506"/>
                </a:lnTo>
                <a:lnTo>
                  <a:pt x="1128522" y="506603"/>
                </a:lnTo>
                <a:lnTo>
                  <a:pt x="1150620" y="506603"/>
                </a:lnTo>
                <a:lnTo>
                  <a:pt x="1150620" y="511302"/>
                </a:lnTo>
                <a:lnTo>
                  <a:pt x="1160907" y="511302"/>
                </a:lnTo>
                <a:lnTo>
                  <a:pt x="1160907" y="525399"/>
                </a:lnTo>
                <a:lnTo>
                  <a:pt x="1168273" y="525399"/>
                </a:lnTo>
                <a:lnTo>
                  <a:pt x="1168273" y="533146"/>
                </a:lnTo>
                <a:lnTo>
                  <a:pt x="1186053" y="533146"/>
                </a:lnTo>
                <a:lnTo>
                  <a:pt x="1186053" y="545719"/>
                </a:lnTo>
                <a:lnTo>
                  <a:pt x="1191895" y="545719"/>
                </a:lnTo>
                <a:lnTo>
                  <a:pt x="1191895" y="551942"/>
                </a:lnTo>
                <a:lnTo>
                  <a:pt x="1199261" y="551942"/>
                </a:lnTo>
                <a:lnTo>
                  <a:pt x="1199261" y="562864"/>
                </a:lnTo>
                <a:lnTo>
                  <a:pt x="1209548" y="562864"/>
                </a:lnTo>
                <a:lnTo>
                  <a:pt x="1209548" y="570738"/>
                </a:lnTo>
                <a:lnTo>
                  <a:pt x="1246378" y="570738"/>
                </a:lnTo>
                <a:lnTo>
                  <a:pt x="1246378" y="589407"/>
                </a:lnTo>
                <a:lnTo>
                  <a:pt x="1312672" y="589407"/>
                </a:lnTo>
                <a:lnTo>
                  <a:pt x="1312672" y="609727"/>
                </a:lnTo>
                <a:lnTo>
                  <a:pt x="1358392" y="609727"/>
                </a:lnTo>
                <a:lnTo>
                  <a:pt x="1358392" y="617601"/>
                </a:lnTo>
                <a:lnTo>
                  <a:pt x="1386332" y="617601"/>
                </a:lnTo>
                <a:lnTo>
                  <a:pt x="1386332" y="631698"/>
                </a:lnTo>
                <a:lnTo>
                  <a:pt x="1396746" y="631698"/>
                </a:lnTo>
                <a:lnTo>
                  <a:pt x="1396746" y="642620"/>
                </a:lnTo>
                <a:lnTo>
                  <a:pt x="1414398" y="642620"/>
                </a:lnTo>
                <a:lnTo>
                  <a:pt x="1414398" y="650494"/>
                </a:lnTo>
                <a:lnTo>
                  <a:pt x="1426210" y="650494"/>
                </a:lnTo>
                <a:lnTo>
                  <a:pt x="1426210" y="664464"/>
                </a:lnTo>
                <a:lnTo>
                  <a:pt x="1433576" y="664464"/>
                </a:lnTo>
                <a:lnTo>
                  <a:pt x="1433576" y="672338"/>
                </a:lnTo>
                <a:lnTo>
                  <a:pt x="1471803" y="672338"/>
                </a:lnTo>
                <a:lnTo>
                  <a:pt x="1471803" y="680085"/>
                </a:lnTo>
                <a:lnTo>
                  <a:pt x="1504188" y="680085"/>
                </a:lnTo>
                <a:lnTo>
                  <a:pt x="1504188" y="691134"/>
                </a:lnTo>
                <a:lnTo>
                  <a:pt x="1633854" y="691134"/>
                </a:lnTo>
                <a:lnTo>
                  <a:pt x="1633854" y="714502"/>
                </a:lnTo>
                <a:lnTo>
                  <a:pt x="1669288" y="714502"/>
                </a:lnTo>
                <a:lnTo>
                  <a:pt x="1669288" y="728599"/>
                </a:lnTo>
                <a:lnTo>
                  <a:pt x="1691386" y="728599"/>
                </a:lnTo>
                <a:lnTo>
                  <a:pt x="1691386" y="741172"/>
                </a:lnTo>
                <a:lnTo>
                  <a:pt x="1704593" y="741172"/>
                </a:lnTo>
                <a:lnTo>
                  <a:pt x="1704593" y="766191"/>
                </a:lnTo>
                <a:lnTo>
                  <a:pt x="1772412" y="766191"/>
                </a:lnTo>
                <a:lnTo>
                  <a:pt x="1772412" y="775462"/>
                </a:lnTo>
                <a:lnTo>
                  <a:pt x="1843151" y="775462"/>
                </a:lnTo>
                <a:lnTo>
                  <a:pt x="1843151" y="783336"/>
                </a:lnTo>
                <a:lnTo>
                  <a:pt x="1854835" y="783336"/>
                </a:lnTo>
                <a:lnTo>
                  <a:pt x="1854835" y="800481"/>
                </a:lnTo>
                <a:lnTo>
                  <a:pt x="1872614" y="800481"/>
                </a:lnTo>
                <a:lnTo>
                  <a:pt x="1872614" y="808355"/>
                </a:lnTo>
                <a:lnTo>
                  <a:pt x="1941829" y="808355"/>
                </a:lnTo>
                <a:lnTo>
                  <a:pt x="1941829" y="816229"/>
                </a:lnTo>
                <a:lnTo>
                  <a:pt x="2084704" y="816229"/>
                </a:lnTo>
                <a:lnTo>
                  <a:pt x="2084704" y="839597"/>
                </a:lnTo>
                <a:lnTo>
                  <a:pt x="2176017" y="839597"/>
                </a:lnTo>
                <a:lnTo>
                  <a:pt x="2176017" y="866267"/>
                </a:lnTo>
                <a:lnTo>
                  <a:pt x="2190750" y="866267"/>
                </a:lnTo>
                <a:lnTo>
                  <a:pt x="2190750" y="883412"/>
                </a:lnTo>
                <a:lnTo>
                  <a:pt x="2229104" y="883412"/>
                </a:lnTo>
                <a:lnTo>
                  <a:pt x="2229104" y="895858"/>
                </a:lnTo>
                <a:lnTo>
                  <a:pt x="2311654" y="895858"/>
                </a:lnTo>
                <a:lnTo>
                  <a:pt x="2311654" y="913130"/>
                </a:lnTo>
                <a:lnTo>
                  <a:pt x="2342515" y="913130"/>
                </a:lnTo>
                <a:lnTo>
                  <a:pt x="2342515" y="925576"/>
                </a:lnTo>
                <a:lnTo>
                  <a:pt x="2357247" y="925576"/>
                </a:lnTo>
                <a:lnTo>
                  <a:pt x="2357247" y="955294"/>
                </a:lnTo>
                <a:lnTo>
                  <a:pt x="2367661" y="955294"/>
                </a:lnTo>
                <a:lnTo>
                  <a:pt x="2367661" y="981964"/>
                </a:lnTo>
                <a:lnTo>
                  <a:pt x="2488438" y="981964"/>
                </a:lnTo>
                <a:lnTo>
                  <a:pt x="2488438" y="1003808"/>
                </a:lnTo>
                <a:lnTo>
                  <a:pt x="2498725" y="1003808"/>
                </a:lnTo>
                <a:lnTo>
                  <a:pt x="2498725" y="1024128"/>
                </a:lnTo>
                <a:lnTo>
                  <a:pt x="3499104" y="1024128"/>
                </a:lnTo>
                <a:lnTo>
                  <a:pt x="111975" y="32773"/>
                </a:lnTo>
                <a:close/>
              </a:path>
              <a:path w="3499485" h="1024254">
                <a:moveTo>
                  <a:pt x="76606" y="0"/>
                </a:moveTo>
                <a:lnTo>
                  <a:pt x="0" y="0"/>
                </a:lnTo>
                <a:lnTo>
                  <a:pt x="111975" y="32773"/>
                </a:lnTo>
                <a:lnTo>
                  <a:pt x="111975" y="29718"/>
                </a:lnTo>
                <a:lnTo>
                  <a:pt x="101663" y="29718"/>
                </a:lnTo>
                <a:lnTo>
                  <a:pt x="101663" y="18796"/>
                </a:lnTo>
                <a:lnTo>
                  <a:pt x="85445" y="18796"/>
                </a:lnTo>
                <a:lnTo>
                  <a:pt x="85445" y="9398"/>
                </a:lnTo>
                <a:lnTo>
                  <a:pt x="76606" y="9398"/>
                </a:lnTo>
                <a:lnTo>
                  <a:pt x="76606" y="0"/>
                </a:lnTo>
                <a:close/>
              </a:path>
            </a:pathLst>
          </a:custGeom>
          <a:solidFill>
            <a:srgbClr val="FFFFFF"/>
          </a:solidFill>
        </p:spPr>
        <p:txBody>
          <a:bodyPr wrap="square" lIns="0" tIns="0" rIns="0" bIns="0" rtlCol="0"/>
          <a:lstStyle/>
          <a:p>
            <a:endParaRPr sz="1350"/>
          </a:p>
        </p:txBody>
      </p:sp>
      <p:sp>
        <p:nvSpPr>
          <p:cNvPr id="114" name="object 114"/>
          <p:cNvSpPr/>
          <p:nvPr/>
        </p:nvSpPr>
        <p:spPr>
          <a:xfrm>
            <a:off x="1746203" y="3405477"/>
            <a:ext cx="2625424" cy="768428"/>
          </a:xfrm>
          <a:custGeom>
            <a:avLst/>
            <a:gdLst/>
            <a:ahLst/>
            <a:cxnLst/>
            <a:rect l="l" t="t" r="r" b="b"/>
            <a:pathLst>
              <a:path w="3499485" h="1024254">
                <a:moveTo>
                  <a:pt x="3499104" y="1024128"/>
                </a:moveTo>
                <a:lnTo>
                  <a:pt x="2498725" y="1024128"/>
                </a:lnTo>
                <a:lnTo>
                  <a:pt x="2498725" y="1003808"/>
                </a:lnTo>
                <a:lnTo>
                  <a:pt x="2488438" y="1003808"/>
                </a:lnTo>
                <a:lnTo>
                  <a:pt x="2488438" y="981964"/>
                </a:lnTo>
                <a:lnTo>
                  <a:pt x="2367661" y="981964"/>
                </a:lnTo>
                <a:lnTo>
                  <a:pt x="2367661" y="955294"/>
                </a:lnTo>
                <a:lnTo>
                  <a:pt x="2357247" y="955294"/>
                </a:lnTo>
                <a:lnTo>
                  <a:pt x="2357247" y="925576"/>
                </a:lnTo>
                <a:lnTo>
                  <a:pt x="2342515" y="925576"/>
                </a:lnTo>
                <a:lnTo>
                  <a:pt x="2342515" y="913130"/>
                </a:lnTo>
                <a:lnTo>
                  <a:pt x="2311654" y="913130"/>
                </a:lnTo>
                <a:lnTo>
                  <a:pt x="2311654" y="895858"/>
                </a:lnTo>
                <a:lnTo>
                  <a:pt x="2229104" y="895858"/>
                </a:lnTo>
                <a:lnTo>
                  <a:pt x="2229104" y="883412"/>
                </a:lnTo>
                <a:lnTo>
                  <a:pt x="2190750" y="883412"/>
                </a:lnTo>
                <a:lnTo>
                  <a:pt x="2190750" y="866267"/>
                </a:lnTo>
                <a:lnTo>
                  <a:pt x="2176017" y="866267"/>
                </a:lnTo>
                <a:lnTo>
                  <a:pt x="2176017" y="839597"/>
                </a:lnTo>
                <a:lnTo>
                  <a:pt x="2084704" y="839597"/>
                </a:lnTo>
                <a:lnTo>
                  <a:pt x="2084704" y="816229"/>
                </a:lnTo>
                <a:lnTo>
                  <a:pt x="1941829" y="816229"/>
                </a:lnTo>
                <a:lnTo>
                  <a:pt x="1941829" y="808355"/>
                </a:lnTo>
                <a:lnTo>
                  <a:pt x="1872614" y="808355"/>
                </a:lnTo>
                <a:lnTo>
                  <a:pt x="1872614" y="800481"/>
                </a:lnTo>
                <a:lnTo>
                  <a:pt x="1854835" y="800481"/>
                </a:lnTo>
                <a:lnTo>
                  <a:pt x="1854835" y="783336"/>
                </a:lnTo>
                <a:lnTo>
                  <a:pt x="1843151" y="783336"/>
                </a:lnTo>
                <a:lnTo>
                  <a:pt x="1843151" y="775462"/>
                </a:lnTo>
                <a:lnTo>
                  <a:pt x="1772412" y="775462"/>
                </a:lnTo>
                <a:lnTo>
                  <a:pt x="1772412" y="766191"/>
                </a:lnTo>
                <a:lnTo>
                  <a:pt x="1704593" y="766191"/>
                </a:lnTo>
                <a:lnTo>
                  <a:pt x="1704593" y="741172"/>
                </a:lnTo>
                <a:lnTo>
                  <a:pt x="1691386" y="741172"/>
                </a:lnTo>
                <a:lnTo>
                  <a:pt x="1691386" y="728599"/>
                </a:lnTo>
                <a:lnTo>
                  <a:pt x="1669288" y="728599"/>
                </a:lnTo>
                <a:lnTo>
                  <a:pt x="1669288" y="714502"/>
                </a:lnTo>
                <a:lnTo>
                  <a:pt x="1633854" y="714502"/>
                </a:lnTo>
                <a:lnTo>
                  <a:pt x="1633854" y="691134"/>
                </a:lnTo>
                <a:lnTo>
                  <a:pt x="1504188" y="691134"/>
                </a:lnTo>
                <a:lnTo>
                  <a:pt x="1504188" y="680085"/>
                </a:lnTo>
                <a:lnTo>
                  <a:pt x="1471803" y="680085"/>
                </a:lnTo>
                <a:lnTo>
                  <a:pt x="1471803" y="672338"/>
                </a:lnTo>
                <a:lnTo>
                  <a:pt x="1433576" y="672338"/>
                </a:lnTo>
                <a:lnTo>
                  <a:pt x="1433576" y="664464"/>
                </a:lnTo>
                <a:lnTo>
                  <a:pt x="1426210" y="664464"/>
                </a:lnTo>
                <a:lnTo>
                  <a:pt x="1426210" y="650494"/>
                </a:lnTo>
                <a:lnTo>
                  <a:pt x="1414398" y="650494"/>
                </a:lnTo>
                <a:lnTo>
                  <a:pt x="1414398" y="642620"/>
                </a:lnTo>
                <a:lnTo>
                  <a:pt x="1396746" y="642620"/>
                </a:lnTo>
                <a:lnTo>
                  <a:pt x="1396746" y="631698"/>
                </a:lnTo>
                <a:lnTo>
                  <a:pt x="1386332" y="631698"/>
                </a:lnTo>
                <a:lnTo>
                  <a:pt x="1386332" y="617601"/>
                </a:lnTo>
                <a:lnTo>
                  <a:pt x="1358392" y="617601"/>
                </a:lnTo>
                <a:lnTo>
                  <a:pt x="1358392" y="609727"/>
                </a:lnTo>
                <a:lnTo>
                  <a:pt x="1312672" y="609727"/>
                </a:lnTo>
                <a:lnTo>
                  <a:pt x="1312672" y="589407"/>
                </a:lnTo>
                <a:lnTo>
                  <a:pt x="1246378" y="589407"/>
                </a:lnTo>
                <a:lnTo>
                  <a:pt x="1246378" y="570738"/>
                </a:lnTo>
                <a:lnTo>
                  <a:pt x="1209548" y="570738"/>
                </a:lnTo>
                <a:lnTo>
                  <a:pt x="1209548" y="562864"/>
                </a:lnTo>
                <a:lnTo>
                  <a:pt x="1199261" y="562864"/>
                </a:lnTo>
                <a:lnTo>
                  <a:pt x="1199261" y="551942"/>
                </a:lnTo>
                <a:lnTo>
                  <a:pt x="1191895" y="551942"/>
                </a:lnTo>
                <a:lnTo>
                  <a:pt x="1191895" y="545719"/>
                </a:lnTo>
                <a:lnTo>
                  <a:pt x="1186053" y="545719"/>
                </a:lnTo>
                <a:lnTo>
                  <a:pt x="1186053" y="533146"/>
                </a:lnTo>
                <a:lnTo>
                  <a:pt x="1168273" y="533146"/>
                </a:lnTo>
                <a:lnTo>
                  <a:pt x="1168273" y="525399"/>
                </a:lnTo>
                <a:lnTo>
                  <a:pt x="1160907" y="525399"/>
                </a:lnTo>
                <a:lnTo>
                  <a:pt x="1160907" y="511302"/>
                </a:lnTo>
                <a:lnTo>
                  <a:pt x="1150620" y="511302"/>
                </a:lnTo>
                <a:lnTo>
                  <a:pt x="1150620" y="506603"/>
                </a:lnTo>
                <a:lnTo>
                  <a:pt x="1128522" y="506603"/>
                </a:lnTo>
                <a:lnTo>
                  <a:pt x="1128522" y="492506"/>
                </a:lnTo>
                <a:lnTo>
                  <a:pt x="1043051" y="492506"/>
                </a:lnTo>
                <a:lnTo>
                  <a:pt x="1043051" y="462788"/>
                </a:lnTo>
                <a:lnTo>
                  <a:pt x="1025397" y="462788"/>
                </a:lnTo>
                <a:lnTo>
                  <a:pt x="1025397" y="458089"/>
                </a:lnTo>
                <a:lnTo>
                  <a:pt x="1018032" y="458089"/>
                </a:lnTo>
                <a:lnTo>
                  <a:pt x="1018032" y="450342"/>
                </a:lnTo>
                <a:lnTo>
                  <a:pt x="1004823" y="450342"/>
                </a:lnTo>
                <a:lnTo>
                  <a:pt x="1004823" y="443992"/>
                </a:lnTo>
                <a:lnTo>
                  <a:pt x="941451" y="443992"/>
                </a:lnTo>
                <a:lnTo>
                  <a:pt x="941451" y="433070"/>
                </a:lnTo>
                <a:lnTo>
                  <a:pt x="895730" y="433070"/>
                </a:lnTo>
                <a:lnTo>
                  <a:pt x="895730" y="423672"/>
                </a:lnTo>
                <a:lnTo>
                  <a:pt x="802894" y="423672"/>
                </a:lnTo>
                <a:lnTo>
                  <a:pt x="802894" y="409702"/>
                </a:lnTo>
                <a:lnTo>
                  <a:pt x="788162" y="409702"/>
                </a:lnTo>
                <a:lnTo>
                  <a:pt x="788162" y="397129"/>
                </a:lnTo>
                <a:lnTo>
                  <a:pt x="710184" y="397129"/>
                </a:lnTo>
                <a:lnTo>
                  <a:pt x="710184" y="390906"/>
                </a:lnTo>
                <a:lnTo>
                  <a:pt x="699769" y="390906"/>
                </a:lnTo>
                <a:lnTo>
                  <a:pt x="699769" y="379984"/>
                </a:lnTo>
                <a:lnTo>
                  <a:pt x="689482" y="379984"/>
                </a:lnTo>
                <a:lnTo>
                  <a:pt x="689482" y="372110"/>
                </a:lnTo>
                <a:lnTo>
                  <a:pt x="682116" y="372110"/>
                </a:lnTo>
                <a:lnTo>
                  <a:pt x="682116" y="364363"/>
                </a:lnTo>
                <a:lnTo>
                  <a:pt x="674751" y="364363"/>
                </a:lnTo>
                <a:lnTo>
                  <a:pt x="674751" y="359664"/>
                </a:lnTo>
                <a:lnTo>
                  <a:pt x="665988" y="359664"/>
                </a:lnTo>
                <a:lnTo>
                  <a:pt x="665988" y="348615"/>
                </a:lnTo>
                <a:lnTo>
                  <a:pt x="657097" y="348615"/>
                </a:lnTo>
                <a:lnTo>
                  <a:pt x="657097" y="331470"/>
                </a:lnTo>
                <a:lnTo>
                  <a:pt x="648207" y="331470"/>
                </a:lnTo>
                <a:lnTo>
                  <a:pt x="648207" y="323596"/>
                </a:lnTo>
                <a:lnTo>
                  <a:pt x="640841" y="323596"/>
                </a:lnTo>
                <a:lnTo>
                  <a:pt x="640841" y="314325"/>
                </a:lnTo>
                <a:lnTo>
                  <a:pt x="590804" y="314325"/>
                </a:lnTo>
                <a:lnTo>
                  <a:pt x="590804" y="303276"/>
                </a:lnTo>
                <a:lnTo>
                  <a:pt x="577596" y="303276"/>
                </a:lnTo>
                <a:lnTo>
                  <a:pt x="577596" y="295529"/>
                </a:lnTo>
                <a:lnTo>
                  <a:pt x="562863" y="295529"/>
                </a:lnTo>
                <a:lnTo>
                  <a:pt x="548132" y="295529"/>
                </a:lnTo>
                <a:lnTo>
                  <a:pt x="548132" y="286131"/>
                </a:lnTo>
                <a:lnTo>
                  <a:pt x="534797" y="286131"/>
                </a:lnTo>
                <a:lnTo>
                  <a:pt x="534797" y="273685"/>
                </a:lnTo>
                <a:lnTo>
                  <a:pt x="515619" y="273685"/>
                </a:lnTo>
                <a:lnTo>
                  <a:pt x="515619" y="262636"/>
                </a:lnTo>
                <a:lnTo>
                  <a:pt x="499491" y="262636"/>
                </a:lnTo>
                <a:lnTo>
                  <a:pt x="499491" y="254889"/>
                </a:lnTo>
                <a:lnTo>
                  <a:pt x="449364" y="254889"/>
                </a:lnTo>
                <a:lnTo>
                  <a:pt x="449364" y="231394"/>
                </a:lnTo>
                <a:lnTo>
                  <a:pt x="441998" y="231394"/>
                </a:lnTo>
                <a:lnTo>
                  <a:pt x="441998" y="225171"/>
                </a:lnTo>
                <a:lnTo>
                  <a:pt x="434619" y="225171"/>
                </a:lnTo>
                <a:lnTo>
                  <a:pt x="434619" y="217297"/>
                </a:lnTo>
                <a:lnTo>
                  <a:pt x="424306" y="217297"/>
                </a:lnTo>
                <a:lnTo>
                  <a:pt x="424306" y="212598"/>
                </a:lnTo>
                <a:lnTo>
                  <a:pt x="358013" y="212598"/>
                </a:lnTo>
                <a:lnTo>
                  <a:pt x="358013" y="182880"/>
                </a:lnTo>
                <a:lnTo>
                  <a:pt x="315290" y="182880"/>
                </a:lnTo>
                <a:lnTo>
                  <a:pt x="315290" y="175133"/>
                </a:lnTo>
                <a:lnTo>
                  <a:pt x="307924" y="175133"/>
                </a:lnTo>
                <a:lnTo>
                  <a:pt x="307924" y="164211"/>
                </a:lnTo>
                <a:lnTo>
                  <a:pt x="304977" y="164211"/>
                </a:lnTo>
                <a:lnTo>
                  <a:pt x="304977" y="156337"/>
                </a:lnTo>
                <a:lnTo>
                  <a:pt x="296138" y="156337"/>
                </a:lnTo>
                <a:lnTo>
                  <a:pt x="296138" y="146939"/>
                </a:lnTo>
                <a:lnTo>
                  <a:pt x="285826" y="146939"/>
                </a:lnTo>
                <a:lnTo>
                  <a:pt x="285826" y="134493"/>
                </a:lnTo>
                <a:lnTo>
                  <a:pt x="272567" y="134493"/>
                </a:lnTo>
                <a:lnTo>
                  <a:pt x="272567" y="126619"/>
                </a:lnTo>
                <a:lnTo>
                  <a:pt x="265201" y="126619"/>
                </a:lnTo>
                <a:lnTo>
                  <a:pt x="265201" y="112522"/>
                </a:lnTo>
                <a:lnTo>
                  <a:pt x="244563" y="112522"/>
                </a:lnTo>
                <a:lnTo>
                  <a:pt x="244563" y="101600"/>
                </a:lnTo>
                <a:lnTo>
                  <a:pt x="234251" y="101600"/>
                </a:lnTo>
                <a:lnTo>
                  <a:pt x="234251" y="85979"/>
                </a:lnTo>
                <a:lnTo>
                  <a:pt x="216573" y="85979"/>
                </a:lnTo>
                <a:lnTo>
                  <a:pt x="216573" y="81280"/>
                </a:lnTo>
                <a:lnTo>
                  <a:pt x="184162" y="81280"/>
                </a:lnTo>
                <a:lnTo>
                  <a:pt x="184162" y="70358"/>
                </a:lnTo>
                <a:lnTo>
                  <a:pt x="176796" y="70358"/>
                </a:lnTo>
                <a:lnTo>
                  <a:pt x="176796" y="59436"/>
                </a:lnTo>
                <a:lnTo>
                  <a:pt x="126707" y="59436"/>
                </a:lnTo>
                <a:lnTo>
                  <a:pt x="126707" y="48514"/>
                </a:lnTo>
                <a:lnTo>
                  <a:pt x="119341" y="48514"/>
                </a:lnTo>
                <a:lnTo>
                  <a:pt x="119341" y="40640"/>
                </a:lnTo>
                <a:lnTo>
                  <a:pt x="111975" y="40640"/>
                </a:lnTo>
                <a:lnTo>
                  <a:pt x="111975" y="29718"/>
                </a:lnTo>
                <a:lnTo>
                  <a:pt x="101663" y="29718"/>
                </a:lnTo>
                <a:lnTo>
                  <a:pt x="101663" y="18796"/>
                </a:lnTo>
                <a:lnTo>
                  <a:pt x="85445" y="18796"/>
                </a:lnTo>
                <a:lnTo>
                  <a:pt x="85445" y="9398"/>
                </a:lnTo>
                <a:lnTo>
                  <a:pt x="76606" y="9398"/>
                </a:lnTo>
                <a:lnTo>
                  <a:pt x="76606" y="0"/>
                </a:lnTo>
                <a:lnTo>
                  <a:pt x="0" y="0"/>
                </a:lnTo>
              </a:path>
            </a:pathLst>
          </a:custGeom>
          <a:ln w="19812">
            <a:solidFill>
              <a:srgbClr val="EC7C30"/>
            </a:solidFill>
          </a:ln>
        </p:spPr>
        <p:txBody>
          <a:bodyPr wrap="square" lIns="0" tIns="0" rIns="0" bIns="0" rtlCol="0"/>
          <a:lstStyle/>
          <a:p>
            <a:endParaRPr sz="1350"/>
          </a:p>
        </p:txBody>
      </p:sp>
      <p:sp>
        <p:nvSpPr>
          <p:cNvPr id="115" name="object 115"/>
          <p:cNvSpPr/>
          <p:nvPr/>
        </p:nvSpPr>
        <p:spPr>
          <a:xfrm>
            <a:off x="4351809"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16" name="object 116"/>
          <p:cNvSpPr/>
          <p:nvPr/>
        </p:nvSpPr>
        <p:spPr>
          <a:xfrm>
            <a:off x="4331895" y="4172666"/>
            <a:ext cx="36683" cy="0"/>
          </a:xfrm>
          <a:custGeom>
            <a:avLst/>
            <a:gdLst/>
            <a:ahLst/>
            <a:cxnLst/>
            <a:rect l="l" t="t" r="r" b="b"/>
            <a:pathLst>
              <a:path w="48895">
                <a:moveTo>
                  <a:pt x="48767" y="0"/>
                </a:moveTo>
                <a:lnTo>
                  <a:pt x="0" y="0"/>
                </a:lnTo>
              </a:path>
            </a:pathLst>
          </a:custGeom>
          <a:ln w="6096">
            <a:solidFill>
              <a:srgbClr val="EC7C30"/>
            </a:solidFill>
          </a:ln>
        </p:spPr>
        <p:txBody>
          <a:bodyPr wrap="square" lIns="0" tIns="0" rIns="0" bIns="0" rtlCol="0"/>
          <a:lstStyle/>
          <a:p>
            <a:endParaRPr sz="1350"/>
          </a:p>
        </p:txBody>
      </p:sp>
      <p:sp>
        <p:nvSpPr>
          <p:cNvPr id="117" name="object 117"/>
          <p:cNvSpPr/>
          <p:nvPr/>
        </p:nvSpPr>
        <p:spPr>
          <a:xfrm>
            <a:off x="4224992"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18" name="object 118"/>
          <p:cNvSpPr/>
          <p:nvPr/>
        </p:nvSpPr>
        <p:spPr>
          <a:xfrm>
            <a:off x="4206127" y="4172666"/>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119" name="object 119"/>
          <p:cNvSpPr/>
          <p:nvPr/>
        </p:nvSpPr>
        <p:spPr>
          <a:xfrm>
            <a:off x="4139240"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20" name="object 120"/>
          <p:cNvSpPr/>
          <p:nvPr/>
        </p:nvSpPr>
        <p:spPr>
          <a:xfrm>
            <a:off x="4121519" y="4172666"/>
            <a:ext cx="36683" cy="0"/>
          </a:xfrm>
          <a:custGeom>
            <a:avLst/>
            <a:gdLst/>
            <a:ahLst/>
            <a:cxnLst/>
            <a:rect l="l" t="t" r="r" b="b"/>
            <a:pathLst>
              <a:path w="48895">
                <a:moveTo>
                  <a:pt x="48767" y="0"/>
                </a:moveTo>
                <a:lnTo>
                  <a:pt x="0" y="0"/>
                </a:lnTo>
              </a:path>
            </a:pathLst>
          </a:custGeom>
          <a:ln w="6096">
            <a:solidFill>
              <a:srgbClr val="EC7C30"/>
            </a:solidFill>
          </a:ln>
        </p:spPr>
        <p:txBody>
          <a:bodyPr wrap="square" lIns="0" tIns="0" rIns="0" bIns="0" rtlCol="0"/>
          <a:lstStyle/>
          <a:p>
            <a:endParaRPr sz="1350"/>
          </a:p>
        </p:txBody>
      </p:sp>
      <p:sp>
        <p:nvSpPr>
          <p:cNvPr id="121" name="object 121"/>
          <p:cNvSpPr/>
          <p:nvPr/>
        </p:nvSpPr>
        <p:spPr>
          <a:xfrm>
            <a:off x="4067781"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22" name="object 122"/>
          <p:cNvSpPr/>
          <p:nvPr/>
        </p:nvSpPr>
        <p:spPr>
          <a:xfrm>
            <a:off x="4050631" y="4172666"/>
            <a:ext cx="35730" cy="0"/>
          </a:xfrm>
          <a:custGeom>
            <a:avLst/>
            <a:gdLst/>
            <a:ahLst/>
            <a:cxnLst/>
            <a:rect l="l" t="t" r="r" b="b"/>
            <a:pathLst>
              <a:path w="47625">
                <a:moveTo>
                  <a:pt x="47244" y="0"/>
                </a:moveTo>
                <a:lnTo>
                  <a:pt x="0" y="0"/>
                </a:lnTo>
              </a:path>
            </a:pathLst>
          </a:custGeom>
          <a:ln w="6096">
            <a:solidFill>
              <a:srgbClr val="EC7C30"/>
            </a:solidFill>
          </a:ln>
        </p:spPr>
        <p:txBody>
          <a:bodyPr wrap="square" lIns="0" tIns="0" rIns="0" bIns="0" rtlCol="0"/>
          <a:lstStyle/>
          <a:p>
            <a:endParaRPr sz="1350"/>
          </a:p>
        </p:txBody>
      </p:sp>
      <p:sp>
        <p:nvSpPr>
          <p:cNvPr id="123" name="object 123"/>
          <p:cNvSpPr/>
          <p:nvPr/>
        </p:nvSpPr>
        <p:spPr>
          <a:xfrm>
            <a:off x="4054633"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24" name="object 124"/>
          <p:cNvSpPr/>
          <p:nvPr/>
        </p:nvSpPr>
        <p:spPr>
          <a:xfrm>
            <a:off x="4036910" y="4172666"/>
            <a:ext cx="36683" cy="0"/>
          </a:xfrm>
          <a:custGeom>
            <a:avLst/>
            <a:gdLst/>
            <a:ahLst/>
            <a:cxnLst/>
            <a:rect l="l" t="t" r="r" b="b"/>
            <a:pathLst>
              <a:path w="48895">
                <a:moveTo>
                  <a:pt x="48768" y="0"/>
                </a:moveTo>
                <a:lnTo>
                  <a:pt x="0" y="0"/>
                </a:lnTo>
              </a:path>
            </a:pathLst>
          </a:custGeom>
          <a:ln w="6096">
            <a:solidFill>
              <a:srgbClr val="EC7C30"/>
            </a:solidFill>
          </a:ln>
        </p:spPr>
        <p:txBody>
          <a:bodyPr wrap="square" lIns="0" tIns="0" rIns="0" bIns="0" rtlCol="0"/>
          <a:lstStyle/>
          <a:p>
            <a:endParaRPr sz="1350"/>
          </a:p>
        </p:txBody>
      </p:sp>
      <p:sp>
        <p:nvSpPr>
          <p:cNvPr id="125" name="object 125"/>
          <p:cNvSpPr/>
          <p:nvPr/>
        </p:nvSpPr>
        <p:spPr>
          <a:xfrm>
            <a:off x="4006612"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26" name="object 126"/>
          <p:cNvSpPr/>
          <p:nvPr/>
        </p:nvSpPr>
        <p:spPr>
          <a:xfrm>
            <a:off x="3988889" y="4172666"/>
            <a:ext cx="34301" cy="0"/>
          </a:xfrm>
          <a:custGeom>
            <a:avLst/>
            <a:gdLst/>
            <a:ahLst/>
            <a:cxnLst/>
            <a:rect l="l" t="t" r="r" b="b"/>
            <a:pathLst>
              <a:path w="45720">
                <a:moveTo>
                  <a:pt x="45719" y="0"/>
                </a:moveTo>
                <a:lnTo>
                  <a:pt x="0" y="0"/>
                </a:lnTo>
              </a:path>
            </a:pathLst>
          </a:custGeom>
          <a:ln w="6096">
            <a:solidFill>
              <a:srgbClr val="EC7C30"/>
            </a:solidFill>
          </a:ln>
        </p:spPr>
        <p:txBody>
          <a:bodyPr wrap="square" lIns="0" tIns="0" rIns="0" bIns="0" rtlCol="0"/>
          <a:lstStyle/>
          <a:p>
            <a:endParaRPr sz="1350"/>
          </a:p>
        </p:txBody>
      </p:sp>
      <p:sp>
        <p:nvSpPr>
          <p:cNvPr id="127" name="object 127"/>
          <p:cNvSpPr/>
          <p:nvPr/>
        </p:nvSpPr>
        <p:spPr>
          <a:xfrm>
            <a:off x="3991748"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28" name="object 128"/>
          <p:cNvSpPr/>
          <p:nvPr/>
        </p:nvSpPr>
        <p:spPr>
          <a:xfrm>
            <a:off x="3975169" y="4172666"/>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129" name="object 129"/>
          <p:cNvSpPr/>
          <p:nvPr/>
        </p:nvSpPr>
        <p:spPr>
          <a:xfrm>
            <a:off x="3951730"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30" name="object 130"/>
          <p:cNvSpPr/>
          <p:nvPr/>
        </p:nvSpPr>
        <p:spPr>
          <a:xfrm>
            <a:off x="3935152" y="4172666"/>
            <a:ext cx="33348" cy="0"/>
          </a:xfrm>
          <a:custGeom>
            <a:avLst/>
            <a:gdLst/>
            <a:ahLst/>
            <a:cxnLst/>
            <a:rect l="l" t="t" r="r" b="b"/>
            <a:pathLst>
              <a:path w="44450">
                <a:moveTo>
                  <a:pt x="44195" y="0"/>
                </a:moveTo>
                <a:lnTo>
                  <a:pt x="0" y="0"/>
                </a:lnTo>
              </a:path>
            </a:pathLst>
          </a:custGeom>
          <a:ln w="6096">
            <a:solidFill>
              <a:srgbClr val="EC7C30"/>
            </a:solidFill>
          </a:ln>
        </p:spPr>
        <p:txBody>
          <a:bodyPr wrap="square" lIns="0" tIns="0" rIns="0" bIns="0" rtlCol="0"/>
          <a:lstStyle/>
          <a:p>
            <a:endParaRPr sz="1350"/>
          </a:p>
        </p:txBody>
      </p:sp>
      <p:sp>
        <p:nvSpPr>
          <p:cNvPr id="131" name="object 131"/>
          <p:cNvSpPr/>
          <p:nvPr/>
        </p:nvSpPr>
        <p:spPr>
          <a:xfrm>
            <a:off x="3946014"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32" name="object 132"/>
          <p:cNvSpPr/>
          <p:nvPr/>
        </p:nvSpPr>
        <p:spPr>
          <a:xfrm>
            <a:off x="3928293" y="4172666"/>
            <a:ext cx="36683" cy="0"/>
          </a:xfrm>
          <a:custGeom>
            <a:avLst/>
            <a:gdLst/>
            <a:ahLst/>
            <a:cxnLst/>
            <a:rect l="l" t="t" r="r" b="b"/>
            <a:pathLst>
              <a:path w="48895">
                <a:moveTo>
                  <a:pt x="48767" y="0"/>
                </a:moveTo>
                <a:lnTo>
                  <a:pt x="0" y="0"/>
                </a:lnTo>
              </a:path>
            </a:pathLst>
          </a:custGeom>
          <a:ln w="6096">
            <a:solidFill>
              <a:srgbClr val="EC7C30"/>
            </a:solidFill>
          </a:ln>
        </p:spPr>
        <p:txBody>
          <a:bodyPr wrap="square" lIns="0" tIns="0" rIns="0" bIns="0" rtlCol="0"/>
          <a:lstStyle/>
          <a:p>
            <a:endParaRPr sz="1350"/>
          </a:p>
        </p:txBody>
      </p:sp>
      <p:sp>
        <p:nvSpPr>
          <p:cNvPr id="133" name="object 133"/>
          <p:cNvSpPr/>
          <p:nvPr/>
        </p:nvSpPr>
        <p:spPr>
          <a:xfrm>
            <a:off x="3941441"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34" name="object 134"/>
          <p:cNvSpPr/>
          <p:nvPr/>
        </p:nvSpPr>
        <p:spPr>
          <a:xfrm>
            <a:off x="3922575" y="4172666"/>
            <a:ext cx="36683" cy="0"/>
          </a:xfrm>
          <a:custGeom>
            <a:avLst/>
            <a:gdLst/>
            <a:ahLst/>
            <a:cxnLst/>
            <a:rect l="l" t="t" r="r" b="b"/>
            <a:pathLst>
              <a:path w="48895">
                <a:moveTo>
                  <a:pt x="48768" y="0"/>
                </a:moveTo>
                <a:lnTo>
                  <a:pt x="0" y="0"/>
                </a:lnTo>
              </a:path>
            </a:pathLst>
          </a:custGeom>
          <a:ln w="6096">
            <a:solidFill>
              <a:srgbClr val="EC7C30"/>
            </a:solidFill>
          </a:ln>
        </p:spPr>
        <p:txBody>
          <a:bodyPr wrap="square" lIns="0" tIns="0" rIns="0" bIns="0" rtlCol="0"/>
          <a:lstStyle/>
          <a:p>
            <a:endParaRPr sz="1350"/>
          </a:p>
        </p:txBody>
      </p:sp>
      <p:sp>
        <p:nvSpPr>
          <p:cNvPr id="135" name="object 135"/>
          <p:cNvSpPr/>
          <p:nvPr/>
        </p:nvSpPr>
        <p:spPr>
          <a:xfrm>
            <a:off x="3936391"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36" name="object 136"/>
          <p:cNvSpPr/>
          <p:nvPr/>
        </p:nvSpPr>
        <p:spPr>
          <a:xfrm>
            <a:off x="3920289" y="4172666"/>
            <a:ext cx="34301" cy="0"/>
          </a:xfrm>
          <a:custGeom>
            <a:avLst/>
            <a:gdLst/>
            <a:ahLst/>
            <a:cxnLst/>
            <a:rect l="l" t="t" r="r" b="b"/>
            <a:pathLst>
              <a:path w="45720">
                <a:moveTo>
                  <a:pt x="45719" y="0"/>
                </a:moveTo>
                <a:lnTo>
                  <a:pt x="0" y="0"/>
                </a:lnTo>
              </a:path>
            </a:pathLst>
          </a:custGeom>
          <a:ln w="6096">
            <a:solidFill>
              <a:srgbClr val="EC7C30"/>
            </a:solidFill>
          </a:ln>
        </p:spPr>
        <p:txBody>
          <a:bodyPr wrap="square" lIns="0" tIns="0" rIns="0" bIns="0" rtlCol="0"/>
          <a:lstStyle/>
          <a:p>
            <a:endParaRPr sz="1350"/>
          </a:p>
        </p:txBody>
      </p:sp>
      <p:sp>
        <p:nvSpPr>
          <p:cNvPr id="137" name="object 137"/>
          <p:cNvSpPr/>
          <p:nvPr/>
        </p:nvSpPr>
        <p:spPr>
          <a:xfrm>
            <a:off x="3895706"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38" name="object 138"/>
          <p:cNvSpPr/>
          <p:nvPr/>
        </p:nvSpPr>
        <p:spPr>
          <a:xfrm>
            <a:off x="3877985" y="4172666"/>
            <a:ext cx="36683" cy="0"/>
          </a:xfrm>
          <a:custGeom>
            <a:avLst/>
            <a:gdLst/>
            <a:ahLst/>
            <a:cxnLst/>
            <a:rect l="l" t="t" r="r" b="b"/>
            <a:pathLst>
              <a:path w="48895">
                <a:moveTo>
                  <a:pt x="48767" y="0"/>
                </a:moveTo>
                <a:lnTo>
                  <a:pt x="0" y="0"/>
                </a:lnTo>
              </a:path>
            </a:pathLst>
          </a:custGeom>
          <a:ln w="6096">
            <a:solidFill>
              <a:srgbClr val="EC7C30"/>
            </a:solidFill>
          </a:ln>
        </p:spPr>
        <p:txBody>
          <a:bodyPr wrap="square" lIns="0" tIns="0" rIns="0" bIns="0" rtlCol="0"/>
          <a:lstStyle/>
          <a:p>
            <a:endParaRPr sz="1350"/>
          </a:p>
        </p:txBody>
      </p:sp>
      <p:sp>
        <p:nvSpPr>
          <p:cNvPr id="139" name="object 139"/>
          <p:cNvSpPr/>
          <p:nvPr/>
        </p:nvSpPr>
        <p:spPr>
          <a:xfrm>
            <a:off x="3881986"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40" name="object 140"/>
          <p:cNvSpPr/>
          <p:nvPr/>
        </p:nvSpPr>
        <p:spPr>
          <a:xfrm>
            <a:off x="3864264" y="4172666"/>
            <a:ext cx="34301" cy="0"/>
          </a:xfrm>
          <a:custGeom>
            <a:avLst/>
            <a:gdLst/>
            <a:ahLst/>
            <a:cxnLst/>
            <a:rect l="l" t="t" r="r" b="b"/>
            <a:pathLst>
              <a:path w="45720">
                <a:moveTo>
                  <a:pt x="45719" y="0"/>
                </a:moveTo>
                <a:lnTo>
                  <a:pt x="0" y="0"/>
                </a:lnTo>
              </a:path>
            </a:pathLst>
          </a:custGeom>
          <a:ln w="6096">
            <a:solidFill>
              <a:srgbClr val="EC7C30"/>
            </a:solidFill>
          </a:ln>
        </p:spPr>
        <p:txBody>
          <a:bodyPr wrap="square" lIns="0" tIns="0" rIns="0" bIns="0" rtlCol="0"/>
          <a:lstStyle/>
          <a:p>
            <a:endParaRPr sz="1350"/>
          </a:p>
        </p:txBody>
      </p:sp>
      <p:sp>
        <p:nvSpPr>
          <p:cNvPr id="141" name="object 141"/>
          <p:cNvSpPr/>
          <p:nvPr/>
        </p:nvSpPr>
        <p:spPr>
          <a:xfrm>
            <a:off x="3869410"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42" name="object 142"/>
          <p:cNvSpPr/>
          <p:nvPr/>
        </p:nvSpPr>
        <p:spPr>
          <a:xfrm>
            <a:off x="3851687" y="4172666"/>
            <a:ext cx="34301" cy="0"/>
          </a:xfrm>
          <a:custGeom>
            <a:avLst/>
            <a:gdLst/>
            <a:ahLst/>
            <a:cxnLst/>
            <a:rect l="l" t="t" r="r" b="b"/>
            <a:pathLst>
              <a:path w="45720">
                <a:moveTo>
                  <a:pt x="45720" y="0"/>
                </a:moveTo>
                <a:lnTo>
                  <a:pt x="0" y="0"/>
                </a:lnTo>
              </a:path>
            </a:pathLst>
          </a:custGeom>
          <a:ln w="6096">
            <a:solidFill>
              <a:srgbClr val="EC7C30"/>
            </a:solidFill>
          </a:ln>
        </p:spPr>
        <p:txBody>
          <a:bodyPr wrap="square" lIns="0" tIns="0" rIns="0" bIns="0" rtlCol="0"/>
          <a:lstStyle/>
          <a:p>
            <a:endParaRPr sz="1350"/>
          </a:p>
        </p:txBody>
      </p:sp>
      <p:sp>
        <p:nvSpPr>
          <p:cNvPr id="143" name="object 143"/>
          <p:cNvSpPr/>
          <p:nvPr/>
        </p:nvSpPr>
        <p:spPr>
          <a:xfrm>
            <a:off x="3864836"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44" name="object 144"/>
          <p:cNvSpPr/>
          <p:nvPr/>
        </p:nvSpPr>
        <p:spPr>
          <a:xfrm>
            <a:off x="3845970" y="4172666"/>
            <a:ext cx="36683" cy="0"/>
          </a:xfrm>
          <a:custGeom>
            <a:avLst/>
            <a:gdLst/>
            <a:ahLst/>
            <a:cxnLst/>
            <a:rect l="l" t="t" r="r" b="b"/>
            <a:pathLst>
              <a:path w="48895">
                <a:moveTo>
                  <a:pt x="48767" y="0"/>
                </a:moveTo>
                <a:lnTo>
                  <a:pt x="0" y="0"/>
                </a:lnTo>
              </a:path>
            </a:pathLst>
          </a:custGeom>
          <a:ln w="6096">
            <a:solidFill>
              <a:srgbClr val="EC7C30"/>
            </a:solidFill>
          </a:ln>
        </p:spPr>
        <p:txBody>
          <a:bodyPr wrap="square" lIns="0" tIns="0" rIns="0" bIns="0" rtlCol="0"/>
          <a:lstStyle/>
          <a:p>
            <a:endParaRPr sz="1350"/>
          </a:p>
        </p:txBody>
      </p:sp>
      <p:sp>
        <p:nvSpPr>
          <p:cNvPr id="145" name="object 145"/>
          <p:cNvSpPr/>
          <p:nvPr/>
        </p:nvSpPr>
        <p:spPr>
          <a:xfrm>
            <a:off x="3853402"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46" name="object 146"/>
          <p:cNvSpPr/>
          <p:nvPr/>
        </p:nvSpPr>
        <p:spPr>
          <a:xfrm>
            <a:off x="3836823" y="4172666"/>
            <a:ext cx="33348" cy="0"/>
          </a:xfrm>
          <a:custGeom>
            <a:avLst/>
            <a:gdLst/>
            <a:ahLst/>
            <a:cxnLst/>
            <a:rect l="l" t="t" r="r" b="b"/>
            <a:pathLst>
              <a:path w="44450">
                <a:moveTo>
                  <a:pt x="44196" y="0"/>
                </a:moveTo>
                <a:lnTo>
                  <a:pt x="0" y="0"/>
                </a:lnTo>
              </a:path>
            </a:pathLst>
          </a:custGeom>
          <a:ln w="6096">
            <a:solidFill>
              <a:srgbClr val="EC7C30"/>
            </a:solidFill>
          </a:ln>
        </p:spPr>
        <p:txBody>
          <a:bodyPr wrap="square" lIns="0" tIns="0" rIns="0" bIns="0" rtlCol="0"/>
          <a:lstStyle/>
          <a:p>
            <a:endParaRPr sz="1350"/>
          </a:p>
        </p:txBody>
      </p:sp>
      <p:sp>
        <p:nvSpPr>
          <p:cNvPr id="147" name="object 147"/>
          <p:cNvSpPr/>
          <p:nvPr/>
        </p:nvSpPr>
        <p:spPr>
          <a:xfrm>
            <a:off x="3813385"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48" name="object 148"/>
          <p:cNvSpPr/>
          <p:nvPr/>
        </p:nvSpPr>
        <p:spPr>
          <a:xfrm>
            <a:off x="3796807" y="4172666"/>
            <a:ext cx="35730" cy="0"/>
          </a:xfrm>
          <a:custGeom>
            <a:avLst/>
            <a:gdLst/>
            <a:ahLst/>
            <a:cxnLst/>
            <a:rect l="l" t="t" r="r" b="b"/>
            <a:pathLst>
              <a:path w="47625">
                <a:moveTo>
                  <a:pt x="47244" y="0"/>
                </a:moveTo>
                <a:lnTo>
                  <a:pt x="0" y="0"/>
                </a:lnTo>
              </a:path>
            </a:pathLst>
          </a:custGeom>
          <a:ln w="6096">
            <a:solidFill>
              <a:srgbClr val="EC7C30"/>
            </a:solidFill>
          </a:ln>
        </p:spPr>
        <p:txBody>
          <a:bodyPr wrap="square" lIns="0" tIns="0" rIns="0" bIns="0" rtlCol="0"/>
          <a:lstStyle/>
          <a:p>
            <a:endParaRPr sz="1350"/>
          </a:p>
        </p:txBody>
      </p:sp>
      <p:sp>
        <p:nvSpPr>
          <p:cNvPr id="149" name="object 149"/>
          <p:cNvSpPr/>
          <p:nvPr/>
        </p:nvSpPr>
        <p:spPr>
          <a:xfrm>
            <a:off x="3803761"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50" name="object 150"/>
          <p:cNvSpPr/>
          <p:nvPr/>
        </p:nvSpPr>
        <p:spPr>
          <a:xfrm>
            <a:off x="3787660" y="4172666"/>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151" name="object 151"/>
          <p:cNvSpPr/>
          <p:nvPr/>
        </p:nvSpPr>
        <p:spPr>
          <a:xfrm>
            <a:off x="3783658"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52" name="object 152"/>
          <p:cNvSpPr/>
          <p:nvPr/>
        </p:nvSpPr>
        <p:spPr>
          <a:xfrm>
            <a:off x="3765935" y="4172666"/>
            <a:ext cx="34301" cy="0"/>
          </a:xfrm>
          <a:custGeom>
            <a:avLst/>
            <a:gdLst/>
            <a:ahLst/>
            <a:cxnLst/>
            <a:rect l="l" t="t" r="r" b="b"/>
            <a:pathLst>
              <a:path w="45720">
                <a:moveTo>
                  <a:pt x="45720" y="0"/>
                </a:moveTo>
                <a:lnTo>
                  <a:pt x="0" y="0"/>
                </a:lnTo>
              </a:path>
            </a:pathLst>
          </a:custGeom>
          <a:ln w="6096">
            <a:solidFill>
              <a:srgbClr val="EC7C30"/>
            </a:solidFill>
          </a:ln>
        </p:spPr>
        <p:txBody>
          <a:bodyPr wrap="square" lIns="0" tIns="0" rIns="0" bIns="0" rtlCol="0"/>
          <a:lstStyle/>
          <a:p>
            <a:endParaRPr sz="1350"/>
          </a:p>
        </p:txBody>
      </p:sp>
      <p:sp>
        <p:nvSpPr>
          <p:cNvPr id="153" name="object 153"/>
          <p:cNvSpPr/>
          <p:nvPr/>
        </p:nvSpPr>
        <p:spPr>
          <a:xfrm>
            <a:off x="3779084"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54" name="object 154"/>
          <p:cNvSpPr/>
          <p:nvPr/>
        </p:nvSpPr>
        <p:spPr>
          <a:xfrm>
            <a:off x="3760219" y="4172666"/>
            <a:ext cx="36683" cy="0"/>
          </a:xfrm>
          <a:custGeom>
            <a:avLst/>
            <a:gdLst/>
            <a:ahLst/>
            <a:cxnLst/>
            <a:rect l="l" t="t" r="r" b="b"/>
            <a:pathLst>
              <a:path w="48895">
                <a:moveTo>
                  <a:pt x="48767" y="0"/>
                </a:moveTo>
                <a:lnTo>
                  <a:pt x="0" y="0"/>
                </a:lnTo>
              </a:path>
            </a:pathLst>
          </a:custGeom>
          <a:ln w="6096">
            <a:solidFill>
              <a:srgbClr val="EC7C30"/>
            </a:solidFill>
          </a:ln>
        </p:spPr>
        <p:txBody>
          <a:bodyPr wrap="square" lIns="0" tIns="0" rIns="0" bIns="0" rtlCol="0"/>
          <a:lstStyle/>
          <a:p>
            <a:endParaRPr sz="1350"/>
          </a:p>
        </p:txBody>
      </p:sp>
      <p:sp>
        <p:nvSpPr>
          <p:cNvPr id="155" name="object 155"/>
          <p:cNvSpPr/>
          <p:nvPr/>
        </p:nvSpPr>
        <p:spPr>
          <a:xfrm>
            <a:off x="3757265"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56" name="object 156"/>
          <p:cNvSpPr/>
          <p:nvPr/>
        </p:nvSpPr>
        <p:spPr>
          <a:xfrm>
            <a:off x="3737352" y="4172666"/>
            <a:ext cx="36683" cy="0"/>
          </a:xfrm>
          <a:custGeom>
            <a:avLst/>
            <a:gdLst/>
            <a:ahLst/>
            <a:cxnLst/>
            <a:rect l="l" t="t" r="r" b="b"/>
            <a:pathLst>
              <a:path w="48895">
                <a:moveTo>
                  <a:pt x="48768" y="0"/>
                </a:moveTo>
                <a:lnTo>
                  <a:pt x="0" y="0"/>
                </a:lnTo>
              </a:path>
            </a:pathLst>
          </a:custGeom>
          <a:ln w="6096">
            <a:solidFill>
              <a:srgbClr val="EC7C30"/>
            </a:solidFill>
          </a:ln>
        </p:spPr>
        <p:txBody>
          <a:bodyPr wrap="square" lIns="0" tIns="0" rIns="0" bIns="0" rtlCol="0"/>
          <a:lstStyle/>
          <a:p>
            <a:endParaRPr sz="1350"/>
          </a:p>
        </p:txBody>
      </p:sp>
      <p:sp>
        <p:nvSpPr>
          <p:cNvPr id="157" name="object 157"/>
          <p:cNvSpPr/>
          <p:nvPr/>
        </p:nvSpPr>
        <p:spPr>
          <a:xfrm>
            <a:off x="3750500"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58" name="object 158"/>
          <p:cNvSpPr/>
          <p:nvPr/>
        </p:nvSpPr>
        <p:spPr>
          <a:xfrm>
            <a:off x="3733922" y="4172666"/>
            <a:ext cx="34301" cy="0"/>
          </a:xfrm>
          <a:custGeom>
            <a:avLst/>
            <a:gdLst/>
            <a:ahLst/>
            <a:cxnLst/>
            <a:rect l="l" t="t" r="r" b="b"/>
            <a:pathLst>
              <a:path w="45720">
                <a:moveTo>
                  <a:pt x="45719" y="0"/>
                </a:moveTo>
                <a:lnTo>
                  <a:pt x="0" y="0"/>
                </a:lnTo>
              </a:path>
            </a:pathLst>
          </a:custGeom>
          <a:ln w="6096">
            <a:solidFill>
              <a:srgbClr val="EC7C30"/>
            </a:solidFill>
          </a:ln>
        </p:spPr>
        <p:txBody>
          <a:bodyPr wrap="square" lIns="0" tIns="0" rIns="0" bIns="0" rtlCol="0"/>
          <a:lstStyle/>
          <a:p>
            <a:endParaRPr sz="1350"/>
          </a:p>
        </p:txBody>
      </p:sp>
      <p:sp>
        <p:nvSpPr>
          <p:cNvPr id="159" name="object 159"/>
          <p:cNvSpPr/>
          <p:nvPr/>
        </p:nvSpPr>
        <p:spPr>
          <a:xfrm>
            <a:off x="3734494"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60" name="object 160"/>
          <p:cNvSpPr/>
          <p:nvPr/>
        </p:nvSpPr>
        <p:spPr>
          <a:xfrm>
            <a:off x="3715628" y="4172666"/>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161" name="object 161"/>
          <p:cNvSpPr/>
          <p:nvPr/>
        </p:nvSpPr>
        <p:spPr>
          <a:xfrm>
            <a:off x="3694476"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62" name="object 162"/>
          <p:cNvSpPr/>
          <p:nvPr/>
        </p:nvSpPr>
        <p:spPr>
          <a:xfrm>
            <a:off x="3675612" y="4172666"/>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163" name="object 163"/>
          <p:cNvSpPr/>
          <p:nvPr/>
        </p:nvSpPr>
        <p:spPr>
          <a:xfrm>
            <a:off x="3688759"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64" name="object 164"/>
          <p:cNvSpPr/>
          <p:nvPr/>
        </p:nvSpPr>
        <p:spPr>
          <a:xfrm>
            <a:off x="3669895" y="4172666"/>
            <a:ext cx="35730" cy="0"/>
          </a:xfrm>
          <a:custGeom>
            <a:avLst/>
            <a:gdLst/>
            <a:ahLst/>
            <a:cxnLst/>
            <a:rect l="l" t="t" r="r" b="b"/>
            <a:pathLst>
              <a:path w="47625">
                <a:moveTo>
                  <a:pt x="47244" y="0"/>
                </a:moveTo>
                <a:lnTo>
                  <a:pt x="0" y="0"/>
                </a:lnTo>
              </a:path>
            </a:pathLst>
          </a:custGeom>
          <a:ln w="6096">
            <a:solidFill>
              <a:srgbClr val="EC7C30"/>
            </a:solidFill>
          </a:ln>
        </p:spPr>
        <p:txBody>
          <a:bodyPr wrap="square" lIns="0" tIns="0" rIns="0" bIns="0" rtlCol="0"/>
          <a:lstStyle/>
          <a:p>
            <a:endParaRPr sz="1350"/>
          </a:p>
        </p:txBody>
      </p:sp>
      <p:sp>
        <p:nvSpPr>
          <p:cNvPr id="165" name="object 165"/>
          <p:cNvSpPr/>
          <p:nvPr/>
        </p:nvSpPr>
        <p:spPr>
          <a:xfrm>
            <a:off x="3670466"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66" name="object 166"/>
          <p:cNvSpPr/>
          <p:nvPr/>
        </p:nvSpPr>
        <p:spPr>
          <a:xfrm>
            <a:off x="3652744" y="4172666"/>
            <a:ext cx="36683" cy="0"/>
          </a:xfrm>
          <a:custGeom>
            <a:avLst/>
            <a:gdLst/>
            <a:ahLst/>
            <a:cxnLst/>
            <a:rect l="l" t="t" r="r" b="b"/>
            <a:pathLst>
              <a:path w="48895">
                <a:moveTo>
                  <a:pt x="48768" y="0"/>
                </a:moveTo>
                <a:lnTo>
                  <a:pt x="0" y="0"/>
                </a:lnTo>
              </a:path>
            </a:pathLst>
          </a:custGeom>
          <a:ln w="6096">
            <a:solidFill>
              <a:srgbClr val="EC7C30"/>
            </a:solidFill>
          </a:ln>
        </p:spPr>
        <p:txBody>
          <a:bodyPr wrap="square" lIns="0" tIns="0" rIns="0" bIns="0" rtlCol="0"/>
          <a:lstStyle/>
          <a:p>
            <a:endParaRPr sz="1350"/>
          </a:p>
        </p:txBody>
      </p:sp>
      <p:sp>
        <p:nvSpPr>
          <p:cNvPr id="167" name="object 167"/>
          <p:cNvSpPr/>
          <p:nvPr/>
        </p:nvSpPr>
        <p:spPr>
          <a:xfrm>
            <a:off x="3652172"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68" name="object 168"/>
          <p:cNvSpPr/>
          <p:nvPr/>
        </p:nvSpPr>
        <p:spPr>
          <a:xfrm>
            <a:off x="3635594" y="4172666"/>
            <a:ext cx="34301" cy="0"/>
          </a:xfrm>
          <a:custGeom>
            <a:avLst/>
            <a:gdLst/>
            <a:ahLst/>
            <a:cxnLst/>
            <a:rect l="l" t="t" r="r" b="b"/>
            <a:pathLst>
              <a:path w="45720">
                <a:moveTo>
                  <a:pt x="45719" y="0"/>
                </a:moveTo>
                <a:lnTo>
                  <a:pt x="0" y="0"/>
                </a:lnTo>
              </a:path>
            </a:pathLst>
          </a:custGeom>
          <a:ln w="6096">
            <a:solidFill>
              <a:srgbClr val="EC7C30"/>
            </a:solidFill>
          </a:ln>
        </p:spPr>
        <p:txBody>
          <a:bodyPr wrap="square" lIns="0" tIns="0" rIns="0" bIns="0" rtlCol="0"/>
          <a:lstStyle/>
          <a:p>
            <a:endParaRPr sz="1350"/>
          </a:p>
        </p:txBody>
      </p:sp>
      <p:sp>
        <p:nvSpPr>
          <p:cNvPr id="169" name="object 169"/>
          <p:cNvSpPr/>
          <p:nvPr/>
        </p:nvSpPr>
        <p:spPr>
          <a:xfrm>
            <a:off x="3636165"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70" name="object 170"/>
          <p:cNvSpPr/>
          <p:nvPr/>
        </p:nvSpPr>
        <p:spPr>
          <a:xfrm>
            <a:off x="3617300" y="4172666"/>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171" name="object 171"/>
          <p:cNvSpPr/>
          <p:nvPr/>
        </p:nvSpPr>
        <p:spPr>
          <a:xfrm>
            <a:off x="3572137" y="4118356"/>
            <a:ext cx="0" cy="40017"/>
          </a:xfrm>
          <a:custGeom>
            <a:avLst/>
            <a:gdLst/>
            <a:ahLst/>
            <a:cxnLst/>
            <a:rect l="l" t="t" r="r" b="b"/>
            <a:pathLst>
              <a:path h="53339">
                <a:moveTo>
                  <a:pt x="0" y="0"/>
                </a:moveTo>
                <a:lnTo>
                  <a:pt x="0" y="53339"/>
                </a:lnTo>
              </a:path>
            </a:pathLst>
          </a:custGeom>
          <a:ln w="6096">
            <a:solidFill>
              <a:srgbClr val="EC7C30"/>
            </a:solidFill>
          </a:ln>
        </p:spPr>
        <p:txBody>
          <a:bodyPr wrap="square" lIns="0" tIns="0" rIns="0" bIns="0" rtlCol="0"/>
          <a:lstStyle/>
          <a:p>
            <a:endParaRPr sz="1350"/>
          </a:p>
        </p:txBody>
      </p:sp>
      <p:sp>
        <p:nvSpPr>
          <p:cNvPr id="172" name="object 172"/>
          <p:cNvSpPr/>
          <p:nvPr/>
        </p:nvSpPr>
        <p:spPr>
          <a:xfrm>
            <a:off x="3553273" y="4138937"/>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173" name="object 173"/>
          <p:cNvSpPr/>
          <p:nvPr/>
        </p:nvSpPr>
        <p:spPr>
          <a:xfrm>
            <a:off x="3552701" y="4118356"/>
            <a:ext cx="0" cy="40017"/>
          </a:xfrm>
          <a:custGeom>
            <a:avLst/>
            <a:gdLst/>
            <a:ahLst/>
            <a:cxnLst/>
            <a:rect l="l" t="t" r="r" b="b"/>
            <a:pathLst>
              <a:path h="53339">
                <a:moveTo>
                  <a:pt x="0" y="0"/>
                </a:moveTo>
                <a:lnTo>
                  <a:pt x="0" y="53339"/>
                </a:lnTo>
              </a:path>
            </a:pathLst>
          </a:custGeom>
          <a:ln w="6096">
            <a:solidFill>
              <a:srgbClr val="EC7C30"/>
            </a:solidFill>
          </a:ln>
        </p:spPr>
        <p:txBody>
          <a:bodyPr wrap="square" lIns="0" tIns="0" rIns="0" bIns="0" rtlCol="0"/>
          <a:lstStyle/>
          <a:p>
            <a:endParaRPr sz="1350"/>
          </a:p>
        </p:txBody>
      </p:sp>
      <p:sp>
        <p:nvSpPr>
          <p:cNvPr id="174" name="object 174"/>
          <p:cNvSpPr/>
          <p:nvPr/>
        </p:nvSpPr>
        <p:spPr>
          <a:xfrm>
            <a:off x="3534979" y="4138937"/>
            <a:ext cx="36683" cy="0"/>
          </a:xfrm>
          <a:custGeom>
            <a:avLst/>
            <a:gdLst/>
            <a:ahLst/>
            <a:cxnLst/>
            <a:rect l="l" t="t" r="r" b="b"/>
            <a:pathLst>
              <a:path w="48894">
                <a:moveTo>
                  <a:pt x="48768" y="0"/>
                </a:moveTo>
                <a:lnTo>
                  <a:pt x="0" y="0"/>
                </a:lnTo>
              </a:path>
            </a:pathLst>
          </a:custGeom>
          <a:ln w="6096">
            <a:solidFill>
              <a:srgbClr val="EC7C30"/>
            </a:solidFill>
          </a:ln>
        </p:spPr>
        <p:txBody>
          <a:bodyPr wrap="square" lIns="0" tIns="0" rIns="0" bIns="0" rtlCol="0"/>
          <a:lstStyle/>
          <a:p>
            <a:endParaRPr sz="1350"/>
          </a:p>
        </p:txBody>
      </p:sp>
      <p:sp>
        <p:nvSpPr>
          <p:cNvPr id="175" name="object 175"/>
          <p:cNvSpPr/>
          <p:nvPr/>
        </p:nvSpPr>
        <p:spPr>
          <a:xfrm>
            <a:off x="3542411" y="4118356"/>
            <a:ext cx="0" cy="40017"/>
          </a:xfrm>
          <a:custGeom>
            <a:avLst/>
            <a:gdLst/>
            <a:ahLst/>
            <a:cxnLst/>
            <a:rect l="l" t="t" r="r" b="b"/>
            <a:pathLst>
              <a:path h="53339">
                <a:moveTo>
                  <a:pt x="0" y="0"/>
                </a:moveTo>
                <a:lnTo>
                  <a:pt x="0" y="53339"/>
                </a:lnTo>
              </a:path>
            </a:pathLst>
          </a:custGeom>
          <a:ln w="6096">
            <a:solidFill>
              <a:srgbClr val="EC7C30"/>
            </a:solidFill>
          </a:ln>
        </p:spPr>
        <p:txBody>
          <a:bodyPr wrap="square" lIns="0" tIns="0" rIns="0" bIns="0" rtlCol="0"/>
          <a:lstStyle/>
          <a:p>
            <a:endParaRPr sz="1350"/>
          </a:p>
        </p:txBody>
      </p:sp>
      <p:sp>
        <p:nvSpPr>
          <p:cNvPr id="176" name="object 176"/>
          <p:cNvSpPr/>
          <p:nvPr/>
        </p:nvSpPr>
        <p:spPr>
          <a:xfrm>
            <a:off x="3525831" y="4138937"/>
            <a:ext cx="33348" cy="0"/>
          </a:xfrm>
          <a:custGeom>
            <a:avLst/>
            <a:gdLst/>
            <a:ahLst/>
            <a:cxnLst/>
            <a:rect l="l" t="t" r="r" b="b"/>
            <a:pathLst>
              <a:path w="44450">
                <a:moveTo>
                  <a:pt x="44196" y="0"/>
                </a:moveTo>
                <a:lnTo>
                  <a:pt x="0" y="0"/>
                </a:lnTo>
              </a:path>
            </a:pathLst>
          </a:custGeom>
          <a:ln w="6096">
            <a:solidFill>
              <a:srgbClr val="EC7C30"/>
            </a:solidFill>
          </a:ln>
        </p:spPr>
        <p:txBody>
          <a:bodyPr wrap="square" lIns="0" tIns="0" rIns="0" bIns="0" rtlCol="0"/>
          <a:lstStyle/>
          <a:p>
            <a:endParaRPr sz="1350"/>
          </a:p>
        </p:txBody>
      </p:sp>
      <p:sp>
        <p:nvSpPr>
          <p:cNvPr id="177" name="object 177"/>
          <p:cNvSpPr/>
          <p:nvPr/>
        </p:nvSpPr>
        <p:spPr>
          <a:xfrm>
            <a:off x="3535551" y="4118356"/>
            <a:ext cx="0" cy="40017"/>
          </a:xfrm>
          <a:custGeom>
            <a:avLst/>
            <a:gdLst/>
            <a:ahLst/>
            <a:cxnLst/>
            <a:rect l="l" t="t" r="r" b="b"/>
            <a:pathLst>
              <a:path h="53339">
                <a:moveTo>
                  <a:pt x="0" y="0"/>
                </a:moveTo>
                <a:lnTo>
                  <a:pt x="0" y="53339"/>
                </a:lnTo>
              </a:path>
            </a:pathLst>
          </a:custGeom>
          <a:ln w="6096">
            <a:solidFill>
              <a:srgbClr val="EC7C30"/>
            </a:solidFill>
          </a:ln>
        </p:spPr>
        <p:txBody>
          <a:bodyPr wrap="square" lIns="0" tIns="0" rIns="0" bIns="0" rtlCol="0"/>
          <a:lstStyle/>
          <a:p>
            <a:endParaRPr sz="1350"/>
          </a:p>
        </p:txBody>
      </p:sp>
      <p:sp>
        <p:nvSpPr>
          <p:cNvPr id="178" name="object 178"/>
          <p:cNvSpPr/>
          <p:nvPr/>
        </p:nvSpPr>
        <p:spPr>
          <a:xfrm>
            <a:off x="3518971" y="4138937"/>
            <a:ext cx="34301" cy="0"/>
          </a:xfrm>
          <a:custGeom>
            <a:avLst/>
            <a:gdLst/>
            <a:ahLst/>
            <a:cxnLst/>
            <a:rect l="l" t="t" r="r" b="b"/>
            <a:pathLst>
              <a:path w="45719">
                <a:moveTo>
                  <a:pt x="45720" y="0"/>
                </a:moveTo>
                <a:lnTo>
                  <a:pt x="0" y="0"/>
                </a:lnTo>
              </a:path>
            </a:pathLst>
          </a:custGeom>
          <a:ln w="6096">
            <a:solidFill>
              <a:srgbClr val="EC7C30"/>
            </a:solidFill>
          </a:ln>
        </p:spPr>
        <p:txBody>
          <a:bodyPr wrap="square" lIns="0" tIns="0" rIns="0" bIns="0" rtlCol="0"/>
          <a:lstStyle/>
          <a:p>
            <a:endParaRPr sz="1350"/>
          </a:p>
        </p:txBody>
      </p:sp>
      <p:sp>
        <p:nvSpPr>
          <p:cNvPr id="179" name="object 179"/>
          <p:cNvSpPr/>
          <p:nvPr/>
        </p:nvSpPr>
        <p:spPr>
          <a:xfrm>
            <a:off x="3527547" y="4118356"/>
            <a:ext cx="0" cy="40017"/>
          </a:xfrm>
          <a:custGeom>
            <a:avLst/>
            <a:gdLst/>
            <a:ahLst/>
            <a:cxnLst/>
            <a:rect l="l" t="t" r="r" b="b"/>
            <a:pathLst>
              <a:path h="53339">
                <a:moveTo>
                  <a:pt x="0" y="0"/>
                </a:moveTo>
                <a:lnTo>
                  <a:pt x="0" y="53339"/>
                </a:lnTo>
              </a:path>
            </a:pathLst>
          </a:custGeom>
          <a:ln w="6096">
            <a:solidFill>
              <a:srgbClr val="EC7C30"/>
            </a:solidFill>
          </a:ln>
        </p:spPr>
        <p:txBody>
          <a:bodyPr wrap="square" lIns="0" tIns="0" rIns="0" bIns="0" rtlCol="0"/>
          <a:lstStyle/>
          <a:p>
            <a:endParaRPr sz="1350"/>
          </a:p>
        </p:txBody>
      </p:sp>
      <p:sp>
        <p:nvSpPr>
          <p:cNvPr id="180" name="object 180"/>
          <p:cNvSpPr/>
          <p:nvPr/>
        </p:nvSpPr>
        <p:spPr>
          <a:xfrm>
            <a:off x="3510968" y="4138937"/>
            <a:ext cx="34301" cy="0"/>
          </a:xfrm>
          <a:custGeom>
            <a:avLst/>
            <a:gdLst/>
            <a:ahLst/>
            <a:cxnLst/>
            <a:rect l="l" t="t" r="r" b="b"/>
            <a:pathLst>
              <a:path w="45719">
                <a:moveTo>
                  <a:pt x="45720" y="0"/>
                </a:moveTo>
                <a:lnTo>
                  <a:pt x="0" y="0"/>
                </a:lnTo>
              </a:path>
            </a:pathLst>
          </a:custGeom>
          <a:ln w="6096">
            <a:solidFill>
              <a:srgbClr val="EC7C30"/>
            </a:solidFill>
          </a:ln>
        </p:spPr>
        <p:txBody>
          <a:bodyPr wrap="square" lIns="0" tIns="0" rIns="0" bIns="0" rtlCol="0"/>
          <a:lstStyle/>
          <a:p>
            <a:endParaRPr sz="1350"/>
          </a:p>
        </p:txBody>
      </p:sp>
      <p:sp>
        <p:nvSpPr>
          <p:cNvPr id="181" name="object 181"/>
          <p:cNvSpPr/>
          <p:nvPr/>
        </p:nvSpPr>
        <p:spPr>
          <a:xfrm>
            <a:off x="3526309" y="4103493"/>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182" name="object 182"/>
          <p:cNvSpPr/>
          <p:nvPr/>
        </p:nvSpPr>
        <p:spPr>
          <a:xfrm>
            <a:off x="3506395" y="4124645"/>
            <a:ext cx="36683" cy="0"/>
          </a:xfrm>
          <a:custGeom>
            <a:avLst/>
            <a:gdLst/>
            <a:ahLst/>
            <a:cxnLst/>
            <a:rect l="l" t="t" r="r" b="b"/>
            <a:pathLst>
              <a:path w="48894">
                <a:moveTo>
                  <a:pt x="48768" y="0"/>
                </a:moveTo>
                <a:lnTo>
                  <a:pt x="0" y="0"/>
                </a:lnTo>
              </a:path>
            </a:pathLst>
          </a:custGeom>
          <a:ln w="6096">
            <a:solidFill>
              <a:srgbClr val="EC7C30"/>
            </a:solidFill>
          </a:ln>
        </p:spPr>
        <p:txBody>
          <a:bodyPr wrap="square" lIns="0" tIns="0" rIns="0" bIns="0" rtlCol="0"/>
          <a:lstStyle/>
          <a:p>
            <a:endParaRPr sz="1350"/>
          </a:p>
        </p:txBody>
      </p:sp>
      <p:sp>
        <p:nvSpPr>
          <p:cNvPr id="183" name="object 183"/>
          <p:cNvSpPr/>
          <p:nvPr/>
        </p:nvSpPr>
        <p:spPr>
          <a:xfrm>
            <a:off x="3519639" y="4096633"/>
            <a:ext cx="0" cy="42399"/>
          </a:xfrm>
          <a:custGeom>
            <a:avLst/>
            <a:gdLst/>
            <a:ahLst/>
            <a:cxnLst/>
            <a:rect l="l" t="t" r="r" b="b"/>
            <a:pathLst>
              <a:path h="56514">
                <a:moveTo>
                  <a:pt x="0" y="0"/>
                </a:moveTo>
                <a:lnTo>
                  <a:pt x="0" y="56388"/>
                </a:lnTo>
              </a:path>
            </a:pathLst>
          </a:custGeom>
          <a:ln w="6096">
            <a:solidFill>
              <a:srgbClr val="EC7C30"/>
            </a:solidFill>
          </a:ln>
        </p:spPr>
        <p:txBody>
          <a:bodyPr wrap="square" lIns="0" tIns="0" rIns="0" bIns="0" rtlCol="0"/>
          <a:lstStyle/>
          <a:p>
            <a:endParaRPr sz="1350"/>
          </a:p>
        </p:txBody>
      </p:sp>
      <p:sp>
        <p:nvSpPr>
          <p:cNvPr id="184" name="object 184"/>
          <p:cNvSpPr/>
          <p:nvPr/>
        </p:nvSpPr>
        <p:spPr>
          <a:xfrm>
            <a:off x="3502965" y="4117785"/>
            <a:ext cx="36683" cy="0"/>
          </a:xfrm>
          <a:custGeom>
            <a:avLst/>
            <a:gdLst/>
            <a:ahLst/>
            <a:cxnLst/>
            <a:rect l="l" t="t" r="r" b="b"/>
            <a:pathLst>
              <a:path w="48894">
                <a:moveTo>
                  <a:pt x="48767" y="0"/>
                </a:moveTo>
                <a:lnTo>
                  <a:pt x="0" y="0"/>
                </a:lnTo>
              </a:path>
            </a:pathLst>
          </a:custGeom>
          <a:ln w="6096">
            <a:solidFill>
              <a:srgbClr val="EC7C30"/>
            </a:solidFill>
          </a:ln>
        </p:spPr>
        <p:txBody>
          <a:bodyPr wrap="square" lIns="0" tIns="0" rIns="0" bIns="0" rtlCol="0"/>
          <a:lstStyle/>
          <a:p>
            <a:endParaRPr sz="1350"/>
          </a:p>
        </p:txBody>
      </p:sp>
      <p:sp>
        <p:nvSpPr>
          <p:cNvPr id="185" name="object 185"/>
          <p:cNvSpPr/>
          <p:nvPr/>
        </p:nvSpPr>
        <p:spPr>
          <a:xfrm>
            <a:off x="3518400" y="4096633"/>
            <a:ext cx="0" cy="42399"/>
          </a:xfrm>
          <a:custGeom>
            <a:avLst/>
            <a:gdLst/>
            <a:ahLst/>
            <a:cxnLst/>
            <a:rect l="l" t="t" r="r" b="b"/>
            <a:pathLst>
              <a:path h="56514">
                <a:moveTo>
                  <a:pt x="0" y="0"/>
                </a:moveTo>
                <a:lnTo>
                  <a:pt x="0" y="56388"/>
                </a:lnTo>
              </a:path>
            </a:pathLst>
          </a:custGeom>
          <a:ln w="6096">
            <a:solidFill>
              <a:srgbClr val="EC7C30"/>
            </a:solidFill>
          </a:ln>
        </p:spPr>
        <p:txBody>
          <a:bodyPr wrap="square" lIns="0" tIns="0" rIns="0" bIns="0" rtlCol="0"/>
          <a:lstStyle/>
          <a:p>
            <a:endParaRPr sz="1350"/>
          </a:p>
        </p:txBody>
      </p:sp>
      <p:sp>
        <p:nvSpPr>
          <p:cNvPr id="186" name="object 186"/>
          <p:cNvSpPr/>
          <p:nvPr/>
        </p:nvSpPr>
        <p:spPr>
          <a:xfrm>
            <a:off x="3499535" y="4117785"/>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187" name="object 187"/>
          <p:cNvSpPr/>
          <p:nvPr/>
        </p:nvSpPr>
        <p:spPr>
          <a:xfrm>
            <a:off x="3506490" y="4066906"/>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188" name="object 188"/>
          <p:cNvSpPr/>
          <p:nvPr/>
        </p:nvSpPr>
        <p:spPr>
          <a:xfrm>
            <a:off x="3490388" y="4089201"/>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189" name="object 189"/>
          <p:cNvSpPr/>
          <p:nvPr/>
        </p:nvSpPr>
        <p:spPr>
          <a:xfrm>
            <a:off x="3506490" y="4076053"/>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190" name="object 190"/>
          <p:cNvSpPr/>
          <p:nvPr/>
        </p:nvSpPr>
        <p:spPr>
          <a:xfrm>
            <a:off x="3490388" y="4097204"/>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191" name="object 191"/>
          <p:cNvSpPr/>
          <p:nvPr/>
        </p:nvSpPr>
        <p:spPr>
          <a:xfrm>
            <a:off x="3503537" y="4076053"/>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192" name="object 192"/>
          <p:cNvSpPr/>
          <p:nvPr/>
        </p:nvSpPr>
        <p:spPr>
          <a:xfrm>
            <a:off x="3486957" y="4097204"/>
            <a:ext cx="33348" cy="0"/>
          </a:xfrm>
          <a:custGeom>
            <a:avLst/>
            <a:gdLst/>
            <a:ahLst/>
            <a:cxnLst/>
            <a:rect l="l" t="t" r="r" b="b"/>
            <a:pathLst>
              <a:path w="44450">
                <a:moveTo>
                  <a:pt x="44195" y="0"/>
                </a:moveTo>
                <a:lnTo>
                  <a:pt x="0" y="0"/>
                </a:lnTo>
              </a:path>
            </a:pathLst>
          </a:custGeom>
          <a:ln w="6096">
            <a:solidFill>
              <a:srgbClr val="EC7C30"/>
            </a:solidFill>
          </a:ln>
        </p:spPr>
        <p:txBody>
          <a:bodyPr wrap="square" lIns="0" tIns="0" rIns="0" bIns="0" rtlCol="0"/>
          <a:lstStyle/>
          <a:p>
            <a:endParaRPr sz="1350"/>
          </a:p>
        </p:txBody>
      </p:sp>
      <p:sp>
        <p:nvSpPr>
          <p:cNvPr id="193" name="object 193"/>
          <p:cNvSpPr/>
          <p:nvPr/>
        </p:nvSpPr>
        <p:spPr>
          <a:xfrm>
            <a:off x="3503537" y="4064620"/>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194" name="object 194"/>
          <p:cNvSpPr/>
          <p:nvPr/>
        </p:nvSpPr>
        <p:spPr>
          <a:xfrm>
            <a:off x="3486957" y="4086915"/>
            <a:ext cx="33348" cy="0"/>
          </a:xfrm>
          <a:custGeom>
            <a:avLst/>
            <a:gdLst/>
            <a:ahLst/>
            <a:cxnLst/>
            <a:rect l="l" t="t" r="r" b="b"/>
            <a:pathLst>
              <a:path w="44450">
                <a:moveTo>
                  <a:pt x="44195" y="0"/>
                </a:moveTo>
                <a:lnTo>
                  <a:pt x="0" y="0"/>
                </a:lnTo>
              </a:path>
            </a:pathLst>
          </a:custGeom>
          <a:ln w="6096">
            <a:solidFill>
              <a:srgbClr val="EC7C30"/>
            </a:solidFill>
          </a:ln>
        </p:spPr>
        <p:txBody>
          <a:bodyPr wrap="square" lIns="0" tIns="0" rIns="0" bIns="0" rtlCol="0"/>
          <a:lstStyle/>
          <a:p>
            <a:endParaRPr sz="1350"/>
          </a:p>
        </p:txBody>
      </p:sp>
      <p:sp>
        <p:nvSpPr>
          <p:cNvPr id="195" name="object 195"/>
          <p:cNvSpPr/>
          <p:nvPr/>
        </p:nvSpPr>
        <p:spPr>
          <a:xfrm>
            <a:off x="3497819" y="4064620"/>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196" name="object 196"/>
          <p:cNvSpPr/>
          <p:nvPr/>
        </p:nvSpPr>
        <p:spPr>
          <a:xfrm>
            <a:off x="3478954" y="4086915"/>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197" name="object 197"/>
          <p:cNvSpPr/>
          <p:nvPr/>
        </p:nvSpPr>
        <p:spPr>
          <a:xfrm>
            <a:off x="3489816" y="4064620"/>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198" name="object 198"/>
          <p:cNvSpPr/>
          <p:nvPr/>
        </p:nvSpPr>
        <p:spPr>
          <a:xfrm>
            <a:off x="3473237" y="4086915"/>
            <a:ext cx="33348" cy="0"/>
          </a:xfrm>
          <a:custGeom>
            <a:avLst/>
            <a:gdLst/>
            <a:ahLst/>
            <a:cxnLst/>
            <a:rect l="l" t="t" r="r" b="b"/>
            <a:pathLst>
              <a:path w="44450">
                <a:moveTo>
                  <a:pt x="44195" y="0"/>
                </a:moveTo>
                <a:lnTo>
                  <a:pt x="0" y="0"/>
                </a:lnTo>
              </a:path>
            </a:pathLst>
          </a:custGeom>
          <a:ln w="6096">
            <a:solidFill>
              <a:srgbClr val="EC7C30"/>
            </a:solidFill>
          </a:ln>
        </p:spPr>
        <p:txBody>
          <a:bodyPr wrap="square" lIns="0" tIns="0" rIns="0" bIns="0" rtlCol="0"/>
          <a:lstStyle/>
          <a:p>
            <a:endParaRPr sz="1350"/>
          </a:p>
        </p:txBody>
      </p:sp>
      <p:sp>
        <p:nvSpPr>
          <p:cNvPr id="199" name="object 199"/>
          <p:cNvSpPr/>
          <p:nvPr/>
        </p:nvSpPr>
        <p:spPr>
          <a:xfrm>
            <a:off x="3481813" y="4064620"/>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00" name="object 200"/>
          <p:cNvSpPr/>
          <p:nvPr/>
        </p:nvSpPr>
        <p:spPr>
          <a:xfrm>
            <a:off x="3465234" y="4086915"/>
            <a:ext cx="34301" cy="0"/>
          </a:xfrm>
          <a:custGeom>
            <a:avLst/>
            <a:gdLst/>
            <a:ahLst/>
            <a:cxnLst/>
            <a:rect l="l" t="t" r="r" b="b"/>
            <a:pathLst>
              <a:path w="45719">
                <a:moveTo>
                  <a:pt x="45719" y="0"/>
                </a:moveTo>
                <a:lnTo>
                  <a:pt x="0" y="0"/>
                </a:lnTo>
              </a:path>
            </a:pathLst>
          </a:custGeom>
          <a:ln w="6096">
            <a:solidFill>
              <a:srgbClr val="EC7C30"/>
            </a:solidFill>
          </a:ln>
        </p:spPr>
        <p:txBody>
          <a:bodyPr wrap="square" lIns="0" tIns="0" rIns="0" bIns="0" rtlCol="0"/>
          <a:lstStyle/>
          <a:p>
            <a:endParaRPr sz="1350"/>
          </a:p>
        </p:txBody>
      </p:sp>
      <p:sp>
        <p:nvSpPr>
          <p:cNvPr id="201" name="object 201"/>
          <p:cNvSpPr/>
          <p:nvPr/>
        </p:nvSpPr>
        <p:spPr>
          <a:xfrm>
            <a:off x="3481813" y="4054329"/>
            <a:ext cx="0" cy="42399"/>
          </a:xfrm>
          <a:custGeom>
            <a:avLst/>
            <a:gdLst/>
            <a:ahLst/>
            <a:cxnLst/>
            <a:rect l="l" t="t" r="r" b="b"/>
            <a:pathLst>
              <a:path h="56514">
                <a:moveTo>
                  <a:pt x="0" y="0"/>
                </a:moveTo>
                <a:lnTo>
                  <a:pt x="0" y="56388"/>
                </a:lnTo>
              </a:path>
            </a:pathLst>
          </a:custGeom>
          <a:ln w="6096">
            <a:solidFill>
              <a:srgbClr val="EC7C30"/>
            </a:solidFill>
          </a:ln>
        </p:spPr>
        <p:txBody>
          <a:bodyPr wrap="square" lIns="0" tIns="0" rIns="0" bIns="0" rtlCol="0"/>
          <a:lstStyle/>
          <a:p>
            <a:endParaRPr sz="1350"/>
          </a:p>
        </p:txBody>
      </p:sp>
      <p:sp>
        <p:nvSpPr>
          <p:cNvPr id="202" name="object 202"/>
          <p:cNvSpPr/>
          <p:nvPr/>
        </p:nvSpPr>
        <p:spPr>
          <a:xfrm>
            <a:off x="3465234" y="4075480"/>
            <a:ext cx="34301" cy="0"/>
          </a:xfrm>
          <a:custGeom>
            <a:avLst/>
            <a:gdLst/>
            <a:ahLst/>
            <a:cxnLst/>
            <a:rect l="l" t="t" r="r" b="b"/>
            <a:pathLst>
              <a:path w="45719">
                <a:moveTo>
                  <a:pt x="45719" y="0"/>
                </a:moveTo>
                <a:lnTo>
                  <a:pt x="0" y="0"/>
                </a:lnTo>
              </a:path>
            </a:pathLst>
          </a:custGeom>
          <a:ln w="6096">
            <a:solidFill>
              <a:srgbClr val="EC7C30"/>
            </a:solidFill>
          </a:ln>
        </p:spPr>
        <p:txBody>
          <a:bodyPr wrap="square" lIns="0" tIns="0" rIns="0" bIns="0" rtlCol="0"/>
          <a:lstStyle/>
          <a:p>
            <a:endParaRPr sz="1350"/>
          </a:p>
        </p:txBody>
      </p:sp>
      <p:sp>
        <p:nvSpPr>
          <p:cNvPr id="203" name="object 203"/>
          <p:cNvSpPr/>
          <p:nvPr/>
        </p:nvSpPr>
        <p:spPr>
          <a:xfrm>
            <a:off x="3478383" y="4054329"/>
            <a:ext cx="0" cy="42399"/>
          </a:xfrm>
          <a:custGeom>
            <a:avLst/>
            <a:gdLst/>
            <a:ahLst/>
            <a:cxnLst/>
            <a:rect l="l" t="t" r="r" b="b"/>
            <a:pathLst>
              <a:path h="56514">
                <a:moveTo>
                  <a:pt x="0" y="0"/>
                </a:moveTo>
                <a:lnTo>
                  <a:pt x="0" y="56388"/>
                </a:lnTo>
              </a:path>
            </a:pathLst>
          </a:custGeom>
          <a:ln w="6096">
            <a:solidFill>
              <a:srgbClr val="EC7C30"/>
            </a:solidFill>
          </a:ln>
        </p:spPr>
        <p:txBody>
          <a:bodyPr wrap="square" lIns="0" tIns="0" rIns="0" bIns="0" rtlCol="0"/>
          <a:lstStyle/>
          <a:p>
            <a:endParaRPr sz="1350"/>
          </a:p>
        </p:txBody>
      </p:sp>
      <p:sp>
        <p:nvSpPr>
          <p:cNvPr id="204" name="object 204"/>
          <p:cNvSpPr/>
          <p:nvPr/>
        </p:nvSpPr>
        <p:spPr>
          <a:xfrm>
            <a:off x="3460661" y="4075480"/>
            <a:ext cx="36683" cy="0"/>
          </a:xfrm>
          <a:custGeom>
            <a:avLst/>
            <a:gdLst/>
            <a:ahLst/>
            <a:cxnLst/>
            <a:rect l="l" t="t" r="r" b="b"/>
            <a:pathLst>
              <a:path w="48894">
                <a:moveTo>
                  <a:pt x="48767" y="0"/>
                </a:moveTo>
                <a:lnTo>
                  <a:pt x="0" y="0"/>
                </a:lnTo>
              </a:path>
            </a:pathLst>
          </a:custGeom>
          <a:ln w="6096">
            <a:solidFill>
              <a:srgbClr val="EC7C30"/>
            </a:solidFill>
          </a:ln>
        </p:spPr>
        <p:txBody>
          <a:bodyPr wrap="square" lIns="0" tIns="0" rIns="0" bIns="0" rtlCol="0"/>
          <a:lstStyle/>
          <a:p>
            <a:endParaRPr sz="1350"/>
          </a:p>
        </p:txBody>
      </p:sp>
      <p:sp>
        <p:nvSpPr>
          <p:cNvPr id="205" name="object 205"/>
          <p:cNvSpPr/>
          <p:nvPr/>
        </p:nvSpPr>
        <p:spPr>
          <a:xfrm>
            <a:off x="3473810" y="4054329"/>
            <a:ext cx="0" cy="42399"/>
          </a:xfrm>
          <a:custGeom>
            <a:avLst/>
            <a:gdLst/>
            <a:ahLst/>
            <a:cxnLst/>
            <a:rect l="l" t="t" r="r" b="b"/>
            <a:pathLst>
              <a:path h="56514">
                <a:moveTo>
                  <a:pt x="0" y="0"/>
                </a:moveTo>
                <a:lnTo>
                  <a:pt x="0" y="56388"/>
                </a:lnTo>
              </a:path>
            </a:pathLst>
          </a:custGeom>
          <a:ln w="6096">
            <a:solidFill>
              <a:srgbClr val="EC7C30"/>
            </a:solidFill>
          </a:ln>
        </p:spPr>
        <p:txBody>
          <a:bodyPr wrap="square" lIns="0" tIns="0" rIns="0" bIns="0" rtlCol="0"/>
          <a:lstStyle/>
          <a:p>
            <a:endParaRPr sz="1350"/>
          </a:p>
        </p:txBody>
      </p:sp>
      <p:sp>
        <p:nvSpPr>
          <p:cNvPr id="206" name="object 206"/>
          <p:cNvSpPr/>
          <p:nvPr/>
        </p:nvSpPr>
        <p:spPr>
          <a:xfrm>
            <a:off x="3457231" y="4075480"/>
            <a:ext cx="34301" cy="0"/>
          </a:xfrm>
          <a:custGeom>
            <a:avLst/>
            <a:gdLst/>
            <a:ahLst/>
            <a:cxnLst/>
            <a:rect l="l" t="t" r="r" b="b"/>
            <a:pathLst>
              <a:path w="45719">
                <a:moveTo>
                  <a:pt x="45719" y="0"/>
                </a:moveTo>
                <a:lnTo>
                  <a:pt x="0" y="0"/>
                </a:lnTo>
              </a:path>
            </a:pathLst>
          </a:custGeom>
          <a:ln w="6096">
            <a:solidFill>
              <a:srgbClr val="EC7C30"/>
            </a:solidFill>
          </a:ln>
        </p:spPr>
        <p:txBody>
          <a:bodyPr wrap="square" lIns="0" tIns="0" rIns="0" bIns="0" rtlCol="0"/>
          <a:lstStyle/>
          <a:p>
            <a:endParaRPr sz="1350"/>
          </a:p>
        </p:txBody>
      </p:sp>
      <p:sp>
        <p:nvSpPr>
          <p:cNvPr id="207" name="object 207"/>
          <p:cNvSpPr/>
          <p:nvPr/>
        </p:nvSpPr>
        <p:spPr>
          <a:xfrm>
            <a:off x="3465805" y="4054329"/>
            <a:ext cx="0" cy="42399"/>
          </a:xfrm>
          <a:custGeom>
            <a:avLst/>
            <a:gdLst/>
            <a:ahLst/>
            <a:cxnLst/>
            <a:rect l="l" t="t" r="r" b="b"/>
            <a:pathLst>
              <a:path h="56514">
                <a:moveTo>
                  <a:pt x="0" y="0"/>
                </a:moveTo>
                <a:lnTo>
                  <a:pt x="0" y="56388"/>
                </a:lnTo>
              </a:path>
            </a:pathLst>
          </a:custGeom>
          <a:ln w="6096">
            <a:solidFill>
              <a:srgbClr val="EC7C30"/>
            </a:solidFill>
          </a:ln>
        </p:spPr>
        <p:txBody>
          <a:bodyPr wrap="square" lIns="0" tIns="0" rIns="0" bIns="0" rtlCol="0"/>
          <a:lstStyle/>
          <a:p>
            <a:endParaRPr sz="1350"/>
          </a:p>
        </p:txBody>
      </p:sp>
      <p:sp>
        <p:nvSpPr>
          <p:cNvPr id="208" name="object 208"/>
          <p:cNvSpPr/>
          <p:nvPr/>
        </p:nvSpPr>
        <p:spPr>
          <a:xfrm>
            <a:off x="3446940" y="4075480"/>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209" name="object 209"/>
          <p:cNvSpPr/>
          <p:nvPr/>
        </p:nvSpPr>
        <p:spPr>
          <a:xfrm>
            <a:off x="3453324" y="4054329"/>
            <a:ext cx="0" cy="42399"/>
          </a:xfrm>
          <a:custGeom>
            <a:avLst/>
            <a:gdLst/>
            <a:ahLst/>
            <a:cxnLst/>
            <a:rect l="l" t="t" r="r" b="b"/>
            <a:pathLst>
              <a:path h="56514">
                <a:moveTo>
                  <a:pt x="0" y="0"/>
                </a:moveTo>
                <a:lnTo>
                  <a:pt x="0" y="56388"/>
                </a:lnTo>
              </a:path>
            </a:pathLst>
          </a:custGeom>
          <a:ln w="6096">
            <a:solidFill>
              <a:srgbClr val="EC7C30"/>
            </a:solidFill>
          </a:ln>
        </p:spPr>
        <p:txBody>
          <a:bodyPr wrap="square" lIns="0" tIns="0" rIns="0" bIns="0" rtlCol="0"/>
          <a:lstStyle/>
          <a:p>
            <a:endParaRPr sz="1350"/>
          </a:p>
        </p:txBody>
      </p:sp>
      <p:sp>
        <p:nvSpPr>
          <p:cNvPr id="210" name="object 210"/>
          <p:cNvSpPr/>
          <p:nvPr/>
        </p:nvSpPr>
        <p:spPr>
          <a:xfrm>
            <a:off x="3436650" y="4075480"/>
            <a:ext cx="36683" cy="0"/>
          </a:xfrm>
          <a:custGeom>
            <a:avLst/>
            <a:gdLst/>
            <a:ahLst/>
            <a:cxnLst/>
            <a:rect l="l" t="t" r="r" b="b"/>
            <a:pathLst>
              <a:path w="48894">
                <a:moveTo>
                  <a:pt x="48768" y="0"/>
                </a:moveTo>
                <a:lnTo>
                  <a:pt x="0" y="0"/>
                </a:lnTo>
              </a:path>
            </a:pathLst>
          </a:custGeom>
          <a:ln w="6096">
            <a:solidFill>
              <a:srgbClr val="EC7C30"/>
            </a:solidFill>
          </a:ln>
        </p:spPr>
        <p:txBody>
          <a:bodyPr wrap="square" lIns="0" tIns="0" rIns="0" bIns="0" rtlCol="0"/>
          <a:lstStyle/>
          <a:p>
            <a:endParaRPr sz="1350"/>
          </a:p>
        </p:txBody>
      </p:sp>
      <p:sp>
        <p:nvSpPr>
          <p:cNvPr id="211" name="object 211"/>
          <p:cNvSpPr/>
          <p:nvPr/>
        </p:nvSpPr>
        <p:spPr>
          <a:xfrm>
            <a:off x="3449799" y="4054329"/>
            <a:ext cx="0" cy="42399"/>
          </a:xfrm>
          <a:custGeom>
            <a:avLst/>
            <a:gdLst/>
            <a:ahLst/>
            <a:cxnLst/>
            <a:rect l="l" t="t" r="r" b="b"/>
            <a:pathLst>
              <a:path h="56514">
                <a:moveTo>
                  <a:pt x="0" y="0"/>
                </a:moveTo>
                <a:lnTo>
                  <a:pt x="0" y="56388"/>
                </a:lnTo>
              </a:path>
            </a:pathLst>
          </a:custGeom>
          <a:ln w="6096">
            <a:solidFill>
              <a:srgbClr val="EC7C30"/>
            </a:solidFill>
          </a:ln>
        </p:spPr>
        <p:txBody>
          <a:bodyPr wrap="square" lIns="0" tIns="0" rIns="0" bIns="0" rtlCol="0"/>
          <a:lstStyle/>
          <a:p>
            <a:endParaRPr sz="1350"/>
          </a:p>
        </p:txBody>
      </p:sp>
      <p:sp>
        <p:nvSpPr>
          <p:cNvPr id="212" name="object 212"/>
          <p:cNvSpPr/>
          <p:nvPr/>
        </p:nvSpPr>
        <p:spPr>
          <a:xfrm>
            <a:off x="3433220" y="4075480"/>
            <a:ext cx="33348" cy="0"/>
          </a:xfrm>
          <a:custGeom>
            <a:avLst/>
            <a:gdLst/>
            <a:ahLst/>
            <a:cxnLst/>
            <a:rect l="l" t="t" r="r" b="b"/>
            <a:pathLst>
              <a:path w="44450">
                <a:moveTo>
                  <a:pt x="44196" y="0"/>
                </a:moveTo>
                <a:lnTo>
                  <a:pt x="0" y="0"/>
                </a:lnTo>
              </a:path>
            </a:pathLst>
          </a:custGeom>
          <a:ln w="6096">
            <a:solidFill>
              <a:srgbClr val="EC7C30"/>
            </a:solidFill>
          </a:ln>
        </p:spPr>
        <p:txBody>
          <a:bodyPr wrap="square" lIns="0" tIns="0" rIns="0" bIns="0" rtlCol="0"/>
          <a:lstStyle/>
          <a:p>
            <a:endParaRPr sz="1350"/>
          </a:p>
        </p:txBody>
      </p:sp>
      <p:sp>
        <p:nvSpPr>
          <p:cNvPr id="213" name="object 213"/>
          <p:cNvSpPr/>
          <p:nvPr/>
        </p:nvSpPr>
        <p:spPr>
          <a:xfrm>
            <a:off x="3446369" y="4054329"/>
            <a:ext cx="0" cy="42399"/>
          </a:xfrm>
          <a:custGeom>
            <a:avLst/>
            <a:gdLst/>
            <a:ahLst/>
            <a:cxnLst/>
            <a:rect l="l" t="t" r="r" b="b"/>
            <a:pathLst>
              <a:path h="56514">
                <a:moveTo>
                  <a:pt x="0" y="0"/>
                </a:moveTo>
                <a:lnTo>
                  <a:pt x="0" y="56388"/>
                </a:lnTo>
              </a:path>
            </a:pathLst>
          </a:custGeom>
          <a:ln w="6096">
            <a:solidFill>
              <a:srgbClr val="EC7C30"/>
            </a:solidFill>
          </a:ln>
        </p:spPr>
        <p:txBody>
          <a:bodyPr wrap="square" lIns="0" tIns="0" rIns="0" bIns="0" rtlCol="0"/>
          <a:lstStyle/>
          <a:p>
            <a:endParaRPr sz="1350"/>
          </a:p>
        </p:txBody>
      </p:sp>
      <p:sp>
        <p:nvSpPr>
          <p:cNvPr id="214" name="object 214"/>
          <p:cNvSpPr/>
          <p:nvPr/>
        </p:nvSpPr>
        <p:spPr>
          <a:xfrm>
            <a:off x="3428647" y="4075480"/>
            <a:ext cx="36683" cy="0"/>
          </a:xfrm>
          <a:custGeom>
            <a:avLst/>
            <a:gdLst/>
            <a:ahLst/>
            <a:cxnLst/>
            <a:rect l="l" t="t" r="r" b="b"/>
            <a:pathLst>
              <a:path w="48894">
                <a:moveTo>
                  <a:pt x="48768" y="0"/>
                </a:moveTo>
                <a:lnTo>
                  <a:pt x="0" y="0"/>
                </a:lnTo>
              </a:path>
            </a:pathLst>
          </a:custGeom>
          <a:ln w="6096">
            <a:solidFill>
              <a:srgbClr val="EC7C30"/>
            </a:solidFill>
          </a:ln>
        </p:spPr>
        <p:txBody>
          <a:bodyPr wrap="square" lIns="0" tIns="0" rIns="0" bIns="0" rtlCol="0"/>
          <a:lstStyle/>
          <a:p>
            <a:endParaRPr sz="1350"/>
          </a:p>
        </p:txBody>
      </p:sp>
      <p:sp>
        <p:nvSpPr>
          <p:cNvPr id="215" name="object 215"/>
          <p:cNvSpPr/>
          <p:nvPr/>
        </p:nvSpPr>
        <p:spPr>
          <a:xfrm>
            <a:off x="3444082" y="4054329"/>
            <a:ext cx="0" cy="42399"/>
          </a:xfrm>
          <a:custGeom>
            <a:avLst/>
            <a:gdLst/>
            <a:ahLst/>
            <a:cxnLst/>
            <a:rect l="l" t="t" r="r" b="b"/>
            <a:pathLst>
              <a:path h="56514">
                <a:moveTo>
                  <a:pt x="0" y="0"/>
                </a:moveTo>
                <a:lnTo>
                  <a:pt x="0" y="56388"/>
                </a:lnTo>
              </a:path>
            </a:pathLst>
          </a:custGeom>
          <a:ln w="6096">
            <a:solidFill>
              <a:srgbClr val="EC7C30"/>
            </a:solidFill>
          </a:ln>
        </p:spPr>
        <p:txBody>
          <a:bodyPr wrap="square" lIns="0" tIns="0" rIns="0" bIns="0" rtlCol="0"/>
          <a:lstStyle/>
          <a:p>
            <a:endParaRPr sz="1350"/>
          </a:p>
        </p:txBody>
      </p:sp>
      <p:sp>
        <p:nvSpPr>
          <p:cNvPr id="216" name="object 216"/>
          <p:cNvSpPr/>
          <p:nvPr/>
        </p:nvSpPr>
        <p:spPr>
          <a:xfrm>
            <a:off x="3425217" y="4075480"/>
            <a:ext cx="35730" cy="0"/>
          </a:xfrm>
          <a:custGeom>
            <a:avLst/>
            <a:gdLst/>
            <a:ahLst/>
            <a:cxnLst/>
            <a:rect l="l" t="t" r="r" b="b"/>
            <a:pathLst>
              <a:path w="47625">
                <a:moveTo>
                  <a:pt x="47244" y="0"/>
                </a:moveTo>
                <a:lnTo>
                  <a:pt x="0" y="0"/>
                </a:lnTo>
              </a:path>
            </a:pathLst>
          </a:custGeom>
          <a:ln w="6096">
            <a:solidFill>
              <a:srgbClr val="EC7C30"/>
            </a:solidFill>
          </a:ln>
        </p:spPr>
        <p:txBody>
          <a:bodyPr wrap="square" lIns="0" tIns="0" rIns="0" bIns="0" rtlCol="0"/>
          <a:lstStyle/>
          <a:p>
            <a:endParaRPr sz="1350"/>
          </a:p>
        </p:txBody>
      </p:sp>
      <p:sp>
        <p:nvSpPr>
          <p:cNvPr id="217" name="object 217"/>
          <p:cNvSpPr/>
          <p:nvPr/>
        </p:nvSpPr>
        <p:spPr>
          <a:xfrm>
            <a:off x="3433696" y="4054329"/>
            <a:ext cx="0" cy="42399"/>
          </a:xfrm>
          <a:custGeom>
            <a:avLst/>
            <a:gdLst/>
            <a:ahLst/>
            <a:cxnLst/>
            <a:rect l="l" t="t" r="r" b="b"/>
            <a:pathLst>
              <a:path h="56514">
                <a:moveTo>
                  <a:pt x="0" y="0"/>
                </a:moveTo>
                <a:lnTo>
                  <a:pt x="0" y="56388"/>
                </a:lnTo>
              </a:path>
            </a:pathLst>
          </a:custGeom>
          <a:ln w="6096">
            <a:solidFill>
              <a:srgbClr val="EC7C30"/>
            </a:solidFill>
          </a:ln>
        </p:spPr>
        <p:txBody>
          <a:bodyPr wrap="square" lIns="0" tIns="0" rIns="0" bIns="0" rtlCol="0"/>
          <a:lstStyle/>
          <a:p>
            <a:endParaRPr sz="1350"/>
          </a:p>
        </p:txBody>
      </p:sp>
      <p:sp>
        <p:nvSpPr>
          <p:cNvPr id="218" name="object 218"/>
          <p:cNvSpPr/>
          <p:nvPr/>
        </p:nvSpPr>
        <p:spPr>
          <a:xfrm>
            <a:off x="3413784" y="4075480"/>
            <a:ext cx="36683" cy="0"/>
          </a:xfrm>
          <a:custGeom>
            <a:avLst/>
            <a:gdLst/>
            <a:ahLst/>
            <a:cxnLst/>
            <a:rect l="l" t="t" r="r" b="b"/>
            <a:pathLst>
              <a:path w="48894">
                <a:moveTo>
                  <a:pt x="48768" y="0"/>
                </a:moveTo>
                <a:lnTo>
                  <a:pt x="0" y="0"/>
                </a:lnTo>
              </a:path>
            </a:pathLst>
          </a:custGeom>
          <a:ln w="6096">
            <a:solidFill>
              <a:srgbClr val="EC7C30"/>
            </a:solidFill>
          </a:ln>
        </p:spPr>
        <p:txBody>
          <a:bodyPr wrap="square" lIns="0" tIns="0" rIns="0" bIns="0" rtlCol="0"/>
          <a:lstStyle/>
          <a:p>
            <a:endParaRPr sz="1350"/>
          </a:p>
        </p:txBody>
      </p:sp>
      <p:sp>
        <p:nvSpPr>
          <p:cNvPr id="219" name="object 219"/>
          <p:cNvSpPr/>
          <p:nvPr/>
        </p:nvSpPr>
        <p:spPr>
          <a:xfrm>
            <a:off x="3429218" y="4045182"/>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20" name="object 220"/>
          <p:cNvSpPr/>
          <p:nvPr/>
        </p:nvSpPr>
        <p:spPr>
          <a:xfrm>
            <a:off x="3412640" y="4065191"/>
            <a:ext cx="34301" cy="0"/>
          </a:xfrm>
          <a:custGeom>
            <a:avLst/>
            <a:gdLst/>
            <a:ahLst/>
            <a:cxnLst/>
            <a:rect l="l" t="t" r="r" b="b"/>
            <a:pathLst>
              <a:path w="45719">
                <a:moveTo>
                  <a:pt x="45719" y="0"/>
                </a:moveTo>
                <a:lnTo>
                  <a:pt x="0" y="0"/>
                </a:lnTo>
              </a:path>
            </a:pathLst>
          </a:custGeom>
          <a:ln w="6096">
            <a:solidFill>
              <a:srgbClr val="EC7C30"/>
            </a:solidFill>
          </a:ln>
        </p:spPr>
        <p:txBody>
          <a:bodyPr wrap="square" lIns="0" tIns="0" rIns="0" bIns="0" rtlCol="0"/>
          <a:lstStyle/>
          <a:p>
            <a:endParaRPr sz="1350"/>
          </a:p>
        </p:txBody>
      </p:sp>
      <p:sp>
        <p:nvSpPr>
          <p:cNvPr id="221" name="object 221"/>
          <p:cNvSpPr/>
          <p:nvPr/>
        </p:nvSpPr>
        <p:spPr>
          <a:xfrm>
            <a:off x="3425788" y="4045182"/>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22" name="object 222"/>
          <p:cNvSpPr/>
          <p:nvPr/>
        </p:nvSpPr>
        <p:spPr>
          <a:xfrm>
            <a:off x="3408066" y="4065191"/>
            <a:ext cx="36683" cy="0"/>
          </a:xfrm>
          <a:custGeom>
            <a:avLst/>
            <a:gdLst/>
            <a:ahLst/>
            <a:cxnLst/>
            <a:rect l="l" t="t" r="r" b="b"/>
            <a:pathLst>
              <a:path w="48894">
                <a:moveTo>
                  <a:pt x="48768" y="0"/>
                </a:moveTo>
                <a:lnTo>
                  <a:pt x="0" y="0"/>
                </a:lnTo>
              </a:path>
            </a:pathLst>
          </a:custGeom>
          <a:ln w="6096">
            <a:solidFill>
              <a:srgbClr val="EC7C30"/>
            </a:solidFill>
          </a:ln>
        </p:spPr>
        <p:txBody>
          <a:bodyPr wrap="square" lIns="0" tIns="0" rIns="0" bIns="0" rtlCol="0"/>
          <a:lstStyle/>
          <a:p>
            <a:endParaRPr sz="1350"/>
          </a:p>
        </p:txBody>
      </p:sp>
      <p:sp>
        <p:nvSpPr>
          <p:cNvPr id="223" name="object 223"/>
          <p:cNvSpPr/>
          <p:nvPr/>
        </p:nvSpPr>
        <p:spPr>
          <a:xfrm>
            <a:off x="3421215" y="4045182"/>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24" name="object 224"/>
          <p:cNvSpPr/>
          <p:nvPr/>
        </p:nvSpPr>
        <p:spPr>
          <a:xfrm>
            <a:off x="3404636" y="4065191"/>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225" name="object 225"/>
          <p:cNvSpPr/>
          <p:nvPr/>
        </p:nvSpPr>
        <p:spPr>
          <a:xfrm>
            <a:off x="3377768" y="4033749"/>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26" name="object 226"/>
          <p:cNvSpPr/>
          <p:nvPr/>
        </p:nvSpPr>
        <p:spPr>
          <a:xfrm>
            <a:off x="3361189" y="4054900"/>
            <a:ext cx="33348" cy="0"/>
          </a:xfrm>
          <a:custGeom>
            <a:avLst/>
            <a:gdLst/>
            <a:ahLst/>
            <a:cxnLst/>
            <a:rect l="l" t="t" r="r" b="b"/>
            <a:pathLst>
              <a:path w="44450">
                <a:moveTo>
                  <a:pt x="44196" y="0"/>
                </a:moveTo>
                <a:lnTo>
                  <a:pt x="0" y="0"/>
                </a:lnTo>
              </a:path>
            </a:pathLst>
          </a:custGeom>
          <a:ln w="6096">
            <a:solidFill>
              <a:srgbClr val="EC7C30"/>
            </a:solidFill>
          </a:ln>
        </p:spPr>
        <p:txBody>
          <a:bodyPr wrap="square" lIns="0" tIns="0" rIns="0" bIns="0" rtlCol="0"/>
          <a:lstStyle/>
          <a:p>
            <a:endParaRPr sz="1350"/>
          </a:p>
        </p:txBody>
      </p:sp>
      <p:sp>
        <p:nvSpPr>
          <p:cNvPr id="227" name="object 227"/>
          <p:cNvSpPr/>
          <p:nvPr/>
        </p:nvSpPr>
        <p:spPr>
          <a:xfrm>
            <a:off x="3365190" y="4013168"/>
            <a:ext cx="0" cy="41446"/>
          </a:xfrm>
          <a:custGeom>
            <a:avLst/>
            <a:gdLst/>
            <a:ahLst/>
            <a:cxnLst/>
            <a:rect l="l" t="t" r="r" b="b"/>
            <a:pathLst>
              <a:path h="55245">
                <a:moveTo>
                  <a:pt x="0" y="0"/>
                </a:moveTo>
                <a:lnTo>
                  <a:pt x="0" y="54864"/>
                </a:lnTo>
              </a:path>
            </a:pathLst>
          </a:custGeom>
          <a:ln w="6096">
            <a:solidFill>
              <a:srgbClr val="EC7C30"/>
            </a:solidFill>
          </a:ln>
        </p:spPr>
        <p:txBody>
          <a:bodyPr wrap="square" lIns="0" tIns="0" rIns="0" bIns="0" rtlCol="0"/>
          <a:lstStyle/>
          <a:p>
            <a:endParaRPr sz="1350"/>
          </a:p>
        </p:txBody>
      </p:sp>
      <p:sp>
        <p:nvSpPr>
          <p:cNvPr id="228" name="object 228"/>
          <p:cNvSpPr/>
          <p:nvPr/>
        </p:nvSpPr>
        <p:spPr>
          <a:xfrm>
            <a:off x="3346326" y="4033176"/>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229" name="object 229"/>
          <p:cNvSpPr/>
          <p:nvPr/>
        </p:nvSpPr>
        <p:spPr>
          <a:xfrm>
            <a:off x="3349184" y="4016598"/>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30" name="object 230"/>
          <p:cNvSpPr/>
          <p:nvPr/>
        </p:nvSpPr>
        <p:spPr>
          <a:xfrm>
            <a:off x="3330318" y="4036607"/>
            <a:ext cx="36683" cy="0"/>
          </a:xfrm>
          <a:custGeom>
            <a:avLst/>
            <a:gdLst/>
            <a:ahLst/>
            <a:cxnLst/>
            <a:rect l="l" t="t" r="r" b="b"/>
            <a:pathLst>
              <a:path w="48894">
                <a:moveTo>
                  <a:pt x="48768" y="0"/>
                </a:moveTo>
                <a:lnTo>
                  <a:pt x="0" y="0"/>
                </a:lnTo>
              </a:path>
            </a:pathLst>
          </a:custGeom>
          <a:ln w="6096">
            <a:solidFill>
              <a:srgbClr val="EC7C30"/>
            </a:solidFill>
          </a:ln>
        </p:spPr>
        <p:txBody>
          <a:bodyPr wrap="square" lIns="0" tIns="0" rIns="0" bIns="0" rtlCol="0"/>
          <a:lstStyle/>
          <a:p>
            <a:endParaRPr sz="1350"/>
          </a:p>
        </p:txBody>
      </p:sp>
      <p:sp>
        <p:nvSpPr>
          <p:cNvPr id="231" name="object 231"/>
          <p:cNvSpPr/>
          <p:nvPr/>
        </p:nvSpPr>
        <p:spPr>
          <a:xfrm>
            <a:off x="3335369" y="4008596"/>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32" name="object 232"/>
          <p:cNvSpPr/>
          <p:nvPr/>
        </p:nvSpPr>
        <p:spPr>
          <a:xfrm>
            <a:off x="3315455" y="4028604"/>
            <a:ext cx="36683" cy="0"/>
          </a:xfrm>
          <a:custGeom>
            <a:avLst/>
            <a:gdLst/>
            <a:ahLst/>
            <a:cxnLst/>
            <a:rect l="l" t="t" r="r" b="b"/>
            <a:pathLst>
              <a:path w="48894">
                <a:moveTo>
                  <a:pt x="48768" y="0"/>
                </a:moveTo>
                <a:lnTo>
                  <a:pt x="0" y="0"/>
                </a:lnTo>
              </a:path>
            </a:pathLst>
          </a:custGeom>
          <a:ln w="6096">
            <a:solidFill>
              <a:srgbClr val="EC7C30"/>
            </a:solidFill>
          </a:ln>
        </p:spPr>
        <p:txBody>
          <a:bodyPr wrap="square" lIns="0" tIns="0" rIns="0" bIns="0" rtlCol="0"/>
          <a:lstStyle/>
          <a:p>
            <a:endParaRPr sz="1350"/>
          </a:p>
        </p:txBody>
      </p:sp>
      <p:sp>
        <p:nvSpPr>
          <p:cNvPr id="233" name="object 233"/>
          <p:cNvSpPr/>
          <p:nvPr/>
        </p:nvSpPr>
        <p:spPr>
          <a:xfrm>
            <a:off x="3330891" y="4008596"/>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34" name="object 234"/>
          <p:cNvSpPr/>
          <p:nvPr/>
        </p:nvSpPr>
        <p:spPr>
          <a:xfrm>
            <a:off x="3314312" y="4028604"/>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235" name="object 235"/>
          <p:cNvSpPr/>
          <p:nvPr/>
        </p:nvSpPr>
        <p:spPr>
          <a:xfrm>
            <a:off x="3298877" y="3991445"/>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36" name="object 236"/>
          <p:cNvSpPr/>
          <p:nvPr/>
        </p:nvSpPr>
        <p:spPr>
          <a:xfrm>
            <a:off x="3282297" y="4013740"/>
            <a:ext cx="33348" cy="0"/>
          </a:xfrm>
          <a:custGeom>
            <a:avLst/>
            <a:gdLst/>
            <a:ahLst/>
            <a:cxnLst/>
            <a:rect l="l" t="t" r="r" b="b"/>
            <a:pathLst>
              <a:path w="44450">
                <a:moveTo>
                  <a:pt x="44196" y="0"/>
                </a:moveTo>
                <a:lnTo>
                  <a:pt x="0" y="0"/>
                </a:lnTo>
              </a:path>
            </a:pathLst>
          </a:custGeom>
          <a:ln w="6096">
            <a:solidFill>
              <a:srgbClr val="EC7C30"/>
            </a:solidFill>
          </a:ln>
        </p:spPr>
        <p:txBody>
          <a:bodyPr wrap="square" lIns="0" tIns="0" rIns="0" bIns="0" rtlCol="0"/>
          <a:lstStyle/>
          <a:p>
            <a:endParaRPr sz="1350"/>
          </a:p>
        </p:txBody>
      </p:sp>
      <p:sp>
        <p:nvSpPr>
          <p:cNvPr id="237" name="object 237"/>
          <p:cNvSpPr/>
          <p:nvPr/>
        </p:nvSpPr>
        <p:spPr>
          <a:xfrm>
            <a:off x="3296589" y="3991445"/>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38" name="object 238"/>
          <p:cNvSpPr/>
          <p:nvPr/>
        </p:nvSpPr>
        <p:spPr>
          <a:xfrm>
            <a:off x="3277725" y="4013740"/>
            <a:ext cx="36683" cy="0"/>
          </a:xfrm>
          <a:custGeom>
            <a:avLst/>
            <a:gdLst/>
            <a:ahLst/>
            <a:cxnLst/>
            <a:rect l="l" t="t" r="r" b="b"/>
            <a:pathLst>
              <a:path w="48894">
                <a:moveTo>
                  <a:pt x="48768" y="0"/>
                </a:moveTo>
                <a:lnTo>
                  <a:pt x="0" y="0"/>
                </a:lnTo>
              </a:path>
            </a:pathLst>
          </a:custGeom>
          <a:ln w="6096">
            <a:solidFill>
              <a:srgbClr val="EC7C30"/>
            </a:solidFill>
          </a:ln>
        </p:spPr>
        <p:txBody>
          <a:bodyPr wrap="square" lIns="0" tIns="0" rIns="0" bIns="0" rtlCol="0"/>
          <a:lstStyle/>
          <a:p>
            <a:endParaRPr sz="1350"/>
          </a:p>
        </p:txBody>
      </p:sp>
      <p:sp>
        <p:nvSpPr>
          <p:cNvPr id="239" name="object 239"/>
          <p:cNvSpPr/>
          <p:nvPr/>
        </p:nvSpPr>
        <p:spPr>
          <a:xfrm>
            <a:off x="3277153" y="3991445"/>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40" name="object 240"/>
          <p:cNvSpPr/>
          <p:nvPr/>
        </p:nvSpPr>
        <p:spPr>
          <a:xfrm>
            <a:off x="3260575" y="4013740"/>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241" name="object 241"/>
          <p:cNvSpPr/>
          <p:nvPr/>
        </p:nvSpPr>
        <p:spPr>
          <a:xfrm>
            <a:off x="3275437" y="3991445"/>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42" name="object 242"/>
          <p:cNvSpPr/>
          <p:nvPr/>
        </p:nvSpPr>
        <p:spPr>
          <a:xfrm>
            <a:off x="3259431" y="4013740"/>
            <a:ext cx="33348" cy="0"/>
          </a:xfrm>
          <a:custGeom>
            <a:avLst/>
            <a:gdLst/>
            <a:ahLst/>
            <a:cxnLst/>
            <a:rect l="l" t="t" r="r" b="b"/>
            <a:pathLst>
              <a:path w="44450">
                <a:moveTo>
                  <a:pt x="44195" y="0"/>
                </a:moveTo>
                <a:lnTo>
                  <a:pt x="0" y="0"/>
                </a:lnTo>
              </a:path>
            </a:pathLst>
          </a:custGeom>
          <a:ln w="6096">
            <a:solidFill>
              <a:srgbClr val="EC7C30"/>
            </a:solidFill>
          </a:ln>
        </p:spPr>
        <p:txBody>
          <a:bodyPr wrap="square" lIns="0" tIns="0" rIns="0" bIns="0" rtlCol="0"/>
          <a:lstStyle/>
          <a:p>
            <a:endParaRPr sz="1350"/>
          </a:p>
        </p:txBody>
      </p:sp>
      <p:sp>
        <p:nvSpPr>
          <p:cNvPr id="243" name="object 243"/>
          <p:cNvSpPr/>
          <p:nvPr/>
        </p:nvSpPr>
        <p:spPr>
          <a:xfrm>
            <a:off x="3266863" y="3991445"/>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44" name="object 244"/>
          <p:cNvSpPr/>
          <p:nvPr/>
        </p:nvSpPr>
        <p:spPr>
          <a:xfrm>
            <a:off x="3249141" y="4013740"/>
            <a:ext cx="34301" cy="0"/>
          </a:xfrm>
          <a:custGeom>
            <a:avLst/>
            <a:gdLst/>
            <a:ahLst/>
            <a:cxnLst/>
            <a:rect l="l" t="t" r="r" b="b"/>
            <a:pathLst>
              <a:path w="45719">
                <a:moveTo>
                  <a:pt x="45719" y="0"/>
                </a:moveTo>
                <a:lnTo>
                  <a:pt x="0" y="0"/>
                </a:lnTo>
              </a:path>
            </a:pathLst>
          </a:custGeom>
          <a:ln w="6096">
            <a:solidFill>
              <a:srgbClr val="EC7C30"/>
            </a:solidFill>
          </a:ln>
        </p:spPr>
        <p:txBody>
          <a:bodyPr wrap="square" lIns="0" tIns="0" rIns="0" bIns="0" rtlCol="0"/>
          <a:lstStyle/>
          <a:p>
            <a:endParaRPr sz="1350"/>
          </a:p>
        </p:txBody>
      </p:sp>
      <p:sp>
        <p:nvSpPr>
          <p:cNvPr id="245" name="object 245"/>
          <p:cNvSpPr/>
          <p:nvPr/>
        </p:nvSpPr>
        <p:spPr>
          <a:xfrm>
            <a:off x="3261145" y="3991445"/>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46" name="object 246"/>
          <p:cNvSpPr/>
          <p:nvPr/>
        </p:nvSpPr>
        <p:spPr>
          <a:xfrm>
            <a:off x="3243423" y="4013740"/>
            <a:ext cx="34301" cy="0"/>
          </a:xfrm>
          <a:custGeom>
            <a:avLst/>
            <a:gdLst/>
            <a:ahLst/>
            <a:cxnLst/>
            <a:rect l="l" t="t" r="r" b="b"/>
            <a:pathLst>
              <a:path w="45719">
                <a:moveTo>
                  <a:pt x="45719" y="0"/>
                </a:moveTo>
                <a:lnTo>
                  <a:pt x="0" y="0"/>
                </a:lnTo>
              </a:path>
            </a:pathLst>
          </a:custGeom>
          <a:ln w="6096">
            <a:solidFill>
              <a:srgbClr val="EC7C30"/>
            </a:solidFill>
          </a:ln>
        </p:spPr>
        <p:txBody>
          <a:bodyPr wrap="square" lIns="0" tIns="0" rIns="0" bIns="0" rtlCol="0"/>
          <a:lstStyle/>
          <a:p>
            <a:endParaRPr sz="1350"/>
          </a:p>
        </p:txBody>
      </p:sp>
      <p:sp>
        <p:nvSpPr>
          <p:cNvPr id="247" name="object 247"/>
          <p:cNvSpPr/>
          <p:nvPr/>
        </p:nvSpPr>
        <p:spPr>
          <a:xfrm>
            <a:off x="3256573" y="3991445"/>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48" name="object 248"/>
          <p:cNvSpPr/>
          <p:nvPr/>
        </p:nvSpPr>
        <p:spPr>
          <a:xfrm>
            <a:off x="3239993" y="4013740"/>
            <a:ext cx="34301" cy="0"/>
          </a:xfrm>
          <a:custGeom>
            <a:avLst/>
            <a:gdLst/>
            <a:ahLst/>
            <a:cxnLst/>
            <a:rect l="l" t="t" r="r" b="b"/>
            <a:pathLst>
              <a:path w="45719">
                <a:moveTo>
                  <a:pt x="45720" y="0"/>
                </a:moveTo>
                <a:lnTo>
                  <a:pt x="0" y="0"/>
                </a:lnTo>
              </a:path>
            </a:pathLst>
          </a:custGeom>
          <a:ln w="6096">
            <a:solidFill>
              <a:srgbClr val="EC7C30"/>
            </a:solidFill>
          </a:ln>
        </p:spPr>
        <p:txBody>
          <a:bodyPr wrap="square" lIns="0" tIns="0" rIns="0" bIns="0" rtlCol="0"/>
          <a:lstStyle/>
          <a:p>
            <a:endParaRPr sz="1350"/>
          </a:p>
        </p:txBody>
      </p:sp>
      <p:sp>
        <p:nvSpPr>
          <p:cNvPr id="249" name="object 249"/>
          <p:cNvSpPr/>
          <p:nvPr/>
        </p:nvSpPr>
        <p:spPr>
          <a:xfrm>
            <a:off x="3234849" y="3991445"/>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50" name="object 250"/>
          <p:cNvSpPr/>
          <p:nvPr/>
        </p:nvSpPr>
        <p:spPr>
          <a:xfrm>
            <a:off x="3217127" y="4013740"/>
            <a:ext cx="36683" cy="0"/>
          </a:xfrm>
          <a:custGeom>
            <a:avLst/>
            <a:gdLst/>
            <a:ahLst/>
            <a:cxnLst/>
            <a:rect l="l" t="t" r="r" b="b"/>
            <a:pathLst>
              <a:path w="48894">
                <a:moveTo>
                  <a:pt x="48767" y="0"/>
                </a:moveTo>
                <a:lnTo>
                  <a:pt x="0" y="0"/>
                </a:lnTo>
              </a:path>
            </a:pathLst>
          </a:custGeom>
          <a:ln w="6096">
            <a:solidFill>
              <a:srgbClr val="EC7C30"/>
            </a:solidFill>
          </a:ln>
        </p:spPr>
        <p:txBody>
          <a:bodyPr wrap="square" lIns="0" tIns="0" rIns="0" bIns="0" rtlCol="0"/>
          <a:lstStyle/>
          <a:p>
            <a:endParaRPr sz="1350"/>
          </a:p>
        </p:txBody>
      </p:sp>
      <p:sp>
        <p:nvSpPr>
          <p:cNvPr id="251" name="object 251"/>
          <p:cNvSpPr/>
          <p:nvPr/>
        </p:nvSpPr>
        <p:spPr>
          <a:xfrm>
            <a:off x="3226845" y="3991445"/>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52" name="object 252"/>
          <p:cNvSpPr/>
          <p:nvPr/>
        </p:nvSpPr>
        <p:spPr>
          <a:xfrm>
            <a:off x="3209123" y="4013740"/>
            <a:ext cx="34301" cy="0"/>
          </a:xfrm>
          <a:custGeom>
            <a:avLst/>
            <a:gdLst/>
            <a:ahLst/>
            <a:cxnLst/>
            <a:rect l="l" t="t" r="r" b="b"/>
            <a:pathLst>
              <a:path w="45719">
                <a:moveTo>
                  <a:pt x="45719" y="0"/>
                </a:moveTo>
                <a:lnTo>
                  <a:pt x="0" y="0"/>
                </a:lnTo>
              </a:path>
            </a:pathLst>
          </a:custGeom>
          <a:ln w="6096">
            <a:solidFill>
              <a:srgbClr val="EC7C30"/>
            </a:solidFill>
          </a:ln>
        </p:spPr>
        <p:txBody>
          <a:bodyPr wrap="square" lIns="0" tIns="0" rIns="0" bIns="0" rtlCol="0"/>
          <a:lstStyle/>
          <a:p>
            <a:endParaRPr sz="1350"/>
          </a:p>
        </p:txBody>
      </p:sp>
      <p:sp>
        <p:nvSpPr>
          <p:cNvPr id="253" name="object 253"/>
          <p:cNvSpPr/>
          <p:nvPr/>
        </p:nvSpPr>
        <p:spPr>
          <a:xfrm>
            <a:off x="3222271" y="3991445"/>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54" name="object 254"/>
          <p:cNvSpPr/>
          <p:nvPr/>
        </p:nvSpPr>
        <p:spPr>
          <a:xfrm>
            <a:off x="3205693" y="4013740"/>
            <a:ext cx="34301" cy="0"/>
          </a:xfrm>
          <a:custGeom>
            <a:avLst/>
            <a:gdLst/>
            <a:ahLst/>
            <a:cxnLst/>
            <a:rect l="l" t="t" r="r" b="b"/>
            <a:pathLst>
              <a:path w="45719">
                <a:moveTo>
                  <a:pt x="45719" y="0"/>
                </a:moveTo>
                <a:lnTo>
                  <a:pt x="0" y="0"/>
                </a:lnTo>
              </a:path>
            </a:pathLst>
          </a:custGeom>
          <a:ln w="6096">
            <a:solidFill>
              <a:srgbClr val="EC7C30"/>
            </a:solidFill>
          </a:ln>
        </p:spPr>
        <p:txBody>
          <a:bodyPr wrap="square" lIns="0" tIns="0" rIns="0" bIns="0" rtlCol="0"/>
          <a:lstStyle/>
          <a:p>
            <a:endParaRPr sz="1350"/>
          </a:p>
        </p:txBody>
      </p:sp>
      <p:sp>
        <p:nvSpPr>
          <p:cNvPr id="255" name="object 255"/>
          <p:cNvSpPr/>
          <p:nvPr/>
        </p:nvSpPr>
        <p:spPr>
          <a:xfrm>
            <a:off x="3216555" y="3991445"/>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56" name="object 256"/>
          <p:cNvSpPr/>
          <p:nvPr/>
        </p:nvSpPr>
        <p:spPr>
          <a:xfrm>
            <a:off x="3199977" y="4013740"/>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257" name="object 257"/>
          <p:cNvSpPr/>
          <p:nvPr/>
        </p:nvSpPr>
        <p:spPr>
          <a:xfrm>
            <a:off x="3209219" y="3991445"/>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58" name="object 258"/>
          <p:cNvSpPr/>
          <p:nvPr/>
        </p:nvSpPr>
        <p:spPr>
          <a:xfrm>
            <a:off x="3193116" y="4013740"/>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259" name="object 259"/>
          <p:cNvSpPr/>
          <p:nvPr/>
        </p:nvSpPr>
        <p:spPr>
          <a:xfrm>
            <a:off x="3202739" y="3991445"/>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60" name="object 260"/>
          <p:cNvSpPr/>
          <p:nvPr/>
        </p:nvSpPr>
        <p:spPr>
          <a:xfrm>
            <a:off x="3182826" y="4013740"/>
            <a:ext cx="36683" cy="0"/>
          </a:xfrm>
          <a:custGeom>
            <a:avLst/>
            <a:gdLst/>
            <a:ahLst/>
            <a:cxnLst/>
            <a:rect l="l" t="t" r="r" b="b"/>
            <a:pathLst>
              <a:path w="48894">
                <a:moveTo>
                  <a:pt x="48768" y="0"/>
                </a:moveTo>
                <a:lnTo>
                  <a:pt x="0" y="0"/>
                </a:lnTo>
              </a:path>
            </a:pathLst>
          </a:custGeom>
          <a:ln w="6096">
            <a:solidFill>
              <a:srgbClr val="EC7C30"/>
            </a:solidFill>
          </a:ln>
        </p:spPr>
        <p:txBody>
          <a:bodyPr wrap="square" lIns="0" tIns="0" rIns="0" bIns="0" rtlCol="0"/>
          <a:lstStyle/>
          <a:p>
            <a:endParaRPr sz="1350"/>
          </a:p>
        </p:txBody>
      </p:sp>
      <p:sp>
        <p:nvSpPr>
          <p:cNvPr id="261" name="object 261"/>
          <p:cNvSpPr/>
          <p:nvPr/>
        </p:nvSpPr>
        <p:spPr>
          <a:xfrm>
            <a:off x="3195975" y="3991445"/>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62" name="object 262"/>
          <p:cNvSpPr/>
          <p:nvPr/>
        </p:nvSpPr>
        <p:spPr>
          <a:xfrm>
            <a:off x="3179395" y="4013740"/>
            <a:ext cx="34301" cy="0"/>
          </a:xfrm>
          <a:custGeom>
            <a:avLst/>
            <a:gdLst/>
            <a:ahLst/>
            <a:cxnLst/>
            <a:rect l="l" t="t" r="r" b="b"/>
            <a:pathLst>
              <a:path w="45719">
                <a:moveTo>
                  <a:pt x="45719" y="0"/>
                </a:moveTo>
                <a:lnTo>
                  <a:pt x="0" y="0"/>
                </a:lnTo>
              </a:path>
            </a:pathLst>
          </a:custGeom>
          <a:ln w="6096">
            <a:solidFill>
              <a:srgbClr val="EC7C30"/>
            </a:solidFill>
          </a:ln>
        </p:spPr>
        <p:txBody>
          <a:bodyPr wrap="square" lIns="0" tIns="0" rIns="0" bIns="0" rtlCol="0"/>
          <a:lstStyle/>
          <a:p>
            <a:endParaRPr sz="1350"/>
          </a:p>
        </p:txBody>
      </p:sp>
      <p:sp>
        <p:nvSpPr>
          <p:cNvPr id="263" name="object 263"/>
          <p:cNvSpPr/>
          <p:nvPr/>
        </p:nvSpPr>
        <p:spPr>
          <a:xfrm>
            <a:off x="3192545" y="3991445"/>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64" name="object 264"/>
          <p:cNvSpPr/>
          <p:nvPr/>
        </p:nvSpPr>
        <p:spPr>
          <a:xfrm>
            <a:off x="3175966" y="4013740"/>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265" name="object 265"/>
          <p:cNvSpPr/>
          <p:nvPr/>
        </p:nvSpPr>
        <p:spPr>
          <a:xfrm>
            <a:off x="3178824" y="3991445"/>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66" name="object 266"/>
          <p:cNvSpPr/>
          <p:nvPr/>
        </p:nvSpPr>
        <p:spPr>
          <a:xfrm>
            <a:off x="3162246" y="4013740"/>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267" name="object 267"/>
          <p:cNvSpPr/>
          <p:nvPr/>
        </p:nvSpPr>
        <p:spPr>
          <a:xfrm>
            <a:off x="3163961" y="3991445"/>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68" name="object 268"/>
          <p:cNvSpPr/>
          <p:nvPr/>
        </p:nvSpPr>
        <p:spPr>
          <a:xfrm>
            <a:off x="3147382" y="4013740"/>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269" name="object 269"/>
          <p:cNvSpPr/>
          <p:nvPr/>
        </p:nvSpPr>
        <p:spPr>
          <a:xfrm>
            <a:off x="3136520" y="3983440"/>
            <a:ext cx="0" cy="41446"/>
          </a:xfrm>
          <a:custGeom>
            <a:avLst/>
            <a:gdLst/>
            <a:ahLst/>
            <a:cxnLst/>
            <a:rect l="l" t="t" r="r" b="b"/>
            <a:pathLst>
              <a:path h="55245">
                <a:moveTo>
                  <a:pt x="0" y="0"/>
                </a:moveTo>
                <a:lnTo>
                  <a:pt x="0" y="54864"/>
                </a:lnTo>
              </a:path>
            </a:pathLst>
          </a:custGeom>
          <a:ln w="6096">
            <a:solidFill>
              <a:srgbClr val="EC7C30"/>
            </a:solidFill>
          </a:ln>
        </p:spPr>
        <p:txBody>
          <a:bodyPr wrap="square" lIns="0" tIns="0" rIns="0" bIns="0" rtlCol="0"/>
          <a:lstStyle/>
          <a:p>
            <a:endParaRPr sz="1350"/>
          </a:p>
        </p:txBody>
      </p:sp>
      <p:sp>
        <p:nvSpPr>
          <p:cNvPr id="270" name="object 270"/>
          <p:cNvSpPr/>
          <p:nvPr/>
        </p:nvSpPr>
        <p:spPr>
          <a:xfrm>
            <a:off x="3118798" y="4005164"/>
            <a:ext cx="34301" cy="0"/>
          </a:xfrm>
          <a:custGeom>
            <a:avLst/>
            <a:gdLst/>
            <a:ahLst/>
            <a:cxnLst/>
            <a:rect l="l" t="t" r="r" b="b"/>
            <a:pathLst>
              <a:path w="45719">
                <a:moveTo>
                  <a:pt x="45720" y="0"/>
                </a:moveTo>
                <a:lnTo>
                  <a:pt x="0" y="0"/>
                </a:lnTo>
              </a:path>
            </a:pathLst>
          </a:custGeom>
          <a:ln w="6096">
            <a:solidFill>
              <a:srgbClr val="EC7C30"/>
            </a:solidFill>
          </a:ln>
        </p:spPr>
        <p:txBody>
          <a:bodyPr wrap="square" lIns="0" tIns="0" rIns="0" bIns="0" rtlCol="0"/>
          <a:lstStyle/>
          <a:p>
            <a:endParaRPr sz="1350"/>
          </a:p>
        </p:txBody>
      </p:sp>
      <p:sp>
        <p:nvSpPr>
          <p:cNvPr id="271" name="object 271"/>
          <p:cNvSpPr/>
          <p:nvPr/>
        </p:nvSpPr>
        <p:spPr>
          <a:xfrm>
            <a:off x="3011323" y="3931990"/>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72" name="object 272"/>
          <p:cNvSpPr/>
          <p:nvPr/>
        </p:nvSpPr>
        <p:spPr>
          <a:xfrm>
            <a:off x="2994173" y="3951998"/>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273" name="object 273"/>
          <p:cNvSpPr/>
          <p:nvPr/>
        </p:nvSpPr>
        <p:spPr>
          <a:xfrm>
            <a:off x="2945581" y="3903406"/>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274" name="object 274"/>
          <p:cNvSpPr/>
          <p:nvPr/>
        </p:nvSpPr>
        <p:spPr>
          <a:xfrm>
            <a:off x="2927858" y="3923415"/>
            <a:ext cx="34301" cy="0"/>
          </a:xfrm>
          <a:custGeom>
            <a:avLst/>
            <a:gdLst/>
            <a:ahLst/>
            <a:cxnLst/>
            <a:rect l="l" t="t" r="r" b="b"/>
            <a:pathLst>
              <a:path w="45719">
                <a:moveTo>
                  <a:pt x="45719" y="0"/>
                </a:moveTo>
                <a:lnTo>
                  <a:pt x="0" y="0"/>
                </a:lnTo>
              </a:path>
            </a:pathLst>
          </a:custGeom>
          <a:ln w="6096">
            <a:solidFill>
              <a:srgbClr val="EC7C30"/>
            </a:solidFill>
          </a:ln>
        </p:spPr>
        <p:txBody>
          <a:bodyPr wrap="square" lIns="0" tIns="0" rIns="0" bIns="0" rtlCol="0"/>
          <a:lstStyle/>
          <a:p>
            <a:endParaRPr sz="1350"/>
          </a:p>
        </p:txBody>
      </p:sp>
      <p:sp>
        <p:nvSpPr>
          <p:cNvPr id="275" name="object 275"/>
          <p:cNvSpPr/>
          <p:nvPr/>
        </p:nvSpPr>
        <p:spPr>
          <a:xfrm>
            <a:off x="2919283" y="3903406"/>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276" name="object 276"/>
          <p:cNvSpPr/>
          <p:nvPr/>
        </p:nvSpPr>
        <p:spPr>
          <a:xfrm>
            <a:off x="2902705" y="3923415"/>
            <a:ext cx="34301" cy="0"/>
          </a:xfrm>
          <a:custGeom>
            <a:avLst/>
            <a:gdLst/>
            <a:ahLst/>
            <a:cxnLst/>
            <a:rect l="l" t="t" r="r" b="b"/>
            <a:pathLst>
              <a:path w="45719">
                <a:moveTo>
                  <a:pt x="45719" y="0"/>
                </a:moveTo>
                <a:lnTo>
                  <a:pt x="0" y="0"/>
                </a:lnTo>
              </a:path>
            </a:pathLst>
          </a:custGeom>
          <a:ln w="6096">
            <a:solidFill>
              <a:srgbClr val="EC7C30"/>
            </a:solidFill>
          </a:ln>
        </p:spPr>
        <p:txBody>
          <a:bodyPr wrap="square" lIns="0" tIns="0" rIns="0" bIns="0" rtlCol="0"/>
          <a:lstStyle/>
          <a:p>
            <a:endParaRPr sz="1350"/>
          </a:p>
        </p:txBody>
      </p:sp>
      <p:sp>
        <p:nvSpPr>
          <p:cNvPr id="277" name="object 277"/>
          <p:cNvSpPr/>
          <p:nvPr/>
        </p:nvSpPr>
        <p:spPr>
          <a:xfrm>
            <a:off x="2883840" y="3903406"/>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278" name="object 278"/>
          <p:cNvSpPr/>
          <p:nvPr/>
        </p:nvSpPr>
        <p:spPr>
          <a:xfrm>
            <a:off x="2866118" y="3923415"/>
            <a:ext cx="36683" cy="0"/>
          </a:xfrm>
          <a:custGeom>
            <a:avLst/>
            <a:gdLst/>
            <a:ahLst/>
            <a:cxnLst/>
            <a:rect l="l" t="t" r="r" b="b"/>
            <a:pathLst>
              <a:path w="48894">
                <a:moveTo>
                  <a:pt x="48768" y="0"/>
                </a:moveTo>
                <a:lnTo>
                  <a:pt x="0" y="0"/>
                </a:lnTo>
              </a:path>
            </a:pathLst>
          </a:custGeom>
          <a:ln w="6096">
            <a:solidFill>
              <a:srgbClr val="EC7C30"/>
            </a:solidFill>
          </a:ln>
        </p:spPr>
        <p:txBody>
          <a:bodyPr wrap="square" lIns="0" tIns="0" rIns="0" bIns="0" rtlCol="0"/>
          <a:lstStyle/>
          <a:p>
            <a:endParaRPr sz="1350"/>
          </a:p>
        </p:txBody>
      </p:sp>
      <p:sp>
        <p:nvSpPr>
          <p:cNvPr id="279" name="object 279"/>
          <p:cNvSpPr/>
          <p:nvPr/>
        </p:nvSpPr>
        <p:spPr>
          <a:xfrm>
            <a:off x="2800374" y="3864533"/>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80" name="object 280"/>
          <p:cNvSpPr/>
          <p:nvPr/>
        </p:nvSpPr>
        <p:spPr>
          <a:xfrm>
            <a:off x="2783796" y="3886828"/>
            <a:ext cx="34301" cy="0"/>
          </a:xfrm>
          <a:custGeom>
            <a:avLst/>
            <a:gdLst/>
            <a:ahLst/>
            <a:cxnLst/>
            <a:rect l="l" t="t" r="r" b="b"/>
            <a:pathLst>
              <a:path w="45719">
                <a:moveTo>
                  <a:pt x="45719" y="0"/>
                </a:moveTo>
                <a:lnTo>
                  <a:pt x="0" y="0"/>
                </a:lnTo>
              </a:path>
            </a:pathLst>
          </a:custGeom>
          <a:ln w="6096">
            <a:solidFill>
              <a:srgbClr val="EC7C30"/>
            </a:solidFill>
          </a:ln>
        </p:spPr>
        <p:txBody>
          <a:bodyPr wrap="square" lIns="0" tIns="0" rIns="0" bIns="0" rtlCol="0"/>
          <a:lstStyle/>
          <a:p>
            <a:endParaRPr sz="1350"/>
          </a:p>
        </p:txBody>
      </p:sp>
      <p:sp>
        <p:nvSpPr>
          <p:cNvPr id="281" name="object 281"/>
          <p:cNvSpPr/>
          <p:nvPr/>
        </p:nvSpPr>
        <p:spPr>
          <a:xfrm>
            <a:off x="2348751" y="3691887"/>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82" name="object 282"/>
          <p:cNvSpPr/>
          <p:nvPr/>
        </p:nvSpPr>
        <p:spPr>
          <a:xfrm>
            <a:off x="2332171" y="3711894"/>
            <a:ext cx="33348" cy="0"/>
          </a:xfrm>
          <a:custGeom>
            <a:avLst/>
            <a:gdLst/>
            <a:ahLst/>
            <a:cxnLst/>
            <a:rect l="l" t="t" r="r" b="b"/>
            <a:pathLst>
              <a:path w="44450">
                <a:moveTo>
                  <a:pt x="44196" y="0"/>
                </a:moveTo>
                <a:lnTo>
                  <a:pt x="0" y="0"/>
                </a:lnTo>
              </a:path>
            </a:pathLst>
          </a:custGeom>
          <a:ln w="6096">
            <a:solidFill>
              <a:srgbClr val="EC7C30"/>
            </a:solidFill>
          </a:ln>
        </p:spPr>
        <p:txBody>
          <a:bodyPr wrap="square" lIns="0" tIns="0" rIns="0" bIns="0" rtlCol="0"/>
          <a:lstStyle/>
          <a:p>
            <a:endParaRPr sz="1350"/>
          </a:p>
        </p:txBody>
      </p:sp>
      <p:sp>
        <p:nvSpPr>
          <p:cNvPr id="283" name="object 283"/>
          <p:cNvSpPr/>
          <p:nvPr/>
        </p:nvSpPr>
        <p:spPr>
          <a:xfrm>
            <a:off x="2176104" y="3607279"/>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84" name="object 284"/>
          <p:cNvSpPr/>
          <p:nvPr/>
        </p:nvSpPr>
        <p:spPr>
          <a:xfrm>
            <a:off x="2157238" y="3629574"/>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285" name="object 285"/>
          <p:cNvSpPr/>
          <p:nvPr/>
        </p:nvSpPr>
        <p:spPr>
          <a:xfrm>
            <a:off x="2165813" y="3601562"/>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86" name="object 286"/>
          <p:cNvSpPr/>
          <p:nvPr/>
        </p:nvSpPr>
        <p:spPr>
          <a:xfrm>
            <a:off x="2149235" y="3623856"/>
            <a:ext cx="34301" cy="0"/>
          </a:xfrm>
          <a:custGeom>
            <a:avLst/>
            <a:gdLst/>
            <a:ahLst/>
            <a:cxnLst/>
            <a:rect l="l" t="t" r="r" b="b"/>
            <a:pathLst>
              <a:path w="45719">
                <a:moveTo>
                  <a:pt x="45719" y="0"/>
                </a:moveTo>
                <a:lnTo>
                  <a:pt x="0" y="0"/>
                </a:lnTo>
              </a:path>
            </a:pathLst>
          </a:custGeom>
          <a:ln w="6096">
            <a:solidFill>
              <a:srgbClr val="EC7C30"/>
            </a:solidFill>
          </a:ln>
        </p:spPr>
        <p:txBody>
          <a:bodyPr wrap="square" lIns="0" tIns="0" rIns="0" bIns="0" rtlCol="0"/>
          <a:lstStyle/>
          <a:p>
            <a:endParaRPr sz="1350"/>
          </a:p>
        </p:txBody>
      </p:sp>
      <p:sp>
        <p:nvSpPr>
          <p:cNvPr id="287" name="object 287"/>
          <p:cNvSpPr/>
          <p:nvPr/>
        </p:nvSpPr>
        <p:spPr>
          <a:xfrm>
            <a:off x="2122367" y="3582124"/>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88" name="object 288"/>
          <p:cNvSpPr/>
          <p:nvPr/>
        </p:nvSpPr>
        <p:spPr>
          <a:xfrm>
            <a:off x="2105788" y="3604419"/>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289" name="object 289"/>
          <p:cNvSpPr/>
          <p:nvPr/>
        </p:nvSpPr>
        <p:spPr>
          <a:xfrm>
            <a:off x="2024000" y="3534104"/>
            <a:ext cx="0" cy="42399"/>
          </a:xfrm>
          <a:custGeom>
            <a:avLst/>
            <a:gdLst/>
            <a:ahLst/>
            <a:cxnLst/>
            <a:rect l="l" t="t" r="r" b="b"/>
            <a:pathLst>
              <a:path h="56514">
                <a:moveTo>
                  <a:pt x="0" y="0"/>
                </a:moveTo>
                <a:lnTo>
                  <a:pt x="0" y="56388"/>
                </a:lnTo>
              </a:path>
            </a:pathLst>
          </a:custGeom>
          <a:ln w="6096">
            <a:solidFill>
              <a:srgbClr val="EC7C30"/>
            </a:solidFill>
          </a:ln>
        </p:spPr>
        <p:txBody>
          <a:bodyPr wrap="square" lIns="0" tIns="0" rIns="0" bIns="0" rtlCol="0"/>
          <a:lstStyle/>
          <a:p>
            <a:endParaRPr sz="1350"/>
          </a:p>
        </p:txBody>
      </p:sp>
      <p:sp>
        <p:nvSpPr>
          <p:cNvPr id="290" name="object 290"/>
          <p:cNvSpPr/>
          <p:nvPr/>
        </p:nvSpPr>
        <p:spPr>
          <a:xfrm>
            <a:off x="2005173" y="3554112"/>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291" name="object 291"/>
          <p:cNvSpPr/>
          <p:nvPr/>
        </p:nvSpPr>
        <p:spPr>
          <a:xfrm>
            <a:off x="1985164" y="3519240"/>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92" name="object 292"/>
          <p:cNvSpPr/>
          <p:nvPr/>
        </p:nvSpPr>
        <p:spPr>
          <a:xfrm>
            <a:off x="1968586" y="3539248"/>
            <a:ext cx="33348" cy="0"/>
          </a:xfrm>
          <a:custGeom>
            <a:avLst/>
            <a:gdLst/>
            <a:ahLst/>
            <a:cxnLst/>
            <a:rect l="l" t="t" r="r" b="b"/>
            <a:pathLst>
              <a:path w="44450">
                <a:moveTo>
                  <a:pt x="44195" y="0"/>
                </a:moveTo>
                <a:lnTo>
                  <a:pt x="0" y="0"/>
                </a:lnTo>
              </a:path>
            </a:pathLst>
          </a:custGeom>
          <a:ln w="6096">
            <a:solidFill>
              <a:srgbClr val="EC7C30"/>
            </a:solidFill>
          </a:ln>
        </p:spPr>
        <p:txBody>
          <a:bodyPr wrap="square" lIns="0" tIns="0" rIns="0" bIns="0" rtlCol="0"/>
          <a:lstStyle/>
          <a:p>
            <a:endParaRPr sz="1350"/>
          </a:p>
        </p:txBody>
      </p:sp>
      <p:sp>
        <p:nvSpPr>
          <p:cNvPr id="293" name="object 293"/>
          <p:cNvSpPr/>
          <p:nvPr/>
        </p:nvSpPr>
        <p:spPr>
          <a:xfrm>
            <a:off x="1957724" y="3486083"/>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94" name="object 294"/>
          <p:cNvSpPr/>
          <p:nvPr/>
        </p:nvSpPr>
        <p:spPr>
          <a:xfrm>
            <a:off x="1941144" y="3508378"/>
            <a:ext cx="33348" cy="0"/>
          </a:xfrm>
          <a:custGeom>
            <a:avLst/>
            <a:gdLst/>
            <a:ahLst/>
            <a:cxnLst/>
            <a:rect l="l" t="t" r="r" b="b"/>
            <a:pathLst>
              <a:path w="44450">
                <a:moveTo>
                  <a:pt x="44196" y="0"/>
                </a:moveTo>
                <a:lnTo>
                  <a:pt x="0" y="0"/>
                </a:lnTo>
              </a:path>
            </a:pathLst>
          </a:custGeom>
          <a:ln w="6096">
            <a:solidFill>
              <a:srgbClr val="EC7C30"/>
            </a:solidFill>
          </a:ln>
        </p:spPr>
        <p:txBody>
          <a:bodyPr wrap="square" lIns="0" tIns="0" rIns="0" bIns="0" rtlCol="0"/>
          <a:lstStyle/>
          <a:p>
            <a:endParaRPr sz="1350"/>
          </a:p>
        </p:txBody>
      </p:sp>
      <p:sp>
        <p:nvSpPr>
          <p:cNvPr id="295" name="object 295"/>
          <p:cNvSpPr/>
          <p:nvPr/>
        </p:nvSpPr>
        <p:spPr>
          <a:xfrm>
            <a:off x="1873153" y="3428916"/>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296" name="object 296"/>
          <p:cNvSpPr/>
          <p:nvPr/>
        </p:nvSpPr>
        <p:spPr>
          <a:xfrm>
            <a:off x="1856537" y="3448924"/>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297" name="object 297"/>
          <p:cNvSpPr/>
          <p:nvPr/>
        </p:nvSpPr>
        <p:spPr>
          <a:xfrm>
            <a:off x="1856499" y="3426629"/>
            <a:ext cx="0" cy="42399"/>
          </a:xfrm>
          <a:custGeom>
            <a:avLst/>
            <a:gdLst/>
            <a:ahLst/>
            <a:cxnLst/>
            <a:rect l="l" t="t" r="r" b="b"/>
            <a:pathLst>
              <a:path h="56514">
                <a:moveTo>
                  <a:pt x="0" y="0"/>
                </a:moveTo>
                <a:lnTo>
                  <a:pt x="0" y="56388"/>
                </a:lnTo>
              </a:path>
            </a:pathLst>
          </a:custGeom>
          <a:ln w="6096">
            <a:solidFill>
              <a:srgbClr val="EC7C30"/>
            </a:solidFill>
          </a:ln>
        </p:spPr>
        <p:txBody>
          <a:bodyPr wrap="square" lIns="0" tIns="0" rIns="0" bIns="0" rtlCol="0"/>
          <a:lstStyle/>
          <a:p>
            <a:endParaRPr sz="1350"/>
          </a:p>
        </p:txBody>
      </p:sp>
      <p:sp>
        <p:nvSpPr>
          <p:cNvPr id="298" name="object 298"/>
          <p:cNvSpPr/>
          <p:nvPr/>
        </p:nvSpPr>
        <p:spPr>
          <a:xfrm>
            <a:off x="1839386" y="3446636"/>
            <a:ext cx="33348" cy="0"/>
          </a:xfrm>
          <a:custGeom>
            <a:avLst/>
            <a:gdLst/>
            <a:ahLst/>
            <a:cxnLst/>
            <a:rect l="l" t="t" r="r" b="b"/>
            <a:pathLst>
              <a:path w="44450">
                <a:moveTo>
                  <a:pt x="44196" y="0"/>
                </a:moveTo>
                <a:lnTo>
                  <a:pt x="0" y="0"/>
                </a:lnTo>
              </a:path>
            </a:pathLst>
          </a:custGeom>
          <a:ln w="6096">
            <a:solidFill>
              <a:srgbClr val="EC7C30"/>
            </a:solidFill>
          </a:ln>
        </p:spPr>
        <p:txBody>
          <a:bodyPr wrap="square" lIns="0" tIns="0" rIns="0" bIns="0" rtlCol="0"/>
          <a:lstStyle/>
          <a:p>
            <a:endParaRPr sz="1350"/>
          </a:p>
        </p:txBody>
      </p:sp>
      <p:sp>
        <p:nvSpPr>
          <p:cNvPr id="299" name="object 299"/>
          <p:cNvSpPr/>
          <p:nvPr/>
        </p:nvSpPr>
        <p:spPr>
          <a:xfrm>
            <a:off x="1777055" y="3384325"/>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300" name="object 300"/>
          <p:cNvSpPr/>
          <p:nvPr/>
        </p:nvSpPr>
        <p:spPr>
          <a:xfrm>
            <a:off x="1759352" y="3406620"/>
            <a:ext cx="34301" cy="0"/>
          </a:xfrm>
          <a:custGeom>
            <a:avLst/>
            <a:gdLst/>
            <a:ahLst/>
            <a:cxnLst/>
            <a:rect l="l" t="t" r="r" b="b"/>
            <a:pathLst>
              <a:path w="45719">
                <a:moveTo>
                  <a:pt x="45720" y="0"/>
                </a:moveTo>
                <a:lnTo>
                  <a:pt x="0" y="0"/>
                </a:lnTo>
              </a:path>
            </a:pathLst>
          </a:custGeom>
          <a:ln w="6096">
            <a:solidFill>
              <a:srgbClr val="EC7C30"/>
            </a:solidFill>
          </a:ln>
        </p:spPr>
        <p:txBody>
          <a:bodyPr wrap="square" lIns="0" tIns="0" rIns="0" bIns="0" rtlCol="0"/>
          <a:lstStyle/>
          <a:p>
            <a:endParaRPr sz="1350"/>
          </a:p>
        </p:txBody>
      </p:sp>
      <p:sp>
        <p:nvSpPr>
          <p:cNvPr id="301" name="object 301"/>
          <p:cNvSpPr/>
          <p:nvPr/>
        </p:nvSpPr>
        <p:spPr>
          <a:xfrm>
            <a:off x="1766784" y="3384325"/>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302" name="object 302"/>
          <p:cNvSpPr/>
          <p:nvPr/>
        </p:nvSpPr>
        <p:spPr>
          <a:xfrm>
            <a:off x="1750205" y="3406620"/>
            <a:ext cx="33348" cy="0"/>
          </a:xfrm>
          <a:custGeom>
            <a:avLst/>
            <a:gdLst/>
            <a:ahLst/>
            <a:cxnLst/>
            <a:rect l="l" t="t" r="r" b="b"/>
            <a:pathLst>
              <a:path w="44450">
                <a:moveTo>
                  <a:pt x="44195" y="0"/>
                </a:moveTo>
                <a:lnTo>
                  <a:pt x="0" y="0"/>
                </a:lnTo>
              </a:path>
            </a:pathLst>
          </a:custGeom>
          <a:ln w="6096">
            <a:solidFill>
              <a:srgbClr val="EC7C30"/>
            </a:solidFill>
          </a:ln>
        </p:spPr>
        <p:txBody>
          <a:bodyPr wrap="square" lIns="0" tIns="0" rIns="0" bIns="0" rtlCol="0"/>
          <a:lstStyle/>
          <a:p>
            <a:endParaRPr sz="1350"/>
          </a:p>
        </p:txBody>
      </p:sp>
      <p:sp>
        <p:nvSpPr>
          <p:cNvPr id="303" name="object 303"/>
          <p:cNvSpPr/>
          <p:nvPr/>
        </p:nvSpPr>
        <p:spPr>
          <a:xfrm>
            <a:off x="3248664" y="3991445"/>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304" name="object 304"/>
          <p:cNvSpPr/>
          <p:nvPr/>
        </p:nvSpPr>
        <p:spPr>
          <a:xfrm>
            <a:off x="3231991" y="4013740"/>
            <a:ext cx="36683" cy="0"/>
          </a:xfrm>
          <a:custGeom>
            <a:avLst/>
            <a:gdLst/>
            <a:ahLst/>
            <a:cxnLst/>
            <a:rect l="l" t="t" r="r" b="b"/>
            <a:pathLst>
              <a:path w="48894">
                <a:moveTo>
                  <a:pt x="48767" y="0"/>
                </a:moveTo>
                <a:lnTo>
                  <a:pt x="0" y="0"/>
                </a:lnTo>
              </a:path>
            </a:pathLst>
          </a:custGeom>
          <a:ln w="6096">
            <a:solidFill>
              <a:srgbClr val="EC7C30"/>
            </a:solidFill>
          </a:ln>
        </p:spPr>
        <p:txBody>
          <a:bodyPr wrap="square" lIns="0" tIns="0" rIns="0" bIns="0" rtlCol="0"/>
          <a:lstStyle/>
          <a:p>
            <a:endParaRPr sz="1350"/>
          </a:p>
        </p:txBody>
      </p:sp>
      <p:sp>
        <p:nvSpPr>
          <p:cNvPr id="305" name="object 305"/>
          <p:cNvSpPr/>
          <p:nvPr/>
        </p:nvSpPr>
        <p:spPr>
          <a:xfrm>
            <a:off x="3325173" y="4008596"/>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306" name="object 306"/>
          <p:cNvSpPr/>
          <p:nvPr/>
        </p:nvSpPr>
        <p:spPr>
          <a:xfrm>
            <a:off x="3306309" y="4028604"/>
            <a:ext cx="35730" cy="0"/>
          </a:xfrm>
          <a:custGeom>
            <a:avLst/>
            <a:gdLst/>
            <a:ahLst/>
            <a:cxnLst/>
            <a:rect l="l" t="t" r="r" b="b"/>
            <a:pathLst>
              <a:path w="47625">
                <a:moveTo>
                  <a:pt x="47243" y="0"/>
                </a:moveTo>
                <a:lnTo>
                  <a:pt x="0" y="0"/>
                </a:lnTo>
              </a:path>
            </a:pathLst>
          </a:custGeom>
          <a:ln w="6096">
            <a:solidFill>
              <a:srgbClr val="EC7C30"/>
            </a:solidFill>
          </a:ln>
        </p:spPr>
        <p:txBody>
          <a:bodyPr wrap="square" lIns="0" tIns="0" rIns="0" bIns="0" rtlCol="0"/>
          <a:lstStyle/>
          <a:p>
            <a:endParaRPr sz="1350"/>
          </a:p>
        </p:txBody>
      </p:sp>
      <p:sp>
        <p:nvSpPr>
          <p:cNvPr id="307" name="object 307"/>
          <p:cNvSpPr/>
          <p:nvPr/>
        </p:nvSpPr>
        <p:spPr>
          <a:xfrm>
            <a:off x="3309167" y="4008596"/>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308" name="object 308"/>
          <p:cNvSpPr/>
          <p:nvPr/>
        </p:nvSpPr>
        <p:spPr>
          <a:xfrm>
            <a:off x="3292588" y="4028604"/>
            <a:ext cx="34301" cy="0"/>
          </a:xfrm>
          <a:custGeom>
            <a:avLst/>
            <a:gdLst/>
            <a:ahLst/>
            <a:cxnLst/>
            <a:rect l="l" t="t" r="r" b="b"/>
            <a:pathLst>
              <a:path w="45719">
                <a:moveTo>
                  <a:pt x="45719" y="0"/>
                </a:moveTo>
                <a:lnTo>
                  <a:pt x="0" y="0"/>
                </a:lnTo>
              </a:path>
            </a:pathLst>
          </a:custGeom>
          <a:ln w="6096">
            <a:solidFill>
              <a:srgbClr val="EC7C30"/>
            </a:solidFill>
          </a:ln>
        </p:spPr>
        <p:txBody>
          <a:bodyPr wrap="square" lIns="0" tIns="0" rIns="0" bIns="0" rtlCol="0"/>
          <a:lstStyle/>
          <a:p>
            <a:endParaRPr sz="1350"/>
          </a:p>
        </p:txBody>
      </p:sp>
      <p:sp>
        <p:nvSpPr>
          <p:cNvPr id="309" name="object 309"/>
          <p:cNvSpPr/>
          <p:nvPr/>
        </p:nvSpPr>
        <p:spPr>
          <a:xfrm>
            <a:off x="3419976" y="4045182"/>
            <a:ext cx="0" cy="42399"/>
          </a:xfrm>
          <a:custGeom>
            <a:avLst/>
            <a:gdLst/>
            <a:ahLst/>
            <a:cxnLst/>
            <a:rect l="l" t="t" r="r" b="b"/>
            <a:pathLst>
              <a:path h="56514">
                <a:moveTo>
                  <a:pt x="0" y="0"/>
                </a:moveTo>
                <a:lnTo>
                  <a:pt x="0" y="56387"/>
                </a:lnTo>
              </a:path>
            </a:pathLst>
          </a:custGeom>
          <a:ln w="6096">
            <a:solidFill>
              <a:srgbClr val="EC7C30"/>
            </a:solidFill>
          </a:ln>
        </p:spPr>
        <p:txBody>
          <a:bodyPr wrap="square" lIns="0" tIns="0" rIns="0" bIns="0" rtlCol="0"/>
          <a:lstStyle/>
          <a:p>
            <a:endParaRPr sz="1350"/>
          </a:p>
        </p:txBody>
      </p:sp>
      <p:sp>
        <p:nvSpPr>
          <p:cNvPr id="310" name="object 310"/>
          <p:cNvSpPr/>
          <p:nvPr/>
        </p:nvSpPr>
        <p:spPr>
          <a:xfrm>
            <a:off x="3400064" y="4065191"/>
            <a:ext cx="36683" cy="0"/>
          </a:xfrm>
          <a:custGeom>
            <a:avLst/>
            <a:gdLst/>
            <a:ahLst/>
            <a:cxnLst/>
            <a:rect l="l" t="t" r="r" b="b"/>
            <a:pathLst>
              <a:path w="48894">
                <a:moveTo>
                  <a:pt x="48768" y="0"/>
                </a:moveTo>
                <a:lnTo>
                  <a:pt x="0" y="0"/>
                </a:lnTo>
              </a:path>
            </a:pathLst>
          </a:custGeom>
          <a:ln w="6096">
            <a:solidFill>
              <a:srgbClr val="EC7C30"/>
            </a:solidFill>
          </a:ln>
        </p:spPr>
        <p:txBody>
          <a:bodyPr wrap="square" lIns="0" tIns="0" rIns="0" bIns="0" rtlCol="0"/>
          <a:lstStyle/>
          <a:p>
            <a:endParaRPr sz="1350"/>
          </a:p>
        </p:txBody>
      </p:sp>
      <p:sp>
        <p:nvSpPr>
          <p:cNvPr id="311" name="object 311"/>
          <p:cNvSpPr/>
          <p:nvPr/>
        </p:nvSpPr>
        <p:spPr>
          <a:xfrm>
            <a:off x="3624731" y="4151514"/>
            <a:ext cx="0" cy="41446"/>
          </a:xfrm>
          <a:custGeom>
            <a:avLst/>
            <a:gdLst/>
            <a:ahLst/>
            <a:cxnLst/>
            <a:rect l="l" t="t" r="r" b="b"/>
            <a:pathLst>
              <a:path h="55245">
                <a:moveTo>
                  <a:pt x="0" y="0"/>
                </a:moveTo>
                <a:lnTo>
                  <a:pt x="0" y="54863"/>
                </a:lnTo>
              </a:path>
            </a:pathLst>
          </a:custGeom>
          <a:ln w="6096">
            <a:solidFill>
              <a:srgbClr val="EC7C30"/>
            </a:solidFill>
          </a:ln>
        </p:spPr>
        <p:txBody>
          <a:bodyPr wrap="square" lIns="0" tIns="0" rIns="0" bIns="0" rtlCol="0"/>
          <a:lstStyle/>
          <a:p>
            <a:endParaRPr sz="1350"/>
          </a:p>
        </p:txBody>
      </p:sp>
      <p:sp>
        <p:nvSpPr>
          <p:cNvPr id="312" name="object 312"/>
          <p:cNvSpPr/>
          <p:nvPr/>
        </p:nvSpPr>
        <p:spPr>
          <a:xfrm>
            <a:off x="3607010" y="4172666"/>
            <a:ext cx="34301" cy="0"/>
          </a:xfrm>
          <a:custGeom>
            <a:avLst/>
            <a:gdLst/>
            <a:ahLst/>
            <a:cxnLst/>
            <a:rect l="l" t="t" r="r" b="b"/>
            <a:pathLst>
              <a:path w="45720">
                <a:moveTo>
                  <a:pt x="45719" y="0"/>
                </a:moveTo>
                <a:lnTo>
                  <a:pt x="0" y="0"/>
                </a:lnTo>
              </a:path>
            </a:pathLst>
          </a:custGeom>
          <a:ln w="6096">
            <a:solidFill>
              <a:srgbClr val="EC7C30"/>
            </a:solidFill>
          </a:ln>
        </p:spPr>
        <p:txBody>
          <a:bodyPr wrap="square" lIns="0" tIns="0" rIns="0" bIns="0" rtlCol="0"/>
          <a:lstStyle/>
          <a:p>
            <a:endParaRPr sz="1350"/>
          </a:p>
        </p:txBody>
      </p:sp>
      <p:sp>
        <p:nvSpPr>
          <p:cNvPr id="313" name="object 313"/>
          <p:cNvSpPr/>
          <p:nvPr/>
        </p:nvSpPr>
        <p:spPr>
          <a:xfrm>
            <a:off x="3620159" y="4153800"/>
            <a:ext cx="0" cy="41446"/>
          </a:xfrm>
          <a:custGeom>
            <a:avLst/>
            <a:gdLst/>
            <a:ahLst/>
            <a:cxnLst/>
            <a:rect l="l" t="t" r="r" b="b"/>
            <a:pathLst>
              <a:path h="55245">
                <a:moveTo>
                  <a:pt x="0" y="0"/>
                </a:moveTo>
                <a:lnTo>
                  <a:pt x="0" y="54864"/>
                </a:lnTo>
              </a:path>
            </a:pathLst>
          </a:custGeom>
          <a:ln w="6096">
            <a:solidFill>
              <a:srgbClr val="EC7C30"/>
            </a:solidFill>
          </a:ln>
        </p:spPr>
        <p:txBody>
          <a:bodyPr wrap="square" lIns="0" tIns="0" rIns="0" bIns="0" rtlCol="0"/>
          <a:lstStyle/>
          <a:p>
            <a:endParaRPr sz="1350"/>
          </a:p>
        </p:txBody>
      </p:sp>
      <p:sp>
        <p:nvSpPr>
          <p:cNvPr id="314" name="object 314"/>
          <p:cNvSpPr/>
          <p:nvPr/>
        </p:nvSpPr>
        <p:spPr>
          <a:xfrm>
            <a:off x="3603579" y="4174952"/>
            <a:ext cx="34301" cy="0"/>
          </a:xfrm>
          <a:custGeom>
            <a:avLst/>
            <a:gdLst/>
            <a:ahLst/>
            <a:cxnLst/>
            <a:rect l="l" t="t" r="r" b="b"/>
            <a:pathLst>
              <a:path w="45720">
                <a:moveTo>
                  <a:pt x="45719" y="0"/>
                </a:moveTo>
                <a:lnTo>
                  <a:pt x="0" y="0"/>
                </a:lnTo>
              </a:path>
            </a:pathLst>
          </a:custGeom>
          <a:ln w="6096">
            <a:solidFill>
              <a:srgbClr val="EC7C30"/>
            </a:solidFill>
          </a:ln>
        </p:spPr>
        <p:txBody>
          <a:bodyPr wrap="square" lIns="0" tIns="0" rIns="0" bIns="0" rtlCol="0"/>
          <a:lstStyle/>
          <a:p>
            <a:endParaRPr sz="1350"/>
          </a:p>
        </p:txBody>
      </p:sp>
      <p:sp>
        <p:nvSpPr>
          <p:cNvPr id="315" name="object 315"/>
          <p:cNvSpPr/>
          <p:nvPr/>
        </p:nvSpPr>
        <p:spPr>
          <a:xfrm>
            <a:off x="3612250" y="4118356"/>
            <a:ext cx="0" cy="40017"/>
          </a:xfrm>
          <a:custGeom>
            <a:avLst/>
            <a:gdLst/>
            <a:ahLst/>
            <a:cxnLst/>
            <a:rect l="l" t="t" r="r" b="b"/>
            <a:pathLst>
              <a:path h="53339">
                <a:moveTo>
                  <a:pt x="0" y="0"/>
                </a:moveTo>
                <a:lnTo>
                  <a:pt x="0" y="53339"/>
                </a:lnTo>
              </a:path>
            </a:pathLst>
          </a:custGeom>
          <a:ln w="6096">
            <a:solidFill>
              <a:srgbClr val="EC7C30"/>
            </a:solidFill>
          </a:ln>
        </p:spPr>
        <p:txBody>
          <a:bodyPr wrap="square" lIns="0" tIns="0" rIns="0" bIns="0" rtlCol="0"/>
          <a:lstStyle/>
          <a:p>
            <a:endParaRPr sz="1350"/>
          </a:p>
        </p:txBody>
      </p:sp>
      <p:sp>
        <p:nvSpPr>
          <p:cNvPr id="316" name="object 316"/>
          <p:cNvSpPr/>
          <p:nvPr/>
        </p:nvSpPr>
        <p:spPr>
          <a:xfrm>
            <a:off x="3595576" y="4138937"/>
            <a:ext cx="36683" cy="0"/>
          </a:xfrm>
          <a:custGeom>
            <a:avLst/>
            <a:gdLst/>
            <a:ahLst/>
            <a:cxnLst/>
            <a:rect l="l" t="t" r="r" b="b"/>
            <a:pathLst>
              <a:path w="48895">
                <a:moveTo>
                  <a:pt x="48768" y="0"/>
                </a:moveTo>
                <a:lnTo>
                  <a:pt x="0" y="0"/>
                </a:lnTo>
              </a:path>
            </a:pathLst>
          </a:custGeom>
          <a:ln w="6096">
            <a:solidFill>
              <a:srgbClr val="EC7C30"/>
            </a:solidFill>
          </a:ln>
        </p:spPr>
        <p:txBody>
          <a:bodyPr wrap="square" lIns="0" tIns="0" rIns="0" bIns="0" rtlCol="0"/>
          <a:lstStyle/>
          <a:p>
            <a:endParaRPr sz="1350"/>
          </a:p>
        </p:txBody>
      </p:sp>
      <p:sp>
        <p:nvSpPr>
          <p:cNvPr id="317" name="object 317"/>
          <p:cNvSpPr/>
          <p:nvPr/>
        </p:nvSpPr>
        <p:spPr>
          <a:xfrm>
            <a:off x="3604152" y="4118356"/>
            <a:ext cx="0" cy="40017"/>
          </a:xfrm>
          <a:custGeom>
            <a:avLst/>
            <a:gdLst/>
            <a:ahLst/>
            <a:cxnLst/>
            <a:rect l="l" t="t" r="r" b="b"/>
            <a:pathLst>
              <a:path h="53339">
                <a:moveTo>
                  <a:pt x="0" y="0"/>
                </a:moveTo>
                <a:lnTo>
                  <a:pt x="0" y="53339"/>
                </a:lnTo>
              </a:path>
            </a:pathLst>
          </a:custGeom>
          <a:ln w="6096">
            <a:solidFill>
              <a:srgbClr val="EC7C30"/>
            </a:solidFill>
          </a:ln>
        </p:spPr>
        <p:txBody>
          <a:bodyPr wrap="square" lIns="0" tIns="0" rIns="0" bIns="0" rtlCol="0"/>
          <a:lstStyle/>
          <a:p>
            <a:endParaRPr sz="1350"/>
          </a:p>
        </p:txBody>
      </p:sp>
      <p:sp>
        <p:nvSpPr>
          <p:cNvPr id="318" name="object 318"/>
          <p:cNvSpPr/>
          <p:nvPr/>
        </p:nvSpPr>
        <p:spPr>
          <a:xfrm>
            <a:off x="3585287" y="4138937"/>
            <a:ext cx="35730" cy="0"/>
          </a:xfrm>
          <a:custGeom>
            <a:avLst/>
            <a:gdLst/>
            <a:ahLst/>
            <a:cxnLst/>
            <a:rect l="l" t="t" r="r" b="b"/>
            <a:pathLst>
              <a:path w="47625">
                <a:moveTo>
                  <a:pt x="47244" y="0"/>
                </a:moveTo>
                <a:lnTo>
                  <a:pt x="0" y="0"/>
                </a:lnTo>
              </a:path>
            </a:pathLst>
          </a:custGeom>
          <a:ln w="6096">
            <a:solidFill>
              <a:srgbClr val="EC7C30"/>
            </a:solidFill>
          </a:ln>
        </p:spPr>
        <p:txBody>
          <a:bodyPr wrap="square" lIns="0" tIns="0" rIns="0" bIns="0" rtlCol="0"/>
          <a:lstStyle/>
          <a:p>
            <a:endParaRPr sz="1350"/>
          </a:p>
        </p:txBody>
      </p:sp>
      <p:sp>
        <p:nvSpPr>
          <p:cNvPr id="319" name="object 319"/>
          <p:cNvSpPr/>
          <p:nvPr/>
        </p:nvSpPr>
        <p:spPr>
          <a:xfrm>
            <a:off x="3599578" y="4118356"/>
            <a:ext cx="0" cy="40017"/>
          </a:xfrm>
          <a:custGeom>
            <a:avLst/>
            <a:gdLst/>
            <a:ahLst/>
            <a:cxnLst/>
            <a:rect l="l" t="t" r="r" b="b"/>
            <a:pathLst>
              <a:path h="53339">
                <a:moveTo>
                  <a:pt x="0" y="0"/>
                </a:moveTo>
                <a:lnTo>
                  <a:pt x="0" y="53339"/>
                </a:lnTo>
              </a:path>
            </a:pathLst>
          </a:custGeom>
          <a:ln w="6096">
            <a:solidFill>
              <a:srgbClr val="EC7C30"/>
            </a:solidFill>
          </a:ln>
        </p:spPr>
        <p:txBody>
          <a:bodyPr wrap="square" lIns="0" tIns="0" rIns="0" bIns="0" rtlCol="0"/>
          <a:lstStyle/>
          <a:p>
            <a:endParaRPr sz="1350"/>
          </a:p>
        </p:txBody>
      </p:sp>
      <p:sp>
        <p:nvSpPr>
          <p:cNvPr id="320" name="object 320"/>
          <p:cNvSpPr/>
          <p:nvPr/>
        </p:nvSpPr>
        <p:spPr>
          <a:xfrm>
            <a:off x="3583000" y="4138937"/>
            <a:ext cx="34301" cy="0"/>
          </a:xfrm>
          <a:custGeom>
            <a:avLst/>
            <a:gdLst/>
            <a:ahLst/>
            <a:cxnLst/>
            <a:rect l="l" t="t" r="r" b="b"/>
            <a:pathLst>
              <a:path w="45720">
                <a:moveTo>
                  <a:pt x="45720" y="0"/>
                </a:moveTo>
                <a:lnTo>
                  <a:pt x="0" y="0"/>
                </a:lnTo>
              </a:path>
            </a:pathLst>
          </a:custGeom>
          <a:ln w="6096">
            <a:solidFill>
              <a:srgbClr val="EC7C30"/>
            </a:solidFill>
          </a:ln>
        </p:spPr>
        <p:txBody>
          <a:bodyPr wrap="square" lIns="0" tIns="0" rIns="0" bIns="0" rtlCol="0"/>
          <a:lstStyle/>
          <a:p>
            <a:endParaRPr sz="1350"/>
          </a:p>
        </p:txBody>
      </p:sp>
      <p:sp>
        <p:nvSpPr>
          <p:cNvPr id="321" name="object 321"/>
          <p:cNvSpPr/>
          <p:nvPr/>
        </p:nvSpPr>
        <p:spPr>
          <a:xfrm>
            <a:off x="1746229" y="3407763"/>
            <a:ext cx="2469642" cy="640278"/>
          </a:xfrm>
          <a:custGeom>
            <a:avLst/>
            <a:gdLst/>
            <a:ahLst/>
            <a:cxnLst/>
            <a:rect l="l" t="t" r="r" b="b"/>
            <a:pathLst>
              <a:path w="3291840" h="853439">
                <a:moveTo>
                  <a:pt x="3291805" y="853440"/>
                </a:moveTo>
                <a:lnTo>
                  <a:pt x="3225202" y="853440"/>
                </a:lnTo>
                <a:lnTo>
                  <a:pt x="3165254" y="853440"/>
                </a:lnTo>
                <a:lnTo>
                  <a:pt x="3111610" y="853440"/>
                </a:lnTo>
                <a:lnTo>
                  <a:pt x="3063919" y="853439"/>
                </a:lnTo>
                <a:lnTo>
                  <a:pt x="3021833" y="853440"/>
                </a:lnTo>
                <a:lnTo>
                  <a:pt x="2985000" y="853440"/>
                </a:lnTo>
                <a:lnTo>
                  <a:pt x="2953070" y="853440"/>
                </a:lnTo>
                <a:lnTo>
                  <a:pt x="2925693" y="853440"/>
                </a:lnTo>
                <a:lnTo>
                  <a:pt x="2902520" y="853440"/>
                </a:lnTo>
                <a:lnTo>
                  <a:pt x="2883198" y="853440"/>
                </a:lnTo>
                <a:lnTo>
                  <a:pt x="2867379" y="853440"/>
                </a:lnTo>
                <a:lnTo>
                  <a:pt x="2854713" y="853440"/>
                </a:lnTo>
                <a:lnTo>
                  <a:pt x="2844848" y="853440"/>
                </a:lnTo>
                <a:lnTo>
                  <a:pt x="2837434" y="853440"/>
                </a:lnTo>
                <a:lnTo>
                  <a:pt x="2832123" y="853440"/>
                </a:lnTo>
                <a:lnTo>
                  <a:pt x="2828562" y="853440"/>
                </a:lnTo>
                <a:lnTo>
                  <a:pt x="2826402" y="853440"/>
                </a:lnTo>
                <a:lnTo>
                  <a:pt x="2825293" y="853440"/>
                </a:lnTo>
                <a:lnTo>
                  <a:pt x="2824884" y="853440"/>
                </a:lnTo>
                <a:lnTo>
                  <a:pt x="2824826" y="829310"/>
                </a:lnTo>
                <a:lnTo>
                  <a:pt x="2809586" y="829310"/>
                </a:lnTo>
                <a:lnTo>
                  <a:pt x="2809586" y="804329"/>
                </a:lnTo>
                <a:lnTo>
                  <a:pt x="2809586" y="797587"/>
                </a:lnTo>
                <a:lnTo>
                  <a:pt x="2775055" y="797513"/>
                </a:lnTo>
                <a:lnTo>
                  <a:pt x="2747187" y="797453"/>
                </a:lnTo>
                <a:lnTo>
                  <a:pt x="2725267" y="797406"/>
                </a:lnTo>
                <a:lnTo>
                  <a:pt x="2708582" y="797370"/>
                </a:lnTo>
                <a:lnTo>
                  <a:pt x="2696416" y="797344"/>
                </a:lnTo>
                <a:lnTo>
                  <a:pt x="2688057" y="797326"/>
                </a:lnTo>
                <a:lnTo>
                  <a:pt x="2682790" y="797315"/>
                </a:lnTo>
                <a:lnTo>
                  <a:pt x="2679901" y="797309"/>
                </a:lnTo>
                <a:lnTo>
                  <a:pt x="2678675" y="797306"/>
                </a:lnTo>
                <a:lnTo>
                  <a:pt x="2678399" y="797306"/>
                </a:lnTo>
                <a:lnTo>
                  <a:pt x="2641361" y="773176"/>
                </a:lnTo>
                <a:lnTo>
                  <a:pt x="2635592" y="773176"/>
                </a:lnTo>
                <a:lnTo>
                  <a:pt x="2635469" y="757174"/>
                </a:lnTo>
                <a:lnTo>
                  <a:pt x="2608094" y="757174"/>
                </a:lnTo>
                <a:lnTo>
                  <a:pt x="2597146" y="757174"/>
                </a:lnTo>
                <a:lnTo>
                  <a:pt x="2595090" y="757174"/>
                </a:lnTo>
                <a:lnTo>
                  <a:pt x="2595083" y="746379"/>
                </a:lnTo>
                <a:lnTo>
                  <a:pt x="2560420" y="746379"/>
                </a:lnTo>
                <a:lnTo>
                  <a:pt x="2532192" y="746379"/>
                </a:lnTo>
                <a:lnTo>
                  <a:pt x="2509738" y="746379"/>
                </a:lnTo>
                <a:lnTo>
                  <a:pt x="2492396" y="746379"/>
                </a:lnTo>
                <a:lnTo>
                  <a:pt x="2479507" y="746379"/>
                </a:lnTo>
                <a:lnTo>
                  <a:pt x="2470411" y="746379"/>
                </a:lnTo>
                <a:lnTo>
                  <a:pt x="2464445" y="746379"/>
                </a:lnTo>
                <a:lnTo>
                  <a:pt x="2460950" y="746379"/>
                </a:lnTo>
                <a:lnTo>
                  <a:pt x="2459265" y="746379"/>
                </a:lnTo>
                <a:lnTo>
                  <a:pt x="2458730" y="746379"/>
                </a:lnTo>
                <a:lnTo>
                  <a:pt x="2458685" y="730377"/>
                </a:lnTo>
                <a:lnTo>
                  <a:pt x="2429798" y="730377"/>
                </a:lnTo>
                <a:lnTo>
                  <a:pt x="2415761" y="730377"/>
                </a:lnTo>
                <a:lnTo>
                  <a:pt x="2411214" y="730377"/>
                </a:lnTo>
                <a:lnTo>
                  <a:pt x="2410806" y="717042"/>
                </a:lnTo>
                <a:lnTo>
                  <a:pt x="2387455" y="717042"/>
                </a:lnTo>
                <a:lnTo>
                  <a:pt x="2383011" y="717042"/>
                </a:lnTo>
                <a:lnTo>
                  <a:pt x="2382993" y="706247"/>
                </a:lnTo>
                <a:lnTo>
                  <a:pt x="2356248" y="706247"/>
                </a:lnTo>
                <a:lnTo>
                  <a:pt x="2346493" y="706247"/>
                </a:lnTo>
                <a:lnTo>
                  <a:pt x="2345147" y="692912"/>
                </a:lnTo>
                <a:lnTo>
                  <a:pt x="2313082" y="692912"/>
                </a:lnTo>
                <a:lnTo>
                  <a:pt x="2291657" y="692912"/>
                </a:lnTo>
                <a:lnTo>
                  <a:pt x="2278727" y="692912"/>
                </a:lnTo>
                <a:lnTo>
                  <a:pt x="2272147" y="692912"/>
                </a:lnTo>
                <a:lnTo>
                  <a:pt x="2269771" y="692912"/>
                </a:lnTo>
                <a:lnTo>
                  <a:pt x="2269501" y="670017"/>
                </a:lnTo>
                <a:lnTo>
                  <a:pt x="2269455" y="666118"/>
                </a:lnTo>
                <a:lnTo>
                  <a:pt x="2244182" y="666115"/>
                </a:lnTo>
                <a:lnTo>
                  <a:pt x="2244182" y="658114"/>
                </a:lnTo>
                <a:lnTo>
                  <a:pt x="2213234" y="658113"/>
                </a:lnTo>
                <a:lnTo>
                  <a:pt x="2194533" y="658113"/>
                </a:lnTo>
                <a:lnTo>
                  <a:pt x="2184994" y="658114"/>
                </a:lnTo>
                <a:lnTo>
                  <a:pt x="2181532" y="658114"/>
                </a:lnTo>
                <a:lnTo>
                  <a:pt x="2181063" y="644779"/>
                </a:lnTo>
                <a:lnTo>
                  <a:pt x="2147912" y="644779"/>
                </a:lnTo>
                <a:lnTo>
                  <a:pt x="2123717" y="644779"/>
                </a:lnTo>
                <a:lnTo>
                  <a:pt x="2107069" y="644779"/>
                </a:lnTo>
                <a:lnTo>
                  <a:pt x="2096556" y="644779"/>
                </a:lnTo>
                <a:lnTo>
                  <a:pt x="2090769" y="644779"/>
                </a:lnTo>
                <a:lnTo>
                  <a:pt x="2088296" y="644779"/>
                </a:lnTo>
                <a:lnTo>
                  <a:pt x="2087728" y="644779"/>
                </a:lnTo>
                <a:lnTo>
                  <a:pt x="2087718" y="628650"/>
                </a:lnTo>
                <a:lnTo>
                  <a:pt x="2056512" y="628650"/>
                </a:lnTo>
                <a:lnTo>
                  <a:pt x="2037195" y="628650"/>
                </a:lnTo>
                <a:lnTo>
                  <a:pt x="2026914" y="628650"/>
                </a:lnTo>
                <a:lnTo>
                  <a:pt x="2022820" y="628650"/>
                </a:lnTo>
                <a:lnTo>
                  <a:pt x="2022061" y="628650"/>
                </a:lnTo>
                <a:lnTo>
                  <a:pt x="2022059" y="615315"/>
                </a:lnTo>
                <a:lnTo>
                  <a:pt x="1991996" y="615315"/>
                </a:lnTo>
                <a:lnTo>
                  <a:pt x="1975358" y="615315"/>
                </a:lnTo>
                <a:lnTo>
                  <a:pt x="1968173" y="615315"/>
                </a:lnTo>
                <a:lnTo>
                  <a:pt x="1966469" y="615315"/>
                </a:lnTo>
                <a:lnTo>
                  <a:pt x="1966433" y="601980"/>
                </a:lnTo>
                <a:lnTo>
                  <a:pt x="1936739" y="601980"/>
                </a:lnTo>
                <a:lnTo>
                  <a:pt x="1920937" y="601980"/>
                </a:lnTo>
                <a:lnTo>
                  <a:pt x="1914644" y="601980"/>
                </a:lnTo>
                <a:lnTo>
                  <a:pt x="1913478" y="601980"/>
                </a:lnTo>
                <a:lnTo>
                  <a:pt x="1913474" y="593979"/>
                </a:lnTo>
                <a:lnTo>
                  <a:pt x="1880448" y="593979"/>
                </a:lnTo>
                <a:lnTo>
                  <a:pt x="1856577" y="593979"/>
                </a:lnTo>
                <a:lnTo>
                  <a:pt x="1840376" y="593979"/>
                </a:lnTo>
                <a:lnTo>
                  <a:pt x="1830359" y="593979"/>
                </a:lnTo>
                <a:lnTo>
                  <a:pt x="1825039" y="593979"/>
                </a:lnTo>
                <a:lnTo>
                  <a:pt x="1822929" y="593979"/>
                </a:lnTo>
                <a:lnTo>
                  <a:pt x="1822543" y="593979"/>
                </a:lnTo>
                <a:lnTo>
                  <a:pt x="1822542" y="583184"/>
                </a:lnTo>
                <a:lnTo>
                  <a:pt x="1815049" y="583184"/>
                </a:lnTo>
                <a:lnTo>
                  <a:pt x="1815049" y="572516"/>
                </a:lnTo>
                <a:lnTo>
                  <a:pt x="1771505" y="567182"/>
                </a:lnTo>
                <a:lnTo>
                  <a:pt x="1767061" y="567182"/>
                </a:lnTo>
                <a:lnTo>
                  <a:pt x="1723499" y="551180"/>
                </a:lnTo>
                <a:lnTo>
                  <a:pt x="1719055" y="551180"/>
                </a:lnTo>
                <a:lnTo>
                  <a:pt x="1719037" y="540385"/>
                </a:lnTo>
                <a:lnTo>
                  <a:pt x="1691124" y="540385"/>
                </a:lnTo>
                <a:lnTo>
                  <a:pt x="1679113" y="540385"/>
                </a:lnTo>
                <a:lnTo>
                  <a:pt x="1676295" y="540385"/>
                </a:lnTo>
                <a:lnTo>
                  <a:pt x="1676238" y="529717"/>
                </a:lnTo>
                <a:lnTo>
                  <a:pt x="1650965" y="529717"/>
                </a:lnTo>
                <a:lnTo>
                  <a:pt x="1650965" y="529717"/>
                </a:lnTo>
                <a:lnTo>
                  <a:pt x="1608039" y="502920"/>
                </a:lnTo>
                <a:lnTo>
                  <a:pt x="1574881" y="502920"/>
                </a:lnTo>
                <a:lnTo>
                  <a:pt x="1550670" y="502919"/>
                </a:lnTo>
                <a:lnTo>
                  <a:pt x="1533999" y="502920"/>
                </a:lnTo>
                <a:lnTo>
                  <a:pt x="1523460" y="502920"/>
                </a:lnTo>
                <a:lnTo>
                  <a:pt x="1517649" y="502920"/>
                </a:lnTo>
                <a:lnTo>
                  <a:pt x="1515157" y="502920"/>
                </a:lnTo>
                <a:lnTo>
                  <a:pt x="1514578" y="502920"/>
                </a:lnTo>
                <a:lnTo>
                  <a:pt x="1514567" y="494919"/>
                </a:lnTo>
                <a:lnTo>
                  <a:pt x="1504534" y="494919"/>
                </a:lnTo>
                <a:lnTo>
                  <a:pt x="1504534" y="489585"/>
                </a:lnTo>
                <a:lnTo>
                  <a:pt x="1398489" y="425323"/>
                </a:lnTo>
                <a:lnTo>
                  <a:pt x="1368795" y="425323"/>
                </a:lnTo>
                <a:lnTo>
                  <a:pt x="1352993" y="425323"/>
                </a:lnTo>
                <a:lnTo>
                  <a:pt x="1346700" y="425323"/>
                </a:lnTo>
                <a:lnTo>
                  <a:pt x="1345534" y="425323"/>
                </a:lnTo>
                <a:lnTo>
                  <a:pt x="1345530" y="417322"/>
                </a:lnTo>
                <a:lnTo>
                  <a:pt x="1327750" y="417322"/>
                </a:lnTo>
                <a:lnTo>
                  <a:pt x="1327750" y="411988"/>
                </a:lnTo>
                <a:lnTo>
                  <a:pt x="1296906" y="403987"/>
                </a:lnTo>
                <a:lnTo>
                  <a:pt x="1292462" y="403987"/>
                </a:lnTo>
                <a:lnTo>
                  <a:pt x="1292444" y="393319"/>
                </a:lnTo>
                <a:lnTo>
                  <a:pt x="1268110" y="393319"/>
                </a:lnTo>
                <a:lnTo>
                  <a:pt x="1262341" y="393319"/>
                </a:lnTo>
                <a:lnTo>
                  <a:pt x="1262218" y="385191"/>
                </a:lnTo>
                <a:lnTo>
                  <a:pt x="1256319" y="385191"/>
                </a:lnTo>
                <a:lnTo>
                  <a:pt x="1243002" y="385191"/>
                </a:lnTo>
                <a:lnTo>
                  <a:pt x="1225454" y="385191"/>
                </a:lnTo>
                <a:lnTo>
                  <a:pt x="1206862" y="385191"/>
                </a:lnTo>
                <a:lnTo>
                  <a:pt x="1190412" y="385191"/>
                </a:lnTo>
                <a:lnTo>
                  <a:pt x="1179292" y="385191"/>
                </a:lnTo>
                <a:lnTo>
                  <a:pt x="1176366" y="377190"/>
                </a:lnTo>
                <a:lnTo>
                  <a:pt x="1168746" y="377190"/>
                </a:lnTo>
                <a:lnTo>
                  <a:pt x="1168746" y="363855"/>
                </a:lnTo>
                <a:lnTo>
                  <a:pt x="1121047" y="353186"/>
                </a:lnTo>
                <a:lnTo>
                  <a:pt x="1104447" y="353187"/>
                </a:lnTo>
                <a:lnTo>
                  <a:pt x="1097304" y="353187"/>
                </a:lnTo>
                <a:lnTo>
                  <a:pt x="1095628" y="353187"/>
                </a:lnTo>
                <a:lnTo>
                  <a:pt x="1095594" y="342392"/>
                </a:lnTo>
                <a:lnTo>
                  <a:pt x="1085434" y="342392"/>
                </a:lnTo>
                <a:lnTo>
                  <a:pt x="1085434" y="337058"/>
                </a:lnTo>
                <a:lnTo>
                  <a:pt x="1062139" y="337058"/>
                </a:lnTo>
                <a:lnTo>
                  <a:pt x="1057764" y="337058"/>
                </a:lnTo>
                <a:lnTo>
                  <a:pt x="1017109" y="321056"/>
                </a:lnTo>
                <a:lnTo>
                  <a:pt x="1005044" y="321056"/>
                </a:lnTo>
                <a:lnTo>
                  <a:pt x="1002183" y="321056"/>
                </a:lnTo>
                <a:lnTo>
                  <a:pt x="1002122" y="313055"/>
                </a:lnTo>
                <a:lnTo>
                  <a:pt x="987009" y="313055"/>
                </a:lnTo>
                <a:lnTo>
                  <a:pt x="987009" y="307721"/>
                </a:lnTo>
                <a:lnTo>
                  <a:pt x="961769" y="307721"/>
                </a:lnTo>
                <a:lnTo>
                  <a:pt x="954615" y="307721"/>
                </a:lnTo>
                <a:lnTo>
                  <a:pt x="954243" y="299593"/>
                </a:lnTo>
                <a:lnTo>
                  <a:pt x="929861" y="299593"/>
                </a:lnTo>
                <a:lnTo>
                  <a:pt x="924022" y="299593"/>
                </a:lnTo>
                <a:lnTo>
                  <a:pt x="923890" y="291592"/>
                </a:lnTo>
                <a:lnTo>
                  <a:pt x="901157" y="291592"/>
                </a:lnTo>
                <a:lnTo>
                  <a:pt x="901157" y="286258"/>
                </a:lnTo>
                <a:lnTo>
                  <a:pt x="883504" y="272923"/>
                </a:lnTo>
                <a:lnTo>
                  <a:pt x="855565" y="272923"/>
                </a:lnTo>
                <a:lnTo>
                  <a:pt x="843500" y="272923"/>
                </a:lnTo>
                <a:lnTo>
                  <a:pt x="840639" y="272923"/>
                </a:lnTo>
                <a:lnTo>
                  <a:pt x="840578" y="264922"/>
                </a:lnTo>
                <a:lnTo>
                  <a:pt x="833085" y="264922"/>
                </a:lnTo>
                <a:lnTo>
                  <a:pt x="833085" y="256794"/>
                </a:lnTo>
                <a:lnTo>
                  <a:pt x="742153" y="192659"/>
                </a:lnTo>
                <a:lnTo>
                  <a:pt x="710088" y="192659"/>
                </a:lnTo>
                <a:lnTo>
                  <a:pt x="688663" y="192659"/>
                </a:lnTo>
                <a:lnTo>
                  <a:pt x="675733" y="192659"/>
                </a:lnTo>
                <a:lnTo>
                  <a:pt x="669153" y="192659"/>
                </a:lnTo>
                <a:lnTo>
                  <a:pt x="666777" y="192659"/>
                </a:lnTo>
                <a:lnTo>
                  <a:pt x="666461" y="184658"/>
                </a:lnTo>
                <a:lnTo>
                  <a:pt x="638522" y="184658"/>
                </a:lnTo>
                <a:lnTo>
                  <a:pt x="626457" y="184658"/>
                </a:lnTo>
                <a:lnTo>
                  <a:pt x="623596" y="184658"/>
                </a:lnTo>
                <a:lnTo>
                  <a:pt x="623535" y="173863"/>
                </a:lnTo>
                <a:lnTo>
                  <a:pt x="597459" y="173862"/>
                </a:lnTo>
                <a:lnTo>
                  <a:pt x="588906" y="173862"/>
                </a:lnTo>
                <a:lnTo>
                  <a:pt x="588102" y="165862"/>
                </a:lnTo>
                <a:lnTo>
                  <a:pt x="562064" y="165862"/>
                </a:lnTo>
                <a:lnTo>
                  <a:pt x="553576" y="165862"/>
                </a:lnTo>
                <a:lnTo>
                  <a:pt x="507768" y="139064"/>
                </a:lnTo>
                <a:lnTo>
                  <a:pt x="496820" y="139065"/>
                </a:lnTo>
                <a:lnTo>
                  <a:pt x="494764" y="139065"/>
                </a:lnTo>
                <a:lnTo>
                  <a:pt x="494757" y="128397"/>
                </a:lnTo>
                <a:lnTo>
                  <a:pt x="474564" y="128397"/>
                </a:lnTo>
                <a:lnTo>
                  <a:pt x="474564" y="128397"/>
                </a:lnTo>
                <a:lnTo>
                  <a:pt x="464455" y="112395"/>
                </a:lnTo>
                <a:lnTo>
                  <a:pt x="431868" y="112395"/>
                </a:lnTo>
                <a:lnTo>
                  <a:pt x="409128" y="112394"/>
                </a:lnTo>
                <a:lnTo>
                  <a:pt x="394464" y="112395"/>
                </a:lnTo>
                <a:lnTo>
                  <a:pt x="386103" y="112395"/>
                </a:lnTo>
                <a:lnTo>
                  <a:pt x="382274" y="112395"/>
                </a:lnTo>
                <a:lnTo>
                  <a:pt x="381207" y="112395"/>
                </a:lnTo>
                <a:lnTo>
                  <a:pt x="381156" y="104394"/>
                </a:lnTo>
                <a:lnTo>
                  <a:pt x="373574" y="104394"/>
                </a:lnTo>
                <a:lnTo>
                  <a:pt x="373574" y="104394"/>
                </a:lnTo>
                <a:lnTo>
                  <a:pt x="335715" y="69596"/>
                </a:lnTo>
                <a:lnTo>
                  <a:pt x="308963" y="69596"/>
                </a:lnTo>
                <a:lnTo>
                  <a:pt x="299196" y="69596"/>
                </a:lnTo>
                <a:lnTo>
                  <a:pt x="265916" y="50800"/>
                </a:lnTo>
                <a:lnTo>
                  <a:pt x="260112" y="50800"/>
                </a:lnTo>
                <a:lnTo>
                  <a:pt x="219586" y="18669"/>
                </a:lnTo>
                <a:lnTo>
                  <a:pt x="188144" y="18669"/>
                </a:lnTo>
                <a:lnTo>
                  <a:pt x="168255" y="18669"/>
                </a:lnTo>
                <a:lnTo>
                  <a:pt x="157272" y="18669"/>
                </a:lnTo>
                <a:lnTo>
                  <a:pt x="152552" y="18669"/>
                </a:lnTo>
                <a:lnTo>
                  <a:pt x="151447" y="18669"/>
                </a:lnTo>
                <a:lnTo>
                  <a:pt x="151425" y="13335"/>
                </a:lnTo>
                <a:lnTo>
                  <a:pt x="141329" y="13335"/>
                </a:lnTo>
                <a:lnTo>
                  <a:pt x="141329" y="8001"/>
                </a:lnTo>
                <a:lnTo>
                  <a:pt x="113954" y="8000"/>
                </a:lnTo>
                <a:lnTo>
                  <a:pt x="103006" y="8001"/>
                </a:lnTo>
                <a:lnTo>
                  <a:pt x="100950" y="8001"/>
                </a:lnTo>
                <a:lnTo>
                  <a:pt x="72505" y="8000"/>
                </a:lnTo>
                <a:lnTo>
                  <a:pt x="59403" y="8000"/>
                </a:lnTo>
                <a:lnTo>
                  <a:pt x="55694" y="8000"/>
                </a:lnTo>
                <a:lnTo>
                  <a:pt x="55502" y="0"/>
                </a:lnTo>
                <a:lnTo>
                  <a:pt x="25451" y="0"/>
                </a:lnTo>
                <a:lnTo>
                  <a:pt x="8839" y="0"/>
                </a:lnTo>
                <a:lnTo>
                  <a:pt x="1684" y="0"/>
                </a:lnTo>
                <a:lnTo>
                  <a:pt x="0" y="0"/>
                </a:lnTo>
              </a:path>
            </a:pathLst>
          </a:custGeom>
          <a:ln w="19812">
            <a:solidFill>
              <a:srgbClr val="006CB1"/>
            </a:solidFill>
          </a:ln>
        </p:spPr>
        <p:txBody>
          <a:bodyPr wrap="square" lIns="0" tIns="0" rIns="0" bIns="0" rtlCol="0"/>
          <a:lstStyle/>
          <a:p>
            <a:endParaRPr sz="1350"/>
          </a:p>
        </p:txBody>
      </p:sp>
      <p:sp>
        <p:nvSpPr>
          <p:cNvPr id="322" name="object 322"/>
          <p:cNvSpPr/>
          <p:nvPr/>
        </p:nvSpPr>
        <p:spPr>
          <a:xfrm>
            <a:off x="4198695"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23" name="object 323"/>
          <p:cNvSpPr/>
          <p:nvPr/>
        </p:nvSpPr>
        <p:spPr>
          <a:xfrm>
            <a:off x="4180972" y="4047468"/>
            <a:ext cx="34301" cy="0"/>
          </a:xfrm>
          <a:custGeom>
            <a:avLst/>
            <a:gdLst/>
            <a:ahLst/>
            <a:cxnLst/>
            <a:rect l="l" t="t" r="r" b="b"/>
            <a:pathLst>
              <a:path w="45720">
                <a:moveTo>
                  <a:pt x="45720" y="0"/>
                </a:moveTo>
                <a:lnTo>
                  <a:pt x="0" y="0"/>
                </a:lnTo>
              </a:path>
            </a:pathLst>
          </a:custGeom>
          <a:ln w="6096">
            <a:solidFill>
              <a:srgbClr val="006CB1"/>
            </a:solidFill>
          </a:ln>
        </p:spPr>
        <p:txBody>
          <a:bodyPr wrap="square" lIns="0" tIns="0" rIns="0" bIns="0" rtlCol="0"/>
          <a:lstStyle/>
          <a:p>
            <a:endParaRPr sz="1350"/>
          </a:p>
        </p:txBody>
      </p:sp>
      <p:sp>
        <p:nvSpPr>
          <p:cNvPr id="324" name="object 324"/>
          <p:cNvSpPr/>
          <p:nvPr/>
        </p:nvSpPr>
        <p:spPr>
          <a:xfrm>
            <a:off x="4159821"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25" name="object 325"/>
          <p:cNvSpPr/>
          <p:nvPr/>
        </p:nvSpPr>
        <p:spPr>
          <a:xfrm>
            <a:off x="4140956" y="4047468"/>
            <a:ext cx="36683" cy="0"/>
          </a:xfrm>
          <a:custGeom>
            <a:avLst/>
            <a:gdLst/>
            <a:ahLst/>
            <a:cxnLst/>
            <a:rect l="l" t="t" r="r" b="b"/>
            <a:pathLst>
              <a:path w="48895">
                <a:moveTo>
                  <a:pt x="48768" y="0"/>
                </a:moveTo>
                <a:lnTo>
                  <a:pt x="0" y="0"/>
                </a:lnTo>
              </a:path>
            </a:pathLst>
          </a:custGeom>
          <a:ln w="6096">
            <a:solidFill>
              <a:srgbClr val="006CB1"/>
            </a:solidFill>
          </a:ln>
        </p:spPr>
        <p:txBody>
          <a:bodyPr wrap="square" lIns="0" tIns="0" rIns="0" bIns="0" rtlCol="0"/>
          <a:lstStyle/>
          <a:p>
            <a:endParaRPr sz="1350"/>
          </a:p>
        </p:txBody>
      </p:sp>
      <p:sp>
        <p:nvSpPr>
          <p:cNvPr id="326" name="object 326"/>
          <p:cNvSpPr/>
          <p:nvPr/>
        </p:nvSpPr>
        <p:spPr>
          <a:xfrm>
            <a:off x="4104940"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27" name="object 327"/>
          <p:cNvSpPr/>
          <p:nvPr/>
        </p:nvSpPr>
        <p:spPr>
          <a:xfrm>
            <a:off x="4086075" y="4047468"/>
            <a:ext cx="35730" cy="0"/>
          </a:xfrm>
          <a:custGeom>
            <a:avLst/>
            <a:gdLst/>
            <a:ahLst/>
            <a:cxnLst/>
            <a:rect l="l" t="t" r="r" b="b"/>
            <a:pathLst>
              <a:path w="47625">
                <a:moveTo>
                  <a:pt x="47244" y="0"/>
                </a:moveTo>
                <a:lnTo>
                  <a:pt x="0" y="0"/>
                </a:lnTo>
              </a:path>
            </a:pathLst>
          </a:custGeom>
          <a:ln w="6096">
            <a:solidFill>
              <a:srgbClr val="006CB1"/>
            </a:solidFill>
          </a:ln>
        </p:spPr>
        <p:txBody>
          <a:bodyPr wrap="square" lIns="0" tIns="0" rIns="0" bIns="0" rtlCol="0"/>
          <a:lstStyle/>
          <a:p>
            <a:endParaRPr sz="1350"/>
          </a:p>
        </p:txBody>
      </p:sp>
      <p:sp>
        <p:nvSpPr>
          <p:cNvPr id="328" name="object 328"/>
          <p:cNvSpPr/>
          <p:nvPr/>
        </p:nvSpPr>
        <p:spPr>
          <a:xfrm>
            <a:off x="4099795"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29" name="object 329"/>
          <p:cNvSpPr/>
          <p:nvPr/>
        </p:nvSpPr>
        <p:spPr>
          <a:xfrm>
            <a:off x="4082645" y="4047468"/>
            <a:ext cx="35730" cy="0"/>
          </a:xfrm>
          <a:custGeom>
            <a:avLst/>
            <a:gdLst/>
            <a:ahLst/>
            <a:cxnLst/>
            <a:rect l="l" t="t" r="r" b="b"/>
            <a:pathLst>
              <a:path w="47625">
                <a:moveTo>
                  <a:pt x="47244" y="0"/>
                </a:moveTo>
                <a:lnTo>
                  <a:pt x="0" y="0"/>
                </a:lnTo>
              </a:path>
            </a:pathLst>
          </a:custGeom>
          <a:ln w="6096">
            <a:solidFill>
              <a:srgbClr val="006CB1"/>
            </a:solidFill>
          </a:ln>
        </p:spPr>
        <p:txBody>
          <a:bodyPr wrap="square" lIns="0" tIns="0" rIns="0" bIns="0" rtlCol="0"/>
          <a:lstStyle/>
          <a:p>
            <a:endParaRPr sz="1350"/>
          </a:p>
        </p:txBody>
      </p:sp>
      <p:sp>
        <p:nvSpPr>
          <p:cNvPr id="330" name="object 330"/>
          <p:cNvSpPr/>
          <p:nvPr/>
        </p:nvSpPr>
        <p:spPr>
          <a:xfrm>
            <a:off x="4095793"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31" name="object 331"/>
          <p:cNvSpPr/>
          <p:nvPr/>
        </p:nvSpPr>
        <p:spPr>
          <a:xfrm>
            <a:off x="4079214" y="4047468"/>
            <a:ext cx="34301" cy="0"/>
          </a:xfrm>
          <a:custGeom>
            <a:avLst/>
            <a:gdLst/>
            <a:ahLst/>
            <a:cxnLst/>
            <a:rect l="l" t="t" r="r" b="b"/>
            <a:pathLst>
              <a:path w="45720">
                <a:moveTo>
                  <a:pt x="45720" y="0"/>
                </a:moveTo>
                <a:lnTo>
                  <a:pt x="0" y="0"/>
                </a:lnTo>
              </a:path>
            </a:pathLst>
          </a:custGeom>
          <a:ln w="6096">
            <a:solidFill>
              <a:srgbClr val="006CB1"/>
            </a:solidFill>
          </a:ln>
        </p:spPr>
        <p:txBody>
          <a:bodyPr wrap="square" lIns="0" tIns="0" rIns="0" bIns="0" rtlCol="0"/>
          <a:lstStyle/>
          <a:p>
            <a:endParaRPr sz="1350"/>
          </a:p>
        </p:txBody>
      </p:sp>
      <p:sp>
        <p:nvSpPr>
          <p:cNvPr id="332" name="object 332"/>
          <p:cNvSpPr/>
          <p:nvPr/>
        </p:nvSpPr>
        <p:spPr>
          <a:xfrm>
            <a:off x="4084360"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33" name="object 333"/>
          <p:cNvSpPr/>
          <p:nvPr/>
        </p:nvSpPr>
        <p:spPr>
          <a:xfrm>
            <a:off x="4065494" y="4047468"/>
            <a:ext cx="35730" cy="0"/>
          </a:xfrm>
          <a:custGeom>
            <a:avLst/>
            <a:gdLst/>
            <a:ahLst/>
            <a:cxnLst/>
            <a:rect l="l" t="t" r="r" b="b"/>
            <a:pathLst>
              <a:path w="47625">
                <a:moveTo>
                  <a:pt x="47244" y="0"/>
                </a:moveTo>
                <a:lnTo>
                  <a:pt x="0" y="0"/>
                </a:lnTo>
              </a:path>
            </a:pathLst>
          </a:custGeom>
          <a:ln w="6096">
            <a:solidFill>
              <a:srgbClr val="006CB1"/>
            </a:solidFill>
          </a:ln>
        </p:spPr>
        <p:txBody>
          <a:bodyPr wrap="square" lIns="0" tIns="0" rIns="0" bIns="0" rtlCol="0"/>
          <a:lstStyle/>
          <a:p>
            <a:endParaRPr sz="1350"/>
          </a:p>
        </p:txBody>
      </p:sp>
      <p:sp>
        <p:nvSpPr>
          <p:cNvPr id="334" name="object 334"/>
          <p:cNvSpPr/>
          <p:nvPr/>
        </p:nvSpPr>
        <p:spPr>
          <a:xfrm>
            <a:off x="4078643"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35" name="object 335"/>
          <p:cNvSpPr/>
          <p:nvPr/>
        </p:nvSpPr>
        <p:spPr>
          <a:xfrm>
            <a:off x="4059777" y="4047468"/>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336" name="object 336"/>
          <p:cNvSpPr/>
          <p:nvPr/>
        </p:nvSpPr>
        <p:spPr>
          <a:xfrm>
            <a:off x="4074069"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37" name="object 337"/>
          <p:cNvSpPr/>
          <p:nvPr/>
        </p:nvSpPr>
        <p:spPr>
          <a:xfrm>
            <a:off x="4055205" y="4047468"/>
            <a:ext cx="36683" cy="0"/>
          </a:xfrm>
          <a:custGeom>
            <a:avLst/>
            <a:gdLst/>
            <a:ahLst/>
            <a:cxnLst/>
            <a:rect l="l" t="t" r="r" b="b"/>
            <a:pathLst>
              <a:path w="48895">
                <a:moveTo>
                  <a:pt x="48768" y="0"/>
                </a:moveTo>
                <a:lnTo>
                  <a:pt x="0" y="0"/>
                </a:lnTo>
              </a:path>
            </a:pathLst>
          </a:custGeom>
          <a:ln w="6096">
            <a:solidFill>
              <a:srgbClr val="006CB1"/>
            </a:solidFill>
          </a:ln>
        </p:spPr>
        <p:txBody>
          <a:bodyPr wrap="square" lIns="0" tIns="0" rIns="0" bIns="0" rtlCol="0"/>
          <a:lstStyle/>
          <a:p>
            <a:endParaRPr sz="1350"/>
          </a:p>
        </p:txBody>
      </p:sp>
      <p:sp>
        <p:nvSpPr>
          <p:cNvPr id="338" name="object 338"/>
          <p:cNvSpPr/>
          <p:nvPr/>
        </p:nvSpPr>
        <p:spPr>
          <a:xfrm>
            <a:off x="4070640"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39" name="object 339"/>
          <p:cNvSpPr/>
          <p:nvPr/>
        </p:nvSpPr>
        <p:spPr>
          <a:xfrm>
            <a:off x="4051774" y="4047468"/>
            <a:ext cx="35730" cy="0"/>
          </a:xfrm>
          <a:custGeom>
            <a:avLst/>
            <a:gdLst/>
            <a:ahLst/>
            <a:cxnLst/>
            <a:rect l="l" t="t" r="r" b="b"/>
            <a:pathLst>
              <a:path w="47625">
                <a:moveTo>
                  <a:pt x="47244" y="0"/>
                </a:moveTo>
                <a:lnTo>
                  <a:pt x="0" y="0"/>
                </a:lnTo>
              </a:path>
            </a:pathLst>
          </a:custGeom>
          <a:ln w="6096">
            <a:solidFill>
              <a:srgbClr val="006CB1"/>
            </a:solidFill>
          </a:ln>
        </p:spPr>
        <p:txBody>
          <a:bodyPr wrap="square" lIns="0" tIns="0" rIns="0" bIns="0" rtlCol="0"/>
          <a:lstStyle/>
          <a:p>
            <a:endParaRPr sz="1350"/>
          </a:p>
        </p:txBody>
      </p:sp>
      <p:sp>
        <p:nvSpPr>
          <p:cNvPr id="340" name="object 340"/>
          <p:cNvSpPr/>
          <p:nvPr/>
        </p:nvSpPr>
        <p:spPr>
          <a:xfrm>
            <a:off x="4066066"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41" name="object 341"/>
          <p:cNvSpPr/>
          <p:nvPr/>
        </p:nvSpPr>
        <p:spPr>
          <a:xfrm>
            <a:off x="4048345" y="4047468"/>
            <a:ext cx="36683" cy="0"/>
          </a:xfrm>
          <a:custGeom>
            <a:avLst/>
            <a:gdLst/>
            <a:ahLst/>
            <a:cxnLst/>
            <a:rect l="l" t="t" r="r" b="b"/>
            <a:pathLst>
              <a:path w="48895">
                <a:moveTo>
                  <a:pt x="48767" y="0"/>
                </a:moveTo>
                <a:lnTo>
                  <a:pt x="0" y="0"/>
                </a:lnTo>
              </a:path>
            </a:pathLst>
          </a:custGeom>
          <a:ln w="6096">
            <a:solidFill>
              <a:srgbClr val="006CB1"/>
            </a:solidFill>
          </a:ln>
        </p:spPr>
        <p:txBody>
          <a:bodyPr wrap="square" lIns="0" tIns="0" rIns="0" bIns="0" rtlCol="0"/>
          <a:lstStyle/>
          <a:p>
            <a:endParaRPr sz="1350"/>
          </a:p>
        </p:txBody>
      </p:sp>
      <p:sp>
        <p:nvSpPr>
          <p:cNvPr id="342" name="object 342"/>
          <p:cNvSpPr/>
          <p:nvPr/>
        </p:nvSpPr>
        <p:spPr>
          <a:xfrm>
            <a:off x="4055776"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43" name="object 343"/>
          <p:cNvSpPr/>
          <p:nvPr/>
        </p:nvSpPr>
        <p:spPr>
          <a:xfrm>
            <a:off x="4039197" y="4047468"/>
            <a:ext cx="35730" cy="0"/>
          </a:xfrm>
          <a:custGeom>
            <a:avLst/>
            <a:gdLst/>
            <a:ahLst/>
            <a:cxnLst/>
            <a:rect l="l" t="t" r="r" b="b"/>
            <a:pathLst>
              <a:path w="47625">
                <a:moveTo>
                  <a:pt x="47244" y="0"/>
                </a:moveTo>
                <a:lnTo>
                  <a:pt x="0" y="0"/>
                </a:lnTo>
              </a:path>
            </a:pathLst>
          </a:custGeom>
          <a:ln w="6096">
            <a:solidFill>
              <a:srgbClr val="006CB1"/>
            </a:solidFill>
          </a:ln>
        </p:spPr>
        <p:txBody>
          <a:bodyPr wrap="square" lIns="0" tIns="0" rIns="0" bIns="0" rtlCol="0"/>
          <a:lstStyle/>
          <a:p>
            <a:endParaRPr sz="1350"/>
          </a:p>
        </p:txBody>
      </p:sp>
      <p:sp>
        <p:nvSpPr>
          <p:cNvPr id="344" name="object 344"/>
          <p:cNvSpPr/>
          <p:nvPr/>
        </p:nvSpPr>
        <p:spPr>
          <a:xfrm>
            <a:off x="4028336"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45" name="object 345"/>
          <p:cNvSpPr/>
          <p:nvPr/>
        </p:nvSpPr>
        <p:spPr>
          <a:xfrm>
            <a:off x="4010613" y="4047468"/>
            <a:ext cx="34301" cy="0"/>
          </a:xfrm>
          <a:custGeom>
            <a:avLst/>
            <a:gdLst/>
            <a:ahLst/>
            <a:cxnLst/>
            <a:rect l="l" t="t" r="r" b="b"/>
            <a:pathLst>
              <a:path w="45720">
                <a:moveTo>
                  <a:pt x="45720" y="0"/>
                </a:moveTo>
                <a:lnTo>
                  <a:pt x="0" y="0"/>
                </a:lnTo>
              </a:path>
            </a:pathLst>
          </a:custGeom>
          <a:ln w="6096">
            <a:solidFill>
              <a:srgbClr val="006CB1"/>
            </a:solidFill>
          </a:ln>
        </p:spPr>
        <p:txBody>
          <a:bodyPr wrap="square" lIns="0" tIns="0" rIns="0" bIns="0" rtlCol="0"/>
          <a:lstStyle/>
          <a:p>
            <a:endParaRPr sz="1350"/>
          </a:p>
        </p:txBody>
      </p:sp>
      <p:sp>
        <p:nvSpPr>
          <p:cNvPr id="346" name="object 346"/>
          <p:cNvSpPr/>
          <p:nvPr/>
        </p:nvSpPr>
        <p:spPr>
          <a:xfrm>
            <a:off x="4021571"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47" name="object 347"/>
          <p:cNvSpPr/>
          <p:nvPr/>
        </p:nvSpPr>
        <p:spPr>
          <a:xfrm>
            <a:off x="4004897" y="4047468"/>
            <a:ext cx="36683" cy="0"/>
          </a:xfrm>
          <a:custGeom>
            <a:avLst/>
            <a:gdLst/>
            <a:ahLst/>
            <a:cxnLst/>
            <a:rect l="l" t="t" r="r" b="b"/>
            <a:pathLst>
              <a:path w="48895">
                <a:moveTo>
                  <a:pt x="48767" y="0"/>
                </a:moveTo>
                <a:lnTo>
                  <a:pt x="0" y="0"/>
                </a:lnTo>
              </a:path>
            </a:pathLst>
          </a:custGeom>
          <a:ln w="6096">
            <a:solidFill>
              <a:srgbClr val="006CB1"/>
            </a:solidFill>
          </a:ln>
        </p:spPr>
        <p:txBody>
          <a:bodyPr wrap="square" lIns="0" tIns="0" rIns="0" bIns="0" rtlCol="0"/>
          <a:lstStyle/>
          <a:p>
            <a:endParaRPr sz="1350"/>
          </a:p>
        </p:txBody>
      </p:sp>
      <p:sp>
        <p:nvSpPr>
          <p:cNvPr id="348" name="object 348"/>
          <p:cNvSpPr/>
          <p:nvPr/>
        </p:nvSpPr>
        <p:spPr>
          <a:xfrm>
            <a:off x="4018045"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49" name="object 349"/>
          <p:cNvSpPr/>
          <p:nvPr/>
        </p:nvSpPr>
        <p:spPr>
          <a:xfrm>
            <a:off x="4001466" y="4047468"/>
            <a:ext cx="33348" cy="0"/>
          </a:xfrm>
          <a:custGeom>
            <a:avLst/>
            <a:gdLst/>
            <a:ahLst/>
            <a:cxnLst/>
            <a:rect l="l" t="t" r="r" b="b"/>
            <a:pathLst>
              <a:path w="44450">
                <a:moveTo>
                  <a:pt x="44196" y="0"/>
                </a:moveTo>
                <a:lnTo>
                  <a:pt x="0" y="0"/>
                </a:lnTo>
              </a:path>
            </a:pathLst>
          </a:custGeom>
          <a:ln w="6096">
            <a:solidFill>
              <a:srgbClr val="006CB1"/>
            </a:solidFill>
          </a:ln>
        </p:spPr>
        <p:txBody>
          <a:bodyPr wrap="square" lIns="0" tIns="0" rIns="0" bIns="0" rtlCol="0"/>
          <a:lstStyle/>
          <a:p>
            <a:endParaRPr sz="1350"/>
          </a:p>
        </p:txBody>
      </p:sp>
      <p:sp>
        <p:nvSpPr>
          <p:cNvPr id="350" name="object 350"/>
          <p:cNvSpPr/>
          <p:nvPr/>
        </p:nvSpPr>
        <p:spPr>
          <a:xfrm>
            <a:off x="4014519"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51" name="object 351"/>
          <p:cNvSpPr/>
          <p:nvPr/>
        </p:nvSpPr>
        <p:spPr>
          <a:xfrm>
            <a:off x="3994606" y="4047468"/>
            <a:ext cx="36683" cy="0"/>
          </a:xfrm>
          <a:custGeom>
            <a:avLst/>
            <a:gdLst/>
            <a:ahLst/>
            <a:cxnLst/>
            <a:rect l="l" t="t" r="r" b="b"/>
            <a:pathLst>
              <a:path w="48895">
                <a:moveTo>
                  <a:pt x="48768" y="0"/>
                </a:moveTo>
                <a:lnTo>
                  <a:pt x="0" y="0"/>
                </a:lnTo>
              </a:path>
            </a:pathLst>
          </a:custGeom>
          <a:ln w="6096">
            <a:solidFill>
              <a:srgbClr val="006CB1"/>
            </a:solidFill>
          </a:ln>
        </p:spPr>
        <p:txBody>
          <a:bodyPr wrap="square" lIns="0" tIns="0" rIns="0" bIns="0" rtlCol="0"/>
          <a:lstStyle/>
          <a:p>
            <a:endParaRPr sz="1350"/>
          </a:p>
        </p:txBody>
      </p:sp>
      <p:sp>
        <p:nvSpPr>
          <p:cNvPr id="352" name="object 352"/>
          <p:cNvSpPr/>
          <p:nvPr/>
        </p:nvSpPr>
        <p:spPr>
          <a:xfrm>
            <a:off x="4010041"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53" name="object 353"/>
          <p:cNvSpPr/>
          <p:nvPr/>
        </p:nvSpPr>
        <p:spPr>
          <a:xfrm>
            <a:off x="3991177" y="4047468"/>
            <a:ext cx="36683" cy="0"/>
          </a:xfrm>
          <a:custGeom>
            <a:avLst/>
            <a:gdLst/>
            <a:ahLst/>
            <a:cxnLst/>
            <a:rect l="l" t="t" r="r" b="b"/>
            <a:pathLst>
              <a:path w="48895">
                <a:moveTo>
                  <a:pt x="48767" y="0"/>
                </a:moveTo>
                <a:lnTo>
                  <a:pt x="0" y="0"/>
                </a:lnTo>
              </a:path>
            </a:pathLst>
          </a:custGeom>
          <a:ln w="6096">
            <a:solidFill>
              <a:srgbClr val="006CB1"/>
            </a:solidFill>
          </a:ln>
        </p:spPr>
        <p:txBody>
          <a:bodyPr wrap="square" lIns="0" tIns="0" rIns="0" bIns="0" rtlCol="0"/>
          <a:lstStyle/>
          <a:p>
            <a:endParaRPr sz="1350"/>
          </a:p>
        </p:txBody>
      </p:sp>
      <p:sp>
        <p:nvSpPr>
          <p:cNvPr id="354" name="object 354"/>
          <p:cNvSpPr/>
          <p:nvPr/>
        </p:nvSpPr>
        <p:spPr>
          <a:xfrm>
            <a:off x="4002610"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55" name="object 355"/>
          <p:cNvSpPr/>
          <p:nvPr/>
        </p:nvSpPr>
        <p:spPr>
          <a:xfrm>
            <a:off x="3984317" y="4047468"/>
            <a:ext cx="35730" cy="0"/>
          </a:xfrm>
          <a:custGeom>
            <a:avLst/>
            <a:gdLst/>
            <a:ahLst/>
            <a:cxnLst/>
            <a:rect l="l" t="t" r="r" b="b"/>
            <a:pathLst>
              <a:path w="47625">
                <a:moveTo>
                  <a:pt x="47244" y="0"/>
                </a:moveTo>
                <a:lnTo>
                  <a:pt x="0" y="0"/>
                </a:lnTo>
              </a:path>
            </a:pathLst>
          </a:custGeom>
          <a:ln w="6096">
            <a:solidFill>
              <a:srgbClr val="006CB1"/>
            </a:solidFill>
          </a:ln>
        </p:spPr>
        <p:txBody>
          <a:bodyPr wrap="square" lIns="0" tIns="0" rIns="0" bIns="0" rtlCol="0"/>
          <a:lstStyle/>
          <a:p>
            <a:endParaRPr sz="1350"/>
          </a:p>
        </p:txBody>
      </p:sp>
      <p:sp>
        <p:nvSpPr>
          <p:cNvPr id="356" name="object 356"/>
          <p:cNvSpPr/>
          <p:nvPr/>
        </p:nvSpPr>
        <p:spPr>
          <a:xfrm>
            <a:off x="3991748"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57" name="object 357"/>
          <p:cNvSpPr/>
          <p:nvPr/>
        </p:nvSpPr>
        <p:spPr>
          <a:xfrm>
            <a:off x="3975169" y="4047468"/>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358" name="object 358"/>
          <p:cNvSpPr/>
          <p:nvPr/>
        </p:nvSpPr>
        <p:spPr>
          <a:xfrm>
            <a:off x="3981553"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59" name="object 359"/>
          <p:cNvSpPr/>
          <p:nvPr/>
        </p:nvSpPr>
        <p:spPr>
          <a:xfrm>
            <a:off x="3964879" y="4047468"/>
            <a:ext cx="36683" cy="0"/>
          </a:xfrm>
          <a:custGeom>
            <a:avLst/>
            <a:gdLst/>
            <a:ahLst/>
            <a:cxnLst/>
            <a:rect l="l" t="t" r="r" b="b"/>
            <a:pathLst>
              <a:path w="48895">
                <a:moveTo>
                  <a:pt x="48768" y="0"/>
                </a:moveTo>
                <a:lnTo>
                  <a:pt x="0" y="0"/>
                </a:lnTo>
              </a:path>
            </a:pathLst>
          </a:custGeom>
          <a:ln w="6096">
            <a:solidFill>
              <a:srgbClr val="006CB1"/>
            </a:solidFill>
          </a:ln>
        </p:spPr>
        <p:txBody>
          <a:bodyPr wrap="square" lIns="0" tIns="0" rIns="0" bIns="0" rtlCol="0"/>
          <a:lstStyle/>
          <a:p>
            <a:endParaRPr sz="1350"/>
          </a:p>
        </p:txBody>
      </p:sp>
      <p:sp>
        <p:nvSpPr>
          <p:cNvPr id="360" name="object 360"/>
          <p:cNvSpPr/>
          <p:nvPr/>
        </p:nvSpPr>
        <p:spPr>
          <a:xfrm>
            <a:off x="3978028"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61" name="object 361"/>
          <p:cNvSpPr/>
          <p:nvPr/>
        </p:nvSpPr>
        <p:spPr>
          <a:xfrm>
            <a:off x="3961450" y="4047468"/>
            <a:ext cx="33348" cy="0"/>
          </a:xfrm>
          <a:custGeom>
            <a:avLst/>
            <a:gdLst/>
            <a:ahLst/>
            <a:cxnLst/>
            <a:rect l="l" t="t" r="r" b="b"/>
            <a:pathLst>
              <a:path w="44450">
                <a:moveTo>
                  <a:pt x="44195" y="0"/>
                </a:moveTo>
                <a:lnTo>
                  <a:pt x="0" y="0"/>
                </a:lnTo>
              </a:path>
            </a:pathLst>
          </a:custGeom>
          <a:ln w="6096">
            <a:solidFill>
              <a:srgbClr val="006CB1"/>
            </a:solidFill>
          </a:ln>
        </p:spPr>
        <p:txBody>
          <a:bodyPr wrap="square" lIns="0" tIns="0" rIns="0" bIns="0" rtlCol="0"/>
          <a:lstStyle/>
          <a:p>
            <a:endParaRPr sz="1350"/>
          </a:p>
        </p:txBody>
      </p:sp>
      <p:sp>
        <p:nvSpPr>
          <p:cNvPr id="362" name="object 362"/>
          <p:cNvSpPr/>
          <p:nvPr/>
        </p:nvSpPr>
        <p:spPr>
          <a:xfrm>
            <a:off x="3951730"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63" name="object 363"/>
          <p:cNvSpPr/>
          <p:nvPr/>
        </p:nvSpPr>
        <p:spPr>
          <a:xfrm>
            <a:off x="3935153" y="4047468"/>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364" name="object 364"/>
          <p:cNvSpPr/>
          <p:nvPr/>
        </p:nvSpPr>
        <p:spPr>
          <a:xfrm>
            <a:off x="3948205"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65" name="object 365"/>
          <p:cNvSpPr/>
          <p:nvPr/>
        </p:nvSpPr>
        <p:spPr>
          <a:xfrm>
            <a:off x="3928293" y="4047468"/>
            <a:ext cx="36683" cy="0"/>
          </a:xfrm>
          <a:custGeom>
            <a:avLst/>
            <a:gdLst/>
            <a:ahLst/>
            <a:cxnLst/>
            <a:rect l="l" t="t" r="r" b="b"/>
            <a:pathLst>
              <a:path w="48895">
                <a:moveTo>
                  <a:pt x="48767" y="0"/>
                </a:moveTo>
                <a:lnTo>
                  <a:pt x="0" y="0"/>
                </a:lnTo>
              </a:path>
            </a:pathLst>
          </a:custGeom>
          <a:ln w="6096">
            <a:solidFill>
              <a:srgbClr val="006CB1"/>
            </a:solidFill>
          </a:ln>
        </p:spPr>
        <p:txBody>
          <a:bodyPr wrap="square" lIns="0" tIns="0" rIns="0" bIns="0" rtlCol="0"/>
          <a:lstStyle/>
          <a:p>
            <a:endParaRPr sz="1350"/>
          </a:p>
        </p:txBody>
      </p:sp>
      <p:sp>
        <p:nvSpPr>
          <p:cNvPr id="366" name="object 366"/>
          <p:cNvSpPr/>
          <p:nvPr/>
        </p:nvSpPr>
        <p:spPr>
          <a:xfrm>
            <a:off x="3938010"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67" name="object 367"/>
          <p:cNvSpPr/>
          <p:nvPr/>
        </p:nvSpPr>
        <p:spPr>
          <a:xfrm>
            <a:off x="3921433" y="4047468"/>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368" name="object 368"/>
          <p:cNvSpPr/>
          <p:nvPr/>
        </p:nvSpPr>
        <p:spPr>
          <a:xfrm>
            <a:off x="3935724"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69" name="object 369"/>
          <p:cNvSpPr/>
          <p:nvPr/>
        </p:nvSpPr>
        <p:spPr>
          <a:xfrm>
            <a:off x="3918001" y="4047468"/>
            <a:ext cx="34301" cy="0"/>
          </a:xfrm>
          <a:custGeom>
            <a:avLst/>
            <a:gdLst/>
            <a:ahLst/>
            <a:cxnLst/>
            <a:rect l="l" t="t" r="r" b="b"/>
            <a:pathLst>
              <a:path w="45720">
                <a:moveTo>
                  <a:pt x="45719" y="0"/>
                </a:moveTo>
                <a:lnTo>
                  <a:pt x="0" y="0"/>
                </a:lnTo>
              </a:path>
            </a:pathLst>
          </a:custGeom>
          <a:ln w="6096">
            <a:solidFill>
              <a:srgbClr val="006CB1"/>
            </a:solidFill>
          </a:ln>
        </p:spPr>
        <p:txBody>
          <a:bodyPr wrap="square" lIns="0" tIns="0" rIns="0" bIns="0" rtlCol="0"/>
          <a:lstStyle/>
          <a:p>
            <a:endParaRPr sz="1350"/>
          </a:p>
        </p:txBody>
      </p:sp>
      <p:sp>
        <p:nvSpPr>
          <p:cNvPr id="370" name="object 370"/>
          <p:cNvSpPr/>
          <p:nvPr/>
        </p:nvSpPr>
        <p:spPr>
          <a:xfrm>
            <a:off x="3928959"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71" name="object 371"/>
          <p:cNvSpPr/>
          <p:nvPr/>
        </p:nvSpPr>
        <p:spPr>
          <a:xfrm>
            <a:off x="3912286" y="4047468"/>
            <a:ext cx="36683" cy="0"/>
          </a:xfrm>
          <a:custGeom>
            <a:avLst/>
            <a:gdLst/>
            <a:ahLst/>
            <a:cxnLst/>
            <a:rect l="l" t="t" r="r" b="b"/>
            <a:pathLst>
              <a:path w="48895">
                <a:moveTo>
                  <a:pt x="48768" y="0"/>
                </a:moveTo>
                <a:lnTo>
                  <a:pt x="0" y="0"/>
                </a:lnTo>
              </a:path>
            </a:pathLst>
          </a:custGeom>
          <a:ln w="6096">
            <a:solidFill>
              <a:srgbClr val="006CB1"/>
            </a:solidFill>
          </a:ln>
        </p:spPr>
        <p:txBody>
          <a:bodyPr wrap="square" lIns="0" tIns="0" rIns="0" bIns="0" rtlCol="0"/>
          <a:lstStyle/>
          <a:p>
            <a:endParaRPr sz="1350"/>
          </a:p>
        </p:txBody>
      </p:sp>
      <p:sp>
        <p:nvSpPr>
          <p:cNvPr id="372" name="object 372"/>
          <p:cNvSpPr/>
          <p:nvPr/>
        </p:nvSpPr>
        <p:spPr>
          <a:xfrm>
            <a:off x="3919717"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73" name="object 373"/>
          <p:cNvSpPr/>
          <p:nvPr/>
        </p:nvSpPr>
        <p:spPr>
          <a:xfrm>
            <a:off x="3900851" y="4047468"/>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374" name="object 374"/>
          <p:cNvSpPr/>
          <p:nvPr/>
        </p:nvSpPr>
        <p:spPr>
          <a:xfrm>
            <a:off x="3914000"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75" name="object 375"/>
          <p:cNvSpPr/>
          <p:nvPr/>
        </p:nvSpPr>
        <p:spPr>
          <a:xfrm>
            <a:off x="3896278" y="4047468"/>
            <a:ext cx="34301" cy="0"/>
          </a:xfrm>
          <a:custGeom>
            <a:avLst/>
            <a:gdLst/>
            <a:ahLst/>
            <a:cxnLst/>
            <a:rect l="l" t="t" r="r" b="b"/>
            <a:pathLst>
              <a:path w="45720">
                <a:moveTo>
                  <a:pt x="45720" y="0"/>
                </a:moveTo>
                <a:lnTo>
                  <a:pt x="0" y="0"/>
                </a:lnTo>
              </a:path>
            </a:pathLst>
          </a:custGeom>
          <a:ln w="6096">
            <a:solidFill>
              <a:srgbClr val="006CB1"/>
            </a:solidFill>
          </a:ln>
        </p:spPr>
        <p:txBody>
          <a:bodyPr wrap="square" lIns="0" tIns="0" rIns="0" bIns="0" rtlCol="0"/>
          <a:lstStyle/>
          <a:p>
            <a:endParaRPr sz="1350"/>
          </a:p>
        </p:txBody>
      </p:sp>
      <p:sp>
        <p:nvSpPr>
          <p:cNvPr id="376" name="object 376"/>
          <p:cNvSpPr/>
          <p:nvPr/>
        </p:nvSpPr>
        <p:spPr>
          <a:xfrm>
            <a:off x="3909426"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77" name="object 377"/>
          <p:cNvSpPr/>
          <p:nvPr/>
        </p:nvSpPr>
        <p:spPr>
          <a:xfrm>
            <a:off x="3890562" y="4047468"/>
            <a:ext cx="36683" cy="0"/>
          </a:xfrm>
          <a:custGeom>
            <a:avLst/>
            <a:gdLst/>
            <a:ahLst/>
            <a:cxnLst/>
            <a:rect l="l" t="t" r="r" b="b"/>
            <a:pathLst>
              <a:path w="48895">
                <a:moveTo>
                  <a:pt x="48767" y="0"/>
                </a:moveTo>
                <a:lnTo>
                  <a:pt x="0" y="0"/>
                </a:lnTo>
              </a:path>
            </a:pathLst>
          </a:custGeom>
          <a:ln w="6096">
            <a:solidFill>
              <a:srgbClr val="006CB1"/>
            </a:solidFill>
          </a:ln>
        </p:spPr>
        <p:txBody>
          <a:bodyPr wrap="square" lIns="0" tIns="0" rIns="0" bIns="0" rtlCol="0"/>
          <a:lstStyle/>
          <a:p>
            <a:endParaRPr sz="1350"/>
          </a:p>
        </p:txBody>
      </p:sp>
      <p:sp>
        <p:nvSpPr>
          <p:cNvPr id="378" name="object 378"/>
          <p:cNvSpPr/>
          <p:nvPr/>
        </p:nvSpPr>
        <p:spPr>
          <a:xfrm>
            <a:off x="3905997"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79" name="object 379"/>
          <p:cNvSpPr/>
          <p:nvPr/>
        </p:nvSpPr>
        <p:spPr>
          <a:xfrm>
            <a:off x="3887131" y="4047468"/>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380" name="object 380"/>
          <p:cNvSpPr/>
          <p:nvPr/>
        </p:nvSpPr>
        <p:spPr>
          <a:xfrm>
            <a:off x="3896850"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81" name="object 381"/>
          <p:cNvSpPr/>
          <p:nvPr/>
        </p:nvSpPr>
        <p:spPr>
          <a:xfrm>
            <a:off x="3880271" y="4047468"/>
            <a:ext cx="35730" cy="0"/>
          </a:xfrm>
          <a:custGeom>
            <a:avLst/>
            <a:gdLst/>
            <a:ahLst/>
            <a:cxnLst/>
            <a:rect l="l" t="t" r="r" b="b"/>
            <a:pathLst>
              <a:path w="47625">
                <a:moveTo>
                  <a:pt x="47244" y="0"/>
                </a:moveTo>
                <a:lnTo>
                  <a:pt x="0" y="0"/>
                </a:lnTo>
              </a:path>
            </a:pathLst>
          </a:custGeom>
          <a:ln w="6096">
            <a:solidFill>
              <a:srgbClr val="006CB1"/>
            </a:solidFill>
          </a:ln>
        </p:spPr>
        <p:txBody>
          <a:bodyPr wrap="square" lIns="0" tIns="0" rIns="0" bIns="0" rtlCol="0"/>
          <a:lstStyle/>
          <a:p>
            <a:endParaRPr sz="1350"/>
          </a:p>
        </p:txBody>
      </p:sp>
      <p:sp>
        <p:nvSpPr>
          <p:cNvPr id="382" name="object 382"/>
          <p:cNvSpPr/>
          <p:nvPr/>
        </p:nvSpPr>
        <p:spPr>
          <a:xfrm>
            <a:off x="3895706"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83" name="object 383"/>
          <p:cNvSpPr/>
          <p:nvPr/>
        </p:nvSpPr>
        <p:spPr>
          <a:xfrm>
            <a:off x="3876842" y="4047468"/>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384" name="object 384"/>
          <p:cNvSpPr/>
          <p:nvPr/>
        </p:nvSpPr>
        <p:spPr>
          <a:xfrm>
            <a:off x="3891133"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85" name="object 385"/>
          <p:cNvSpPr/>
          <p:nvPr/>
        </p:nvSpPr>
        <p:spPr>
          <a:xfrm>
            <a:off x="3874554" y="4047468"/>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386" name="object 386"/>
          <p:cNvSpPr/>
          <p:nvPr/>
        </p:nvSpPr>
        <p:spPr>
          <a:xfrm>
            <a:off x="3877413" y="4028032"/>
            <a:ext cx="0" cy="40017"/>
          </a:xfrm>
          <a:custGeom>
            <a:avLst/>
            <a:gdLst/>
            <a:ahLst/>
            <a:cxnLst/>
            <a:rect l="l" t="t" r="r" b="b"/>
            <a:pathLst>
              <a:path h="53339">
                <a:moveTo>
                  <a:pt x="0" y="0"/>
                </a:moveTo>
                <a:lnTo>
                  <a:pt x="0" y="53340"/>
                </a:lnTo>
              </a:path>
            </a:pathLst>
          </a:custGeom>
          <a:ln w="6096">
            <a:solidFill>
              <a:srgbClr val="006CB1"/>
            </a:solidFill>
          </a:ln>
        </p:spPr>
        <p:txBody>
          <a:bodyPr wrap="square" lIns="0" tIns="0" rIns="0" bIns="0" rtlCol="0"/>
          <a:lstStyle/>
          <a:p>
            <a:endParaRPr sz="1350"/>
          </a:p>
        </p:txBody>
      </p:sp>
      <p:sp>
        <p:nvSpPr>
          <p:cNvPr id="387" name="object 387"/>
          <p:cNvSpPr/>
          <p:nvPr/>
        </p:nvSpPr>
        <p:spPr>
          <a:xfrm>
            <a:off x="3860834" y="4047468"/>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388" name="object 388"/>
          <p:cNvSpPr/>
          <p:nvPr/>
        </p:nvSpPr>
        <p:spPr>
          <a:xfrm>
            <a:off x="3853402" y="4008596"/>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389" name="object 389"/>
          <p:cNvSpPr/>
          <p:nvPr/>
        </p:nvSpPr>
        <p:spPr>
          <a:xfrm>
            <a:off x="3834538" y="4030890"/>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390" name="object 390"/>
          <p:cNvSpPr/>
          <p:nvPr/>
        </p:nvSpPr>
        <p:spPr>
          <a:xfrm>
            <a:off x="3843113" y="3983440"/>
            <a:ext cx="0" cy="41446"/>
          </a:xfrm>
          <a:custGeom>
            <a:avLst/>
            <a:gdLst/>
            <a:ahLst/>
            <a:cxnLst/>
            <a:rect l="l" t="t" r="r" b="b"/>
            <a:pathLst>
              <a:path h="55245">
                <a:moveTo>
                  <a:pt x="0" y="0"/>
                </a:moveTo>
                <a:lnTo>
                  <a:pt x="0" y="54864"/>
                </a:lnTo>
              </a:path>
            </a:pathLst>
          </a:custGeom>
          <a:ln w="6096">
            <a:solidFill>
              <a:srgbClr val="006CB1"/>
            </a:solidFill>
          </a:ln>
        </p:spPr>
        <p:txBody>
          <a:bodyPr wrap="square" lIns="0" tIns="0" rIns="0" bIns="0" rtlCol="0"/>
          <a:lstStyle/>
          <a:p>
            <a:endParaRPr sz="1350"/>
          </a:p>
        </p:txBody>
      </p:sp>
      <p:sp>
        <p:nvSpPr>
          <p:cNvPr id="391" name="object 391"/>
          <p:cNvSpPr/>
          <p:nvPr/>
        </p:nvSpPr>
        <p:spPr>
          <a:xfrm>
            <a:off x="3824247" y="4005164"/>
            <a:ext cx="36683" cy="0"/>
          </a:xfrm>
          <a:custGeom>
            <a:avLst/>
            <a:gdLst/>
            <a:ahLst/>
            <a:cxnLst/>
            <a:rect l="l" t="t" r="r" b="b"/>
            <a:pathLst>
              <a:path w="48895">
                <a:moveTo>
                  <a:pt x="48768" y="0"/>
                </a:moveTo>
                <a:lnTo>
                  <a:pt x="0" y="0"/>
                </a:lnTo>
              </a:path>
            </a:pathLst>
          </a:custGeom>
          <a:ln w="6096">
            <a:solidFill>
              <a:srgbClr val="006CB1"/>
            </a:solidFill>
          </a:ln>
        </p:spPr>
        <p:txBody>
          <a:bodyPr wrap="square" lIns="0" tIns="0" rIns="0" bIns="0" rtlCol="0"/>
          <a:lstStyle/>
          <a:p>
            <a:endParaRPr sz="1350"/>
          </a:p>
        </p:txBody>
      </p:sp>
      <p:sp>
        <p:nvSpPr>
          <p:cNvPr id="392" name="object 392"/>
          <p:cNvSpPr/>
          <p:nvPr/>
        </p:nvSpPr>
        <p:spPr>
          <a:xfrm>
            <a:off x="3832822" y="3983440"/>
            <a:ext cx="0" cy="41446"/>
          </a:xfrm>
          <a:custGeom>
            <a:avLst/>
            <a:gdLst/>
            <a:ahLst/>
            <a:cxnLst/>
            <a:rect l="l" t="t" r="r" b="b"/>
            <a:pathLst>
              <a:path h="55245">
                <a:moveTo>
                  <a:pt x="0" y="0"/>
                </a:moveTo>
                <a:lnTo>
                  <a:pt x="0" y="54864"/>
                </a:lnTo>
              </a:path>
            </a:pathLst>
          </a:custGeom>
          <a:ln w="6096">
            <a:solidFill>
              <a:srgbClr val="006CB1"/>
            </a:solidFill>
          </a:ln>
        </p:spPr>
        <p:txBody>
          <a:bodyPr wrap="square" lIns="0" tIns="0" rIns="0" bIns="0" rtlCol="0"/>
          <a:lstStyle/>
          <a:p>
            <a:endParaRPr sz="1350"/>
          </a:p>
        </p:txBody>
      </p:sp>
      <p:sp>
        <p:nvSpPr>
          <p:cNvPr id="393" name="object 393"/>
          <p:cNvSpPr/>
          <p:nvPr/>
        </p:nvSpPr>
        <p:spPr>
          <a:xfrm>
            <a:off x="3816243" y="4005164"/>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394" name="object 394"/>
          <p:cNvSpPr/>
          <p:nvPr/>
        </p:nvSpPr>
        <p:spPr>
          <a:xfrm>
            <a:off x="3823675" y="3983440"/>
            <a:ext cx="0" cy="41446"/>
          </a:xfrm>
          <a:custGeom>
            <a:avLst/>
            <a:gdLst/>
            <a:ahLst/>
            <a:cxnLst/>
            <a:rect l="l" t="t" r="r" b="b"/>
            <a:pathLst>
              <a:path h="55245">
                <a:moveTo>
                  <a:pt x="0" y="0"/>
                </a:moveTo>
                <a:lnTo>
                  <a:pt x="0" y="54864"/>
                </a:lnTo>
              </a:path>
            </a:pathLst>
          </a:custGeom>
          <a:ln w="6096">
            <a:solidFill>
              <a:srgbClr val="006CB1"/>
            </a:solidFill>
          </a:ln>
        </p:spPr>
        <p:txBody>
          <a:bodyPr wrap="square" lIns="0" tIns="0" rIns="0" bIns="0" rtlCol="0"/>
          <a:lstStyle/>
          <a:p>
            <a:endParaRPr sz="1350"/>
          </a:p>
        </p:txBody>
      </p:sp>
      <p:sp>
        <p:nvSpPr>
          <p:cNvPr id="395" name="object 395"/>
          <p:cNvSpPr/>
          <p:nvPr/>
        </p:nvSpPr>
        <p:spPr>
          <a:xfrm>
            <a:off x="3805954" y="4005164"/>
            <a:ext cx="36683" cy="0"/>
          </a:xfrm>
          <a:custGeom>
            <a:avLst/>
            <a:gdLst/>
            <a:ahLst/>
            <a:cxnLst/>
            <a:rect l="l" t="t" r="r" b="b"/>
            <a:pathLst>
              <a:path w="48895">
                <a:moveTo>
                  <a:pt x="48767" y="0"/>
                </a:moveTo>
                <a:lnTo>
                  <a:pt x="0" y="0"/>
                </a:lnTo>
              </a:path>
            </a:pathLst>
          </a:custGeom>
          <a:ln w="6096">
            <a:solidFill>
              <a:srgbClr val="006CB1"/>
            </a:solidFill>
          </a:ln>
        </p:spPr>
        <p:txBody>
          <a:bodyPr wrap="square" lIns="0" tIns="0" rIns="0" bIns="0" rtlCol="0"/>
          <a:lstStyle/>
          <a:p>
            <a:endParaRPr sz="1350"/>
          </a:p>
        </p:txBody>
      </p:sp>
      <p:sp>
        <p:nvSpPr>
          <p:cNvPr id="396" name="object 396"/>
          <p:cNvSpPr/>
          <p:nvPr/>
        </p:nvSpPr>
        <p:spPr>
          <a:xfrm>
            <a:off x="3813385" y="3983440"/>
            <a:ext cx="0" cy="41446"/>
          </a:xfrm>
          <a:custGeom>
            <a:avLst/>
            <a:gdLst/>
            <a:ahLst/>
            <a:cxnLst/>
            <a:rect l="l" t="t" r="r" b="b"/>
            <a:pathLst>
              <a:path h="55245">
                <a:moveTo>
                  <a:pt x="0" y="0"/>
                </a:moveTo>
                <a:lnTo>
                  <a:pt x="0" y="54864"/>
                </a:lnTo>
              </a:path>
            </a:pathLst>
          </a:custGeom>
          <a:ln w="6096">
            <a:solidFill>
              <a:srgbClr val="006CB1"/>
            </a:solidFill>
          </a:ln>
        </p:spPr>
        <p:txBody>
          <a:bodyPr wrap="square" lIns="0" tIns="0" rIns="0" bIns="0" rtlCol="0"/>
          <a:lstStyle/>
          <a:p>
            <a:endParaRPr sz="1350"/>
          </a:p>
        </p:txBody>
      </p:sp>
      <p:sp>
        <p:nvSpPr>
          <p:cNvPr id="397" name="object 397"/>
          <p:cNvSpPr/>
          <p:nvPr/>
        </p:nvSpPr>
        <p:spPr>
          <a:xfrm>
            <a:off x="3796807" y="4005164"/>
            <a:ext cx="33348" cy="0"/>
          </a:xfrm>
          <a:custGeom>
            <a:avLst/>
            <a:gdLst/>
            <a:ahLst/>
            <a:cxnLst/>
            <a:rect l="l" t="t" r="r" b="b"/>
            <a:pathLst>
              <a:path w="44450">
                <a:moveTo>
                  <a:pt x="44196" y="0"/>
                </a:moveTo>
                <a:lnTo>
                  <a:pt x="0" y="0"/>
                </a:lnTo>
              </a:path>
            </a:pathLst>
          </a:custGeom>
          <a:ln w="6096">
            <a:solidFill>
              <a:srgbClr val="006CB1"/>
            </a:solidFill>
          </a:ln>
        </p:spPr>
        <p:txBody>
          <a:bodyPr wrap="square" lIns="0" tIns="0" rIns="0" bIns="0" rtlCol="0"/>
          <a:lstStyle/>
          <a:p>
            <a:endParaRPr sz="1350"/>
          </a:p>
        </p:txBody>
      </p:sp>
      <p:sp>
        <p:nvSpPr>
          <p:cNvPr id="398" name="object 398"/>
          <p:cNvSpPr/>
          <p:nvPr/>
        </p:nvSpPr>
        <p:spPr>
          <a:xfrm>
            <a:off x="3805382" y="3983440"/>
            <a:ext cx="0" cy="41446"/>
          </a:xfrm>
          <a:custGeom>
            <a:avLst/>
            <a:gdLst/>
            <a:ahLst/>
            <a:cxnLst/>
            <a:rect l="l" t="t" r="r" b="b"/>
            <a:pathLst>
              <a:path h="55245">
                <a:moveTo>
                  <a:pt x="0" y="0"/>
                </a:moveTo>
                <a:lnTo>
                  <a:pt x="0" y="54864"/>
                </a:lnTo>
              </a:path>
            </a:pathLst>
          </a:custGeom>
          <a:ln w="6096">
            <a:solidFill>
              <a:srgbClr val="006CB1"/>
            </a:solidFill>
          </a:ln>
        </p:spPr>
        <p:txBody>
          <a:bodyPr wrap="square" lIns="0" tIns="0" rIns="0" bIns="0" rtlCol="0"/>
          <a:lstStyle/>
          <a:p>
            <a:endParaRPr sz="1350"/>
          </a:p>
        </p:txBody>
      </p:sp>
      <p:sp>
        <p:nvSpPr>
          <p:cNvPr id="399" name="object 399"/>
          <p:cNvSpPr/>
          <p:nvPr/>
        </p:nvSpPr>
        <p:spPr>
          <a:xfrm>
            <a:off x="3788802" y="4005164"/>
            <a:ext cx="34301" cy="0"/>
          </a:xfrm>
          <a:custGeom>
            <a:avLst/>
            <a:gdLst/>
            <a:ahLst/>
            <a:cxnLst/>
            <a:rect l="l" t="t" r="r" b="b"/>
            <a:pathLst>
              <a:path w="45720">
                <a:moveTo>
                  <a:pt x="45719" y="0"/>
                </a:moveTo>
                <a:lnTo>
                  <a:pt x="0" y="0"/>
                </a:lnTo>
              </a:path>
            </a:pathLst>
          </a:custGeom>
          <a:ln w="6096">
            <a:solidFill>
              <a:srgbClr val="006CB1"/>
            </a:solidFill>
          </a:ln>
        </p:spPr>
        <p:txBody>
          <a:bodyPr wrap="square" lIns="0" tIns="0" rIns="0" bIns="0" rtlCol="0"/>
          <a:lstStyle/>
          <a:p>
            <a:endParaRPr sz="1350"/>
          </a:p>
        </p:txBody>
      </p:sp>
      <p:sp>
        <p:nvSpPr>
          <p:cNvPr id="400" name="object 400"/>
          <p:cNvSpPr/>
          <p:nvPr/>
        </p:nvSpPr>
        <p:spPr>
          <a:xfrm>
            <a:off x="3800808" y="3983440"/>
            <a:ext cx="0" cy="41446"/>
          </a:xfrm>
          <a:custGeom>
            <a:avLst/>
            <a:gdLst/>
            <a:ahLst/>
            <a:cxnLst/>
            <a:rect l="l" t="t" r="r" b="b"/>
            <a:pathLst>
              <a:path h="55245">
                <a:moveTo>
                  <a:pt x="0" y="0"/>
                </a:moveTo>
                <a:lnTo>
                  <a:pt x="0" y="54864"/>
                </a:lnTo>
              </a:path>
            </a:pathLst>
          </a:custGeom>
          <a:ln w="6096">
            <a:solidFill>
              <a:srgbClr val="006CB1"/>
            </a:solidFill>
          </a:ln>
        </p:spPr>
        <p:txBody>
          <a:bodyPr wrap="square" lIns="0" tIns="0" rIns="0" bIns="0" rtlCol="0"/>
          <a:lstStyle/>
          <a:p>
            <a:endParaRPr sz="1350"/>
          </a:p>
        </p:txBody>
      </p:sp>
      <p:sp>
        <p:nvSpPr>
          <p:cNvPr id="401" name="object 401"/>
          <p:cNvSpPr/>
          <p:nvPr/>
        </p:nvSpPr>
        <p:spPr>
          <a:xfrm>
            <a:off x="3781943" y="4005164"/>
            <a:ext cx="35730" cy="0"/>
          </a:xfrm>
          <a:custGeom>
            <a:avLst/>
            <a:gdLst/>
            <a:ahLst/>
            <a:cxnLst/>
            <a:rect l="l" t="t" r="r" b="b"/>
            <a:pathLst>
              <a:path w="47625">
                <a:moveTo>
                  <a:pt x="47244" y="0"/>
                </a:moveTo>
                <a:lnTo>
                  <a:pt x="0" y="0"/>
                </a:lnTo>
              </a:path>
            </a:pathLst>
          </a:custGeom>
          <a:ln w="6096">
            <a:solidFill>
              <a:srgbClr val="006CB1"/>
            </a:solidFill>
          </a:ln>
        </p:spPr>
        <p:txBody>
          <a:bodyPr wrap="square" lIns="0" tIns="0" rIns="0" bIns="0" rtlCol="0"/>
          <a:lstStyle/>
          <a:p>
            <a:endParaRPr sz="1350"/>
          </a:p>
        </p:txBody>
      </p:sp>
      <p:sp>
        <p:nvSpPr>
          <p:cNvPr id="402" name="object 402"/>
          <p:cNvSpPr/>
          <p:nvPr/>
        </p:nvSpPr>
        <p:spPr>
          <a:xfrm>
            <a:off x="3789374" y="3983440"/>
            <a:ext cx="0" cy="41446"/>
          </a:xfrm>
          <a:custGeom>
            <a:avLst/>
            <a:gdLst/>
            <a:ahLst/>
            <a:cxnLst/>
            <a:rect l="l" t="t" r="r" b="b"/>
            <a:pathLst>
              <a:path h="55245">
                <a:moveTo>
                  <a:pt x="0" y="0"/>
                </a:moveTo>
                <a:lnTo>
                  <a:pt x="0" y="54864"/>
                </a:lnTo>
              </a:path>
            </a:pathLst>
          </a:custGeom>
          <a:ln w="6096">
            <a:solidFill>
              <a:srgbClr val="006CB1"/>
            </a:solidFill>
          </a:ln>
        </p:spPr>
        <p:txBody>
          <a:bodyPr wrap="square" lIns="0" tIns="0" rIns="0" bIns="0" rtlCol="0"/>
          <a:lstStyle/>
          <a:p>
            <a:endParaRPr sz="1350"/>
          </a:p>
        </p:txBody>
      </p:sp>
      <p:sp>
        <p:nvSpPr>
          <p:cNvPr id="403" name="object 403"/>
          <p:cNvSpPr/>
          <p:nvPr/>
        </p:nvSpPr>
        <p:spPr>
          <a:xfrm>
            <a:off x="3771653" y="4005164"/>
            <a:ext cx="36683" cy="0"/>
          </a:xfrm>
          <a:custGeom>
            <a:avLst/>
            <a:gdLst/>
            <a:ahLst/>
            <a:cxnLst/>
            <a:rect l="l" t="t" r="r" b="b"/>
            <a:pathLst>
              <a:path w="48895">
                <a:moveTo>
                  <a:pt x="48767" y="0"/>
                </a:moveTo>
                <a:lnTo>
                  <a:pt x="0" y="0"/>
                </a:lnTo>
              </a:path>
            </a:pathLst>
          </a:custGeom>
          <a:ln w="6096">
            <a:solidFill>
              <a:srgbClr val="006CB1"/>
            </a:solidFill>
          </a:ln>
        </p:spPr>
        <p:txBody>
          <a:bodyPr wrap="square" lIns="0" tIns="0" rIns="0" bIns="0" rtlCol="0"/>
          <a:lstStyle/>
          <a:p>
            <a:endParaRPr sz="1350"/>
          </a:p>
        </p:txBody>
      </p:sp>
      <p:sp>
        <p:nvSpPr>
          <p:cNvPr id="404" name="object 404"/>
          <p:cNvSpPr/>
          <p:nvPr/>
        </p:nvSpPr>
        <p:spPr>
          <a:xfrm>
            <a:off x="3781371" y="3983440"/>
            <a:ext cx="0" cy="41446"/>
          </a:xfrm>
          <a:custGeom>
            <a:avLst/>
            <a:gdLst/>
            <a:ahLst/>
            <a:cxnLst/>
            <a:rect l="l" t="t" r="r" b="b"/>
            <a:pathLst>
              <a:path h="55245">
                <a:moveTo>
                  <a:pt x="0" y="0"/>
                </a:moveTo>
                <a:lnTo>
                  <a:pt x="0" y="54864"/>
                </a:lnTo>
              </a:path>
            </a:pathLst>
          </a:custGeom>
          <a:ln w="6096">
            <a:solidFill>
              <a:srgbClr val="006CB1"/>
            </a:solidFill>
          </a:ln>
        </p:spPr>
        <p:txBody>
          <a:bodyPr wrap="square" lIns="0" tIns="0" rIns="0" bIns="0" rtlCol="0"/>
          <a:lstStyle/>
          <a:p>
            <a:endParaRPr sz="1350"/>
          </a:p>
        </p:txBody>
      </p:sp>
      <p:sp>
        <p:nvSpPr>
          <p:cNvPr id="405" name="object 405"/>
          <p:cNvSpPr/>
          <p:nvPr/>
        </p:nvSpPr>
        <p:spPr>
          <a:xfrm>
            <a:off x="3763650" y="4005164"/>
            <a:ext cx="36683" cy="0"/>
          </a:xfrm>
          <a:custGeom>
            <a:avLst/>
            <a:gdLst/>
            <a:ahLst/>
            <a:cxnLst/>
            <a:rect l="l" t="t" r="r" b="b"/>
            <a:pathLst>
              <a:path w="48895">
                <a:moveTo>
                  <a:pt x="48767" y="0"/>
                </a:moveTo>
                <a:lnTo>
                  <a:pt x="0" y="0"/>
                </a:lnTo>
              </a:path>
            </a:pathLst>
          </a:custGeom>
          <a:ln w="6096">
            <a:solidFill>
              <a:srgbClr val="006CB1"/>
            </a:solidFill>
          </a:ln>
        </p:spPr>
        <p:txBody>
          <a:bodyPr wrap="square" lIns="0" tIns="0" rIns="0" bIns="0" rtlCol="0"/>
          <a:lstStyle/>
          <a:p>
            <a:endParaRPr sz="1350"/>
          </a:p>
        </p:txBody>
      </p:sp>
      <p:sp>
        <p:nvSpPr>
          <p:cNvPr id="406" name="object 406"/>
          <p:cNvSpPr/>
          <p:nvPr/>
        </p:nvSpPr>
        <p:spPr>
          <a:xfrm>
            <a:off x="3776893" y="3983440"/>
            <a:ext cx="0" cy="41446"/>
          </a:xfrm>
          <a:custGeom>
            <a:avLst/>
            <a:gdLst/>
            <a:ahLst/>
            <a:cxnLst/>
            <a:rect l="l" t="t" r="r" b="b"/>
            <a:pathLst>
              <a:path h="55245">
                <a:moveTo>
                  <a:pt x="0" y="0"/>
                </a:moveTo>
                <a:lnTo>
                  <a:pt x="0" y="54864"/>
                </a:lnTo>
              </a:path>
            </a:pathLst>
          </a:custGeom>
          <a:ln w="6096">
            <a:solidFill>
              <a:srgbClr val="006CB1"/>
            </a:solidFill>
          </a:ln>
        </p:spPr>
        <p:txBody>
          <a:bodyPr wrap="square" lIns="0" tIns="0" rIns="0" bIns="0" rtlCol="0"/>
          <a:lstStyle/>
          <a:p>
            <a:endParaRPr sz="1350"/>
          </a:p>
        </p:txBody>
      </p:sp>
      <p:sp>
        <p:nvSpPr>
          <p:cNvPr id="407" name="object 407"/>
          <p:cNvSpPr/>
          <p:nvPr/>
        </p:nvSpPr>
        <p:spPr>
          <a:xfrm>
            <a:off x="3760219" y="4005164"/>
            <a:ext cx="36683" cy="0"/>
          </a:xfrm>
          <a:custGeom>
            <a:avLst/>
            <a:gdLst/>
            <a:ahLst/>
            <a:cxnLst/>
            <a:rect l="l" t="t" r="r" b="b"/>
            <a:pathLst>
              <a:path w="48895">
                <a:moveTo>
                  <a:pt x="48767" y="0"/>
                </a:moveTo>
                <a:lnTo>
                  <a:pt x="0" y="0"/>
                </a:lnTo>
              </a:path>
            </a:pathLst>
          </a:custGeom>
          <a:ln w="6096">
            <a:solidFill>
              <a:srgbClr val="006CB1"/>
            </a:solidFill>
          </a:ln>
        </p:spPr>
        <p:txBody>
          <a:bodyPr wrap="square" lIns="0" tIns="0" rIns="0" bIns="0" rtlCol="0"/>
          <a:lstStyle/>
          <a:p>
            <a:endParaRPr sz="1350"/>
          </a:p>
        </p:txBody>
      </p:sp>
      <p:sp>
        <p:nvSpPr>
          <p:cNvPr id="408" name="object 408"/>
          <p:cNvSpPr/>
          <p:nvPr/>
        </p:nvSpPr>
        <p:spPr>
          <a:xfrm>
            <a:off x="3770510" y="3983440"/>
            <a:ext cx="0" cy="41446"/>
          </a:xfrm>
          <a:custGeom>
            <a:avLst/>
            <a:gdLst/>
            <a:ahLst/>
            <a:cxnLst/>
            <a:rect l="l" t="t" r="r" b="b"/>
            <a:pathLst>
              <a:path h="55245">
                <a:moveTo>
                  <a:pt x="0" y="0"/>
                </a:moveTo>
                <a:lnTo>
                  <a:pt x="0" y="54864"/>
                </a:lnTo>
              </a:path>
            </a:pathLst>
          </a:custGeom>
          <a:ln w="6096">
            <a:solidFill>
              <a:srgbClr val="006CB1"/>
            </a:solidFill>
          </a:ln>
        </p:spPr>
        <p:txBody>
          <a:bodyPr wrap="square" lIns="0" tIns="0" rIns="0" bIns="0" rtlCol="0"/>
          <a:lstStyle/>
          <a:p>
            <a:endParaRPr sz="1350"/>
          </a:p>
        </p:txBody>
      </p:sp>
      <p:sp>
        <p:nvSpPr>
          <p:cNvPr id="409" name="object 409"/>
          <p:cNvSpPr/>
          <p:nvPr/>
        </p:nvSpPr>
        <p:spPr>
          <a:xfrm>
            <a:off x="3753359" y="4005164"/>
            <a:ext cx="35730" cy="0"/>
          </a:xfrm>
          <a:custGeom>
            <a:avLst/>
            <a:gdLst/>
            <a:ahLst/>
            <a:cxnLst/>
            <a:rect l="l" t="t" r="r" b="b"/>
            <a:pathLst>
              <a:path w="47625">
                <a:moveTo>
                  <a:pt x="47244" y="0"/>
                </a:moveTo>
                <a:lnTo>
                  <a:pt x="0" y="0"/>
                </a:lnTo>
              </a:path>
            </a:pathLst>
          </a:custGeom>
          <a:ln w="6096">
            <a:solidFill>
              <a:srgbClr val="006CB1"/>
            </a:solidFill>
          </a:ln>
        </p:spPr>
        <p:txBody>
          <a:bodyPr wrap="square" lIns="0" tIns="0" rIns="0" bIns="0" rtlCol="0"/>
          <a:lstStyle/>
          <a:p>
            <a:endParaRPr sz="1350"/>
          </a:p>
        </p:txBody>
      </p:sp>
      <p:sp>
        <p:nvSpPr>
          <p:cNvPr id="410" name="object 410"/>
          <p:cNvSpPr/>
          <p:nvPr/>
        </p:nvSpPr>
        <p:spPr>
          <a:xfrm>
            <a:off x="3758504" y="3983440"/>
            <a:ext cx="0" cy="41446"/>
          </a:xfrm>
          <a:custGeom>
            <a:avLst/>
            <a:gdLst/>
            <a:ahLst/>
            <a:cxnLst/>
            <a:rect l="l" t="t" r="r" b="b"/>
            <a:pathLst>
              <a:path h="55245">
                <a:moveTo>
                  <a:pt x="0" y="0"/>
                </a:moveTo>
                <a:lnTo>
                  <a:pt x="0" y="54864"/>
                </a:lnTo>
              </a:path>
            </a:pathLst>
          </a:custGeom>
          <a:ln w="6096">
            <a:solidFill>
              <a:srgbClr val="006CB1"/>
            </a:solidFill>
          </a:ln>
        </p:spPr>
        <p:txBody>
          <a:bodyPr wrap="square" lIns="0" tIns="0" rIns="0" bIns="0" rtlCol="0"/>
          <a:lstStyle/>
          <a:p>
            <a:endParaRPr sz="1350"/>
          </a:p>
        </p:txBody>
      </p:sp>
      <p:sp>
        <p:nvSpPr>
          <p:cNvPr id="411" name="object 411"/>
          <p:cNvSpPr/>
          <p:nvPr/>
        </p:nvSpPr>
        <p:spPr>
          <a:xfrm>
            <a:off x="3741926" y="4005164"/>
            <a:ext cx="35730" cy="0"/>
          </a:xfrm>
          <a:custGeom>
            <a:avLst/>
            <a:gdLst/>
            <a:ahLst/>
            <a:cxnLst/>
            <a:rect l="l" t="t" r="r" b="b"/>
            <a:pathLst>
              <a:path w="47625">
                <a:moveTo>
                  <a:pt x="47244" y="0"/>
                </a:moveTo>
                <a:lnTo>
                  <a:pt x="0" y="0"/>
                </a:lnTo>
              </a:path>
            </a:pathLst>
          </a:custGeom>
          <a:ln w="6096">
            <a:solidFill>
              <a:srgbClr val="006CB1"/>
            </a:solidFill>
          </a:ln>
        </p:spPr>
        <p:txBody>
          <a:bodyPr wrap="square" lIns="0" tIns="0" rIns="0" bIns="0" rtlCol="0"/>
          <a:lstStyle/>
          <a:p>
            <a:endParaRPr sz="1350"/>
          </a:p>
        </p:txBody>
      </p:sp>
      <p:sp>
        <p:nvSpPr>
          <p:cNvPr id="412" name="object 412"/>
          <p:cNvSpPr/>
          <p:nvPr/>
        </p:nvSpPr>
        <p:spPr>
          <a:xfrm>
            <a:off x="3755074" y="3983440"/>
            <a:ext cx="0" cy="41446"/>
          </a:xfrm>
          <a:custGeom>
            <a:avLst/>
            <a:gdLst/>
            <a:ahLst/>
            <a:cxnLst/>
            <a:rect l="l" t="t" r="r" b="b"/>
            <a:pathLst>
              <a:path h="55245">
                <a:moveTo>
                  <a:pt x="0" y="0"/>
                </a:moveTo>
                <a:lnTo>
                  <a:pt x="0" y="54864"/>
                </a:lnTo>
              </a:path>
            </a:pathLst>
          </a:custGeom>
          <a:ln w="6096">
            <a:solidFill>
              <a:srgbClr val="006CB1"/>
            </a:solidFill>
          </a:ln>
        </p:spPr>
        <p:txBody>
          <a:bodyPr wrap="square" lIns="0" tIns="0" rIns="0" bIns="0" rtlCol="0"/>
          <a:lstStyle/>
          <a:p>
            <a:endParaRPr sz="1350"/>
          </a:p>
        </p:txBody>
      </p:sp>
      <p:sp>
        <p:nvSpPr>
          <p:cNvPr id="413" name="object 413"/>
          <p:cNvSpPr/>
          <p:nvPr/>
        </p:nvSpPr>
        <p:spPr>
          <a:xfrm>
            <a:off x="3737352" y="4005164"/>
            <a:ext cx="36683" cy="0"/>
          </a:xfrm>
          <a:custGeom>
            <a:avLst/>
            <a:gdLst/>
            <a:ahLst/>
            <a:cxnLst/>
            <a:rect l="l" t="t" r="r" b="b"/>
            <a:pathLst>
              <a:path w="48895">
                <a:moveTo>
                  <a:pt x="48768" y="0"/>
                </a:moveTo>
                <a:lnTo>
                  <a:pt x="0" y="0"/>
                </a:lnTo>
              </a:path>
            </a:pathLst>
          </a:custGeom>
          <a:ln w="6096">
            <a:solidFill>
              <a:srgbClr val="006CB1"/>
            </a:solidFill>
          </a:ln>
        </p:spPr>
        <p:txBody>
          <a:bodyPr wrap="square" lIns="0" tIns="0" rIns="0" bIns="0" rtlCol="0"/>
          <a:lstStyle/>
          <a:p>
            <a:endParaRPr sz="1350"/>
          </a:p>
        </p:txBody>
      </p:sp>
      <p:sp>
        <p:nvSpPr>
          <p:cNvPr id="414" name="object 414"/>
          <p:cNvSpPr/>
          <p:nvPr/>
        </p:nvSpPr>
        <p:spPr>
          <a:xfrm>
            <a:off x="3744784" y="3965148"/>
            <a:ext cx="0" cy="41446"/>
          </a:xfrm>
          <a:custGeom>
            <a:avLst/>
            <a:gdLst/>
            <a:ahLst/>
            <a:cxnLst/>
            <a:rect l="l" t="t" r="r" b="b"/>
            <a:pathLst>
              <a:path h="55245">
                <a:moveTo>
                  <a:pt x="0" y="0"/>
                </a:moveTo>
                <a:lnTo>
                  <a:pt x="0" y="54864"/>
                </a:lnTo>
              </a:path>
            </a:pathLst>
          </a:custGeom>
          <a:ln w="6096">
            <a:solidFill>
              <a:srgbClr val="006CB1"/>
            </a:solidFill>
          </a:ln>
        </p:spPr>
        <p:txBody>
          <a:bodyPr wrap="square" lIns="0" tIns="0" rIns="0" bIns="0" rtlCol="0"/>
          <a:lstStyle/>
          <a:p>
            <a:endParaRPr sz="1350"/>
          </a:p>
        </p:txBody>
      </p:sp>
      <p:sp>
        <p:nvSpPr>
          <p:cNvPr id="415" name="object 415"/>
          <p:cNvSpPr/>
          <p:nvPr/>
        </p:nvSpPr>
        <p:spPr>
          <a:xfrm>
            <a:off x="3725919" y="3986300"/>
            <a:ext cx="36683" cy="0"/>
          </a:xfrm>
          <a:custGeom>
            <a:avLst/>
            <a:gdLst/>
            <a:ahLst/>
            <a:cxnLst/>
            <a:rect l="l" t="t" r="r" b="b"/>
            <a:pathLst>
              <a:path w="48895">
                <a:moveTo>
                  <a:pt x="48768" y="0"/>
                </a:moveTo>
                <a:lnTo>
                  <a:pt x="0" y="0"/>
                </a:lnTo>
              </a:path>
            </a:pathLst>
          </a:custGeom>
          <a:ln w="6096">
            <a:solidFill>
              <a:srgbClr val="006CB1"/>
            </a:solidFill>
          </a:ln>
        </p:spPr>
        <p:txBody>
          <a:bodyPr wrap="square" lIns="0" tIns="0" rIns="0" bIns="0" rtlCol="0"/>
          <a:lstStyle/>
          <a:p>
            <a:endParaRPr sz="1350"/>
          </a:p>
        </p:txBody>
      </p:sp>
      <p:sp>
        <p:nvSpPr>
          <p:cNvPr id="416" name="object 416"/>
          <p:cNvSpPr/>
          <p:nvPr/>
        </p:nvSpPr>
        <p:spPr>
          <a:xfrm>
            <a:off x="3737352" y="3965148"/>
            <a:ext cx="0" cy="41446"/>
          </a:xfrm>
          <a:custGeom>
            <a:avLst/>
            <a:gdLst/>
            <a:ahLst/>
            <a:cxnLst/>
            <a:rect l="l" t="t" r="r" b="b"/>
            <a:pathLst>
              <a:path h="55245">
                <a:moveTo>
                  <a:pt x="0" y="0"/>
                </a:moveTo>
                <a:lnTo>
                  <a:pt x="0" y="54864"/>
                </a:lnTo>
              </a:path>
            </a:pathLst>
          </a:custGeom>
          <a:ln w="6096">
            <a:solidFill>
              <a:srgbClr val="006CB1"/>
            </a:solidFill>
          </a:ln>
        </p:spPr>
        <p:txBody>
          <a:bodyPr wrap="square" lIns="0" tIns="0" rIns="0" bIns="0" rtlCol="0"/>
          <a:lstStyle/>
          <a:p>
            <a:endParaRPr sz="1350"/>
          </a:p>
        </p:txBody>
      </p:sp>
      <p:sp>
        <p:nvSpPr>
          <p:cNvPr id="417" name="object 417"/>
          <p:cNvSpPr/>
          <p:nvPr/>
        </p:nvSpPr>
        <p:spPr>
          <a:xfrm>
            <a:off x="3721345" y="3986300"/>
            <a:ext cx="33348" cy="0"/>
          </a:xfrm>
          <a:custGeom>
            <a:avLst/>
            <a:gdLst/>
            <a:ahLst/>
            <a:cxnLst/>
            <a:rect l="l" t="t" r="r" b="b"/>
            <a:pathLst>
              <a:path w="44450">
                <a:moveTo>
                  <a:pt x="44195" y="0"/>
                </a:moveTo>
                <a:lnTo>
                  <a:pt x="0" y="0"/>
                </a:lnTo>
              </a:path>
            </a:pathLst>
          </a:custGeom>
          <a:ln w="6096">
            <a:solidFill>
              <a:srgbClr val="006CB1"/>
            </a:solidFill>
          </a:ln>
        </p:spPr>
        <p:txBody>
          <a:bodyPr wrap="square" lIns="0" tIns="0" rIns="0" bIns="0" rtlCol="0"/>
          <a:lstStyle/>
          <a:p>
            <a:endParaRPr sz="1350"/>
          </a:p>
        </p:txBody>
      </p:sp>
      <p:sp>
        <p:nvSpPr>
          <p:cNvPr id="418" name="object 418"/>
          <p:cNvSpPr/>
          <p:nvPr/>
        </p:nvSpPr>
        <p:spPr>
          <a:xfrm>
            <a:off x="3732207" y="3965148"/>
            <a:ext cx="0" cy="41446"/>
          </a:xfrm>
          <a:custGeom>
            <a:avLst/>
            <a:gdLst/>
            <a:ahLst/>
            <a:cxnLst/>
            <a:rect l="l" t="t" r="r" b="b"/>
            <a:pathLst>
              <a:path h="55245">
                <a:moveTo>
                  <a:pt x="0" y="0"/>
                </a:moveTo>
                <a:lnTo>
                  <a:pt x="0" y="54864"/>
                </a:lnTo>
              </a:path>
            </a:pathLst>
          </a:custGeom>
          <a:ln w="6096">
            <a:solidFill>
              <a:srgbClr val="006CB1"/>
            </a:solidFill>
          </a:ln>
        </p:spPr>
        <p:txBody>
          <a:bodyPr wrap="square" lIns="0" tIns="0" rIns="0" bIns="0" rtlCol="0"/>
          <a:lstStyle/>
          <a:p>
            <a:endParaRPr sz="1350"/>
          </a:p>
        </p:txBody>
      </p:sp>
      <p:sp>
        <p:nvSpPr>
          <p:cNvPr id="419" name="object 419"/>
          <p:cNvSpPr/>
          <p:nvPr/>
        </p:nvSpPr>
        <p:spPr>
          <a:xfrm>
            <a:off x="3715628" y="3986300"/>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420" name="object 420"/>
          <p:cNvSpPr/>
          <p:nvPr/>
        </p:nvSpPr>
        <p:spPr>
          <a:xfrm>
            <a:off x="3726491" y="3965148"/>
            <a:ext cx="0" cy="41446"/>
          </a:xfrm>
          <a:custGeom>
            <a:avLst/>
            <a:gdLst/>
            <a:ahLst/>
            <a:cxnLst/>
            <a:rect l="l" t="t" r="r" b="b"/>
            <a:pathLst>
              <a:path h="55245">
                <a:moveTo>
                  <a:pt x="0" y="0"/>
                </a:moveTo>
                <a:lnTo>
                  <a:pt x="0" y="54864"/>
                </a:lnTo>
              </a:path>
            </a:pathLst>
          </a:custGeom>
          <a:ln w="6096">
            <a:solidFill>
              <a:srgbClr val="006CB1"/>
            </a:solidFill>
          </a:ln>
        </p:spPr>
        <p:txBody>
          <a:bodyPr wrap="square" lIns="0" tIns="0" rIns="0" bIns="0" rtlCol="0"/>
          <a:lstStyle/>
          <a:p>
            <a:endParaRPr sz="1350"/>
          </a:p>
        </p:txBody>
      </p:sp>
      <p:sp>
        <p:nvSpPr>
          <p:cNvPr id="421" name="object 421"/>
          <p:cNvSpPr/>
          <p:nvPr/>
        </p:nvSpPr>
        <p:spPr>
          <a:xfrm>
            <a:off x="3709912" y="3986300"/>
            <a:ext cx="35730" cy="0"/>
          </a:xfrm>
          <a:custGeom>
            <a:avLst/>
            <a:gdLst/>
            <a:ahLst/>
            <a:cxnLst/>
            <a:rect l="l" t="t" r="r" b="b"/>
            <a:pathLst>
              <a:path w="47625">
                <a:moveTo>
                  <a:pt x="47244" y="0"/>
                </a:moveTo>
                <a:lnTo>
                  <a:pt x="0" y="0"/>
                </a:lnTo>
              </a:path>
            </a:pathLst>
          </a:custGeom>
          <a:ln w="6096">
            <a:solidFill>
              <a:srgbClr val="006CB1"/>
            </a:solidFill>
          </a:ln>
        </p:spPr>
        <p:txBody>
          <a:bodyPr wrap="square" lIns="0" tIns="0" rIns="0" bIns="0" rtlCol="0"/>
          <a:lstStyle/>
          <a:p>
            <a:endParaRPr sz="1350"/>
          </a:p>
        </p:txBody>
      </p:sp>
      <p:sp>
        <p:nvSpPr>
          <p:cNvPr id="422" name="object 422"/>
          <p:cNvSpPr/>
          <p:nvPr/>
        </p:nvSpPr>
        <p:spPr>
          <a:xfrm>
            <a:off x="3720774" y="3965148"/>
            <a:ext cx="0" cy="41446"/>
          </a:xfrm>
          <a:custGeom>
            <a:avLst/>
            <a:gdLst/>
            <a:ahLst/>
            <a:cxnLst/>
            <a:rect l="l" t="t" r="r" b="b"/>
            <a:pathLst>
              <a:path h="55245">
                <a:moveTo>
                  <a:pt x="0" y="0"/>
                </a:moveTo>
                <a:lnTo>
                  <a:pt x="0" y="54864"/>
                </a:lnTo>
              </a:path>
            </a:pathLst>
          </a:custGeom>
          <a:ln w="6096">
            <a:solidFill>
              <a:srgbClr val="006CB1"/>
            </a:solidFill>
          </a:ln>
        </p:spPr>
        <p:txBody>
          <a:bodyPr wrap="square" lIns="0" tIns="0" rIns="0" bIns="0" rtlCol="0"/>
          <a:lstStyle/>
          <a:p>
            <a:endParaRPr sz="1350"/>
          </a:p>
        </p:txBody>
      </p:sp>
      <p:sp>
        <p:nvSpPr>
          <p:cNvPr id="423" name="object 423"/>
          <p:cNvSpPr/>
          <p:nvPr/>
        </p:nvSpPr>
        <p:spPr>
          <a:xfrm>
            <a:off x="3701908" y="3986300"/>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424" name="object 424"/>
          <p:cNvSpPr/>
          <p:nvPr/>
        </p:nvSpPr>
        <p:spPr>
          <a:xfrm>
            <a:off x="3692190" y="3952571"/>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25" name="object 425"/>
          <p:cNvSpPr/>
          <p:nvPr/>
        </p:nvSpPr>
        <p:spPr>
          <a:xfrm>
            <a:off x="3673324" y="3974865"/>
            <a:ext cx="36683" cy="0"/>
          </a:xfrm>
          <a:custGeom>
            <a:avLst/>
            <a:gdLst/>
            <a:ahLst/>
            <a:cxnLst/>
            <a:rect l="l" t="t" r="r" b="b"/>
            <a:pathLst>
              <a:path w="48895">
                <a:moveTo>
                  <a:pt x="48767" y="0"/>
                </a:moveTo>
                <a:lnTo>
                  <a:pt x="0" y="0"/>
                </a:lnTo>
              </a:path>
            </a:pathLst>
          </a:custGeom>
          <a:ln w="6096">
            <a:solidFill>
              <a:srgbClr val="006CB1"/>
            </a:solidFill>
          </a:ln>
        </p:spPr>
        <p:txBody>
          <a:bodyPr wrap="square" lIns="0" tIns="0" rIns="0" bIns="0" rtlCol="0"/>
          <a:lstStyle/>
          <a:p>
            <a:endParaRPr sz="1350"/>
          </a:p>
        </p:txBody>
      </p:sp>
      <p:sp>
        <p:nvSpPr>
          <p:cNvPr id="426" name="object 426"/>
          <p:cNvSpPr/>
          <p:nvPr/>
        </p:nvSpPr>
        <p:spPr>
          <a:xfrm>
            <a:off x="3680756" y="3946854"/>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27" name="object 427"/>
          <p:cNvSpPr/>
          <p:nvPr/>
        </p:nvSpPr>
        <p:spPr>
          <a:xfrm>
            <a:off x="3661891" y="3969149"/>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428" name="object 428"/>
          <p:cNvSpPr/>
          <p:nvPr/>
        </p:nvSpPr>
        <p:spPr>
          <a:xfrm>
            <a:off x="3675039" y="3946854"/>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29" name="object 429"/>
          <p:cNvSpPr/>
          <p:nvPr/>
        </p:nvSpPr>
        <p:spPr>
          <a:xfrm>
            <a:off x="3657318" y="3969149"/>
            <a:ext cx="34301" cy="0"/>
          </a:xfrm>
          <a:custGeom>
            <a:avLst/>
            <a:gdLst/>
            <a:ahLst/>
            <a:cxnLst/>
            <a:rect l="l" t="t" r="r" b="b"/>
            <a:pathLst>
              <a:path w="45720">
                <a:moveTo>
                  <a:pt x="45720" y="0"/>
                </a:moveTo>
                <a:lnTo>
                  <a:pt x="0" y="0"/>
                </a:lnTo>
              </a:path>
            </a:pathLst>
          </a:custGeom>
          <a:ln w="6096">
            <a:solidFill>
              <a:srgbClr val="006CB1"/>
            </a:solidFill>
          </a:ln>
        </p:spPr>
        <p:txBody>
          <a:bodyPr wrap="square" lIns="0" tIns="0" rIns="0" bIns="0" rtlCol="0"/>
          <a:lstStyle/>
          <a:p>
            <a:endParaRPr sz="1350"/>
          </a:p>
        </p:txBody>
      </p:sp>
      <p:sp>
        <p:nvSpPr>
          <p:cNvPr id="430" name="object 430"/>
          <p:cNvSpPr/>
          <p:nvPr/>
        </p:nvSpPr>
        <p:spPr>
          <a:xfrm>
            <a:off x="3664749" y="3946854"/>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31" name="object 431"/>
          <p:cNvSpPr/>
          <p:nvPr/>
        </p:nvSpPr>
        <p:spPr>
          <a:xfrm>
            <a:off x="3647028" y="3969149"/>
            <a:ext cx="36683" cy="0"/>
          </a:xfrm>
          <a:custGeom>
            <a:avLst/>
            <a:gdLst/>
            <a:ahLst/>
            <a:cxnLst/>
            <a:rect l="l" t="t" r="r" b="b"/>
            <a:pathLst>
              <a:path w="48895">
                <a:moveTo>
                  <a:pt x="48767" y="0"/>
                </a:moveTo>
                <a:lnTo>
                  <a:pt x="0" y="0"/>
                </a:lnTo>
              </a:path>
            </a:pathLst>
          </a:custGeom>
          <a:ln w="6096">
            <a:solidFill>
              <a:srgbClr val="006CB1"/>
            </a:solidFill>
          </a:ln>
        </p:spPr>
        <p:txBody>
          <a:bodyPr wrap="square" lIns="0" tIns="0" rIns="0" bIns="0" rtlCol="0"/>
          <a:lstStyle/>
          <a:p>
            <a:endParaRPr sz="1350"/>
          </a:p>
        </p:txBody>
      </p:sp>
      <p:sp>
        <p:nvSpPr>
          <p:cNvPr id="432" name="object 432"/>
          <p:cNvSpPr/>
          <p:nvPr/>
        </p:nvSpPr>
        <p:spPr>
          <a:xfrm>
            <a:off x="3654459" y="3946854"/>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33" name="object 433"/>
          <p:cNvSpPr/>
          <p:nvPr/>
        </p:nvSpPr>
        <p:spPr>
          <a:xfrm>
            <a:off x="3637880" y="3969149"/>
            <a:ext cx="33348" cy="0"/>
          </a:xfrm>
          <a:custGeom>
            <a:avLst/>
            <a:gdLst/>
            <a:ahLst/>
            <a:cxnLst/>
            <a:rect l="l" t="t" r="r" b="b"/>
            <a:pathLst>
              <a:path w="44450">
                <a:moveTo>
                  <a:pt x="44196" y="0"/>
                </a:moveTo>
                <a:lnTo>
                  <a:pt x="0" y="0"/>
                </a:lnTo>
              </a:path>
            </a:pathLst>
          </a:custGeom>
          <a:ln w="6096">
            <a:solidFill>
              <a:srgbClr val="006CB1"/>
            </a:solidFill>
          </a:ln>
        </p:spPr>
        <p:txBody>
          <a:bodyPr wrap="square" lIns="0" tIns="0" rIns="0" bIns="0" rtlCol="0"/>
          <a:lstStyle/>
          <a:p>
            <a:endParaRPr sz="1350"/>
          </a:p>
        </p:txBody>
      </p:sp>
      <p:sp>
        <p:nvSpPr>
          <p:cNvPr id="434" name="object 434"/>
          <p:cNvSpPr/>
          <p:nvPr/>
        </p:nvSpPr>
        <p:spPr>
          <a:xfrm>
            <a:off x="3651029" y="3946854"/>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35" name="object 435"/>
          <p:cNvSpPr/>
          <p:nvPr/>
        </p:nvSpPr>
        <p:spPr>
          <a:xfrm>
            <a:off x="3632164" y="3969149"/>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436" name="object 436"/>
          <p:cNvSpPr/>
          <p:nvPr/>
        </p:nvSpPr>
        <p:spPr>
          <a:xfrm>
            <a:off x="3639119" y="3946854"/>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37" name="object 437"/>
          <p:cNvSpPr/>
          <p:nvPr/>
        </p:nvSpPr>
        <p:spPr>
          <a:xfrm>
            <a:off x="3623016" y="3969149"/>
            <a:ext cx="34301" cy="0"/>
          </a:xfrm>
          <a:custGeom>
            <a:avLst/>
            <a:gdLst/>
            <a:ahLst/>
            <a:cxnLst/>
            <a:rect l="l" t="t" r="r" b="b"/>
            <a:pathLst>
              <a:path w="45720">
                <a:moveTo>
                  <a:pt x="45720" y="0"/>
                </a:moveTo>
                <a:lnTo>
                  <a:pt x="0" y="0"/>
                </a:lnTo>
              </a:path>
            </a:pathLst>
          </a:custGeom>
          <a:ln w="6096">
            <a:solidFill>
              <a:srgbClr val="006CB1"/>
            </a:solidFill>
          </a:ln>
        </p:spPr>
        <p:txBody>
          <a:bodyPr wrap="square" lIns="0" tIns="0" rIns="0" bIns="0" rtlCol="0"/>
          <a:lstStyle/>
          <a:p>
            <a:endParaRPr sz="1350"/>
          </a:p>
        </p:txBody>
      </p:sp>
      <p:sp>
        <p:nvSpPr>
          <p:cNvPr id="438" name="object 438"/>
          <p:cNvSpPr/>
          <p:nvPr/>
        </p:nvSpPr>
        <p:spPr>
          <a:xfrm>
            <a:off x="3636165" y="3946854"/>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39" name="object 439"/>
          <p:cNvSpPr/>
          <p:nvPr/>
        </p:nvSpPr>
        <p:spPr>
          <a:xfrm>
            <a:off x="3617300" y="3969149"/>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440" name="object 440"/>
          <p:cNvSpPr/>
          <p:nvPr/>
        </p:nvSpPr>
        <p:spPr>
          <a:xfrm>
            <a:off x="3614442" y="3946854"/>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41" name="object 441"/>
          <p:cNvSpPr/>
          <p:nvPr/>
        </p:nvSpPr>
        <p:spPr>
          <a:xfrm>
            <a:off x="3597863" y="3969149"/>
            <a:ext cx="34301" cy="0"/>
          </a:xfrm>
          <a:custGeom>
            <a:avLst/>
            <a:gdLst/>
            <a:ahLst/>
            <a:cxnLst/>
            <a:rect l="l" t="t" r="r" b="b"/>
            <a:pathLst>
              <a:path w="45720">
                <a:moveTo>
                  <a:pt x="45720" y="0"/>
                </a:moveTo>
                <a:lnTo>
                  <a:pt x="0" y="0"/>
                </a:lnTo>
              </a:path>
            </a:pathLst>
          </a:custGeom>
          <a:ln w="6096">
            <a:solidFill>
              <a:srgbClr val="006CB1"/>
            </a:solidFill>
          </a:ln>
        </p:spPr>
        <p:txBody>
          <a:bodyPr wrap="square" lIns="0" tIns="0" rIns="0" bIns="0" rtlCol="0"/>
          <a:lstStyle/>
          <a:p>
            <a:endParaRPr sz="1350"/>
          </a:p>
        </p:txBody>
      </p:sp>
      <p:sp>
        <p:nvSpPr>
          <p:cNvPr id="442" name="object 442"/>
          <p:cNvSpPr/>
          <p:nvPr/>
        </p:nvSpPr>
        <p:spPr>
          <a:xfrm>
            <a:off x="3608725" y="3946854"/>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43" name="object 443"/>
          <p:cNvSpPr/>
          <p:nvPr/>
        </p:nvSpPr>
        <p:spPr>
          <a:xfrm>
            <a:off x="3592147" y="3969149"/>
            <a:ext cx="33348" cy="0"/>
          </a:xfrm>
          <a:custGeom>
            <a:avLst/>
            <a:gdLst/>
            <a:ahLst/>
            <a:cxnLst/>
            <a:rect l="l" t="t" r="r" b="b"/>
            <a:pathLst>
              <a:path w="44450">
                <a:moveTo>
                  <a:pt x="44195" y="0"/>
                </a:moveTo>
                <a:lnTo>
                  <a:pt x="0" y="0"/>
                </a:lnTo>
              </a:path>
            </a:pathLst>
          </a:custGeom>
          <a:ln w="6096">
            <a:solidFill>
              <a:srgbClr val="006CB1"/>
            </a:solidFill>
          </a:ln>
        </p:spPr>
        <p:txBody>
          <a:bodyPr wrap="square" lIns="0" tIns="0" rIns="0" bIns="0" rtlCol="0"/>
          <a:lstStyle/>
          <a:p>
            <a:endParaRPr sz="1350"/>
          </a:p>
        </p:txBody>
      </p:sp>
      <p:sp>
        <p:nvSpPr>
          <p:cNvPr id="444" name="object 444"/>
          <p:cNvSpPr/>
          <p:nvPr/>
        </p:nvSpPr>
        <p:spPr>
          <a:xfrm>
            <a:off x="3606343" y="3946854"/>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45" name="object 445"/>
          <p:cNvSpPr/>
          <p:nvPr/>
        </p:nvSpPr>
        <p:spPr>
          <a:xfrm>
            <a:off x="3586429" y="3969149"/>
            <a:ext cx="36683" cy="0"/>
          </a:xfrm>
          <a:custGeom>
            <a:avLst/>
            <a:gdLst/>
            <a:ahLst/>
            <a:cxnLst/>
            <a:rect l="l" t="t" r="r" b="b"/>
            <a:pathLst>
              <a:path w="48895">
                <a:moveTo>
                  <a:pt x="48767" y="0"/>
                </a:moveTo>
                <a:lnTo>
                  <a:pt x="0" y="0"/>
                </a:lnTo>
              </a:path>
            </a:pathLst>
          </a:custGeom>
          <a:ln w="6096">
            <a:solidFill>
              <a:srgbClr val="006CB1"/>
            </a:solidFill>
          </a:ln>
        </p:spPr>
        <p:txBody>
          <a:bodyPr wrap="square" lIns="0" tIns="0" rIns="0" bIns="0" rtlCol="0"/>
          <a:lstStyle/>
          <a:p>
            <a:endParaRPr sz="1350"/>
          </a:p>
        </p:txBody>
      </p:sp>
      <p:sp>
        <p:nvSpPr>
          <p:cNvPr id="446" name="object 446"/>
          <p:cNvSpPr/>
          <p:nvPr/>
        </p:nvSpPr>
        <p:spPr>
          <a:xfrm>
            <a:off x="3598435" y="3946854"/>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47" name="object 447"/>
          <p:cNvSpPr/>
          <p:nvPr/>
        </p:nvSpPr>
        <p:spPr>
          <a:xfrm>
            <a:off x="3580713" y="3969149"/>
            <a:ext cx="36683" cy="0"/>
          </a:xfrm>
          <a:custGeom>
            <a:avLst/>
            <a:gdLst/>
            <a:ahLst/>
            <a:cxnLst/>
            <a:rect l="l" t="t" r="r" b="b"/>
            <a:pathLst>
              <a:path w="48895">
                <a:moveTo>
                  <a:pt x="48768" y="0"/>
                </a:moveTo>
                <a:lnTo>
                  <a:pt x="0" y="0"/>
                </a:lnTo>
              </a:path>
            </a:pathLst>
          </a:custGeom>
          <a:ln w="6096">
            <a:solidFill>
              <a:srgbClr val="006CB1"/>
            </a:solidFill>
          </a:ln>
        </p:spPr>
        <p:txBody>
          <a:bodyPr wrap="square" lIns="0" tIns="0" rIns="0" bIns="0" rtlCol="0"/>
          <a:lstStyle/>
          <a:p>
            <a:endParaRPr sz="1350"/>
          </a:p>
        </p:txBody>
      </p:sp>
      <p:sp>
        <p:nvSpPr>
          <p:cNvPr id="448" name="object 448"/>
          <p:cNvSpPr/>
          <p:nvPr/>
        </p:nvSpPr>
        <p:spPr>
          <a:xfrm>
            <a:off x="3593861" y="3946854"/>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49" name="object 449"/>
          <p:cNvSpPr/>
          <p:nvPr/>
        </p:nvSpPr>
        <p:spPr>
          <a:xfrm>
            <a:off x="3574997" y="3969149"/>
            <a:ext cx="36683" cy="0"/>
          </a:xfrm>
          <a:custGeom>
            <a:avLst/>
            <a:gdLst/>
            <a:ahLst/>
            <a:cxnLst/>
            <a:rect l="l" t="t" r="r" b="b"/>
            <a:pathLst>
              <a:path w="48895">
                <a:moveTo>
                  <a:pt x="48767" y="0"/>
                </a:moveTo>
                <a:lnTo>
                  <a:pt x="0" y="0"/>
                </a:lnTo>
              </a:path>
            </a:pathLst>
          </a:custGeom>
          <a:ln w="6096">
            <a:solidFill>
              <a:srgbClr val="006CB1"/>
            </a:solidFill>
          </a:ln>
        </p:spPr>
        <p:txBody>
          <a:bodyPr wrap="square" lIns="0" tIns="0" rIns="0" bIns="0" rtlCol="0"/>
          <a:lstStyle/>
          <a:p>
            <a:endParaRPr sz="1350"/>
          </a:p>
        </p:txBody>
      </p:sp>
      <p:sp>
        <p:nvSpPr>
          <p:cNvPr id="450" name="object 450"/>
          <p:cNvSpPr/>
          <p:nvPr/>
        </p:nvSpPr>
        <p:spPr>
          <a:xfrm>
            <a:off x="3588144" y="3946854"/>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51" name="object 451"/>
          <p:cNvSpPr/>
          <p:nvPr/>
        </p:nvSpPr>
        <p:spPr>
          <a:xfrm>
            <a:off x="3571566" y="3969149"/>
            <a:ext cx="34301" cy="0"/>
          </a:xfrm>
          <a:custGeom>
            <a:avLst/>
            <a:gdLst/>
            <a:ahLst/>
            <a:cxnLst/>
            <a:rect l="l" t="t" r="r" b="b"/>
            <a:pathLst>
              <a:path w="45720">
                <a:moveTo>
                  <a:pt x="45720" y="0"/>
                </a:moveTo>
                <a:lnTo>
                  <a:pt x="0" y="0"/>
                </a:lnTo>
              </a:path>
            </a:pathLst>
          </a:custGeom>
          <a:ln w="6096">
            <a:solidFill>
              <a:srgbClr val="006CB1"/>
            </a:solidFill>
          </a:ln>
        </p:spPr>
        <p:txBody>
          <a:bodyPr wrap="square" lIns="0" tIns="0" rIns="0" bIns="0" rtlCol="0"/>
          <a:lstStyle/>
          <a:p>
            <a:endParaRPr sz="1350"/>
          </a:p>
        </p:txBody>
      </p:sp>
      <p:sp>
        <p:nvSpPr>
          <p:cNvPr id="452" name="object 452"/>
          <p:cNvSpPr/>
          <p:nvPr/>
        </p:nvSpPr>
        <p:spPr>
          <a:xfrm>
            <a:off x="3588144" y="3935420"/>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453" name="object 453"/>
          <p:cNvSpPr/>
          <p:nvPr/>
        </p:nvSpPr>
        <p:spPr>
          <a:xfrm>
            <a:off x="3569279" y="3954857"/>
            <a:ext cx="36683" cy="0"/>
          </a:xfrm>
          <a:custGeom>
            <a:avLst/>
            <a:gdLst/>
            <a:ahLst/>
            <a:cxnLst/>
            <a:rect l="l" t="t" r="r" b="b"/>
            <a:pathLst>
              <a:path w="48895">
                <a:moveTo>
                  <a:pt x="48768" y="0"/>
                </a:moveTo>
                <a:lnTo>
                  <a:pt x="0" y="0"/>
                </a:lnTo>
              </a:path>
            </a:pathLst>
          </a:custGeom>
          <a:ln w="6096">
            <a:solidFill>
              <a:srgbClr val="006CB1"/>
            </a:solidFill>
          </a:ln>
        </p:spPr>
        <p:txBody>
          <a:bodyPr wrap="square" lIns="0" tIns="0" rIns="0" bIns="0" rtlCol="0"/>
          <a:lstStyle/>
          <a:p>
            <a:endParaRPr sz="1350"/>
          </a:p>
        </p:txBody>
      </p:sp>
      <p:sp>
        <p:nvSpPr>
          <p:cNvPr id="454" name="object 454"/>
          <p:cNvSpPr/>
          <p:nvPr/>
        </p:nvSpPr>
        <p:spPr>
          <a:xfrm>
            <a:off x="3582428" y="3935420"/>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455" name="object 455"/>
          <p:cNvSpPr/>
          <p:nvPr/>
        </p:nvSpPr>
        <p:spPr>
          <a:xfrm>
            <a:off x="3565849" y="3954857"/>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456" name="object 456"/>
          <p:cNvSpPr/>
          <p:nvPr/>
        </p:nvSpPr>
        <p:spPr>
          <a:xfrm>
            <a:off x="3578997" y="3935420"/>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457" name="object 457"/>
          <p:cNvSpPr/>
          <p:nvPr/>
        </p:nvSpPr>
        <p:spPr>
          <a:xfrm>
            <a:off x="3561276" y="3954857"/>
            <a:ext cx="36683" cy="0"/>
          </a:xfrm>
          <a:custGeom>
            <a:avLst/>
            <a:gdLst/>
            <a:ahLst/>
            <a:cxnLst/>
            <a:rect l="l" t="t" r="r" b="b"/>
            <a:pathLst>
              <a:path w="48895">
                <a:moveTo>
                  <a:pt x="48768" y="0"/>
                </a:moveTo>
                <a:lnTo>
                  <a:pt x="0" y="0"/>
                </a:lnTo>
              </a:path>
            </a:pathLst>
          </a:custGeom>
          <a:ln w="6096">
            <a:solidFill>
              <a:srgbClr val="006CB1"/>
            </a:solidFill>
          </a:ln>
        </p:spPr>
        <p:txBody>
          <a:bodyPr wrap="square" lIns="0" tIns="0" rIns="0" bIns="0" rtlCol="0"/>
          <a:lstStyle/>
          <a:p>
            <a:endParaRPr sz="1350"/>
          </a:p>
        </p:txBody>
      </p:sp>
      <p:sp>
        <p:nvSpPr>
          <p:cNvPr id="458" name="object 458"/>
          <p:cNvSpPr/>
          <p:nvPr/>
        </p:nvSpPr>
        <p:spPr>
          <a:xfrm>
            <a:off x="3571566" y="3935420"/>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459" name="object 459"/>
          <p:cNvSpPr/>
          <p:nvPr/>
        </p:nvSpPr>
        <p:spPr>
          <a:xfrm>
            <a:off x="3554416" y="3954857"/>
            <a:ext cx="35730" cy="0"/>
          </a:xfrm>
          <a:custGeom>
            <a:avLst/>
            <a:gdLst/>
            <a:ahLst/>
            <a:cxnLst/>
            <a:rect l="l" t="t" r="r" b="b"/>
            <a:pathLst>
              <a:path w="47625">
                <a:moveTo>
                  <a:pt x="47244" y="0"/>
                </a:moveTo>
                <a:lnTo>
                  <a:pt x="0" y="0"/>
                </a:lnTo>
              </a:path>
            </a:pathLst>
          </a:custGeom>
          <a:ln w="6096">
            <a:solidFill>
              <a:srgbClr val="006CB1"/>
            </a:solidFill>
          </a:ln>
        </p:spPr>
        <p:txBody>
          <a:bodyPr wrap="square" lIns="0" tIns="0" rIns="0" bIns="0" rtlCol="0"/>
          <a:lstStyle/>
          <a:p>
            <a:endParaRPr sz="1350"/>
          </a:p>
        </p:txBody>
      </p:sp>
      <p:sp>
        <p:nvSpPr>
          <p:cNvPr id="460" name="object 460"/>
          <p:cNvSpPr/>
          <p:nvPr/>
        </p:nvSpPr>
        <p:spPr>
          <a:xfrm>
            <a:off x="3567565" y="3935420"/>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461" name="object 461"/>
          <p:cNvSpPr/>
          <p:nvPr/>
        </p:nvSpPr>
        <p:spPr>
          <a:xfrm>
            <a:off x="3548699" y="3954857"/>
            <a:ext cx="36683" cy="0"/>
          </a:xfrm>
          <a:custGeom>
            <a:avLst/>
            <a:gdLst/>
            <a:ahLst/>
            <a:cxnLst/>
            <a:rect l="l" t="t" r="r" b="b"/>
            <a:pathLst>
              <a:path w="48895">
                <a:moveTo>
                  <a:pt x="48768" y="0"/>
                </a:moveTo>
                <a:lnTo>
                  <a:pt x="0" y="0"/>
                </a:lnTo>
              </a:path>
            </a:pathLst>
          </a:custGeom>
          <a:ln w="6096">
            <a:solidFill>
              <a:srgbClr val="006CB1"/>
            </a:solidFill>
          </a:ln>
        </p:spPr>
        <p:txBody>
          <a:bodyPr wrap="square" lIns="0" tIns="0" rIns="0" bIns="0" rtlCol="0"/>
          <a:lstStyle/>
          <a:p>
            <a:endParaRPr sz="1350"/>
          </a:p>
        </p:txBody>
      </p:sp>
      <p:sp>
        <p:nvSpPr>
          <p:cNvPr id="462" name="object 462"/>
          <p:cNvSpPr/>
          <p:nvPr/>
        </p:nvSpPr>
        <p:spPr>
          <a:xfrm>
            <a:off x="3556131" y="3935420"/>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463" name="object 463"/>
          <p:cNvSpPr/>
          <p:nvPr/>
        </p:nvSpPr>
        <p:spPr>
          <a:xfrm>
            <a:off x="3539552" y="3954857"/>
            <a:ext cx="35730" cy="0"/>
          </a:xfrm>
          <a:custGeom>
            <a:avLst/>
            <a:gdLst/>
            <a:ahLst/>
            <a:cxnLst/>
            <a:rect l="l" t="t" r="r" b="b"/>
            <a:pathLst>
              <a:path w="47625">
                <a:moveTo>
                  <a:pt x="47244" y="0"/>
                </a:moveTo>
                <a:lnTo>
                  <a:pt x="0" y="0"/>
                </a:lnTo>
              </a:path>
            </a:pathLst>
          </a:custGeom>
          <a:ln w="6096">
            <a:solidFill>
              <a:srgbClr val="006CB1"/>
            </a:solidFill>
          </a:ln>
        </p:spPr>
        <p:txBody>
          <a:bodyPr wrap="square" lIns="0" tIns="0" rIns="0" bIns="0" rtlCol="0"/>
          <a:lstStyle/>
          <a:p>
            <a:endParaRPr sz="1350"/>
          </a:p>
        </p:txBody>
      </p:sp>
      <p:sp>
        <p:nvSpPr>
          <p:cNvPr id="464" name="object 464"/>
          <p:cNvSpPr/>
          <p:nvPr/>
        </p:nvSpPr>
        <p:spPr>
          <a:xfrm>
            <a:off x="3553844" y="3935420"/>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465" name="object 465"/>
          <p:cNvSpPr/>
          <p:nvPr/>
        </p:nvSpPr>
        <p:spPr>
          <a:xfrm>
            <a:off x="3537265" y="3954857"/>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466" name="object 466"/>
          <p:cNvSpPr/>
          <p:nvPr/>
        </p:nvSpPr>
        <p:spPr>
          <a:xfrm>
            <a:off x="3552701" y="3935420"/>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467" name="object 467"/>
          <p:cNvSpPr/>
          <p:nvPr/>
        </p:nvSpPr>
        <p:spPr>
          <a:xfrm>
            <a:off x="3534979" y="3954857"/>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468" name="object 468"/>
          <p:cNvSpPr/>
          <p:nvPr/>
        </p:nvSpPr>
        <p:spPr>
          <a:xfrm>
            <a:off x="3548127" y="3926273"/>
            <a:ext cx="0" cy="42399"/>
          </a:xfrm>
          <a:custGeom>
            <a:avLst/>
            <a:gdLst/>
            <a:ahLst/>
            <a:cxnLst/>
            <a:rect l="l" t="t" r="r" b="b"/>
            <a:pathLst>
              <a:path h="56514">
                <a:moveTo>
                  <a:pt x="0" y="0"/>
                </a:moveTo>
                <a:lnTo>
                  <a:pt x="0" y="56388"/>
                </a:lnTo>
              </a:path>
            </a:pathLst>
          </a:custGeom>
          <a:ln w="6096">
            <a:solidFill>
              <a:srgbClr val="006CB1"/>
            </a:solidFill>
          </a:ln>
        </p:spPr>
        <p:txBody>
          <a:bodyPr wrap="square" lIns="0" tIns="0" rIns="0" bIns="0" rtlCol="0"/>
          <a:lstStyle/>
          <a:p>
            <a:endParaRPr sz="1350"/>
          </a:p>
        </p:txBody>
      </p:sp>
      <p:sp>
        <p:nvSpPr>
          <p:cNvPr id="469" name="object 469"/>
          <p:cNvSpPr/>
          <p:nvPr/>
        </p:nvSpPr>
        <p:spPr>
          <a:xfrm>
            <a:off x="3529262" y="3946282"/>
            <a:ext cx="36683" cy="0"/>
          </a:xfrm>
          <a:custGeom>
            <a:avLst/>
            <a:gdLst/>
            <a:ahLst/>
            <a:cxnLst/>
            <a:rect l="l" t="t" r="r" b="b"/>
            <a:pathLst>
              <a:path w="48894">
                <a:moveTo>
                  <a:pt x="48768" y="0"/>
                </a:moveTo>
                <a:lnTo>
                  <a:pt x="0" y="0"/>
                </a:lnTo>
              </a:path>
            </a:pathLst>
          </a:custGeom>
          <a:ln w="6096">
            <a:solidFill>
              <a:srgbClr val="006CB1"/>
            </a:solidFill>
          </a:ln>
        </p:spPr>
        <p:txBody>
          <a:bodyPr wrap="square" lIns="0" tIns="0" rIns="0" bIns="0" rtlCol="0"/>
          <a:lstStyle/>
          <a:p>
            <a:endParaRPr sz="1350"/>
          </a:p>
        </p:txBody>
      </p:sp>
      <p:sp>
        <p:nvSpPr>
          <p:cNvPr id="470" name="object 470"/>
          <p:cNvSpPr/>
          <p:nvPr/>
        </p:nvSpPr>
        <p:spPr>
          <a:xfrm>
            <a:off x="3544697" y="3926273"/>
            <a:ext cx="0" cy="42399"/>
          </a:xfrm>
          <a:custGeom>
            <a:avLst/>
            <a:gdLst/>
            <a:ahLst/>
            <a:cxnLst/>
            <a:rect l="l" t="t" r="r" b="b"/>
            <a:pathLst>
              <a:path h="56514">
                <a:moveTo>
                  <a:pt x="0" y="0"/>
                </a:moveTo>
                <a:lnTo>
                  <a:pt x="0" y="56388"/>
                </a:lnTo>
              </a:path>
            </a:pathLst>
          </a:custGeom>
          <a:ln w="6096">
            <a:solidFill>
              <a:srgbClr val="006CB1"/>
            </a:solidFill>
          </a:ln>
        </p:spPr>
        <p:txBody>
          <a:bodyPr wrap="square" lIns="0" tIns="0" rIns="0" bIns="0" rtlCol="0"/>
          <a:lstStyle/>
          <a:p>
            <a:endParaRPr sz="1350"/>
          </a:p>
        </p:txBody>
      </p:sp>
      <p:sp>
        <p:nvSpPr>
          <p:cNvPr id="471" name="object 471"/>
          <p:cNvSpPr/>
          <p:nvPr/>
        </p:nvSpPr>
        <p:spPr>
          <a:xfrm>
            <a:off x="3525832" y="3946282"/>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472" name="object 472"/>
          <p:cNvSpPr/>
          <p:nvPr/>
        </p:nvSpPr>
        <p:spPr>
          <a:xfrm>
            <a:off x="3540123" y="3926273"/>
            <a:ext cx="0" cy="42399"/>
          </a:xfrm>
          <a:custGeom>
            <a:avLst/>
            <a:gdLst/>
            <a:ahLst/>
            <a:cxnLst/>
            <a:rect l="l" t="t" r="r" b="b"/>
            <a:pathLst>
              <a:path h="56514">
                <a:moveTo>
                  <a:pt x="0" y="0"/>
                </a:moveTo>
                <a:lnTo>
                  <a:pt x="0" y="56388"/>
                </a:lnTo>
              </a:path>
            </a:pathLst>
          </a:custGeom>
          <a:ln w="6096">
            <a:solidFill>
              <a:srgbClr val="006CB1"/>
            </a:solidFill>
          </a:ln>
        </p:spPr>
        <p:txBody>
          <a:bodyPr wrap="square" lIns="0" tIns="0" rIns="0" bIns="0" rtlCol="0"/>
          <a:lstStyle/>
          <a:p>
            <a:endParaRPr sz="1350"/>
          </a:p>
        </p:txBody>
      </p:sp>
      <p:sp>
        <p:nvSpPr>
          <p:cNvPr id="473" name="object 473"/>
          <p:cNvSpPr/>
          <p:nvPr/>
        </p:nvSpPr>
        <p:spPr>
          <a:xfrm>
            <a:off x="3522401" y="3946282"/>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474" name="object 474"/>
          <p:cNvSpPr/>
          <p:nvPr/>
        </p:nvSpPr>
        <p:spPr>
          <a:xfrm>
            <a:off x="3533263" y="3926273"/>
            <a:ext cx="0" cy="42399"/>
          </a:xfrm>
          <a:custGeom>
            <a:avLst/>
            <a:gdLst/>
            <a:ahLst/>
            <a:cxnLst/>
            <a:rect l="l" t="t" r="r" b="b"/>
            <a:pathLst>
              <a:path h="56514">
                <a:moveTo>
                  <a:pt x="0" y="0"/>
                </a:moveTo>
                <a:lnTo>
                  <a:pt x="0" y="56388"/>
                </a:lnTo>
              </a:path>
            </a:pathLst>
          </a:custGeom>
          <a:ln w="6096">
            <a:solidFill>
              <a:srgbClr val="006CB1"/>
            </a:solidFill>
          </a:ln>
        </p:spPr>
        <p:txBody>
          <a:bodyPr wrap="square" lIns="0" tIns="0" rIns="0" bIns="0" rtlCol="0"/>
          <a:lstStyle/>
          <a:p>
            <a:endParaRPr sz="1350"/>
          </a:p>
        </p:txBody>
      </p:sp>
      <p:sp>
        <p:nvSpPr>
          <p:cNvPr id="475" name="object 475"/>
          <p:cNvSpPr/>
          <p:nvPr/>
        </p:nvSpPr>
        <p:spPr>
          <a:xfrm>
            <a:off x="3516685" y="3946282"/>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476" name="object 476"/>
          <p:cNvSpPr/>
          <p:nvPr/>
        </p:nvSpPr>
        <p:spPr>
          <a:xfrm>
            <a:off x="3529833" y="3918270"/>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77" name="object 477"/>
          <p:cNvSpPr/>
          <p:nvPr/>
        </p:nvSpPr>
        <p:spPr>
          <a:xfrm>
            <a:off x="3513256" y="3940565"/>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478" name="object 478"/>
          <p:cNvSpPr/>
          <p:nvPr/>
        </p:nvSpPr>
        <p:spPr>
          <a:xfrm>
            <a:off x="3526403" y="3918270"/>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79" name="object 479"/>
          <p:cNvSpPr/>
          <p:nvPr/>
        </p:nvSpPr>
        <p:spPr>
          <a:xfrm>
            <a:off x="3508681" y="3940565"/>
            <a:ext cx="36683" cy="0"/>
          </a:xfrm>
          <a:custGeom>
            <a:avLst/>
            <a:gdLst/>
            <a:ahLst/>
            <a:cxnLst/>
            <a:rect l="l" t="t" r="r" b="b"/>
            <a:pathLst>
              <a:path w="48894">
                <a:moveTo>
                  <a:pt x="48768" y="0"/>
                </a:moveTo>
                <a:lnTo>
                  <a:pt x="0" y="0"/>
                </a:lnTo>
              </a:path>
            </a:pathLst>
          </a:custGeom>
          <a:ln w="6096">
            <a:solidFill>
              <a:srgbClr val="006CB1"/>
            </a:solidFill>
          </a:ln>
        </p:spPr>
        <p:txBody>
          <a:bodyPr wrap="square" lIns="0" tIns="0" rIns="0" bIns="0" rtlCol="0"/>
          <a:lstStyle/>
          <a:p>
            <a:endParaRPr sz="1350"/>
          </a:p>
        </p:txBody>
      </p:sp>
      <p:sp>
        <p:nvSpPr>
          <p:cNvPr id="480" name="object 480"/>
          <p:cNvSpPr/>
          <p:nvPr/>
        </p:nvSpPr>
        <p:spPr>
          <a:xfrm>
            <a:off x="3519543" y="3918270"/>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81" name="object 481"/>
          <p:cNvSpPr/>
          <p:nvPr/>
        </p:nvSpPr>
        <p:spPr>
          <a:xfrm>
            <a:off x="3502965" y="3940565"/>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482" name="object 482"/>
          <p:cNvSpPr/>
          <p:nvPr/>
        </p:nvSpPr>
        <p:spPr>
          <a:xfrm>
            <a:off x="3516113" y="3918270"/>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83" name="object 483"/>
          <p:cNvSpPr/>
          <p:nvPr/>
        </p:nvSpPr>
        <p:spPr>
          <a:xfrm>
            <a:off x="3499535" y="3940565"/>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484" name="object 484"/>
          <p:cNvSpPr/>
          <p:nvPr/>
        </p:nvSpPr>
        <p:spPr>
          <a:xfrm>
            <a:off x="3512684" y="3914841"/>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85" name="object 485"/>
          <p:cNvSpPr/>
          <p:nvPr/>
        </p:nvSpPr>
        <p:spPr>
          <a:xfrm>
            <a:off x="3494961" y="3937136"/>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486" name="object 486"/>
          <p:cNvSpPr/>
          <p:nvPr/>
        </p:nvSpPr>
        <p:spPr>
          <a:xfrm>
            <a:off x="3508109" y="3914841"/>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87" name="object 487"/>
          <p:cNvSpPr/>
          <p:nvPr/>
        </p:nvSpPr>
        <p:spPr>
          <a:xfrm>
            <a:off x="3491531" y="3937136"/>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488" name="object 488"/>
          <p:cNvSpPr/>
          <p:nvPr/>
        </p:nvSpPr>
        <p:spPr>
          <a:xfrm>
            <a:off x="3503537" y="3914841"/>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89" name="object 489"/>
          <p:cNvSpPr/>
          <p:nvPr/>
        </p:nvSpPr>
        <p:spPr>
          <a:xfrm>
            <a:off x="3486958" y="3937136"/>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490" name="object 490"/>
          <p:cNvSpPr/>
          <p:nvPr/>
        </p:nvSpPr>
        <p:spPr>
          <a:xfrm>
            <a:off x="3492103" y="3906837"/>
            <a:ext cx="0" cy="42399"/>
          </a:xfrm>
          <a:custGeom>
            <a:avLst/>
            <a:gdLst/>
            <a:ahLst/>
            <a:cxnLst/>
            <a:rect l="l" t="t" r="r" b="b"/>
            <a:pathLst>
              <a:path h="56514">
                <a:moveTo>
                  <a:pt x="0" y="0"/>
                </a:moveTo>
                <a:lnTo>
                  <a:pt x="0" y="56388"/>
                </a:lnTo>
              </a:path>
            </a:pathLst>
          </a:custGeom>
          <a:ln w="6096">
            <a:solidFill>
              <a:srgbClr val="006CB1"/>
            </a:solidFill>
          </a:ln>
        </p:spPr>
        <p:txBody>
          <a:bodyPr wrap="square" lIns="0" tIns="0" rIns="0" bIns="0" rtlCol="0"/>
          <a:lstStyle/>
          <a:p>
            <a:endParaRPr sz="1350"/>
          </a:p>
        </p:txBody>
      </p:sp>
      <p:sp>
        <p:nvSpPr>
          <p:cNvPr id="491" name="object 491"/>
          <p:cNvSpPr/>
          <p:nvPr/>
        </p:nvSpPr>
        <p:spPr>
          <a:xfrm>
            <a:off x="3474381" y="3926845"/>
            <a:ext cx="36683" cy="0"/>
          </a:xfrm>
          <a:custGeom>
            <a:avLst/>
            <a:gdLst/>
            <a:ahLst/>
            <a:cxnLst/>
            <a:rect l="l" t="t" r="r" b="b"/>
            <a:pathLst>
              <a:path w="48894">
                <a:moveTo>
                  <a:pt x="48767" y="0"/>
                </a:moveTo>
                <a:lnTo>
                  <a:pt x="0" y="0"/>
                </a:lnTo>
              </a:path>
            </a:pathLst>
          </a:custGeom>
          <a:ln w="6096">
            <a:solidFill>
              <a:srgbClr val="006CB1"/>
            </a:solidFill>
          </a:ln>
        </p:spPr>
        <p:txBody>
          <a:bodyPr wrap="square" lIns="0" tIns="0" rIns="0" bIns="0" rtlCol="0"/>
          <a:lstStyle/>
          <a:p>
            <a:endParaRPr sz="1350"/>
          </a:p>
        </p:txBody>
      </p:sp>
      <p:sp>
        <p:nvSpPr>
          <p:cNvPr id="492" name="object 492"/>
          <p:cNvSpPr/>
          <p:nvPr/>
        </p:nvSpPr>
        <p:spPr>
          <a:xfrm>
            <a:off x="3492103" y="3910267"/>
            <a:ext cx="0" cy="42399"/>
          </a:xfrm>
          <a:custGeom>
            <a:avLst/>
            <a:gdLst/>
            <a:ahLst/>
            <a:cxnLst/>
            <a:rect l="l" t="t" r="r" b="b"/>
            <a:pathLst>
              <a:path h="56514">
                <a:moveTo>
                  <a:pt x="0" y="0"/>
                </a:moveTo>
                <a:lnTo>
                  <a:pt x="0" y="56388"/>
                </a:lnTo>
              </a:path>
            </a:pathLst>
          </a:custGeom>
          <a:ln w="6096">
            <a:solidFill>
              <a:srgbClr val="006CB1"/>
            </a:solidFill>
          </a:ln>
        </p:spPr>
        <p:txBody>
          <a:bodyPr wrap="square" lIns="0" tIns="0" rIns="0" bIns="0" rtlCol="0"/>
          <a:lstStyle/>
          <a:p>
            <a:endParaRPr sz="1350"/>
          </a:p>
        </p:txBody>
      </p:sp>
      <p:sp>
        <p:nvSpPr>
          <p:cNvPr id="493" name="object 493"/>
          <p:cNvSpPr/>
          <p:nvPr/>
        </p:nvSpPr>
        <p:spPr>
          <a:xfrm>
            <a:off x="3474381" y="3932561"/>
            <a:ext cx="36683" cy="0"/>
          </a:xfrm>
          <a:custGeom>
            <a:avLst/>
            <a:gdLst/>
            <a:ahLst/>
            <a:cxnLst/>
            <a:rect l="l" t="t" r="r" b="b"/>
            <a:pathLst>
              <a:path w="48894">
                <a:moveTo>
                  <a:pt x="48767" y="0"/>
                </a:moveTo>
                <a:lnTo>
                  <a:pt x="0" y="0"/>
                </a:lnTo>
              </a:path>
            </a:pathLst>
          </a:custGeom>
          <a:ln w="6096">
            <a:solidFill>
              <a:srgbClr val="006CB1"/>
            </a:solidFill>
          </a:ln>
        </p:spPr>
        <p:txBody>
          <a:bodyPr wrap="square" lIns="0" tIns="0" rIns="0" bIns="0" rtlCol="0"/>
          <a:lstStyle/>
          <a:p>
            <a:endParaRPr sz="1350"/>
          </a:p>
        </p:txBody>
      </p:sp>
      <p:sp>
        <p:nvSpPr>
          <p:cNvPr id="494" name="object 494"/>
          <p:cNvSpPr/>
          <p:nvPr/>
        </p:nvSpPr>
        <p:spPr>
          <a:xfrm>
            <a:off x="3484100" y="3904550"/>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95" name="object 495"/>
          <p:cNvSpPr/>
          <p:nvPr/>
        </p:nvSpPr>
        <p:spPr>
          <a:xfrm>
            <a:off x="3465234" y="3926845"/>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496" name="object 496"/>
          <p:cNvSpPr/>
          <p:nvPr/>
        </p:nvSpPr>
        <p:spPr>
          <a:xfrm>
            <a:off x="3476096" y="3904550"/>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97" name="object 497"/>
          <p:cNvSpPr/>
          <p:nvPr/>
        </p:nvSpPr>
        <p:spPr>
          <a:xfrm>
            <a:off x="3459518" y="3926845"/>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498" name="object 498"/>
          <p:cNvSpPr/>
          <p:nvPr/>
        </p:nvSpPr>
        <p:spPr>
          <a:xfrm>
            <a:off x="3473714" y="3904550"/>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499" name="object 499"/>
          <p:cNvSpPr/>
          <p:nvPr/>
        </p:nvSpPr>
        <p:spPr>
          <a:xfrm>
            <a:off x="3453800" y="3926845"/>
            <a:ext cx="36683" cy="0"/>
          </a:xfrm>
          <a:custGeom>
            <a:avLst/>
            <a:gdLst/>
            <a:ahLst/>
            <a:cxnLst/>
            <a:rect l="l" t="t" r="r" b="b"/>
            <a:pathLst>
              <a:path w="48894">
                <a:moveTo>
                  <a:pt x="48768" y="0"/>
                </a:moveTo>
                <a:lnTo>
                  <a:pt x="0" y="0"/>
                </a:lnTo>
              </a:path>
            </a:pathLst>
          </a:custGeom>
          <a:ln w="6096">
            <a:solidFill>
              <a:srgbClr val="006CB1"/>
            </a:solidFill>
          </a:ln>
        </p:spPr>
        <p:txBody>
          <a:bodyPr wrap="square" lIns="0" tIns="0" rIns="0" bIns="0" rtlCol="0"/>
          <a:lstStyle/>
          <a:p>
            <a:endParaRPr sz="1350"/>
          </a:p>
        </p:txBody>
      </p:sp>
      <p:sp>
        <p:nvSpPr>
          <p:cNvPr id="500" name="object 500"/>
          <p:cNvSpPr/>
          <p:nvPr/>
        </p:nvSpPr>
        <p:spPr>
          <a:xfrm>
            <a:off x="3463519" y="3904550"/>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01" name="object 501"/>
          <p:cNvSpPr/>
          <p:nvPr/>
        </p:nvSpPr>
        <p:spPr>
          <a:xfrm>
            <a:off x="3446940" y="3926845"/>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502" name="object 502"/>
          <p:cNvSpPr/>
          <p:nvPr/>
        </p:nvSpPr>
        <p:spPr>
          <a:xfrm>
            <a:off x="3461232" y="3904550"/>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03" name="object 503"/>
          <p:cNvSpPr/>
          <p:nvPr/>
        </p:nvSpPr>
        <p:spPr>
          <a:xfrm>
            <a:off x="3442368" y="3926845"/>
            <a:ext cx="36683" cy="0"/>
          </a:xfrm>
          <a:custGeom>
            <a:avLst/>
            <a:gdLst/>
            <a:ahLst/>
            <a:cxnLst/>
            <a:rect l="l" t="t" r="r" b="b"/>
            <a:pathLst>
              <a:path w="48894">
                <a:moveTo>
                  <a:pt x="48768" y="0"/>
                </a:moveTo>
                <a:lnTo>
                  <a:pt x="0" y="0"/>
                </a:lnTo>
              </a:path>
            </a:pathLst>
          </a:custGeom>
          <a:ln w="6096">
            <a:solidFill>
              <a:srgbClr val="006CB1"/>
            </a:solidFill>
          </a:ln>
        </p:spPr>
        <p:txBody>
          <a:bodyPr wrap="square" lIns="0" tIns="0" rIns="0" bIns="0" rtlCol="0"/>
          <a:lstStyle/>
          <a:p>
            <a:endParaRPr sz="1350"/>
          </a:p>
        </p:txBody>
      </p:sp>
      <p:sp>
        <p:nvSpPr>
          <p:cNvPr id="504" name="object 504"/>
          <p:cNvSpPr/>
          <p:nvPr/>
        </p:nvSpPr>
        <p:spPr>
          <a:xfrm>
            <a:off x="3455516" y="3904550"/>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05" name="object 505"/>
          <p:cNvSpPr/>
          <p:nvPr/>
        </p:nvSpPr>
        <p:spPr>
          <a:xfrm>
            <a:off x="3438938" y="3926845"/>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506" name="object 506"/>
          <p:cNvSpPr/>
          <p:nvPr/>
        </p:nvSpPr>
        <p:spPr>
          <a:xfrm>
            <a:off x="3447512" y="3901120"/>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07" name="object 507"/>
          <p:cNvSpPr/>
          <p:nvPr/>
        </p:nvSpPr>
        <p:spPr>
          <a:xfrm>
            <a:off x="3430934" y="3923415"/>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508" name="object 508"/>
          <p:cNvSpPr/>
          <p:nvPr/>
        </p:nvSpPr>
        <p:spPr>
          <a:xfrm>
            <a:off x="3444082" y="3888542"/>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509" name="object 509"/>
          <p:cNvSpPr/>
          <p:nvPr/>
        </p:nvSpPr>
        <p:spPr>
          <a:xfrm>
            <a:off x="3425217" y="3908552"/>
            <a:ext cx="35730" cy="0"/>
          </a:xfrm>
          <a:custGeom>
            <a:avLst/>
            <a:gdLst/>
            <a:ahLst/>
            <a:cxnLst/>
            <a:rect l="l" t="t" r="r" b="b"/>
            <a:pathLst>
              <a:path w="47625">
                <a:moveTo>
                  <a:pt x="47244" y="0"/>
                </a:moveTo>
                <a:lnTo>
                  <a:pt x="0" y="0"/>
                </a:lnTo>
              </a:path>
            </a:pathLst>
          </a:custGeom>
          <a:ln w="6096">
            <a:solidFill>
              <a:srgbClr val="006CB1"/>
            </a:solidFill>
          </a:ln>
        </p:spPr>
        <p:txBody>
          <a:bodyPr wrap="square" lIns="0" tIns="0" rIns="0" bIns="0" rtlCol="0"/>
          <a:lstStyle/>
          <a:p>
            <a:endParaRPr sz="1350"/>
          </a:p>
        </p:txBody>
      </p:sp>
      <p:sp>
        <p:nvSpPr>
          <p:cNvPr id="510" name="object 510"/>
          <p:cNvSpPr/>
          <p:nvPr/>
        </p:nvSpPr>
        <p:spPr>
          <a:xfrm>
            <a:off x="3438937" y="3888542"/>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511" name="object 511"/>
          <p:cNvSpPr/>
          <p:nvPr/>
        </p:nvSpPr>
        <p:spPr>
          <a:xfrm>
            <a:off x="3421787" y="3908552"/>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512" name="object 512"/>
          <p:cNvSpPr/>
          <p:nvPr/>
        </p:nvSpPr>
        <p:spPr>
          <a:xfrm>
            <a:off x="3434936" y="3888542"/>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513" name="object 513"/>
          <p:cNvSpPr/>
          <p:nvPr/>
        </p:nvSpPr>
        <p:spPr>
          <a:xfrm>
            <a:off x="3418356" y="3908552"/>
            <a:ext cx="34301" cy="0"/>
          </a:xfrm>
          <a:custGeom>
            <a:avLst/>
            <a:gdLst/>
            <a:ahLst/>
            <a:cxnLst/>
            <a:rect l="l" t="t" r="r" b="b"/>
            <a:pathLst>
              <a:path w="45719">
                <a:moveTo>
                  <a:pt x="45720" y="0"/>
                </a:moveTo>
                <a:lnTo>
                  <a:pt x="0" y="0"/>
                </a:lnTo>
              </a:path>
            </a:pathLst>
          </a:custGeom>
          <a:ln w="6096">
            <a:solidFill>
              <a:srgbClr val="006CB1"/>
            </a:solidFill>
          </a:ln>
        </p:spPr>
        <p:txBody>
          <a:bodyPr wrap="square" lIns="0" tIns="0" rIns="0" bIns="0" rtlCol="0"/>
          <a:lstStyle/>
          <a:p>
            <a:endParaRPr sz="1350"/>
          </a:p>
        </p:txBody>
      </p:sp>
      <p:sp>
        <p:nvSpPr>
          <p:cNvPr id="514" name="object 514"/>
          <p:cNvSpPr/>
          <p:nvPr/>
        </p:nvSpPr>
        <p:spPr>
          <a:xfrm>
            <a:off x="3427027" y="3880539"/>
            <a:ext cx="0" cy="42399"/>
          </a:xfrm>
          <a:custGeom>
            <a:avLst/>
            <a:gdLst/>
            <a:ahLst/>
            <a:cxnLst/>
            <a:rect l="l" t="t" r="r" b="b"/>
            <a:pathLst>
              <a:path h="56514">
                <a:moveTo>
                  <a:pt x="0" y="0"/>
                </a:moveTo>
                <a:lnTo>
                  <a:pt x="0" y="56388"/>
                </a:lnTo>
              </a:path>
            </a:pathLst>
          </a:custGeom>
          <a:ln w="6096">
            <a:solidFill>
              <a:srgbClr val="006CB1"/>
            </a:solidFill>
          </a:ln>
        </p:spPr>
        <p:txBody>
          <a:bodyPr wrap="square" lIns="0" tIns="0" rIns="0" bIns="0" rtlCol="0"/>
          <a:lstStyle/>
          <a:p>
            <a:endParaRPr sz="1350"/>
          </a:p>
        </p:txBody>
      </p:sp>
      <p:sp>
        <p:nvSpPr>
          <p:cNvPr id="515" name="object 515"/>
          <p:cNvSpPr/>
          <p:nvPr/>
        </p:nvSpPr>
        <p:spPr>
          <a:xfrm>
            <a:off x="3410354" y="3902834"/>
            <a:ext cx="36683" cy="0"/>
          </a:xfrm>
          <a:custGeom>
            <a:avLst/>
            <a:gdLst/>
            <a:ahLst/>
            <a:cxnLst/>
            <a:rect l="l" t="t" r="r" b="b"/>
            <a:pathLst>
              <a:path w="48894">
                <a:moveTo>
                  <a:pt x="48767" y="0"/>
                </a:moveTo>
                <a:lnTo>
                  <a:pt x="0" y="0"/>
                </a:lnTo>
              </a:path>
            </a:pathLst>
          </a:custGeom>
          <a:ln w="6096">
            <a:solidFill>
              <a:srgbClr val="006CB1"/>
            </a:solidFill>
          </a:ln>
        </p:spPr>
        <p:txBody>
          <a:bodyPr wrap="square" lIns="0" tIns="0" rIns="0" bIns="0" rtlCol="0"/>
          <a:lstStyle/>
          <a:p>
            <a:endParaRPr sz="1350"/>
          </a:p>
        </p:txBody>
      </p:sp>
      <p:sp>
        <p:nvSpPr>
          <p:cNvPr id="516" name="object 516"/>
          <p:cNvSpPr/>
          <p:nvPr/>
        </p:nvSpPr>
        <p:spPr>
          <a:xfrm>
            <a:off x="3423502" y="3880539"/>
            <a:ext cx="0" cy="42399"/>
          </a:xfrm>
          <a:custGeom>
            <a:avLst/>
            <a:gdLst/>
            <a:ahLst/>
            <a:cxnLst/>
            <a:rect l="l" t="t" r="r" b="b"/>
            <a:pathLst>
              <a:path h="56514">
                <a:moveTo>
                  <a:pt x="0" y="0"/>
                </a:moveTo>
                <a:lnTo>
                  <a:pt x="0" y="56388"/>
                </a:lnTo>
              </a:path>
            </a:pathLst>
          </a:custGeom>
          <a:ln w="6096">
            <a:solidFill>
              <a:srgbClr val="006CB1"/>
            </a:solidFill>
          </a:ln>
        </p:spPr>
        <p:txBody>
          <a:bodyPr wrap="square" lIns="0" tIns="0" rIns="0" bIns="0" rtlCol="0"/>
          <a:lstStyle/>
          <a:p>
            <a:endParaRPr sz="1350"/>
          </a:p>
        </p:txBody>
      </p:sp>
      <p:sp>
        <p:nvSpPr>
          <p:cNvPr id="517" name="object 517"/>
          <p:cNvSpPr/>
          <p:nvPr/>
        </p:nvSpPr>
        <p:spPr>
          <a:xfrm>
            <a:off x="3406923" y="3902834"/>
            <a:ext cx="33348" cy="0"/>
          </a:xfrm>
          <a:custGeom>
            <a:avLst/>
            <a:gdLst/>
            <a:ahLst/>
            <a:cxnLst/>
            <a:rect l="l" t="t" r="r" b="b"/>
            <a:pathLst>
              <a:path w="44450">
                <a:moveTo>
                  <a:pt x="44195" y="0"/>
                </a:moveTo>
                <a:lnTo>
                  <a:pt x="0" y="0"/>
                </a:lnTo>
              </a:path>
            </a:pathLst>
          </a:custGeom>
          <a:ln w="6096">
            <a:solidFill>
              <a:srgbClr val="006CB1"/>
            </a:solidFill>
          </a:ln>
        </p:spPr>
        <p:txBody>
          <a:bodyPr wrap="square" lIns="0" tIns="0" rIns="0" bIns="0" rtlCol="0"/>
          <a:lstStyle/>
          <a:p>
            <a:endParaRPr sz="1350"/>
          </a:p>
        </p:txBody>
      </p:sp>
      <p:sp>
        <p:nvSpPr>
          <p:cNvPr id="518" name="object 518"/>
          <p:cNvSpPr/>
          <p:nvPr/>
        </p:nvSpPr>
        <p:spPr>
          <a:xfrm>
            <a:off x="3419976" y="3880539"/>
            <a:ext cx="0" cy="42399"/>
          </a:xfrm>
          <a:custGeom>
            <a:avLst/>
            <a:gdLst/>
            <a:ahLst/>
            <a:cxnLst/>
            <a:rect l="l" t="t" r="r" b="b"/>
            <a:pathLst>
              <a:path h="56514">
                <a:moveTo>
                  <a:pt x="0" y="0"/>
                </a:moveTo>
                <a:lnTo>
                  <a:pt x="0" y="56388"/>
                </a:lnTo>
              </a:path>
            </a:pathLst>
          </a:custGeom>
          <a:ln w="6096">
            <a:solidFill>
              <a:srgbClr val="006CB1"/>
            </a:solidFill>
          </a:ln>
        </p:spPr>
        <p:txBody>
          <a:bodyPr wrap="square" lIns="0" tIns="0" rIns="0" bIns="0" rtlCol="0"/>
          <a:lstStyle/>
          <a:p>
            <a:endParaRPr sz="1350"/>
          </a:p>
        </p:txBody>
      </p:sp>
      <p:sp>
        <p:nvSpPr>
          <p:cNvPr id="519" name="object 519"/>
          <p:cNvSpPr/>
          <p:nvPr/>
        </p:nvSpPr>
        <p:spPr>
          <a:xfrm>
            <a:off x="3400064" y="3902834"/>
            <a:ext cx="36683" cy="0"/>
          </a:xfrm>
          <a:custGeom>
            <a:avLst/>
            <a:gdLst/>
            <a:ahLst/>
            <a:cxnLst/>
            <a:rect l="l" t="t" r="r" b="b"/>
            <a:pathLst>
              <a:path w="48894">
                <a:moveTo>
                  <a:pt x="48768" y="0"/>
                </a:moveTo>
                <a:lnTo>
                  <a:pt x="0" y="0"/>
                </a:lnTo>
              </a:path>
            </a:pathLst>
          </a:custGeom>
          <a:ln w="6096">
            <a:solidFill>
              <a:srgbClr val="006CB1"/>
            </a:solidFill>
          </a:ln>
        </p:spPr>
        <p:txBody>
          <a:bodyPr wrap="square" lIns="0" tIns="0" rIns="0" bIns="0" rtlCol="0"/>
          <a:lstStyle/>
          <a:p>
            <a:endParaRPr sz="1350"/>
          </a:p>
        </p:txBody>
      </p:sp>
      <p:sp>
        <p:nvSpPr>
          <p:cNvPr id="520" name="object 520"/>
          <p:cNvSpPr/>
          <p:nvPr/>
        </p:nvSpPr>
        <p:spPr>
          <a:xfrm>
            <a:off x="3413212" y="3880539"/>
            <a:ext cx="0" cy="42399"/>
          </a:xfrm>
          <a:custGeom>
            <a:avLst/>
            <a:gdLst/>
            <a:ahLst/>
            <a:cxnLst/>
            <a:rect l="l" t="t" r="r" b="b"/>
            <a:pathLst>
              <a:path h="56514">
                <a:moveTo>
                  <a:pt x="0" y="0"/>
                </a:moveTo>
                <a:lnTo>
                  <a:pt x="0" y="56388"/>
                </a:lnTo>
              </a:path>
            </a:pathLst>
          </a:custGeom>
          <a:ln w="6096">
            <a:solidFill>
              <a:srgbClr val="006CB1"/>
            </a:solidFill>
          </a:ln>
        </p:spPr>
        <p:txBody>
          <a:bodyPr wrap="square" lIns="0" tIns="0" rIns="0" bIns="0" rtlCol="0"/>
          <a:lstStyle/>
          <a:p>
            <a:endParaRPr sz="1350"/>
          </a:p>
        </p:txBody>
      </p:sp>
      <p:sp>
        <p:nvSpPr>
          <p:cNvPr id="521" name="object 521"/>
          <p:cNvSpPr/>
          <p:nvPr/>
        </p:nvSpPr>
        <p:spPr>
          <a:xfrm>
            <a:off x="3394346" y="3902834"/>
            <a:ext cx="36683" cy="0"/>
          </a:xfrm>
          <a:custGeom>
            <a:avLst/>
            <a:gdLst/>
            <a:ahLst/>
            <a:cxnLst/>
            <a:rect l="l" t="t" r="r" b="b"/>
            <a:pathLst>
              <a:path w="48894">
                <a:moveTo>
                  <a:pt x="48768" y="0"/>
                </a:moveTo>
                <a:lnTo>
                  <a:pt x="0" y="0"/>
                </a:lnTo>
              </a:path>
            </a:pathLst>
          </a:custGeom>
          <a:ln w="6096">
            <a:solidFill>
              <a:srgbClr val="006CB1"/>
            </a:solidFill>
          </a:ln>
        </p:spPr>
        <p:txBody>
          <a:bodyPr wrap="square" lIns="0" tIns="0" rIns="0" bIns="0" rtlCol="0"/>
          <a:lstStyle/>
          <a:p>
            <a:endParaRPr sz="1350"/>
          </a:p>
        </p:txBody>
      </p:sp>
      <p:sp>
        <p:nvSpPr>
          <p:cNvPr id="522" name="object 522"/>
          <p:cNvSpPr/>
          <p:nvPr/>
        </p:nvSpPr>
        <p:spPr>
          <a:xfrm>
            <a:off x="3402922" y="3880539"/>
            <a:ext cx="0" cy="42399"/>
          </a:xfrm>
          <a:custGeom>
            <a:avLst/>
            <a:gdLst/>
            <a:ahLst/>
            <a:cxnLst/>
            <a:rect l="l" t="t" r="r" b="b"/>
            <a:pathLst>
              <a:path h="56514">
                <a:moveTo>
                  <a:pt x="0" y="0"/>
                </a:moveTo>
                <a:lnTo>
                  <a:pt x="0" y="56388"/>
                </a:lnTo>
              </a:path>
            </a:pathLst>
          </a:custGeom>
          <a:ln w="6096">
            <a:solidFill>
              <a:srgbClr val="006CB1"/>
            </a:solidFill>
          </a:ln>
        </p:spPr>
        <p:txBody>
          <a:bodyPr wrap="square" lIns="0" tIns="0" rIns="0" bIns="0" rtlCol="0"/>
          <a:lstStyle/>
          <a:p>
            <a:endParaRPr sz="1350"/>
          </a:p>
        </p:txBody>
      </p:sp>
      <p:sp>
        <p:nvSpPr>
          <p:cNvPr id="523" name="object 523"/>
          <p:cNvSpPr/>
          <p:nvPr/>
        </p:nvSpPr>
        <p:spPr>
          <a:xfrm>
            <a:off x="3386342" y="3902834"/>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524" name="object 524"/>
          <p:cNvSpPr/>
          <p:nvPr/>
        </p:nvSpPr>
        <p:spPr>
          <a:xfrm>
            <a:off x="3397204" y="3880539"/>
            <a:ext cx="0" cy="42399"/>
          </a:xfrm>
          <a:custGeom>
            <a:avLst/>
            <a:gdLst/>
            <a:ahLst/>
            <a:cxnLst/>
            <a:rect l="l" t="t" r="r" b="b"/>
            <a:pathLst>
              <a:path h="56514">
                <a:moveTo>
                  <a:pt x="0" y="0"/>
                </a:moveTo>
                <a:lnTo>
                  <a:pt x="0" y="56388"/>
                </a:lnTo>
              </a:path>
            </a:pathLst>
          </a:custGeom>
          <a:ln w="6096">
            <a:solidFill>
              <a:srgbClr val="006CB1"/>
            </a:solidFill>
          </a:ln>
        </p:spPr>
        <p:txBody>
          <a:bodyPr wrap="square" lIns="0" tIns="0" rIns="0" bIns="0" rtlCol="0"/>
          <a:lstStyle/>
          <a:p>
            <a:endParaRPr sz="1350"/>
          </a:p>
        </p:txBody>
      </p:sp>
      <p:sp>
        <p:nvSpPr>
          <p:cNvPr id="525" name="object 525"/>
          <p:cNvSpPr/>
          <p:nvPr/>
        </p:nvSpPr>
        <p:spPr>
          <a:xfrm>
            <a:off x="3378340" y="3902834"/>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526" name="object 526"/>
          <p:cNvSpPr/>
          <p:nvPr/>
        </p:nvSpPr>
        <p:spPr>
          <a:xfrm>
            <a:off x="3391488" y="3880539"/>
            <a:ext cx="0" cy="42399"/>
          </a:xfrm>
          <a:custGeom>
            <a:avLst/>
            <a:gdLst/>
            <a:ahLst/>
            <a:cxnLst/>
            <a:rect l="l" t="t" r="r" b="b"/>
            <a:pathLst>
              <a:path h="56514">
                <a:moveTo>
                  <a:pt x="0" y="0"/>
                </a:moveTo>
                <a:lnTo>
                  <a:pt x="0" y="56388"/>
                </a:lnTo>
              </a:path>
            </a:pathLst>
          </a:custGeom>
          <a:ln w="6096">
            <a:solidFill>
              <a:srgbClr val="006CB1"/>
            </a:solidFill>
          </a:ln>
        </p:spPr>
        <p:txBody>
          <a:bodyPr wrap="square" lIns="0" tIns="0" rIns="0" bIns="0" rtlCol="0"/>
          <a:lstStyle/>
          <a:p>
            <a:endParaRPr sz="1350"/>
          </a:p>
        </p:txBody>
      </p:sp>
      <p:sp>
        <p:nvSpPr>
          <p:cNvPr id="527" name="object 527"/>
          <p:cNvSpPr/>
          <p:nvPr/>
        </p:nvSpPr>
        <p:spPr>
          <a:xfrm>
            <a:off x="3374910" y="3902834"/>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528" name="object 528"/>
          <p:cNvSpPr/>
          <p:nvPr/>
        </p:nvSpPr>
        <p:spPr>
          <a:xfrm>
            <a:off x="3383484" y="3880539"/>
            <a:ext cx="0" cy="42399"/>
          </a:xfrm>
          <a:custGeom>
            <a:avLst/>
            <a:gdLst/>
            <a:ahLst/>
            <a:cxnLst/>
            <a:rect l="l" t="t" r="r" b="b"/>
            <a:pathLst>
              <a:path h="56514">
                <a:moveTo>
                  <a:pt x="0" y="0"/>
                </a:moveTo>
                <a:lnTo>
                  <a:pt x="0" y="56388"/>
                </a:lnTo>
              </a:path>
            </a:pathLst>
          </a:custGeom>
          <a:ln w="6096">
            <a:solidFill>
              <a:srgbClr val="006CB1"/>
            </a:solidFill>
          </a:ln>
        </p:spPr>
        <p:txBody>
          <a:bodyPr wrap="square" lIns="0" tIns="0" rIns="0" bIns="0" rtlCol="0"/>
          <a:lstStyle/>
          <a:p>
            <a:endParaRPr sz="1350"/>
          </a:p>
        </p:txBody>
      </p:sp>
      <p:sp>
        <p:nvSpPr>
          <p:cNvPr id="529" name="object 529"/>
          <p:cNvSpPr/>
          <p:nvPr/>
        </p:nvSpPr>
        <p:spPr>
          <a:xfrm>
            <a:off x="3366906" y="3902834"/>
            <a:ext cx="33348" cy="0"/>
          </a:xfrm>
          <a:custGeom>
            <a:avLst/>
            <a:gdLst/>
            <a:ahLst/>
            <a:cxnLst/>
            <a:rect l="l" t="t" r="r" b="b"/>
            <a:pathLst>
              <a:path w="44450">
                <a:moveTo>
                  <a:pt x="44195" y="0"/>
                </a:moveTo>
                <a:lnTo>
                  <a:pt x="0" y="0"/>
                </a:lnTo>
              </a:path>
            </a:pathLst>
          </a:custGeom>
          <a:ln w="6096">
            <a:solidFill>
              <a:srgbClr val="006CB1"/>
            </a:solidFill>
          </a:ln>
        </p:spPr>
        <p:txBody>
          <a:bodyPr wrap="square" lIns="0" tIns="0" rIns="0" bIns="0" rtlCol="0"/>
          <a:lstStyle/>
          <a:p>
            <a:endParaRPr sz="1350"/>
          </a:p>
        </p:txBody>
      </p:sp>
      <p:sp>
        <p:nvSpPr>
          <p:cNvPr id="530" name="object 530"/>
          <p:cNvSpPr/>
          <p:nvPr/>
        </p:nvSpPr>
        <p:spPr>
          <a:xfrm>
            <a:off x="3375481" y="3870250"/>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31" name="object 531"/>
          <p:cNvSpPr/>
          <p:nvPr/>
        </p:nvSpPr>
        <p:spPr>
          <a:xfrm>
            <a:off x="3357758" y="3892545"/>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532" name="object 532"/>
          <p:cNvSpPr/>
          <p:nvPr/>
        </p:nvSpPr>
        <p:spPr>
          <a:xfrm>
            <a:off x="3365190" y="3866819"/>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33" name="object 533"/>
          <p:cNvSpPr/>
          <p:nvPr/>
        </p:nvSpPr>
        <p:spPr>
          <a:xfrm>
            <a:off x="3348612" y="3889114"/>
            <a:ext cx="33348" cy="0"/>
          </a:xfrm>
          <a:custGeom>
            <a:avLst/>
            <a:gdLst/>
            <a:ahLst/>
            <a:cxnLst/>
            <a:rect l="l" t="t" r="r" b="b"/>
            <a:pathLst>
              <a:path w="44450">
                <a:moveTo>
                  <a:pt x="44196" y="0"/>
                </a:moveTo>
                <a:lnTo>
                  <a:pt x="0" y="0"/>
                </a:lnTo>
              </a:path>
            </a:pathLst>
          </a:custGeom>
          <a:ln w="6096">
            <a:solidFill>
              <a:srgbClr val="006CB1"/>
            </a:solidFill>
          </a:ln>
        </p:spPr>
        <p:txBody>
          <a:bodyPr wrap="square" lIns="0" tIns="0" rIns="0" bIns="0" rtlCol="0"/>
          <a:lstStyle/>
          <a:p>
            <a:endParaRPr sz="1350"/>
          </a:p>
        </p:txBody>
      </p:sp>
      <p:sp>
        <p:nvSpPr>
          <p:cNvPr id="534" name="object 534"/>
          <p:cNvSpPr/>
          <p:nvPr/>
        </p:nvSpPr>
        <p:spPr>
          <a:xfrm>
            <a:off x="3361760" y="3866819"/>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35" name="object 535"/>
          <p:cNvSpPr/>
          <p:nvPr/>
        </p:nvSpPr>
        <p:spPr>
          <a:xfrm>
            <a:off x="3344038" y="3889114"/>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536" name="object 536"/>
          <p:cNvSpPr/>
          <p:nvPr/>
        </p:nvSpPr>
        <p:spPr>
          <a:xfrm>
            <a:off x="3343467" y="3866819"/>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37" name="object 537"/>
          <p:cNvSpPr/>
          <p:nvPr/>
        </p:nvSpPr>
        <p:spPr>
          <a:xfrm>
            <a:off x="3326889" y="3889114"/>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538" name="object 538"/>
          <p:cNvSpPr/>
          <p:nvPr/>
        </p:nvSpPr>
        <p:spPr>
          <a:xfrm>
            <a:off x="3338894" y="3866819"/>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39" name="object 539"/>
          <p:cNvSpPr/>
          <p:nvPr/>
        </p:nvSpPr>
        <p:spPr>
          <a:xfrm>
            <a:off x="3322315" y="3889114"/>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540" name="object 540"/>
          <p:cNvSpPr/>
          <p:nvPr/>
        </p:nvSpPr>
        <p:spPr>
          <a:xfrm>
            <a:off x="3335464" y="3866819"/>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41" name="object 541"/>
          <p:cNvSpPr/>
          <p:nvPr/>
        </p:nvSpPr>
        <p:spPr>
          <a:xfrm>
            <a:off x="3317742" y="3889114"/>
            <a:ext cx="36683" cy="0"/>
          </a:xfrm>
          <a:custGeom>
            <a:avLst/>
            <a:gdLst/>
            <a:ahLst/>
            <a:cxnLst/>
            <a:rect l="l" t="t" r="r" b="b"/>
            <a:pathLst>
              <a:path w="48894">
                <a:moveTo>
                  <a:pt x="48767" y="0"/>
                </a:moveTo>
                <a:lnTo>
                  <a:pt x="0" y="0"/>
                </a:lnTo>
              </a:path>
            </a:pathLst>
          </a:custGeom>
          <a:ln w="6096">
            <a:solidFill>
              <a:srgbClr val="006CB1"/>
            </a:solidFill>
          </a:ln>
        </p:spPr>
        <p:txBody>
          <a:bodyPr wrap="square" lIns="0" tIns="0" rIns="0" bIns="0" rtlCol="0"/>
          <a:lstStyle/>
          <a:p>
            <a:endParaRPr sz="1350"/>
          </a:p>
        </p:txBody>
      </p:sp>
      <p:sp>
        <p:nvSpPr>
          <p:cNvPr id="542" name="object 542"/>
          <p:cNvSpPr/>
          <p:nvPr/>
        </p:nvSpPr>
        <p:spPr>
          <a:xfrm>
            <a:off x="3333177" y="3866819"/>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43" name="object 543"/>
          <p:cNvSpPr/>
          <p:nvPr/>
        </p:nvSpPr>
        <p:spPr>
          <a:xfrm>
            <a:off x="3314312" y="3889114"/>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544" name="object 544"/>
          <p:cNvSpPr/>
          <p:nvPr/>
        </p:nvSpPr>
        <p:spPr>
          <a:xfrm>
            <a:off x="3325173" y="3866819"/>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45" name="object 545"/>
          <p:cNvSpPr/>
          <p:nvPr/>
        </p:nvSpPr>
        <p:spPr>
          <a:xfrm>
            <a:off x="3308595" y="3889114"/>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546" name="object 546"/>
          <p:cNvSpPr/>
          <p:nvPr/>
        </p:nvSpPr>
        <p:spPr>
          <a:xfrm>
            <a:off x="3321743" y="3866819"/>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47" name="object 547"/>
          <p:cNvSpPr/>
          <p:nvPr/>
        </p:nvSpPr>
        <p:spPr>
          <a:xfrm>
            <a:off x="3304021" y="3889114"/>
            <a:ext cx="34301" cy="0"/>
          </a:xfrm>
          <a:custGeom>
            <a:avLst/>
            <a:gdLst/>
            <a:ahLst/>
            <a:cxnLst/>
            <a:rect l="l" t="t" r="r" b="b"/>
            <a:pathLst>
              <a:path w="45719">
                <a:moveTo>
                  <a:pt x="45720" y="0"/>
                </a:moveTo>
                <a:lnTo>
                  <a:pt x="0" y="0"/>
                </a:lnTo>
              </a:path>
            </a:pathLst>
          </a:custGeom>
          <a:ln w="6096">
            <a:solidFill>
              <a:srgbClr val="006CB1"/>
            </a:solidFill>
          </a:ln>
        </p:spPr>
        <p:txBody>
          <a:bodyPr wrap="square" lIns="0" tIns="0" rIns="0" bIns="0" rtlCol="0"/>
          <a:lstStyle/>
          <a:p>
            <a:endParaRPr sz="1350"/>
          </a:p>
        </p:txBody>
      </p:sp>
      <p:sp>
        <p:nvSpPr>
          <p:cNvPr id="548" name="object 548"/>
          <p:cNvSpPr/>
          <p:nvPr/>
        </p:nvSpPr>
        <p:spPr>
          <a:xfrm>
            <a:off x="3317170" y="3866819"/>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49" name="object 549"/>
          <p:cNvSpPr/>
          <p:nvPr/>
        </p:nvSpPr>
        <p:spPr>
          <a:xfrm>
            <a:off x="3300591" y="3889114"/>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550" name="object 550"/>
          <p:cNvSpPr/>
          <p:nvPr/>
        </p:nvSpPr>
        <p:spPr>
          <a:xfrm>
            <a:off x="3313740" y="3866819"/>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51" name="object 551"/>
          <p:cNvSpPr/>
          <p:nvPr/>
        </p:nvSpPr>
        <p:spPr>
          <a:xfrm>
            <a:off x="3294875" y="3889114"/>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552" name="object 552"/>
          <p:cNvSpPr/>
          <p:nvPr/>
        </p:nvSpPr>
        <p:spPr>
          <a:xfrm>
            <a:off x="3306880" y="3861102"/>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53" name="object 553"/>
          <p:cNvSpPr/>
          <p:nvPr/>
        </p:nvSpPr>
        <p:spPr>
          <a:xfrm>
            <a:off x="3289158" y="3882254"/>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554" name="object 554"/>
          <p:cNvSpPr/>
          <p:nvPr/>
        </p:nvSpPr>
        <p:spPr>
          <a:xfrm>
            <a:off x="3306880" y="3861102"/>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55" name="object 555"/>
          <p:cNvSpPr/>
          <p:nvPr/>
        </p:nvSpPr>
        <p:spPr>
          <a:xfrm>
            <a:off x="3289158" y="3882254"/>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556" name="object 556"/>
          <p:cNvSpPr/>
          <p:nvPr/>
        </p:nvSpPr>
        <p:spPr>
          <a:xfrm>
            <a:off x="3302307" y="3861102"/>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57" name="object 557"/>
          <p:cNvSpPr/>
          <p:nvPr/>
        </p:nvSpPr>
        <p:spPr>
          <a:xfrm>
            <a:off x="3285728" y="3882254"/>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558" name="object 558"/>
          <p:cNvSpPr/>
          <p:nvPr/>
        </p:nvSpPr>
        <p:spPr>
          <a:xfrm>
            <a:off x="3301163" y="3861102"/>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59" name="object 559"/>
          <p:cNvSpPr/>
          <p:nvPr/>
        </p:nvSpPr>
        <p:spPr>
          <a:xfrm>
            <a:off x="3282298" y="3882254"/>
            <a:ext cx="35730" cy="0"/>
          </a:xfrm>
          <a:custGeom>
            <a:avLst/>
            <a:gdLst/>
            <a:ahLst/>
            <a:cxnLst/>
            <a:rect l="l" t="t" r="r" b="b"/>
            <a:pathLst>
              <a:path w="47625">
                <a:moveTo>
                  <a:pt x="47244" y="0"/>
                </a:moveTo>
                <a:lnTo>
                  <a:pt x="0" y="0"/>
                </a:lnTo>
              </a:path>
            </a:pathLst>
          </a:custGeom>
          <a:ln w="6096">
            <a:solidFill>
              <a:srgbClr val="006CB1"/>
            </a:solidFill>
          </a:ln>
        </p:spPr>
        <p:txBody>
          <a:bodyPr wrap="square" lIns="0" tIns="0" rIns="0" bIns="0" rtlCol="0"/>
          <a:lstStyle/>
          <a:p>
            <a:endParaRPr sz="1350"/>
          </a:p>
        </p:txBody>
      </p:sp>
      <p:sp>
        <p:nvSpPr>
          <p:cNvPr id="560" name="object 560"/>
          <p:cNvSpPr/>
          <p:nvPr/>
        </p:nvSpPr>
        <p:spPr>
          <a:xfrm>
            <a:off x="3295447" y="3861102"/>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61" name="object 561"/>
          <p:cNvSpPr/>
          <p:nvPr/>
        </p:nvSpPr>
        <p:spPr>
          <a:xfrm>
            <a:off x="3277725" y="3882254"/>
            <a:ext cx="36683" cy="0"/>
          </a:xfrm>
          <a:custGeom>
            <a:avLst/>
            <a:gdLst/>
            <a:ahLst/>
            <a:cxnLst/>
            <a:rect l="l" t="t" r="r" b="b"/>
            <a:pathLst>
              <a:path w="48894">
                <a:moveTo>
                  <a:pt x="48768" y="0"/>
                </a:moveTo>
                <a:lnTo>
                  <a:pt x="0" y="0"/>
                </a:lnTo>
              </a:path>
            </a:pathLst>
          </a:custGeom>
          <a:ln w="6096">
            <a:solidFill>
              <a:srgbClr val="006CB1"/>
            </a:solidFill>
          </a:ln>
        </p:spPr>
        <p:txBody>
          <a:bodyPr wrap="square" lIns="0" tIns="0" rIns="0" bIns="0" rtlCol="0"/>
          <a:lstStyle/>
          <a:p>
            <a:endParaRPr sz="1350"/>
          </a:p>
        </p:txBody>
      </p:sp>
      <p:sp>
        <p:nvSpPr>
          <p:cNvPr id="562" name="object 562"/>
          <p:cNvSpPr/>
          <p:nvPr/>
        </p:nvSpPr>
        <p:spPr>
          <a:xfrm>
            <a:off x="3287442" y="3861102"/>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63" name="object 563"/>
          <p:cNvSpPr/>
          <p:nvPr/>
        </p:nvSpPr>
        <p:spPr>
          <a:xfrm>
            <a:off x="3268577" y="3882254"/>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564" name="object 564"/>
          <p:cNvSpPr/>
          <p:nvPr/>
        </p:nvSpPr>
        <p:spPr>
          <a:xfrm>
            <a:off x="3281726" y="3861102"/>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65" name="object 565"/>
          <p:cNvSpPr/>
          <p:nvPr/>
        </p:nvSpPr>
        <p:spPr>
          <a:xfrm>
            <a:off x="3264005" y="3882254"/>
            <a:ext cx="36683" cy="0"/>
          </a:xfrm>
          <a:custGeom>
            <a:avLst/>
            <a:gdLst/>
            <a:ahLst/>
            <a:cxnLst/>
            <a:rect l="l" t="t" r="r" b="b"/>
            <a:pathLst>
              <a:path w="48894">
                <a:moveTo>
                  <a:pt x="48768" y="0"/>
                </a:moveTo>
                <a:lnTo>
                  <a:pt x="0" y="0"/>
                </a:lnTo>
              </a:path>
            </a:pathLst>
          </a:custGeom>
          <a:ln w="6096">
            <a:solidFill>
              <a:srgbClr val="006CB1"/>
            </a:solidFill>
          </a:ln>
        </p:spPr>
        <p:txBody>
          <a:bodyPr wrap="square" lIns="0" tIns="0" rIns="0" bIns="0" rtlCol="0"/>
          <a:lstStyle/>
          <a:p>
            <a:endParaRPr sz="1350"/>
          </a:p>
        </p:txBody>
      </p:sp>
      <p:sp>
        <p:nvSpPr>
          <p:cNvPr id="566" name="object 566"/>
          <p:cNvSpPr/>
          <p:nvPr/>
        </p:nvSpPr>
        <p:spPr>
          <a:xfrm>
            <a:off x="3277153" y="3861102"/>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67" name="object 567"/>
          <p:cNvSpPr/>
          <p:nvPr/>
        </p:nvSpPr>
        <p:spPr>
          <a:xfrm>
            <a:off x="3260574" y="3882254"/>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568" name="object 568"/>
          <p:cNvSpPr/>
          <p:nvPr/>
        </p:nvSpPr>
        <p:spPr>
          <a:xfrm>
            <a:off x="3274866" y="3861102"/>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69" name="object 569"/>
          <p:cNvSpPr/>
          <p:nvPr/>
        </p:nvSpPr>
        <p:spPr>
          <a:xfrm>
            <a:off x="3257144" y="3882254"/>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570" name="object 570"/>
          <p:cNvSpPr/>
          <p:nvPr/>
        </p:nvSpPr>
        <p:spPr>
          <a:xfrm>
            <a:off x="3269149" y="3861102"/>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71" name="object 571"/>
          <p:cNvSpPr/>
          <p:nvPr/>
        </p:nvSpPr>
        <p:spPr>
          <a:xfrm>
            <a:off x="3251427" y="3882254"/>
            <a:ext cx="36683" cy="0"/>
          </a:xfrm>
          <a:custGeom>
            <a:avLst/>
            <a:gdLst/>
            <a:ahLst/>
            <a:cxnLst/>
            <a:rect l="l" t="t" r="r" b="b"/>
            <a:pathLst>
              <a:path w="48894">
                <a:moveTo>
                  <a:pt x="48768" y="0"/>
                </a:moveTo>
                <a:lnTo>
                  <a:pt x="0" y="0"/>
                </a:lnTo>
              </a:path>
            </a:pathLst>
          </a:custGeom>
          <a:ln w="6096">
            <a:solidFill>
              <a:srgbClr val="006CB1"/>
            </a:solidFill>
          </a:ln>
        </p:spPr>
        <p:txBody>
          <a:bodyPr wrap="square" lIns="0" tIns="0" rIns="0" bIns="0" rtlCol="0"/>
          <a:lstStyle/>
          <a:p>
            <a:endParaRPr sz="1350"/>
          </a:p>
        </p:txBody>
      </p:sp>
      <p:sp>
        <p:nvSpPr>
          <p:cNvPr id="572" name="object 572"/>
          <p:cNvSpPr/>
          <p:nvPr/>
        </p:nvSpPr>
        <p:spPr>
          <a:xfrm>
            <a:off x="3264575" y="3861102"/>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73" name="object 573"/>
          <p:cNvSpPr/>
          <p:nvPr/>
        </p:nvSpPr>
        <p:spPr>
          <a:xfrm>
            <a:off x="3247997" y="3882254"/>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574" name="object 574"/>
          <p:cNvSpPr/>
          <p:nvPr/>
        </p:nvSpPr>
        <p:spPr>
          <a:xfrm>
            <a:off x="3264575" y="3847381"/>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575" name="object 575"/>
          <p:cNvSpPr/>
          <p:nvPr/>
        </p:nvSpPr>
        <p:spPr>
          <a:xfrm>
            <a:off x="3247997" y="3866819"/>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576" name="object 576"/>
          <p:cNvSpPr/>
          <p:nvPr/>
        </p:nvSpPr>
        <p:spPr>
          <a:xfrm>
            <a:off x="3261145" y="3847381"/>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577" name="object 577"/>
          <p:cNvSpPr/>
          <p:nvPr/>
        </p:nvSpPr>
        <p:spPr>
          <a:xfrm>
            <a:off x="3242281" y="3866819"/>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578" name="object 578"/>
          <p:cNvSpPr/>
          <p:nvPr/>
        </p:nvSpPr>
        <p:spPr>
          <a:xfrm>
            <a:off x="3247425" y="3847381"/>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579" name="object 579"/>
          <p:cNvSpPr/>
          <p:nvPr/>
        </p:nvSpPr>
        <p:spPr>
          <a:xfrm>
            <a:off x="3228561" y="3866819"/>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580" name="object 580"/>
          <p:cNvSpPr/>
          <p:nvPr/>
        </p:nvSpPr>
        <p:spPr>
          <a:xfrm>
            <a:off x="3250855" y="3847381"/>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581" name="object 581"/>
          <p:cNvSpPr/>
          <p:nvPr/>
        </p:nvSpPr>
        <p:spPr>
          <a:xfrm>
            <a:off x="3231991" y="3866819"/>
            <a:ext cx="36683" cy="0"/>
          </a:xfrm>
          <a:custGeom>
            <a:avLst/>
            <a:gdLst/>
            <a:ahLst/>
            <a:cxnLst/>
            <a:rect l="l" t="t" r="r" b="b"/>
            <a:pathLst>
              <a:path w="48894">
                <a:moveTo>
                  <a:pt x="48767" y="0"/>
                </a:moveTo>
                <a:lnTo>
                  <a:pt x="0" y="0"/>
                </a:lnTo>
              </a:path>
            </a:pathLst>
          </a:custGeom>
          <a:ln w="6096">
            <a:solidFill>
              <a:srgbClr val="006CB1"/>
            </a:solidFill>
          </a:ln>
        </p:spPr>
        <p:txBody>
          <a:bodyPr wrap="square" lIns="0" tIns="0" rIns="0" bIns="0" rtlCol="0"/>
          <a:lstStyle/>
          <a:p>
            <a:endParaRPr sz="1350"/>
          </a:p>
        </p:txBody>
      </p:sp>
      <p:sp>
        <p:nvSpPr>
          <p:cNvPr id="582" name="object 582"/>
          <p:cNvSpPr/>
          <p:nvPr/>
        </p:nvSpPr>
        <p:spPr>
          <a:xfrm>
            <a:off x="3242281" y="3847381"/>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583" name="object 583"/>
          <p:cNvSpPr/>
          <p:nvPr/>
        </p:nvSpPr>
        <p:spPr>
          <a:xfrm>
            <a:off x="3225130" y="3866819"/>
            <a:ext cx="35730" cy="0"/>
          </a:xfrm>
          <a:custGeom>
            <a:avLst/>
            <a:gdLst/>
            <a:ahLst/>
            <a:cxnLst/>
            <a:rect l="l" t="t" r="r" b="b"/>
            <a:pathLst>
              <a:path w="47625">
                <a:moveTo>
                  <a:pt x="47244" y="0"/>
                </a:moveTo>
                <a:lnTo>
                  <a:pt x="0" y="0"/>
                </a:lnTo>
              </a:path>
            </a:pathLst>
          </a:custGeom>
          <a:ln w="6096">
            <a:solidFill>
              <a:srgbClr val="006CB1"/>
            </a:solidFill>
          </a:ln>
        </p:spPr>
        <p:txBody>
          <a:bodyPr wrap="square" lIns="0" tIns="0" rIns="0" bIns="0" rtlCol="0"/>
          <a:lstStyle/>
          <a:p>
            <a:endParaRPr sz="1350"/>
          </a:p>
        </p:txBody>
      </p:sp>
      <p:sp>
        <p:nvSpPr>
          <p:cNvPr id="584" name="object 584"/>
          <p:cNvSpPr/>
          <p:nvPr/>
        </p:nvSpPr>
        <p:spPr>
          <a:xfrm>
            <a:off x="3238279" y="3847381"/>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585" name="object 585"/>
          <p:cNvSpPr/>
          <p:nvPr/>
        </p:nvSpPr>
        <p:spPr>
          <a:xfrm>
            <a:off x="3221700" y="3866819"/>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586" name="object 586"/>
          <p:cNvSpPr/>
          <p:nvPr/>
        </p:nvSpPr>
        <p:spPr>
          <a:xfrm>
            <a:off x="3234849" y="3847381"/>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587" name="object 587"/>
          <p:cNvSpPr/>
          <p:nvPr/>
        </p:nvSpPr>
        <p:spPr>
          <a:xfrm>
            <a:off x="3215983" y="3866819"/>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588" name="object 588"/>
          <p:cNvSpPr/>
          <p:nvPr/>
        </p:nvSpPr>
        <p:spPr>
          <a:xfrm>
            <a:off x="3229131" y="3847381"/>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589" name="object 589"/>
          <p:cNvSpPr/>
          <p:nvPr/>
        </p:nvSpPr>
        <p:spPr>
          <a:xfrm>
            <a:off x="3211410" y="3866819"/>
            <a:ext cx="36683" cy="0"/>
          </a:xfrm>
          <a:custGeom>
            <a:avLst/>
            <a:gdLst/>
            <a:ahLst/>
            <a:cxnLst/>
            <a:rect l="l" t="t" r="r" b="b"/>
            <a:pathLst>
              <a:path w="48894">
                <a:moveTo>
                  <a:pt x="48768" y="0"/>
                </a:moveTo>
                <a:lnTo>
                  <a:pt x="0" y="0"/>
                </a:lnTo>
              </a:path>
            </a:pathLst>
          </a:custGeom>
          <a:ln w="6096">
            <a:solidFill>
              <a:srgbClr val="006CB1"/>
            </a:solidFill>
          </a:ln>
        </p:spPr>
        <p:txBody>
          <a:bodyPr wrap="square" lIns="0" tIns="0" rIns="0" bIns="0" rtlCol="0"/>
          <a:lstStyle/>
          <a:p>
            <a:endParaRPr sz="1350"/>
          </a:p>
        </p:txBody>
      </p:sp>
      <p:sp>
        <p:nvSpPr>
          <p:cNvPr id="590" name="object 590"/>
          <p:cNvSpPr/>
          <p:nvPr/>
        </p:nvSpPr>
        <p:spPr>
          <a:xfrm>
            <a:off x="3224559" y="3847381"/>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591" name="object 591"/>
          <p:cNvSpPr/>
          <p:nvPr/>
        </p:nvSpPr>
        <p:spPr>
          <a:xfrm>
            <a:off x="3207979" y="3866819"/>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592" name="object 592"/>
          <p:cNvSpPr/>
          <p:nvPr/>
        </p:nvSpPr>
        <p:spPr>
          <a:xfrm>
            <a:off x="3221129" y="3847381"/>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593" name="object 593"/>
          <p:cNvSpPr/>
          <p:nvPr/>
        </p:nvSpPr>
        <p:spPr>
          <a:xfrm>
            <a:off x="3203407" y="3866819"/>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594" name="object 594"/>
          <p:cNvSpPr/>
          <p:nvPr/>
        </p:nvSpPr>
        <p:spPr>
          <a:xfrm>
            <a:off x="3209219" y="3847381"/>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595" name="object 595"/>
          <p:cNvSpPr/>
          <p:nvPr/>
        </p:nvSpPr>
        <p:spPr>
          <a:xfrm>
            <a:off x="3193116" y="3866819"/>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596" name="object 596"/>
          <p:cNvSpPr/>
          <p:nvPr/>
        </p:nvSpPr>
        <p:spPr>
          <a:xfrm>
            <a:off x="3209219" y="3838235"/>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97" name="object 597"/>
          <p:cNvSpPr/>
          <p:nvPr/>
        </p:nvSpPr>
        <p:spPr>
          <a:xfrm>
            <a:off x="3193116" y="3858244"/>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598" name="object 598"/>
          <p:cNvSpPr/>
          <p:nvPr/>
        </p:nvSpPr>
        <p:spPr>
          <a:xfrm>
            <a:off x="3206265" y="3838235"/>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599" name="object 599"/>
          <p:cNvSpPr/>
          <p:nvPr/>
        </p:nvSpPr>
        <p:spPr>
          <a:xfrm>
            <a:off x="3189686" y="3858244"/>
            <a:ext cx="33348" cy="0"/>
          </a:xfrm>
          <a:custGeom>
            <a:avLst/>
            <a:gdLst/>
            <a:ahLst/>
            <a:cxnLst/>
            <a:rect l="l" t="t" r="r" b="b"/>
            <a:pathLst>
              <a:path w="44450">
                <a:moveTo>
                  <a:pt x="44196" y="0"/>
                </a:moveTo>
                <a:lnTo>
                  <a:pt x="0" y="0"/>
                </a:lnTo>
              </a:path>
            </a:pathLst>
          </a:custGeom>
          <a:ln w="6096">
            <a:solidFill>
              <a:srgbClr val="006CB1"/>
            </a:solidFill>
          </a:ln>
        </p:spPr>
        <p:txBody>
          <a:bodyPr wrap="square" lIns="0" tIns="0" rIns="0" bIns="0" rtlCol="0"/>
          <a:lstStyle/>
          <a:p>
            <a:endParaRPr sz="1350"/>
          </a:p>
        </p:txBody>
      </p:sp>
      <p:sp>
        <p:nvSpPr>
          <p:cNvPr id="600" name="object 600"/>
          <p:cNvSpPr/>
          <p:nvPr/>
        </p:nvSpPr>
        <p:spPr>
          <a:xfrm>
            <a:off x="3202835" y="3838235"/>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01" name="object 601"/>
          <p:cNvSpPr/>
          <p:nvPr/>
        </p:nvSpPr>
        <p:spPr>
          <a:xfrm>
            <a:off x="3185113" y="3858244"/>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602" name="object 602"/>
          <p:cNvSpPr/>
          <p:nvPr/>
        </p:nvSpPr>
        <p:spPr>
          <a:xfrm>
            <a:off x="3198262" y="3838235"/>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03" name="object 603"/>
          <p:cNvSpPr/>
          <p:nvPr/>
        </p:nvSpPr>
        <p:spPr>
          <a:xfrm>
            <a:off x="3181683" y="3858244"/>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604" name="object 604"/>
          <p:cNvSpPr/>
          <p:nvPr/>
        </p:nvSpPr>
        <p:spPr>
          <a:xfrm>
            <a:off x="3194832" y="3838235"/>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05" name="object 605"/>
          <p:cNvSpPr/>
          <p:nvPr/>
        </p:nvSpPr>
        <p:spPr>
          <a:xfrm>
            <a:off x="3175966" y="3858244"/>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606" name="object 606"/>
          <p:cNvSpPr/>
          <p:nvPr/>
        </p:nvSpPr>
        <p:spPr>
          <a:xfrm>
            <a:off x="3189115" y="3838235"/>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07" name="object 607"/>
          <p:cNvSpPr/>
          <p:nvPr/>
        </p:nvSpPr>
        <p:spPr>
          <a:xfrm>
            <a:off x="3171393" y="3858244"/>
            <a:ext cx="36683" cy="0"/>
          </a:xfrm>
          <a:custGeom>
            <a:avLst/>
            <a:gdLst/>
            <a:ahLst/>
            <a:cxnLst/>
            <a:rect l="l" t="t" r="r" b="b"/>
            <a:pathLst>
              <a:path w="48894">
                <a:moveTo>
                  <a:pt x="48768" y="0"/>
                </a:moveTo>
                <a:lnTo>
                  <a:pt x="0" y="0"/>
                </a:lnTo>
              </a:path>
            </a:pathLst>
          </a:custGeom>
          <a:ln w="6096">
            <a:solidFill>
              <a:srgbClr val="006CB1"/>
            </a:solidFill>
          </a:ln>
        </p:spPr>
        <p:txBody>
          <a:bodyPr wrap="square" lIns="0" tIns="0" rIns="0" bIns="0" rtlCol="0"/>
          <a:lstStyle/>
          <a:p>
            <a:endParaRPr sz="1350"/>
          </a:p>
        </p:txBody>
      </p:sp>
      <p:sp>
        <p:nvSpPr>
          <p:cNvPr id="608" name="object 608"/>
          <p:cNvSpPr/>
          <p:nvPr/>
        </p:nvSpPr>
        <p:spPr>
          <a:xfrm>
            <a:off x="3171964" y="3833662"/>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09" name="object 609"/>
          <p:cNvSpPr/>
          <p:nvPr/>
        </p:nvSpPr>
        <p:spPr>
          <a:xfrm>
            <a:off x="3155386" y="3855957"/>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610" name="object 610"/>
          <p:cNvSpPr/>
          <p:nvPr/>
        </p:nvSpPr>
        <p:spPr>
          <a:xfrm>
            <a:off x="3166248" y="3833662"/>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11" name="object 611"/>
          <p:cNvSpPr/>
          <p:nvPr/>
        </p:nvSpPr>
        <p:spPr>
          <a:xfrm>
            <a:off x="3149669" y="3855957"/>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612" name="object 612"/>
          <p:cNvSpPr/>
          <p:nvPr/>
        </p:nvSpPr>
        <p:spPr>
          <a:xfrm>
            <a:off x="3162722" y="3833662"/>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13" name="object 613"/>
          <p:cNvSpPr/>
          <p:nvPr/>
        </p:nvSpPr>
        <p:spPr>
          <a:xfrm>
            <a:off x="3142809" y="3855957"/>
            <a:ext cx="36683" cy="0"/>
          </a:xfrm>
          <a:custGeom>
            <a:avLst/>
            <a:gdLst/>
            <a:ahLst/>
            <a:cxnLst/>
            <a:rect l="l" t="t" r="r" b="b"/>
            <a:pathLst>
              <a:path w="48894">
                <a:moveTo>
                  <a:pt x="48768" y="0"/>
                </a:moveTo>
                <a:lnTo>
                  <a:pt x="0" y="0"/>
                </a:lnTo>
              </a:path>
            </a:pathLst>
          </a:custGeom>
          <a:ln w="6096">
            <a:solidFill>
              <a:srgbClr val="006CB1"/>
            </a:solidFill>
          </a:ln>
        </p:spPr>
        <p:txBody>
          <a:bodyPr wrap="square" lIns="0" tIns="0" rIns="0" bIns="0" rtlCol="0"/>
          <a:lstStyle/>
          <a:p>
            <a:endParaRPr sz="1350"/>
          </a:p>
        </p:txBody>
      </p:sp>
      <p:sp>
        <p:nvSpPr>
          <p:cNvPr id="614" name="object 614"/>
          <p:cNvSpPr/>
          <p:nvPr/>
        </p:nvSpPr>
        <p:spPr>
          <a:xfrm>
            <a:off x="3156052" y="3833662"/>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15" name="object 615"/>
          <p:cNvSpPr/>
          <p:nvPr/>
        </p:nvSpPr>
        <p:spPr>
          <a:xfrm>
            <a:off x="3139378" y="3855957"/>
            <a:ext cx="36683" cy="0"/>
          </a:xfrm>
          <a:custGeom>
            <a:avLst/>
            <a:gdLst/>
            <a:ahLst/>
            <a:cxnLst/>
            <a:rect l="l" t="t" r="r" b="b"/>
            <a:pathLst>
              <a:path w="48894">
                <a:moveTo>
                  <a:pt x="48768" y="0"/>
                </a:moveTo>
                <a:lnTo>
                  <a:pt x="0" y="0"/>
                </a:lnTo>
              </a:path>
            </a:pathLst>
          </a:custGeom>
          <a:ln w="6096">
            <a:solidFill>
              <a:srgbClr val="006CB1"/>
            </a:solidFill>
          </a:ln>
        </p:spPr>
        <p:txBody>
          <a:bodyPr wrap="square" lIns="0" tIns="0" rIns="0" bIns="0" rtlCol="0"/>
          <a:lstStyle/>
          <a:p>
            <a:endParaRPr sz="1350"/>
          </a:p>
        </p:txBody>
      </p:sp>
      <p:sp>
        <p:nvSpPr>
          <p:cNvPr id="616" name="object 616"/>
          <p:cNvSpPr/>
          <p:nvPr/>
        </p:nvSpPr>
        <p:spPr>
          <a:xfrm>
            <a:off x="3152528" y="3833662"/>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17" name="object 617"/>
          <p:cNvSpPr/>
          <p:nvPr/>
        </p:nvSpPr>
        <p:spPr>
          <a:xfrm>
            <a:off x="3135948" y="3855957"/>
            <a:ext cx="33348" cy="0"/>
          </a:xfrm>
          <a:custGeom>
            <a:avLst/>
            <a:gdLst/>
            <a:ahLst/>
            <a:cxnLst/>
            <a:rect l="l" t="t" r="r" b="b"/>
            <a:pathLst>
              <a:path w="44450">
                <a:moveTo>
                  <a:pt x="44195" y="0"/>
                </a:moveTo>
                <a:lnTo>
                  <a:pt x="0" y="0"/>
                </a:lnTo>
              </a:path>
            </a:pathLst>
          </a:custGeom>
          <a:ln w="6096">
            <a:solidFill>
              <a:srgbClr val="006CB1"/>
            </a:solidFill>
          </a:ln>
        </p:spPr>
        <p:txBody>
          <a:bodyPr wrap="square" lIns="0" tIns="0" rIns="0" bIns="0" rtlCol="0"/>
          <a:lstStyle/>
          <a:p>
            <a:endParaRPr sz="1350"/>
          </a:p>
        </p:txBody>
      </p:sp>
      <p:sp>
        <p:nvSpPr>
          <p:cNvPr id="618" name="object 618"/>
          <p:cNvSpPr/>
          <p:nvPr/>
        </p:nvSpPr>
        <p:spPr>
          <a:xfrm>
            <a:off x="3149097" y="3833662"/>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19" name="object 619"/>
          <p:cNvSpPr/>
          <p:nvPr/>
        </p:nvSpPr>
        <p:spPr>
          <a:xfrm>
            <a:off x="3131375" y="3855957"/>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620" name="object 620"/>
          <p:cNvSpPr/>
          <p:nvPr/>
        </p:nvSpPr>
        <p:spPr>
          <a:xfrm>
            <a:off x="3142237" y="3833662"/>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21" name="object 621"/>
          <p:cNvSpPr/>
          <p:nvPr/>
        </p:nvSpPr>
        <p:spPr>
          <a:xfrm>
            <a:off x="3124515" y="3855957"/>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622" name="object 622"/>
          <p:cNvSpPr/>
          <p:nvPr/>
        </p:nvSpPr>
        <p:spPr>
          <a:xfrm>
            <a:off x="3136520" y="3833662"/>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23" name="object 623"/>
          <p:cNvSpPr/>
          <p:nvPr/>
        </p:nvSpPr>
        <p:spPr>
          <a:xfrm>
            <a:off x="3118798" y="3855957"/>
            <a:ext cx="36683" cy="0"/>
          </a:xfrm>
          <a:custGeom>
            <a:avLst/>
            <a:gdLst/>
            <a:ahLst/>
            <a:cxnLst/>
            <a:rect l="l" t="t" r="r" b="b"/>
            <a:pathLst>
              <a:path w="48894">
                <a:moveTo>
                  <a:pt x="48768" y="0"/>
                </a:moveTo>
                <a:lnTo>
                  <a:pt x="0" y="0"/>
                </a:lnTo>
              </a:path>
            </a:pathLst>
          </a:custGeom>
          <a:ln w="6096">
            <a:solidFill>
              <a:srgbClr val="006CB1"/>
            </a:solidFill>
          </a:ln>
        </p:spPr>
        <p:txBody>
          <a:bodyPr wrap="square" lIns="0" tIns="0" rIns="0" bIns="0" rtlCol="0"/>
          <a:lstStyle/>
          <a:p>
            <a:endParaRPr sz="1350"/>
          </a:p>
        </p:txBody>
      </p:sp>
      <p:sp>
        <p:nvSpPr>
          <p:cNvPr id="624" name="object 624"/>
          <p:cNvSpPr/>
          <p:nvPr/>
        </p:nvSpPr>
        <p:spPr>
          <a:xfrm>
            <a:off x="3131947" y="3833662"/>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25" name="object 625"/>
          <p:cNvSpPr/>
          <p:nvPr/>
        </p:nvSpPr>
        <p:spPr>
          <a:xfrm>
            <a:off x="3113082" y="3855957"/>
            <a:ext cx="36683" cy="0"/>
          </a:xfrm>
          <a:custGeom>
            <a:avLst/>
            <a:gdLst/>
            <a:ahLst/>
            <a:cxnLst/>
            <a:rect l="l" t="t" r="r" b="b"/>
            <a:pathLst>
              <a:path w="48894">
                <a:moveTo>
                  <a:pt x="48768" y="0"/>
                </a:moveTo>
                <a:lnTo>
                  <a:pt x="0" y="0"/>
                </a:lnTo>
              </a:path>
            </a:pathLst>
          </a:custGeom>
          <a:ln w="6096">
            <a:solidFill>
              <a:srgbClr val="006CB1"/>
            </a:solidFill>
          </a:ln>
        </p:spPr>
        <p:txBody>
          <a:bodyPr wrap="square" lIns="0" tIns="0" rIns="0" bIns="0" rtlCol="0"/>
          <a:lstStyle/>
          <a:p>
            <a:endParaRPr sz="1350"/>
          </a:p>
        </p:txBody>
      </p:sp>
      <p:sp>
        <p:nvSpPr>
          <p:cNvPr id="626" name="object 626"/>
          <p:cNvSpPr/>
          <p:nvPr/>
        </p:nvSpPr>
        <p:spPr>
          <a:xfrm>
            <a:off x="3126230" y="3833662"/>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27" name="object 627"/>
          <p:cNvSpPr/>
          <p:nvPr/>
        </p:nvSpPr>
        <p:spPr>
          <a:xfrm>
            <a:off x="3109652" y="3855957"/>
            <a:ext cx="33348" cy="0"/>
          </a:xfrm>
          <a:custGeom>
            <a:avLst/>
            <a:gdLst/>
            <a:ahLst/>
            <a:cxnLst/>
            <a:rect l="l" t="t" r="r" b="b"/>
            <a:pathLst>
              <a:path w="44450">
                <a:moveTo>
                  <a:pt x="44195" y="0"/>
                </a:moveTo>
                <a:lnTo>
                  <a:pt x="0" y="0"/>
                </a:lnTo>
              </a:path>
            </a:pathLst>
          </a:custGeom>
          <a:ln w="6096">
            <a:solidFill>
              <a:srgbClr val="006CB1"/>
            </a:solidFill>
          </a:ln>
        </p:spPr>
        <p:txBody>
          <a:bodyPr wrap="square" lIns="0" tIns="0" rIns="0" bIns="0" rtlCol="0"/>
          <a:lstStyle/>
          <a:p>
            <a:endParaRPr sz="1350"/>
          </a:p>
        </p:txBody>
      </p:sp>
      <p:sp>
        <p:nvSpPr>
          <p:cNvPr id="628" name="object 628"/>
          <p:cNvSpPr/>
          <p:nvPr/>
        </p:nvSpPr>
        <p:spPr>
          <a:xfrm>
            <a:off x="3099933" y="3814226"/>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29" name="object 629"/>
          <p:cNvSpPr/>
          <p:nvPr/>
        </p:nvSpPr>
        <p:spPr>
          <a:xfrm>
            <a:off x="3083354" y="3836520"/>
            <a:ext cx="34301" cy="0"/>
          </a:xfrm>
          <a:custGeom>
            <a:avLst/>
            <a:gdLst/>
            <a:ahLst/>
            <a:cxnLst/>
            <a:rect l="l" t="t" r="r" b="b"/>
            <a:pathLst>
              <a:path w="45719">
                <a:moveTo>
                  <a:pt x="45720" y="0"/>
                </a:moveTo>
                <a:lnTo>
                  <a:pt x="0" y="0"/>
                </a:lnTo>
              </a:path>
            </a:pathLst>
          </a:custGeom>
          <a:ln w="6096">
            <a:solidFill>
              <a:srgbClr val="006CB1"/>
            </a:solidFill>
          </a:ln>
        </p:spPr>
        <p:txBody>
          <a:bodyPr wrap="square" lIns="0" tIns="0" rIns="0" bIns="0" rtlCol="0"/>
          <a:lstStyle/>
          <a:p>
            <a:endParaRPr sz="1350"/>
          </a:p>
        </p:txBody>
      </p:sp>
      <p:sp>
        <p:nvSpPr>
          <p:cNvPr id="630" name="object 630"/>
          <p:cNvSpPr/>
          <p:nvPr/>
        </p:nvSpPr>
        <p:spPr>
          <a:xfrm>
            <a:off x="3019899" y="3791359"/>
            <a:ext cx="0" cy="42399"/>
          </a:xfrm>
          <a:custGeom>
            <a:avLst/>
            <a:gdLst/>
            <a:ahLst/>
            <a:cxnLst/>
            <a:rect l="l" t="t" r="r" b="b"/>
            <a:pathLst>
              <a:path h="56514">
                <a:moveTo>
                  <a:pt x="0" y="0"/>
                </a:moveTo>
                <a:lnTo>
                  <a:pt x="0" y="56388"/>
                </a:lnTo>
              </a:path>
            </a:pathLst>
          </a:custGeom>
          <a:ln w="6096">
            <a:solidFill>
              <a:srgbClr val="006CB1"/>
            </a:solidFill>
          </a:ln>
        </p:spPr>
        <p:txBody>
          <a:bodyPr wrap="square" lIns="0" tIns="0" rIns="0" bIns="0" rtlCol="0"/>
          <a:lstStyle/>
          <a:p>
            <a:endParaRPr sz="1350"/>
          </a:p>
        </p:txBody>
      </p:sp>
      <p:sp>
        <p:nvSpPr>
          <p:cNvPr id="631" name="object 631"/>
          <p:cNvSpPr/>
          <p:nvPr/>
        </p:nvSpPr>
        <p:spPr>
          <a:xfrm>
            <a:off x="3001033" y="3813653"/>
            <a:ext cx="36683" cy="0"/>
          </a:xfrm>
          <a:custGeom>
            <a:avLst/>
            <a:gdLst/>
            <a:ahLst/>
            <a:cxnLst/>
            <a:rect l="l" t="t" r="r" b="b"/>
            <a:pathLst>
              <a:path w="48894">
                <a:moveTo>
                  <a:pt x="48768" y="0"/>
                </a:moveTo>
                <a:lnTo>
                  <a:pt x="0" y="0"/>
                </a:lnTo>
              </a:path>
            </a:pathLst>
          </a:custGeom>
          <a:ln w="6096">
            <a:solidFill>
              <a:srgbClr val="006CB1"/>
            </a:solidFill>
          </a:ln>
        </p:spPr>
        <p:txBody>
          <a:bodyPr wrap="square" lIns="0" tIns="0" rIns="0" bIns="0" rtlCol="0"/>
          <a:lstStyle/>
          <a:p>
            <a:endParaRPr sz="1350"/>
          </a:p>
        </p:txBody>
      </p:sp>
      <p:sp>
        <p:nvSpPr>
          <p:cNvPr id="632" name="object 632"/>
          <p:cNvSpPr/>
          <p:nvPr/>
        </p:nvSpPr>
        <p:spPr>
          <a:xfrm>
            <a:off x="3014182" y="3791359"/>
            <a:ext cx="0" cy="42399"/>
          </a:xfrm>
          <a:custGeom>
            <a:avLst/>
            <a:gdLst/>
            <a:ahLst/>
            <a:cxnLst/>
            <a:rect l="l" t="t" r="r" b="b"/>
            <a:pathLst>
              <a:path h="56514">
                <a:moveTo>
                  <a:pt x="0" y="0"/>
                </a:moveTo>
                <a:lnTo>
                  <a:pt x="0" y="56388"/>
                </a:lnTo>
              </a:path>
            </a:pathLst>
          </a:custGeom>
          <a:ln w="6096">
            <a:solidFill>
              <a:srgbClr val="006CB1"/>
            </a:solidFill>
          </a:ln>
        </p:spPr>
        <p:txBody>
          <a:bodyPr wrap="square" lIns="0" tIns="0" rIns="0" bIns="0" rtlCol="0"/>
          <a:lstStyle/>
          <a:p>
            <a:endParaRPr sz="1350"/>
          </a:p>
        </p:txBody>
      </p:sp>
      <p:sp>
        <p:nvSpPr>
          <p:cNvPr id="633" name="object 633"/>
          <p:cNvSpPr/>
          <p:nvPr/>
        </p:nvSpPr>
        <p:spPr>
          <a:xfrm>
            <a:off x="2997602" y="3813653"/>
            <a:ext cx="33348" cy="0"/>
          </a:xfrm>
          <a:custGeom>
            <a:avLst/>
            <a:gdLst/>
            <a:ahLst/>
            <a:cxnLst/>
            <a:rect l="l" t="t" r="r" b="b"/>
            <a:pathLst>
              <a:path w="44450">
                <a:moveTo>
                  <a:pt x="44196" y="0"/>
                </a:moveTo>
                <a:lnTo>
                  <a:pt x="0" y="0"/>
                </a:lnTo>
              </a:path>
            </a:pathLst>
          </a:custGeom>
          <a:ln w="6096">
            <a:solidFill>
              <a:srgbClr val="006CB1"/>
            </a:solidFill>
          </a:ln>
        </p:spPr>
        <p:txBody>
          <a:bodyPr wrap="square" lIns="0" tIns="0" rIns="0" bIns="0" rtlCol="0"/>
          <a:lstStyle/>
          <a:p>
            <a:endParaRPr sz="1350"/>
          </a:p>
        </p:txBody>
      </p:sp>
      <p:sp>
        <p:nvSpPr>
          <p:cNvPr id="634" name="object 634"/>
          <p:cNvSpPr/>
          <p:nvPr/>
        </p:nvSpPr>
        <p:spPr>
          <a:xfrm>
            <a:off x="2953583" y="3765061"/>
            <a:ext cx="0" cy="41446"/>
          </a:xfrm>
          <a:custGeom>
            <a:avLst/>
            <a:gdLst/>
            <a:ahLst/>
            <a:cxnLst/>
            <a:rect l="l" t="t" r="r" b="b"/>
            <a:pathLst>
              <a:path h="55245">
                <a:moveTo>
                  <a:pt x="0" y="0"/>
                </a:moveTo>
                <a:lnTo>
                  <a:pt x="0" y="54864"/>
                </a:lnTo>
              </a:path>
            </a:pathLst>
          </a:custGeom>
          <a:ln w="6096">
            <a:solidFill>
              <a:srgbClr val="006CB1"/>
            </a:solidFill>
          </a:ln>
        </p:spPr>
        <p:txBody>
          <a:bodyPr wrap="square" lIns="0" tIns="0" rIns="0" bIns="0" rtlCol="0"/>
          <a:lstStyle/>
          <a:p>
            <a:endParaRPr sz="1350"/>
          </a:p>
        </p:txBody>
      </p:sp>
      <p:sp>
        <p:nvSpPr>
          <p:cNvPr id="635" name="object 635"/>
          <p:cNvSpPr/>
          <p:nvPr/>
        </p:nvSpPr>
        <p:spPr>
          <a:xfrm>
            <a:off x="2934719" y="3785070"/>
            <a:ext cx="36683" cy="0"/>
          </a:xfrm>
          <a:custGeom>
            <a:avLst/>
            <a:gdLst/>
            <a:ahLst/>
            <a:cxnLst/>
            <a:rect l="l" t="t" r="r" b="b"/>
            <a:pathLst>
              <a:path w="48894">
                <a:moveTo>
                  <a:pt x="48768" y="0"/>
                </a:moveTo>
                <a:lnTo>
                  <a:pt x="0" y="0"/>
                </a:lnTo>
              </a:path>
            </a:pathLst>
          </a:custGeom>
          <a:ln w="6096">
            <a:solidFill>
              <a:srgbClr val="006CB1"/>
            </a:solidFill>
          </a:ln>
        </p:spPr>
        <p:txBody>
          <a:bodyPr wrap="square" lIns="0" tIns="0" rIns="0" bIns="0" rtlCol="0"/>
          <a:lstStyle/>
          <a:p>
            <a:endParaRPr sz="1350"/>
          </a:p>
        </p:txBody>
      </p:sp>
      <p:sp>
        <p:nvSpPr>
          <p:cNvPr id="636" name="object 636"/>
          <p:cNvSpPr/>
          <p:nvPr/>
        </p:nvSpPr>
        <p:spPr>
          <a:xfrm>
            <a:off x="2774172" y="3703320"/>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37" name="object 637"/>
          <p:cNvSpPr/>
          <p:nvPr/>
        </p:nvSpPr>
        <p:spPr>
          <a:xfrm>
            <a:off x="2757499" y="3723328"/>
            <a:ext cx="36683" cy="0"/>
          </a:xfrm>
          <a:custGeom>
            <a:avLst/>
            <a:gdLst/>
            <a:ahLst/>
            <a:cxnLst/>
            <a:rect l="l" t="t" r="r" b="b"/>
            <a:pathLst>
              <a:path w="48894">
                <a:moveTo>
                  <a:pt x="48768" y="0"/>
                </a:moveTo>
                <a:lnTo>
                  <a:pt x="0" y="0"/>
                </a:lnTo>
              </a:path>
            </a:pathLst>
          </a:custGeom>
          <a:ln w="6096">
            <a:solidFill>
              <a:srgbClr val="006CB1"/>
            </a:solidFill>
          </a:ln>
        </p:spPr>
        <p:txBody>
          <a:bodyPr wrap="square" lIns="0" tIns="0" rIns="0" bIns="0" rtlCol="0"/>
          <a:lstStyle/>
          <a:p>
            <a:endParaRPr sz="1350"/>
          </a:p>
        </p:txBody>
      </p:sp>
      <p:sp>
        <p:nvSpPr>
          <p:cNvPr id="638" name="object 638"/>
          <p:cNvSpPr/>
          <p:nvPr/>
        </p:nvSpPr>
        <p:spPr>
          <a:xfrm>
            <a:off x="2706620" y="3681596"/>
            <a:ext cx="0" cy="42399"/>
          </a:xfrm>
          <a:custGeom>
            <a:avLst/>
            <a:gdLst/>
            <a:ahLst/>
            <a:cxnLst/>
            <a:rect l="l" t="t" r="r" b="b"/>
            <a:pathLst>
              <a:path h="56514">
                <a:moveTo>
                  <a:pt x="0" y="0"/>
                </a:moveTo>
                <a:lnTo>
                  <a:pt x="0" y="56388"/>
                </a:lnTo>
              </a:path>
            </a:pathLst>
          </a:custGeom>
          <a:ln w="6096">
            <a:solidFill>
              <a:srgbClr val="006CB1"/>
            </a:solidFill>
          </a:ln>
        </p:spPr>
        <p:txBody>
          <a:bodyPr wrap="square" lIns="0" tIns="0" rIns="0" bIns="0" rtlCol="0"/>
          <a:lstStyle/>
          <a:p>
            <a:endParaRPr sz="1350"/>
          </a:p>
        </p:txBody>
      </p:sp>
      <p:sp>
        <p:nvSpPr>
          <p:cNvPr id="639" name="object 639"/>
          <p:cNvSpPr/>
          <p:nvPr/>
        </p:nvSpPr>
        <p:spPr>
          <a:xfrm>
            <a:off x="2688898" y="3702747"/>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640" name="object 640"/>
          <p:cNvSpPr/>
          <p:nvPr/>
        </p:nvSpPr>
        <p:spPr>
          <a:xfrm>
            <a:off x="2515679" y="3627859"/>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41" name="object 641"/>
          <p:cNvSpPr/>
          <p:nvPr/>
        </p:nvSpPr>
        <p:spPr>
          <a:xfrm>
            <a:off x="2499101" y="3647867"/>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642" name="object 642"/>
          <p:cNvSpPr/>
          <p:nvPr/>
        </p:nvSpPr>
        <p:spPr>
          <a:xfrm>
            <a:off x="2513393" y="3627859"/>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43" name="object 643"/>
          <p:cNvSpPr/>
          <p:nvPr/>
        </p:nvSpPr>
        <p:spPr>
          <a:xfrm>
            <a:off x="2496814" y="3647867"/>
            <a:ext cx="33348" cy="0"/>
          </a:xfrm>
          <a:custGeom>
            <a:avLst/>
            <a:gdLst/>
            <a:ahLst/>
            <a:cxnLst/>
            <a:rect l="l" t="t" r="r" b="b"/>
            <a:pathLst>
              <a:path w="44450">
                <a:moveTo>
                  <a:pt x="44196" y="0"/>
                </a:moveTo>
                <a:lnTo>
                  <a:pt x="0" y="0"/>
                </a:lnTo>
              </a:path>
            </a:pathLst>
          </a:custGeom>
          <a:ln w="6096">
            <a:solidFill>
              <a:srgbClr val="006CB1"/>
            </a:solidFill>
          </a:ln>
        </p:spPr>
        <p:txBody>
          <a:bodyPr wrap="square" lIns="0" tIns="0" rIns="0" bIns="0" rtlCol="0"/>
          <a:lstStyle/>
          <a:p>
            <a:endParaRPr sz="1350"/>
          </a:p>
        </p:txBody>
      </p:sp>
      <p:sp>
        <p:nvSpPr>
          <p:cNvPr id="644" name="object 644"/>
          <p:cNvSpPr/>
          <p:nvPr/>
        </p:nvSpPr>
        <p:spPr>
          <a:xfrm>
            <a:off x="2423068" y="3604991"/>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45" name="object 645"/>
          <p:cNvSpPr/>
          <p:nvPr/>
        </p:nvSpPr>
        <p:spPr>
          <a:xfrm>
            <a:off x="2404203" y="3627287"/>
            <a:ext cx="36683" cy="0"/>
          </a:xfrm>
          <a:custGeom>
            <a:avLst/>
            <a:gdLst/>
            <a:ahLst/>
            <a:cxnLst/>
            <a:rect l="l" t="t" r="r" b="b"/>
            <a:pathLst>
              <a:path w="48894">
                <a:moveTo>
                  <a:pt x="48768" y="0"/>
                </a:moveTo>
                <a:lnTo>
                  <a:pt x="0" y="0"/>
                </a:lnTo>
              </a:path>
            </a:pathLst>
          </a:custGeom>
          <a:ln w="6096">
            <a:solidFill>
              <a:srgbClr val="006CB1"/>
            </a:solidFill>
          </a:ln>
        </p:spPr>
        <p:txBody>
          <a:bodyPr wrap="square" lIns="0" tIns="0" rIns="0" bIns="0" rtlCol="0"/>
          <a:lstStyle/>
          <a:p>
            <a:endParaRPr sz="1350"/>
          </a:p>
        </p:txBody>
      </p:sp>
      <p:sp>
        <p:nvSpPr>
          <p:cNvPr id="646" name="object 646"/>
          <p:cNvSpPr/>
          <p:nvPr/>
        </p:nvSpPr>
        <p:spPr>
          <a:xfrm>
            <a:off x="2359040" y="3574120"/>
            <a:ext cx="0" cy="41446"/>
          </a:xfrm>
          <a:custGeom>
            <a:avLst/>
            <a:gdLst/>
            <a:ahLst/>
            <a:cxnLst/>
            <a:rect l="l" t="t" r="r" b="b"/>
            <a:pathLst>
              <a:path h="55245">
                <a:moveTo>
                  <a:pt x="0" y="0"/>
                </a:moveTo>
                <a:lnTo>
                  <a:pt x="0" y="54863"/>
                </a:lnTo>
              </a:path>
            </a:pathLst>
          </a:custGeom>
          <a:ln w="6096">
            <a:solidFill>
              <a:srgbClr val="006CB1"/>
            </a:solidFill>
          </a:ln>
        </p:spPr>
        <p:txBody>
          <a:bodyPr wrap="square" lIns="0" tIns="0" rIns="0" bIns="0" rtlCol="0"/>
          <a:lstStyle/>
          <a:p>
            <a:endParaRPr sz="1350"/>
          </a:p>
        </p:txBody>
      </p:sp>
      <p:sp>
        <p:nvSpPr>
          <p:cNvPr id="647" name="object 647"/>
          <p:cNvSpPr/>
          <p:nvPr/>
        </p:nvSpPr>
        <p:spPr>
          <a:xfrm>
            <a:off x="2342462" y="3595844"/>
            <a:ext cx="34301" cy="0"/>
          </a:xfrm>
          <a:custGeom>
            <a:avLst/>
            <a:gdLst/>
            <a:ahLst/>
            <a:cxnLst/>
            <a:rect l="l" t="t" r="r" b="b"/>
            <a:pathLst>
              <a:path w="45719">
                <a:moveTo>
                  <a:pt x="45719" y="0"/>
                </a:moveTo>
                <a:lnTo>
                  <a:pt x="0" y="0"/>
                </a:lnTo>
              </a:path>
            </a:pathLst>
          </a:custGeom>
          <a:ln w="6096">
            <a:solidFill>
              <a:srgbClr val="006CB1"/>
            </a:solidFill>
          </a:ln>
        </p:spPr>
        <p:txBody>
          <a:bodyPr wrap="square" lIns="0" tIns="0" rIns="0" bIns="0" rtlCol="0"/>
          <a:lstStyle/>
          <a:p>
            <a:endParaRPr sz="1350"/>
          </a:p>
        </p:txBody>
      </p:sp>
      <p:sp>
        <p:nvSpPr>
          <p:cNvPr id="648" name="object 648"/>
          <p:cNvSpPr/>
          <p:nvPr/>
        </p:nvSpPr>
        <p:spPr>
          <a:xfrm>
            <a:off x="2314449" y="3542108"/>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49" name="object 649"/>
          <p:cNvSpPr/>
          <p:nvPr/>
        </p:nvSpPr>
        <p:spPr>
          <a:xfrm>
            <a:off x="2297871" y="3564403"/>
            <a:ext cx="35730" cy="0"/>
          </a:xfrm>
          <a:custGeom>
            <a:avLst/>
            <a:gdLst/>
            <a:ahLst/>
            <a:cxnLst/>
            <a:rect l="l" t="t" r="r" b="b"/>
            <a:pathLst>
              <a:path w="47625">
                <a:moveTo>
                  <a:pt x="47244" y="0"/>
                </a:moveTo>
                <a:lnTo>
                  <a:pt x="0" y="0"/>
                </a:lnTo>
              </a:path>
            </a:pathLst>
          </a:custGeom>
          <a:ln w="6096">
            <a:solidFill>
              <a:srgbClr val="006CB1"/>
            </a:solidFill>
          </a:ln>
        </p:spPr>
        <p:txBody>
          <a:bodyPr wrap="square" lIns="0" tIns="0" rIns="0" bIns="0" rtlCol="0"/>
          <a:lstStyle/>
          <a:p>
            <a:endParaRPr sz="1350"/>
          </a:p>
        </p:txBody>
      </p:sp>
      <p:sp>
        <p:nvSpPr>
          <p:cNvPr id="650" name="object 650"/>
          <p:cNvSpPr/>
          <p:nvPr/>
        </p:nvSpPr>
        <p:spPr>
          <a:xfrm>
            <a:off x="2104073" y="3483796"/>
            <a:ext cx="0" cy="41446"/>
          </a:xfrm>
          <a:custGeom>
            <a:avLst/>
            <a:gdLst/>
            <a:ahLst/>
            <a:cxnLst/>
            <a:rect l="l" t="t" r="r" b="b"/>
            <a:pathLst>
              <a:path h="55245">
                <a:moveTo>
                  <a:pt x="0" y="0"/>
                </a:moveTo>
                <a:lnTo>
                  <a:pt x="0" y="54864"/>
                </a:lnTo>
              </a:path>
            </a:pathLst>
          </a:custGeom>
          <a:ln w="6096">
            <a:solidFill>
              <a:srgbClr val="006CB1"/>
            </a:solidFill>
          </a:ln>
        </p:spPr>
        <p:txBody>
          <a:bodyPr wrap="square" lIns="0" tIns="0" rIns="0" bIns="0" rtlCol="0"/>
          <a:lstStyle/>
          <a:p>
            <a:endParaRPr sz="1350"/>
          </a:p>
        </p:txBody>
      </p:sp>
      <p:sp>
        <p:nvSpPr>
          <p:cNvPr id="651" name="object 651"/>
          <p:cNvSpPr/>
          <p:nvPr/>
        </p:nvSpPr>
        <p:spPr>
          <a:xfrm>
            <a:off x="2087494" y="3503232"/>
            <a:ext cx="33348" cy="0"/>
          </a:xfrm>
          <a:custGeom>
            <a:avLst/>
            <a:gdLst/>
            <a:ahLst/>
            <a:cxnLst/>
            <a:rect l="l" t="t" r="r" b="b"/>
            <a:pathLst>
              <a:path w="44450">
                <a:moveTo>
                  <a:pt x="44196" y="0"/>
                </a:moveTo>
                <a:lnTo>
                  <a:pt x="0" y="0"/>
                </a:lnTo>
              </a:path>
            </a:pathLst>
          </a:custGeom>
          <a:ln w="6096">
            <a:solidFill>
              <a:srgbClr val="006CB1"/>
            </a:solidFill>
          </a:ln>
        </p:spPr>
        <p:txBody>
          <a:bodyPr wrap="square" lIns="0" tIns="0" rIns="0" bIns="0" rtlCol="0"/>
          <a:lstStyle/>
          <a:p>
            <a:endParaRPr sz="1350"/>
          </a:p>
        </p:txBody>
      </p:sp>
      <p:sp>
        <p:nvSpPr>
          <p:cNvPr id="652" name="object 652"/>
          <p:cNvSpPr/>
          <p:nvPr/>
        </p:nvSpPr>
        <p:spPr>
          <a:xfrm>
            <a:off x="2009155" y="3451782"/>
            <a:ext cx="0" cy="42399"/>
          </a:xfrm>
          <a:custGeom>
            <a:avLst/>
            <a:gdLst/>
            <a:ahLst/>
            <a:cxnLst/>
            <a:rect l="l" t="t" r="r" b="b"/>
            <a:pathLst>
              <a:path h="56514">
                <a:moveTo>
                  <a:pt x="0" y="0"/>
                </a:moveTo>
                <a:lnTo>
                  <a:pt x="0" y="56388"/>
                </a:lnTo>
              </a:path>
            </a:pathLst>
          </a:custGeom>
          <a:ln w="6096">
            <a:solidFill>
              <a:srgbClr val="006CB1"/>
            </a:solidFill>
          </a:ln>
        </p:spPr>
        <p:txBody>
          <a:bodyPr wrap="square" lIns="0" tIns="0" rIns="0" bIns="0" rtlCol="0"/>
          <a:lstStyle/>
          <a:p>
            <a:endParaRPr sz="1350"/>
          </a:p>
        </p:txBody>
      </p:sp>
      <p:sp>
        <p:nvSpPr>
          <p:cNvPr id="653" name="object 653"/>
          <p:cNvSpPr/>
          <p:nvPr/>
        </p:nvSpPr>
        <p:spPr>
          <a:xfrm>
            <a:off x="1990310" y="3471791"/>
            <a:ext cx="36683" cy="0"/>
          </a:xfrm>
          <a:custGeom>
            <a:avLst/>
            <a:gdLst/>
            <a:ahLst/>
            <a:cxnLst/>
            <a:rect l="l" t="t" r="r" b="b"/>
            <a:pathLst>
              <a:path w="48894">
                <a:moveTo>
                  <a:pt x="48767" y="0"/>
                </a:moveTo>
                <a:lnTo>
                  <a:pt x="0" y="0"/>
                </a:lnTo>
              </a:path>
            </a:pathLst>
          </a:custGeom>
          <a:ln w="6096">
            <a:solidFill>
              <a:srgbClr val="006CB1"/>
            </a:solidFill>
          </a:ln>
        </p:spPr>
        <p:txBody>
          <a:bodyPr wrap="square" lIns="0" tIns="0" rIns="0" bIns="0" rtlCol="0"/>
          <a:lstStyle/>
          <a:p>
            <a:endParaRPr sz="1350"/>
          </a:p>
        </p:txBody>
      </p:sp>
      <p:sp>
        <p:nvSpPr>
          <p:cNvPr id="654" name="object 654"/>
          <p:cNvSpPr/>
          <p:nvPr/>
        </p:nvSpPr>
        <p:spPr>
          <a:xfrm>
            <a:off x="1985164" y="3434633"/>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55" name="object 655"/>
          <p:cNvSpPr/>
          <p:nvPr/>
        </p:nvSpPr>
        <p:spPr>
          <a:xfrm>
            <a:off x="1968586" y="3456927"/>
            <a:ext cx="33348" cy="0"/>
          </a:xfrm>
          <a:custGeom>
            <a:avLst/>
            <a:gdLst/>
            <a:ahLst/>
            <a:cxnLst/>
            <a:rect l="l" t="t" r="r" b="b"/>
            <a:pathLst>
              <a:path w="44450">
                <a:moveTo>
                  <a:pt x="44195" y="0"/>
                </a:moveTo>
                <a:lnTo>
                  <a:pt x="0" y="0"/>
                </a:lnTo>
              </a:path>
            </a:pathLst>
          </a:custGeom>
          <a:ln w="6096">
            <a:solidFill>
              <a:srgbClr val="006CB1"/>
            </a:solidFill>
          </a:ln>
        </p:spPr>
        <p:txBody>
          <a:bodyPr wrap="square" lIns="0" tIns="0" rIns="0" bIns="0" rtlCol="0"/>
          <a:lstStyle/>
          <a:p>
            <a:endParaRPr sz="1350"/>
          </a:p>
        </p:txBody>
      </p:sp>
      <p:sp>
        <p:nvSpPr>
          <p:cNvPr id="656" name="object 656"/>
          <p:cNvSpPr/>
          <p:nvPr/>
        </p:nvSpPr>
        <p:spPr>
          <a:xfrm>
            <a:off x="1954827" y="3425484"/>
            <a:ext cx="0" cy="41446"/>
          </a:xfrm>
          <a:custGeom>
            <a:avLst/>
            <a:gdLst/>
            <a:ahLst/>
            <a:cxnLst/>
            <a:rect l="l" t="t" r="r" b="b"/>
            <a:pathLst>
              <a:path h="55245">
                <a:moveTo>
                  <a:pt x="0" y="0"/>
                </a:moveTo>
                <a:lnTo>
                  <a:pt x="0" y="54864"/>
                </a:lnTo>
              </a:path>
            </a:pathLst>
          </a:custGeom>
          <a:ln w="6096">
            <a:solidFill>
              <a:srgbClr val="006CB1"/>
            </a:solidFill>
          </a:ln>
        </p:spPr>
        <p:txBody>
          <a:bodyPr wrap="square" lIns="0" tIns="0" rIns="0" bIns="0" rtlCol="0"/>
          <a:lstStyle/>
          <a:p>
            <a:endParaRPr sz="1350"/>
          </a:p>
        </p:txBody>
      </p:sp>
      <p:sp>
        <p:nvSpPr>
          <p:cNvPr id="657" name="object 657"/>
          <p:cNvSpPr/>
          <p:nvPr/>
        </p:nvSpPr>
        <p:spPr>
          <a:xfrm>
            <a:off x="1937714" y="3445493"/>
            <a:ext cx="33348" cy="0"/>
          </a:xfrm>
          <a:custGeom>
            <a:avLst/>
            <a:gdLst/>
            <a:ahLst/>
            <a:cxnLst/>
            <a:rect l="l" t="t" r="r" b="b"/>
            <a:pathLst>
              <a:path w="44450">
                <a:moveTo>
                  <a:pt x="44196" y="0"/>
                </a:moveTo>
                <a:lnTo>
                  <a:pt x="0" y="0"/>
                </a:lnTo>
              </a:path>
            </a:pathLst>
          </a:custGeom>
          <a:ln w="6096">
            <a:solidFill>
              <a:srgbClr val="006CB1"/>
            </a:solidFill>
          </a:ln>
        </p:spPr>
        <p:txBody>
          <a:bodyPr wrap="square" lIns="0" tIns="0" rIns="0" bIns="0" rtlCol="0"/>
          <a:lstStyle/>
          <a:p>
            <a:endParaRPr sz="1350"/>
          </a:p>
        </p:txBody>
      </p:sp>
      <p:sp>
        <p:nvSpPr>
          <p:cNvPr id="658" name="object 658"/>
          <p:cNvSpPr/>
          <p:nvPr/>
        </p:nvSpPr>
        <p:spPr>
          <a:xfrm>
            <a:off x="1948624" y="3425484"/>
            <a:ext cx="0" cy="41446"/>
          </a:xfrm>
          <a:custGeom>
            <a:avLst/>
            <a:gdLst/>
            <a:ahLst/>
            <a:cxnLst/>
            <a:rect l="l" t="t" r="r" b="b"/>
            <a:pathLst>
              <a:path h="55245">
                <a:moveTo>
                  <a:pt x="0" y="0"/>
                </a:moveTo>
                <a:lnTo>
                  <a:pt x="0" y="54864"/>
                </a:lnTo>
              </a:path>
            </a:pathLst>
          </a:custGeom>
          <a:ln w="6096">
            <a:solidFill>
              <a:srgbClr val="006CB1"/>
            </a:solidFill>
          </a:ln>
        </p:spPr>
        <p:txBody>
          <a:bodyPr wrap="square" lIns="0" tIns="0" rIns="0" bIns="0" rtlCol="0"/>
          <a:lstStyle/>
          <a:p>
            <a:endParaRPr sz="1350"/>
          </a:p>
        </p:txBody>
      </p:sp>
      <p:sp>
        <p:nvSpPr>
          <p:cNvPr id="659" name="object 659"/>
          <p:cNvSpPr/>
          <p:nvPr/>
        </p:nvSpPr>
        <p:spPr>
          <a:xfrm>
            <a:off x="1931998" y="3445493"/>
            <a:ext cx="36683" cy="0"/>
          </a:xfrm>
          <a:custGeom>
            <a:avLst/>
            <a:gdLst/>
            <a:ahLst/>
            <a:cxnLst/>
            <a:rect l="l" t="t" r="r" b="b"/>
            <a:pathLst>
              <a:path w="48894">
                <a:moveTo>
                  <a:pt x="48768" y="0"/>
                </a:moveTo>
                <a:lnTo>
                  <a:pt x="0" y="0"/>
                </a:lnTo>
              </a:path>
            </a:pathLst>
          </a:custGeom>
          <a:ln w="6096">
            <a:solidFill>
              <a:srgbClr val="006CB1"/>
            </a:solidFill>
          </a:ln>
        </p:spPr>
        <p:txBody>
          <a:bodyPr wrap="square" lIns="0" tIns="0" rIns="0" bIns="0" rtlCol="0"/>
          <a:lstStyle/>
          <a:p>
            <a:endParaRPr sz="1350"/>
          </a:p>
        </p:txBody>
      </p:sp>
      <p:sp>
        <p:nvSpPr>
          <p:cNvPr id="660" name="object 660"/>
          <p:cNvSpPr/>
          <p:nvPr/>
        </p:nvSpPr>
        <p:spPr>
          <a:xfrm>
            <a:off x="1827343" y="3388898"/>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61" name="object 661"/>
          <p:cNvSpPr/>
          <p:nvPr/>
        </p:nvSpPr>
        <p:spPr>
          <a:xfrm>
            <a:off x="1808516" y="3411193"/>
            <a:ext cx="35730" cy="0"/>
          </a:xfrm>
          <a:custGeom>
            <a:avLst/>
            <a:gdLst/>
            <a:ahLst/>
            <a:cxnLst/>
            <a:rect l="l" t="t" r="r" b="b"/>
            <a:pathLst>
              <a:path w="47625">
                <a:moveTo>
                  <a:pt x="47244" y="0"/>
                </a:moveTo>
                <a:lnTo>
                  <a:pt x="0" y="0"/>
                </a:lnTo>
              </a:path>
            </a:pathLst>
          </a:custGeom>
          <a:ln w="6096">
            <a:solidFill>
              <a:srgbClr val="006CB1"/>
            </a:solidFill>
          </a:ln>
        </p:spPr>
        <p:txBody>
          <a:bodyPr wrap="square" lIns="0" tIns="0" rIns="0" bIns="0" rtlCol="0"/>
          <a:lstStyle/>
          <a:p>
            <a:endParaRPr sz="1350"/>
          </a:p>
        </p:txBody>
      </p:sp>
      <p:sp>
        <p:nvSpPr>
          <p:cNvPr id="662" name="object 662"/>
          <p:cNvSpPr/>
          <p:nvPr/>
        </p:nvSpPr>
        <p:spPr>
          <a:xfrm>
            <a:off x="1823342" y="3388898"/>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63" name="object 663"/>
          <p:cNvSpPr/>
          <p:nvPr/>
        </p:nvSpPr>
        <p:spPr>
          <a:xfrm>
            <a:off x="1805086" y="3411193"/>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664" name="object 664"/>
          <p:cNvSpPr/>
          <p:nvPr/>
        </p:nvSpPr>
        <p:spPr>
          <a:xfrm>
            <a:off x="1780466" y="3384325"/>
            <a:ext cx="0" cy="42399"/>
          </a:xfrm>
          <a:custGeom>
            <a:avLst/>
            <a:gdLst/>
            <a:ahLst/>
            <a:cxnLst/>
            <a:rect l="l" t="t" r="r" b="b"/>
            <a:pathLst>
              <a:path h="56514">
                <a:moveTo>
                  <a:pt x="0" y="0"/>
                </a:moveTo>
                <a:lnTo>
                  <a:pt x="0" y="56387"/>
                </a:lnTo>
              </a:path>
            </a:pathLst>
          </a:custGeom>
          <a:ln w="6096">
            <a:solidFill>
              <a:srgbClr val="006CB1"/>
            </a:solidFill>
          </a:ln>
        </p:spPr>
        <p:txBody>
          <a:bodyPr wrap="square" lIns="0" tIns="0" rIns="0" bIns="0" rtlCol="0"/>
          <a:lstStyle/>
          <a:p>
            <a:endParaRPr sz="1350"/>
          </a:p>
        </p:txBody>
      </p:sp>
      <p:sp>
        <p:nvSpPr>
          <p:cNvPr id="665" name="object 665"/>
          <p:cNvSpPr/>
          <p:nvPr/>
        </p:nvSpPr>
        <p:spPr>
          <a:xfrm>
            <a:off x="1761639" y="3406620"/>
            <a:ext cx="35730" cy="0"/>
          </a:xfrm>
          <a:custGeom>
            <a:avLst/>
            <a:gdLst/>
            <a:ahLst/>
            <a:cxnLst/>
            <a:rect l="l" t="t" r="r" b="b"/>
            <a:pathLst>
              <a:path w="47625">
                <a:moveTo>
                  <a:pt x="47243" y="0"/>
                </a:moveTo>
                <a:lnTo>
                  <a:pt x="0" y="0"/>
                </a:lnTo>
              </a:path>
            </a:pathLst>
          </a:custGeom>
          <a:ln w="6096">
            <a:solidFill>
              <a:srgbClr val="006CB1"/>
            </a:solidFill>
          </a:ln>
        </p:spPr>
        <p:txBody>
          <a:bodyPr wrap="square" lIns="0" tIns="0" rIns="0" bIns="0" rtlCol="0"/>
          <a:lstStyle/>
          <a:p>
            <a:endParaRPr sz="1350"/>
          </a:p>
        </p:txBody>
      </p:sp>
      <p:sp>
        <p:nvSpPr>
          <p:cNvPr id="666" name="object 666"/>
          <p:cNvSpPr/>
          <p:nvPr/>
        </p:nvSpPr>
        <p:spPr>
          <a:xfrm>
            <a:off x="2071163" y="3936659"/>
            <a:ext cx="454483" cy="160069"/>
          </a:xfrm>
          <a:custGeom>
            <a:avLst/>
            <a:gdLst/>
            <a:ahLst/>
            <a:cxnLst/>
            <a:rect l="l" t="t" r="r" b="b"/>
            <a:pathLst>
              <a:path w="605789" h="213360">
                <a:moveTo>
                  <a:pt x="0" y="213359"/>
                </a:moveTo>
                <a:lnTo>
                  <a:pt x="605358" y="213359"/>
                </a:lnTo>
                <a:lnTo>
                  <a:pt x="605358" y="0"/>
                </a:lnTo>
                <a:lnTo>
                  <a:pt x="0" y="0"/>
                </a:lnTo>
                <a:lnTo>
                  <a:pt x="0" y="213359"/>
                </a:lnTo>
                <a:close/>
              </a:path>
            </a:pathLst>
          </a:custGeom>
          <a:solidFill>
            <a:srgbClr val="FFFFFF"/>
          </a:solidFill>
        </p:spPr>
        <p:txBody>
          <a:bodyPr wrap="square" lIns="0" tIns="0" rIns="0" bIns="0" rtlCol="0"/>
          <a:lstStyle/>
          <a:p>
            <a:endParaRPr sz="1350"/>
          </a:p>
        </p:txBody>
      </p:sp>
      <p:sp>
        <p:nvSpPr>
          <p:cNvPr id="667" name="object 667"/>
          <p:cNvSpPr txBox="1"/>
          <p:nvPr/>
        </p:nvSpPr>
        <p:spPr>
          <a:xfrm>
            <a:off x="2124844" y="3952284"/>
            <a:ext cx="349675" cy="161583"/>
          </a:xfrm>
          <a:prstGeom prst="rect">
            <a:avLst/>
          </a:prstGeom>
        </p:spPr>
        <p:txBody>
          <a:bodyPr vert="horz" wrap="square" lIns="0" tIns="0" rIns="0" bIns="0" rtlCol="0">
            <a:spAutoFit/>
          </a:bodyPr>
          <a:lstStyle/>
          <a:p>
            <a:pPr marL="9528"/>
            <a:r>
              <a:rPr sz="1050" spc="-53" dirty="0">
                <a:solidFill>
                  <a:srgbClr val="EC7C30"/>
                </a:solidFill>
                <a:latin typeface="Arial"/>
                <a:cs typeface="Arial"/>
              </a:rPr>
              <a:t>7</a:t>
            </a:r>
            <a:r>
              <a:rPr sz="1050" spc="-60" dirty="0">
                <a:solidFill>
                  <a:srgbClr val="EC7C30"/>
                </a:solidFill>
                <a:latin typeface="Arial"/>
                <a:cs typeface="Arial"/>
              </a:rPr>
              <a:t>5</a:t>
            </a:r>
            <a:r>
              <a:rPr sz="1050" spc="-94" dirty="0">
                <a:solidFill>
                  <a:srgbClr val="EC7C30"/>
                </a:solidFill>
                <a:latin typeface="Arial"/>
                <a:cs typeface="Arial"/>
              </a:rPr>
              <a:t>.3%</a:t>
            </a:r>
            <a:endParaRPr sz="1050">
              <a:latin typeface="Arial"/>
              <a:cs typeface="Arial"/>
            </a:endParaRPr>
          </a:p>
        </p:txBody>
      </p:sp>
      <p:sp>
        <p:nvSpPr>
          <p:cNvPr id="668" name="object 668"/>
          <p:cNvSpPr txBox="1"/>
          <p:nvPr/>
        </p:nvSpPr>
        <p:spPr>
          <a:xfrm>
            <a:off x="3310501" y="3679024"/>
            <a:ext cx="349675" cy="161583"/>
          </a:xfrm>
          <a:prstGeom prst="rect">
            <a:avLst/>
          </a:prstGeom>
        </p:spPr>
        <p:txBody>
          <a:bodyPr vert="horz" wrap="square" lIns="0" tIns="0" rIns="0" bIns="0" rtlCol="0">
            <a:spAutoFit/>
          </a:bodyPr>
          <a:lstStyle/>
          <a:p>
            <a:pPr marL="9528"/>
            <a:r>
              <a:rPr sz="1050" spc="-53" dirty="0">
                <a:solidFill>
                  <a:srgbClr val="006CB1"/>
                </a:solidFill>
                <a:latin typeface="Arial"/>
                <a:cs typeface="Arial"/>
              </a:rPr>
              <a:t>6</a:t>
            </a:r>
            <a:r>
              <a:rPr sz="1050" spc="-60" dirty="0">
                <a:solidFill>
                  <a:srgbClr val="006CB1"/>
                </a:solidFill>
                <a:latin typeface="Arial"/>
                <a:cs typeface="Arial"/>
              </a:rPr>
              <a:t>6</a:t>
            </a:r>
            <a:r>
              <a:rPr sz="1050" spc="-94" dirty="0">
                <a:solidFill>
                  <a:srgbClr val="006CB1"/>
                </a:solidFill>
                <a:latin typeface="Arial"/>
                <a:cs typeface="Arial"/>
              </a:rPr>
              <a:t>.3%</a:t>
            </a:r>
            <a:endParaRPr sz="1050">
              <a:latin typeface="Arial"/>
              <a:cs typeface="Arial"/>
            </a:endParaRPr>
          </a:p>
        </p:txBody>
      </p:sp>
      <p:sp>
        <p:nvSpPr>
          <p:cNvPr id="669" name="object 669"/>
          <p:cNvSpPr txBox="1"/>
          <p:nvPr/>
        </p:nvSpPr>
        <p:spPr>
          <a:xfrm>
            <a:off x="2125035" y="3385372"/>
            <a:ext cx="349675" cy="161583"/>
          </a:xfrm>
          <a:prstGeom prst="rect">
            <a:avLst/>
          </a:prstGeom>
        </p:spPr>
        <p:txBody>
          <a:bodyPr vert="horz" wrap="square" lIns="0" tIns="0" rIns="0" bIns="0" rtlCol="0">
            <a:spAutoFit/>
          </a:bodyPr>
          <a:lstStyle/>
          <a:p>
            <a:pPr marL="9528"/>
            <a:r>
              <a:rPr sz="1050" spc="-53" dirty="0">
                <a:solidFill>
                  <a:srgbClr val="006CB1"/>
                </a:solidFill>
                <a:latin typeface="Arial"/>
                <a:cs typeface="Arial"/>
              </a:rPr>
              <a:t>8</a:t>
            </a:r>
            <a:r>
              <a:rPr sz="1050" spc="-60" dirty="0">
                <a:solidFill>
                  <a:srgbClr val="006CB1"/>
                </a:solidFill>
                <a:latin typeface="Arial"/>
                <a:cs typeface="Arial"/>
              </a:rPr>
              <a:t>3</a:t>
            </a:r>
            <a:r>
              <a:rPr sz="1050" spc="-94" dirty="0">
                <a:solidFill>
                  <a:srgbClr val="006CB1"/>
                </a:solidFill>
                <a:latin typeface="Arial"/>
                <a:cs typeface="Arial"/>
              </a:rPr>
              <a:t>.1%</a:t>
            </a:r>
            <a:endParaRPr sz="1050">
              <a:latin typeface="Arial"/>
              <a:cs typeface="Arial"/>
            </a:endParaRPr>
          </a:p>
        </p:txBody>
      </p:sp>
      <p:sp>
        <p:nvSpPr>
          <p:cNvPr id="670" name="object 670"/>
          <p:cNvSpPr txBox="1"/>
          <p:nvPr/>
        </p:nvSpPr>
        <p:spPr>
          <a:xfrm>
            <a:off x="3233419" y="4240829"/>
            <a:ext cx="349675" cy="161583"/>
          </a:xfrm>
          <a:prstGeom prst="rect">
            <a:avLst/>
          </a:prstGeom>
        </p:spPr>
        <p:txBody>
          <a:bodyPr vert="horz" wrap="square" lIns="0" tIns="0" rIns="0" bIns="0" rtlCol="0">
            <a:spAutoFit/>
          </a:bodyPr>
          <a:lstStyle/>
          <a:p>
            <a:pPr marL="9528"/>
            <a:r>
              <a:rPr sz="1050" spc="-53" dirty="0">
                <a:solidFill>
                  <a:srgbClr val="EC7C30"/>
                </a:solidFill>
                <a:latin typeface="Arial"/>
                <a:cs typeface="Arial"/>
              </a:rPr>
              <a:t>5</a:t>
            </a:r>
            <a:r>
              <a:rPr sz="1050" spc="-60" dirty="0">
                <a:solidFill>
                  <a:srgbClr val="EC7C30"/>
                </a:solidFill>
                <a:latin typeface="Arial"/>
                <a:cs typeface="Arial"/>
              </a:rPr>
              <a:t>5</a:t>
            </a:r>
            <a:r>
              <a:rPr sz="1050" spc="-94" dirty="0">
                <a:solidFill>
                  <a:srgbClr val="EC7C30"/>
                </a:solidFill>
                <a:latin typeface="Arial"/>
                <a:cs typeface="Arial"/>
              </a:rPr>
              <a:t>.6%</a:t>
            </a:r>
            <a:endParaRPr sz="1050">
              <a:latin typeface="Arial"/>
              <a:cs typeface="Arial"/>
            </a:endParaRPr>
          </a:p>
        </p:txBody>
      </p:sp>
      <p:sp>
        <p:nvSpPr>
          <p:cNvPr id="671" name="object 671"/>
          <p:cNvSpPr/>
          <p:nvPr/>
        </p:nvSpPr>
        <p:spPr>
          <a:xfrm>
            <a:off x="3086212" y="3123068"/>
            <a:ext cx="1362018" cy="489736"/>
          </a:xfrm>
          <a:custGeom>
            <a:avLst/>
            <a:gdLst/>
            <a:ahLst/>
            <a:cxnLst/>
            <a:rect l="l" t="t" r="r" b="b"/>
            <a:pathLst>
              <a:path w="1815464" h="652779">
                <a:moveTo>
                  <a:pt x="0" y="652272"/>
                </a:moveTo>
                <a:lnTo>
                  <a:pt x="1815084" y="652272"/>
                </a:lnTo>
                <a:lnTo>
                  <a:pt x="1815084" y="0"/>
                </a:lnTo>
                <a:lnTo>
                  <a:pt x="0" y="0"/>
                </a:lnTo>
                <a:lnTo>
                  <a:pt x="0" y="652272"/>
                </a:lnTo>
                <a:close/>
              </a:path>
            </a:pathLst>
          </a:custGeom>
          <a:solidFill>
            <a:srgbClr val="FFFFFF"/>
          </a:solidFill>
        </p:spPr>
        <p:txBody>
          <a:bodyPr wrap="square" lIns="0" tIns="0" rIns="0" bIns="0" rtlCol="0"/>
          <a:lstStyle/>
          <a:p>
            <a:endParaRPr sz="1350"/>
          </a:p>
        </p:txBody>
      </p:sp>
      <p:sp>
        <p:nvSpPr>
          <p:cNvPr id="672" name="object 672"/>
          <p:cNvSpPr/>
          <p:nvPr/>
        </p:nvSpPr>
        <p:spPr>
          <a:xfrm>
            <a:off x="3086212" y="3123068"/>
            <a:ext cx="1362018" cy="489736"/>
          </a:xfrm>
          <a:custGeom>
            <a:avLst/>
            <a:gdLst/>
            <a:ahLst/>
            <a:cxnLst/>
            <a:rect l="l" t="t" r="r" b="b"/>
            <a:pathLst>
              <a:path w="1815464" h="652779">
                <a:moveTo>
                  <a:pt x="0" y="652272"/>
                </a:moveTo>
                <a:lnTo>
                  <a:pt x="1815084" y="652272"/>
                </a:lnTo>
                <a:lnTo>
                  <a:pt x="1815084" y="0"/>
                </a:lnTo>
                <a:lnTo>
                  <a:pt x="0" y="0"/>
                </a:lnTo>
                <a:lnTo>
                  <a:pt x="0" y="652272"/>
                </a:lnTo>
                <a:close/>
              </a:path>
            </a:pathLst>
          </a:custGeom>
          <a:ln w="25908">
            <a:solidFill>
              <a:srgbClr val="4471C4"/>
            </a:solidFill>
          </a:ln>
        </p:spPr>
        <p:txBody>
          <a:bodyPr wrap="square" lIns="0" tIns="0" rIns="0" bIns="0" rtlCol="0"/>
          <a:lstStyle/>
          <a:p>
            <a:endParaRPr sz="1350"/>
          </a:p>
        </p:txBody>
      </p:sp>
      <p:sp>
        <p:nvSpPr>
          <p:cNvPr id="673" name="object 673"/>
          <p:cNvSpPr txBox="1"/>
          <p:nvPr/>
        </p:nvSpPr>
        <p:spPr>
          <a:xfrm>
            <a:off x="3198452" y="3200780"/>
            <a:ext cx="1138112" cy="259751"/>
          </a:xfrm>
          <a:prstGeom prst="rect">
            <a:avLst/>
          </a:prstGeom>
        </p:spPr>
        <p:txBody>
          <a:bodyPr vert="horz" wrap="square" lIns="0" tIns="0" rIns="0" bIns="0" rtlCol="0">
            <a:spAutoFit/>
          </a:bodyPr>
          <a:lstStyle/>
          <a:p>
            <a:pPr algn="ctr">
              <a:lnSpc>
                <a:spcPct val="100000"/>
              </a:lnSpc>
            </a:pPr>
            <a:r>
              <a:rPr sz="900" b="1" dirty="0">
                <a:latin typeface="Arial"/>
                <a:cs typeface="Arial"/>
              </a:rPr>
              <a:t>OS HR =</a:t>
            </a:r>
            <a:r>
              <a:rPr sz="900" b="1" spc="-4" dirty="0">
                <a:latin typeface="Arial"/>
                <a:cs typeface="Arial"/>
              </a:rPr>
              <a:t> </a:t>
            </a:r>
            <a:r>
              <a:rPr sz="900" b="1" dirty="0">
                <a:latin typeface="Arial"/>
                <a:cs typeface="Arial"/>
              </a:rPr>
              <a:t>0.</a:t>
            </a:r>
            <a:r>
              <a:rPr sz="900" b="1" spc="4" dirty="0">
                <a:latin typeface="Arial"/>
                <a:cs typeface="Arial"/>
              </a:rPr>
              <a:t>6</a:t>
            </a:r>
            <a:r>
              <a:rPr sz="900" b="1" dirty="0">
                <a:latin typeface="Arial"/>
                <a:cs typeface="Arial"/>
              </a:rPr>
              <a:t>8</a:t>
            </a:r>
            <a:endParaRPr sz="900">
              <a:latin typeface="Arial"/>
              <a:cs typeface="Arial"/>
            </a:endParaRPr>
          </a:p>
          <a:p>
            <a:pPr algn="ctr">
              <a:spcBef>
                <a:spcPts val="4"/>
              </a:spcBef>
            </a:pPr>
            <a:r>
              <a:rPr sz="788" b="1" dirty="0">
                <a:latin typeface="Arial"/>
                <a:cs typeface="Arial"/>
              </a:rPr>
              <a:t>99</a:t>
            </a:r>
            <a:r>
              <a:rPr sz="788" b="1" spc="-4" dirty="0">
                <a:latin typeface="Arial"/>
                <a:cs typeface="Arial"/>
              </a:rPr>
              <a:t>.</a:t>
            </a:r>
            <a:r>
              <a:rPr sz="788" b="1" dirty="0">
                <a:latin typeface="Arial"/>
                <a:cs typeface="Arial"/>
              </a:rPr>
              <a:t>73%</a:t>
            </a:r>
            <a:r>
              <a:rPr sz="788" b="1" spc="-8" dirty="0">
                <a:latin typeface="Arial"/>
                <a:cs typeface="Arial"/>
              </a:rPr>
              <a:t> </a:t>
            </a:r>
            <a:r>
              <a:rPr sz="788" b="1" dirty="0">
                <a:latin typeface="Arial"/>
                <a:cs typeface="Arial"/>
              </a:rPr>
              <a:t>C</a:t>
            </a:r>
            <a:r>
              <a:rPr sz="788" b="1" spc="-8" dirty="0">
                <a:latin typeface="Arial"/>
                <a:cs typeface="Arial"/>
              </a:rPr>
              <a:t>I</a:t>
            </a:r>
            <a:r>
              <a:rPr sz="788" b="1" dirty="0">
                <a:latin typeface="Arial"/>
                <a:cs typeface="Arial"/>
              </a:rPr>
              <a:t>,</a:t>
            </a:r>
            <a:r>
              <a:rPr sz="788" b="1" spc="-19" dirty="0">
                <a:latin typeface="Arial"/>
                <a:cs typeface="Arial"/>
              </a:rPr>
              <a:t> </a:t>
            </a:r>
            <a:r>
              <a:rPr sz="788" b="1" dirty="0">
                <a:latin typeface="Arial"/>
                <a:cs typeface="Arial"/>
              </a:rPr>
              <a:t>0</a:t>
            </a:r>
            <a:r>
              <a:rPr sz="788" b="1" spc="-4" dirty="0">
                <a:latin typeface="Arial"/>
                <a:cs typeface="Arial"/>
              </a:rPr>
              <a:t>.</a:t>
            </a:r>
            <a:r>
              <a:rPr sz="788" b="1" dirty="0">
                <a:latin typeface="Arial"/>
                <a:cs typeface="Arial"/>
              </a:rPr>
              <a:t>469–0</a:t>
            </a:r>
            <a:r>
              <a:rPr sz="788" b="1" spc="-4" dirty="0">
                <a:latin typeface="Arial"/>
                <a:cs typeface="Arial"/>
              </a:rPr>
              <a:t>.</a:t>
            </a:r>
            <a:r>
              <a:rPr sz="788" b="1" dirty="0">
                <a:latin typeface="Arial"/>
                <a:cs typeface="Arial"/>
              </a:rPr>
              <a:t>997</a:t>
            </a:r>
            <a:r>
              <a:rPr sz="788" b="1" spc="-5" baseline="23809" dirty="0">
                <a:latin typeface="Arial"/>
                <a:cs typeface="Arial"/>
              </a:rPr>
              <a:t>†</a:t>
            </a:r>
            <a:endParaRPr sz="788" baseline="23809">
              <a:latin typeface="Arial"/>
              <a:cs typeface="Arial"/>
            </a:endParaRPr>
          </a:p>
        </p:txBody>
      </p:sp>
      <p:sp>
        <p:nvSpPr>
          <p:cNvPr id="674" name="object 674"/>
          <p:cNvSpPr txBox="1"/>
          <p:nvPr/>
        </p:nvSpPr>
        <p:spPr>
          <a:xfrm>
            <a:off x="3512874" y="3455432"/>
            <a:ext cx="508316" cy="121252"/>
          </a:xfrm>
          <a:prstGeom prst="rect">
            <a:avLst/>
          </a:prstGeom>
        </p:spPr>
        <p:txBody>
          <a:bodyPr vert="horz" wrap="square" lIns="0" tIns="0" rIns="0" bIns="0" rtlCol="0">
            <a:spAutoFit/>
          </a:bodyPr>
          <a:lstStyle/>
          <a:p>
            <a:pPr marL="9528"/>
            <a:r>
              <a:rPr sz="788" b="1" dirty="0">
                <a:latin typeface="Arial"/>
                <a:cs typeface="Arial"/>
              </a:rPr>
              <a:t>P</a:t>
            </a:r>
            <a:r>
              <a:rPr sz="788" b="1" spc="-4" dirty="0">
                <a:latin typeface="Arial"/>
                <a:cs typeface="Arial"/>
              </a:rPr>
              <a:t>=</a:t>
            </a:r>
            <a:r>
              <a:rPr sz="788" b="1" dirty="0">
                <a:latin typeface="Arial"/>
                <a:cs typeface="Arial"/>
              </a:rPr>
              <a:t>0</a:t>
            </a:r>
            <a:r>
              <a:rPr sz="788" b="1" spc="-4" dirty="0">
                <a:latin typeface="Arial"/>
                <a:cs typeface="Arial"/>
              </a:rPr>
              <a:t>.</a:t>
            </a:r>
            <a:r>
              <a:rPr sz="788" b="1" dirty="0">
                <a:latin typeface="Arial"/>
                <a:cs typeface="Arial"/>
              </a:rPr>
              <a:t>00251</a:t>
            </a:r>
            <a:endParaRPr sz="788">
              <a:latin typeface="Arial"/>
              <a:cs typeface="Arial"/>
            </a:endParaRPr>
          </a:p>
        </p:txBody>
      </p:sp>
      <p:sp>
        <p:nvSpPr>
          <p:cNvPr id="676" name="object 676"/>
          <p:cNvSpPr/>
          <p:nvPr/>
        </p:nvSpPr>
        <p:spPr>
          <a:xfrm>
            <a:off x="4570857" y="3601562"/>
            <a:ext cx="3324870" cy="1446341"/>
          </a:xfrm>
          <a:prstGeom prst="rect">
            <a:avLst/>
          </a:prstGeom>
          <a:blipFill>
            <a:blip r:embed="rId9" cstate="print"/>
            <a:stretch>
              <a:fillRect/>
            </a:stretch>
          </a:blipFill>
        </p:spPr>
        <p:txBody>
          <a:bodyPr wrap="square" lIns="0" tIns="0" rIns="0" bIns="0" rtlCol="0"/>
          <a:lstStyle/>
          <a:p>
            <a:endParaRPr sz="1350"/>
          </a:p>
        </p:txBody>
      </p:sp>
      <p:sp>
        <p:nvSpPr>
          <p:cNvPr id="677" name="object 677"/>
          <p:cNvSpPr txBox="1"/>
          <p:nvPr/>
        </p:nvSpPr>
        <p:spPr>
          <a:xfrm>
            <a:off x="1398586" y="2808878"/>
            <a:ext cx="1091902" cy="207749"/>
          </a:xfrm>
          <a:prstGeom prst="rect">
            <a:avLst/>
          </a:prstGeom>
        </p:spPr>
        <p:txBody>
          <a:bodyPr vert="horz" wrap="square" lIns="0" tIns="0" rIns="0" bIns="0" rtlCol="0">
            <a:spAutoFit/>
          </a:bodyPr>
          <a:lstStyle/>
          <a:p>
            <a:pPr marL="9528">
              <a:tabLst>
                <a:tab pos="224374" algn="l"/>
              </a:tabLst>
            </a:pPr>
            <a:r>
              <a:rPr sz="1350" dirty="0">
                <a:latin typeface="Arial"/>
                <a:cs typeface="Arial"/>
              </a:rPr>
              <a:t>•	</a:t>
            </a:r>
            <a:r>
              <a:rPr sz="1350" b="1" dirty="0">
                <a:latin typeface="Heiti SC"/>
                <a:cs typeface="Heiti SC"/>
              </a:rPr>
              <a:t>研究结果：</a:t>
            </a:r>
            <a:endParaRPr sz="1350">
              <a:latin typeface="Heiti SC"/>
              <a:cs typeface="Heiti SC"/>
            </a:endParaRPr>
          </a:p>
        </p:txBody>
      </p:sp>
      <p:sp>
        <p:nvSpPr>
          <p:cNvPr id="678" name="object 678"/>
          <p:cNvSpPr txBox="1"/>
          <p:nvPr/>
        </p:nvSpPr>
        <p:spPr>
          <a:xfrm>
            <a:off x="4581718" y="3105482"/>
            <a:ext cx="3119447" cy="415498"/>
          </a:xfrm>
          <a:prstGeom prst="rect">
            <a:avLst/>
          </a:prstGeom>
        </p:spPr>
        <p:txBody>
          <a:bodyPr vert="horz" wrap="square" lIns="0" tIns="0" rIns="0" bIns="0" rtlCol="0">
            <a:spAutoFit/>
          </a:bodyPr>
          <a:lstStyle/>
          <a:p>
            <a:pPr marL="224374" marR="3811" indent="-214846">
              <a:buFont typeface="Arial"/>
              <a:buChar char="•"/>
              <a:tabLst>
                <a:tab pos="224850" algn="l"/>
              </a:tabLst>
            </a:pPr>
            <a:r>
              <a:rPr sz="1350" spc="-263" dirty="0">
                <a:latin typeface="Arial"/>
                <a:cs typeface="Arial"/>
              </a:rPr>
              <a:t>E</a:t>
            </a:r>
            <a:r>
              <a:rPr sz="1350" spc="-259" dirty="0">
                <a:latin typeface="Arial"/>
                <a:cs typeface="Arial"/>
              </a:rPr>
              <a:t>C</a:t>
            </a:r>
            <a:r>
              <a:rPr sz="1350" dirty="0">
                <a:latin typeface="Arial Unicode MS"/>
                <a:cs typeface="Arial Unicode MS"/>
              </a:rPr>
              <a:t>批准</a:t>
            </a:r>
            <a:r>
              <a:rPr sz="1350" spc="-71" dirty="0">
                <a:latin typeface="Arial"/>
                <a:cs typeface="Arial"/>
              </a:rPr>
              <a:t>Du</a:t>
            </a:r>
            <a:r>
              <a:rPr sz="1350" spc="-34" dirty="0">
                <a:latin typeface="Arial"/>
                <a:cs typeface="Arial"/>
              </a:rPr>
              <a:t>r</a:t>
            </a:r>
            <a:r>
              <a:rPr sz="1350" spc="-86" dirty="0">
                <a:latin typeface="Arial"/>
                <a:cs typeface="Arial"/>
              </a:rPr>
              <a:t>v</a:t>
            </a:r>
            <a:r>
              <a:rPr sz="1350" spc="-56" dirty="0">
                <a:latin typeface="Arial"/>
                <a:cs typeface="Arial"/>
              </a:rPr>
              <a:t>aluma</a:t>
            </a:r>
            <a:r>
              <a:rPr sz="1350" spc="-53" dirty="0">
                <a:latin typeface="Arial"/>
                <a:cs typeface="Arial"/>
              </a:rPr>
              <a:t>b</a:t>
            </a:r>
            <a:r>
              <a:rPr sz="1350" dirty="0">
                <a:latin typeface="Arial Unicode MS"/>
                <a:cs typeface="Arial Unicode MS"/>
              </a:rPr>
              <a:t>用于</a:t>
            </a:r>
            <a:r>
              <a:rPr sz="1350" spc="-176" dirty="0">
                <a:solidFill>
                  <a:srgbClr val="FF0000"/>
                </a:solidFill>
                <a:latin typeface="Arial"/>
                <a:cs typeface="Arial"/>
              </a:rPr>
              <a:t>P</a:t>
            </a:r>
            <a:r>
              <a:rPr sz="1350" spc="-188" dirty="0">
                <a:solidFill>
                  <a:srgbClr val="FF0000"/>
                </a:solidFill>
                <a:latin typeface="Arial"/>
                <a:cs typeface="Arial"/>
              </a:rPr>
              <a:t>D</a:t>
            </a:r>
            <a:r>
              <a:rPr sz="1350" spc="-38" dirty="0">
                <a:solidFill>
                  <a:srgbClr val="FF0000"/>
                </a:solidFill>
                <a:latin typeface="Arial"/>
                <a:cs typeface="Arial"/>
              </a:rPr>
              <a:t>-</a:t>
            </a:r>
            <a:r>
              <a:rPr sz="1350" spc="-113" dirty="0">
                <a:solidFill>
                  <a:srgbClr val="FF0000"/>
                </a:solidFill>
                <a:latin typeface="Arial"/>
                <a:cs typeface="Arial"/>
              </a:rPr>
              <a:t>L1≥1</a:t>
            </a:r>
            <a:r>
              <a:rPr sz="1350" spc="-184" dirty="0">
                <a:solidFill>
                  <a:srgbClr val="FF0000"/>
                </a:solidFill>
                <a:latin typeface="Arial"/>
                <a:cs typeface="Arial"/>
              </a:rPr>
              <a:t>%</a:t>
            </a:r>
            <a:r>
              <a:rPr sz="1350" dirty="0">
                <a:latin typeface="Arial Unicode MS"/>
                <a:cs typeface="Arial Unicode MS"/>
              </a:rPr>
              <a:t>的</a:t>
            </a:r>
            <a:r>
              <a:rPr sz="1350" spc="-38" dirty="0">
                <a:latin typeface="Arial"/>
                <a:cs typeface="Arial"/>
              </a:rPr>
              <a:t>III</a:t>
            </a:r>
            <a:r>
              <a:rPr sz="1350" dirty="0">
                <a:latin typeface="Arial Unicode MS"/>
                <a:cs typeface="Arial Unicode MS"/>
              </a:rPr>
              <a:t>期 </a:t>
            </a:r>
            <a:r>
              <a:rPr sz="1350" spc="-218" dirty="0">
                <a:latin typeface="Arial"/>
                <a:cs typeface="Arial"/>
              </a:rPr>
              <a:t>NSC</a:t>
            </a:r>
            <a:r>
              <a:rPr sz="1350" spc="-191" dirty="0">
                <a:latin typeface="Arial"/>
                <a:cs typeface="Arial"/>
              </a:rPr>
              <a:t>L</a:t>
            </a:r>
            <a:r>
              <a:rPr sz="1350" spc="-255" dirty="0">
                <a:latin typeface="Arial"/>
                <a:cs typeface="Arial"/>
              </a:rPr>
              <a:t>C</a:t>
            </a:r>
            <a:r>
              <a:rPr sz="1350" dirty="0">
                <a:latin typeface="Arial Unicode MS"/>
                <a:cs typeface="Arial Unicode MS"/>
              </a:rPr>
              <a:t>同步放化疗后的巩固治疗</a:t>
            </a:r>
            <a:endParaRPr sz="1350">
              <a:latin typeface="Arial Unicode MS"/>
              <a:cs typeface="Arial Unicode MS"/>
            </a:endParaRPr>
          </a:p>
        </p:txBody>
      </p:sp>
      <p:sp>
        <p:nvSpPr>
          <p:cNvPr id="679" name="object 679"/>
          <p:cNvSpPr txBox="1"/>
          <p:nvPr/>
        </p:nvSpPr>
        <p:spPr>
          <a:xfrm>
            <a:off x="5215803" y="5023911"/>
            <a:ext cx="1081898" cy="115416"/>
          </a:xfrm>
          <a:prstGeom prst="rect">
            <a:avLst/>
          </a:prstGeom>
        </p:spPr>
        <p:txBody>
          <a:bodyPr vert="horz" wrap="square" lIns="0" tIns="0" rIns="0" bIns="0" rtlCol="0">
            <a:spAutoFit/>
          </a:bodyPr>
          <a:lstStyle/>
          <a:p>
            <a:pPr marL="9528"/>
            <a:r>
              <a:rPr sz="750" spc="-41" dirty="0">
                <a:latin typeface="Arial"/>
                <a:cs typeface="Arial"/>
              </a:rPr>
              <a:t>Scot</a:t>
            </a:r>
            <a:r>
              <a:rPr sz="750" spc="-23" dirty="0">
                <a:latin typeface="Arial"/>
                <a:cs typeface="Arial"/>
              </a:rPr>
              <a:t>t</a:t>
            </a:r>
            <a:r>
              <a:rPr sz="750" spc="-26" dirty="0">
                <a:latin typeface="Arial"/>
                <a:cs typeface="Arial"/>
              </a:rPr>
              <a:t> </a:t>
            </a:r>
            <a:r>
              <a:rPr sz="750" spc="-146" dirty="0">
                <a:latin typeface="Arial"/>
                <a:cs typeface="Arial"/>
              </a:rPr>
              <a:t>J</a:t>
            </a:r>
            <a:r>
              <a:rPr sz="750" spc="-23" dirty="0">
                <a:latin typeface="Arial"/>
                <a:cs typeface="Arial"/>
              </a:rPr>
              <a:t>.</a:t>
            </a:r>
            <a:r>
              <a:rPr sz="750" spc="-41" dirty="0">
                <a:latin typeface="Arial"/>
                <a:cs typeface="Arial"/>
              </a:rPr>
              <a:t> </a:t>
            </a:r>
            <a:r>
              <a:rPr sz="750" spc="-49" dirty="0">
                <a:latin typeface="Arial"/>
                <a:cs typeface="Arial"/>
              </a:rPr>
              <a:t>An</a:t>
            </a:r>
            <a:r>
              <a:rPr sz="750" spc="8" dirty="0">
                <a:latin typeface="Arial"/>
                <a:cs typeface="Arial"/>
              </a:rPr>
              <a:t>to</a:t>
            </a:r>
            <a:r>
              <a:rPr sz="750" spc="-26" dirty="0">
                <a:latin typeface="Arial"/>
                <a:cs typeface="Arial"/>
              </a:rPr>
              <a:t>n</a:t>
            </a:r>
            <a:r>
              <a:rPr sz="750" spc="-30" dirty="0">
                <a:latin typeface="Arial"/>
                <a:cs typeface="Arial"/>
              </a:rPr>
              <a:t>ia</a:t>
            </a:r>
            <a:r>
              <a:rPr sz="750" spc="-41" dirty="0">
                <a:latin typeface="Arial"/>
                <a:cs typeface="Arial"/>
              </a:rPr>
              <a:t> </a:t>
            </a:r>
            <a:r>
              <a:rPr sz="750" spc="-109" dirty="0">
                <a:latin typeface="Arial"/>
                <a:cs typeface="Arial"/>
              </a:rPr>
              <a:t>WCLC</a:t>
            </a:r>
            <a:r>
              <a:rPr sz="750" spc="-34" dirty="0">
                <a:latin typeface="Arial"/>
                <a:cs typeface="Arial"/>
              </a:rPr>
              <a:t> </a:t>
            </a:r>
            <a:r>
              <a:rPr sz="750" spc="-41" dirty="0">
                <a:latin typeface="Arial"/>
                <a:cs typeface="Arial"/>
              </a:rPr>
              <a:t>2018</a:t>
            </a:r>
            <a:endParaRPr sz="750">
              <a:latin typeface="Arial"/>
              <a:cs typeface="Arial"/>
            </a:endParaRPr>
          </a:p>
        </p:txBody>
      </p:sp>
      <p:sp>
        <p:nvSpPr>
          <p:cNvPr id="680" name="标题 1">
            <a:extLst>
              <a:ext uri="{FF2B5EF4-FFF2-40B4-BE49-F238E27FC236}">
                <a16:creationId xmlns:a16="http://schemas.microsoft.com/office/drawing/2014/main" id="{A2B78A7D-367E-47CE-98B3-357F1CBF62C6}"/>
              </a:ext>
            </a:extLst>
          </p:cNvPr>
          <p:cNvSpPr>
            <a:spLocks noGrp="1"/>
          </p:cNvSpPr>
          <p:nvPr>
            <p:ph type="title"/>
          </p:nvPr>
        </p:nvSpPr>
        <p:spPr>
          <a:xfrm>
            <a:off x="423087" y="167439"/>
            <a:ext cx="8496300" cy="547717"/>
          </a:xfrm>
        </p:spPr>
        <p:txBody>
          <a:bodyPr>
            <a:normAutofit/>
          </a:bodyPr>
          <a:lstStyle/>
          <a:p>
            <a:pPr algn="ctr"/>
            <a:r>
              <a:rPr lang="en-US" altLang="zh-CN" sz="2000" b="0" dirty="0" smtClean="0">
                <a:latin typeface="微软雅黑" pitchFamily="34" charset="-122"/>
                <a:ea typeface="微软雅黑" pitchFamily="34" charset="-122"/>
              </a:rPr>
              <a:t>PACIFIC</a:t>
            </a:r>
            <a:r>
              <a:rPr lang="zh-CN" altLang="en-US" sz="2000" b="0" dirty="0" smtClean="0">
                <a:latin typeface="微软雅黑" pitchFamily="34" charset="-122"/>
                <a:ea typeface="微软雅黑" pitchFamily="34" charset="-122"/>
              </a:rPr>
              <a:t>研究</a:t>
            </a:r>
            <a:r>
              <a:rPr lang="en-US" altLang="zh-CN" sz="2000" b="0" dirty="0" smtClean="0">
                <a:latin typeface="微软雅黑" pitchFamily="34" charset="-122"/>
                <a:ea typeface="微软雅黑" pitchFamily="34" charset="-122"/>
              </a:rPr>
              <a:t>:</a:t>
            </a:r>
            <a:r>
              <a:rPr lang="zh-CN" altLang="en-US" sz="2000" b="0" dirty="0" smtClean="0">
                <a:latin typeface="微软雅黑" pitchFamily="34" charset="-122"/>
                <a:ea typeface="微软雅黑" pitchFamily="34" charset="-122"/>
              </a:rPr>
              <a:t>局晚期</a:t>
            </a:r>
            <a:r>
              <a:rPr lang="en-US" altLang="zh-CN" sz="2000" b="0" dirty="0" smtClean="0">
                <a:latin typeface="微软雅黑" pitchFamily="34" charset="-122"/>
                <a:ea typeface="微软雅黑" pitchFamily="34" charset="-122"/>
              </a:rPr>
              <a:t>NSCLC</a:t>
            </a:r>
            <a:r>
              <a:rPr lang="zh-CN" altLang="en-US" sz="2000" b="0" dirty="0" smtClean="0">
                <a:latin typeface="微软雅黑" pitchFamily="34" charset="-122"/>
                <a:ea typeface="微软雅黑" pitchFamily="34" charset="-122"/>
              </a:rPr>
              <a:t>同步放化疗后巩固治疗新</a:t>
            </a:r>
            <a:r>
              <a:rPr lang="zh-CN" altLang="en-US" sz="2000" b="0" dirty="0">
                <a:latin typeface="微软雅黑" pitchFamily="34" charset="-122"/>
                <a:ea typeface="微软雅黑" pitchFamily="34" charset="-122"/>
              </a:rPr>
              <a:t>标准</a:t>
            </a:r>
          </a:p>
        </p:txBody>
      </p:sp>
    </p:spTree>
    <p:extLst>
      <p:ext uri="{BB962C8B-B14F-4D97-AF65-F5344CB8AC3E}">
        <p14:creationId xmlns:p14="http://schemas.microsoft.com/office/powerpoint/2010/main" val="1784504545"/>
      </p:ext>
    </p:ext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2B78A7D-367E-47CE-98B3-357F1CBF62C6}"/>
              </a:ext>
            </a:extLst>
          </p:cNvPr>
          <p:cNvSpPr>
            <a:spLocks noGrp="1"/>
          </p:cNvSpPr>
          <p:nvPr>
            <p:ph type="title"/>
          </p:nvPr>
        </p:nvSpPr>
        <p:spPr>
          <a:xfrm>
            <a:off x="423087" y="167439"/>
            <a:ext cx="8496300" cy="547717"/>
          </a:xfrm>
        </p:spPr>
        <p:txBody>
          <a:bodyPr>
            <a:normAutofit/>
          </a:bodyPr>
          <a:lstStyle/>
          <a:p>
            <a:pPr algn="ctr"/>
            <a:r>
              <a:rPr lang="en-US" altLang="zh-CN" sz="2000" b="0" dirty="0">
                <a:solidFill>
                  <a:schemeClr val="tx1"/>
                </a:solidFill>
              </a:rPr>
              <a:t>ES-SCLC</a:t>
            </a:r>
            <a:r>
              <a:rPr lang="zh-CN" altLang="en-US" sz="2000" b="0" dirty="0">
                <a:solidFill>
                  <a:schemeClr val="tx1"/>
                </a:solidFill>
              </a:rPr>
              <a:t> </a:t>
            </a:r>
            <a:r>
              <a:rPr lang="en-US" altLang="zh-CN" sz="2000" b="0" dirty="0">
                <a:solidFill>
                  <a:schemeClr val="tx1"/>
                </a:solidFill>
              </a:rPr>
              <a:t>1L :PD-L1</a:t>
            </a:r>
            <a:r>
              <a:rPr lang="zh-CN" altLang="en-US" sz="2000" b="0" dirty="0">
                <a:solidFill>
                  <a:schemeClr val="tx1"/>
                </a:solidFill>
              </a:rPr>
              <a:t>抑制剂</a:t>
            </a:r>
            <a:r>
              <a:rPr lang="en-US" altLang="zh-CN" sz="2000" b="0" dirty="0">
                <a:solidFill>
                  <a:schemeClr val="tx1"/>
                </a:solidFill>
              </a:rPr>
              <a:t>+</a:t>
            </a:r>
            <a:r>
              <a:rPr lang="zh-CN" altLang="en-US" sz="2000" b="0" dirty="0">
                <a:solidFill>
                  <a:schemeClr val="tx1"/>
                </a:solidFill>
              </a:rPr>
              <a:t>化疗建立治疗新标准</a:t>
            </a:r>
          </a:p>
        </p:txBody>
      </p:sp>
      <p:sp>
        <p:nvSpPr>
          <p:cNvPr id="4" name="文本框 3">
            <a:extLst>
              <a:ext uri="{FF2B5EF4-FFF2-40B4-BE49-F238E27FC236}">
                <a16:creationId xmlns:a16="http://schemas.microsoft.com/office/drawing/2014/main" id="{F66B42E8-B636-4A96-B5AB-7BC1278C30ED}"/>
              </a:ext>
            </a:extLst>
          </p:cNvPr>
          <p:cNvSpPr txBox="1"/>
          <p:nvPr/>
        </p:nvSpPr>
        <p:spPr>
          <a:xfrm>
            <a:off x="894254" y="1277074"/>
            <a:ext cx="3028151" cy="300082"/>
          </a:xfrm>
          <a:prstGeom prst="rect">
            <a:avLst/>
          </a:prstGeom>
          <a:noFill/>
        </p:spPr>
        <p:txBody>
          <a:bodyPr wrap="square" lIns="68580" tIns="34290" rIns="68580" bIns="34290" rtlCol="0">
            <a:spAutoFit/>
          </a:bodyPr>
          <a:lstStyle/>
          <a:p>
            <a:pPr defTabSz="650214" fontAlgn="base">
              <a:spcBef>
                <a:spcPct val="0"/>
              </a:spcBef>
              <a:spcAft>
                <a:spcPct val="0"/>
              </a:spcAft>
              <a:defRPr/>
            </a:pPr>
            <a:r>
              <a:rPr kumimoji="1" lang="zh-CN" altLang="en-US" sz="1500" b="1" dirty="0">
                <a:solidFill>
                  <a:srgbClr val="009CBC"/>
                </a:solidFill>
                <a:latin typeface="Microsoft YaHei" charset="-122"/>
                <a:ea typeface="Microsoft YaHei" charset="-122"/>
                <a:cs typeface="Microsoft YaHei" charset="-122"/>
              </a:rPr>
              <a:t>        </a:t>
            </a:r>
            <a:r>
              <a:rPr kumimoji="1" lang="en-US" altLang="zh-CN" sz="1500" b="1" dirty="0" err="1">
                <a:solidFill>
                  <a:srgbClr val="009CBC"/>
                </a:solidFill>
                <a:latin typeface="Microsoft YaHei" charset="-122"/>
                <a:ea typeface="Microsoft YaHei" charset="-122"/>
                <a:cs typeface="Microsoft YaHei" charset="-122"/>
              </a:rPr>
              <a:t>IMpower</a:t>
            </a:r>
            <a:r>
              <a:rPr kumimoji="1" lang="zh-CN" altLang="en-US" sz="1500" b="1" dirty="0">
                <a:solidFill>
                  <a:srgbClr val="009CBC"/>
                </a:solidFill>
                <a:latin typeface="Microsoft YaHei" charset="-122"/>
                <a:ea typeface="Microsoft YaHei" charset="-122"/>
                <a:cs typeface="Microsoft YaHei" charset="-122"/>
              </a:rPr>
              <a:t> </a:t>
            </a:r>
            <a:r>
              <a:rPr kumimoji="1" lang="en-US" altLang="zh-CN" sz="1500" b="1" dirty="0">
                <a:solidFill>
                  <a:srgbClr val="009CBC"/>
                </a:solidFill>
                <a:latin typeface="Microsoft YaHei" charset="-122"/>
                <a:ea typeface="Microsoft YaHei" charset="-122"/>
                <a:cs typeface="Microsoft YaHei" charset="-122"/>
              </a:rPr>
              <a:t>133</a:t>
            </a:r>
          </a:p>
        </p:txBody>
      </p:sp>
      <p:sp>
        <p:nvSpPr>
          <p:cNvPr id="5" name="文本框 4">
            <a:extLst>
              <a:ext uri="{FF2B5EF4-FFF2-40B4-BE49-F238E27FC236}">
                <a16:creationId xmlns:a16="http://schemas.microsoft.com/office/drawing/2014/main" id="{3C923F5E-B217-4390-A11C-8362825F97B6}"/>
              </a:ext>
            </a:extLst>
          </p:cNvPr>
          <p:cNvSpPr txBox="1"/>
          <p:nvPr/>
        </p:nvSpPr>
        <p:spPr>
          <a:xfrm>
            <a:off x="5397590" y="1272618"/>
            <a:ext cx="3028151" cy="530915"/>
          </a:xfrm>
          <a:prstGeom prst="rect">
            <a:avLst/>
          </a:prstGeom>
          <a:noFill/>
        </p:spPr>
        <p:txBody>
          <a:bodyPr wrap="square" lIns="68580" tIns="34290" rIns="68580" bIns="34290" rtlCol="0">
            <a:spAutoFit/>
          </a:bodyPr>
          <a:lstStyle/>
          <a:p>
            <a:pPr defTabSz="650214" fontAlgn="base">
              <a:spcBef>
                <a:spcPct val="0"/>
              </a:spcBef>
              <a:spcAft>
                <a:spcPct val="0"/>
              </a:spcAft>
              <a:defRPr/>
            </a:pPr>
            <a:r>
              <a:rPr kumimoji="1" lang="zh-CN" altLang="en-US" sz="1500" b="1" dirty="0">
                <a:solidFill>
                  <a:srgbClr val="009CBC"/>
                </a:solidFill>
                <a:latin typeface="Microsoft YaHei" charset="-122"/>
                <a:ea typeface="Microsoft YaHei" charset="-122"/>
                <a:cs typeface="Microsoft YaHei" charset="-122"/>
              </a:rPr>
              <a:t>            </a:t>
            </a:r>
            <a:r>
              <a:rPr kumimoji="1" lang="en-US" altLang="zh-CN" sz="1500" b="1" dirty="0">
                <a:solidFill>
                  <a:srgbClr val="009CBC"/>
                </a:solidFill>
                <a:latin typeface="Microsoft YaHei" charset="-122"/>
                <a:ea typeface="Microsoft YaHei" charset="-122"/>
                <a:cs typeface="Microsoft YaHei" charset="-122"/>
              </a:rPr>
              <a:t>CASPIAN</a:t>
            </a:r>
          </a:p>
          <a:p>
            <a:pPr defTabSz="650214" fontAlgn="base">
              <a:spcBef>
                <a:spcPct val="0"/>
              </a:spcBef>
              <a:spcAft>
                <a:spcPct val="0"/>
              </a:spcAft>
              <a:defRPr/>
            </a:pPr>
            <a:r>
              <a:rPr kumimoji="1" lang="zh-CN" altLang="en-US" sz="1500" b="1" dirty="0">
                <a:solidFill>
                  <a:srgbClr val="009CBC"/>
                </a:solidFill>
                <a:latin typeface="Microsoft YaHei" charset="-122"/>
                <a:ea typeface="Microsoft YaHei" charset="-122"/>
                <a:cs typeface="Microsoft YaHei" charset="-122"/>
              </a:rPr>
              <a:t>    </a:t>
            </a:r>
          </a:p>
        </p:txBody>
      </p:sp>
      <p:sp>
        <p:nvSpPr>
          <p:cNvPr id="6" name="矩形 5">
            <a:extLst>
              <a:ext uri="{FF2B5EF4-FFF2-40B4-BE49-F238E27FC236}">
                <a16:creationId xmlns:a16="http://schemas.microsoft.com/office/drawing/2014/main" id="{9F6E985A-5DAA-4E06-85A2-128777CD9A3C}"/>
              </a:ext>
            </a:extLst>
          </p:cNvPr>
          <p:cNvSpPr/>
          <p:nvPr/>
        </p:nvSpPr>
        <p:spPr>
          <a:xfrm>
            <a:off x="4572252" y="3977480"/>
            <a:ext cx="4571749" cy="346249"/>
          </a:xfrm>
          <a:prstGeom prst="rect">
            <a:avLst/>
          </a:prstGeom>
        </p:spPr>
        <p:txBody>
          <a:bodyPr lIns="68580" tIns="34290" rIns="68580" bIns="34290">
            <a:spAutoFit/>
          </a:bodyPr>
          <a:lstStyle/>
          <a:p>
            <a:pPr defTabSz="650214" fontAlgn="base">
              <a:spcBef>
                <a:spcPct val="0"/>
              </a:spcBef>
              <a:spcAft>
                <a:spcPct val="0"/>
              </a:spcAft>
              <a:defRPr/>
            </a:pPr>
            <a:r>
              <a:rPr lang="zh-CN" altLang="en-US" sz="600" dirty="0">
                <a:solidFill>
                  <a:srgbClr val="000000"/>
                </a:solidFill>
                <a:latin typeface="微软雅黑" panose="020B0503020204020204" pitchFamily="34" charset="-122"/>
                <a:ea typeface="微软雅黑" panose="020B0503020204020204" pitchFamily="34" charset="-122"/>
              </a:rPr>
              <a:t>*</a:t>
            </a:r>
            <a:r>
              <a:rPr lang="en-US" altLang="zh-CN" sz="600" dirty="0">
                <a:solidFill>
                  <a:srgbClr val="000000"/>
                </a:solidFill>
                <a:latin typeface="微软雅黑" panose="020B0503020204020204" pitchFamily="34" charset="-122"/>
                <a:ea typeface="微软雅黑" panose="020B0503020204020204" pitchFamily="34" charset="-122"/>
              </a:rPr>
              <a:t>EP </a:t>
            </a:r>
            <a:r>
              <a:rPr lang="zh-CN" altLang="en-US" sz="600" dirty="0">
                <a:solidFill>
                  <a:srgbClr val="000000"/>
                </a:solidFill>
                <a:latin typeface="微软雅黑" panose="020B0503020204020204" pitchFamily="34" charset="-122"/>
                <a:ea typeface="微软雅黑" panose="020B0503020204020204" pitchFamily="34" charset="-122"/>
              </a:rPr>
              <a:t>：依托泊苷</a:t>
            </a:r>
            <a:r>
              <a:rPr lang="en-US" altLang="zh-CN" sz="600" dirty="0">
                <a:solidFill>
                  <a:srgbClr val="000000"/>
                </a:solidFill>
                <a:latin typeface="微软雅黑" panose="020B0503020204020204" pitchFamily="34" charset="-122"/>
                <a:ea typeface="微软雅黑" panose="020B0503020204020204" pitchFamily="34" charset="-122"/>
              </a:rPr>
              <a:t>80–100mg/m</a:t>
            </a:r>
            <a:r>
              <a:rPr lang="en-US" altLang="zh-CN" sz="600" baseline="30000" dirty="0">
                <a:solidFill>
                  <a:srgbClr val="000000"/>
                </a:solidFill>
                <a:latin typeface="微软雅黑" panose="020B0503020204020204" pitchFamily="34" charset="-122"/>
                <a:ea typeface="微软雅黑" panose="020B0503020204020204" pitchFamily="34" charset="-122"/>
              </a:rPr>
              <a:t>2</a:t>
            </a:r>
            <a:r>
              <a:rPr lang="zh-CN" altLang="en-US" sz="600" dirty="0">
                <a:solidFill>
                  <a:srgbClr val="000000"/>
                </a:solidFill>
                <a:latin typeface="微软雅黑" panose="020B0503020204020204" pitchFamily="34" charset="-122"/>
                <a:ea typeface="微软雅黑" panose="020B0503020204020204" pitchFamily="34" charset="-122"/>
              </a:rPr>
              <a:t>，联合卡铂</a:t>
            </a:r>
            <a:r>
              <a:rPr lang="en-US" altLang="zh-CN" sz="600" dirty="0">
                <a:solidFill>
                  <a:srgbClr val="000000"/>
                </a:solidFill>
                <a:latin typeface="微软雅黑" panose="020B0503020204020204" pitchFamily="34" charset="-122"/>
                <a:ea typeface="微软雅黑" panose="020B0503020204020204" pitchFamily="34" charset="-122"/>
              </a:rPr>
              <a:t>AUC 5–6</a:t>
            </a:r>
            <a:r>
              <a:rPr lang="zh-CN" altLang="en-US" sz="600" dirty="0">
                <a:solidFill>
                  <a:srgbClr val="000000"/>
                </a:solidFill>
                <a:latin typeface="微软雅黑" panose="020B0503020204020204" pitchFamily="34" charset="-122"/>
                <a:ea typeface="微软雅黑" panose="020B0503020204020204" pitchFamily="34" charset="-122"/>
              </a:rPr>
              <a:t>或顺铂</a:t>
            </a:r>
            <a:r>
              <a:rPr lang="en-US" altLang="zh-CN" sz="600" dirty="0">
                <a:solidFill>
                  <a:srgbClr val="000000"/>
                </a:solidFill>
                <a:latin typeface="微软雅黑" panose="020B0503020204020204" pitchFamily="34" charset="-122"/>
                <a:ea typeface="微软雅黑" panose="020B0503020204020204" pitchFamily="34" charset="-122"/>
              </a:rPr>
              <a:t>75–80mg/m</a:t>
            </a:r>
            <a:r>
              <a:rPr lang="en-US" altLang="zh-CN" sz="600" baseline="30000" dirty="0">
                <a:solidFill>
                  <a:srgbClr val="000000"/>
                </a:solidFill>
                <a:latin typeface="微软雅黑" panose="020B0503020204020204" pitchFamily="34" charset="-122"/>
                <a:ea typeface="微软雅黑" panose="020B0503020204020204" pitchFamily="34" charset="-122"/>
              </a:rPr>
              <a:t>2</a:t>
            </a:r>
            <a:r>
              <a:rPr lang="zh-CN" altLang="en-US" sz="600" dirty="0">
                <a:solidFill>
                  <a:srgbClr val="000000"/>
                </a:solidFill>
                <a:latin typeface="微软雅黑" panose="020B0503020204020204" pitchFamily="34" charset="-122"/>
                <a:ea typeface="微软雅黑" panose="020B0503020204020204" pitchFamily="34" charset="-122"/>
              </a:rPr>
              <a:t>，</a:t>
            </a:r>
            <a:r>
              <a:rPr lang="en-US" altLang="zh-CN" sz="600" dirty="0" err="1">
                <a:solidFill>
                  <a:srgbClr val="000000"/>
                </a:solidFill>
                <a:latin typeface="微软雅黑" panose="020B0503020204020204" pitchFamily="34" charset="-122"/>
                <a:ea typeface="微软雅黑" panose="020B0503020204020204" pitchFamily="34" charset="-122"/>
              </a:rPr>
              <a:t>durvalumab</a:t>
            </a:r>
            <a:r>
              <a:rPr lang="en-US" altLang="zh-CN" sz="600" dirty="0">
                <a:solidFill>
                  <a:srgbClr val="000000"/>
                </a:solidFill>
                <a:latin typeface="微软雅黑" panose="020B0503020204020204" pitchFamily="34" charset="-122"/>
                <a:ea typeface="微软雅黑" panose="020B0503020204020204" pitchFamily="34" charset="-122"/>
              </a:rPr>
              <a:t> 1500mg, </a:t>
            </a:r>
            <a:r>
              <a:rPr lang="en-US" altLang="zh-CN" sz="600" dirty="0" err="1">
                <a:solidFill>
                  <a:srgbClr val="000000"/>
                </a:solidFill>
                <a:latin typeface="微软雅黑" panose="020B0503020204020204" pitchFamily="34" charset="-122"/>
                <a:ea typeface="微软雅黑" panose="020B0503020204020204" pitchFamily="34" charset="-122"/>
              </a:rPr>
              <a:t>tremelimumab</a:t>
            </a:r>
            <a:r>
              <a:rPr lang="en-US" altLang="zh-CN" sz="600" dirty="0">
                <a:solidFill>
                  <a:srgbClr val="000000"/>
                </a:solidFill>
                <a:latin typeface="微软雅黑" panose="020B0503020204020204" pitchFamily="34" charset="-122"/>
                <a:ea typeface="微软雅黑" panose="020B0503020204020204" pitchFamily="34" charset="-122"/>
              </a:rPr>
              <a:t> 75mg</a:t>
            </a:r>
          </a:p>
          <a:p>
            <a:pPr defTabSz="650214" fontAlgn="base">
              <a:spcBef>
                <a:spcPct val="0"/>
              </a:spcBef>
              <a:spcAft>
                <a:spcPct val="0"/>
              </a:spcAft>
              <a:defRPr/>
            </a:pPr>
            <a:r>
              <a:rPr lang="en-US" altLang="zh-CN" sz="600" dirty="0">
                <a:solidFill>
                  <a:srgbClr val="000000"/>
                </a:solidFill>
                <a:latin typeface="微软雅黑" panose="020B0503020204020204" pitchFamily="34" charset="-122"/>
                <a:ea typeface="微软雅黑" panose="020B0503020204020204" pitchFamily="34" charset="-122"/>
              </a:rPr>
              <a:t>†</a:t>
            </a:r>
            <a:r>
              <a:rPr lang="zh-CN" altLang="en-US" sz="600" dirty="0">
                <a:solidFill>
                  <a:srgbClr val="000000"/>
                </a:solidFill>
                <a:latin typeface="微软雅黑" panose="020B0503020204020204" pitchFamily="34" charset="-122"/>
                <a:ea typeface="微软雅黑" panose="020B0503020204020204" pitchFamily="34" charset="-122"/>
              </a:rPr>
              <a:t>患者可以接受额外</a:t>
            </a:r>
            <a:r>
              <a:rPr lang="en-US" altLang="zh-CN" sz="600" dirty="0">
                <a:solidFill>
                  <a:srgbClr val="000000"/>
                </a:solidFill>
                <a:latin typeface="微软雅黑" panose="020B0503020204020204" pitchFamily="34" charset="-122"/>
                <a:ea typeface="微软雅黑" panose="020B0503020204020204" pitchFamily="34" charset="-122"/>
              </a:rPr>
              <a:t>2</a:t>
            </a:r>
            <a:r>
              <a:rPr lang="zh-CN" altLang="en-US" sz="600" dirty="0">
                <a:solidFill>
                  <a:srgbClr val="000000"/>
                </a:solidFill>
                <a:latin typeface="微软雅黑" panose="020B0503020204020204" pitchFamily="34" charset="-122"/>
                <a:ea typeface="微软雅黑" panose="020B0503020204020204" pitchFamily="34" charset="-122"/>
              </a:rPr>
              <a:t>个周期的</a:t>
            </a:r>
            <a:r>
              <a:rPr lang="en-US" altLang="zh-CN" sz="600" dirty="0">
                <a:solidFill>
                  <a:srgbClr val="000000"/>
                </a:solidFill>
                <a:latin typeface="微软雅黑" panose="020B0503020204020204" pitchFamily="34" charset="-122"/>
                <a:ea typeface="微软雅黑" panose="020B0503020204020204" pitchFamily="34" charset="-122"/>
              </a:rPr>
              <a:t>EP</a:t>
            </a:r>
            <a:r>
              <a:rPr lang="zh-CN" altLang="en-US" sz="600" dirty="0">
                <a:solidFill>
                  <a:srgbClr val="000000"/>
                </a:solidFill>
                <a:latin typeface="微软雅黑" panose="020B0503020204020204" pitchFamily="34" charset="-122"/>
                <a:ea typeface="微软雅黑" panose="020B0503020204020204" pitchFamily="34" charset="-122"/>
              </a:rPr>
              <a:t> </a:t>
            </a:r>
            <a:r>
              <a:rPr lang="en-US" altLang="zh-CN" sz="600" dirty="0">
                <a:solidFill>
                  <a:srgbClr val="000000"/>
                </a:solidFill>
                <a:latin typeface="微软雅黑" panose="020B0503020204020204" pitchFamily="34" charset="-122"/>
                <a:ea typeface="微软雅黑" panose="020B0503020204020204" pitchFamily="34" charset="-122"/>
              </a:rPr>
              <a:t>(</a:t>
            </a:r>
            <a:r>
              <a:rPr lang="zh-CN" altLang="en-US" sz="600" dirty="0">
                <a:solidFill>
                  <a:srgbClr val="000000"/>
                </a:solidFill>
                <a:latin typeface="微软雅黑" panose="020B0503020204020204" pitchFamily="34" charset="-122"/>
                <a:ea typeface="微软雅黑" panose="020B0503020204020204" pitchFamily="34" charset="-122"/>
              </a:rPr>
              <a:t>总共至多</a:t>
            </a:r>
            <a:r>
              <a:rPr lang="en-US" altLang="zh-CN" sz="600" dirty="0">
                <a:solidFill>
                  <a:srgbClr val="000000"/>
                </a:solidFill>
                <a:latin typeface="微软雅黑" panose="020B0503020204020204" pitchFamily="34" charset="-122"/>
                <a:ea typeface="微软雅黑" panose="020B0503020204020204" pitchFamily="34" charset="-122"/>
              </a:rPr>
              <a:t>6</a:t>
            </a:r>
            <a:r>
              <a:rPr lang="zh-CN" altLang="en-US" sz="600" dirty="0">
                <a:solidFill>
                  <a:srgbClr val="000000"/>
                </a:solidFill>
                <a:latin typeface="微软雅黑" panose="020B0503020204020204" pitchFamily="34" charset="-122"/>
                <a:ea typeface="微软雅黑" panose="020B0503020204020204" pitchFamily="34" charset="-122"/>
              </a:rPr>
              <a:t>个周期</a:t>
            </a:r>
            <a:r>
              <a:rPr lang="en-US" altLang="zh-CN" sz="600" dirty="0">
                <a:solidFill>
                  <a:srgbClr val="000000"/>
                </a:solidFill>
                <a:latin typeface="微软雅黑" panose="020B0503020204020204" pitchFamily="34" charset="-122"/>
                <a:ea typeface="微软雅黑" panose="020B0503020204020204" pitchFamily="34" charset="-122"/>
              </a:rPr>
              <a:t>) </a:t>
            </a:r>
            <a:r>
              <a:rPr lang="zh-CN" altLang="en-US" sz="600" dirty="0">
                <a:solidFill>
                  <a:srgbClr val="000000"/>
                </a:solidFill>
                <a:latin typeface="微软雅黑" panose="020B0503020204020204" pitchFamily="34" charset="-122"/>
                <a:ea typeface="微软雅黑" panose="020B0503020204020204" pitchFamily="34" charset="-122"/>
              </a:rPr>
              <a:t>；根据研究判定选择</a:t>
            </a:r>
            <a:r>
              <a:rPr lang="en-US" altLang="zh-CN" sz="600" dirty="0">
                <a:solidFill>
                  <a:srgbClr val="000000"/>
                </a:solidFill>
                <a:latin typeface="微软雅黑" panose="020B0503020204020204" pitchFamily="34" charset="-122"/>
                <a:ea typeface="微软雅黑" panose="020B0503020204020204" pitchFamily="34" charset="-122"/>
              </a:rPr>
              <a:t>PCI</a:t>
            </a:r>
            <a:r>
              <a:rPr lang="zh-CN" altLang="en-US" sz="600" dirty="0">
                <a:solidFill>
                  <a:srgbClr val="000000"/>
                </a:solidFill>
                <a:latin typeface="微软雅黑" panose="020B0503020204020204" pitchFamily="34" charset="-122"/>
                <a:ea typeface="微软雅黑" panose="020B0503020204020204" pitchFamily="34" charset="-122"/>
              </a:rPr>
              <a:t>治疗</a:t>
            </a:r>
            <a:br>
              <a:rPr lang="zh-CN" altLang="en-US" sz="600" dirty="0">
                <a:solidFill>
                  <a:srgbClr val="000000"/>
                </a:solidFill>
                <a:latin typeface="微软雅黑" panose="020B0503020204020204" pitchFamily="34" charset="-122"/>
                <a:ea typeface="微软雅黑" panose="020B0503020204020204" pitchFamily="34" charset="-122"/>
              </a:rPr>
            </a:br>
            <a:r>
              <a:rPr lang="en-US" altLang="zh-CN" sz="600" dirty="0">
                <a:solidFill>
                  <a:srgbClr val="000000"/>
                </a:solidFill>
                <a:latin typeface="微软雅黑" panose="020B0503020204020204" pitchFamily="34" charset="-122"/>
                <a:ea typeface="微软雅黑" panose="020B0503020204020204" pitchFamily="34" charset="-122"/>
              </a:rPr>
              <a:t>‡</a:t>
            </a:r>
            <a:r>
              <a:rPr lang="zh-CN" altLang="en-US" sz="600" dirty="0">
                <a:solidFill>
                  <a:srgbClr val="000000"/>
                </a:solidFill>
                <a:latin typeface="微软雅黑" panose="020B0503020204020204" pitchFamily="34" charset="-122"/>
                <a:ea typeface="微软雅黑" panose="020B0503020204020204" pitchFamily="34" charset="-122"/>
              </a:rPr>
              <a:t>患者在</a:t>
            </a:r>
            <a:r>
              <a:rPr lang="en-US" altLang="zh-CN" sz="600" dirty="0">
                <a:solidFill>
                  <a:srgbClr val="000000"/>
                </a:solidFill>
                <a:latin typeface="微软雅黑" panose="020B0503020204020204" pitchFamily="34" charset="-122"/>
                <a:ea typeface="微软雅黑" panose="020B0503020204020204" pitchFamily="34" charset="-122"/>
              </a:rPr>
              <a:t>EP</a:t>
            </a:r>
            <a:r>
              <a:rPr lang="zh-CN" altLang="en-US" sz="600" dirty="0">
                <a:solidFill>
                  <a:srgbClr val="000000"/>
                </a:solidFill>
                <a:latin typeface="微软雅黑" panose="020B0503020204020204" pitchFamily="34" charset="-122"/>
                <a:ea typeface="微软雅黑" panose="020B0503020204020204" pitchFamily="34" charset="-122"/>
              </a:rPr>
              <a:t>治疗结束后，接受一次额外的 </a:t>
            </a:r>
            <a:r>
              <a:rPr lang="en-US" altLang="zh-CN" sz="600" dirty="0" err="1">
                <a:solidFill>
                  <a:srgbClr val="000000"/>
                </a:solidFill>
                <a:latin typeface="微软雅黑" panose="020B0503020204020204" pitchFamily="34" charset="-122"/>
                <a:ea typeface="微软雅黑" panose="020B0503020204020204" pitchFamily="34" charset="-122"/>
              </a:rPr>
              <a:t>tremelimumab</a:t>
            </a:r>
            <a:r>
              <a:rPr lang="en-US" altLang="zh-CN" sz="600" dirty="0">
                <a:solidFill>
                  <a:srgbClr val="000000"/>
                </a:solidFill>
                <a:latin typeface="微软雅黑" panose="020B0503020204020204" pitchFamily="34" charset="-122"/>
                <a:ea typeface="微软雅黑" panose="020B0503020204020204" pitchFamily="34" charset="-122"/>
              </a:rPr>
              <a:t> </a:t>
            </a:r>
            <a:r>
              <a:rPr lang="zh-CN" altLang="en-US" sz="600" dirty="0">
                <a:solidFill>
                  <a:srgbClr val="000000"/>
                </a:solidFill>
                <a:latin typeface="微软雅黑" panose="020B0503020204020204" pitchFamily="34" charset="-122"/>
                <a:ea typeface="微软雅黑" panose="020B0503020204020204" pitchFamily="34" charset="-122"/>
              </a:rPr>
              <a:t>治疗；</a:t>
            </a:r>
            <a:r>
              <a:rPr lang="en-US" altLang="zh-CN" sz="600" dirty="0" err="1">
                <a:solidFill>
                  <a:srgbClr val="000000"/>
                </a:solidFill>
                <a:latin typeface="微软雅黑" panose="020B0503020204020204" pitchFamily="34" charset="-122"/>
                <a:ea typeface="微软雅黑" panose="020B0503020204020204" pitchFamily="34" charset="-122"/>
              </a:rPr>
              <a:t>ξ</a:t>
            </a:r>
            <a:r>
              <a:rPr lang="en-US" altLang="zh-CN" sz="600" dirty="0">
                <a:solidFill>
                  <a:srgbClr val="000000"/>
                </a:solidFill>
                <a:latin typeface="微软雅黑" panose="020B0503020204020204" pitchFamily="34" charset="-122"/>
                <a:ea typeface="微软雅黑" panose="020B0503020204020204" pitchFamily="34" charset="-122"/>
              </a:rPr>
              <a:t> </a:t>
            </a:r>
            <a:r>
              <a:rPr lang="zh-CN" altLang="en-US" sz="600" dirty="0">
                <a:solidFill>
                  <a:srgbClr val="000000"/>
                </a:solidFill>
                <a:latin typeface="微软雅黑" panose="020B0503020204020204" pitchFamily="34" charset="-122"/>
                <a:ea typeface="微软雅黑" panose="020B0503020204020204" pitchFamily="34" charset="-122"/>
              </a:rPr>
              <a:t>由研究者根据</a:t>
            </a:r>
            <a:r>
              <a:rPr lang="en-US" altLang="zh-CN" sz="600" dirty="0">
                <a:solidFill>
                  <a:srgbClr val="000000"/>
                </a:solidFill>
                <a:latin typeface="微软雅黑" panose="020B0503020204020204" pitchFamily="34" charset="-122"/>
                <a:ea typeface="微软雅黑" panose="020B0503020204020204" pitchFamily="34" charset="-122"/>
              </a:rPr>
              <a:t>RECIST v1.1</a:t>
            </a:r>
            <a:r>
              <a:rPr lang="zh-CN" altLang="en-US" sz="600" dirty="0">
                <a:solidFill>
                  <a:srgbClr val="000000"/>
                </a:solidFill>
                <a:latin typeface="微软雅黑" panose="020B0503020204020204" pitchFamily="34" charset="-122"/>
                <a:ea typeface="微软雅黑" panose="020B0503020204020204" pitchFamily="34" charset="-122"/>
              </a:rPr>
              <a:t>标准进行评估</a:t>
            </a:r>
          </a:p>
        </p:txBody>
      </p:sp>
      <p:sp>
        <p:nvSpPr>
          <p:cNvPr id="7" name="矩形 6">
            <a:extLst>
              <a:ext uri="{FF2B5EF4-FFF2-40B4-BE49-F238E27FC236}">
                <a16:creationId xmlns:a16="http://schemas.microsoft.com/office/drawing/2014/main" id="{A66D44F8-8A9F-4B50-9627-235257E0A567}"/>
              </a:ext>
            </a:extLst>
          </p:cNvPr>
          <p:cNvSpPr/>
          <p:nvPr/>
        </p:nvSpPr>
        <p:spPr>
          <a:xfrm>
            <a:off x="212427" y="4058538"/>
            <a:ext cx="4094506" cy="346249"/>
          </a:xfrm>
          <a:prstGeom prst="rect">
            <a:avLst/>
          </a:prstGeom>
        </p:spPr>
        <p:txBody>
          <a:bodyPr wrap="square" lIns="68580" tIns="34290" rIns="68580" bIns="34290">
            <a:spAutoFit/>
          </a:bodyPr>
          <a:lstStyle/>
          <a:p>
            <a:pPr defTabSz="650214" fontAlgn="base">
              <a:spcBef>
                <a:spcPct val="0"/>
              </a:spcBef>
              <a:spcAft>
                <a:spcPct val="0"/>
              </a:spcAft>
              <a:defRPr/>
            </a:pPr>
            <a:r>
              <a:rPr lang="en-US" altLang="zh-CN" sz="600" noProof="1">
                <a:solidFill>
                  <a:prstClr val="black"/>
                </a:solidFill>
                <a:latin typeface="微软雅黑" panose="020B0503020204020204" pitchFamily="34" charset="-122"/>
                <a:ea typeface="微软雅黑" panose="020B0503020204020204" pitchFamily="34" charset="-122"/>
              </a:rPr>
              <a:t>Atezolizumab, 1200 mg IV, Day 1; Carboplatin, AUC 5 mg/mL/min IV, Day 1; Etoposide, 100 mg/m2 IV, Days 1–3. </a:t>
            </a:r>
          </a:p>
          <a:p>
            <a:pPr defTabSz="650214" fontAlgn="base">
              <a:spcBef>
                <a:spcPct val="0"/>
              </a:spcBef>
              <a:spcAft>
                <a:spcPct val="0"/>
              </a:spcAft>
              <a:defRPr/>
            </a:pPr>
            <a:r>
              <a:rPr lang="zh-CN" altLang="en-US" sz="600" noProof="1">
                <a:solidFill>
                  <a:prstClr val="black"/>
                </a:solidFill>
                <a:latin typeface="微软雅黑" panose="020B0503020204020204" pitchFamily="34" charset="-122"/>
                <a:ea typeface="微软雅黑" panose="020B0503020204020204" pitchFamily="34" charset="-122"/>
              </a:rPr>
              <a:t>只有经过治疗的脑转移患者才可以入组</a:t>
            </a:r>
            <a:r>
              <a:rPr lang="en-US" altLang="zh-CN" sz="600" noProof="1">
                <a:solidFill>
                  <a:prstClr val="black"/>
                </a:solidFill>
                <a:latin typeface="微软雅黑" panose="020B0503020204020204" pitchFamily="34" charset="-122"/>
                <a:ea typeface="微软雅黑" panose="020B0503020204020204" pitchFamily="34" charset="-122"/>
              </a:rPr>
              <a:t>. </a:t>
            </a:r>
            <a:endParaRPr lang="zh-CN" altLang="en-US" sz="600" noProof="1">
              <a:solidFill>
                <a:prstClr val="black"/>
              </a:solidFill>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id="{452B4540-2A34-48D4-9FAE-78FE40D42A2F}"/>
              </a:ext>
            </a:extLst>
          </p:cNvPr>
          <p:cNvPicPr>
            <a:picLocks noChangeAspect="1"/>
          </p:cNvPicPr>
          <p:nvPr/>
        </p:nvPicPr>
        <p:blipFill>
          <a:blip r:embed="rId3" cstate="print"/>
          <a:stretch>
            <a:fillRect/>
          </a:stretch>
        </p:blipFill>
        <p:spPr>
          <a:xfrm>
            <a:off x="86112" y="1859788"/>
            <a:ext cx="4117939" cy="1882929"/>
          </a:xfrm>
          <a:prstGeom prst="rect">
            <a:avLst/>
          </a:prstGeom>
        </p:spPr>
      </p:pic>
      <p:pic>
        <p:nvPicPr>
          <p:cNvPr id="9" name="图片 8">
            <a:extLst>
              <a:ext uri="{FF2B5EF4-FFF2-40B4-BE49-F238E27FC236}">
                <a16:creationId xmlns:a16="http://schemas.microsoft.com/office/drawing/2014/main" id="{EE1DAE01-A775-40C8-A452-39F47A42C0FF}"/>
              </a:ext>
            </a:extLst>
          </p:cNvPr>
          <p:cNvPicPr>
            <a:picLocks noChangeAspect="1"/>
          </p:cNvPicPr>
          <p:nvPr/>
        </p:nvPicPr>
        <p:blipFill>
          <a:blip r:embed="rId4" cstate="print"/>
          <a:stretch>
            <a:fillRect/>
          </a:stretch>
        </p:blipFill>
        <p:spPr>
          <a:xfrm>
            <a:off x="4671237" y="1859788"/>
            <a:ext cx="4349502" cy="1634328"/>
          </a:xfrm>
          <a:prstGeom prst="rect">
            <a:avLst/>
          </a:prstGeom>
        </p:spPr>
      </p:pic>
    </p:spTree>
    <p:extLst>
      <p:ext uri="{BB962C8B-B14F-4D97-AF65-F5344CB8AC3E}">
        <p14:creationId xmlns:p14="http://schemas.microsoft.com/office/powerpoint/2010/main" val="2077077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a:extLst>
              <a:ext uri="{FF2B5EF4-FFF2-40B4-BE49-F238E27FC236}">
                <a16:creationId xmlns:a16="http://schemas.microsoft.com/office/drawing/2014/main" id="{EAC8686B-FA6B-4AA9-9B35-E485EB979FDC}"/>
              </a:ext>
            </a:extLst>
          </p:cNvPr>
          <p:cNvGrpSpPr/>
          <p:nvPr/>
        </p:nvGrpSpPr>
        <p:grpSpPr>
          <a:xfrm>
            <a:off x="-1692990" y="987879"/>
            <a:ext cx="3996378" cy="3398501"/>
            <a:chOff x="-4798513" y="274911"/>
            <a:chExt cx="7552299" cy="6418848"/>
          </a:xfrm>
          <a:solidFill>
            <a:schemeClr val="tx2"/>
          </a:solidFill>
        </p:grpSpPr>
        <p:sp>
          <p:nvSpPr>
            <p:cNvPr id="27" name="椭圆 26">
              <a:extLst>
                <a:ext uri="{FF2B5EF4-FFF2-40B4-BE49-F238E27FC236}">
                  <a16:creationId xmlns:a16="http://schemas.microsoft.com/office/drawing/2014/main" id="{814D6AA1-1D1C-4364-8CA3-7824FCCC725B}"/>
                </a:ext>
              </a:extLst>
            </p:cNvPr>
            <p:cNvSpPr/>
            <p:nvPr/>
          </p:nvSpPr>
          <p:spPr>
            <a:xfrm>
              <a:off x="-4798513" y="274911"/>
              <a:ext cx="6419015" cy="6418848"/>
            </a:xfrm>
            <a:prstGeom prst="ellips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a:defRPr/>
              </a:pPr>
              <a:endParaRPr lang="zh-CN" altLang="en-US"/>
            </a:p>
          </p:txBody>
        </p:sp>
        <p:sp>
          <p:nvSpPr>
            <p:cNvPr id="28" name="文本框 2">
              <a:extLst>
                <a:ext uri="{FF2B5EF4-FFF2-40B4-BE49-F238E27FC236}">
                  <a16:creationId xmlns:a16="http://schemas.microsoft.com/office/drawing/2014/main" id="{39D6FDC7-BFC0-407F-A96D-A4A178D421E3}"/>
                </a:ext>
              </a:extLst>
            </p:cNvPr>
            <p:cNvSpPr txBox="1">
              <a:spLocks noChangeArrowheads="1"/>
            </p:cNvSpPr>
            <p:nvPr/>
          </p:nvSpPr>
          <p:spPr bwMode="auto">
            <a:xfrm>
              <a:off x="-1741835" y="1972493"/>
              <a:ext cx="4495621" cy="3023682"/>
            </a:xfrm>
            <a:prstGeom prst="rect">
              <a:avLst/>
            </a:prstGeom>
            <a:noFill/>
            <a:ln w="9525">
              <a:noFill/>
              <a:miter lim="800000"/>
              <a:headEnd/>
              <a:tailEnd/>
            </a:ln>
          </p:spPr>
          <p:txBody>
            <a:bodyPr vert="horz" wrap="square" lIns="121898" tIns="60948" rIns="121898" bIns="60948">
              <a:spAutoFit/>
            </a:bodyPr>
            <a:lstStyle/>
            <a:p>
              <a:pPr algn="ctr"/>
              <a:r>
                <a:rPr lang="zh-CN" altLang="en-US" sz="4800" b="1" dirty="0">
                  <a:solidFill>
                    <a:schemeClr val="bg1"/>
                  </a:solidFill>
                  <a:latin typeface="微软雅黑" pitchFamily="34" charset="-122"/>
                  <a:ea typeface="微软雅黑" pitchFamily="34" charset="-122"/>
                </a:rPr>
                <a:t>目</a:t>
              </a:r>
              <a:endParaRPr lang="en-US" altLang="zh-CN" sz="4800" b="1" dirty="0">
                <a:solidFill>
                  <a:schemeClr val="bg1"/>
                </a:solidFill>
                <a:latin typeface="微软雅黑" pitchFamily="34" charset="-122"/>
                <a:ea typeface="微软雅黑" pitchFamily="34" charset="-122"/>
              </a:endParaRPr>
            </a:p>
            <a:p>
              <a:pPr algn="ctr"/>
              <a:r>
                <a:rPr lang="zh-CN" altLang="en-US" sz="4800" b="1" dirty="0">
                  <a:solidFill>
                    <a:schemeClr val="bg1"/>
                  </a:solidFill>
                  <a:latin typeface="微软雅黑" pitchFamily="34" charset="-122"/>
                  <a:ea typeface="微软雅黑" pitchFamily="34" charset="-122"/>
                </a:rPr>
                <a:t>录</a:t>
              </a:r>
            </a:p>
          </p:txBody>
        </p:sp>
      </p:grpSp>
      <p:sp>
        <p:nvSpPr>
          <p:cNvPr id="29" name="圆角矩形 4">
            <a:extLst>
              <a:ext uri="{FF2B5EF4-FFF2-40B4-BE49-F238E27FC236}">
                <a16:creationId xmlns:a16="http://schemas.microsoft.com/office/drawing/2014/main" id="{9B5E5DAF-6039-47F2-AD90-E3BAFE41F6F2}"/>
              </a:ext>
            </a:extLst>
          </p:cNvPr>
          <p:cNvSpPr/>
          <p:nvPr/>
        </p:nvSpPr>
        <p:spPr>
          <a:xfrm>
            <a:off x="3646779" y="1339222"/>
            <a:ext cx="454559" cy="453877"/>
          </a:xfrm>
          <a:prstGeom prst="round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63" tIns="54032" rIns="108063" bIns="54032"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1</a:t>
            </a:r>
            <a:endParaRPr lang="zh-CN" altLang="en-US" sz="3200" dirty="0">
              <a:latin typeface="+mj-lt"/>
              <a:ea typeface="Arial Unicode MS" panose="020B0604020202020204" pitchFamily="34" charset="-122"/>
              <a:cs typeface="Arial Unicode MS" panose="020B0604020202020204" pitchFamily="34" charset="-122"/>
            </a:endParaRPr>
          </a:p>
        </p:txBody>
      </p:sp>
      <p:grpSp>
        <p:nvGrpSpPr>
          <p:cNvPr id="54" name="组合 53">
            <a:extLst>
              <a:ext uri="{FF2B5EF4-FFF2-40B4-BE49-F238E27FC236}">
                <a16:creationId xmlns:a16="http://schemas.microsoft.com/office/drawing/2014/main" id="{B7F1CBA9-E795-4334-8995-34C6307BDC5B}"/>
              </a:ext>
            </a:extLst>
          </p:cNvPr>
          <p:cNvGrpSpPr/>
          <p:nvPr/>
        </p:nvGrpSpPr>
        <p:grpSpPr>
          <a:xfrm>
            <a:off x="4427984" y="1339223"/>
            <a:ext cx="3316169" cy="453876"/>
            <a:chOff x="6339097" y="1573726"/>
            <a:chExt cx="3744416" cy="511504"/>
          </a:xfrm>
          <a:solidFill>
            <a:schemeClr val="tx2">
              <a:lumMod val="60000"/>
              <a:lumOff val="40000"/>
            </a:schemeClr>
          </a:solidFill>
        </p:grpSpPr>
        <p:sp>
          <p:nvSpPr>
            <p:cNvPr id="55" name="圆角矩形 6">
              <a:extLst>
                <a:ext uri="{FF2B5EF4-FFF2-40B4-BE49-F238E27FC236}">
                  <a16:creationId xmlns:a16="http://schemas.microsoft.com/office/drawing/2014/main" id="{6BEF00C2-1A4D-4CC6-85F1-79179CEDF209}"/>
                </a:ext>
              </a:extLst>
            </p:cNvPr>
            <p:cNvSpPr/>
            <p:nvPr/>
          </p:nvSpPr>
          <p:spPr>
            <a:xfrm>
              <a:off x="6339097" y="1573726"/>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200" dirty="0">
                <a:latin typeface="+mj-lt"/>
                <a:ea typeface="Arial Unicode MS" panose="020B0604020202020204" pitchFamily="34" charset="-122"/>
                <a:cs typeface="Arial Unicode MS" panose="020B0604020202020204" pitchFamily="34" charset="-122"/>
              </a:endParaRPr>
            </a:p>
          </p:txBody>
        </p:sp>
        <p:sp>
          <p:nvSpPr>
            <p:cNvPr id="56" name="矩形 55">
              <a:extLst>
                <a:ext uri="{FF2B5EF4-FFF2-40B4-BE49-F238E27FC236}">
                  <a16:creationId xmlns:a16="http://schemas.microsoft.com/office/drawing/2014/main" id="{BFF48707-6936-4FE0-B661-93F945F0B18E}"/>
                </a:ext>
              </a:extLst>
            </p:cNvPr>
            <p:cNvSpPr/>
            <p:nvPr/>
          </p:nvSpPr>
          <p:spPr>
            <a:xfrm>
              <a:off x="6723350" y="1614014"/>
              <a:ext cx="2653073" cy="451096"/>
            </a:xfrm>
            <a:prstGeom prst="rect">
              <a:avLst/>
            </a:prstGeom>
            <a:grpFill/>
          </p:spPr>
          <p:txBody>
            <a:bodyPr wrap="square" lIns="121960" tIns="60980" rIns="121960" bIns="60980">
              <a:spAutoFit/>
            </a:bodyPr>
            <a:lstStyle/>
            <a:p>
              <a:pPr>
                <a:defRPr/>
              </a:pPr>
              <a:r>
                <a:rPr lang="zh-CN" altLang="en-US"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化学治疗药物</a:t>
              </a:r>
              <a:endPar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7" name="圆角矩形 8">
            <a:extLst>
              <a:ext uri="{FF2B5EF4-FFF2-40B4-BE49-F238E27FC236}">
                <a16:creationId xmlns:a16="http://schemas.microsoft.com/office/drawing/2014/main" id="{785A1D62-57E4-400E-8E38-0C270B224CAB}"/>
              </a:ext>
            </a:extLst>
          </p:cNvPr>
          <p:cNvSpPr/>
          <p:nvPr/>
        </p:nvSpPr>
        <p:spPr>
          <a:xfrm>
            <a:off x="3646779" y="2081438"/>
            <a:ext cx="454559" cy="453877"/>
          </a:xfrm>
          <a:prstGeom prst="round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63" tIns="54032" rIns="108063" bIns="54032"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2</a:t>
            </a:r>
            <a:endParaRPr lang="zh-CN" altLang="en-US" sz="3200" dirty="0">
              <a:latin typeface="+mj-lt"/>
              <a:ea typeface="Arial Unicode MS" panose="020B0604020202020204" pitchFamily="34" charset="-122"/>
              <a:cs typeface="Arial Unicode MS" panose="020B0604020202020204" pitchFamily="34" charset="-122"/>
            </a:endParaRPr>
          </a:p>
        </p:txBody>
      </p:sp>
      <p:grpSp>
        <p:nvGrpSpPr>
          <p:cNvPr id="58" name="组合 57">
            <a:extLst>
              <a:ext uri="{FF2B5EF4-FFF2-40B4-BE49-F238E27FC236}">
                <a16:creationId xmlns:a16="http://schemas.microsoft.com/office/drawing/2014/main" id="{6F3208A8-5815-4884-B711-CC2511B5639D}"/>
              </a:ext>
            </a:extLst>
          </p:cNvPr>
          <p:cNvGrpSpPr/>
          <p:nvPr/>
        </p:nvGrpSpPr>
        <p:grpSpPr>
          <a:xfrm>
            <a:off x="4406819" y="2081438"/>
            <a:ext cx="3316169" cy="453876"/>
            <a:chOff x="6315199" y="2410178"/>
            <a:chExt cx="3744416" cy="511504"/>
          </a:xfrm>
          <a:solidFill>
            <a:schemeClr val="tx2">
              <a:lumMod val="60000"/>
              <a:lumOff val="40000"/>
            </a:schemeClr>
          </a:solidFill>
        </p:grpSpPr>
        <p:sp>
          <p:nvSpPr>
            <p:cNvPr id="59" name="圆角矩形 10">
              <a:extLst>
                <a:ext uri="{FF2B5EF4-FFF2-40B4-BE49-F238E27FC236}">
                  <a16:creationId xmlns:a16="http://schemas.microsoft.com/office/drawing/2014/main" id="{7BF6C32D-8F34-438C-A011-6A748B43618A}"/>
                </a:ext>
              </a:extLst>
            </p:cNvPr>
            <p:cNvSpPr/>
            <p:nvPr/>
          </p:nvSpPr>
          <p:spPr>
            <a:xfrm>
              <a:off x="6315199" y="2410178"/>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200" dirty="0">
                <a:latin typeface="+mj-lt"/>
                <a:ea typeface="Arial Unicode MS" panose="020B0604020202020204" pitchFamily="34" charset="-122"/>
                <a:cs typeface="Arial Unicode MS" panose="020B0604020202020204" pitchFamily="34" charset="-122"/>
              </a:endParaRPr>
            </a:p>
          </p:txBody>
        </p:sp>
        <p:sp>
          <p:nvSpPr>
            <p:cNvPr id="60" name="矩形 59">
              <a:extLst>
                <a:ext uri="{FF2B5EF4-FFF2-40B4-BE49-F238E27FC236}">
                  <a16:creationId xmlns:a16="http://schemas.microsoft.com/office/drawing/2014/main" id="{D09BAECF-1A97-484D-8E51-08F8F524174E}"/>
                </a:ext>
              </a:extLst>
            </p:cNvPr>
            <p:cNvSpPr/>
            <p:nvPr/>
          </p:nvSpPr>
          <p:spPr>
            <a:xfrm>
              <a:off x="6747248" y="2450466"/>
              <a:ext cx="2653073" cy="451096"/>
            </a:xfrm>
            <a:prstGeom prst="rect">
              <a:avLst/>
            </a:prstGeom>
            <a:grpFill/>
          </p:spPr>
          <p:txBody>
            <a:bodyPr wrap="square" lIns="121960" tIns="60980" rIns="121960" bIns="60980">
              <a:spAutoFit/>
            </a:bodyPr>
            <a:lstStyle/>
            <a:p>
              <a:pPr>
                <a:defRPr/>
              </a:pPr>
              <a:r>
                <a:rPr lang="zh-CN" altLang="en-US"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靶向治疗药物</a:t>
              </a:r>
              <a:endPar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1" name="圆角矩形 12">
            <a:extLst>
              <a:ext uri="{FF2B5EF4-FFF2-40B4-BE49-F238E27FC236}">
                <a16:creationId xmlns:a16="http://schemas.microsoft.com/office/drawing/2014/main" id="{4431480E-BB72-4A11-A608-134AC12EFE9C}"/>
              </a:ext>
            </a:extLst>
          </p:cNvPr>
          <p:cNvSpPr/>
          <p:nvPr/>
        </p:nvSpPr>
        <p:spPr>
          <a:xfrm>
            <a:off x="3646779" y="2867488"/>
            <a:ext cx="454559" cy="453877"/>
          </a:xfrm>
          <a:prstGeom prst="round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63" tIns="54032" rIns="108063" bIns="54032"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3</a:t>
            </a:r>
            <a:endParaRPr lang="zh-CN" altLang="en-US" sz="3200" dirty="0">
              <a:latin typeface="+mj-lt"/>
              <a:ea typeface="Arial Unicode MS" panose="020B0604020202020204" pitchFamily="34" charset="-122"/>
              <a:cs typeface="Arial Unicode MS" panose="020B0604020202020204" pitchFamily="34" charset="-122"/>
            </a:endParaRPr>
          </a:p>
        </p:txBody>
      </p:sp>
      <p:grpSp>
        <p:nvGrpSpPr>
          <p:cNvPr id="62" name="组合 61">
            <a:extLst>
              <a:ext uri="{FF2B5EF4-FFF2-40B4-BE49-F238E27FC236}">
                <a16:creationId xmlns:a16="http://schemas.microsoft.com/office/drawing/2014/main" id="{AEA47D13-834F-4207-AB45-D8B1B87B44FE}"/>
              </a:ext>
            </a:extLst>
          </p:cNvPr>
          <p:cNvGrpSpPr/>
          <p:nvPr/>
        </p:nvGrpSpPr>
        <p:grpSpPr>
          <a:xfrm>
            <a:off x="4427984" y="2867489"/>
            <a:ext cx="3316169" cy="453876"/>
            <a:chOff x="6339097" y="3296031"/>
            <a:chExt cx="3744416" cy="511504"/>
          </a:xfrm>
          <a:solidFill>
            <a:schemeClr val="tx2">
              <a:lumMod val="60000"/>
              <a:lumOff val="40000"/>
            </a:schemeClr>
          </a:solidFill>
        </p:grpSpPr>
        <p:sp>
          <p:nvSpPr>
            <p:cNvPr id="63" name="圆角矩形 14">
              <a:extLst>
                <a:ext uri="{FF2B5EF4-FFF2-40B4-BE49-F238E27FC236}">
                  <a16:creationId xmlns:a16="http://schemas.microsoft.com/office/drawing/2014/main" id="{23EA2F32-4985-43BF-8057-8CE71C0811AD}"/>
                </a:ext>
              </a:extLst>
            </p:cNvPr>
            <p:cNvSpPr/>
            <p:nvPr/>
          </p:nvSpPr>
          <p:spPr>
            <a:xfrm>
              <a:off x="6339097" y="3296031"/>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200" dirty="0">
                <a:latin typeface="+mj-lt"/>
                <a:ea typeface="Arial Unicode MS" panose="020B0604020202020204" pitchFamily="34" charset="-122"/>
                <a:cs typeface="Arial Unicode MS" panose="020B0604020202020204" pitchFamily="34" charset="-122"/>
              </a:endParaRPr>
            </a:p>
          </p:txBody>
        </p:sp>
        <p:sp>
          <p:nvSpPr>
            <p:cNvPr id="64" name="矩形 63">
              <a:extLst>
                <a:ext uri="{FF2B5EF4-FFF2-40B4-BE49-F238E27FC236}">
                  <a16:creationId xmlns:a16="http://schemas.microsoft.com/office/drawing/2014/main" id="{40179D8E-9570-498D-A050-32022BF93F80}"/>
                </a:ext>
              </a:extLst>
            </p:cNvPr>
            <p:cNvSpPr/>
            <p:nvPr/>
          </p:nvSpPr>
          <p:spPr>
            <a:xfrm>
              <a:off x="6723349" y="3336319"/>
              <a:ext cx="2736304" cy="451096"/>
            </a:xfrm>
            <a:prstGeom prst="rect">
              <a:avLst/>
            </a:prstGeom>
            <a:grpFill/>
          </p:spPr>
          <p:txBody>
            <a:bodyPr wrap="square" lIns="121960" tIns="60980" rIns="121960" bIns="60980">
              <a:spAutoFit/>
            </a:bodyPr>
            <a:lstStyle/>
            <a:p>
              <a:pPr>
                <a:defRPr/>
              </a:pPr>
              <a:r>
                <a:rPr lang="zh-CN" altLang="en-US"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免疫治疗药物</a:t>
              </a:r>
              <a:endPar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5" name="圆角矩形 16">
            <a:extLst>
              <a:ext uri="{FF2B5EF4-FFF2-40B4-BE49-F238E27FC236}">
                <a16:creationId xmlns:a16="http://schemas.microsoft.com/office/drawing/2014/main" id="{AA46CFFC-37EA-456E-8055-A4A78B9E3826}"/>
              </a:ext>
            </a:extLst>
          </p:cNvPr>
          <p:cNvSpPr/>
          <p:nvPr/>
        </p:nvSpPr>
        <p:spPr>
          <a:xfrm>
            <a:off x="3646779" y="3652667"/>
            <a:ext cx="454559" cy="453877"/>
          </a:xfrm>
          <a:prstGeom prst="round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63" tIns="54032" rIns="108063" bIns="54032"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4</a:t>
            </a:r>
            <a:endParaRPr lang="zh-CN" altLang="en-US" sz="3200" dirty="0">
              <a:latin typeface="+mj-lt"/>
              <a:ea typeface="Arial Unicode MS" panose="020B0604020202020204" pitchFamily="34" charset="-122"/>
              <a:cs typeface="Arial Unicode MS" panose="020B0604020202020204" pitchFamily="34" charset="-122"/>
            </a:endParaRPr>
          </a:p>
        </p:txBody>
      </p:sp>
      <p:grpSp>
        <p:nvGrpSpPr>
          <p:cNvPr id="66" name="组合 65">
            <a:extLst>
              <a:ext uri="{FF2B5EF4-FFF2-40B4-BE49-F238E27FC236}">
                <a16:creationId xmlns:a16="http://schemas.microsoft.com/office/drawing/2014/main" id="{F8917E64-7C88-4C19-BECE-C01826737F05}"/>
              </a:ext>
            </a:extLst>
          </p:cNvPr>
          <p:cNvGrpSpPr/>
          <p:nvPr/>
        </p:nvGrpSpPr>
        <p:grpSpPr>
          <a:xfrm>
            <a:off x="4427984" y="3652664"/>
            <a:ext cx="3316169" cy="453876"/>
            <a:chOff x="6339097" y="4180903"/>
            <a:chExt cx="3744416" cy="511504"/>
          </a:xfrm>
          <a:solidFill>
            <a:schemeClr val="tx2">
              <a:lumMod val="60000"/>
              <a:lumOff val="40000"/>
            </a:schemeClr>
          </a:solidFill>
        </p:grpSpPr>
        <p:sp>
          <p:nvSpPr>
            <p:cNvPr id="67" name="圆角矩形 18">
              <a:extLst>
                <a:ext uri="{FF2B5EF4-FFF2-40B4-BE49-F238E27FC236}">
                  <a16:creationId xmlns:a16="http://schemas.microsoft.com/office/drawing/2014/main" id="{5D0F1D94-3B85-4796-8814-7F565BACA9EA}"/>
                </a:ext>
              </a:extLst>
            </p:cNvPr>
            <p:cNvSpPr/>
            <p:nvPr/>
          </p:nvSpPr>
          <p:spPr>
            <a:xfrm>
              <a:off x="6339097" y="4180903"/>
              <a:ext cx="3744416" cy="51150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200" dirty="0">
                <a:latin typeface="+mj-lt"/>
                <a:ea typeface="Arial Unicode MS" panose="020B0604020202020204" pitchFamily="34" charset="-122"/>
                <a:cs typeface="Arial Unicode MS" panose="020B0604020202020204" pitchFamily="34" charset="-122"/>
              </a:endParaRPr>
            </a:p>
          </p:txBody>
        </p:sp>
        <p:sp>
          <p:nvSpPr>
            <p:cNvPr id="68" name="矩形 67">
              <a:extLst>
                <a:ext uri="{FF2B5EF4-FFF2-40B4-BE49-F238E27FC236}">
                  <a16:creationId xmlns:a16="http://schemas.microsoft.com/office/drawing/2014/main" id="{2B17068A-684C-4A51-B97A-96F69E42D01B}"/>
                </a:ext>
              </a:extLst>
            </p:cNvPr>
            <p:cNvSpPr/>
            <p:nvPr/>
          </p:nvSpPr>
          <p:spPr>
            <a:xfrm>
              <a:off x="6723349" y="4221882"/>
              <a:ext cx="2736304" cy="451096"/>
            </a:xfrm>
            <a:prstGeom prst="rect">
              <a:avLst/>
            </a:prstGeom>
            <a:grpFill/>
          </p:spPr>
          <p:txBody>
            <a:bodyPr wrap="square" lIns="121960" tIns="60980" rIns="121960" bIns="60980">
              <a:spAutoFit/>
            </a:bodyPr>
            <a:lstStyle/>
            <a:p>
              <a:pPr>
                <a:defRPr/>
              </a:pPr>
              <a:r>
                <a:rPr lang="zh-CN" altLang="en-US"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辅助治疗药物</a:t>
              </a:r>
              <a:endParaRPr lang="zh-CN" altLang="zh-CN"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73" name="下箭头 24">
            <a:extLst>
              <a:ext uri="{FF2B5EF4-FFF2-40B4-BE49-F238E27FC236}">
                <a16:creationId xmlns:a16="http://schemas.microsoft.com/office/drawing/2014/main" id="{715FA6ED-5841-4C1D-89D2-4A84AC834F08}"/>
              </a:ext>
            </a:extLst>
          </p:cNvPr>
          <p:cNvSpPr/>
          <p:nvPr/>
        </p:nvSpPr>
        <p:spPr>
          <a:xfrm rot="16200000">
            <a:off x="2674439" y="3649744"/>
            <a:ext cx="511163" cy="602077"/>
          </a:xfrm>
          <a:prstGeom prst="down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1020" tIns="40511" rIns="81020" bIns="40511" rtlCol="0" anchor="ctr"/>
          <a:lstStyle/>
          <a:p>
            <a:pPr algn="ctr"/>
            <a:endParaRPr lang="zh-CN" altLang="en-US"/>
          </a:p>
        </p:txBody>
      </p:sp>
    </p:spTree>
    <p:extLst>
      <p:ext uri="{BB962C8B-B14F-4D97-AF65-F5344CB8AC3E}">
        <p14:creationId xmlns:p14="http://schemas.microsoft.com/office/powerpoint/2010/main" val="1897572538"/>
      </p:ext>
    </p:extLst>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10" y="124272"/>
            <a:ext cx="2210874"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38910" y="162958"/>
            <a:ext cx="3922513"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止吐药物</a:t>
            </a:r>
          </a:p>
        </p:txBody>
      </p:sp>
      <p:sp>
        <p:nvSpPr>
          <p:cNvPr id="43" name="标题 1">
            <a:extLst>
              <a:ext uri="{FF2B5EF4-FFF2-40B4-BE49-F238E27FC236}">
                <a16:creationId xmlns:a16="http://schemas.microsoft.com/office/drawing/2014/main" id="{0FA3DFB1-DECD-4F41-A134-4743D5CFDC15}"/>
              </a:ext>
            </a:extLst>
          </p:cNvPr>
          <p:cNvSpPr txBox="1">
            <a:spLocks/>
          </p:cNvSpPr>
          <p:nvPr/>
        </p:nvSpPr>
        <p:spPr>
          <a:xfrm>
            <a:off x="834445" y="277667"/>
            <a:ext cx="8229600" cy="857515"/>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a:latin typeface="Microsoft YaHei" panose="020B0503020204020204" pitchFamily="34" charset="-122"/>
                <a:ea typeface="Microsoft YaHei" panose="020B0503020204020204" pitchFamily="34" charset="-122"/>
              </a:rPr>
              <a:t>化疗引起的恶心与呕吐（</a:t>
            </a:r>
            <a:r>
              <a:rPr lang="en-US" altLang="zh-CN" sz="2000" dirty="0">
                <a:latin typeface="Microsoft YaHei" panose="020B0503020204020204" pitchFamily="34" charset="-122"/>
                <a:ea typeface="Microsoft YaHei" panose="020B0503020204020204" pitchFamily="34" charset="-122"/>
              </a:rPr>
              <a:t>CINV</a:t>
            </a:r>
            <a:r>
              <a:rPr lang="zh-CN" altLang="en-US" sz="2000" dirty="0">
                <a:latin typeface="Microsoft YaHei" panose="020B0503020204020204" pitchFamily="34" charset="-122"/>
                <a:ea typeface="Microsoft YaHei" panose="020B0503020204020204" pitchFamily="34" charset="-122"/>
              </a:rPr>
              <a:t>）</a:t>
            </a:r>
            <a:r>
              <a:rPr lang="en-US" altLang="zh-CN" sz="2000" dirty="0">
                <a:latin typeface="Microsoft YaHei" panose="020B0503020204020204" pitchFamily="34" charset="-122"/>
                <a:ea typeface="Microsoft YaHei" panose="020B0503020204020204" pitchFamily="34" charset="-122"/>
              </a:rPr>
              <a:t/>
            </a:r>
            <a:br>
              <a:rPr lang="en-US" altLang="zh-CN" sz="2000" dirty="0">
                <a:latin typeface="Microsoft YaHei" panose="020B0503020204020204" pitchFamily="34" charset="-122"/>
                <a:ea typeface="Microsoft YaHei" panose="020B0503020204020204" pitchFamily="34" charset="-122"/>
              </a:rPr>
            </a:br>
            <a:r>
              <a:rPr lang="zh-CN" altLang="en-US" sz="2000" dirty="0">
                <a:latin typeface="Microsoft YaHei" panose="020B0503020204020204" pitchFamily="34" charset="-122"/>
                <a:ea typeface="Microsoft YaHei" panose="020B0503020204020204" pitchFamily="34" charset="-122"/>
              </a:rPr>
              <a:t>是肿瘤患者最害怕的抗癌治疗不良反应之一</a:t>
            </a:r>
          </a:p>
        </p:txBody>
      </p:sp>
      <p:sp>
        <p:nvSpPr>
          <p:cNvPr id="44" name="文本框 43">
            <a:extLst>
              <a:ext uri="{FF2B5EF4-FFF2-40B4-BE49-F238E27FC236}">
                <a16:creationId xmlns:a16="http://schemas.microsoft.com/office/drawing/2014/main" id="{C01E630B-5378-D34D-9085-7C6ED553E2F6}"/>
              </a:ext>
            </a:extLst>
          </p:cNvPr>
          <p:cNvSpPr txBox="1"/>
          <p:nvPr/>
        </p:nvSpPr>
        <p:spPr>
          <a:xfrm>
            <a:off x="42387" y="4741131"/>
            <a:ext cx="5213689" cy="403957"/>
          </a:xfrm>
          <a:prstGeom prst="rect">
            <a:avLst/>
          </a:prstGeom>
          <a:noFill/>
        </p:spPr>
        <p:txBody>
          <a:bodyPr wrap="square" rtlCol="0" anchor="b">
            <a:spAutoFit/>
          </a:bodyPr>
          <a:lstStyle/>
          <a:p>
            <a:r>
              <a:rPr lang="en-US" altLang="zh-CN" sz="675" dirty="0"/>
              <a:t>[1] NCCN Guidelines. Antiemesis v3.2018</a:t>
            </a:r>
            <a:endParaRPr lang="zh-CN" altLang="en-US" sz="675" dirty="0"/>
          </a:p>
          <a:p>
            <a:r>
              <a:rPr lang="en-US" altLang="zh-CN" sz="675" dirty="0"/>
              <a:t>[2] </a:t>
            </a:r>
            <a:r>
              <a:rPr lang="en-US" altLang="zh-CN" sz="675" dirty="0" err="1"/>
              <a:t>Aapro</a:t>
            </a:r>
            <a:r>
              <a:rPr lang="en-US" altLang="zh-CN" sz="675" dirty="0"/>
              <a:t> M. Support Care Cancer. 2018;26(Suppl 1):5-9</a:t>
            </a:r>
          </a:p>
          <a:p>
            <a:r>
              <a:rPr lang="pt-BR" altLang="zh-CN" sz="675" dirty="0"/>
              <a:t>[3] Woopen H, et al. ASCO Abstract JCO.2017.35.15(suppl.):e17062</a:t>
            </a:r>
          </a:p>
        </p:txBody>
      </p:sp>
      <p:grpSp>
        <p:nvGrpSpPr>
          <p:cNvPr id="45" name="组合 44">
            <a:extLst>
              <a:ext uri="{FF2B5EF4-FFF2-40B4-BE49-F238E27FC236}">
                <a16:creationId xmlns:a16="http://schemas.microsoft.com/office/drawing/2014/main" id="{381B1034-80E5-884A-AE32-3A566FA64854}"/>
              </a:ext>
            </a:extLst>
          </p:cNvPr>
          <p:cNvGrpSpPr/>
          <p:nvPr/>
        </p:nvGrpSpPr>
        <p:grpSpPr>
          <a:xfrm>
            <a:off x="5256076" y="1651466"/>
            <a:ext cx="2514245" cy="2982051"/>
            <a:chOff x="5164058" y="1940633"/>
            <a:chExt cx="3351292" cy="3946819"/>
          </a:xfrm>
        </p:grpSpPr>
        <p:graphicFrame>
          <p:nvGraphicFramePr>
            <p:cNvPr id="46" name="图表 45">
              <a:extLst>
                <a:ext uri="{FF2B5EF4-FFF2-40B4-BE49-F238E27FC236}">
                  <a16:creationId xmlns:a16="http://schemas.microsoft.com/office/drawing/2014/main" id="{76D4C681-E411-B741-AB72-4BD3AB6F7016}"/>
                </a:ext>
              </a:extLst>
            </p:cNvPr>
            <p:cNvGraphicFramePr/>
            <p:nvPr/>
          </p:nvGraphicFramePr>
          <p:xfrm>
            <a:off x="5164058" y="1940633"/>
            <a:ext cx="3351292" cy="3946819"/>
          </p:xfrm>
          <a:graphic>
            <a:graphicData uri="http://schemas.openxmlformats.org/drawingml/2006/chart">
              <c:chart xmlns:c="http://schemas.openxmlformats.org/drawingml/2006/chart" xmlns:r="http://schemas.openxmlformats.org/officeDocument/2006/relationships" r:id="rId3"/>
            </a:graphicData>
          </a:graphic>
        </p:graphicFrame>
        <p:sp>
          <p:nvSpPr>
            <p:cNvPr id="47" name="文本框 46">
              <a:extLst>
                <a:ext uri="{FF2B5EF4-FFF2-40B4-BE49-F238E27FC236}">
                  <a16:creationId xmlns:a16="http://schemas.microsoft.com/office/drawing/2014/main" id="{C43BE0A8-A352-2F4E-AD3A-3CFD259F4CC1}"/>
                </a:ext>
              </a:extLst>
            </p:cNvPr>
            <p:cNvSpPr txBox="1"/>
            <p:nvPr/>
          </p:nvSpPr>
          <p:spPr>
            <a:xfrm>
              <a:off x="6248121" y="4094947"/>
              <a:ext cx="1780280" cy="611025"/>
            </a:xfrm>
            <a:prstGeom prst="rect">
              <a:avLst/>
            </a:prstGeom>
            <a:solidFill>
              <a:schemeClr val="bg1"/>
            </a:solidFill>
          </p:spPr>
          <p:txBody>
            <a:bodyPr wrap="none" rtlCol="0">
              <a:spAutoFit/>
            </a:bodyPr>
            <a:lstStyle/>
            <a:p>
              <a:r>
                <a:rPr lang="en-US" altLang="zh-CN" sz="1050" b="1" dirty="0">
                  <a:solidFill>
                    <a:schemeClr val="accent4"/>
                  </a:solidFill>
                </a:rPr>
                <a:t>HR</a:t>
              </a:r>
              <a:r>
                <a:rPr lang="zh-CN" altLang="en-US" sz="1050" b="1" dirty="0">
                  <a:solidFill>
                    <a:schemeClr val="accent4"/>
                  </a:solidFill>
                </a:rPr>
                <a:t>：</a:t>
              </a:r>
              <a:r>
                <a:rPr lang="en-US" altLang="zh-CN" sz="1350" b="1" dirty="0">
                  <a:solidFill>
                    <a:schemeClr val="accent4"/>
                  </a:solidFill>
                </a:rPr>
                <a:t>3.4</a:t>
              </a:r>
              <a:r>
                <a:rPr lang="en-US" altLang="zh-CN" sz="1050" b="1" dirty="0">
                  <a:solidFill>
                    <a:schemeClr val="accent4"/>
                  </a:solidFill>
                </a:rPr>
                <a:t> </a:t>
              </a:r>
              <a:r>
                <a:rPr lang="en-US" altLang="zh-CN" sz="1050" dirty="0">
                  <a:solidFill>
                    <a:schemeClr val="tx1">
                      <a:lumMod val="50000"/>
                      <a:lumOff val="50000"/>
                    </a:schemeClr>
                  </a:solidFill>
                </a:rPr>
                <a:t>(2.32-5.00)</a:t>
              </a:r>
            </a:p>
            <a:p>
              <a:r>
                <a:rPr lang="en-US" altLang="zh-CN" sz="1050" i="1" dirty="0">
                  <a:solidFill>
                    <a:schemeClr val="tx1">
                      <a:lumMod val="50000"/>
                      <a:lumOff val="50000"/>
                    </a:schemeClr>
                  </a:solidFill>
                </a:rPr>
                <a:t>p</a:t>
              </a:r>
              <a:r>
                <a:rPr lang="en-US" altLang="zh-CN" sz="1050" dirty="0">
                  <a:solidFill>
                    <a:schemeClr val="tx1">
                      <a:lumMod val="50000"/>
                      <a:lumOff val="50000"/>
                    </a:schemeClr>
                  </a:solidFill>
                </a:rPr>
                <a:t> &lt; 0.001</a:t>
              </a:r>
              <a:endParaRPr lang="zh-CN" altLang="en-US" sz="1050" dirty="0">
                <a:solidFill>
                  <a:schemeClr val="tx1">
                    <a:lumMod val="50000"/>
                    <a:lumOff val="50000"/>
                  </a:schemeClr>
                </a:solidFill>
              </a:endParaRPr>
            </a:p>
          </p:txBody>
        </p:sp>
        <p:sp>
          <p:nvSpPr>
            <p:cNvPr id="48" name="文本框 47">
              <a:extLst>
                <a:ext uri="{FF2B5EF4-FFF2-40B4-BE49-F238E27FC236}">
                  <a16:creationId xmlns:a16="http://schemas.microsoft.com/office/drawing/2014/main" id="{3C6EFAD1-891E-B149-BB7B-9ACECFD25B57}"/>
                </a:ext>
              </a:extLst>
            </p:cNvPr>
            <p:cNvSpPr txBox="1"/>
            <p:nvPr/>
          </p:nvSpPr>
          <p:spPr>
            <a:xfrm>
              <a:off x="5328519" y="2249819"/>
              <a:ext cx="1395678" cy="336064"/>
            </a:xfrm>
            <a:prstGeom prst="rect">
              <a:avLst/>
            </a:prstGeom>
            <a:noFill/>
          </p:spPr>
          <p:txBody>
            <a:bodyPr wrap="none" rtlCol="0">
              <a:spAutoFit/>
            </a:bodyPr>
            <a:lstStyle/>
            <a:p>
              <a:r>
                <a:rPr lang="zh-CN" altLang="en-US" sz="1050" dirty="0">
                  <a:solidFill>
                    <a:schemeClr val="accent1"/>
                  </a:solidFill>
                </a:rPr>
                <a:t>无 </a:t>
              </a:r>
              <a:r>
                <a:rPr lang="en-US" altLang="zh-CN" sz="1050" dirty="0">
                  <a:solidFill>
                    <a:schemeClr val="accent1"/>
                  </a:solidFill>
                </a:rPr>
                <a:t>III/IV </a:t>
              </a:r>
              <a:r>
                <a:rPr lang="zh-CN" altLang="en-US" sz="1050" dirty="0">
                  <a:solidFill>
                    <a:schemeClr val="accent1"/>
                  </a:solidFill>
                </a:rPr>
                <a:t>级呕吐</a:t>
              </a:r>
            </a:p>
          </p:txBody>
        </p:sp>
        <p:sp>
          <p:nvSpPr>
            <p:cNvPr id="49" name="文本框 48">
              <a:extLst>
                <a:ext uri="{FF2B5EF4-FFF2-40B4-BE49-F238E27FC236}">
                  <a16:creationId xmlns:a16="http://schemas.microsoft.com/office/drawing/2014/main" id="{1BB7B2BB-5C95-7C46-B809-E867C566E18C}"/>
                </a:ext>
              </a:extLst>
            </p:cNvPr>
            <p:cNvSpPr txBox="1"/>
            <p:nvPr/>
          </p:nvSpPr>
          <p:spPr>
            <a:xfrm>
              <a:off x="5328519" y="3760858"/>
              <a:ext cx="1395678" cy="336064"/>
            </a:xfrm>
            <a:prstGeom prst="rect">
              <a:avLst/>
            </a:prstGeom>
            <a:noFill/>
          </p:spPr>
          <p:txBody>
            <a:bodyPr wrap="none" rtlCol="0">
              <a:spAutoFit/>
            </a:bodyPr>
            <a:lstStyle/>
            <a:p>
              <a:r>
                <a:rPr lang="zh-CN" altLang="en-US" sz="1050" dirty="0">
                  <a:solidFill>
                    <a:schemeClr val="accent4"/>
                  </a:solidFill>
                </a:rPr>
                <a:t>有 </a:t>
              </a:r>
              <a:r>
                <a:rPr lang="en-US" altLang="zh-CN" sz="1050" dirty="0">
                  <a:solidFill>
                    <a:schemeClr val="accent4"/>
                  </a:solidFill>
                </a:rPr>
                <a:t>III/IV </a:t>
              </a:r>
              <a:r>
                <a:rPr lang="zh-CN" altLang="en-US" sz="1050" dirty="0">
                  <a:solidFill>
                    <a:schemeClr val="accent4"/>
                  </a:solidFill>
                </a:rPr>
                <a:t>级呕吐</a:t>
              </a:r>
            </a:p>
          </p:txBody>
        </p:sp>
      </p:grpSp>
      <p:sp>
        <p:nvSpPr>
          <p:cNvPr id="50" name="文本框 49">
            <a:extLst>
              <a:ext uri="{FF2B5EF4-FFF2-40B4-BE49-F238E27FC236}">
                <a16:creationId xmlns:a16="http://schemas.microsoft.com/office/drawing/2014/main" id="{99840718-8839-9244-8F65-EECDDE5F7E3A}"/>
              </a:ext>
            </a:extLst>
          </p:cNvPr>
          <p:cNvSpPr txBox="1"/>
          <p:nvPr/>
        </p:nvSpPr>
        <p:spPr>
          <a:xfrm>
            <a:off x="5243048" y="1145131"/>
            <a:ext cx="2581180" cy="507831"/>
          </a:xfrm>
          <a:prstGeom prst="rect">
            <a:avLst/>
          </a:prstGeom>
          <a:noFill/>
        </p:spPr>
        <p:txBody>
          <a:bodyPr wrap="square" rtlCol="0">
            <a:spAutoFit/>
          </a:bodyPr>
          <a:lstStyle/>
          <a:p>
            <a:r>
              <a:rPr lang="zh-CN" altLang="en-US" sz="1350" b="1" dirty="0">
                <a:solidFill>
                  <a:schemeClr val="tx1">
                    <a:lumMod val="75000"/>
                    <a:lumOff val="25000"/>
                  </a:schemeClr>
                </a:solidFill>
              </a:rPr>
              <a:t>严重的 </a:t>
            </a:r>
            <a:r>
              <a:rPr lang="en-US" altLang="zh-CN" sz="1350" b="1" dirty="0">
                <a:solidFill>
                  <a:schemeClr val="tx1">
                    <a:lumMod val="75000"/>
                    <a:lumOff val="25000"/>
                  </a:schemeClr>
                </a:solidFill>
              </a:rPr>
              <a:t>CINV </a:t>
            </a:r>
            <a:r>
              <a:rPr lang="zh-CN" altLang="en-US" sz="1350" dirty="0">
                <a:solidFill>
                  <a:schemeClr val="tx1">
                    <a:lumMod val="75000"/>
                    <a:lumOff val="25000"/>
                  </a:schemeClr>
                </a:solidFill>
              </a:rPr>
              <a:t>甚至会</a:t>
            </a:r>
            <a:r>
              <a:rPr lang="zh-CN" altLang="en-US" sz="1350" b="1" dirty="0">
                <a:solidFill>
                  <a:schemeClr val="tx1">
                    <a:lumMod val="75000"/>
                    <a:lumOff val="25000"/>
                  </a:schemeClr>
                </a:solidFill>
              </a:rPr>
              <a:t>显著缩短</a:t>
            </a:r>
            <a:r>
              <a:rPr lang="zh-CN" altLang="en-US" sz="1350" dirty="0">
                <a:solidFill>
                  <a:schemeClr val="tx1">
                    <a:lumMod val="75000"/>
                    <a:lumOff val="25000"/>
                  </a:schemeClr>
                </a:solidFill>
              </a:rPr>
              <a:t>肿瘤患者的</a:t>
            </a:r>
            <a:r>
              <a:rPr lang="zh-CN" altLang="en-US" sz="1350" b="1" dirty="0">
                <a:solidFill>
                  <a:schemeClr val="tx1">
                    <a:lumMod val="75000"/>
                    <a:lumOff val="25000"/>
                  </a:schemeClr>
                </a:solidFill>
              </a:rPr>
              <a:t>总生存期</a:t>
            </a:r>
            <a:r>
              <a:rPr lang="zh-CN" altLang="en-US" sz="1350" dirty="0">
                <a:solidFill>
                  <a:schemeClr val="tx1">
                    <a:lumMod val="75000"/>
                    <a:lumOff val="25000"/>
                  </a:schemeClr>
                </a:solidFill>
              </a:rPr>
              <a:t>（</a:t>
            </a:r>
            <a:r>
              <a:rPr lang="en-US" altLang="zh-CN" sz="1350" dirty="0">
                <a:solidFill>
                  <a:schemeClr val="tx1">
                    <a:lumMod val="75000"/>
                    <a:lumOff val="25000"/>
                  </a:schemeClr>
                </a:solidFill>
              </a:rPr>
              <a:t>OS</a:t>
            </a:r>
            <a:r>
              <a:rPr lang="zh-CN" altLang="en-US" sz="1350" dirty="0">
                <a:solidFill>
                  <a:schemeClr val="tx1">
                    <a:lumMod val="75000"/>
                    <a:lumOff val="25000"/>
                  </a:schemeClr>
                </a:solidFill>
              </a:rPr>
              <a:t>）</a:t>
            </a:r>
          </a:p>
        </p:txBody>
      </p:sp>
      <p:sp>
        <p:nvSpPr>
          <p:cNvPr id="51" name="文本框 50">
            <a:extLst>
              <a:ext uri="{FF2B5EF4-FFF2-40B4-BE49-F238E27FC236}">
                <a16:creationId xmlns:a16="http://schemas.microsoft.com/office/drawing/2014/main" id="{5B7228FC-0A58-B040-BF05-0796A1220161}"/>
              </a:ext>
            </a:extLst>
          </p:cNvPr>
          <p:cNvSpPr txBox="1"/>
          <p:nvPr/>
        </p:nvSpPr>
        <p:spPr>
          <a:xfrm>
            <a:off x="1907378" y="1145131"/>
            <a:ext cx="2581180" cy="507831"/>
          </a:xfrm>
          <a:prstGeom prst="rect">
            <a:avLst/>
          </a:prstGeom>
          <a:noFill/>
        </p:spPr>
        <p:txBody>
          <a:bodyPr wrap="square" rtlCol="0">
            <a:spAutoFit/>
          </a:bodyPr>
          <a:lstStyle/>
          <a:p>
            <a:r>
              <a:rPr lang="en-US" altLang="zh-CN" sz="1350" b="1" dirty="0">
                <a:solidFill>
                  <a:schemeClr val="tx1">
                    <a:lumMod val="75000"/>
                    <a:lumOff val="25000"/>
                  </a:schemeClr>
                </a:solidFill>
              </a:rPr>
              <a:t>CINV </a:t>
            </a:r>
            <a:r>
              <a:rPr lang="zh-CN" altLang="en-US" sz="1350" dirty="0">
                <a:solidFill>
                  <a:schemeClr val="tx1">
                    <a:lumMod val="75000"/>
                    <a:lumOff val="25000"/>
                  </a:schemeClr>
                </a:solidFill>
              </a:rPr>
              <a:t>可</a:t>
            </a:r>
            <a:r>
              <a:rPr lang="zh-CN" altLang="en-US" sz="1350" b="1" dirty="0">
                <a:solidFill>
                  <a:schemeClr val="tx1">
                    <a:lumMod val="75000"/>
                    <a:lumOff val="25000"/>
                  </a:schemeClr>
                </a:solidFill>
              </a:rPr>
              <a:t>显著影响</a:t>
            </a:r>
            <a:r>
              <a:rPr lang="zh-CN" altLang="en-US" sz="1350" dirty="0">
                <a:solidFill>
                  <a:schemeClr val="tx1">
                    <a:lumMod val="75000"/>
                    <a:lumOff val="25000"/>
                  </a:schemeClr>
                </a:solidFill>
              </a:rPr>
              <a:t>患者的</a:t>
            </a:r>
            <a:r>
              <a:rPr lang="zh-CN" altLang="en-US" sz="1350" b="1" dirty="0">
                <a:solidFill>
                  <a:schemeClr val="tx1">
                    <a:lumMod val="75000"/>
                    <a:lumOff val="25000"/>
                  </a:schemeClr>
                </a:solidFill>
              </a:rPr>
              <a:t>生活质量</a:t>
            </a:r>
            <a:r>
              <a:rPr lang="zh-CN" altLang="en-US" sz="1350" dirty="0">
                <a:solidFill>
                  <a:schemeClr val="tx1">
                    <a:lumMod val="75000"/>
                    <a:lumOff val="25000"/>
                  </a:schemeClr>
                </a:solidFill>
              </a:rPr>
              <a:t>，导致后续治疗</a:t>
            </a:r>
            <a:r>
              <a:rPr lang="zh-CN" altLang="en-US" sz="1350" b="1" dirty="0">
                <a:solidFill>
                  <a:schemeClr val="tx1">
                    <a:lumMod val="75000"/>
                    <a:lumOff val="25000"/>
                  </a:schemeClr>
                </a:solidFill>
              </a:rPr>
              <a:t>依从性差</a:t>
            </a:r>
          </a:p>
        </p:txBody>
      </p:sp>
      <p:grpSp>
        <p:nvGrpSpPr>
          <p:cNvPr id="52" name="组合 51">
            <a:extLst>
              <a:ext uri="{FF2B5EF4-FFF2-40B4-BE49-F238E27FC236}">
                <a16:creationId xmlns:a16="http://schemas.microsoft.com/office/drawing/2014/main" id="{057F7E6F-361F-2049-BFFC-F6FB2BD303FD}"/>
              </a:ext>
            </a:extLst>
          </p:cNvPr>
          <p:cNvGrpSpPr/>
          <p:nvPr/>
        </p:nvGrpSpPr>
        <p:grpSpPr>
          <a:xfrm>
            <a:off x="1961285" y="1748938"/>
            <a:ext cx="2417932" cy="2644889"/>
            <a:chOff x="700505" y="2269554"/>
            <a:chExt cx="3222914" cy="3525431"/>
          </a:xfrm>
        </p:grpSpPr>
        <p:sp>
          <p:nvSpPr>
            <p:cNvPr id="53" name="矩形 52">
              <a:extLst>
                <a:ext uri="{FF2B5EF4-FFF2-40B4-BE49-F238E27FC236}">
                  <a16:creationId xmlns:a16="http://schemas.microsoft.com/office/drawing/2014/main" id="{FCF01314-7B82-754D-B651-108CDAF0C116}"/>
                </a:ext>
              </a:extLst>
            </p:cNvPr>
            <p:cNvSpPr/>
            <p:nvPr/>
          </p:nvSpPr>
          <p:spPr>
            <a:xfrm>
              <a:off x="700505" y="2269554"/>
              <a:ext cx="3222914" cy="35254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54" name="组合 53">
              <a:extLst>
                <a:ext uri="{FF2B5EF4-FFF2-40B4-BE49-F238E27FC236}">
                  <a16:creationId xmlns:a16="http://schemas.microsoft.com/office/drawing/2014/main" id="{D209B605-472A-D342-86B9-16D09370F463}"/>
                </a:ext>
              </a:extLst>
            </p:cNvPr>
            <p:cNvGrpSpPr/>
            <p:nvPr/>
          </p:nvGrpSpPr>
          <p:grpSpPr>
            <a:xfrm>
              <a:off x="848159" y="2396345"/>
              <a:ext cx="1086518" cy="369219"/>
              <a:chOff x="792741" y="2409031"/>
              <a:chExt cx="1086518" cy="369219"/>
            </a:xfrm>
          </p:grpSpPr>
          <p:sp>
            <p:nvSpPr>
              <p:cNvPr id="73" name="文本框 72">
                <a:extLst>
                  <a:ext uri="{FF2B5EF4-FFF2-40B4-BE49-F238E27FC236}">
                    <a16:creationId xmlns:a16="http://schemas.microsoft.com/office/drawing/2014/main" id="{67E4A4B9-ADB1-4A44-933A-D719D360797F}"/>
                  </a:ext>
                </a:extLst>
              </p:cNvPr>
              <p:cNvSpPr txBox="1"/>
              <p:nvPr/>
            </p:nvSpPr>
            <p:spPr>
              <a:xfrm>
                <a:off x="1222871" y="2409031"/>
                <a:ext cx="656388" cy="369219"/>
              </a:xfrm>
              <a:prstGeom prst="rect">
                <a:avLst/>
              </a:prstGeom>
              <a:noFill/>
            </p:spPr>
            <p:txBody>
              <a:bodyPr wrap="none" rtlCol="0" anchor="ctr">
                <a:spAutoFit/>
              </a:bodyPr>
              <a:lstStyle/>
              <a:p>
                <a:r>
                  <a:rPr lang="zh-CN" altLang="en-US" sz="1200" dirty="0">
                    <a:solidFill>
                      <a:schemeClr val="tx1">
                        <a:lumMod val="75000"/>
                        <a:lumOff val="25000"/>
                      </a:schemeClr>
                    </a:solidFill>
                  </a:rPr>
                  <a:t>脱水</a:t>
                </a:r>
              </a:p>
            </p:txBody>
          </p:sp>
          <p:sp>
            <p:nvSpPr>
              <p:cNvPr id="74" name="任意多边形: 形状 21">
                <a:extLst>
                  <a:ext uri="{FF2B5EF4-FFF2-40B4-BE49-F238E27FC236}">
                    <a16:creationId xmlns:a16="http://schemas.microsoft.com/office/drawing/2014/main" id="{B05846FD-BB9A-7F45-B08F-F50A191ECCEE}"/>
                  </a:ext>
                </a:extLst>
              </p:cNvPr>
              <p:cNvSpPr/>
              <p:nvPr/>
            </p:nvSpPr>
            <p:spPr>
              <a:xfrm>
                <a:off x="792741" y="2463272"/>
                <a:ext cx="265668" cy="260737"/>
              </a:xfrm>
              <a:custGeom>
                <a:avLst/>
                <a:gdLst>
                  <a:gd name="connsiteX0" fmla="*/ 909010 w 1818020"/>
                  <a:gd name="connsiteY0" fmla="*/ 369332 h 1784276"/>
                  <a:gd name="connsiteX1" fmla="*/ 676600 w 1818020"/>
                  <a:gd name="connsiteY1" fmla="*/ 601742 h 1784276"/>
                  <a:gd name="connsiteX2" fmla="*/ 909010 w 1818020"/>
                  <a:gd name="connsiteY2" fmla="*/ 834152 h 1784276"/>
                  <a:gd name="connsiteX3" fmla="*/ 1141420 w 1818020"/>
                  <a:gd name="connsiteY3" fmla="*/ 601742 h 1784276"/>
                  <a:gd name="connsiteX4" fmla="*/ 909010 w 1818020"/>
                  <a:gd name="connsiteY4" fmla="*/ 369332 h 1784276"/>
                  <a:gd name="connsiteX5" fmla="*/ 909010 w 1818020"/>
                  <a:gd name="connsiteY5" fmla="*/ 0 h 1784276"/>
                  <a:gd name="connsiteX6" fmla="*/ 1818020 w 1818020"/>
                  <a:gd name="connsiteY6" fmla="*/ 909010 h 1784276"/>
                  <a:gd name="connsiteX7" fmla="*/ 1262838 w 1818020"/>
                  <a:gd name="connsiteY7" fmla="*/ 1746586 h 1784276"/>
                  <a:gd name="connsiteX8" fmla="*/ 1141421 w 1818020"/>
                  <a:gd name="connsiteY8" fmla="*/ 1784276 h 1784276"/>
                  <a:gd name="connsiteX9" fmla="*/ 1141421 w 1818020"/>
                  <a:gd name="connsiteY9" fmla="*/ 905190 h 1784276"/>
                  <a:gd name="connsiteX10" fmla="*/ 676600 w 1818020"/>
                  <a:gd name="connsiteY10" fmla="*/ 1120453 h 1784276"/>
                  <a:gd name="connsiteX11" fmla="*/ 676600 w 1818020"/>
                  <a:gd name="connsiteY11" fmla="*/ 1784276 h 1784276"/>
                  <a:gd name="connsiteX12" fmla="*/ 555183 w 1818020"/>
                  <a:gd name="connsiteY12" fmla="*/ 1746586 h 1784276"/>
                  <a:gd name="connsiteX13" fmla="*/ 0 w 1818020"/>
                  <a:gd name="connsiteY13" fmla="*/ 909010 h 1784276"/>
                  <a:gd name="connsiteX14" fmla="*/ 909010 w 1818020"/>
                  <a:gd name="connsiteY14" fmla="*/ 0 h 1784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18020" h="1784276">
                    <a:moveTo>
                      <a:pt x="909010" y="369332"/>
                    </a:moveTo>
                    <a:cubicBezTo>
                      <a:pt x="780654" y="369332"/>
                      <a:pt x="676600" y="473386"/>
                      <a:pt x="676600" y="601742"/>
                    </a:cubicBezTo>
                    <a:cubicBezTo>
                      <a:pt x="676600" y="730098"/>
                      <a:pt x="780654" y="834152"/>
                      <a:pt x="909010" y="834152"/>
                    </a:cubicBezTo>
                    <a:cubicBezTo>
                      <a:pt x="1037366" y="834152"/>
                      <a:pt x="1141420" y="730098"/>
                      <a:pt x="1141420" y="601742"/>
                    </a:cubicBezTo>
                    <a:cubicBezTo>
                      <a:pt x="1141420" y="473386"/>
                      <a:pt x="1037366" y="369332"/>
                      <a:pt x="909010" y="369332"/>
                    </a:cubicBezTo>
                    <a:close/>
                    <a:moveTo>
                      <a:pt x="909010" y="0"/>
                    </a:moveTo>
                    <a:cubicBezTo>
                      <a:pt x="1411042" y="0"/>
                      <a:pt x="1818020" y="406978"/>
                      <a:pt x="1818020" y="909010"/>
                    </a:cubicBezTo>
                    <a:cubicBezTo>
                      <a:pt x="1818020" y="1285534"/>
                      <a:pt x="1589095" y="1608590"/>
                      <a:pt x="1262838" y="1746586"/>
                    </a:cubicBezTo>
                    <a:lnTo>
                      <a:pt x="1141421" y="1784276"/>
                    </a:lnTo>
                    <a:lnTo>
                      <a:pt x="1141421" y="905190"/>
                    </a:lnTo>
                    <a:lnTo>
                      <a:pt x="676600" y="1120453"/>
                    </a:lnTo>
                    <a:lnTo>
                      <a:pt x="676600" y="1784276"/>
                    </a:lnTo>
                    <a:lnTo>
                      <a:pt x="555183" y="1746586"/>
                    </a:lnTo>
                    <a:cubicBezTo>
                      <a:pt x="228925" y="1608590"/>
                      <a:pt x="0" y="1285534"/>
                      <a:pt x="0" y="909010"/>
                    </a:cubicBezTo>
                    <a:cubicBezTo>
                      <a:pt x="0" y="406978"/>
                      <a:pt x="406978" y="0"/>
                      <a:pt x="90901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55" name="组合 54">
              <a:extLst>
                <a:ext uri="{FF2B5EF4-FFF2-40B4-BE49-F238E27FC236}">
                  <a16:creationId xmlns:a16="http://schemas.microsoft.com/office/drawing/2014/main" id="{0FDA8D99-1A33-2442-8A65-9DF13D82D1FC}"/>
                </a:ext>
              </a:extLst>
            </p:cNvPr>
            <p:cNvGrpSpPr/>
            <p:nvPr/>
          </p:nvGrpSpPr>
          <p:grpSpPr>
            <a:xfrm>
              <a:off x="848159" y="2874517"/>
              <a:ext cx="1496757" cy="369219"/>
              <a:chOff x="792741" y="2409031"/>
              <a:chExt cx="1496757" cy="369219"/>
            </a:xfrm>
          </p:grpSpPr>
          <p:sp>
            <p:nvSpPr>
              <p:cNvPr id="71" name="文本框 70">
                <a:extLst>
                  <a:ext uri="{FF2B5EF4-FFF2-40B4-BE49-F238E27FC236}">
                    <a16:creationId xmlns:a16="http://schemas.microsoft.com/office/drawing/2014/main" id="{9F01D865-964C-4D49-A565-5A841A6537F6}"/>
                  </a:ext>
                </a:extLst>
              </p:cNvPr>
              <p:cNvSpPr txBox="1"/>
              <p:nvPr/>
            </p:nvSpPr>
            <p:spPr>
              <a:xfrm>
                <a:off x="1222869" y="2409031"/>
                <a:ext cx="1066629" cy="369219"/>
              </a:xfrm>
              <a:prstGeom prst="rect">
                <a:avLst/>
              </a:prstGeom>
              <a:noFill/>
            </p:spPr>
            <p:txBody>
              <a:bodyPr wrap="none" rtlCol="0" anchor="ctr">
                <a:spAutoFit/>
              </a:bodyPr>
              <a:lstStyle/>
              <a:p>
                <a:r>
                  <a:rPr lang="zh-CN" altLang="en-US" sz="1200" dirty="0">
                    <a:solidFill>
                      <a:schemeClr val="tx1">
                        <a:lumMod val="75000"/>
                        <a:lumOff val="25000"/>
                      </a:schemeClr>
                    </a:solidFill>
                  </a:rPr>
                  <a:t>代谢失衡</a:t>
                </a:r>
              </a:p>
            </p:txBody>
          </p:sp>
          <p:sp>
            <p:nvSpPr>
              <p:cNvPr id="72" name="任意多边形: 形状 27">
                <a:extLst>
                  <a:ext uri="{FF2B5EF4-FFF2-40B4-BE49-F238E27FC236}">
                    <a16:creationId xmlns:a16="http://schemas.microsoft.com/office/drawing/2014/main" id="{2E22690D-93ED-FA4F-8901-57ACDBC13358}"/>
                  </a:ext>
                </a:extLst>
              </p:cNvPr>
              <p:cNvSpPr/>
              <p:nvPr/>
            </p:nvSpPr>
            <p:spPr>
              <a:xfrm>
                <a:off x="792741" y="2463272"/>
                <a:ext cx="265668" cy="260737"/>
              </a:xfrm>
              <a:custGeom>
                <a:avLst/>
                <a:gdLst>
                  <a:gd name="connsiteX0" fmla="*/ 909010 w 1818020"/>
                  <a:gd name="connsiteY0" fmla="*/ 369332 h 1784276"/>
                  <a:gd name="connsiteX1" fmla="*/ 676600 w 1818020"/>
                  <a:gd name="connsiteY1" fmla="*/ 601742 h 1784276"/>
                  <a:gd name="connsiteX2" fmla="*/ 909010 w 1818020"/>
                  <a:gd name="connsiteY2" fmla="*/ 834152 h 1784276"/>
                  <a:gd name="connsiteX3" fmla="*/ 1141420 w 1818020"/>
                  <a:gd name="connsiteY3" fmla="*/ 601742 h 1784276"/>
                  <a:gd name="connsiteX4" fmla="*/ 909010 w 1818020"/>
                  <a:gd name="connsiteY4" fmla="*/ 369332 h 1784276"/>
                  <a:gd name="connsiteX5" fmla="*/ 909010 w 1818020"/>
                  <a:gd name="connsiteY5" fmla="*/ 0 h 1784276"/>
                  <a:gd name="connsiteX6" fmla="*/ 1818020 w 1818020"/>
                  <a:gd name="connsiteY6" fmla="*/ 909010 h 1784276"/>
                  <a:gd name="connsiteX7" fmla="*/ 1262838 w 1818020"/>
                  <a:gd name="connsiteY7" fmla="*/ 1746586 h 1784276"/>
                  <a:gd name="connsiteX8" fmla="*/ 1141421 w 1818020"/>
                  <a:gd name="connsiteY8" fmla="*/ 1784276 h 1784276"/>
                  <a:gd name="connsiteX9" fmla="*/ 1141421 w 1818020"/>
                  <a:gd name="connsiteY9" fmla="*/ 905190 h 1784276"/>
                  <a:gd name="connsiteX10" fmla="*/ 676600 w 1818020"/>
                  <a:gd name="connsiteY10" fmla="*/ 1120453 h 1784276"/>
                  <a:gd name="connsiteX11" fmla="*/ 676600 w 1818020"/>
                  <a:gd name="connsiteY11" fmla="*/ 1784276 h 1784276"/>
                  <a:gd name="connsiteX12" fmla="*/ 555183 w 1818020"/>
                  <a:gd name="connsiteY12" fmla="*/ 1746586 h 1784276"/>
                  <a:gd name="connsiteX13" fmla="*/ 0 w 1818020"/>
                  <a:gd name="connsiteY13" fmla="*/ 909010 h 1784276"/>
                  <a:gd name="connsiteX14" fmla="*/ 909010 w 1818020"/>
                  <a:gd name="connsiteY14" fmla="*/ 0 h 1784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18020" h="1784276">
                    <a:moveTo>
                      <a:pt x="909010" y="369332"/>
                    </a:moveTo>
                    <a:cubicBezTo>
                      <a:pt x="780654" y="369332"/>
                      <a:pt x="676600" y="473386"/>
                      <a:pt x="676600" y="601742"/>
                    </a:cubicBezTo>
                    <a:cubicBezTo>
                      <a:pt x="676600" y="730098"/>
                      <a:pt x="780654" y="834152"/>
                      <a:pt x="909010" y="834152"/>
                    </a:cubicBezTo>
                    <a:cubicBezTo>
                      <a:pt x="1037366" y="834152"/>
                      <a:pt x="1141420" y="730098"/>
                      <a:pt x="1141420" y="601742"/>
                    </a:cubicBezTo>
                    <a:cubicBezTo>
                      <a:pt x="1141420" y="473386"/>
                      <a:pt x="1037366" y="369332"/>
                      <a:pt x="909010" y="369332"/>
                    </a:cubicBezTo>
                    <a:close/>
                    <a:moveTo>
                      <a:pt x="909010" y="0"/>
                    </a:moveTo>
                    <a:cubicBezTo>
                      <a:pt x="1411042" y="0"/>
                      <a:pt x="1818020" y="406978"/>
                      <a:pt x="1818020" y="909010"/>
                    </a:cubicBezTo>
                    <a:cubicBezTo>
                      <a:pt x="1818020" y="1285534"/>
                      <a:pt x="1589095" y="1608590"/>
                      <a:pt x="1262838" y="1746586"/>
                    </a:cubicBezTo>
                    <a:lnTo>
                      <a:pt x="1141421" y="1784276"/>
                    </a:lnTo>
                    <a:lnTo>
                      <a:pt x="1141421" y="905190"/>
                    </a:lnTo>
                    <a:lnTo>
                      <a:pt x="676600" y="1120453"/>
                    </a:lnTo>
                    <a:lnTo>
                      <a:pt x="676600" y="1784276"/>
                    </a:lnTo>
                    <a:lnTo>
                      <a:pt x="555183" y="1746586"/>
                    </a:lnTo>
                    <a:cubicBezTo>
                      <a:pt x="228925" y="1608590"/>
                      <a:pt x="0" y="1285534"/>
                      <a:pt x="0" y="909010"/>
                    </a:cubicBezTo>
                    <a:cubicBezTo>
                      <a:pt x="0" y="406978"/>
                      <a:pt x="406978" y="0"/>
                      <a:pt x="90901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56" name="组合 55">
              <a:extLst>
                <a:ext uri="{FF2B5EF4-FFF2-40B4-BE49-F238E27FC236}">
                  <a16:creationId xmlns:a16="http://schemas.microsoft.com/office/drawing/2014/main" id="{7D07B4C6-266C-C94C-95F2-DE4BF96C3D22}"/>
                </a:ext>
              </a:extLst>
            </p:cNvPr>
            <p:cNvGrpSpPr/>
            <p:nvPr/>
          </p:nvGrpSpPr>
          <p:grpSpPr>
            <a:xfrm>
              <a:off x="848159" y="3352689"/>
              <a:ext cx="1907001" cy="369219"/>
              <a:chOff x="792741" y="2409031"/>
              <a:chExt cx="1907001" cy="369219"/>
            </a:xfrm>
          </p:grpSpPr>
          <p:sp>
            <p:nvSpPr>
              <p:cNvPr id="69" name="文本框 68">
                <a:extLst>
                  <a:ext uri="{FF2B5EF4-FFF2-40B4-BE49-F238E27FC236}">
                    <a16:creationId xmlns:a16="http://schemas.microsoft.com/office/drawing/2014/main" id="{8DA109E3-AF0D-B64D-B52B-22E028F594B7}"/>
                  </a:ext>
                </a:extLst>
              </p:cNvPr>
              <p:cNvSpPr txBox="1"/>
              <p:nvPr/>
            </p:nvSpPr>
            <p:spPr>
              <a:xfrm>
                <a:off x="1222870" y="2409031"/>
                <a:ext cx="1476872" cy="369219"/>
              </a:xfrm>
              <a:prstGeom prst="rect">
                <a:avLst/>
              </a:prstGeom>
              <a:noFill/>
            </p:spPr>
            <p:txBody>
              <a:bodyPr wrap="none" rtlCol="0" anchor="ctr">
                <a:spAutoFit/>
              </a:bodyPr>
              <a:lstStyle/>
              <a:p>
                <a:r>
                  <a:rPr lang="zh-CN" altLang="en-US" sz="1200" dirty="0">
                    <a:solidFill>
                      <a:schemeClr val="tx1">
                        <a:lumMod val="75000"/>
                        <a:lumOff val="25000"/>
                      </a:schemeClr>
                    </a:solidFill>
                  </a:rPr>
                  <a:t>自理功能减退</a:t>
                </a:r>
              </a:p>
            </p:txBody>
          </p:sp>
          <p:sp>
            <p:nvSpPr>
              <p:cNvPr id="70" name="任意多边形: 形状 30">
                <a:extLst>
                  <a:ext uri="{FF2B5EF4-FFF2-40B4-BE49-F238E27FC236}">
                    <a16:creationId xmlns:a16="http://schemas.microsoft.com/office/drawing/2014/main" id="{57442673-182F-4847-AAD6-4A5D502821CD}"/>
                  </a:ext>
                </a:extLst>
              </p:cNvPr>
              <p:cNvSpPr/>
              <p:nvPr/>
            </p:nvSpPr>
            <p:spPr>
              <a:xfrm>
                <a:off x="792741" y="2463272"/>
                <a:ext cx="265668" cy="260737"/>
              </a:xfrm>
              <a:custGeom>
                <a:avLst/>
                <a:gdLst>
                  <a:gd name="connsiteX0" fmla="*/ 909010 w 1818020"/>
                  <a:gd name="connsiteY0" fmla="*/ 369332 h 1784276"/>
                  <a:gd name="connsiteX1" fmla="*/ 676600 w 1818020"/>
                  <a:gd name="connsiteY1" fmla="*/ 601742 h 1784276"/>
                  <a:gd name="connsiteX2" fmla="*/ 909010 w 1818020"/>
                  <a:gd name="connsiteY2" fmla="*/ 834152 h 1784276"/>
                  <a:gd name="connsiteX3" fmla="*/ 1141420 w 1818020"/>
                  <a:gd name="connsiteY3" fmla="*/ 601742 h 1784276"/>
                  <a:gd name="connsiteX4" fmla="*/ 909010 w 1818020"/>
                  <a:gd name="connsiteY4" fmla="*/ 369332 h 1784276"/>
                  <a:gd name="connsiteX5" fmla="*/ 909010 w 1818020"/>
                  <a:gd name="connsiteY5" fmla="*/ 0 h 1784276"/>
                  <a:gd name="connsiteX6" fmla="*/ 1818020 w 1818020"/>
                  <a:gd name="connsiteY6" fmla="*/ 909010 h 1784276"/>
                  <a:gd name="connsiteX7" fmla="*/ 1262838 w 1818020"/>
                  <a:gd name="connsiteY7" fmla="*/ 1746586 h 1784276"/>
                  <a:gd name="connsiteX8" fmla="*/ 1141421 w 1818020"/>
                  <a:gd name="connsiteY8" fmla="*/ 1784276 h 1784276"/>
                  <a:gd name="connsiteX9" fmla="*/ 1141421 w 1818020"/>
                  <a:gd name="connsiteY9" fmla="*/ 905190 h 1784276"/>
                  <a:gd name="connsiteX10" fmla="*/ 676600 w 1818020"/>
                  <a:gd name="connsiteY10" fmla="*/ 1120453 h 1784276"/>
                  <a:gd name="connsiteX11" fmla="*/ 676600 w 1818020"/>
                  <a:gd name="connsiteY11" fmla="*/ 1784276 h 1784276"/>
                  <a:gd name="connsiteX12" fmla="*/ 555183 w 1818020"/>
                  <a:gd name="connsiteY12" fmla="*/ 1746586 h 1784276"/>
                  <a:gd name="connsiteX13" fmla="*/ 0 w 1818020"/>
                  <a:gd name="connsiteY13" fmla="*/ 909010 h 1784276"/>
                  <a:gd name="connsiteX14" fmla="*/ 909010 w 1818020"/>
                  <a:gd name="connsiteY14" fmla="*/ 0 h 1784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18020" h="1784276">
                    <a:moveTo>
                      <a:pt x="909010" y="369332"/>
                    </a:moveTo>
                    <a:cubicBezTo>
                      <a:pt x="780654" y="369332"/>
                      <a:pt x="676600" y="473386"/>
                      <a:pt x="676600" y="601742"/>
                    </a:cubicBezTo>
                    <a:cubicBezTo>
                      <a:pt x="676600" y="730098"/>
                      <a:pt x="780654" y="834152"/>
                      <a:pt x="909010" y="834152"/>
                    </a:cubicBezTo>
                    <a:cubicBezTo>
                      <a:pt x="1037366" y="834152"/>
                      <a:pt x="1141420" y="730098"/>
                      <a:pt x="1141420" y="601742"/>
                    </a:cubicBezTo>
                    <a:cubicBezTo>
                      <a:pt x="1141420" y="473386"/>
                      <a:pt x="1037366" y="369332"/>
                      <a:pt x="909010" y="369332"/>
                    </a:cubicBezTo>
                    <a:close/>
                    <a:moveTo>
                      <a:pt x="909010" y="0"/>
                    </a:moveTo>
                    <a:cubicBezTo>
                      <a:pt x="1411042" y="0"/>
                      <a:pt x="1818020" y="406978"/>
                      <a:pt x="1818020" y="909010"/>
                    </a:cubicBezTo>
                    <a:cubicBezTo>
                      <a:pt x="1818020" y="1285534"/>
                      <a:pt x="1589095" y="1608590"/>
                      <a:pt x="1262838" y="1746586"/>
                    </a:cubicBezTo>
                    <a:lnTo>
                      <a:pt x="1141421" y="1784276"/>
                    </a:lnTo>
                    <a:lnTo>
                      <a:pt x="1141421" y="905190"/>
                    </a:lnTo>
                    <a:lnTo>
                      <a:pt x="676600" y="1120453"/>
                    </a:lnTo>
                    <a:lnTo>
                      <a:pt x="676600" y="1784276"/>
                    </a:lnTo>
                    <a:lnTo>
                      <a:pt x="555183" y="1746586"/>
                    </a:lnTo>
                    <a:cubicBezTo>
                      <a:pt x="228925" y="1608590"/>
                      <a:pt x="0" y="1285534"/>
                      <a:pt x="0" y="909010"/>
                    </a:cubicBezTo>
                    <a:cubicBezTo>
                      <a:pt x="0" y="406978"/>
                      <a:pt x="406978" y="0"/>
                      <a:pt x="90901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57" name="组合 56">
              <a:extLst>
                <a:ext uri="{FF2B5EF4-FFF2-40B4-BE49-F238E27FC236}">
                  <a16:creationId xmlns:a16="http://schemas.microsoft.com/office/drawing/2014/main" id="{4C4F3DB9-7E88-6540-B546-7C78E9787DE2}"/>
                </a:ext>
              </a:extLst>
            </p:cNvPr>
            <p:cNvGrpSpPr/>
            <p:nvPr/>
          </p:nvGrpSpPr>
          <p:grpSpPr>
            <a:xfrm>
              <a:off x="848159" y="3830861"/>
              <a:ext cx="2317243" cy="369219"/>
              <a:chOff x="792741" y="2409031"/>
              <a:chExt cx="2317243" cy="369219"/>
            </a:xfrm>
          </p:grpSpPr>
          <p:sp>
            <p:nvSpPr>
              <p:cNvPr id="67" name="文本框 66">
                <a:extLst>
                  <a:ext uri="{FF2B5EF4-FFF2-40B4-BE49-F238E27FC236}">
                    <a16:creationId xmlns:a16="http://schemas.microsoft.com/office/drawing/2014/main" id="{97951343-58B0-A548-9618-2B17CC4351C5}"/>
                  </a:ext>
                </a:extLst>
              </p:cNvPr>
              <p:cNvSpPr txBox="1"/>
              <p:nvPr/>
            </p:nvSpPr>
            <p:spPr>
              <a:xfrm>
                <a:off x="1222870" y="2409031"/>
                <a:ext cx="1887114" cy="369219"/>
              </a:xfrm>
              <a:prstGeom prst="rect">
                <a:avLst/>
              </a:prstGeom>
              <a:noFill/>
            </p:spPr>
            <p:txBody>
              <a:bodyPr wrap="none" rtlCol="0" anchor="ctr">
                <a:spAutoFit/>
              </a:bodyPr>
              <a:lstStyle/>
              <a:p>
                <a:r>
                  <a:rPr lang="zh-CN" altLang="en-US" sz="1200" dirty="0">
                    <a:solidFill>
                      <a:schemeClr val="tx1">
                        <a:lumMod val="75000"/>
                        <a:lumOff val="25000"/>
                      </a:schemeClr>
                    </a:solidFill>
                  </a:rPr>
                  <a:t>营养耗竭和厌食症</a:t>
                </a:r>
              </a:p>
            </p:txBody>
          </p:sp>
          <p:sp>
            <p:nvSpPr>
              <p:cNvPr id="68" name="任意多边形: 形状 33">
                <a:extLst>
                  <a:ext uri="{FF2B5EF4-FFF2-40B4-BE49-F238E27FC236}">
                    <a16:creationId xmlns:a16="http://schemas.microsoft.com/office/drawing/2014/main" id="{D95B6660-6CEA-3447-9DD8-184FBEA818DA}"/>
                  </a:ext>
                </a:extLst>
              </p:cNvPr>
              <p:cNvSpPr/>
              <p:nvPr/>
            </p:nvSpPr>
            <p:spPr>
              <a:xfrm>
                <a:off x="792741" y="2463272"/>
                <a:ext cx="265668" cy="260737"/>
              </a:xfrm>
              <a:custGeom>
                <a:avLst/>
                <a:gdLst>
                  <a:gd name="connsiteX0" fmla="*/ 909010 w 1818020"/>
                  <a:gd name="connsiteY0" fmla="*/ 369332 h 1784276"/>
                  <a:gd name="connsiteX1" fmla="*/ 676600 w 1818020"/>
                  <a:gd name="connsiteY1" fmla="*/ 601742 h 1784276"/>
                  <a:gd name="connsiteX2" fmla="*/ 909010 w 1818020"/>
                  <a:gd name="connsiteY2" fmla="*/ 834152 h 1784276"/>
                  <a:gd name="connsiteX3" fmla="*/ 1141420 w 1818020"/>
                  <a:gd name="connsiteY3" fmla="*/ 601742 h 1784276"/>
                  <a:gd name="connsiteX4" fmla="*/ 909010 w 1818020"/>
                  <a:gd name="connsiteY4" fmla="*/ 369332 h 1784276"/>
                  <a:gd name="connsiteX5" fmla="*/ 909010 w 1818020"/>
                  <a:gd name="connsiteY5" fmla="*/ 0 h 1784276"/>
                  <a:gd name="connsiteX6" fmla="*/ 1818020 w 1818020"/>
                  <a:gd name="connsiteY6" fmla="*/ 909010 h 1784276"/>
                  <a:gd name="connsiteX7" fmla="*/ 1262838 w 1818020"/>
                  <a:gd name="connsiteY7" fmla="*/ 1746586 h 1784276"/>
                  <a:gd name="connsiteX8" fmla="*/ 1141421 w 1818020"/>
                  <a:gd name="connsiteY8" fmla="*/ 1784276 h 1784276"/>
                  <a:gd name="connsiteX9" fmla="*/ 1141421 w 1818020"/>
                  <a:gd name="connsiteY9" fmla="*/ 905190 h 1784276"/>
                  <a:gd name="connsiteX10" fmla="*/ 676600 w 1818020"/>
                  <a:gd name="connsiteY10" fmla="*/ 1120453 h 1784276"/>
                  <a:gd name="connsiteX11" fmla="*/ 676600 w 1818020"/>
                  <a:gd name="connsiteY11" fmla="*/ 1784276 h 1784276"/>
                  <a:gd name="connsiteX12" fmla="*/ 555183 w 1818020"/>
                  <a:gd name="connsiteY12" fmla="*/ 1746586 h 1784276"/>
                  <a:gd name="connsiteX13" fmla="*/ 0 w 1818020"/>
                  <a:gd name="connsiteY13" fmla="*/ 909010 h 1784276"/>
                  <a:gd name="connsiteX14" fmla="*/ 909010 w 1818020"/>
                  <a:gd name="connsiteY14" fmla="*/ 0 h 1784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18020" h="1784276">
                    <a:moveTo>
                      <a:pt x="909010" y="369332"/>
                    </a:moveTo>
                    <a:cubicBezTo>
                      <a:pt x="780654" y="369332"/>
                      <a:pt x="676600" y="473386"/>
                      <a:pt x="676600" y="601742"/>
                    </a:cubicBezTo>
                    <a:cubicBezTo>
                      <a:pt x="676600" y="730098"/>
                      <a:pt x="780654" y="834152"/>
                      <a:pt x="909010" y="834152"/>
                    </a:cubicBezTo>
                    <a:cubicBezTo>
                      <a:pt x="1037366" y="834152"/>
                      <a:pt x="1141420" y="730098"/>
                      <a:pt x="1141420" y="601742"/>
                    </a:cubicBezTo>
                    <a:cubicBezTo>
                      <a:pt x="1141420" y="473386"/>
                      <a:pt x="1037366" y="369332"/>
                      <a:pt x="909010" y="369332"/>
                    </a:cubicBezTo>
                    <a:close/>
                    <a:moveTo>
                      <a:pt x="909010" y="0"/>
                    </a:moveTo>
                    <a:cubicBezTo>
                      <a:pt x="1411042" y="0"/>
                      <a:pt x="1818020" y="406978"/>
                      <a:pt x="1818020" y="909010"/>
                    </a:cubicBezTo>
                    <a:cubicBezTo>
                      <a:pt x="1818020" y="1285534"/>
                      <a:pt x="1589095" y="1608590"/>
                      <a:pt x="1262838" y="1746586"/>
                    </a:cubicBezTo>
                    <a:lnTo>
                      <a:pt x="1141421" y="1784276"/>
                    </a:lnTo>
                    <a:lnTo>
                      <a:pt x="1141421" y="905190"/>
                    </a:lnTo>
                    <a:lnTo>
                      <a:pt x="676600" y="1120453"/>
                    </a:lnTo>
                    <a:lnTo>
                      <a:pt x="676600" y="1784276"/>
                    </a:lnTo>
                    <a:lnTo>
                      <a:pt x="555183" y="1746586"/>
                    </a:lnTo>
                    <a:cubicBezTo>
                      <a:pt x="228925" y="1608590"/>
                      <a:pt x="0" y="1285534"/>
                      <a:pt x="0" y="909010"/>
                    </a:cubicBezTo>
                    <a:cubicBezTo>
                      <a:pt x="0" y="406978"/>
                      <a:pt x="406978" y="0"/>
                      <a:pt x="90901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58" name="组合 57">
              <a:extLst>
                <a:ext uri="{FF2B5EF4-FFF2-40B4-BE49-F238E27FC236}">
                  <a16:creationId xmlns:a16="http://schemas.microsoft.com/office/drawing/2014/main" id="{1BB2A979-36CF-F94D-9E3D-655A0B2C6111}"/>
                </a:ext>
              </a:extLst>
            </p:cNvPr>
            <p:cNvGrpSpPr/>
            <p:nvPr/>
          </p:nvGrpSpPr>
          <p:grpSpPr>
            <a:xfrm>
              <a:off x="848159" y="4309032"/>
              <a:ext cx="2522362" cy="369219"/>
              <a:chOff x="792741" y="2409031"/>
              <a:chExt cx="2522362" cy="369219"/>
            </a:xfrm>
          </p:grpSpPr>
          <p:sp>
            <p:nvSpPr>
              <p:cNvPr id="65" name="文本框 64">
                <a:extLst>
                  <a:ext uri="{FF2B5EF4-FFF2-40B4-BE49-F238E27FC236}">
                    <a16:creationId xmlns:a16="http://schemas.microsoft.com/office/drawing/2014/main" id="{7A6C9833-F650-9C48-AA24-FA5EC401D4C8}"/>
                  </a:ext>
                </a:extLst>
              </p:cNvPr>
              <p:cNvSpPr txBox="1"/>
              <p:nvPr/>
            </p:nvSpPr>
            <p:spPr>
              <a:xfrm>
                <a:off x="1222869" y="2409031"/>
                <a:ext cx="2092234" cy="369219"/>
              </a:xfrm>
              <a:prstGeom prst="rect">
                <a:avLst/>
              </a:prstGeom>
              <a:noFill/>
            </p:spPr>
            <p:txBody>
              <a:bodyPr wrap="none" rtlCol="0" anchor="ctr">
                <a:spAutoFit/>
              </a:bodyPr>
              <a:lstStyle/>
              <a:p>
                <a:r>
                  <a:rPr lang="zh-CN" altLang="en-US" sz="1200" dirty="0">
                    <a:solidFill>
                      <a:schemeClr val="tx1">
                        <a:lumMod val="75000"/>
                        <a:lumOff val="25000"/>
                      </a:schemeClr>
                    </a:solidFill>
                  </a:rPr>
                  <a:t>生理和心理状态下滑</a:t>
                </a:r>
              </a:p>
            </p:txBody>
          </p:sp>
          <p:sp>
            <p:nvSpPr>
              <p:cNvPr id="66" name="任意多边形: 形状 39">
                <a:extLst>
                  <a:ext uri="{FF2B5EF4-FFF2-40B4-BE49-F238E27FC236}">
                    <a16:creationId xmlns:a16="http://schemas.microsoft.com/office/drawing/2014/main" id="{0F707C3A-46B0-A644-9E5D-333591683E63}"/>
                  </a:ext>
                </a:extLst>
              </p:cNvPr>
              <p:cNvSpPr/>
              <p:nvPr/>
            </p:nvSpPr>
            <p:spPr>
              <a:xfrm>
                <a:off x="792741" y="2463272"/>
                <a:ext cx="265668" cy="260737"/>
              </a:xfrm>
              <a:custGeom>
                <a:avLst/>
                <a:gdLst>
                  <a:gd name="connsiteX0" fmla="*/ 909010 w 1818020"/>
                  <a:gd name="connsiteY0" fmla="*/ 369332 h 1784276"/>
                  <a:gd name="connsiteX1" fmla="*/ 676600 w 1818020"/>
                  <a:gd name="connsiteY1" fmla="*/ 601742 h 1784276"/>
                  <a:gd name="connsiteX2" fmla="*/ 909010 w 1818020"/>
                  <a:gd name="connsiteY2" fmla="*/ 834152 h 1784276"/>
                  <a:gd name="connsiteX3" fmla="*/ 1141420 w 1818020"/>
                  <a:gd name="connsiteY3" fmla="*/ 601742 h 1784276"/>
                  <a:gd name="connsiteX4" fmla="*/ 909010 w 1818020"/>
                  <a:gd name="connsiteY4" fmla="*/ 369332 h 1784276"/>
                  <a:gd name="connsiteX5" fmla="*/ 909010 w 1818020"/>
                  <a:gd name="connsiteY5" fmla="*/ 0 h 1784276"/>
                  <a:gd name="connsiteX6" fmla="*/ 1818020 w 1818020"/>
                  <a:gd name="connsiteY6" fmla="*/ 909010 h 1784276"/>
                  <a:gd name="connsiteX7" fmla="*/ 1262838 w 1818020"/>
                  <a:gd name="connsiteY7" fmla="*/ 1746586 h 1784276"/>
                  <a:gd name="connsiteX8" fmla="*/ 1141421 w 1818020"/>
                  <a:gd name="connsiteY8" fmla="*/ 1784276 h 1784276"/>
                  <a:gd name="connsiteX9" fmla="*/ 1141421 w 1818020"/>
                  <a:gd name="connsiteY9" fmla="*/ 905190 h 1784276"/>
                  <a:gd name="connsiteX10" fmla="*/ 676600 w 1818020"/>
                  <a:gd name="connsiteY10" fmla="*/ 1120453 h 1784276"/>
                  <a:gd name="connsiteX11" fmla="*/ 676600 w 1818020"/>
                  <a:gd name="connsiteY11" fmla="*/ 1784276 h 1784276"/>
                  <a:gd name="connsiteX12" fmla="*/ 555183 w 1818020"/>
                  <a:gd name="connsiteY12" fmla="*/ 1746586 h 1784276"/>
                  <a:gd name="connsiteX13" fmla="*/ 0 w 1818020"/>
                  <a:gd name="connsiteY13" fmla="*/ 909010 h 1784276"/>
                  <a:gd name="connsiteX14" fmla="*/ 909010 w 1818020"/>
                  <a:gd name="connsiteY14" fmla="*/ 0 h 1784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18020" h="1784276">
                    <a:moveTo>
                      <a:pt x="909010" y="369332"/>
                    </a:moveTo>
                    <a:cubicBezTo>
                      <a:pt x="780654" y="369332"/>
                      <a:pt x="676600" y="473386"/>
                      <a:pt x="676600" y="601742"/>
                    </a:cubicBezTo>
                    <a:cubicBezTo>
                      <a:pt x="676600" y="730098"/>
                      <a:pt x="780654" y="834152"/>
                      <a:pt x="909010" y="834152"/>
                    </a:cubicBezTo>
                    <a:cubicBezTo>
                      <a:pt x="1037366" y="834152"/>
                      <a:pt x="1141420" y="730098"/>
                      <a:pt x="1141420" y="601742"/>
                    </a:cubicBezTo>
                    <a:cubicBezTo>
                      <a:pt x="1141420" y="473386"/>
                      <a:pt x="1037366" y="369332"/>
                      <a:pt x="909010" y="369332"/>
                    </a:cubicBezTo>
                    <a:close/>
                    <a:moveTo>
                      <a:pt x="909010" y="0"/>
                    </a:moveTo>
                    <a:cubicBezTo>
                      <a:pt x="1411042" y="0"/>
                      <a:pt x="1818020" y="406978"/>
                      <a:pt x="1818020" y="909010"/>
                    </a:cubicBezTo>
                    <a:cubicBezTo>
                      <a:pt x="1818020" y="1285534"/>
                      <a:pt x="1589095" y="1608590"/>
                      <a:pt x="1262838" y="1746586"/>
                    </a:cubicBezTo>
                    <a:lnTo>
                      <a:pt x="1141421" y="1784276"/>
                    </a:lnTo>
                    <a:lnTo>
                      <a:pt x="1141421" y="905190"/>
                    </a:lnTo>
                    <a:lnTo>
                      <a:pt x="676600" y="1120453"/>
                    </a:lnTo>
                    <a:lnTo>
                      <a:pt x="676600" y="1784276"/>
                    </a:lnTo>
                    <a:lnTo>
                      <a:pt x="555183" y="1746586"/>
                    </a:lnTo>
                    <a:cubicBezTo>
                      <a:pt x="228925" y="1608590"/>
                      <a:pt x="0" y="1285534"/>
                      <a:pt x="0" y="909010"/>
                    </a:cubicBezTo>
                    <a:cubicBezTo>
                      <a:pt x="0" y="406978"/>
                      <a:pt x="406978" y="0"/>
                      <a:pt x="90901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59" name="组合 58">
              <a:extLst>
                <a:ext uri="{FF2B5EF4-FFF2-40B4-BE49-F238E27FC236}">
                  <a16:creationId xmlns:a16="http://schemas.microsoft.com/office/drawing/2014/main" id="{C4AEA7E5-A84E-584A-B60C-D580DAF413AB}"/>
                </a:ext>
              </a:extLst>
            </p:cNvPr>
            <p:cNvGrpSpPr/>
            <p:nvPr/>
          </p:nvGrpSpPr>
          <p:grpSpPr>
            <a:xfrm>
              <a:off x="848159" y="4787203"/>
              <a:ext cx="2522362" cy="369219"/>
              <a:chOff x="792741" y="2409031"/>
              <a:chExt cx="2522362" cy="369219"/>
            </a:xfrm>
          </p:grpSpPr>
          <p:sp>
            <p:nvSpPr>
              <p:cNvPr id="63" name="文本框 62">
                <a:extLst>
                  <a:ext uri="{FF2B5EF4-FFF2-40B4-BE49-F238E27FC236}">
                    <a16:creationId xmlns:a16="http://schemas.microsoft.com/office/drawing/2014/main" id="{55D33E85-D0C3-EA44-9734-8AF8CF1220C3}"/>
                  </a:ext>
                </a:extLst>
              </p:cNvPr>
              <p:cNvSpPr txBox="1"/>
              <p:nvPr/>
            </p:nvSpPr>
            <p:spPr>
              <a:xfrm>
                <a:off x="1222869" y="2409031"/>
                <a:ext cx="2092234" cy="369219"/>
              </a:xfrm>
              <a:prstGeom prst="rect">
                <a:avLst/>
              </a:prstGeom>
              <a:noFill/>
            </p:spPr>
            <p:txBody>
              <a:bodyPr wrap="none" rtlCol="0" anchor="ctr">
                <a:spAutoFit/>
              </a:bodyPr>
              <a:lstStyle/>
              <a:p>
                <a:r>
                  <a:rPr lang="zh-CN" altLang="en-US" sz="1200" dirty="0">
                    <a:solidFill>
                      <a:schemeClr val="tx1">
                        <a:lumMod val="75000"/>
                        <a:lumOff val="25000"/>
                      </a:schemeClr>
                    </a:solidFill>
                  </a:rPr>
                  <a:t>食道撕裂和伤口开裂</a:t>
                </a:r>
              </a:p>
            </p:txBody>
          </p:sp>
          <p:sp>
            <p:nvSpPr>
              <p:cNvPr id="64" name="任意多边形: 形状 42">
                <a:extLst>
                  <a:ext uri="{FF2B5EF4-FFF2-40B4-BE49-F238E27FC236}">
                    <a16:creationId xmlns:a16="http://schemas.microsoft.com/office/drawing/2014/main" id="{64F2A524-8A1B-FF45-BE35-51242513B662}"/>
                  </a:ext>
                </a:extLst>
              </p:cNvPr>
              <p:cNvSpPr/>
              <p:nvPr/>
            </p:nvSpPr>
            <p:spPr>
              <a:xfrm>
                <a:off x="792741" y="2463272"/>
                <a:ext cx="265668" cy="260737"/>
              </a:xfrm>
              <a:custGeom>
                <a:avLst/>
                <a:gdLst>
                  <a:gd name="connsiteX0" fmla="*/ 909010 w 1818020"/>
                  <a:gd name="connsiteY0" fmla="*/ 369332 h 1784276"/>
                  <a:gd name="connsiteX1" fmla="*/ 676600 w 1818020"/>
                  <a:gd name="connsiteY1" fmla="*/ 601742 h 1784276"/>
                  <a:gd name="connsiteX2" fmla="*/ 909010 w 1818020"/>
                  <a:gd name="connsiteY2" fmla="*/ 834152 h 1784276"/>
                  <a:gd name="connsiteX3" fmla="*/ 1141420 w 1818020"/>
                  <a:gd name="connsiteY3" fmla="*/ 601742 h 1784276"/>
                  <a:gd name="connsiteX4" fmla="*/ 909010 w 1818020"/>
                  <a:gd name="connsiteY4" fmla="*/ 369332 h 1784276"/>
                  <a:gd name="connsiteX5" fmla="*/ 909010 w 1818020"/>
                  <a:gd name="connsiteY5" fmla="*/ 0 h 1784276"/>
                  <a:gd name="connsiteX6" fmla="*/ 1818020 w 1818020"/>
                  <a:gd name="connsiteY6" fmla="*/ 909010 h 1784276"/>
                  <a:gd name="connsiteX7" fmla="*/ 1262838 w 1818020"/>
                  <a:gd name="connsiteY7" fmla="*/ 1746586 h 1784276"/>
                  <a:gd name="connsiteX8" fmla="*/ 1141421 w 1818020"/>
                  <a:gd name="connsiteY8" fmla="*/ 1784276 h 1784276"/>
                  <a:gd name="connsiteX9" fmla="*/ 1141421 w 1818020"/>
                  <a:gd name="connsiteY9" fmla="*/ 905190 h 1784276"/>
                  <a:gd name="connsiteX10" fmla="*/ 676600 w 1818020"/>
                  <a:gd name="connsiteY10" fmla="*/ 1120453 h 1784276"/>
                  <a:gd name="connsiteX11" fmla="*/ 676600 w 1818020"/>
                  <a:gd name="connsiteY11" fmla="*/ 1784276 h 1784276"/>
                  <a:gd name="connsiteX12" fmla="*/ 555183 w 1818020"/>
                  <a:gd name="connsiteY12" fmla="*/ 1746586 h 1784276"/>
                  <a:gd name="connsiteX13" fmla="*/ 0 w 1818020"/>
                  <a:gd name="connsiteY13" fmla="*/ 909010 h 1784276"/>
                  <a:gd name="connsiteX14" fmla="*/ 909010 w 1818020"/>
                  <a:gd name="connsiteY14" fmla="*/ 0 h 1784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18020" h="1784276">
                    <a:moveTo>
                      <a:pt x="909010" y="369332"/>
                    </a:moveTo>
                    <a:cubicBezTo>
                      <a:pt x="780654" y="369332"/>
                      <a:pt x="676600" y="473386"/>
                      <a:pt x="676600" y="601742"/>
                    </a:cubicBezTo>
                    <a:cubicBezTo>
                      <a:pt x="676600" y="730098"/>
                      <a:pt x="780654" y="834152"/>
                      <a:pt x="909010" y="834152"/>
                    </a:cubicBezTo>
                    <a:cubicBezTo>
                      <a:pt x="1037366" y="834152"/>
                      <a:pt x="1141420" y="730098"/>
                      <a:pt x="1141420" y="601742"/>
                    </a:cubicBezTo>
                    <a:cubicBezTo>
                      <a:pt x="1141420" y="473386"/>
                      <a:pt x="1037366" y="369332"/>
                      <a:pt x="909010" y="369332"/>
                    </a:cubicBezTo>
                    <a:close/>
                    <a:moveTo>
                      <a:pt x="909010" y="0"/>
                    </a:moveTo>
                    <a:cubicBezTo>
                      <a:pt x="1411042" y="0"/>
                      <a:pt x="1818020" y="406978"/>
                      <a:pt x="1818020" y="909010"/>
                    </a:cubicBezTo>
                    <a:cubicBezTo>
                      <a:pt x="1818020" y="1285534"/>
                      <a:pt x="1589095" y="1608590"/>
                      <a:pt x="1262838" y="1746586"/>
                    </a:cubicBezTo>
                    <a:lnTo>
                      <a:pt x="1141421" y="1784276"/>
                    </a:lnTo>
                    <a:lnTo>
                      <a:pt x="1141421" y="905190"/>
                    </a:lnTo>
                    <a:lnTo>
                      <a:pt x="676600" y="1120453"/>
                    </a:lnTo>
                    <a:lnTo>
                      <a:pt x="676600" y="1784276"/>
                    </a:lnTo>
                    <a:lnTo>
                      <a:pt x="555183" y="1746586"/>
                    </a:lnTo>
                    <a:cubicBezTo>
                      <a:pt x="228925" y="1608590"/>
                      <a:pt x="0" y="1285534"/>
                      <a:pt x="0" y="909010"/>
                    </a:cubicBezTo>
                    <a:cubicBezTo>
                      <a:pt x="0" y="406978"/>
                      <a:pt x="406978" y="0"/>
                      <a:pt x="90901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60" name="组合 59">
              <a:extLst>
                <a:ext uri="{FF2B5EF4-FFF2-40B4-BE49-F238E27FC236}">
                  <a16:creationId xmlns:a16="http://schemas.microsoft.com/office/drawing/2014/main" id="{738FA0B7-7114-F645-863F-B82532C0B71B}"/>
                </a:ext>
              </a:extLst>
            </p:cNvPr>
            <p:cNvGrpSpPr/>
            <p:nvPr/>
          </p:nvGrpSpPr>
          <p:grpSpPr>
            <a:xfrm>
              <a:off x="848159" y="5265374"/>
              <a:ext cx="2317243" cy="369219"/>
              <a:chOff x="792741" y="2409031"/>
              <a:chExt cx="2317243" cy="369219"/>
            </a:xfrm>
          </p:grpSpPr>
          <p:sp>
            <p:nvSpPr>
              <p:cNvPr id="61" name="文本框 60">
                <a:extLst>
                  <a:ext uri="{FF2B5EF4-FFF2-40B4-BE49-F238E27FC236}">
                    <a16:creationId xmlns:a16="http://schemas.microsoft.com/office/drawing/2014/main" id="{B16D6FBB-8F0D-8E45-806B-3B8949695511}"/>
                  </a:ext>
                </a:extLst>
              </p:cNvPr>
              <p:cNvSpPr txBox="1"/>
              <p:nvPr/>
            </p:nvSpPr>
            <p:spPr>
              <a:xfrm>
                <a:off x="1222870" y="2409031"/>
                <a:ext cx="1887114" cy="369219"/>
              </a:xfrm>
              <a:prstGeom prst="rect">
                <a:avLst/>
              </a:prstGeom>
              <a:noFill/>
            </p:spPr>
            <p:txBody>
              <a:bodyPr wrap="none" rtlCol="0" anchor="ctr">
                <a:spAutoFit/>
              </a:bodyPr>
              <a:lstStyle/>
              <a:p>
                <a:r>
                  <a:rPr lang="zh-CN" altLang="en-US" sz="1200" dirty="0">
                    <a:solidFill>
                      <a:schemeClr val="tx1">
                        <a:lumMod val="75000"/>
                        <a:lumOff val="25000"/>
                      </a:schemeClr>
                    </a:solidFill>
                  </a:rPr>
                  <a:t>拒绝后续抗癌治疗</a:t>
                </a:r>
              </a:p>
            </p:txBody>
          </p:sp>
          <p:sp>
            <p:nvSpPr>
              <p:cNvPr id="62" name="任意多边形: 形状 45">
                <a:extLst>
                  <a:ext uri="{FF2B5EF4-FFF2-40B4-BE49-F238E27FC236}">
                    <a16:creationId xmlns:a16="http://schemas.microsoft.com/office/drawing/2014/main" id="{7F0D5B0E-812A-C045-BA94-6F81F7DE8078}"/>
                  </a:ext>
                </a:extLst>
              </p:cNvPr>
              <p:cNvSpPr/>
              <p:nvPr/>
            </p:nvSpPr>
            <p:spPr>
              <a:xfrm>
                <a:off x="792741" y="2463272"/>
                <a:ext cx="265668" cy="260737"/>
              </a:xfrm>
              <a:custGeom>
                <a:avLst/>
                <a:gdLst>
                  <a:gd name="connsiteX0" fmla="*/ 909010 w 1818020"/>
                  <a:gd name="connsiteY0" fmla="*/ 369332 h 1784276"/>
                  <a:gd name="connsiteX1" fmla="*/ 676600 w 1818020"/>
                  <a:gd name="connsiteY1" fmla="*/ 601742 h 1784276"/>
                  <a:gd name="connsiteX2" fmla="*/ 909010 w 1818020"/>
                  <a:gd name="connsiteY2" fmla="*/ 834152 h 1784276"/>
                  <a:gd name="connsiteX3" fmla="*/ 1141420 w 1818020"/>
                  <a:gd name="connsiteY3" fmla="*/ 601742 h 1784276"/>
                  <a:gd name="connsiteX4" fmla="*/ 909010 w 1818020"/>
                  <a:gd name="connsiteY4" fmla="*/ 369332 h 1784276"/>
                  <a:gd name="connsiteX5" fmla="*/ 909010 w 1818020"/>
                  <a:gd name="connsiteY5" fmla="*/ 0 h 1784276"/>
                  <a:gd name="connsiteX6" fmla="*/ 1818020 w 1818020"/>
                  <a:gd name="connsiteY6" fmla="*/ 909010 h 1784276"/>
                  <a:gd name="connsiteX7" fmla="*/ 1262838 w 1818020"/>
                  <a:gd name="connsiteY7" fmla="*/ 1746586 h 1784276"/>
                  <a:gd name="connsiteX8" fmla="*/ 1141421 w 1818020"/>
                  <a:gd name="connsiteY8" fmla="*/ 1784276 h 1784276"/>
                  <a:gd name="connsiteX9" fmla="*/ 1141421 w 1818020"/>
                  <a:gd name="connsiteY9" fmla="*/ 905190 h 1784276"/>
                  <a:gd name="connsiteX10" fmla="*/ 676600 w 1818020"/>
                  <a:gd name="connsiteY10" fmla="*/ 1120453 h 1784276"/>
                  <a:gd name="connsiteX11" fmla="*/ 676600 w 1818020"/>
                  <a:gd name="connsiteY11" fmla="*/ 1784276 h 1784276"/>
                  <a:gd name="connsiteX12" fmla="*/ 555183 w 1818020"/>
                  <a:gd name="connsiteY12" fmla="*/ 1746586 h 1784276"/>
                  <a:gd name="connsiteX13" fmla="*/ 0 w 1818020"/>
                  <a:gd name="connsiteY13" fmla="*/ 909010 h 1784276"/>
                  <a:gd name="connsiteX14" fmla="*/ 909010 w 1818020"/>
                  <a:gd name="connsiteY14" fmla="*/ 0 h 1784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18020" h="1784276">
                    <a:moveTo>
                      <a:pt x="909010" y="369332"/>
                    </a:moveTo>
                    <a:cubicBezTo>
                      <a:pt x="780654" y="369332"/>
                      <a:pt x="676600" y="473386"/>
                      <a:pt x="676600" y="601742"/>
                    </a:cubicBezTo>
                    <a:cubicBezTo>
                      <a:pt x="676600" y="730098"/>
                      <a:pt x="780654" y="834152"/>
                      <a:pt x="909010" y="834152"/>
                    </a:cubicBezTo>
                    <a:cubicBezTo>
                      <a:pt x="1037366" y="834152"/>
                      <a:pt x="1141420" y="730098"/>
                      <a:pt x="1141420" y="601742"/>
                    </a:cubicBezTo>
                    <a:cubicBezTo>
                      <a:pt x="1141420" y="473386"/>
                      <a:pt x="1037366" y="369332"/>
                      <a:pt x="909010" y="369332"/>
                    </a:cubicBezTo>
                    <a:close/>
                    <a:moveTo>
                      <a:pt x="909010" y="0"/>
                    </a:moveTo>
                    <a:cubicBezTo>
                      <a:pt x="1411042" y="0"/>
                      <a:pt x="1818020" y="406978"/>
                      <a:pt x="1818020" y="909010"/>
                    </a:cubicBezTo>
                    <a:cubicBezTo>
                      <a:pt x="1818020" y="1285534"/>
                      <a:pt x="1589095" y="1608590"/>
                      <a:pt x="1262838" y="1746586"/>
                    </a:cubicBezTo>
                    <a:lnTo>
                      <a:pt x="1141421" y="1784276"/>
                    </a:lnTo>
                    <a:lnTo>
                      <a:pt x="1141421" y="905190"/>
                    </a:lnTo>
                    <a:lnTo>
                      <a:pt x="676600" y="1120453"/>
                    </a:lnTo>
                    <a:lnTo>
                      <a:pt x="676600" y="1784276"/>
                    </a:lnTo>
                    <a:lnTo>
                      <a:pt x="555183" y="1746586"/>
                    </a:lnTo>
                    <a:cubicBezTo>
                      <a:pt x="228925" y="1608590"/>
                      <a:pt x="0" y="1285534"/>
                      <a:pt x="0" y="909010"/>
                    </a:cubicBezTo>
                    <a:cubicBezTo>
                      <a:pt x="0" y="406978"/>
                      <a:pt x="406978" y="0"/>
                      <a:pt x="90901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spTree>
    <p:extLst>
      <p:ext uri="{BB962C8B-B14F-4D97-AF65-F5344CB8AC3E}">
        <p14:creationId xmlns:p14="http://schemas.microsoft.com/office/powerpoint/2010/main" val="2876497773"/>
      </p:ext>
    </p:extLst>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10" y="124272"/>
            <a:ext cx="2210874"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38910" y="162958"/>
            <a:ext cx="3922513"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止吐药物</a:t>
            </a:r>
          </a:p>
        </p:txBody>
      </p:sp>
      <p:sp>
        <p:nvSpPr>
          <p:cNvPr id="4" name="标题 3">
            <a:extLst>
              <a:ext uri="{FF2B5EF4-FFF2-40B4-BE49-F238E27FC236}">
                <a16:creationId xmlns:a16="http://schemas.microsoft.com/office/drawing/2014/main" id="{F74B8DD5-6D15-474A-8DB3-3F08FD6AFFF3}"/>
              </a:ext>
            </a:extLst>
          </p:cNvPr>
          <p:cNvSpPr txBox="1">
            <a:spLocks/>
          </p:cNvSpPr>
          <p:nvPr/>
        </p:nvSpPr>
        <p:spPr>
          <a:xfrm>
            <a:off x="436559" y="298287"/>
            <a:ext cx="8229600" cy="85751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a:latin typeface="Microsoft YaHei" panose="020B0503020204020204" pitchFamily="34" charset="-122"/>
                <a:ea typeface="Microsoft YaHei" panose="020B0503020204020204" pitchFamily="34" charset="-122"/>
              </a:rPr>
              <a:t>化疗引起呕吐的生理学机制</a:t>
            </a:r>
            <a:r>
              <a:rPr lang="en-US" altLang="zh-CN" sz="2000" dirty="0">
                <a:latin typeface="Microsoft YaHei" panose="020B0503020204020204" pitchFamily="34" charset="-122"/>
                <a:ea typeface="Microsoft YaHei" panose="020B0503020204020204" pitchFamily="34" charset="-122"/>
              </a:rPr>
              <a:t/>
            </a:r>
            <a:br>
              <a:rPr lang="en-US" altLang="zh-CN" sz="2000" dirty="0">
                <a:latin typeface="Microsoft YaHei" panose="020B0503020204020204" pitchFamily="34" charset="-122"/>
                <a:ea typeface="Microsoft YaHei" panose="020B0503020204020204" pitchFamily="34" charset="-122"/>
              </a:rPr>
            </a:br>
            <a:r>
              <a:rPr lang="zh-CN" altLang="en-US" sz="2000" dirty="0">
                <a:latin typeface="Microsoft YaHei" panose="020B0503020204020204" pitchFamily="34" charset="-122"/>
                <a:ea typeface="Microsoft YaHei" panose="020B0503020204020204" pitchFamily="34" charset="-122"/>
              </a:rPr>
              <a:t>存在于中枢和肠道的“呕吐中心”受到化疗刺激</a:t>
            </a:r>
          </a:p>
        </p:txBody>
      </p:sp>
      <p:sp>
        <p:nvSpPr>
          <p:cNvPr id="5" name="文本框 4">
            <a:extLst>
              <a:ext uri="{FF2B5EF4-FFF2-40B4-BE49-F238E27FC236}">
                <a16:creationId xmlns:a16="http://schemas.microsoft.com/office/drawing/2014/main" id="{6DDBEA7C-1A56-1E47-AC82-75C783EDA036}"/>
              </a:ext>
            </a:extLst>
          </p:cNvPr>
          <p:cNvSpPr txBox="1"/>
          <p:nvPr/>
        </p:nvSpPr>
        <p:spPr>
          <a:xfrm>
            <a:off x="1141942" y="4845006"/>
            <a:ext cx="2994731" cy="300082"/>
          </a:xfrm>
          <a:prstGeom prst="rect">
            <a:avLst/>
          </a:prstGeom>
          <a:noFill/>
        </p:spPr>
        <p:txBody>
          <a:bodyPr wrap="none" rtlCol="0" anchor="b">
            <a:spAutoFit/>
          </a:bodyPr>
          <a:lstStyle/>
          <a:p>
            <a:r>
              <a:rPr lang="en-US" altLang="zh-CN" sz="675" dirty="0">
                <a:solidFill>
                  <a:schemeClr val="bg1">
                    <a:lumMod val="65000"/>
                  </a:schemeClr>
                </a:solidFill>
              </a:rPr>
              <a:t>VC = </a:t>
            </a:r>
            <a:r>
              <a:rPr lang="zh-CN" altLang="en-US" sz="675" dirty="0">
                <a:solidFill>
                  <a:schemeClr val="bg1">
                    <a:lumMod val="65000"/>
                  </a:schemeClr>
                </a:solidFill>
              </a:rPr>
              <a:t>呕吐中心；</a:t>
            </a:r>
            <a:r>
              <a:rPr lang="en-US" altLang="zh-CN" sz="675" dirty="0">
                <a:solidFill>
                  <a:schemeClr val="bg1">
                    <a:lumMod val="65000"/>
                  </a:schemeClr>
                </a:solidFill>
              </a:rPr>
              <a:t>CTZ = </a:t>
            </a:r>
            <a:r>
              <a:rPr lang="zh-CN" altLang="en-US" sz="675" dirty="0">
                <a:solidFill>
                  <a:schemeClr val="bg1">
                    <a:lumMod val="65000"/>
                  </a:schemeClr>
                </a:solidFill>
              </a:rPr>
              <a:t>化学感受器触发区；</a:t>
            </a:r>
            <a:r>
              <a:rPr lang="en-US" altLang="zh-CN" sz="675" dirty="0">
                <a:solidFill>
                  <a:schemeClr val="bg1">
                    <a:lumMod val="65000"/>
                  </a:schemeClr>
                </a:solidFill>
              </a:rPr>
              <a:t>5-HT = </a:t>
            </a:r>
            <a:r>
              <a:rPr lang="zh-CN" altLang="en-US" sz="675" dirty="0">
                <a:solidFill>
                  <a:schemeClr val="bg1">
                    <a:lumMod val="65000"/>
                  </a:schemeClr>
                </a:solidFill>
              </a:rPr>
              <a:t>五羟色胺；</a:t>
            </a:r>
            <a:r>
              <a:rPr lang="en-US" altLang="zh-CN" sz="675" dirty="0">
                <a:solidFill>
                  <a:schemeClr val="bg1">
                    <a:lumMod val="65000"/>
                  </a:schemeClr>
                </a:solidFill>
              </a:rPr>
              <a:t>NK = </a:t>
            </a:r>
            <a:r>
              <a:rPr lang="zh-CN" altLang="en-US" sz="675" dirty="0">
                <a:solidFill>
                  <a:schemeClr val="bg1">
                    <a:lumMod val="65000"/>
                  </a:schemeClr>
                </a:solidFill>
              </a:rPr>
              <a:t>神经激肽</a:t>
            </a:r>
            <a:endParaRPr lang="en-US" altLang="zh-CN" sz="675" dirty="0">
              <a:solidFill>
                <a:schemeClr val="bg1">
                  <a:lumMod val="65000"/>
                </a:schemeClr>
              </a:solidFill>
            </a:endParaRPr>
          </a:p>
          <a:p>
            <a:r>
              <a:rPr lang="en-US" altLang="zh-CN" sz="675" dirty="0">
                <a:solidFill>
                  <a:schemeClr val="bg1">
                    <a:lumMod val="65000"/>
                  </a:schemeClr>
                </a:solidFill>
              </a:rPr>
              <a:t>[4] </a:t>
            </a:r>
            <a:r>
              <a:rPr lang="en-US" altLang="zh-CN" sz="675" dirty="0" err="1">
                <a:solidFill>
                  <a:schemeClr val="bg1">
                    <a:lumMod val="65000"/>
                  </a:schemeClr>
                </a:solidFill>
              </a:rPr>
              <a:t>Navari</a:t>
            </a:r>
            <a:r>
              <a:rPr lang="en-US" altLang="zh-CN" sz="675" dirty="0">
                <a:solidFill>
                  <a:schemeClr val="bg1">
                    <a:lumMod val="65000"/>
                  </a:schemeClr>
                </a:solidFill>
              </a:rPr>
              <a:t> RM. Drugs. 2013;73(3):249-62</a:t>
            </a:r>
            <a:endParaRPr lang="zh-CN" altLang="en-US" sz="675" dirty="0">
              <a:solidFill>
                <a:schemeClr val="bg1">
                  <a:lumMod val="65000"/>
                </a:schemeClr>
              </a:solidFill>
            </a:endParaRPr>
          </a:p>
        </p:txBody>
      </p:sp>
      <p:grpSp>
        <p:nvGrpSpPr>
          <p:cNvPr id="6" name="组合 5">
            <a:extLst>
              <a:ext uri="{FF2B5EF4-FFF2-40B4-BE49-F238E27FC236}">
                <a16:creationId xmlns:a16="http://schemas.microsoft.com/office/drawing/2014/main" id="{4CA2E9CB-357B-6C4A-89C0-42420BCE8868}"/>
              </a:ext>
            </a:extLst>
          </p:cNvPr>
          <p:cNvGrpSpPr/>
          <p:nvPr/>
        </p:nvGrpSpPr>
        <p:grpSpPr>
          <a:xfrm>
            <a:off x="1141942" y="975970"/>
            <a:ext cx="6860117" cy="3723765"/>
            <a:chOff x="0" y="1303277"/>
            <a:chExt cx="9144000" cy="4963488"/>
          </a:xfrm>
        </p:grpSpPr>
        <p:sp>
          <p:nvSpPr>
            <p:cNvPr id="7" name="矩形 6">
              <a:extLst>
                <a:ext uri="{FF2B5EF4-FFF2-40B4-BE49-F238E27FC236}">
                  <a16:creationId xmlns:a16="http://schemas.microsoft.com/office/drawing/2014/main" id="{FA9B3BB3-D377-1247-A5A5-78A124CA7982}"/>
                </a:ext>
              </a:extLst>
            </p:cNvPr>
            <p:cNvSpPr/>
            <p:nvPr/>
          </p:nvSpPr>
          <p:spPr>
            <a:xfrm>
              <a:off x="0" y="1303277"/>
              <a:ext cx="9144000" cy="4963488"/>
            </a:xfrm>
            <a:prstGeom prst="rect">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8" name="组合 7">
              <a:extLst>
                <a:ext uri="{FF2B5EF4-FFF2-40B4-BE49-F238E27FC236}">
                  <a16:creationId xmlns:a16="http://schemas.microsoft.com/office/drawing/2014/main" id="{0F8037DA-CACE-024F-B2E6-42B71CB683FE}"/>
                </a:ext>
              </a:extLst>
            </p:cNvPr>
            <p:cNvGrpSpPr/>
            <p:nvPr/>
          </p:nvGrpSpPr>
          <p:grpSpPr>
            <a:xfrm>
              <a:off x="1190390" y="1346377"/>
              <a:ext cx="7226131" cy="4877288"/>
              <a:chOff x="1190390" y="1346377"/>
              <a:chExt cx="7226131" cy="4877288"/>
            </a:xfrm>
          </p:grpSpPr>
          <p:pic>
            <p:nvPicPr>
              <p:cNvPr id="9" name="图片 8">
                <a:extLst>
                  <a:ext uri="{FF2B5EF4-FFF2-40B4-BE49-F238E27FC236}">
                    <a16:creationId xmlns:a16="http://schemas.microsoft.com/office/drawing/2014/main" id="{EBBCD60A-5FDE-AB40-8BFC-954D015954CB}"/>
                  </a:ext>
                </a:extLst>
              </p:cNvPr>
              <p:cNvPicPr>
                <a:picLocks noChangeAspect="1"/>
              </p:cNvPicPr>
              <p:nvPr/>
            </p:nvPicPr>
            <p:blipFill rotWithShape="1">
              <a:blip r:embed="rId3"/>
              <a:srcRect b="4759"/>
              <a:stretch/>
            </p:blipFill>
            <p:spPr>
              <a:xfrm>
                <a:off x="1190390" y="1346377"/>
                <a:ext cx="6713938" cy="4877288"/>
              </a:xfrm>
              <a:prstGeom prst="rect">
                <a:avLst/>
              </a:prstGeom>
            </p:spPr>
          </p:pic>
          <p:sp>
            <p:nvSpPr>
              <p:cNvPr id="10" name="任意多边形: 形状 33">
                <a:extLst>
                  <a:ext uri="{FF2B5EF4-FFF2-40B4-BE49-F238E27FC236}">
                    <a16:creationId xmlns:a16="http://schemas.microsoft.com/office/drawing/2014/main" id="{D1AF19F1-BF99-5A4D-B312-E84A4355AB79}"/>
                  </a:ext>
                </a:extLst>
              </p:cNvPr>
              <p:cNvSpPr/>
              <p:nvPr/>
            </p:nvSpPr>
            <p:spPr>
              <a:xfrm>
                <a:off x="2505075" y="3203575"/>
                <a:ext cx="1974850" cy="781050"/>
              </a:xfrm>
              <a:custGeom>
                <a:avLst/>
                <a:gdLst>
                  <a:gd name="connsiteX0" fmla="*/ 971550 w 1974850"/>
                  <a:gd name="connsiteY0" fmla="*/ 0 h 781050"/>
                  <a:gd name="connsiteX1" fmla="*/ 0 w 1974850"/>
                  <a:gd name="connsiteY1" fmla="*/ 574675 h 781050"/>
                  <a:gd name="connsiteX2" fmla="*/ 765175 w 1974850"/>
                  <a:gd name="connsiteY2" fmla="*/ 781050 h 781050"/>
                  <a:gd name="connsiteX3" fmla="*/ 1892300 w 1974850"/>
                  <a:gd name="connsiteY3" fmla="*/ 771525 h 781050"/>
                  <a:gd name="connsiteX4" fmla="*/ 1974850 w 1974850"/>
                  <a:gd name="connsiteY4" fmla="*/ 444500 h 781050"/>
                  <a:gd name="connsiteX5" fmla="*/ 1682750 w 1974850"/>
                  <a:gd name="connsiteY5" fmla="*/ 463550 h 781050"/>
                  <a:gd name="connsiteX6" fmla="*/ 1609725 w 1974850"/>
                  <a:gd name="connsiteY6" fmla="*/ 282575 h 781050"/>
                  <a:gd name="connsiteX7" fmla="*/ 1511300 w 1974850"/>
                  <a:gd name="connsiteY7" fmla="*/ 98425 h 781050"/>
                  <a:gd name="connsiteX8" fmla="*/ 971550 w 1974850"/>
                  <a:gd name="connsiteY8" fmla="*/ 0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4850" h="781050">
                    <a:moveTo>
                      <a:pt x="971550" y="0"/>
                    </a:moveTo>
                    <a:lnTo>
                      <a:pt x="0" y="574675"/>
                    </a:lnTo>
                    <a:lnTo>
                      <a:pt x="765175" y="781050"/>
                    </a:lnTo>
                    <a:lnTo>
                      <a:pt x="1892300" y="771525"/>
                    </a:lnTo>
                    <a:lnTo>
                      <a:pt x="1974850" y="444500"/>
                    </a:lnTo>
                    <a:lnTo>
                      <a:pt x="1682750" y="463550"/>
                    </a:lnTo>
                    <a:lnTo>
                      <a:pt x="1609725" y="282575"/>
                    </a:lnTo>
                    <a:lnTo>
                      <a:pt x="1511300" y="98425"/>
                    </a:lnTo>
                    <a:lnTo>
                      <a:pt x="971550" y="0"/>
                    </a:lnTo>
                    <a:close/>
                  </a:path>
                </a:pathLst>
              </a:cu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矩形 10">
                <a:extLst>
                  <a:ext uri="{FF2B5EF4-FFF2-40B4-BE49-F238E27FC236}">
                    <a16:creationId xmlns:a16="http://schemas.microsoft.com/office/drawing/2014/main" id="{F29AE89D-0F16-E049-ADE8-6AD965F4AA9D}"/>
                  </a:ext>
                </a:extLst>
              </p:cNvPr>
              <p:cNvSpPr/>
              <p:nvPr/>
            </p:nvSpPr>
            <p:spPr>
              <a:xfrm>
                <a:off x="3716912" y="1398785"/>
                <a:ext cx="4112329" cy="672207"/>
              </a:xfrm>
              <a:prstGeom prst="rect">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a:extLst>
                  <a:ext uri="{FF2B5EF4-FFF2-40B4-BE49-F238E27FC236}">
                    <a16:creationId xmlns:a16="http://schemas.microsoft.com/office/drawing/2014/main" id="{940751E5-7B61-7340-AF58-530AC8A825FA}"/>
                  </a:ext>
                </a:extLst>
              </p:cNvPr>
              <p:cNvSpPr txBox="1"/>
              <p:nvPr/>
            </p:nvSpPr>
            <p:spPr>
              <a:xfrm>
                <a:off x="4492516" y="1534834"/>
                <a:ext cx="3066560" cy="430754"/>
              </a:xfrm>
              <a:prstGeom prst="rect">
                <a:avLst/>
              </a:prstGeom>
              <a:noFill/>
            </p:spPr>
            <p:txBody>
              <a:bodyPr wrap="none" rtlCol="0">
                <a:spAutoFit/>
              </a:bodyPr>
              <a:lstStyle/>
              <a:p>
                <a:r>
                  <a:rPr lang="zh-CN" altLang="en-US" sz="1500" dirty="0">
                    <a:solidFill>
                      <a:schemeClr val="bg1"/>
                    </a:solidFill>
                  </a:rPr>
                  <a:t>化疗引起呕吐的生理机制</a:t>
                </a:r>
              </a:p>
            </p:txBody>
          </p:sp>
          <p:sp>
            <p:nvSpPr>
              <p:cNvPr id="13" name="任意多边形: 形状 12">
                <a:extLst>
                  <a:ext uri="{FF2B5EF4-FFF2-40B4-BE49-F238E27FC236}">
                    <a16:creationId xmlns:a16="http://schemas.microsoft.com/office/drawing/2014/main" id="{0DEEC8DC-8692-3C46-BFEA-5983E1C11CCF}"/>
                  </a:ext>
                </a:extLst>
              </p:cNvPr>
              <p:cNvSpPr/>
              <p:nvPr/>
            </p:nvSpPr>
            <p:spPr>
              <a:xfrm>
                <a:off x="6371144" y="2263758"/>
                <a:ext cx="1364186" cy="696921"/>
              </a:xfrm>
              <a:custGeom>
                <a:avLst/>
                <a:gdLst>
                  <a:gd name="connsiteX0" fmla="*/ 0 w 1364186"/>
                  <a:gd name="connsiteY0" fmla="*/ 0 h 696921"/>
                  <a:gd name="connsiteX1" fmla="*/ 44484 w 1364186"/>
                  <a:gd name="connsiteY1" fmla="*/ 430015 h 696921"/>
                  <a:gd name="connsiteX2" fmla="*/ 118625 w 1364186"/>
                  <a:gd name="connsiteY2" fmla="*/ 696921 h 696921"/>
                  <a:gd name="connsiteX3" fmla="*/ 1354300 w 1364186"/>
                  <a:gd name="connsiteY3" fmla="*/ 687036 h 696921"/>
                  <a:gd name="connsiteX4" fmla="*/ 1364186 w 1364186"/>
                  <a:gd name="connsiteY4" fmla="*/ 49427 h 696921"/>
                  <a:gd name="connsiteX5" fmla="*/ 0 w 1364186"/>
                  <a:gd name="connsiteY5" fmla="*/ 0 h 696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186" h="696921">
                    <a:moveTo>
                      <a:pt x="0" y="0"/>
                    </a:moveTo>
                    <a:lnTo>
                      <a:pt x="44484" y="430015"/>
                    </a:lnTo>
                    <a:lnTo>
                      <a:pt x="118625" y="696921"/>
                    </a:lnTo>
                    <a:lnTo>
                      <a:pt x="1354300" y="687036"/>
                    </a:lnTo>
                    <a:lnTo>
                      <a:pt x="1364186" y="49427"/>
                    </a:lnTo>
                    <a:lnTo>
                      <a:pt x="0" y="0"/>
                    </a:lnTo>
                    <a:close/>
                  </a:path>
                </a:pathLst>
              </a:cu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601" tIns="34301" rIns="68601" bIns="34301" numCol="1" spcCol="0" rtlCol="0" fromWordArt="0" anchor="ctr" anchorCtr="0" forceAA="0" compatLnSpc="1">
                <a:prstTxWarp prst="textNoShape">
                  <a:avLst/>
                </a:prstTxWarp>
                <a:noAutofit/>
              </a:bodyPr>
              <a:lstStyle/>
              <a:p>
                <a:pPr algn="ctr"/>
                <a:endParaRPr lang="zh-CN" altLang="en-US" sz="1350"/>
              </a:p>
            </p:txBody>
          </p:sp>
          <p:sp>
            <p:nvSpPr>
              <p:cNvPr id="14" name="文本框 13">
                <a:extLst>
                  <a:ext uri="{FF2B5EF4-FFF2-40B4-BE49-F238E27FC236}">
                    <a16:creationId xmlns:a16="http://schemas.microsoft.com/office/drawing/2014/main" id="{48226E99-84BA-D247-913F-1ED2F896CE0D}"/>
                  </a:ext>
                </a:extLst>
              </p:cNvPr>
              <p:cNvSpPr txBox="1"/>
              <p:nvPr/>
            </p:nvSpPr>
            <p:spPr>
              <a:xfrm>
                <a:off x="6492026" y="2156615"/>
                <a:ext cx="1176028" cy="799972"/>
              </a:xfrm>
              <a:prstGeom prst="rect">
                <a:avLst/>
              </a:prstGeom>
              <a:noFill/>
            </p:spPr>
            <p:txBody>
              <a:bodyPr wrap="none" rtlCol="0">
                <a:spAutoFit/>
              </a:bodyPr>
              <a:lstStyle/>
              <a:p>
                <a:r>
                  <a:rPr lang="zh-CN" altLang="en-US" sz="1050" b="1" dirty="0">
                    <a:solidFill>
                      <a:srgbClr val="95B67B"/>
                    </a:solidFill>
                  </a:rPr>
                  <a:t>呕吐中心</a:t>
                </a:r>
                <a:endParaRPr lang="en-US" altLang="zh-CN" sz="1050" b="1" dirty="0">
                  <a:solidFill>
                    <a:srgbClr val="95B67B"/>
                  </a:solidFill>
                </a:endParaRPr>
              </a:p>
              <a:p>
                <a:pPr marL="214370" indent="-214370">
                  <a:buFont typeface="Arial" panose="020B0604020202020204" pitchFamily="34" charset="0"/>
                  <a:buChar char="•"/>
                </a:pPr>
                <a:r>
                  <a:rPr lang="en-US" altLang="zh-CN" sz="750" dirty="0">
                    <a:solidFill>
                      <a:schemeClr val="bg1"/>
                    </a:solidFill>
                  </a:rPr>
                  <a:t>5-HT</a:t>
                </a:r>
                <a:r>
                  <a:rPr lang="en-US" altLang="zh-CN" sz="750" baseline="-25000" dirty="0">
                    <a:solidFill>
                      <a:schemeClr val="bg1"/>
                    </a:solidFill>
                  </a:rPr>
                  <a:t>3</a:t>
                </a:r>
                <a:r>
                  <a:rPr lang="en-US" altLang="zh-CN" sz="750" dirty="0">
                    <a:solidFill>
                      <a:schemeClr val="bg1"/>
                    </a:solidFill>
                  </a:rPr>
                  <a:t> </a:t>
                </a:r>
                <a:r>
                  <a:rPr lang="zh-CN" altLang="en-US" sz="750" dirty="0">
                    <a:solidFill>
                      <a:schemeClr val="bg1"/>
                    </a:solidFill>
                  </a:rPr>
                  <a:t>受体</a:t>
                </a:r>
                <a:endParaRPr lang="en-US" altLang="zh-CN" sz="750" dirty="0">
                  <a:solidFill>
                    <a:schemeClr val="bg1"/>
                  </a:solidFill>
                </a:endParaRPr>
              </a:p>
              <a:p>
                <a:pPr marL="214370" indent="-214370">
                  <a:buFont typeface="Arial" panose="020B0604020202020204" pitchFamily="34" charset="0"/>
                  <a:buChar char="•"/>
                </a:pPr>
                <a:r>
                  <a:rPr lang="en-US" altLang="zh-CN" sz="750" dirty="0">
                    <a:solidFill>
                      <a:schemeClr val="bg1"/>
                    </a:solidFill>
                  </a:rPr>
                  <a:t>NK</a:t>
                </a:r>
                <a:r>
                  <a:rPr lang="en-US" altLang="zh-CN" sz="750" baseline="-25000" dirty="0">
                    <a:solidFill>
                      <a:schemeClr val="bg1"/>
                    </a:solidFill>
                  </a:rPr>
                  <a:t>1</a:t>
                </a:r>
                <a:r>
                  <a:rPr lang="en-US" altLang="zh-CN" sz="750" dirty="0">
                    <a:solidFill>
                      <a:schemeClr val="bg1"/>
                    </a:solidFill>
                  </a:rPr>
                  <a:t> </a:t>
                </a:r>
                <a:r>
                  <a:rPr lang="zh-CN" altLang="en-US" sz="750" dirty="0">
                    <a:solidFill>
                      <a:schemeClr val="bg1"/>
                    </a:solidFill>
                  </a:rPr>
                  <a:t>受体</a:t>
                </a:r>
                <a:endParaRPr lang="en-US" altLang="zh-CN" sz="750" dirty="0">
                  <a:solidFill>
                    <a:schemeClr val="bg1"/>
                  </a:solidFill>
                </a:endParaRPr>
              </a:p>
              <a:p>
                <a:pPr marL="214370" indent="-214370">
                  <a:buFont typeface="Arial" panose="020B0604020202020204" pitchFamily="34" charset="0"/>
                  <a:buChar char="•"/>
                </a:pPr>
                <a:r>
                  <a:rPr lang="zh-CN" altLang="en-US" sz="750" dirty="0">
                    <a:solidFill>
                      <a:schemeClr val="bg1"/>
                    </a:solidFill>
                  </a:rPr>
                  <a:t>多巴胺受体</a:t>
                </a:r>
              </a:p>
            </p:txBody>
          </p:sp>
          <p:sp>
            <p:nvSpPr>
              <p:cNvPr id="15" name="矩形 14">
                <a:extLst>
                  <a:ext uri="{FF2B5EF4-FFF2-40B4-BE49-F238E27FC236}">
                    <a16:creationId xmlns:a16="http://schemas.microsoft.com/office/drawing/2014/main" id="{AE50065F-C4B6-DB48-BF83-6888D3EA98C5}"/>
                  </a:ext>
                </a:extLst>
              </p:cNvPr>
              <p:cNvSpPr/>
              <p:nvPr/>
            </p:nvSpPr>
            <p:spPr>
              <a:xfrm>
                <a:off x="6598508" y="3067822"/>
                <a:ext cx="1230733" cy="268502"/>
              </a:xfrm>
              <a:prstGeom prst="rect">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601" tIns="34301" rIns="68601" bIns="34301" numCol="1" spcCol="0" rtlCol="0" fromWordArt="0" anchor="ctr" anchorCtr="0" forceAA="0" compatLnSpc="1">
                <a:prstTxWarp prst="textNoShape">
                  <a:avLst/>
                </a:prstTxWarp>
                <a:noAutofit/>
              </a:bodyPr>
              <a:lstStyle/>
              <a:p>
                <a:pPr algn="ctr"/>
                <a:endParaRPr lang="zh-CN" altLang="en-US" sz="1350"/>
              </a:p>
            </p:txBody>
          </p:sp>
          <p:sp>
            <p:nvSpPr>
              <p:cNvPr id="16" name="文本框 15">
                <a:extLst>
                  <a:ext uri="{FF2B5EF4-FFF2-40B4-BE49-F238E27FC236}">
                    <a16:creationId xmlns:a16="http://schemas.microsoft.com/office/drawing/2014/main" id="{F1D28029-1FBB-4244-B459-EE65739CC825}"/>
                  </a:ext>
                </a:extLst>
              </p:cNvPr>
              <p:cNvSpPr txBox="1"/>
              <p:nvPr/>
            </p:nvSpPr>
            <p:spPr>
              <a:xfrm>
                <a:off x="6667089" y="3101614"/>
                <a:ext cx="1026034" cy="307681"/>
              </a:xfrm>
              <a:prstGeom prst="rect">
                <a:avLst/>
              </a:prstGeom>
              <a:noFill/>
            </p:spPr>
            <p:txBody>
              <a:bodyPr wrap="none" rtlCol="0">
                <a:spAutoFit/>
              </a:bodyPr>
              <a:lstStyle/>
              <a:p>
                <a:r>
                  <a:rPr lang="en-US" altLang="zh-CN" sz="900" b="1" dirty="0">
                    <a:solidFill>
                      <a:srgbClr val="F0C137"/>
                    </a:solidFill>
                  </a:rPr>
                  <a:t>CTZ</a:t>
                </a:r>
                <a:r>
                  <a:rPr lang="en-US" altLang="zh-CN" sz="900" dirty="0">
                    <a:solidFill>
                      <a:schemeClr val="bg1"/>
                    </a:solidFill>
                  </a:rPr>
                  <a:t> </a:t>
                </a:r>
                <a:r>
                  <a:rPr lang="zh-CN" altLang="en-US" sz="900" dirty="0">
                    <a:solidFill>
                      <a:schemeClr val="bg1"/>
                    </a:solidFill>
                  </a:rPr>
                  <a:t>刺激 </a:t>
                </a:r>
                <a:r>
                  <a:rPr lang="en-US" altLang="zh-CN" sz="900" b="1" dirty="0">
                    <a:solidFill>
                      <a:srgbClr val="95B67B"/>
                    </a:solidFill>
                  </a:rPr>
                  <a:t>VC</a:t>
                </a:r>
                <a:endParaRPr lang="zh-CN" altLang="en-US" sz="900" b="1" dirty="0">
                  <a:solidFill>
                    <a:srgbClr val="95B67B"/>
                  </a:solidFill>
                </a:endParaRPr>
              </a:p>
            </p:txBody>
          </p:sp>
          <p:sp>
            <p:nvSpPr>
              <p:cNvPr id="17" name="任意多边形: 形状 16">
                <a:extLst>
                  <a:ext uri="{FF2B5EF4-FFF2-40B4-BE49-F238E27FC236}">
                    <a16:creationId xmlns:a16="http://schemas.microsoft.com/office/drawing/2014/main" id="{4F706E1A-32A8-C748-9662-B3E1345A687C}"/>
                  </a:ext>
                </a:extLst>
              </p:cNvPr>
              <p:cNvSpPr/>
              <p:nvPr/>
            </p:nvSpPr>
            <p:spPr>
              <a:xfrm>
                <a:off x="6598508" y="3405522"/>
                <a:ext cx="1265332" cy="1003369"/>
              </a:xfrm>
              <a:custGeom>
                <a:avLst/>
                <a:gdLst>
                  <a:gd name="connsiteX0" fmla="*/ 0 w 1309817"/>
                  <a:gd name="connsiteY0" fmla="*/ 143339 h 1003369"/>
                  <a:gd name="connsiteX1" fmla="*/ 182880 w 1309817"/>
                  <a:gd name="connsiteY1" fmla="*/ 286677 h 1003369"/>
                  <a:gd name="connsiteX2" fmla="*/ 375646 w 1309817"/>
                  <a:gd name="connsiteY2" fmla="*/ 1003369 h 1003369"/>
                  <a:gd name="connsiteX3" fmla="*/ 1013254 w 1309817"/>
                  <a:gd name="connsiteY3" fmla="*/ 988541 h 1003369"/>
                  <a:gd name="connsiteX4" fmla="*/ 1309817 w 1309817"/>
                  <a:gd name="connsiteY4" fmla="*/ 444843 h 1003369"/>
                  <a:gd name="connsiteX5" fmla="*/ 1230733 w 1309817"/>
                  <a:gd name="connsiteY5" fmla="*/ 19771 h 1003369"/>
                  <a:gd name="connsiteX6" fmla="*/ 24714 w 1309817"/>
                  <a:gd name="connsiteY6" fmla="*/ 0 h 1003369"/>
                  <a:gd name="connsiteX7" fmla="*/ 0 w 1309817"/>
                  <a:gd name="connsiteY7" fmla="*/ 143339 h 1003369"/>
                  <a:gd name="connsiteX0" fmla="*/ 0 w 1265332"/>
                  <a:gd name="connsiteY0" fmla="*/ 143339 h 1003369"/>
                  <a:gd name="connsiteX1" fmla="*/ 182880 w 1265332"/>
                  <a:gd name="connsiteY1" fmla="*/ 286677 h 1003369"/>
                  <a:gd name="connsiteX2" fmla="*/ 375646 w 1265332"/>
                  <a:gd name="connsiteY2" fmla="*/ 1003369 h 1003369"/>
                  <a:gd name="connsiteX3" fmla="*/ 1013254 w 1265332"/>
                  <a:gd name="connsiteY3" fmla="*/ 988541 h 1003369"/>
                  <a:gd name="connsiteX4" fmla="*/ 1265332 w 1265332"/>
                  <a:gd name="connsiteY4" fmla="*/ 439900 h 1003369"/>
                  <a:gd name="connsiteX5" fmla="*/ 1230733 w 1265332"/>
                  <a:gd name="connsiteY5" fmla="*/ 19771 h 1003369"/>
                  <a:gd name="connsiteX6" fmla="*/ 24714 w 1265332"/>
                  <a:gd name="connsiteY6" fmla="*/ 0 h 1003369"/>
                  <a:gd name="connsiteX7" fmla="*/ 0 w 1265332"/>
                  <a:gd name="connsiteY7" fmla="*/ 143339 h 1003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5332" h="1003369">
                    <a:moveTo>
                      <a:pt x="0" y="143339"/>
                    </a:moveTo>
                    <a:lnTo>
                      <a:pt x="182880" y="286677"/>
                    </a:lnTo>
                    <a:lnTo>
                      <a:pt x="375646" y="1003369"/>
                    </a:lnTo>
                    <a:lnTo>
                      <a:pt x="1013254" y="988541"/>
                    </a:lnTo>
                    <a:lnTo>
                      <a:pt x="1265332" y="439900"/>
                    </a:lnTo>
                    <a:lnTo>
                      <a:pt x="1230733" y="19771"/>
                    </a:lnTo>
                    <a:lnTo>
                      <a:pt x="24714" y="0"/>
                    </a:lnTo>
                    <a:lnTo>
                      <a:pt x="0" y="143339"/>
                    </a:lnTo>
                    <a:close/>
                  </a:path>
                </a:pathLst>
              </a:cu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601" tIns="34301" rIns="68601" bIns="34301" numCol="1" spcCol="0" rtlCol="0" fromWordArt="0" anchor="ctr" anchorCtr="0" forceAA="0" compatLnSpc="1">
                <a:prstTxWarp prst="textNoShape">
                  <a:avLst/>
                </a:prstTxWarp>
                <a:noAutofit/>
              </a:bodyPr>
              <a:lstStyle/>
              <a:p>
                <a:pPr algn="ctr"/>
                <a:endParaRPr lang="zh-CN" altLang="en-US" sz="1350" dirty="0"/>
              </a:p>
            </p:txBody>
          </p:sp>
          <p:sp>
            <p:nvSpPr>
              <p:cNvPr id="18" name="文本框 17">
                <a:extLst>
                  <a:ext uri="{FF2B5EF4-FFF2-40B4-BE49-F238E27FC236}">
                    <a16:creationId xmlns:a16="http://schemas.microsoft.com/office/drawing/2014/main" id="{42982660-2C57-AE41-A8CE-E8A61E399AD8}"/>
                  </a:ext>
                </a:extLst>
              </p:cNvPr>
              <p:cNvSpPr txBox="1"/>
              <p:nvPr/>
            </p:nvSpPr>
            <p:spPr>
              <a:xfrm>
                <a:off x="6667088" y="3392414"/>
                <a:ext cx="1749433" cy="799972"/>
              </a:xfrm>
              <a:prstGeom prst="rect">
                <a:avLst/>
              </a:prstGeom>
              <a:noFill/>
            </p:spPr>
            <p:txBody>
              <a:bodyPr wrap="square" rtlCol="0">
                <a:spAutoFit/>
              </a:bodyPr>
              <a:lstStyle/>
              <a:p>
                <a:r>
                  <a:rPr lang="zh-CN" altLang="en-US" sz="1050" b="1" dirty="0">
                    <a:solidFill>
                      <a:srgbClr val="F0C137"/>
                    </a:solidFill>
                  </a:rPr>
                  <a:t>化学感受器触发区</a:t>
                </a:r>
                <a:endParaRPr lang="en-US" altLang="zh-CN" sz="1050" b="1" dirty="0">
                  <a:solidFill>
                    <a:srgbClr val="F0C137"/>
                  </a:solidFill>
                </a:endParaRPr>
              </a:p>
              <a:p>
                <a:pPr marL="201270" indent="-64311">
                  <a:buFont typeface="Arial" panose="020B0604020202020204" pitchFamily="34" charset="0"/>
                  <a:buChar char="•"/>
                </a:pPr>
                <a:r>
                  <a:rPr lang="en-US" altLang="zh-CN" sz="750" dirty="0">
                    <a:solidFill>
                      <a:schemeClr val="bg1"/>
                    </a:solidFill>
                  </a:rPr>
                  <a:t>5-HT</a:t>
                </a:r>
                <a:r>
                  <a:rPr lang="en-US" altLang="zh-CN" sz="750" baseline="-25000" dirty="0">
                    <a:solidFill>
                      <a:schemeClr val="bg1"/>
                    </a:solidFill>
                  </a:rPr>
                  <a:t>3</a:t>
                </a:r>
                <a:r>
                  <a:rPr lang="en-US" altLang="zh-CN" sz="750" dirty="0">
                    <a:solidFill>
                      <a:schemeClr val="bg1"/>
                    </a:solidFill>
                  </a:rPr>
                  <a:t> </a:t>
                </a:r>
                <a:r>
                  <a:rPr lang="zh-CN" altLang="en-US" sz="750" dirty="0">
                    <a:solidFill>
                      <a:schemeClr val="bg1"/>
                    </a:solidFill>
                  </a:rPr>
                  <a:t>受体</a:t>
                </a:r>
                <a:endParaRPr lang="en-US" altLang="zh-CN" sz="750" dirty="0">
                  <a:solidFill>
                    <a:schemeClr val="bg1"/>
                  </a:solidFill>
                </a:endParaRPr>
              </a:p>
              <a:p>
                <a:pPr marL="214370" indent="-77412">
                  <a:buFont typeface="Arial" panose="020B0604020202020204" pitchFamily="34" charset="0"/>
                  <a:buChar char="•"/>
                </a:pPr>
                <a:r>
                  <a:rPr lang="en-US" altLang="zh-CN" sz="750" dirty="0">
                    <a:solidFill>
                      <a:schemeClr val="bg1"/>
                    </a:solidFill>
                  </a:rPr>
                  <a:t>NK</a:t>
                </a:r>
                <a:r>
                  <a:rPr lang="en-US" altLang="zh-CN" sz="750" baseline="-25000" dirty="0">
                    <a:solidFill>
                      <a:schemeClr val="bg1"/>
                    </a:solidFill>
                  </a:rPr>
                  <a:t>1</a:t>
                </a:r>
                <a:r>
                  <a:rPr lang="en-US" altLang="zh-CN" sz="750" dirty="0">
                    <a:solidFill>
                      <a:schemeClr val="bg1"/>
                    </a:solidFill>
                  </a:rPr>
                  <a:t> </a:t>
                </a:r>
                <a:r>
                  <a:rPr lang="zh-CN" altLang="en-US" sz="750" dirty="0">
                    <a:solidFill>
                      <a:schemeClr val="bg1"/>
                    </a:solidFill>
                  </a:rPr>
                  <a:t>受体</a:t>
                </a:r>
                <a:endParaRPr lang="en-US" altLang="zh-CN" sz="750" dirty="0">
                  <a:solidFill>
                    <a:schemeClr val="bg1"/>
                  </a:solidFill>
                </a:endParaRPr>
              </a:p>
              <a:p>
                <a:pPr marL="269153" indent="-67884">
                  <a:buFont typeface="Arial" panose="020B0604020202020204" pitchFamily="34" charset="0"/>
                  <a:buChar char="•"/>
                </a:pPr>
                <a:r>
                  <a:rPr lang="zh-CN" altLang="en-US" sz="750" dirty="0">
                    <a:solidFill>
                      <a:schemeClr val="bg1"/>
                    </a:solidFill>
                  </a:rPr>
                  <a:t>多巴胺受体</a:t>
                </a:r>
              </a:p>
            </p:txBody>
          </p:sp>
          <p:sp>
            <p:nvSpPr>
              <p:cNvPr id="21" name="任意多边形: 形状 18">
                <a:extLst>
                  <a:ext uri="{FF2B5EF4-FFF2-40B4-BE49-F238E27FC236}">
                    <a16:creationId xmlns:a16="http://schemas.microsoft.com/office/drawing/2014/main" id="{84DE636E-6292-FE4A-94D0-786811B60462}"/>
                  </a:ext>
                </a:extLst>
              </p:cNvPr>
              <p:cNvSpPr/>
              <p:nvPr/>
            </p:nvSpPr>
            <p:spPr>
              <a:xfrm>
                <a:off x="4394200" y="2968625"/>
                <a:ext cx="561975" cy="387350"/>
              </a:xfrm>
              <a:custGeom>
                <a:avLst/>
                <a:gdLst>
                  <a:gd name="connsiteX0" fmla="*/ 0 w 561975"/>
                  <a:gd name="connsiteY0" fmla="*/ 225425 h 387350"/>
                  <a:gd name="connsiteX1" fmla="*/ 95250 w 561975"/>
                  <a:gd name="connsiteY1" fmla="*/ 387350 h 387350"/>
                  <a:gd name="connsiteX2" fmla="*/ 463550 w 561975"/>
                  <a:gd name="connsiteY2" fmla="*/ 127000 h 387350"/>
                  <a:gd name="connsiteX3" fmla="*/ 561975 w 561975"/>
                  <a:gd name="connsiteY3" fmla="*/ 69850 h 387350"/>
                  <a:gd name="connsiteX4" fmla="*/ 517525 w 561975"/>
                  <a:gd name="connsiteY4" fmla="*/ 0 h 387350"/>
                  <a:gd name="connsiteX5" fmla="*/ 365125 w 561975"/>
                  <a:gd name="connsiteY5" fmla="*/ 31750 h 387350"/>
                  <a:gd name="connsiteX6" fmla="*/ 0 w 561975"/>
                  <a:gd name="connsiteY6" fmla="*/ 225425 h 387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975" h="387350">
                    <a:moveTo>
                      <a:pt x="0" y="225425"/>
                    </a:moveTo>
                    <a:lnTo>
                      <a:pt x="95250" y="387350"/>
                    </a:lnTo>
                    <a:lnTo>
                      <a:pt x="463550" y="127000"/>
                    </a:lnTo>
                    <a:lnTo>
                      <a:pt x="561975" y="69850"/>
                    </a:lnTo>
                    <a:lnTo>
                      <a:pt x="517525" y="0"/>
                    </a:lnTo>
                    <a:lnTo>
                      <a:pt x="365125" y="31750"/>
                    </a:lnTo>
                    <a:lnTo>
                      <a:pt x="0" y="225425"/>
                    </a:lnTo>
                    <a:close/>
                  </a:path>
                </a:pathLst>
              </a:custGeom>
              <a:solidFill>
                <a:srgbClr val="9DB8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2" name="文本框 21">
                <a:extLst>
                  <a:ext uri="{FF2B5EF4-FFF2-40B4-BE49-F238E27FC236}">
                    <a16:creationId xmlns:a16="http://schemas.microsoft.com/office/drawing/2014/main" id="{BFA9E917-B4D7-B54D-BF8F-3EB700176812}"/>
                  </a:ext>
                </a:extLst>
              </p:cNvPr>
              <p:cNvSpPr txBox="1"/>
              <p:nvPr/>
            </p:nvSpPr>
            <p:spPr>
              <a:xfrm rot="19800000">
                <a:off x="4423916" y="2980964"/>
                <a:ext cx="502546" cy="276913"/>
              </a:xfrm>
              <a:prstGeom prst="rect">
                <a:avLst/>
              </a:prstGeom>
              <a:noFill/>
            </p:spPr>
            <p:txBody>
              <a:bodyPr wrap="none" rtlCol="0">
                <a:spAutoFit/>
              </a:bodyPr>
              <a:lstStyle/>
              <a:p>
                <a:r>
                  <a:rPr lang="zh-CN" altLang="en-US" sz="750" dirty="0">
                    <a:solidFill>
                      <a:schemeClr val="tx1">
                        <a:lumMod val="75000"/>
                        <a:lumOff val="25000"/>
                      </a:schemeClr>
                    </a:solidFill>
                  </a:rPr>
                  <a:t>控制</a:t>
                </a:r>
              </a:p>
            </p:txBody>
          </p:sp>
          <p:sp>
            <p:nvSpPr>
              <p:cNvPr id="23" name="任意多边形: 形状 20">
                <a:extLst>
                  <a:ext uri="{FF2B5EF4-FFF2-40B4-BE49-F238E27FC236}">
                    <a16:creationId xmlns:a16="http://schemas.microsoft.com/office/drawing/2014/main" id="{19B6B70A-01F3-3549-BAC5-39C5AF68141D}"/>
                  </a:ext>
                </a:extLst>
              </p:cNvPr>
              <p:cNvSpPr/>
              <p:nvPr/>
            </p:nvSpPr>
            <p:spPr>
              <a:xfrm>
                <a:off x="6029598" y="5232400"/>
                <a:ext cx="854075" cy="327025"/>
              </a:xfrm>
              <a:custGeom>
                <a:avLst/>
                <a:gdLst>
                  <a:gd name="connsiteX0" fmla="*/ 57150 w 854075"/>
                  <a:gd name="connsiteY0" fmla="*/ 12700 h 327025"/>
                  <a:gd name="connsiteX1" fmla="*/ 0 w 854075"/>
                  <a:gd name="connsiteY1" fmla="*/ 79375 h 327025"/>
                  <a:gd name="connsiteX2" fmla="*/ 57150 w 854075"/>
                  <a:gd name="connsiteY2" fmla="*/ 142875 h 327025"/>
                  <a:gd name="connsiteX3" fmla="*/ 22225 w 854075"/>
                  <a:gd name="connsiteY3" fmla="*/ 276225 h 327025"/>
                  <a:gd name="connsiteX4" fmla="*/ 101600 w 854075"/>
                  <a:gd name="connsiteY4" fmla="*/ 327025 h 327025"/>
                  <a:gd name="connsiteX5" fmla="*/ 854075 w 854075"/>
                  <a:gd name="connsiteY5" fmla="*/ 301625 h 327025"/>
                  <a:gd name="connsiteX6" fmla="*/ 739775 w 854075"/>
                  <a:gd name="connsiteY6" fmla="*/ 0 h 327025"/>
                  <a:gd name="connsiteX7" fmla="*/ 57150 w 854075"/>
                  <a:gd name="connsiteY7" fmla="*/ 1270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4075" h="327025">
                    <a:moveTo>
                      <a:pt x="57150" y="12700"/>
                    </a:moveTo>
                    <a:lnTo>
                      <a:pt x="0" y="79375"/>
                    </a:lnTo>
                    <a:lnTo>
                      <a:pt x="57150" y="142875"/>
                    </a:lnTo>
                    <a:lnTo>
                      <a:pt x="22225" y="276225"/>
                    </a:lnTo>
                    <a:lnTo>
                      <a:pt x="101600" y="327025"/>
                    </a:lnTo>
                    <a:lnTo>
                      <a:pt x="854075" y="301625"/>
                    </a:lnTo>
                    <a:lnTo>
                      <a:pt x="739775" y="0"/>
                    </a:lnTo>
                    <a:lnTo>
                      <a:pt x="57150" y="12700"/>
                    </a:lnTo>
                    <a:close/>
                  </a:path>
                </a:pathLst>
              </a:custGeom>
              <a:gradFill>
                <a:gsLst>
                  <a:gs pos="0">
                    <a:srgbClr val="D7C2B8"/>
                  </a:gs>
                  <a:gs pos="19000">
                    <a:srgbClr val="C2A79E"/>
                  </a:gs>
                  <a:gs pos="34000">
                    <a:srgbClr val="DAC4B8"/>
                  </a:gs>
                  <a:gs pos="77000">
                    <a:srgbClr val="D8B7AB"/>
                  </a:gs>
                  <a:gs pos="100000">
                    <a:srgbClr val="B59287"/>
                  </a:gs>
                  <a:gs pos="58000">
                    <a:srgbClr val="C8AA9D"/>
                  </a:gs>
                </a:gsLst>
                <a:lin ang="20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675" dirty="0">
                    <a:solidFill>
                      <a:schemeClr val="tx1">
                        <a:lumMod val="75000"/>
                        <a:lumOff val="25000"/>
                      </a:schemeClr>
                    </a:solidFill>
                  </a:rPr>
                  <a:t>迷走神经</a:t>
                </a:r>
                <a:endParaRPr lang="en-US" altLang="zh-CN" sz="675" dirty="0">
                  <a:solidFill>
                    <a:schemeClr val="tx1">
                      <a:lumMod val="75000"/>
                      <a:lumOff val="25000"/>
                    </a:schemeClr>
                  </a:solidFill>
                </a:endParaRPr>
              </a:p>
              <a:p>
                <a:r>
                  <a:rPr lang="zh-CN" altLang="en-US" sz="675" dirty="0">
                    <a:solidFill>
                      <a:schemeClr val="tx1">
                        <a:lumMod val="75000"/>
                        <a:lumOff val="25000"/>
                      </a:schemeClr>
                    </a:solidFill>
                  </a:rPr>
                  <a:t>传入纤维</a:t>
                </a:r>
              </a:p>
            </p:txBody>
          </p:sp>
          <p:sp>
            <p:nvSpPr>
              <p:cNvPr id="24" name="任意多边形: 形状 23">
                <a:extLst>
                  <a:ext uri="{FF2B5EF4-FFF2-40B4-BE49-F238E27FC236}">
                    <a16:creationId xmlns:a16="http://schemas.microsoft.com/office/drawing/2014/main" id="{E054A96A-D401-D641-B699-936F119A2685}"/>
                  </a:ext>
                </a:extLst>
              </p:cNvPr>
              <p:cNvSpPr/>
              <p:nvPr/>
            </p:nvSpPr>
            <p:spPr>
              <a:xfrm>
                <a:off x="1838325" y="5337175"/>
                <a:ext cx="1133475" cy="523875"/>
              </a:xfrm>
              <a:custGeom>
                <a:avLst/>
                <a:gdLst>
                  <a:gd name="connsiteX0" fmla="*/ 66675 w 1133475"/>
                  <a:gd name="connsiteY0" fmla="*/ 0 h 523875"/>
                  <a:gd name="connsiteX1" fmla="*/ 0 w 1133475"/>
                  <a:gd name="connsiteY1" fmla="*/ 114300 h 523875"/>
                  <a:gd name="connsiteX2" fmla="*/ 479425 w 1133475"/>
                  <a:gd name="connsiteY2" fmla="*/ 387350 h 523875"/>
                  <a:gd name="connsiteX3" fmla="*/ 927100 w 1133475"/>
                  <a:gd name="connsiteY3" fmla="*/ 523875 h 523875"/>
                  <a:gd name="connsiteX4" fmla="*/ 1133475 w 1133475"/>
                  <a:gd name="connsiteY4" fmla="*/ 520700 h 523875"/>
                  <a:gd name="connsiteX5" fmla="*/ 1133475 w 1133475"/>
                  <a:gd name="connsiteY5" fmla="*/ 387350 h 523875"/>
                  <a:gd name="connsiteX6" fmla="*/ 850900 w 1133475"/>
                  <a:gd name="connsiteY6" fmla="*/ 368300 h 523875"/>
                  <a:gd name="connsiteX7" fmla="*/ 66675 w 1133475"/>
                  <a:gd name="connsiteY7" fmla="*/ 0 h 52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3475" h="523875">
                    <a:moveTo>
                      <a:pt x="66675" y="0"/>
                    </a:moveTo>
                    <a:lnTo>
                      <a:pt x="0" y="114300"/>
                    </a:lnTo>
                    <a:lnTo>
                      <a:pt x="479425" y="387350"/>
                    </a:lnTo>
                    <a:lnTo>
                      <a:pt x="927100" y="523875"/>
                    </a:lnTo>
                    <a:lnTo>
                      <a:pt x="1133475" y="520700"/>
                    </a:lnTo>
                    <a:lnTo>
                      <a:pt x="1133475" y="387350"/>
                    </a:lnTo>
                    <a:lnTo>
                      <a:pt x="850900" y="368300"/>
                    </a:lnTo>
                    <a:lnTo>
                      <a:pt x="66675" y="0"/>
                    </a:lnTo>
                    <a:close/>
                  </a:path>
                </a:pathLst>
              </a:custGeom>
              <a:gradFill>
                <a:gsLst>
                  <a:gs pos="5000">
                    <a:srgbClr val="ECCBC8"/>
                  </a:gs>
                  <a:gs pos="100000">
                    <a:srgbClr val="D2AEA4"/>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文本框 24">
                <a:extLst>
                  <a:ext uri="{FF2B5EF4-FFF2-40B4-BE49-F238E27FC236}">
                    <a16:creationId xmlns:a16="http://schemas.microsoft.com/office/drawing/2014/main" id="{022833CC-A1D9-4C40-A262-CC3E8D69AC33}"/>
                  </a:ext>
                </a:extLst>
              </p:cNvPr>
              <p:cNvSpPr txBox="1"/>
              <p:nvPr/>
            </p:nvSpPr>
            <p:spPr>
              <a:xfrm rot="1315046">
                <a:off x="2069492" y="5499270"/>
                <a:ext cx="592287" cy="261530"/>
              </a:xfrm>
              <a:prstGeom prst="rect">
                <a:avLst/>
              </a:prstGeom>
              <a:noFill/>
            </p:spPr>
            <p:txBody>
              <a:bodyPr wrap="none" rtlCol="0">
                <a:spAutoFit/>
              </a:bodyPr>
              <a:lstStyle/>
              <a:p>
                <a:r>
                  <a:rPr lang="zh-CN" altLang="en-US" sz="675" dirty="0">
                    <a:solidFill>
                      <a:schemeClr val="tx1">
                        <a:lumMod val="75000"/>
                        <a:lumOff val="25000"/>
                      </a:schemeClr>
                    </a:solidFill>
                  </a:rPr>
                  <a:t>消化道</a:t>
                </a:r>
              </a:p>
            </p:txBody>
          </p:sp>
          <p:sp>
            <p:nvSpPr>
              <p:cNvPr id="26" name="任意多边形: 形状 24">
                <a:extLst>
                  <a:ext uri="{FF2B5EF4-FFF2-40B4-BE49-F238E27FC236}">
                    <a16:creationId xmlns:a16="http://schemas.microsoft.com/office/drawing/2014/main" id="{FC753066-C72E-B545-8296-0D8088F68B49}"/>
                  </a:ext>
                </a:extLst>
              </p:cNvPr>
              <p:cNvSpPr/>
              <p:nvPr/>
            </p:nvSpPr>
            <p:spPr>
              <a:xfrm>
                <a:off x="4568825" y="4260850"/>
                <a:ext cx="571500" cy="288925"/>
              </a:xfrm>
              <a:custGeom>
                <a:avLst/>
                <a:gdLst>
                  <a:gd name="connsiteX0" fmla="*/ 0 w 571500"/>
                  <a:gd name="connsiteY0" fmla="*/ 3175 h 288925"/>
                  <a:gd name="connsiteX1" fmla="*/ 19050 w 571500"/>
                  <a:gd name="connsiteY1" fmla="*/ 288925 h 288925"/>
                  <a:gd name="connsiteX2" fmla="*/ 571500 w 571500"/>
                  <a:gd name="connsiteY2" fmla="*/ 285750 h 288925"/>
                  <a:gd name="connsiteX3" fmla="*/ 549275 w 571500"/>
                  <a:gd name="connsiteY3" fmla="*/ 158750 h 288925"/>
                  <a:gd name="connsiteX4" fmla="*/ 374650 w 571500"/>
                  <a:gd name="connsiteY4" fmla="*/ 0 h 288925"/>
                  <a:gd name="connsiteX5" fmla="*/ 0 w 571500"/>
                  <a:gd name="connsiteY5" fmla="*/ 3175 h 28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0" h="288925">
                    <a:moveTo>
                      <a:pt x="0" y="3175"/>
                    </a:moveTo>
                    <a:lnTo>
                      <a:pt x="19050" y="288925"/>
                    </a:lnTo>
                    <a:lnTo>
                      <a:pt x="571500" y="285750"/>
                    </a:lnTo>
                    <a:lnTo>
                      <a:pt x="549275" y="158750"/>
                    </a:lnTo>
                    <a:lnTo>
                      <a:pt x="374650" y="0"/>
                    </a:lnTo>
                    <a:lnTo>
                      <a:pt x="0" y="3175"/>
                    </a:lnTo>
                    <a:close/>
                  </a:path>
                </a:pathLst>
              </a:cu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601" tIns="34301" rIns="68601" bIns="34301" numCol="1" spcCol="0" rtlCol="0" fromWordArt="0" anchor="ctr" anchorCtr="0" forceAA="0" compatLnSpc="1">
                <a:prstTxWarp prst="textNoShape">
                  <a:avLst/>
                </a:prstTxWarp>
                <a:noAutofit/>
              </a:bodyPr>
              <a:lstStyle/>
              <a:p>
                <a:pPr algn="ctr"/>
                <a:endParaRPr lang="zh-CN" altLang="en-US" sz="1350"/>
              </a:p>
            </p:txBody>
          </p:sp>
          <p:sp>
            <p:nvSpPr>
              <p:cNvPr id="27" name="矩形 26">
                <a:extLst>
                  <a:ext uri="{FF2B5EF4-FFF2-40B4-BE49-F238E27FC236}">
                    <a16:creationId xmlns:a16="http://schemas.microsoft.com/office/drawing/2014/main" id="{C58E91E5-26C9-B043-B07E-CB64FF339FAC}"/>
                  </a:ext>
                </a:extLst>
              </p:cNvPr>
              <p:cNvSpPr/>
              <p:nvPr/>
            </p:nvSpPr>
            <p:spPr>
              <a:xfrm>
                <a:off x="4544487" y="4405312"/>
                <a:ext cx="763222" cy="261530"/>
              </a:xfrm>
              <a:prstGeom prst="rect">
                <a:avLst/>
              </a:prstGeom>
            </p:spPr>
            <p:txBody>
              <a:bodyPr wrap="none">
                <a:spAutoFit/>
              </a:bodyPr>
              <a:lstStyle/>
              <a:p>
                <a:r>
                  <a:rPr lang="en-US" altLang="zh-CN" sz="675" dirty="0">
                    <a:solidFill>
                      <a:schemeClr val="bg1"/>
                    </a:solidFill>
                  </a:rPr>
                  <a:t>5-HT</a:t>
                </a:r>
                <a:r>
                  <a:rPr lang="en-US" altLang="zh-CN" sz="675" baseline="-25000" dirty="0">
                    <a:solidFill>
                      <a:schemeClr val="bg1"/>
                    </a:solidFill>
                  </a:rPr>
                  <a:t>3</a:t>
                </a:r>
                <a:r>
                  <a:rPr lang="en-US" altLang="zh-CN" sz="675" dirty="0">
                    <a:solidFill>
                      <a:schemeClr val="bg1"/>
                    </a:solidFill>
                  </a:rPr>
                  <a:t> </a:t>
                </a:r>
                <a:r>
                  <a:rPr lang="zh-CN" altLang="en-US" sz="675" dirty="0">
                    <a:solidFill>
                      <a:schemeClr val="bg1"/>
                    </a:solidFill>
                  </a:rPr>
                  <a:t>受体</a:t>
                </a:r>
                <a:endParaRPr lang="en-US" altLang="zh-CN" sz="675" dirty="0">
                  <a:solidFill>
                    <a:schemeClr val="bg1"/>
                  </a:solidFill>
                </a:endParaRPr>
              </a:p>
            </p:txBody>
          </p:sp>
          <p:sp>
            <p:nvSpPr>
              <p:cNvPr id="28" name="矩形 27">
                <a:extLst>
                  <a:ext uri="{FF2B5EF4-FFF2-40B4-BE49-F238E27FC236}">
                    <a16:creationId xmlns:a16="http://schemas.microsoft.com/office/drawing/2014/main" id="{CEECA899-4B22-A248-80CC-C762219E0126}"/>
                  </a:ext>
                </a:extLst>
              </p:cNvPr>
              <p:cNvSpPr/>
              <p:nvPr/>
            </p:nvSpPr>
            <p:spPr>
              <a:xfrm>
                <a:off x="3716912" y="4089466"/>
                <a:ext cx="1099563" cy="144491"/>
              </a:xfrm>
              <a:prstGeom prst="rect">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601" tIns="34301" rIns="68601" bIns="34301" numCol="1" spcCol="0" rtlCol="0" fromWordArt="0" anchor="ctr" anchorCtr="0" forceAA="0" compatLnSpc="1">
                <a:prstTxWarp prst="textNoShape">
                  <a:avLst/>
                </a:prstTxWarp>
                <a:noAutofit/>
              </a:bodyPr>
              <a:lstStyle/>
              <a:p>
                <a:pPr algn="ctr"/>
                <a:endParaRPr lang="zh-CN" altLang="en-US" sz="1350"/>
              </a:p>
            </p:txBody>
          </p:sp>
          <p:sp>
            <p:nvSpPr>
              <p:cNvPr id="29" name="矩形 28">
                <a:extLst>
                  <a:ext uri="{FF2B5EF4-FFF2-40B4-BE49-F238E27FC236}">
                    <a16:creationId xmlns:a16="http://schemas.microsoft.com/office/drawing/2014/main" id="{B226A9D6-E816-264B-B9F8-486A9C6D550A}"/>
                  </a:ext>
                </a:extLst>
              </p:cNvPr>
              <p:cNvSpPr/>
              <p:nvPr/>
            </p:nvSpPr>
            <p:spPr>
              <a:xfrm>
                <a:off x="3636996" y="4006365"/>
                <a:ext cx="938429" cy="261530"/>
              </a:xfrm>
              <a:prstGeom prst="rect">
                <a:avLst/>
              </a:prstGeom>
            </p:spPr>
            <p:txBody>
              <a:bodyPr wrap="none">
                <a:spAutoFit/>
              </a:bodyPr>
              <a:lstStyle/>
              <a:p>
                <a:r>
                  <a:rPr lang="zh-CN" altLang="en-US" sz="675" dirty="0">
                    <a:solidFill>
                      <a:schemeClr val="bg1"/>
                    </a:solidFill>
                  </a:rPr>
                  <a:t>五羟色胺释放</a:t>
                </a:r>
                <a:endParaRPr lang="en-US" altLang="zh-CN" sz="675" dirty="0">
                  <a:solidFill>
                    <a:schemeClr val="bg1"/>
                  </a:solidFill>
                </a:endParaRPr>
              </a:p>
            </p:txBody>
          </p:sp>
          <p:sp>
            <p:nvSpPr>
              <p:cNvPr id="30" name="椭圆 28">
                <a:extLst>
                  <a:ext uri="{FF2B5EF4-FFF2-40B4-BE49-F238E27FC236}">
                    <a16:creationId xmlns:a16="http://schemas.microsoft.com/office/drawing/2014/main" id="{12D8CCAA-486A-464E-9849-981825ECDAE8}"/>
                  </a:ext>
                </a:extLst>
              </p:cNvPr>
              <p:cNvSpPr/>
              <p:nvPr/>
            </p:nvSpPr>
            <p:spPr>
              <a:xfrm>
                <a:off x="1552648" y="4061892"/>
                <a:ext cx="678800" cy="258216"/>
              </a:xfrm>
              <a:custGeom>
                <a:avLst/>
                <a:gdLst>
                  <a:gd name="connsiteX0" fmla="*/ 0 w 664879"/>
                  <a:gd name="connsiteY0" fmla="*/ 127000 h 254000"/>
                  <a:gd name="connsiteX1" fmla="*/ 332440 w 664879"/>
                  <a:gd name="connsiteY1" fmla="*/ 0 h 254000"/>
                  <a:gd name="connsiteX2" fmla="*/ 664880 w 664879"/>
                  <a:gd name="connsiteY2" fmla="*/ 127000 h 254000"/>
                  <a:gd name="connsiteX3" fmla="*/ 332440 w 664879"/>
                  <a:gd name="connsiteY3" fmla="*/ 254000 h 254000"/>
                  <a:gd name="connsiteX4" fmla="*/ 0 w 664879"/>
                  <a:gd name="connsiteY4" fmla="*/ 127000 h 254000"/>
                  <a:gd name="connsiteX0" fmla="*/ 408 w 665288"/>
                  <a:gd name="connsiteY0" fmla="*/ 129108 h 258216"/>
                  <a:gd name="connsiteX1" fmla="*/ 332848 w 665288"/>
                  <a:gd name="connsiteY1" fmla="*/ 2108 h 258216"/>
                  <a:gd name="connsiteX2" fmla="*/ 665288 w 665288"/>
                  <a:gd name="connsiteY2" fmla="*/ 129108 h 258216"/>
                  <a:gd name="connsiteX3" fmla="*/ 332848 w 665288"/>
                  <a:gd name="connsiteY3" fmla="*/ 256108 h 258216"/>
                  <a:gd name="connsiteX4" fmla="*/ 408 w 665288"/>
                  <a:gd name="connsiteY4" fmla="*/ 129108 h 258216"/>
                  <a:gd name="connsiteX0" fmla="*/ 408 w 665476"/>
                  <a:gd name="connsiteY0" fmla="*/ 129108 h 258216"/>
                  <a:gd name="connsiteX1" fmla="*/ 332848 w 665476"/>
                  <a:gd name="connsiteY1" fmla="*/ 2108 h 258216"/>
                  <a:gd name="connsiteX2" fmla="*/ 665288 w 665476"/>
                  <a:gd name="connsiteY2" fmla="*/ 129108 h 258216"/>
                  <a:gd name="connsiteX3" fmla="*/ 332848 w 665476"/>
                  <a:gd name="connsiteY3" fmla="*/ 256108 h 258216"/>
                  <a:gd name="connsiteX4" fmla="*/ 408 w 665476"/>
                  <a:gd name="connsiteY4" fmla="*/ 129108 h 25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476" h="258216">
                    <a:moveTo>
                      <a:pt x="408" y="129108"/>
                    </a:moveTo>
                    <a:cubicBezTo>
                      <a:pt x="9933" y="-26757"/>
                      <a:pt x="149246" y="2108"/>
                      <a:pt x="332848" y="2108"/>
                    </a:cubicBezTo>
                    <a:cubicBezTo>
                      <a:pt x="516450" y="2108"/>
                      <a:pt x="671638" y="11343"/>
                      <a:pt x="665288" y="129108"/>
                    </a:cubicBezTo>
                    <a:cubicBezTo>
                      <a:pt x="658938" y="246873"/>
                      <a:pt x="516450" y="256108"/>
                      <a:pt x="332848" y="256108"/>
                    </a:cubicBezTo>
                    <a:cubicBezTo>
                      <a:pt x="149246" y="256108"/>
                      <a:pt x="-9117" y="284973"/>
                      <a:pt x="408" y="129108"/>
                    </a:cubicBezTo>
                    <a:close/>
                  </a:path>
                </a:pathLst>
              </a:custGeom>
              <a:solidFill>
                <a:srgbClr val="FE8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50" dirty="0"/>
                  <a:t>化疗</a:t>
                </a:r>
              </a:p>
            </p:txBody>
          </p:sp>
          <p:sp>
            <p:nvSpPr>
              <p:cNvPr id="31" name="矩形 30">
                <a:extLst>
                  <a:ext uri="{FF2B5EF4-FFF2-40B4-BE49-F238E27FC236}">
                    <a16:creationId xmlns:a16="http://schemas.microsoft.com/office/drawing/2014/main" id="{85BF7A78-E418-7143-82AE-499E78128D06}"/>
                  </a:ext>
                </a:extLst>
              </p:cNvPr>
              <p:cNvSpPr/>
              <p:nvPr/>
            </p:nvSpPr>
            <p:spPr>
              <a:xfrm>
                <a:off x="2460625" y="4171950"/>
                <a:ext cx="1005652" cy="258216"/>
              </a:xfrm>
              <a:prstGeom prst="rect">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2" name="矩形 31">
                <a:extLst>
                  <a:ext uri="{FF2B5EF4-FFF2-40B4-BE49-F238E27FC236}">
                    <a16:creationId xmlns:a16="http://schemas.microsoft.com/office/drawing/2014/main" id="{EAF83611-FDE2-364A-8326-CC10917FD91E}"/>
                  </a:ext>
                </a:extLst>
              </p:cNvPr>
              <p:cNvSpPr/>
              <p:nvPr/>
            </p:nvSpPr>
            <p:spPr>
              <a:xfrm>
                <a:off x="2735633" y="4076184"/>
                <a:ext cx="823049" cy="399986"/>
              </a:xfrm>
              <a:prstGeom prst="rect">
                <a:avLst/>
              </a:prstGeom>
            </p:spPr>
            <p:txBody>
              <a:bodyPr wrap="none">
                <a:spAutoFit/>
              </a:bodyPr>
              <a:lstStyle/>
              <a:p>
                <a:pPr algn="r"/>
                <a:r>
                  <a:rPr lang="zh-CN" altLang="en-US" sz="675" dirty="0">
                    <a:solidFill>
                      <a:schemeClr val="bg1"/>
                    </a:solidFill>
                  </a:rPr>
                  <a:t>消化道的</a:t>
                </a:r>
                <a:endParaRPr lang="en-US" altLang="zh-CN" sz="675" dirty="0">
                  <a:solidFill>
                    <a:schemeClr val="bg1"/>
                  </a:solidFill>
                </a:endParaRPr>
              </a:p>
              <a:p>
                <a:pPr algn="r"/>
                <a:r>
                  <a:rPr lang="zh-CN" altLang="en-US" sz="675" dirty="0">
                    <a:solidFill>
                      <a:schemeClr val="bg1"/>
                    </a:solidFill>
                  </a:rPr>
                  <a:t>肠嗜铬细胞</a:t>
                </a:r>
                <a:endParaRPr lang="en-US" altLang="zh-CN" sz="675" dirty="0">
                  <a:solidFill>
                    <a:schemeClr val="bg1"/>
                  </a:solidFill>
                </a:endParaRPr>
              </a:p>
            </p:txBody>
          </p:sp>
          <p:sp>
            <p:nvSpPr>
              <p:cNvPr id="33" name="矩形 32">
                <a:extLst>
                  <a:ext uri="{FF2B5EF4-FFF2-40B4-BE49-F238E27FC236}">
                    <a16:creationId xmlns:a16="http://schemas.microsoft.com/office/drawing/2014/main" id="{591225F7-FFCE-814B-B837-AF55890DED98}"/>
                  </a:ext>
                </a:extLst>
              </p:cNvPr>
              <p:cNvSpPr/>
              <p:nvPr/>
            </p:nvSpPr>
            <p:spPr>
              <a:xfrm>
                <a:off x="2654987" y="3347411"/>
                <a:ext cx="2021787" cy="538443"/>
              </a:xfrm>
              <a:prstGeom prst="rect">
                <a:avLst/>
              </a:prstGeom>
            </p:spPr>
            <p:txBody>
              <a:bodyPr wrap="square">
                <a:spAutoFit/>
              </a:bodyPr>
              <a:lstStyle/>
              <a:p>
                <a:pPr marL="538306" indent="-66693">
                  <a:buFont typeface="Arial" panose="020B0604020202020204" pitchFamily="34" charset="0"/>
                  <a:buChar char="•"/>
                </a:pPr>
                <a:r>
                  <a:rPr lang="zh-CN" altLang="en-US" sz="675" dirty="0">
                    <a:solidFill>
                      <a:schemeClr val="bg1"/>
                    </a:solidFill>
                  </a:rPr>
                  <a:t>唾液分泌</a:t>
                </a:r>
                <a:endParaRPr lang="en-US" altLang="zh-CN" sz="675" dirty="0">
                  <a:solidFill>
                    <a:schemeClr val="bg1"/>
                  </a:solidFill>
                </a:endParaRPr>
              </a:p>
              <a:p>
                <a:pPr marL="404920" indent="-69075">
                  <a:buFont typeface="Arial" panose="020B0604020202020204" pitchFamily="34" charset="0"/>
                  <a:buChar char="•"/>
                </a:pPr>
                <a:r>
                  <a:rPr lang="zh-CN" altLang="en-US" sz="675" dirty="0">
                    <a:solidFill>
                      <a:schemeClr val="bg1"/>
                    </a:solidFill>
                  </a:rPr>
                  <a:t>呼吸频率</a:t>
                </a:r>
                <a:endParaRPr lang="en-US" altLang="zh-CN" sz="675" dirty="0">
                  <a:solidFill>
                    <a:schemeClr val="bg1"/>
                  </a:solidFill>
                </a:endParaRPr>
              </a:p>
              <a:p>
                <a:pPr marL="128622" indent="-128622">
                  <a:buFont typeface="Arial" panose="020B0604020202020204" pitchFamily="34" charset="0"/>
                  <a:buChar char="•"/>
                </a:pPr>
                <a:r>
                  <a:rPr lang="zh-CN" altLang="en-US" sz="675" dirty="0">
                    <a:solidFill>
                      <a:schemeClr val="bg1"/>
                    </a:solidFill>
                  </a:rPr>
                  <a:t>食道、消化道和腹部肌肉收缩</a:t>
                </a:r>
                <a:endParaRPr lang="en-US" altLang="zh-CN" sz="675" dirty="0">
                  <a:solidFill>
                    <a:schemeClr val="bg1"/>
                  </a:solidFill>
                </a:endParaRPr>
              </a:p>
            </p:txBody>
          </p:sp>
        </p:grpSp>
      </p:grpSp>
    </p:spTree>
    <p:extLst>
      <p:ext uri="{BB962C8B-B14F-4D97-AF65-F5344CB8AC3E}">
        <p14:creationId xmlns:p14="http://schemas.microsoft.com/office/powerpoint/2010/main" val="3786568227"/>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10" y="124272"/>
            <a:ext cx="2210874"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38910" y="162958"/>
            <a:ext cx="3922513"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止吐药物</a:t>
            </a:r>
          </a:p>
        </p:txBody>
      </p:sp>
      <p:sp>
        <p:nvSpPr>
          <p:cNvPr id="6" name="标题 3">
            <a:extLst>
              <a:ext uri="{FF2B5EF4-FFF2-40B4-BE49-F238E27FC236}">
                <a16:creationId xmlns:a16="http://schemas.microsoft.com/office/drawing/2014/main" id="{CAB69C92-254D-2B45-87D5-A7B9D0A224CA}"/>
              </a:ext>
            </a:extLst>
          </p:cNvPr>
          <p:cNvSpPr txBox="1">
            <a:spLocks/>
          </p:cNvSpPr>
          <p:nvPr/>
        </p:nvSpPr>
        <p:spPr>
          <a:xfrm>
            <a:off x="755576" y="484312"/>
            <a:ext cx="8229600" cy="85751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a:latin typeface="Microsoft YaHei" panose="020B0503020204020204" pitchFamily="34" charset="-122"/>
                <a:ea typeface="Microsoft YaHei" panose="020B0503020204020204" pitchFamily="34" charset="-122"/>
              </a:rPr>
              <a:t>化疗药物根据其致吐性分为四级</a:t>
            </a:r>
            <a:r>
              <a:rPr lang="en-US" altLang="zh-CN" sz="2400">
                <a:latin typeface="Microsoft YaHei" panose="020B0503020204020204" pitchFamily="34" charset="-122"/>
                <a:ea typeface="Microsoft YaHei" panose="020B0503020204020204" pitchFamily="34" charset="-122"/>
              </a:rPr>
              <a:t/>
            </a:r>
            <a:br>
              <a:rPr lang="en-US" altLang="zh-CN" sz="2400">
                <a:latin typeface="Microsoft YaHei" panose="020B0503020204020204" pitchFamily="34" charset="-122"/>
                <a:ea typeface="Microsoft YaHei" panose="020B0503020204020204" pitchFamily="34" charset="-122"/>
              </a:rPr>
            </a:br>
            <a:r>
              <a:rPr lang="zh-CN" altLang="en-US" sz="2400">
                <a:latin typeface="Microsoft YaHei" panose="020B0503020204020204" pitchFamily="34" charset="-122"/>
                <a:ea typeface="Microsoft YaHei" panose="020B0503020204020204" pitchFamily="34" charset="-122"/>
              </a:rPr>
              <a:t>高致吐化疗药（</a:t>
            </a:r>
            <a:r>
              <a:rPr lang="en-US" altLang="zh-CN" sz="2400">
                <a:latin typeface="Microsoft YaHei" panose="020B0503020204020204" pitchFamily="34" charset="-122"/>
                <a:ea typeface="Microsoft YaHei" panose="020B0503020204020204" pitchFamily="34" charset="-122"/>
              </a:rPr>
              <a:t>HEC</a:t>
            </a:r>
            <a:r>
              <a:rPr lang="zh-CN" altLang="en-US" sz="2400">
                <a:latin typeface="Microsoft YaHei" panose="020B0503020204020204" pitchFamily="34" charset="-122"/>
                <a:ea typeface="Microsoft YaHei" panose="020B0503020204020204" pitchFamily="34" charset="-122"/>
              </a:rPr>
              <a:t>）引发呕吐的风险</a:t>
            </a:r>
            <a:r>
              <a:rPr lang="en-US" altLang="zh-CN" sz="2400">
                <a:latin typeface="Microsoft YaHei" panose="020B0503020204020204" pitchFamily="34" charset="-122"/>
                <a:ea typeface="Microsoft YaHei" panose="020B0503020204020204" pitchFamily="34" charset="-122"/>
              </a:rPr>
              <a:t>&gt;90%</a:t>
            </a:r>
            <a:endParaRPr lang="zh-CN" altLang="en-US" sz="2400" dirty="0">
              <a:latin typeface="Microsoft YaHei" panose="020B0503020204020204" pitchFamily="34" charset="-122"/>
              <a:ea typeface="Microsoft YaHei" panose="020B0503020204020204" pitchFamily="34" charset="-122"/>
            </a:endParaRPr>
          </a:p>
        </p:txBody>
      </p:sp>
      <p:sp>
        <p:nvSpPr>
          <p:cNvPr id="7" name="文本框 6">
            <a:extLst>
              <a:ext uri="{FF2B5EF4-FFF2-40B4-BE49-F238E27FC236}">
                <a16:creationId xmlns:a16="http://schemas.microsoft.com/office/drawing/2014/main" id="{9C074B48-8C4B-DE45-9CFC-CB2A2884D5D1}"/>
              </a:ext>
            </a:extLst>
          </p:cNvPr>
          <p:cNvSpPr txBox="1"/>
          <p:nvPr/>
        </p:nvSpPr>
        <p:spPr>
          <a:xfrm>
            <a:off x="221192" y="4871993"/>
            <a:ext cx="5213689" cy="196208"/>
          </a:xfrm>
          <a:prstGeom prst="rect">
            <a:avLst/>
          </a:prstGeom>
          <a:noFill/>
        </p:spPr>
        <p:txBody>
          <a:bodyPr wrap="square" rtlCol="0" anchor="b">
            <a:spAutoFit/>
          </a:bodyPr>
          <a:lstStyle/>
          <a:p>
            <a:r>
              <a:rPr lang="en-US" altLang="zh-CN" sz="675" dirty="0"/>
              <a:t>[1] NCCN Guidelines. Antiemesis v3.2018</a:t>
            </a:r>
            <a:endParaRPr lang="zh-CN" altLang="en-US" sz="675" dirty="0"/>
          </a:p>
        </p:txBody>
      </p:sp>
      <p:grpSp>
        <p:nvGrpSpPr>
          <p:cNvPr id="2" name="组合 7">
            <a:extLst>
              <a:ext uri="{FF2B5EF4-FFF2-40B4-BE49-F238E27FC236}">
                <a16:creationId xmlns:a16="http://schemas.microsoft.com/office/drawing/2014/main" id="{476D96F8-34B5-DE4C-9385-3EF2A4FF11E8}"/>
              </a:ext>
            </a:extLst>
          </p:cNvPr>
          <p:cNvGrpSpPr/>
          <p:nvPr/>
        </p:nvGrpSpPr>
        <p:grpSpPr>
          <a:xfrm>
            <a:off x="1727429" y="3390677"/>
            <a:ext cx="6277462" cy="1041577"/>
            <a:chOff x="427588" y="2021795"/>
            <a:chExt cx="8367366" cy="1388341"/>
          </a:xfrm>
        </p:grpSpPr>
        <p:grpSp>
          <p:nvGrpSpPr>
            <p:cNvPr id="3" name="组合 8">
              <a:extLst>
                <a:ext uri="{FF2B5EF4-FFF2-40B4-BE49-F238E27FC236}">
                  <a16:creationId xmlns:a16="http://schemas.microsoft.com/office/drawing/2014/main" id="{FC4D6EC7-2B5D-2A40-993E-C28138FB15D6}"/>
                </a:ext>
              </a:extLst>
            </p:cNvPr>
            <p:cNvGrpSpPr/>
            <p:nvPr/>
          </p:nvGrpSpPr>
          <p:grpSpPr>
            <a:xfrm>
              <a:off x="427588" y="2333960"/>
              <a:ext cx="8367366" cy="1076176"/>
              <a:chOff x="427588" y="2333960"/>
              <a:chExt cx="8367366" cy="1076176"/>
            </a:xfrm>
          </p:grpSpPr>
          <p:sp>
            <p:nvSpPr>
              <p:cNvPr id="11" name="矩形 10">
                <a:extLst>
                  <a:ext uri="{FF2B5EF4-FFF2-40B4-BE49-F238E27FC236}">
                    <a16:creationId xmlns:a16="http://schemas.microsoft.com/office/drawing/2014/main" id="{50EAF62F-811B-0340-AB23-0E3F33FE58D1}"/>
                  </a:ext>
                </a:extLst>
              </p:cNvPr>
              <p:cNvSpPr/>
              <p:nvPr/>
            </p:nvSpPr>
            <p:spPr>
              <a:xfrm>
                <a:off x="628650" y="2333960"/>
                <a:ext cx="790105" cy="5110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极低</a:t>
                </a:r>
              </a:p>
            </p:txBody>
          </p:sp>
          <p:sp>
            <p:nvSpPr>
              <p:cNvPr id="12" name="矩形 11">
                <a:extLst>
                  <a:ext uri="{FF2B5EF4-FFF2-40B4-BE49-F238E27FC236}">
                    <a16:creationId xmlns:a16="http://schemas.microsoft.com/office/drawing/2014/main" id="{73A83083-C6B2-9C4B-84DB-FB0ABED45B0E}"/>
                  </a:ext>
                </a:extLst>
              </p:cNvPr>
              <p:cNvSpPr/>
              <p:nvPr/>
            </p:nvSpPr>
            <p:spPr>
              <a:xfrm>
                <a:off x="1418762" y="2333960"/>
                <a:ext cx="1580224" cy="5110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低</a:t>
                </a:r>
              </a:p>
            </p:txBody>
          </p:sp>
          <p:sp>
            <p:nvSpPr>
              <p:cNvPr id="13" name="矩形 12">
                <a:extLst>
                  <a:ext uri="{FF2B5EF4-FFF2-40B4-BE49-F238E27FC236}">
                    <a16:creationId xmlns:a16="http://schemas.microsoft.com/office/drawing/2014/main" id="{8547A2AE-154E-2F4C-A1F5-34B26651A5C9}"/>
                  </a:ext>
                </a:extLst>
              </p:cNvPr>
              <p:cNvSpPr/>
              <p:nvPr/>
            </p:nvSpPr>
            <p:spPr>
              <a:xfrm>
                <a:off x="2998992" y="2333960"/>
                <a:ext cx="4740681" cy="5110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中等</a:t>
                </a:r>
              </a:p>
            </p:txBody>
          </p:sp>
          <p:sp>
            <p:nvSpPr>
              <p:cNvPr id="14" name="矩形 13">
                <a:extLst>
                  <a:ext uri="{FF2B5EF4-FFF2-40B4-BE49-F238E27FC236}">
                    <a16:creationId xmlns:a16="http://schemas.microsoft.com/office/drawing/2014/main" id="{2C7C5F8E-06F2-B545-830F-71AED0276AA8}"/>
                  </a:ext>
                </a:extLst>
              </p:cNvPr>
              <p:cNvSpPr/>
              <p:nvPr/>
            </p:nvSpPr>
            <p:spPr>
              <a:xfrm>
                <a:off x="7739678" y="2333960"/>
                <a:ext cx="790112" cy="5110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高</a:t>
                </a:r>
              </a:p>
            </p:txBody>
          </p:sp>
          <p:grpSp>
            <p:nvGrpSpPr>
              <p:cNvPr id="4" name="组合 14">
                <a:extLst>
                  <a:ext uri="{FF2B5EF4-FFF2-40B4-BE49-F238E27FC236}">
                    <a16:creationId xmlns:a16="http://schemas.microsoft.com/office/drawing/2014/main" id="{3107A59B-B80A-AA49-B1C9-39E871DF9F30}"/>
                  </a:ext>
                </a:extLst>
              </p:cNvPr>
              <p:cNvGrpSpPr/>
              <p:nvPr/>
            </p:nvGrpSpPr>
            <p:grpSpPr>
              <a:xfrm>
                <a:off x="427588" y="3032243"/>
                <a:ext cx="8367366" cy="377893"/>
                <a:chOff x="427588" y="3032243"/>
                <a:chExt cx="8367366" cy="377893"/>
              </a:xfrm>
            </p:grpSpPr>
            <p:grpSp>
              <p:nvGrpSpPr>
                <p:cNvPr id="5" name="组合 15">
                  <a:extLst>
                    <a:ext uri="{FF2B5EF4-FFF2-40B4-BE49-F238E27FC236}">
                      <a16:creationId xmlns:a16="http://schemas.microsoft.com/office/drawing/2014/main" id="{0D59A360-3CC8-0941-A6AC-6959B3FDB123}"/>
                    </a:ext>
                  </a:extLst>
                </p:cNvPr>
                <p:cNvGrpSpPr/>
                <p:nvPr/>
              </p:nvGrpSpPr>
              <p:grpSpPr>
                <a:xfrm>
                  <a:off x="628650" y="3032243"/>
                  <a:ext cx="7901140" cy="104503"/>
                  <a:chOff x="628650" y="2960914"/>
                  <a:chExt cx="7901140" cy="104503"/>
                </a:xfrm>
              </p:grpSpPr>
              <p:cxnSp>
                <p:nvCxnSpPr>
                  <p:cNvPr id="24" name="直接连接符 9">
                    <a:extLst>
                      <a:ext uri="{FF2B5EF4-FFF2-40B4-BE49-F238E27FC236}">
                        <a16:creationId xmlns:a16="http://schemas.microsoft.com/office/drawing/2014/main" id="{0F100142-0F2E-A142-951E-A5F9E0F76182}"/>
                      </a:ext>
                    </a:extLst>
                  </p:cNvPr>
                  <p:cNvCxnSpPr/>
                  <p:nvPr/>
                </p:nvCxnSpPr>
                <p:spPr>
                  <a:xfrm>
                    <a:off x="628650" y="2960914"/>
                    <a:ext cx="0" cy="1045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10">
                    <a:extLst>
                      <a:ext uri="{FF2B5EF4-FFF2-40B4-BE49-F238E27FC236}">
                        <a16:creationId xmlns:a16="http://schemas.microsoft.com/office/drawing/2014/main" id="{EFA496B3-DFD0-C14E-94F2-D496F0D4F6CB}"/>
                      </a:ext>
                    </a:extLst>
                  </p:cNvPr>
                  <p:cNvCxnSpPr/>
                  <p:nvPr/>
                </p:nvCxnSpPr>
                <p:spPr>
                  <a:xfrm>
                    <a:off x="1418764" y="2960914"/>
                    <a:ext cx="0" cy="1045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11">
                    <a:extLst>
                      <a:ext uri="{FF2B5EF4-FFF2-40B4-BE49-F238E27FC236}">
                        <a16:creationId xmlns:a16="http://schemas.microsoft.com/office/drawing/2014/main" id="{B5AF8EC7-DF30-824C-84CB-4DAAA667BAFD}"/>
                      </a:ext>
                    </a:extLst>
                  </p:cNvPr>
                  <p:cNvCxnSpPr/>
                  <p:nvPr/>
                </p:nvCxnSpPr>
                <p:spPr>
                  <a:xfrm>
                    <a:off x="2208878" y="2960914"/>
                    <a:ext cx="0" cy="1045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12">
                    <a:extLst>
                      <a:ext uri="{FF2B5EF4-FFF2-40B4-BE49-F238E27FC236}">
                        <a16:creationId xmlns:a16="http://schemas.microsoft.com/office/drawing/2014/main" id="{7A093167-E6F0-C149-9CD6-9AA8287183A2}"/>
                      </a:ext>
                    </a:extLst>
                  </p:cNvPr>
                  <p:cNvCxnSpPr/>
                  <p:nvPr/>
                </p:nvCxnSpPr>
                <p:spPr>
                  <a:xfrm>
                    <a:off x="2998992" y="2960914"/>
                    <a:ext cx="0" cy="1045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13">
                    <a:extLst>
                      <a:ext uri="{FF2B5EF4-FFF2-40B4-BE49-F238E27FC236}">
                        <a16:creationId xmlns:a16="http://schemas.microsoft.com/office/drawing/2014/main" id="{5EA1837D-597E-1846-8E3B-B8C198C77D6C}"/>
                      </a:ext>
                    </a:extLst>
                  </p:cNvPr>
                  <p:cNvCxnSpPr/>
                  <p:nvPr/>
                </p:nvCxnSpPr>
                <p:spPr>
                  <a:xfrm>
                    <a:off x="3789106" y="2960914"/>
                    <a:ext cx="0" cy="1045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14">
                    <a:extLst>
                      <a:ext uri="{FF2B5EF4-FFF2-40B4-BE49-F238E27FC236}">
                        <a16:creationId xmlns:a16="http://schemas.microsoft.com/office/drawing/2014/main" id="{9CA687D4-B228-4544-94C7-61985A08DC7A}"/>
                      </a:ext>
                    </a:extLst>
                  </p:cNvPr>
                  <p:cNvCxnSpPr/>
                  <p:nvPr/>
                </p:nvCxnSpPr>
                <p:spPr>
                  <a:xfrm>
                    <a:off x="4579220" y="2960914"/>
                    <a:ext cx="0" cy="1045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15">
                    <a:extLst>
                      <a:ext uri="{FF2B5EF4-FFF2-40B4-BE49-F238E27FC236}">
                        <a16:creationId xmlns:a16="http://schemas.microsoft.com/office/drawing/2014/main" id="{D067F22E-061C-A041-B99A-DC26548692EC}"/>
                      </a:ext>
                    </a:extLst>
                  </p:cNvPr>
                  <p:cNvCxnSpPr/>
                  <p:nvPr/>
                </p:nvCxnSpPr>
                <p:spPr>
                  <a:xfrm>
                    <a:off x="5369334" y="2960914"/>
                    <a:ext cx="0" cy="1045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16">
                    <a:extLst>
                      <a:ext uri="{FF2B5EF4-FFF2-40B4-BE49-F238E27FC236}">
                        <a16:creationId xmlns:a16="http://schemas.microsoft.com/office/drawing/2014/main" id="{C7C685F2-02A6-2048-BB62-4F65F6FE2FC9}"/>
                      </a:ext>
                    </a:extLst>
                  </p:cNvPr>
                  <p:cNvCxnSpPr/>
                  <p:nvPr/>
                </p:nvCxnSpPr>
                <p:spPr>
                  <a:xfrm>
                    <a:off x="6159448" y="2960914"/>
                    <a:ext cx="0" cy="1045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17">
                    <a:extLst>
                      <a:ext uri="{FF2B5EF4-FFF2-40B4-BE49-F238E27FC236}">
                        <a16:creationId xmlns:a16="http://schemas.microsoft.com/office/drawing/2014/main" id="{44BC1EB5-1AED-384B-A900-CB91E383A63D}"/>
                      </a:ext>
                    </a:extLst>
                  </p:cNvPr>
                  <p:cNvCxnSpPr/>
                  <p:nvPr/>
                </p:nvCxnSpPr>
                <p:spPr>
                  <a:xfrm>
                    <a:off x="6949562" y="2960914"/>
                    <a:ext cx="0" cy="1045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18">
                    <a:extLst>
                      <a:ext uri="{FF2B5EF4-FFF2-40B4-BE49-F238E27FC236}">
                        <a16:creationId xmlns:a16="http://schemas.microsoft.com/office/drawing/2014/main" id="{20643CDE-3827-6445-9B07-4A2124587FCB}"/>
                      </a:ext>
                    </a:extLst>
                  </p:cNvPr>
                  <p:cNvCxnSpPr/>
                  <p:nvPr/>
                </p:nvCxnSpPr>
                <p:spPr>
                  <a:xfrm>
                    <a:off x="8529790" y="2960914"/>
                    <a:ext cx="0" cy="1045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19">
                    <a:extLst>
                      <a:ext uri="{FF2B5EF4-FFF2-40B4-BE49-F238E27FC236}">
                        <a16:creationId xmlns:a16="http://schemas.microsoft.com/office/drawing/2014/main" id="{198E28DD-146F-C449-9B3D-1E956A2EE4BB}"/>
                      </a:ext>
                    </a:extLst>
                  </p:cNvPr>
                  <p:cNvCxnSpPr/>
                  <p:nvPr/>
                </p:nvCxnSpPr>
                <p:spPr>
                  <a:xfrm>
                    <a:off x="7739676" y="2960914"/>
                    <a:ext cx="0" cy="1045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25">
                    <a:extLst>
                      <a:ext uri="{FF2B5EF4-FFF2-40B4-BE49-F238E27FC236}">
                        <a16:creationId xmlns:a16="http://schemas.microsoft.com/office/drawing/2014/main" id="{1D550793-DCE7-234A-9FC5-A86743415591}"/>
                      </a:ext>
                    </a:extLst>
                  </p:cNvPr>
                  <p:cNvCxnSpPr>
                    <a:cxnSpLocks/>
                  </p:cNvCxnSpPr>
                  <p:nvPr/>
                </p:nvCxnSpPr>
                <p:spPr>
                  <a:xfrm>
                    <a:off x="628650" y="2960914"/>
                    <a:ext cx="790114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7" name="文本框 16">
                  <a:extLst>
                    <a:ext uri="{FF2B5EF4-FFF2-40B4-BE49-F238E27FC236}">
                      <a16:creationId xmlns:a16="http://schemas.microsoft.com/office/drawing/2014/main" id="{CDADD25D-71A7-9449-846C-F46CA8E7C103}"/>
                    </a:ext>
                  </a:extLst>
                </p:cNvPr>
                <p:cNvSpPr txBox="1"/>
                <p:nvPr/>
              </p:nvSpPr>
              <p:spPr>
                <a:xfrm>
                  <a:off x="427588" y="3133223"/>
                  <a:ext cx="402124" cy="276913"/>
                </a:xfrm>
                <a:prstGeom prst="rect">
                  <a:avLst/>
                </a:prstGeom>
                <a:noFill/>
              </p:spPr>
              <p:txBody>
                <a:bodyPr wrap="none" rtlCol="0">
                  <a:spAutoFit/>
                </a:bodyPr>
                <a:lstStyle/>
                <a:p>
                  <a:pPr algn="ctr"/>
                  <a:r>
                    <a:rPr lang="en-US" altLang="zh-CN" sz="750" dirty="0">
                      <a:solidFill>
                        <a:schemeClr val="bg1">
                          <a:lumMod val="50000"/>
                        </a:schemeClr>
                      </a:solidFill>
                    </a:rPr>
                    <a:t>0%</a:t>
                  </a:r>
                  <a:endParaRPr lang="zh-CN" altLang="en-US" sz="750" dirty="0">
                    <a:solidFill>
                      <a:schemeClr val="bg1">
                        <a:lumMod val="50000"/>
                      </a:schemeClr>
                    </a:solidFill>
                  </a:endParaRPr>
                </a:p>
              </p:txBody>
            </p:sp>
            <p:sp>
              <p:nvSpPr>
                <p:cNvPr id="18" name="文本框 17">
                  <a:extLst>
                    <a:ext uri="{FF2B5EF4-FFF2-40B4-BE49-F238E27FC236}">
                      <a16:creationId xmlns:a16="http://schemas.microsoft.com/office/drawing/2014/main" id="{BC92AE97-95D0-1F43-8A7F-BB3C77C0846B}"/>
                    </a:ext>
                  </a:extLst>
                </p:cNvPr>
                <p:cNvSpPr txBox="1"/>
                <p:nvPr/>
              </p:nvSpPr>
              <p:spPr>
                <a:xfrm>
                  <a:off x="1185653" y="3133223"/>
                  <a:ext cx="466224" cy="276913"/>
                </a:xfrm>
                <a:prstGeom prst="rect">
                  <a:avLst/>
                </a:prstGeom>
                <a:noFill/>
              </p:spPr>
              <p:txBody>
                <a:bodyPr wrap="none" rtlCol="0">
                  <a:spAutoFit/>
                </a:bodyPr>
                <a:lstStyle/>
                <a:p>
                  <a:pPr algn="ctr"/>
                  <a:r>
                    <a:rPr lang="en-US" altLang="zh-CN" sz="750" dirty="0">
                      <a:solidFill>
                        <a:schemeClr val="bg1">
                          <a:lumMod val="50000"/>
                        </a:schemeClr>
                      </a:solidFill>
                    </a:rPr>
                    <a:t>10%</a:t>
                  </a:r>
                  <a:endParaRPr lang="zh-CN" altLang="en-US" sz="750" dirty="0">
                    <a:solidFill>
                      <a:schemeClr val="bg1">
                        <a:lumMod val="50000"/>
                      </a:schemeClr>
                    </a:solidFill>
                  </a:endParaRPr>
                </a:p>
              </p:txBody>
            </p:sp>
            <p:sp>
              <p:nvSpPr>
                <p:cNvPr id="21" name="文本框 20">
                  <a:extLst>
                    <a:ext uri="{FF2B5EF4-FFF2-40B4-BE49-F238E27FC236}">
                      <a16:creationId xmlns:a16="http://schemas.microsoft.com/office/drawing/2014/main" id="{509D2863-7F8D-734D-AE82-B067A2A16BBE}"/>
                    </a:ext>
                  </a:extLst>
                </p:cNvPr>
                <p:cNvSpPr txBox="1"/>
                <p:nvPr/>
              </p:nvSpPr>
              <p:spPr>
                <a:xfrm>
                  <a:off x="2765881" y="3133223"/>
                  <a:ext cx="466224" cy="276913"/>
                </a:xfrm>
                <a:prstGeom prst="rect">
                  <a:avLst/>
                </a:prstGeom>
                <a:noFill/>
              </p:spPr>
              <p:txBody>
                <a:bodyPr wrap="none" rtlCol="0">
                  <a:spAutoFit/>
                </a:bodyPr>
                <a:lstStyle/>
                <a:p>
                  <a:pPr algn="ctr"/>
                  <a:r>
                    <a:rPr lang="en-US" altLang="zh-CN" sz="750" dirty="0">
                      <a:solidFill>
                        <a:schemeClr val="bg1">
                          <a:lumMod val="50000"/>
                        </a:schemeClr>
                      </a:solidFill>
                    </a:rPr>
                    <a:t>30%</a:t>
                  </a:r>
                  <a:endParaRPr lang="zh-CN" altLang="en-US" sz="750" dirty="0">
                    <a:solidFill>
                      <a:schemeClr val="bg1">
                        <a:lumMod val="50000"/>
                      </a:schemeClr>
                    </a:solidFill>
                  </a:endParaRPr>
                </a:p>
              </p:txBody>
            </p:sp>
            <p:sp>
              <p:nvSpPr>
                <p:cNvPr id="22" name="文本框 21">
                  <a:extLst>
                    <a:ext uri="{FF2B5EF4-FFF2-40B4-BE49-F238E27FC236}">
                      <a16:creationId xmlns:a16="http://schemas.microsoft.com/office/drawing/2014/main" id="{5779ED9B-01D3-3348-A588-B3C0048ACD84}"/>
                    </a:ext>
                  </a:extLst>
                </p:cNvPr>
                <p:cNvSpPr txBox="1"/>
                <p:nvPr/>
              </p:nvSpPr>
              <p:spPr>
                <a:xfrm>
                  <a:off x="7506565" y="3133223"/>
                  <a:ext cx="466224" cy="276913"/>
                </a:xfrm>
                <a:prstGeom prst="rect">
                  <a:avLst/>
                </a:prstGeom>
                <a:noFill/>
              </p:spPr>
              <p:txBody>
                <a:bodyPr wrap="none" rtlCol="0">
                  <a:spAutoFit/>
                </a:bodyPr>
                <a:lstStyle/>
                <a:p>
                  <a:pPr algn="ctr"/>
                  <a:r>
                    <a:rPr lang="en-US" altLang="zh-CN" sz="750" dirty="0">
                      <a:solidFill>
                        <a:schemeClr val="bg1">
                          <a:lumMod val="50000"/>
                        </a:schemeClr>
                      </a:solidFill>
                    </a:rPr>
                    <a:t>90%</a:t>
                  </a:r>
                  <a:endParaRPr lang="zh-CN" altLang="en-US" sz="750" dirty="0">
                    <a:solidFill>
                      <a:schemeClr val="bg1">
                        <a:lumMod val="50000"/>
                      </a:schemeClr>
                    </a:solidFill>
                  </a:endParaRPr>
                </a:p>
              </p:txBody>
            </p:sp>
            <p:sp>
              <p:nvSpPr>
                <p:cNvPr id="23" name="文本框 22">
                  <a:extLst>
                    <a:ext uri="{FF2B5EF4-FFF2-40B4-BE49-F238E27FC236}">
                      <a16:creationId xmlns:a16="http://schemas.microsoft.com/office/drawing/2014/main" id="{94484C7C-2DD1-424D-8FD4-507B9FFD25C2}"/>
                    </a:ext>
                  </a:extLst>
                </p:cNvPr>
                <p:cNvSpPr txBox="1"/>
                <p:nvPr/>
              </p:nvSpPr>
              <p:spPr>
                <a:xfrm>
                  <a:off x="8264630" y="3133223"/>
                  <a:ext cx="530324" cy="276913"/>
                </a:xfrm>
                <a:prstGeom prst="rect">
                  <a:avLst/>
                </a:prstGeom>
                <a:noFill/>
              </p:spPr>
              <p:txBody>
                <a:bodyPr wrap="none" rtlCol="0">
                  <a:spAutoFit/>
                </a:bodyPr>
                <a:lstStyle/>
                <a:p>
                  <a:pPr algn="ctr"/>
                  <a:r>
                    <a:rPr lang="en-US" altLang="zh-CN" sz="750" dirty="0">
                      <a:solidFill>
                        <a:schemeClr val="bg1">
                          <a:lumMod val="50000"/>
                        </a:schemeClr>
                      </a:solidFill>
                    </a:rPr>
                    <a:t>100%</a:t>
                  </a:r>
                  <a:endParaRPr lang="zh-CN" altLang="en-US" sz="750" dirty="0">
                    <a:solidFill>
                      <a:schemeClr val="bg1">
                        <a:lumMod val="50000"/>
                      </a:schemeClr>
                    </a:solidFill>
                  </a:endParaRPr>
                </a:p>
              </p:txBody>
            </p:sp>
          </p:grpSp>
        </p:grpSp>
        <p:sp>
          <p:nvSpPr>
            <p:cNvPr id="10" name="文本框 9">
              <a:extLst>
                <a:ext uri="{FF2B5EF4-FFF2-40B4-BE49-F238E27FC236}">
                  <a16:creationId xmlns:a16="http://schemas.microsoft.com/office/drawing/2014/main" id="{BEC1C029-8A45-2744-802A-EFBD83890D2B}"/>
                </a:ext>
              </a:extLst>
            </p:cNvPr>
            <p:cNvSpPr txBox="1"/>
            <p:nvPr/>
          </p:nvSpPr>
          <p:spPr>
            <a:xfrm>
              <a:off x="628650" y="2021795"/>
              <a:ext cx="1342262" cy="307681"/>
            </a:xfrm>
            <a:prstGeom prst="rect">
              <a:avLst/>
            </a:prstGeom>
            <a:noFill/>
          </p:spPr>
          <p:txBody>
            <a:bodyPr wrap="none" rtlCol="0">
              <a:spAutoFit/>
            </a:bodyPr>
            <a:lstStyle/>
            <a:p>
              <a:r>
                <a:rPr lang="zh-CN" altLang="en-US" sz="900" dirty="0">
                  <a:solidFill>
                    <a:schemeClr val="tx1">
                      <a:lumMod val="75000"/>
                      <a:lumOff val="25000"/>
                    </a:schemeClr>
                  </a:solidFill>
                </a:rPr>
                <a:t>致吐风险增加 →</a:t>
              </a:r>
            </a:p>
          </p:txBody>
        </p:sp>
      </p:grpSp>
      <p:grpSp>
        <p:nvGrpSpPr>
          <p:cNvPr id="8" name="组合 35">
            <a:extLst>
              <a:ext uri="{FF2B5EF4-FFF2-40B4-BE49-F238E27FC236}">
                <a16:creationId xmlns:a16="http://schemas.microsoft.com/office/drawing/2014/main" id="{ADC9026A-A097-0D46-B9AF-5072429F9587}"/>
              </a:ext>
            </a:extLst>
          </p:cNvPr>
          <p:cNvGrpSpPr/>
          <p:nvPr/>
        </p:nvGrpSpPr>
        <p:grpSpPr>
          <a:xfrm>
            <a:off x="2160987" y="1712382"/>
            <a:ext cx="5418779" cy="871848"/>
            <a:chOff x="1111293" y="1497744"/>
            <a:chExt cx="7222810" cy="1162105"/>
          </a:xfrm>
        </p:grpSpPr>
        <p:sp>
          <p:nvSpPr>
            <p:cNvPr id="37" name="矩形 36">
              <a:extLst>
                <a:ext uri="{FF2B5EF4-FFF2-40B4-BE49-F238E27FC236}">
                  <a16:creationId xmlns:a16="http://schemas.microsoft.com/office/drawing/2014/main" id="{0DFE1D55-B45A-0445-A541-FB02816C3560}"/>
                </a:ext>
              </a:extLst>
            </p:cNvPr>
            <p:cNvSpPr/>
            <p:nvPr/>
          </p:nvSpPr>
          <p:spPr>
            <a:xfrm>
              <a:off x="1149292" y="1755730"/>
              <a:ext cx="7184808" cy="904119"/>
            </a:xfrm>
            <a:prstGeom prst="rect">
              <a:avLst/>
            </a:prstGeom>
            <a:solidFill>
              <a:srgbClr val="FEED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8" name="矩形 37">
              <a:extLst>
                <a:ext uri="{FF2B5EF4-FFF2-40B4-BE49-F238E27FC236}">
                  <a16:creationId xmlns:a16="http://schemas.microsoft.com/office/drawing/2014/main" id="{F773FB1B-618F-A648-B86A-EC994864D703}"/>
                </a:ext>
              </a:extLst>
            </p:cNvPr>
            <p:cNvSpPr/>
            <p:nvPr/>
          </p:nvSpPr>
          <p:spPr>
            <a:xfrm>
              <a:off x="1111293" y="1817496"/>
              <a:ext cx="2934276" cy="799972"/>
            </a:xfrm>
            <a:prstGeom prst="rect">
              <a:avLst/>
            </a:prstGeom>
          </p:spPr>
          <p:txBody>
            <a:bodyPr wrap="square">
              <a:spAutoFit/>
            </a:bodyPr>
            <a:lstStyle/>
            <a:p>
              <a:pPr marL="128622" indent="-128622">
                <a:buFont typeface="Arial" panose="020B0604020202020204" pitchFamily="34" charset="0"/>
                <a:buChar char="•"/>
              </a:pPr>
              <a:r>
                <a:rPr lang="zh-CN" altLang="en-US" sz="825" dirty="0">
                  <a:solidFill>
                    <a:schemeClr val="tx1">
                      <a:lumMod val="75000"/>
                      <a:lumOff val="25000"/>
                    </a:schemeClr>
                  </a:solidFill>
                </a:rPr>
                <a:t>AC 方案（阿霉素/表阿霉素+环磷酰胺）</a:t>
              </a:r>
            </a:p>
            <a:p>
              <a:pPr marL="128622" indent="-128622">
                <a:buFont typeface="Arial" panose="020B0604020202020204" pitchFamily="34" charset="0"/>
                <a:buChar char="•"/>
              </a:pPr>
              <a:r>
                <a:rPr lang="zh-CN" altLang="en-US" sz="825" dirty="0">
                  <a:solidFill>
                    <a:schemeClr val="tx1">
                      <a:lumMod val="75000"/>
                      <a:lumOff val="25000"/>
                    </a:schemeClr>
                  </a:solidFill>
                </a:rPr>
                <a:t>卡铂 AUC≥4</a:t>
              </a:r>
            </a:p>
            <a:p>
              <a:pPr marL="128622" indent="-128622">
                <a:buFont typeface="Arial" panose="020B0604020202020204" pitchFamily="34" charset="0"/>
                <a:buChar char="•"/>
              </a:pPr>
              <a:r>
                <a:rPr lang="zh-CN" altLang="en-US" sz="825" dirty="0">
                  <a:solidFill>
                    <a:schemeClr val="tx1">
                      <a:lumMod val="75000"/>
                      <a:lumOff val="25000"/>
                    </a:schemeClr>
                  </a:solidFill>
                </a:rPr>
                <a:t>卡莫司汀 &gt;250 mg/m</a:t>
              </a:r>
              <a:r>
                <a:rPr lang="zh-CN" altLang="en-US" sz="825" baseline="30000" dirty="0">
                  <a:solidFill>
                    <a:schemeClr val="tx1">
                      <a:lumMod val="75000"/>
                      <a:lumOff val="25000"/>
                    </a:schemeClr>
                  </a:solidFill>
                </a:rPr>
                <a:t>2</a:t>
              </a:r>
              <a:endParaRPr lang="en-US" altLang="zh-CN" sz="825" baseline="30000" dirty="0">
                <a:solidFill>
                  <a:schemeClr val="tx1">
                    <a:lumMod val="75000"/>
                    <a:lumOff val="25000"/>
                  </a:schemeClr>
                </a:solidFill>
              </a:endParaRPr>
            </a:p>
            <a:p>
              <a:pPr marL="128622" indent="-128622">
                <a:buFont typeface="Arial" panose="020B0604020202020204" pitchFamily="34" charset="0"/>
                <a:buChar char="•"/>
              </a:pPr>
              <a:r>
                <a:rPr lang="zh-CN" altLang="en-US" sz="825" dirty="0">
                  <a:solidFill>
                    <a:schemeClr val="tx1">
                      <a:lumMod val="75000"/>
                      <a:lumOff val="25000"/>
                    </a:schemeClr>
                  </a:solidFill>
                </a:rPr>
                <a:t>顺铂</a:t>
              </a:r>
            </a:p>
          </p:txBody>
        </p:sp>
        <p:sp>
          <p:nvSpPr>
            <p:cNvPr id="39" name="矩形 38">
              <a:extLst>
                <a:ext uri="{FF2B5EF4-FFF2-40B4-BE49-F238E27FC236}">
                  <a16:creationId xmlns:a16="http://schemas.microsoft.com/office/drawing/2014/main" id="{37602D89-3B10-0B4A-9AAC-88BAF4C93CA6}"/>
                </a:ext>
              </a:extLst>
            </p:cNvPr>
            <p:cNvSpPr/>
            <p:nvPr/>
          </p:nvSpPr>
          <p:spPr>
            <a:xfrm>
              <a:off x="4045570" y="1817496"/>
              <a:ext cx="2142494" cy="799972"/>
            </a:xfrm>
            <a:prstGeom prst="rect">
              <a:avLst/>
            </a:prstGeom>
          </p:spPr>
          <p:txBody>
            <a:bodyPr wrap="square">
              <a:spAutoFit/>
            </a:bodyPr>
            <a:lstStyle/>
            <a:p>
              <a:pPr marL="128622" indent="-128622">
                <a:buFont typeface="Arial" panose="020B0604020202020204" pitchFamily="34" charset="0"/>
                <a:buChar char="•"/>
              </a:pPr>
              <a:r>
                <a:rPr lang="zh-CN" altLang="en-US" sz="825" dirty="0">
                  <a:solidFill>
                    <a:schemeClr val="tx1">
                      <a:lumMod val="75000"/>
                      <a:lumOff val="25000"/>
                    </a:schemeClr>
                  </a:solidFill>
                </a:rPr>
                <a:t>环磷酰胺 &gt;1,500 mg/m</a:t>
              </a:r>
              <a:r>
                <a:rPr lang="zh-CN" altLang="en-US" sz="825" baseline="30000" dirty="0">
                  <a:solidFill>
                    <a:schemeClr val="tx1">
                      <a:lumMod val="75000"/>
                      <a:lumOff val="25000"/>
                    </a:schemeClr>
                  </a:solidFill>
                </a:rPr>
                <a:t>2</a:t>
              </a:r>
            </a:p>
            <a:p>
              <a:pPr marL="128622" indent="-128622">
                <a:buFont typeface="Arial" panose="020B0604020202020204" pitchFamily="34" charset="0"/>
                <a:buChar char="•"/>
              </a:pPr>
              <a:r>
                <a:rPr lang="zh-CN" altLang="en-US" sz="825" dirty="0">
                  <a:solidFill>
                    <a:schemeClr val="tx1">
                      <a:lumMod val="75000"/>
                      <a:lumOff val="25000"/>
                    </a:schemeClr>
                  </a:solidFill>
                </a:rPr>
                <a:t>氮烯咪胺（达卡巴嗪）</a:t>
              </a:r>
            </a:p>
            <a:p>
              <a:pPr marL="128622" indent="-128622">
                <a:buFont typeface="Arial" panose="020B0604020202020204" pitchFamily="34" charset="0"/>
                <a:buChar char="•"/>
              </a:pPr>
              <a:r>
                <a:rPr lang="zh-CN" altLang="en-US" sz="825" dirty="0">
                  <a:solidFill>
                    <a:schemeClr val="tx1">
                      <a:lumMod val="75000"/>
                      <a:lumOff val="25000"/>
                    </a:schemeClr>
                  </a:solidFill>
                </a:rPr>
                <a:t>阿霉素 ≥60 mg/m</a:t>
              </a:r>
              <a:r>
                <a:rPr lang="zh-CN" altLang="en-US" sz="825" baseline="30000" dirty="0">
                  <a:solidFill>
                    <a:schemeClr val="tx1">
                      <a:lumMod val="75000"/>
                      <a:lumOff val="25000"/>
                    </a:schemeClr>
                  </a:solidFill>
                </a:rPr>
                <a:t>2</a:t>
              </a:r>
            </a:p>
            <a:p>
              <a:pPr marL="128622" indent="-128622">
                <a:buFont typeface="Arial" panose="020B0604020202020204" pitchFamily="34" charset="0"/>
                <a:buChar char="•"/>
              </a:pPr>
              <a:r>
                <a:rPr lang="zh-CN" altLang="en-US" sz="825" dirty="0">
                  <a:solidFill>
                    <a:schemeClr val="tx1">
                      <a:lumMod val="75000"/>
                      <a:lumOff val="25000"/>
                    </a:schemeClr>
                  </a:solidFill>
                </a:rPr>
                <a:t>表阿霉素 &gt;90 mg/m</a:t>
              </a:r>
              <a:r>
                <a:rPr lang="zh-CN" altLang="en-US" sz="825" baseline="30000" dirty="0">
                  <a:solidFill>
                    <a:schemeClr val="tx1">
                      <a:lumMod val="75000"/>
                      <a:lumOff val="25000"/>
                    </a:schemeClr>
                  </a:solidFill>
                </a:rPr>
                <a:t>2</a:t>
              </a:r>
            </a:p>
          </p:txBody>
        </p:sp>
        <p:sp>
          <p:nvSpPr>
            <p:cNvPr id="40" name="矩形 39">
              <a:extLst>
                <a:ext uri="{FF2B5EF4-FFF2-40B4-BE49-F238E27FC236}">
                  <a16:creationId xmlns:a16="http://schemas.microsoft.com/office/drawing/2014/main" id="{43E49F40-1408-3945-831D-9EFCCF9B1BD8}"/>
                </a:ext>
              </a:extLst>
            </p:cNvPr>
            <p:cNvSpPr/>
            <p:nvPr/>
          </p:nvSpPr>
          <p:spPr>
            <a:xfrm>
              <a:off x="6191607" y="1817496"/>
              <a:ext cx="2142494" cy="630746"/>
            </a:xfrm>
            <a:prstGeom prst="rect">
              <a:avLst/>
            </a:prstGeom>
          </p:spPr>
          <p:txBody>
            <a:bodyPr wrap="square">
              <a:spAutoFit/>
            </a:bodyPr>
            <a:lstStyle/>
            <a:p>
              <a:pPr marL="128622" indent="-128622">
                <a:buFont typeface="Arial" panose="020B0604020202020204" pitchFamily="34" charset="0"/>
                <a:buChar char="•"/>
              </a:pPr>
              <a:r>
                <a:rPr lang="zh-CN" altLang="en-US" sz="825" dirty="0">
                  <a:solidFill>
                    <a:schemeClr val="tx1">
                      <a:lumMod val="75000"/>
                      <a:lumOff val="25000"/>
                    </a:schemeClr>
                  </a:solidFill>
                </a:rPr>
                <a:t>异环磷酰胺 ≥2 g/m</a:t>
              </a:r>
              <a:r>
                <a:rPr lang="zh-CN" altLang="en-US" sz="825" baseline="30000" dirty="0">
                  <a:solidFill>
                    <a:schemeClr val="tx1">
                      <a:lumMod val="75000"/>
                      <a:lumOff val="25000"/>
                    </a:schemeClr>
                  </a:solidFill>
                </a:rPr>
                <a:t>2</a:t>
              </a:r>
              <a:r>
                <a:rPr lang="zh-CN" altLang="en-US" sz="825" dirty="0">
                  <a:solidFill>
                    <a:schemeClr val="tx1">
                      <a:lumMod val="75000"/>
                      <a:lumOff val="25000"/>
                    </a:schemeClr>
                  </a:solidFill>
                </a:rPr>
                <a:t> 每次</a:t>
              </a:r>
            </a:p>
            <a:p>
              <a:pPr marL="128622" indent="-128622">
                <a:buFont typeface="Arial" panose="020B0604020202020204" pitchFamily="34" charset="0"/>
                <a:buChar char="•"/>
              </a:pPr>
              <a:r>
                <a:rPr lang="zh-CN" altLang="en-US" sz="825" dirty="0">
                  <a:solidFill>
                    <a:schemeClr val="tx1">
                      <a:lumMod val="75000"/>
                      <a:lumOff val="25000"/>
                    </a:schemeClr>
                  </a:solidFill>
                </a:rPr>
                <a:t>氮芥</a:t>
              </a:r>
            </a:p>
            <a:p>
              <a:pPr marL="128622" indent="-128622">
                <a:buFont typeface="Arial" panose="020B0604020202020204" pitchFamily="34" charset="0"/>
                <a:buChar char="•"/>
              </a:pPr>
              <a:r>
                <a:rPr lang="zh-CN" altLang="en-US" sz="825" dirty="0">
                  <a:solidFill>
                    <a:schemeClr val="tx1">
                      <a:lumMod val="75000"/>
                      <a:lumOff val="25000"/>
                    </a:schemeClr>
                  </a:solidFill>
                </a:rPr>
                <a:t>链脲佐菌素</a:t>
              </a:r>
            </a:p>
          </p:txBody>
        </p:sp>
        <p:sp>
          <p:nvSpPr>
            <p:cNvPr id="41" name="矩形 40">
              <a:extLst>
                <a:ext uri="{FF2B5EF4-FFF2-40B4-BE49-F238E27FC236}">
                  <a16:creationId xmlns:a16="http://schemas.microsoft.com/office/drawing/2014/main" id="{91F9231E-A5EF-334B-B878-57640E5673D0}"/>
                </a:ext>
              </a:extLst>
            </p:cNvPr>
            <p:cNvSpPr/>
            <p:nvPr/>
          </p:nvSpPr>
          <p:spPr>
            <a:xfrm>
              <a:off x="1149292" y="1497744"/>
              <a:ext cx="7184811" cy="2579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t>高致吐风险的静脉注射化疗药物</a:t>
              </a:r>
            </a:p>
          </p:txBody>
        </p:sp>
      </p:grpSp>
      <p:sp>
        <p:nvSpPr>
          <p:cNvPr id="42" name="梯形 47">
            <a:extLst>
              <a:ext uri="{FF2B5EF4-FFF2-40B4-BE49-F238E27FC236}">
                <a16:creationId xmlns:a16="http://schemas.microsoft.com/office/drawing/2014/main" id="{C565F4CD-2863-964C-BE3B-386836C64319}"/>
              </a:ext>
            </a:extLst>
          </p:cNvPr>
          <p:cNvSpPr/>
          <p:nvPr/>
        </p:nvSpPr>
        <p:spPr>
          <a:xfrm flipV="1">
            <a:off x="2194334" y="2571455"/>
            <a:ext cx="5606237" cy="912966"/>
          </a:xfrm>
          <a:custGeom>
            <a:avLst/>
            <a:gdLst>
              <a:gd name="connsiteX0" fmla="*/ 0 w 7184803"/>
              <a:gd name="connsiteY0" fmla="*/ 659772 h 659772"/>
              <a:gd name="connsiteX1" fmla="*/ 2590911 w 7184803"/>
              <a:gd name="connsiteY1" fmla="*/ 0 h 659772"/>
              <a:gd name="connsiteX2" fmla="*/ 4593892 w 7184803"/>
              <a:gd name="connsiteY2" fmla="*/ 0 h 659772"/>
              <a:gd name="connsiteX3" fmla="*/ 7184803 w 7184803"/>
              <a:gd name="connsiteY3" fmla="*/ 659772 h 659772"/>
              <a:gd name="connsiteX4" fmla="*/ 0 w 7184803"/>
              <a:gd name="connsiteY4" fmla="*/ 659772 h 659772"/>
              <a:gd name="connsiteX0" fmla="*/ 0 w 7328383"/>
              <a:gd name="connsiteY0" fmla="*/ 659772 h 659772"/>
              <a:gd name="connsiteX1" fmla="*/ 2590911 w 7328383"/>
              <a:gd name="connsiteY1" fmla="*/ 0 h 659772"/>
              <a:gd name="connsiteX2" fmla="*/ 7328383 w 7328383"/>
              <a:gd name="connsiteY2" fmla="*/ 8709 h 659772"/>
              <a:gd name="connsiteX3" fmla="*/ 7184803 w 7328383"/>
              <a:gd name="connsiteY3" fmla="*/ 659772 h 659772"/>
              <a:gd name="connsiteX4" fmla="*/ 0 w 7328383"/>
              <a:gd name="connsiteY4" fmla="*/ 659772 h 659772"/>
              <a:gd name="connsiteX0" fmla="*/ 0 w 7328383"/>
              <a:gd name="connsiteY0" fmla="*/ 651063 h 651063"/>
              <a:gd name="connsiteX1" fmla="*/ 6562019 w 7328383"/>
              <a:gd name="connsiteY1" fmla="*/ 0 h 651063"/>
              <a:gd name="connsiteX2" fmla="*/ 7328383 w 7328383"/>
              <a:gd name="connsiteY2" fmla="*/ 0 h 651063"/>
              <a:gd name="connsiteX3" fmla="*/ 7184803 w 7328383"/>
              <a:gd name="connsiteY3" fmla="*/ 651063 h 651063"/>
              <a:gd name="connsiteX4" fmla="*/ 0 w 7328383"/>
              <a:gd name="connsiteY4" fmla="*/ 651063 h 651063"/>
              <a:gd name="connsiteX0" fmla="*/ 0 w 7328383"/>
              <a:gd name="connsiteY0" fmla="*/ 651063 h 651063"/>
              <a:gd name="connsiteX1" fmla="*/ 6562019 w 7328383"/>
              <a:gd name="connsiteY1" fmla="*/ 0 h 651063"/>
              <a:gd name="connsiteX2" fmla="*/ 7328383 w 7328383"/>
              <a:gd name="connsiteY2" fmla="*/ 0 h 651063"/>
              <a:gd name="connsiteX3" fmla="*/ 7184803 w 7328383"/>
              <a:gd name="connsiteY3" fmla="*/ 651063 h 651063"/>
              <a:gd name="connsiteX4" fmla="*/ 0 w 7328383"/>
              <a:gd name="connsiteY4" fmla="*/ 651063 h 651063"/>
              <a:gd name="connsiteX0" fmla="*/ 0 w 7328522"/>
              <a:gd name="connsiteY0" fmla="*/ 651063 h 651063"/>
              <a:gd name="connsiteX1" fmla="*/ 6562019 w 7328522"/>
              <a:gd name="connsiteY1" fmla="*/ 0 h 651063"/>
              <a:gd name="connsiteX2" fmla="*/ 7328383 w 7328522"/>
              <a:gd name="connsiteY2" fmla="*/ 0 h 651063"/>
              <a:gd name="connsiteX3" fmla="*/ 7184803 w 7328522"/>
              <a:gd name="connsiteY3" fmla="*/ 651063 h 651063"/>
              <a:gd name="connsiteX4" fmla="*/ 0 w 7328522"/>
              <a:gd name="connsiteY4" fmla="*/ 651063 h 651063"/>
              <a:gd name="connsiteX0" fmla="*/ 0 w 7328487"/>
              <a:gd name="connsiteY0" fmla="*/ 651063 h 651063"/>
              <a:gd name="connsiteX1" fmla="*/ 6562019 w 7328487"/>
              <a:gd name="connsiteY1" fmla="*/ 0 h 651063"/>
              <a:gd name="connsiteX2" fmla="*/ 7328383 w 7328487"/>
              <a:gd name="connsiteY2" fmla="*/ 0 h 651063"/>
              <a:gd name="connsiteX3" fmla="*/ 7184803 w 7328487"/>
              <a:gd name="connsiteY3" fmla="*/ 651063 h 651063"/>
              <a:gd name="connsiteX4" fmla="*/ 0 w 7328487"/>
              <a:gd name="connsiteY4" fmla="*/ 651063 h 651063"/>
              <a:gd name="connsiteX0" fmla="*/ 0 w 7328487"/>
              <a:gd name="connsiteY0" fmla="*/ 651063 h 651063"/>
              <a:gd name="connsiteX1" fmla="*/ 6562019 w 7328487"/>
              <a:gd name="connsiteY1" fmla="*/ 0 h 651063"/>
              <a:gd name="connsiteX2" fmla="*/ 7328383 w 7328487"/>
              <a:gd name="connsiteY2" fmla="*/ 0 h 651063"/>
              <a:gd name="connsiteX3" fmla="*/ 7184803 w 7328487"/>
              <a:gd name="connsiteY3" fmla="*/ 651063 h 651063"/>
              <a:gd name="connsiteX4" fmla="*/ 0 w 7328487"/>
              <a:gd name="connsiteY4" fmla="*/ 651063 h 651063"/>
              <a:gd name="connsiteX0" fmla="*/ 0 w 7466710"/>
              <a:gd name="connsiteY0" fmla="*/ 672328 h 672328"/>
              <a:gd name="connsiteX1" fmla="*/ 6700242 w 7466710"/>
              <a:gd name="connsiteY1" fmla="*/ 0 h 672328"/>
              <a:gd name="connsiteX2" fmla="*/ 7466606 w 7466710"/>
              <a:gd name="connsiteY2" fmla="*/ 0 h 672328"/>
              <a:gd name="connsiteX3" fmla="*/ 7323026 w 7466710"/>
              <a:gd name="connsiteY3" fmla="*/ 651063 h 672328"/>
              <a:gd name="connsiteX4" fmla="*/ 0 w 7466710"/>
              <a:gd name="connsiteY4" fmla="*/ 672328 h 672328"/>
              <a:gd name="connsiteX0" fmla="*/ 0 w 7466656"/>
              <a:gd name="connsiteY0" fmla="*/ 672328 h 672328"/>
              <a:gd name="connsiteX1" fmla="*/ 6700242 w 7466656"/>
              <a:gd name="connsiteY1" fmla="*/ 0 h 672328"/>
              <a:gd name="connsiteX2" fmla="*/ 7466606 w 7466656"/>
              <a:gd name="connsiteY2" fmla="*/ 0 h 672328"/>
              <a:gd name="connsiteX3" fmla="*/ 7174170 w 7466656"/>
              <a:gd name="connsiteY3" fmla="*/ 640430 h 672328"/>
              <a:gd name="connsiteX4" fmla="*/ 0 w 7466656"/>
              <a:gd name="connsiteY4" fmla="*/ 672328 h 672328"/>
              <a:gd name="connsiteX0" fmla="*/ 0 w 7466656"/>
              <a:gd name="connsiteY0" fmla="*/ 672328 h 672328"/>
              <a:gd name="connsiteX1" fmla="*/ 6700242 w 7466656"/>
              <a:gd name="connsiteY1" fmla="*/ 0 h 672328"/>
              <a:gd name="connsiteX2" fmla="*/ 7466606 w 7466656"/>
              <a:gd name="connsiteY2" fmla="*/ 0 h 672328"/>
              <a:gd name="connsiteX3" fmla="*/ 7174170 w 7466656"/>
              <a:gd name="connsiteY3" fmla="*/ 659480 h 672328"/>
              <a:gd name="connsiteX4" fmla="*/ 0 w 7466656"/>
              <a:gd name="connsiteY4" fmla="*/ 672328 h 672328"/>
              <a:gd name="connsiteX0" fmla="*/ 0 w 7476181"/>
              <a:gd name="connsiteY0" fmla="*/ 672328 h 672328"/>
              <a:gd name="connsiteX1" fmla="*/ 6709767 w 7476181"/>
              <a:gd name="connsiteY1" fmla="*/ 0 h 672328"/>
              <a:gd name="connsiteX2" fmla="*/ 7476131 w 7476181"/>
              <a:gd name="connsiteY2" fmla="*/ 0 h 672328"/>
              <a:gd name="connsiteX3" fmla="*/ 7183695 w 7476181"/>
              <a:gd name="connsiteY3" fmla="*/ 659480 h 672328"/>
              <a:gd name="connsiteX4" fmla="*/ 0 w 7476181"/>
              <a:gd name="connsiteY4" fmla="*/ 672328 h 672328"/>
              <a:gd name="connsiteX0" fmla="*/ 0 w 7485706"/>
              <a:gd name="connsiteY0" fmla="*/ 662803 h 662803"/>
              <a:gd name="connsiteX1" fmla="*/ 6719292 w 7485706"/>
              <a:gd name="connsiteY1" fmla="*/ 0 h 662803"/>
              <a:gd name="connsiteX2" fmla="*/ 7485656 w 7485706"/>
              <a:gd name="connsiteY2" fmla="*/ 0 h 662803"/>
              <a:gd name="connsiteX3" fmla="*/ 7193220 w 7485706"/>
              <a:gd name="connsiteY3" fmla="*/ 659480 h 662803"/>
              <a:gd name="connsiteX4" fmla="*/ 0 w 7485706"/>
              <a:gd name="connsiteY4" fmla="*/ 662803 h 662803"/>
              <a:gd name="connsiteX0" fmla="*/ 0 w 7431957"/>
              <a:gd name="connsiteY0" fmla="*/ 662803 h 662803"/>
              <a:gd name="connsiteX1" fmla="*/ 6665543 w 7431957"/>
              <a:gd name="connsiteY1" fmla="*/ 0 h 662803"/>
              <a:gd name="connsiteX2" fmla="*/ 7431907 w 7431957"/>
              <a:gd name="connsiteY2" fmla="*/ 0 h 662803"/>
              <a:gd name="connsiteX3" fmla="*/ 7139471 w 7431957"/>
              <a:gd name="connsiteY3" fmla="*/ 659480 h 662803"/>
              <a:gd name="connsiteX4" fmla="*/ 0 w 7431957"/>
              <a:gd name="connsiteY4" fmla="*/ 662803 h 662803"/>
              <a:gd name="connsiteX0" fmla="*/ 0 w 7441442"/>
              <a:gd name="connsiteY0" fmla="*/ 659362 h 659480"/>
              <a:gd name="connsiteX1" fmla="*/ 6675028 w 7441442"/>
              <a:gd name="connsiteY1" fmla="*/ 0 h 659480"/>
              <a:gd name="connsiteX2" fmla="*/ 7441392 w 7441442"/>
              <a:gd name="connsiteY2" fmla="*/ 0 h 659480"/>
              <a:gd name="connsiteX3" fmla="*/ 7148956 w 7441442"/>
              <a:gd name="connsiteY3" fmla="*/ 659480 h 659480"/>
              <a:gd name="connsiteX4" fmla="*/ 0 w 7441442"/>
              <a:gd name="connsiteY4" fmla="*/ 659362 h 659480"/>
              <a:gd name="connsiteX0" fmla="*/ 0 w 7441442"/>
              <a:gd name="connsiteY0" fmla="*/ 659362 h 659480"/>
              <a:gd name="connsiteX1" fmla="*/ 6675028 w 7441442"/>
              <a:gd name="connsiteY1" fmla="*/ 0 h 659480"/>
              <a:gd name="connsiteX2" fmla="*/ 7441392 w 7441442"/>
              <a:gd name="connsiteY2" fmla="*/ 0 h 659480"/>
              <a:gd name="connsiteX3" fmla="*/ 7148956 w 7441442"/>
              <a:gd name="connsiteY3" fmla="*/ 659480 h 659480"/>
              <a:gd name="connsiteX4" fmla="*/ 0 w 7441442"/>
              <a:gd name="connsiteY4" fmla="*/ 659362 h 65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41442" h="659480">
                <a:moveTo>
                  <a:pt x="0" y="659362"/>
                </a:moveTo>
                <a:cubicBezTo>
                  <a:pt x="-1126" y="459792"/>
                  <a:pt x="6673539" y="365066"/>
                  <a:pt x="6675028" y="0"/>
                </a:cubicBezTo>
                <a:lnTo>
                  <a:pt x="7441392" y="0"/>
                </a:lnTo>
                <a:cubicBezTo>
                  <a:pt x="7445784" y="391192"/>
                  <a:pt x="7161981" y="224745"/>
                  <a:pt x="7148956" y="659480"/>
                </a:cubicBezTo>
                <a:lnTo>
                  <a:pt x="0" y="659362"/>
                </a:lnTo>
                <a:close/>
              </a:path>
            </a:pathLst>
          </a:custGeom>
          <a:gradFill>
            <a:gsLst>
              <a:gs pos="0">
                <a:schemeClr val="accent4">
                  <a:alpha val="0"/>
                </a:schemeClr>
              </a:gs>
              <a:gs pos="100000">
                <a:srgbClr val="FEEDE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1334436983"/>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10" y="124272"/>
            <a:ext cx="2210874"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38910" y="162958"/>
            <a:ext cx="3922513"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止吐药物</a:t>
            </a:r>
          </a:p>
        </p:txBody>
      </p:sp>
      <p:sp>
        <p:nvSpPr>
          <p:cNvPr id="4" name="标题 1">
            <a:extLst>
              <a:ext uri="{FF2B5EF4-FFF2-40B4-BE49-F238E27FC236}">
                <a16:creationId xmlns:a16="http://schemas.microsoft.com/office/drawing/2014/main" id="{248631D2-1327-FD4F-9C20-4570F833F1C4}"/>
              </a:ext>
            </a:extLst>
          </p:cNvPr>
          <p:cNvSpPr txBox="1">
            <a:spLocks/>
          </p:cNvSpPr>
          <p:nvPr/>
        </p:nvSpPr>
        <p:spPr>
          <a:xfrm>
            <a:off x="1170653" y="157594"/>
            <a:ext cx="8229600" cy="85751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a:latin typeface="Microsoft YaHei" panose="020B0503020204020204" pitchFamily="34" charset="-122"/>
                <a:ea typeface="Microsoft YaHei" panose="020B0503020204020204" pitchFamily="34" charset="-122"/>
              </a:rPr>
              <a:t>最早的止吐策略：多巴胺受体拮抗剂</a:t>
            </a:r>
            <a:endParaRPr lang="zh-CN" altLang="en-US" sz="2400"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0E3C7B50-70D4-4F46-8C02-BEBFF5E2F1D8}"/>
              </a:ext>
            </a:extLst>
          </p:cNvPr>
          <p:cNvSpPr txBox="1"/>
          <p:nvPr/>
        </p:nvSpPr>
        <p:spPr>
          <a:xfrm>
            <a:off x="1141941" y="4948880"/>
            <a:ext cx="4810932" cy="196208"/>
          </a:xfrm>
          <a:prstGeom prst="rect">
            <a:avLst/>
          </a:prstGeom>
          <a:noFill/>
        </p:spPr>
        <p:txBody>
          <a:bodyPr wrap="none" rtlCol="0" anchor="b">
            <a:spAutoFit/>
          </a:bodyPr>
          <a:lstStyle/>
          <a:p>
            <a:r>
              <a:rPr lang="en-US" altLang="zh-CN" sz="675" dirty="0" err="1">
                <a:solidFill>
                  <a:schemeClr val="bg1">
                    <a:lumMod val="65000"/>
                  </a:schemeClr>
                </a:solidFill>
              </a:rPr>
              <a:t>Herrstedt</a:t>
            </a:r>
            <a:r>
              <a:rPr lang="en-US" altLang="zh-CN" sz="675" dirty="0">
                <a:solidFill>
                  <a:schemeClr val="bg1">
                    <a:lumMod val="65000"/>
                  </a:schemeClr>
                </a:solidFill>
              </a:rPr>
              <a:t> J. Nat Clin </a:t>
            </a:r>
            <a:r>
              <a:rPr lang="en-US" altLang="zh-CN" sz="675" dirty="0" err="1">
                <a:solidFill>
                  <a:schemeClr val="bg1">
                    <a:lumMod val="65000"/>
                  </a:schemeClr>
                </a:solidFill>
              </a:rPr>
              <a:t>Pract</a:t>
            </a:r>
            <a:r>
              <a:rPr lang="en-US" altLang="zh-CN" sz="675" dirty="0">
                <a:solidFill>
                  <a:schemeClr val="bg1">
                    <a:lumMod val="65000"/>
                  </a:schemeClr>
                </a:solidFill>
              </a:rPr>
              <a:t> Oncol. 2008;5(1):32-43; </a:t>
            </a:r>
            <a:r>
              <a:rPr lang="en-US" altLang="zh-CN" sz="675" dirty="0" err="1">
                <a:solidFill>
                  <a:schemeClr val="bg1">
                    <a:lumMod val="65000"/>
                  </a:schemeClr>
                </a:solidFill>
              </a:rPr>
              <a:t>Navari</a:t>
            </a:r>
            <a:r>
              <a:rPr lang="en-US" altLang="zh-CN" sz="675" dirty="0">
                <a:solidFill>
                  <a:schemeClr val="bg1">
                    <a:lumMod val="65000"/>
                  </a:schemeClr>
                </a:solidFill>
              </a:rPr>
              <a:t> RM. Drugs. 2013;73(3):249-62; </a:t>
            </a:r>
            <a:r>
              <a:rPr lang="en-US" altLang="zh-CN" sz="675" dirty="0" err="1">
                <a:solidFill>
                  <a:schemeClr val="bg1">
                    <a:lumMod val="65000"/>
                  </a:schemeClr>
                </a:solidFill>
              </a:rPr>
              <a:t>Moertel</a:t>
            </a:r>
            <a:r>
              <a:rPr lang="en-US" altLang="zh-CN" sz="675" dirty="0">
                <a:solidFill>
                  <a:schemeClr val="bg1">
                    <a:lumMod val="65000"/>
                  </a:schemeClr>
                </a:solidFill>
              </a:rPr>
              <a:t> CG, et al. JAMA. 1963;186(2):116-8</a:t>
            </a:r>
            <a:endParaRPr lang="zh-CN" altLang="en-US" sz="675" dirty="0">
              <a:solidFill>
                <a:schemeClr val="bg1">
                  <a:lumMod val="65000"/>
                </a:schemeClr>
              </a:solidFill>
            </a:endParaRPr>
          </a:p>
        </p:txBody>
      </p:sp>
      <p:sp>
        <p:nvSpPr>
          <p:cNvPr id="6" name="文本框 5">
            <a:extLst>
              <a:ext uri="{FF2B5EF4-FFF2-40B4-BE49-F238E27FC236}">
                <a16:creationId xmlns:a16="http://schemas.microsoft.com/office/drawing/2014/main" id="{DC1CC2AD-0259-324A-98C2-C08A6305C988}"/>
              </a:ext>
            </a:extLst>
          </p:cNvPr>
          <p:cNvSpPr txBox="1"/>
          <p:nvPr/>
        </p:nvSpPr>
        <p:spPr>
          <a:xfrm>
            <a:off x="2661861" y="871902"/>
            <a:ext cx="3820278" cy="715581"/>
          </a:xfrm>
          <a:prstGeom prst="rect">
            <a:avLst/>
          </a:prstGeom>
          <a:noFill/>
        </p:spPr>
        <p:txBody>
          <a:bodyPr wrap="none" rtlCol="0">
            <a:spAutoFit/>
          </a:bodyPr>
          <a:lstStyle/>
          <a:p>
            <a:pPr algn="ctr"/>
            <a:r>
              <a:rPr lang="zh-CN" altLang="en-US" sz="1350" dirty="0">
                <a:solidFill>
                  <a:schemeClr val="tx1">
                    <a:lumMod val="75000"/>
                    <a:lumOff val="25000"/>
                  </a:schemeClr>
                </a:solidFill>
              </a:rPr>
              <a:t>低剂量多巴胺受体拮抗剂应用效果有限</a:t>
            </a:r>
            <a:endParaRPr lang="en-US" altLang="zh-CN" sz="1350" dirty="0">
              <a:solidFill>
                <a:schemeClr val="tx1">
                  <a:lumMod val="75000"/>
                  <a:lumOff val="25000"/>
                </a:schemeClr>
              </a:solidFill>
            </a:endParaRPr>
          </a:p>
          <a:p>
            <a:pPr algn="ctr"/>
            <a:r>
              <a:rPr lang="zh-CN" altLang="en-US" sz="1350" dirty="0">
                <a:solidFill>
                  <a:schemeClr val="tx1">
                    <a:lumMod val="75000"/>
                    <a:lumOff val="25000"/>
                  </a:schemeClr>
                </a:solidFill>
              </a:rPr>
              <a:t>而多巴胺受体广泛抑制又会导致过度镇静等问题</a:t>
            </a:r>
            <a:endParaRPr lang="en-US" altLang="zh-CN" sz="1350" dirty="0">
              <a:solidFill>
                <a:schemeClr val="tx1">
                  <a:lumMod val="75000"/>
                  <a:lumOff val="25000"/>
                </a:schemeClr>
              </a:solidFill>
            </a:endParaRPr>
          </a:p>
          <a:p>
            <a:pPr algn="ctr"/>
            <a:r>
              <a:rPr lang="zh-CN" altLang="en-US" sz="1350" dirty="0">
                <a:solidFill>
                  <a:schemeClr val="tx1">
                    <a:lumMod val="75000"/>
                    <a:lumOff val="25000"/>
                  </a:schemeClr>
                </a:solidFill>
              </a:rPr>
              <a:t>因此并不适合用于呕吐的预防</a:t>
            </a:r>
          </a:p>
        </p:txBody>
      </p:sp>
      <p:sp>
        <p:nvSpPr>
          <p:cNvPr id="7" name="矩形 6">
            <a:extLst>
              <a:ext uri="{FF2B5EF4-FFF2-40B4-BE49-F238E27FC236}">
                <a16:creationId xmlns:a16="http://schemas.microsoft.com/office/drawing/2014/main" id="{75537FDC-A81E-A04A-8AF9-2C4325926030}"/>
              </a:ext>
            </a:extLst>
          </p:cNvPr>
          <p:cNvSpPr/>
          <p:nvPr/>
        </p:nvSpPr>
        <p:spPr>
          <a:xfrm>
            <a:off x="1416002" y="4333416"/>
            <a:ext cx="6311996" cy="5784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CN" altLang="en-US" sz="675" dirty="0">
                <a:solidFill>
                  <a:schemeClr val="tx1">
                    <a:lumMod val="65000"/>
                    <a:lumOff val="35000"/>
                  </a:schemeClr>
                </a:solidFill>
              </a:rPr>
              <a:t>一项旨在研究五种口服抗呕吐药物相比安慰剂的疗效和安全性的对照双盲研究，入组患者为使用氟尿嘧啶治疗晚期消化道肿瘤的成年患者。共</a:t>
            </a:r>
            <a:r>
              <a:rPr lang="en-US" altLang="zh-CN" sz="675" dirty="0">
                <a:solidFill>
                  <a:schemeClr val="tx1">
                    <a:lumMod val="65000"/>
                    <a:lumOff val="35000"/>
                  </a:schemeClr>
                </a:solidFill>
              </a:rPr>
              <a:t>180</a:t>
            </a:r>
            <a:r>
              <a:rPr lang="zh-CN" altLang="en-US" sz="675" dirty="0">
                <a:solidFill>
                  <a:schemeClr val="tx1">
                    <a:lumMod val="65000"/>
                    <a:lumOff val="35000"/>
                  </a:schemeClr>
                </a:solidFill>
              </a:rPr>
              <a:t>例接受第一轮和</a:t>
            </a:r>
            <a:r>
              <a:rPr lang="en-US" altLang="zh-CN" sz="675" dirty="0">
                <a:solidFill>
                  <a:schemeClr val="tx1">
                    <a:lumMod val="65000"/>
                    <a:lumOff val="35000"/>
                  </a:schemeClr>
                </a:solidFill>
              </a:rPr>
              <a:t>120</a:t>
            </a:r>
            <a:r>
              <a:rPr lang="zh-CN" altLang="en-US" sz="675" dirty="0">
                <a:solidFill>
                  <a:schemeClr val="tx1">
                    <a:lumMod val="65000"/>
                    <a:lumOff val="35000"/>
                  </a:schemeClr>
                </a:solidFill>
              </a:rPr>
              <a:t>例接受第二轮氟尿嘧啶治疗的患者被随机分入（</a:t>
            </a:r>
            <a:r>
              <a:rPr lang="en-US" altLang="zh-CN" sz="675" dirty="0">
                <a:solidFill>
                  <a:schemeClr val="tx1">
                    <a:lumMod val="65000"/>
                    <a:lumOff val="35000"/>
                  </a:schemeClr>
                </a:solidFill>
              </a:rPr>
              <a:t>1</a:t>
            </a:r>
            <a:r>
              <a:rPr lang="zh-CN" altLang="en-US" sz="675" dirty="0">
                <a:solidFill>
                  <a:schemeClr val="tx1">
                    <a:lumMod val="65000"/>
                    <a:lumOff val="35000"/>
                  </a:schemeClr>
                </a:solidFill>
              </a:rPr>
              <a:t>）安慰剂、（</a:t>
            </a:r>
            <a:r>
              <a:rPr lang="en-US" altLang="zh-CN" sz="675" dirty="0">
                <a:solidFill>
                  <a:schemeClr val="tx1">
                    <a:lumMod val="65000"/>
                    <a:lumOff val="35000"/>
                  </a:schemeClr>
                </a:solidFill>
              </a:rPr>
              <a:t>2</a:t>
            </a:r>
            <a:r>
              <a:rPr lang="zh-CN" altLang="en-US" sz="675" dirty="0">
                <a:solidFill>
                  <a:schemeClr val="tx1">
                    <a:lumMod val="65000"/>
                    <a:lumOff val="35000"/>
                  </a:schemeClr>
                </a:solidFill>
              </a:rPr>
              <a:t>）丙氯拉嗪 </a:t>
            </a:r>
            <a:r>
              <a:rPr lang="en-US" altLang="zh-CN" sz="675" dirty="0">
                <a:solidFill>
                  <a:schemeClr val="tx1">
                    <a:lumMod val="65000"/>
                    <a:lumOff val="35000"/>
                  </a:schemeClr>
                </a:solidFill>
              </a:rPr>
              <a:t>5mg</a:t>
            </a:r>
            <a:r>
              <a:rPr lang="zh-CN" altLang="en-US" sz="675" dirty="0">
                <a:solidFill>
                  <a:schemeClr val="tx1">
                    <a:lumMod val="65000"/>
                    <a:lumOff val="35000"/>
                  </a:schemeClr>
                </a:solidFill>
              </a:rPr>
              <a:t>、（</a:t>
            </a:r>
            <a:r>
              <a:rPr lang="en-US" altLang="zh-CN" sz="675" dirty="0">
                <a:solidFill>
                  <a:schemeClr val="tx1">
                    <a:lumMod val="65000"/>
                    <a:lumOff val="35000"/>
                  </a:schemeClr>
                </a:solidFill>
              </a:rPr>
              <a:t>3</a:t>
            </a:r>
            <a:r>
              <a:rPr lang="zh-CN" altLang="en-US" sz="675" dirty="0">
                <a:solidFill>
                  <a:schemeClr val="tx1">
                    <a:lumMod val="65000"/>
                    <a:lumOff val="35000"/>
                  </a:schemeClr>
                </a:solidFill>
              </a:rPr>
              <a:t>）硫丙拉嗪 </a:t>
            </a:r>
            <a:r>
              <a:rPr lang="en-US" altLang="zh-CN" sz="675" dirty="0">
                <a:solidFill>
                  <a:schemeClr val="tx1">
                    <a:lumMod val="65000"/>
                    <a:lumOff val="35000"/>
                  </a:schemeClr>
                </a:solidFill>
              </a:rPr>
              <a:t>10mg</a:t>
            </a:r>
            <a:r>
              <a:rPr lang="zh-CN" altLang="en-US" sz="675" dirty="0">
                <a:solidFill>
                  <a:schemeClr val="tx1">
                    <a:lumMod val="65000"/>
                    <a:lumOff val="35000"/>
                  </a:schemeClr>
                </a:solidFill>
              </a:rPr>
              <a:t>、（</a:t>
            </a:r>
            <a:r>
              <a:rPr lang="en-US" altLang="zh-CN" sz="675" dirty="0">
                <a:solidFill>
                  <a:schemeClr val="tx1">
                    <a:lumMod val="65000"/>
                    <a:lumOff val="35000"/>
                  </a:schemeClr>
                </a:solidFill>
              </a:rPr>
              <a:t>4</a:t>
            </a:r>
            <a:r>
              <a:rPr lang="zh-CN" altLang="en-US" sz="675" dirty="0">
                <a:solidFill>
                  <a:schemeClr val="tx1">
                    <a:lumMod val="65000"/>
                    <a:lumOff val="35000"/>
                  </a:schemeClr>
                </a:solidFill>
              </a:rPr>
              <a:t>）匹哌马嗪 </a:t>
            </a:r>
            <a:r>
              <a:rPr lang="en-US" altLang="zh-CN" sz="675" dirty="0">
                <a:solidFill>
                  <a:schemeClr val="tx1">
                    <a:lumMod val="65000"/>
                    <a:lumOff val="35000"/>
                  </a:schemeClr>
                </a:solidFill>
              </a:rPr>
              <a:t>10mg</a:t>
            </a:r>
            <a:r>
              <a:rPr lang="zh-CN" altLang="en-US" sz="675" dirty="0">
                <a:solidFill>
                  <a:schemeClr val="tx1">
                    <a:lumMod val="65000"/>
                    <a:lumOff val="35000"/>
                  </a:schemeClr>
                </a:solidFill>
              </a:rPr>
              <a:t>、（</a:t>
            </a:r>
            <a:r>
              <a:rPr lang="en-US" altLang="zh-CN" sz="675" dirty="0">
                <a:solidFill>
                  <a:schemeClr val="tx1">
                    <a:lumMod val="65000"/>
                    <a:lumOff val="35000"/>
                  </a:schemeClr>
                </a:solidFill>
              </a:rPr>
              <a:t>5</a:t>
            </a:r>
            <a:r>
              <a:rPr lang="zh-CN" altLang="en-US" sz="675" dirty="0">
                <a:solidFill>
                  <a:schemeClr val="tx1">
                    <a:lumMod val="65000"/>
                    <a:lumOff val="35000"/>
                  </a:schemeClr>
                </a:solidFill>
              </a:rPr>
              <a:t>）桂利嗪 </a:t>
            </a:r>
            <a:r>
              <a:rPr lang="en-US" altLang="zh-CN" sz="675" dirty="0">
                <a:solidFill>
                  <a:schemeClr val="tx1">
                    <a:lumMod val="65000"/>
                    <a:lumOff val="35000"/>
                  </a:schemeClr>
                </a:solidFill>
              </a:rPr>
              <a:t>10mg</a:t>
            </a:r>
            <a:r>
              <a:rPr lang="zh-CN" altLang="en-US" sz="675" dirty="0">
                <a:solidFill>
                  <a:schemeClr val="tx1">
                    <a:lumMod val="65000"/>
                    <a:lumOff val="35000"/>
                  </a:schemeClr>
                </a:solidFill>
              </a:rPr>
              <a:t>，以及（</a:t>
            </a:r>
            <a:r>
              <a:rPr lang="en-US" altLang="zh-CN" sz="675" dirty="0">
                <a:solidFill>
                  <a:schemeClr val="tx1">
                    <a:lumMod val="65000"/>
                    <a:lumOff val="35000"/>
                  </a:schemeClr>
                </a:solidFill>
              </a:rPr>
              <a:t>6</a:t>
            </a:r>
            <a:r>
              <a:rPr lang="zh-CN" altLang="en-US" sz="675" dirty="0">
                <a:solidFill>
                  <a:schemeClr val="tx1">
                    <a:lumMod val="65000"/>
                    <a:lumOff val="35000"/>
                  </a:schemeClr>
                </a:solidFill>
              </a:rPr>
              <a:t>）曲美苄胺 </a:t>
            </a:r>
            <a:r>
              <a:rPr lang="en-US" altLang="zh-CN" sz="675" dirty="0">
                <a:solidFill>
                  <a:schemeClr val="tx1">
                    <a:lumMod val="65000"/>
                    <a:lumOff val="35000"/>
                  </a:schemeClr>
                </a:solidFill>
              </a:rPr>
              <a:t>200mg</a:t>
            </a:r>
            <a:r>
              <a:rPr lang="zh-CN" altLang="en-US" sz="675" dirty="0">
                <a:solidFill>
                  <a:schemeClr val="tx1">
                    <a:lumMod val="65000"/>
                    <a:lumOff val="35000"/>
                  </a:schemeClr>
                </a:solidFill>
              </a:rPr>
              <a:t>治疗组，每个治疗组由</a:t>
            </a:r>
            <a:r>
              <a:rPr lang="en-US" altLang="zh-CN" sz="675" dirty="0">
                <a:solidFill>
                  <a:schemeClr val="tx1">
                    <a:lumMod val="65000"/>
                    <a:lumOff val="35000"/>
                  </a:schemeClr>
                </a:solidFill>
              </a:rPr>
              <a:t>30</a:t>
            </a:r>
            <a:r>
              <a:rPr lang="zh-CN" altLang="en-US" sz="675" dirty="0">
                <a:solidFill>
                  <a:schemeClr val="tx1">
                    <a:lumMod val="65000"/>
                    <a:lumOff val="35000"/>
                  </a:schemeClr>
                </a:solidFill>
              </a:rPr>
              <a:t>个第一轮和</a:t>
            </a:r>
            <a:r>
              <a:rPr lang="en-US" altLang="zh-CN" sz="675" dirty="0">
                <a:solidFill>
                  <a:schemeClr val="tx1">
                    <a:lumMod val="65000"/>
                    <a:lumOff val="35000"/>
                  </a:schemeClr>
                </a:solidFill>
              </a:rPr>
              <a:t>20</a:t>
            </a:r>
            <a:r>
              <a:rPr lang="zh-CN" altLang="en-US" sz="675" dirty="0">
                <a:solidFill>
                  <a:schemeClr val="tx1">
                    <a:lumMod val="65000"/>
                    <a:lumOff val="35000"/>
                  </a:schemeClr>
                </a:solidFill>
              </a:rPr>
              <a:t>个第二轮氟尿嘧啶治疗者构成，抗呕吐治疗给药频率为每天</a:t>
            </a:r>
            <a:r>
              <a:rPr lang="en-US" altLang="zh-CN" sz="675" dirty="0">
                <a:solidFill>
                  <a:schemeClr val="tx1">
                    <a:lumMod val="65000"/>
                    <a:lumOff val="35000"/>
                  </a:schemeClr>
                </a:solidFill>
              </a:rPr>
              <a:t>3</a:t>
            </a:r>
            <a:r>
              <a:rPr lang="zh-CN" altLang="en-US" sz="675" dirty="0">
                <a:solidFill>
                  <a:schemeClr val="tx1">
                    <a:lumMod val="65000"/>
                    <a:lumOff val="35000"/>
                  </a:schemeClr>
                </a:solidFill>
              </a:rPr>
              <a:t>次。恶心呕吐的疗效评估根据如下分级进行判断：</a:t>
            </a:r>
            <a:r>
              <a:rPr lang="en-US" altLang="zh-CN" sz="675" dirty="0">
                <a:solidFill>
                  <a:schemeClr val="tx1">
                    <a:lumMod val="65000"/>
                    <a:lumOff val="35000"/>
                  </a:schemeClr>
                </a:solidFill>
              </a:rPr>
              <a:t>0 – </a:t>
            </a:r>
            <a:r>
              <a:rPr lang="zh-CN" altLang="en-US" sz="675" dirty="0">
                <a:solidFill>
                  <a:schemeClr val="tx1">
                    <a:lumMod val="65000"/>
                    <a:lumOff val="35000"/>
                  </a:schemeClr>
                </a:solidFill>
              </a:rPr>
              <a:t>无恶心呕吐；</a:t>
            </a:r>
            <a:r>
              <a:rPr lang="en-US" altLang="zh-CN" sz="675" dirty="0">
                <a:solidFill>
                  <a:schemeClr val="tx1">
                    <a:lumMod val="65000"/>
                    <a:lumOff val="35000"/>
                  </a:schemeClr>
                </a:solidFill>
              </a:rPr>
              <a:t>1 – </a:t>
            </a:r>
            <a:r>
              <a:rPr lang="zh-CN" altLang="en-US" sz="675" dirty="0">
                <a:solidFill>
                  <a:schemeClr val="tx1">
                    <a:lumMod val="65000"/>
                    <a:lumOff val="35000"/>
                  </a:schemeClr>
                </a:solidFill>
              </a:rPr>
              <a:t>轻度恶心，仅在直接问及时承认；</a:t>
            </a:r>
            <a:r>
              <a:rPr lang="en-US" altLang="zh-CN" sz="675" dirty="0">
                <a:solidFill>
                  <a:schemeClr val="tx1">
                    <a:lumMod val="65000"/>
                    <a:lumOff val="35000"/>
                  </a:schemeClr>
                </a:solidFill>
              </a:rPr>
              <a:t>2 – </a:t>
            </a:r>
            <a:r>
              <a:rPr lang="zh-CN" altLang="en-US" sz="675" dirty="0">
                <a:solidFill>
                  <a:schemeClr val="tx1">
                    <a:lumMod val="65000"/>
                    <a:lumOff val="35000"/>
                  </a:schemeClr>
                </a:solidFill>
              </a:rPr>
              <a:t>严重恶心，作为显著症状主动提出；</a:t>
            </a:r>
            <a:r>
              <a:rPr lang="en-US" altLang="zh-CN" sz="675" dirty="0">
                <a:solidFill>
                  <a:schemeClr val="tx1">
                    <a:lumMod val="65000"/>
                    <a:lumOff val="35000"/>
                  </a:schemeClr>
                </a:solidFill>
              </a:rPr>
              <a:t>3 – </a:t>
            </a:r>
            <a:r>
              <a:rPr lang="zh-CN" altLang="en-US" sz="675" dirty="0">
                <a:solidFill>
                  <a:schemeClr val="tx1">
                    <a:lumMod val="65000"/>
                    <a:lumOff val="35000"/>
                  </a:schemeClr>
                </a:solidFill>
              </a:rPr>
              <a:t>不频繁呕吐，研究期间任意一天内不超过一次；</a:t>
            </a:r>
            <a:r>
              <a:rPr lang="en-US" altLang="zh-CN" sz="675" dirty="0">
                <a:solidFill>
                  <a:schemeClr val="tx1">
                    <a:lumMod val="65000"/>
                    <a:lumOff val="35000"/>
                  </a:schemeClr>
                </a:solidFill>
              </a:rPr>
              <a:t>4 – </a:t>
            </a:r>
            <a:r>
              <a:rPr lang="zh-CN" altLang="en-US" sz="675" dirty="0">
                <a:solidFill>
                  <a:schemeClr val="tx1">
                    <a:lumMod val="65000"/>
                    <a:lumOff val="35000"/>
                  </a:schemeClr>
                </a:solidFill>
              </a:rPr>
              <a:t>频繁呕吐，研究期间任意一天呕吐两次或更多次。</a:t>
            </a:r>
          </a:p>
        </p:txBody>
      </p:sp>
      <p:graphicFrame>
        <p:nvGraphicFramePr>
          <p:cNvPr id="8" name="图表 7">
            <a:extLst>
              <a:ext uri="{FF2B5EF4-FFF2-40B4-BE49-F238E27FC236}">
                <a16:creationId xmlns:a16="http://schemas.microsoft.com/office/drawing/2014/main" id="{66D020F1-978C-E449-9B4F-E88793523664}"/>
              </a:ext>
            </a:extLst>
          </p:cNvPr>
          <p:cNvGraphicFramePr/>
          <p:nvPr/>
        </p:nvGraphicFramePr>
        <p:xfrm>
          <a:off x="1357979" y="1625670"/>
          <a:ext cx="3339095" cy="26466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图表 8">
            <a:extLst>
              <a:ext uri="{FF2B5EF4-FFF2-40B4-BE49-F238E27FC236}">
                <a16:creationId xmlns:a16="http://schemas.microsoft.com/office/drawing/2014/main" id="{4678E9FD-8EC6-1148-8BB4-A6ECA330C6DE}"/>
              </a:ext>
            </a:extLst>
          </p:cNvPr>
          <p:cNvGraphicFramePr/>
          <p:nvPr/>
        </p:nvGraphicFramePr>
        <p:xfrm>
          <a:off x="4697073" y="1620510"/>
          <a:ext cx="2916735" cy="2646687"/>
        </p:xfrm>
        <a:graphic>
          <a:graphicData uri="http://schemas.openxmlformats.org/drawingml/2006/chart">
            <c:chart xmlns:c="http://schemas.openxmlformats.org/drawingml/2006/chart" xmlns:r="http://schemas.openxmlformats.org/officeDocument/2006/relationships" r:id="rId4"/>
          </a:graphicData>
        </a:graphic>
      </p:graphicFrame>
      <p:sp>
        <p:nvSpPr>
          <p:cNvPr id="10" name="文本框 9">
            <a:extLst>
              <a:ext uri="{FF2B5EF4-FFF2-40B4-BE49-F238E27FC236}">
                <a16:creationId xmlns:a16="http://schemas.microsoft.com/office/drawing/2014/main" id="{DBE91965-7E2C-414C-B13B-8AC4ABEB2B7D}"/>
              </a:ext>
            </a:extLst>
          </p:cNvPr>
          <p:cNvSpPr txBox="1"/>
          <p:nvPr/>
        </p:nvSpPr>
        <p:spPr>
          <a:xfrm>
            <a:off x="2056287" y="1635991"/>
            <a:ext cx="543739" cy="207749"/>
          </a:xfrm>
          <a:prstGeom prst="rect">
            <a:avLst/>
          </a:prstGeom>
          <a:noFill/>
        </p:spPr>
        <p:txBody>
          <a:bodyPr wrap="none" rtlCol="0">
            <a:spAutoFit/>
          </a:bodyPr>
          <a:lstStyle/>
          <a:p>
            <a:r>
              <a:rPr lang="en-US" altLang="zh-CN" sz="750" i="1" dirty="0">
                <a:solidFill>
                  <a:schemeClr val="accent1"/>
                </a:solidFill>
              </a:rPr>
              <a:t>P </a:t>
            </a:r>
            <a:r>
              <a:rPr lang="en-US" altLang="zh-CN" sz="750" dirty="0">
                <a:solidFill>
                  <a:schemeClr val="accent1"/>
                </a:solidFill>
              </a:rPr>
              <a:t>&lt; 0.003</a:t>
            </a:r>
            <a:endParaRPr lang="zh-CN" altLang="en-US" sz="750" dirty="0">
              <a:solidFill>
                <a:schemeClr val="accent1"/>
              </a:solidFill>
            </a:endParaRPr>
          </a:p>
        </p:txBody>
      </p:sp>
      <p:sp>
        <p:nvSpPr>
          <p:cNvPr id="11" name="文本框 10">
            <a:extLst>
              <a:ext uri="{FF2B5EF4-FFF2-40B4-BE49-F238E27FC236}">
                <a16:creationId xmlns:a16="http://schemas.microsoft.com/office/drawing/2014/main" id="{C5390DE6-4C7F-3843-8055-40CF148FA2AB}"/>
              </a:ext>
            </a:extLst>
          </p:cNvPr>
          <p:cNvSpPr txBox="1"/>
          <p:nvPr/>
        </p:nvSpPr>
        <p:spPr>
          <a:xfrm>
            <a:off x="2326025" y="1385050"/>
            <a:ext cx="495649" cy="207749"/>
          </a:xfrm>
          <a:prstGeom prst="rect">
            <a:avLst/>
          </a:prstGeom>
          <a:noFill/>
        </p:spPr>
        <p:txBody>
          <a:bodyPr wrap="none" rtlCol="0">
            <a:spAutoFit/>
          </a:bodyPr>
          <a:lstStyle/>
          <a:p>
            <a:r>
              <a:rPr lang="en-US" altLang="zh-CN" sz="750" i="1" dirty="0">
                <a:solidFill>
                  <a:schemeClr val="accent1"/>
                </a:solidFill>
              </a:rPr>
              <a:t>P </a:t>
            </a:r>
            <a:r>
              <a:rPr lang="en-US" altLang="zh-CN" sz="750" dirty="0">
                <a:solidFill>
                  <a:schemeClr val="accent1"/>
                </a:solidFill>
              </a:rPr>
              <a:t>&lt; 0.02</a:t>
            </a:r>
            <a:endParaRPr lang="zh-CN" altLang="en-US" sz="750" dirty="0">
              <a:solidFill>
                <a:schemeClr val="accent1"/>
              </a:solidFill>
            </a:endParaRPr>
          </a:p>
        </p:txBody>
      </p:sp>
      <p:sp>
        <p:nvSpPr>
          <p:cNvPr id="12" name="任意多边形: 形状 14">
            <a:extLst>
              <a:ext uri="{FF2B5EF4-FFF2-40B4-BE49-F238E27FC236}">
                <a16:creationId xmlns:a16="http://schemas.microsoft.com/office/drawing/2014/main" id="{1F6E8FDC-F2FD-3A47-89A4-7149BDC1B9A0}"/>
              </a:ext>
            </a:extLst>
          </p:cNvPr>
          <p:cNvSpPr/>
          <p:nvPr/>
        </p:nvSpPr>
        <p:spPr>
          <a:xfrm>
            <a:off x="2102358" y="1816559"/>
            <a:ext cx="482953" cy="850654"/>
          </a:xfrm>
          <a:custGeom>
            <a:avLst/>
            <a:gdLst>
              <a:gd name="connsiteX0" fmla="*/ 0 w 643738"/>
              <a:gd name="connsiteY0" fmla="*/ 168250 h 1133856"/>
              <a:gd name="connsiteX1" fmla="*/ 0 w 643738"/>
              <a:gd name="connsiteY1" fmla="*/ 0 h 1133856"/>
              <a:gd name="connsiteX2" fmla="*/ 643738 w 643738"/>
              <a:gd name="connsiteY2" fmla="*/ 0 h 1133856"/>
              <a:gd name="connsiteX3" fmla="*/ 643738 w 643738"/>
              <a:gd name="connsiteY3" fmla="*/ 1133856 h 1133856"/>
            </a:gdLst>
            <a:ahLst/>
            <a:cxnLst>
              <a:cxn ang="0">
                <a:pos x="connsiteX0" y="connsiteY0"/>
              </a:cxn>
              <a:cxn ang="0">
                <a:pos x="connsiteX1" y="connsiteY1"/>
              </a:cxn>
              <a:cxn ang="0">
                <a:pos x="connsiteX2" y="connsiteY2"/>
              </a:cxn>
              <a:cxn ang="0">
                <a:pos x="connsiteX3" y="connsiteY3"/>
              </a:cxn>
            </a:cxnLst>
            <a:rect l="l" t="t" r="r" b="b"/>
            <a:pathLst>
              <a:path w="643738" h="1133856">
                <a:moveTo>
                  <a:pt x="0" y="168250"/>
                </a:moveTo>
                <a:lnTo>
                  <a:pt x="0" y="0"/>
                </a:lnTo>
                <a:lnTo>
                  <a:pt x="643738" y="0"/>
                </a:lnTo>
                <a:lnTo>
                  <a:pt x="643738" y="1133856"/>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任意多边形: 形状 15">
            <a:extLst>
              <a:ext uri="{FF2B5EF4-FFF2-40B4-BE49-F238E27FC236}">
                <a16:creationId xmlns:a16="http://schemas.microsoft.com/office/drawing/2014/main" id="{7B1FDD97-1050-DF4C-8275-D65B4FCFC830}"/>
              </a:ext>
            </a:extLst>
          </p:cNvPr>
          <p:cNvSpPr/>
          <p:nvPr/>
        </p:nvSpPr>
        <p:spPr>
          <a:xfrm>
            <a:off x="2102358" y="1569773"/>
            <a:ext cx="922000" cy="1043531"/>
          </a:xfrm>
          <a:custGeom>
            <a:avLst/>
            <a:gdLst>
              <a:gd name="connsiteX0" fmla="*/ 0 w 643738"/>
              <a:gd name="connsiteY0" fmla="*/ 168250 h 1133856"/>
              <a:gd name="connsiteX1" fmla="*/ 0 w 643738"/>
              <a:gd name="connsiteY1" fmla="*/ 0 h 1133856"/>
              <a:gd name="connsiteX2" fmla="*/ 643738 w 643738"/>
              <a:gd name="connsiteY2" fmla="*/ 0 h 1133856"/>
              <a:gd name="connsiteX3" fmla="*/ 643738 w 643738"/>
              <a:gd name="connsiteY3" fmla="*/ 1133856 h 1133856"/>
              <a:gd name="connsiteX0" fmla="*/ 0 w 643738"/>
              <a:gd name="connsiteY0" fmla="*/ 168250 h 1441094"/>
              <a:gd name="connsiteX1" fmla="*/ 0 w 643738"/>
              <a:gd name="connsiteY1" fmla="*/ 0 h 1441094"/>
              <a:gd name="connsiteX2" fmla="*/ 643738 w 643738"/>
              <a:gd name="connsiteY2" fmla="*/ 0 h 1441094"/>
              <a:gd name="connsiteX3" fmla="*/ 643738 w 643738"/>
              <a:gd name="connsiteY3" fmla="*/ 1441094 h 1441094"/>
            </a:gdLst>
            <a:ahLst/>
            <a:cxnLst>
              <a:cxn ang="0">
                <a:pos x="connsiteX0" y="connsiteY0"/>
              </a:cxn>
              <a:cxn ang="0">
                <a:pos x="connsiteX1" y="connsiteY1"/>
              </a:cxn>
              <a:cxn ang="0">
                <a:pos x="connsiteX2" y="connsiteY2"/>
              </a:cxn>
              <a:cxn ang="0">
                <a:pos x="connsiteX3" y="connsiteY3"/>
              </a:cxn>
            </a:cxnLst>
            <a:rect l="l" t="t" r="r" b="b"/>
            <a:pathLst>
              <a:path w="643738" h="1441094">
                <a:moveTo>
                  <a:pt x="0" y="168250"/>
                </a:moveTo>
                <a:lnTo>
                  <a:pt x="0" y="0"/>
                </a:lnTo>
                <a:lnTo>
                  <a:pt x="643738" y="0"/>
                </a:lnTo>
                <a:lnTo>
                  <a:pt x="643738" y="1441094"/>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矩形 13">
            <a:extLst>
              <a:ext uri="{FF2B5EF4-FFF2-40B4-BE49-F238E27FC236}">
                <a16:creationId xmlns:a16="http://schemas.microsoft.com/office/drawing/2014/main" id="{35D77F2E-8040-5947-A6BB-C99D54F18F21}"/>
              </a:ext>
            </a:extLst>
          </p:cNvPr>
          <p:cNvSpPr/>
          <p:nvPr/>
        </p:nvSpPr>
        <p:spPr>
          <a:xfrm>
            <a:off x="5285453" y="1728352"/>
            <a:ext cx="2387321" cy="2250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788" dirty="0">
                <a:solidFill>
                  <a:schemeClr val="accent4"/>
                </a:solidFill>
              </a:rPr>
              <a:t>过度镇静时研究期间与药物有关的唯一显著副作用</a:t>
            </a:r>
          </a:p>
        </p:txBody>
      </p:sp>
    </p:spTree>
    <p:extLst>
      <p:ext uri="{BB962C8B-B14F-4D97-AF65-F5344CB8AC3E}">
        <p14:creationId xmlns:p14="http://schemas.microsoft.com/office/powerpoint/2010/main" val="971204155"/>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10" y="124272"/>
            <a:ext cx="2210874"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38910" y="162958"/>
            <a:ext cx="3922513"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止吐药物</a:t>
            </a:r>
          </a:p>
        </p:txBody>
      </p:sp>
      <p:sp>
        <p:nvSpPr>
          <p:cNvPr id="4" name="标题 1">
            <a:extLst>
              <a:ext uri="{FF2B5EF4-FFF2-40B4-BE49-F238E27FC236}">
                <a16:creationId xmlns:a16="http://schemas.microsoft.com/office/drawing/2014/main" id="{734EDF8C-C56E-BC4A-94A0-C17DD17FEA0F}"/>
              </a:ext>
            </a:extLst>
          </p:cNvPr>
          <p:cNvSpPr txBox="1">
            <a:spLocks/>
          </p:cNvSpPr>
          <p:nvPr/>
        </p:nvSpPr>
        <p:spPr>
          <a:xfrm>
            <a:off x="1705375" y="170652"/>
            <a:ext cx="8229600" cy="85751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dirty="0">
                <a:latin typeface="Microsoft YaHei" panose="020B0503020204020204" pitchFamily="34" charset="-122"/>
                <a:ea typeface="Microsoft YaHei" panose="020B0503020204020204" pitchFamily="34" charset="-122"/>
              </a:rPr>
              <a:t>高剂量甲氧氯普胺（</a:t>
            </a:r>
            <a:r>
              <a:rPr lang="en-US" altLang="zh-CN" sz="2400" dirty="0" err="1">
                <a:latin typeface="Microsoft YaHei" panose="020B0503020204020204" pitchFamily="34" charset="-122"/>
                <a:ea typeface="Microsoft YaHei" panose="020B0503020204020204" pitchFamily="34" charset="-122"/>
              </a:rPr>
              <a:t>hd</a:t>
            </a:r>
            <a:r>
              <a:rPr lang="en-US" altLang="zh-CN" sz="2400" dirty="0">
                <a:latin typeface="Microsoft YaHei" panose="020B0503020204020204" pitchFamily="34" charset="-122"/>
                <a:ea typeface="Microsoft YaHei" panose="020B0503020204020204" pitchFamily="34" charset="-122"/>
              </a:rPr>
              <a:t>-MCP</a:t>
            </a:r>
            <a:r>
              <a:rPr lang="zh-CN" altLang="en-US" sz="2400" dirty="0">
                <a:latin typeface="Microsoft YaHei" panose="020B0503020204020204" pitchFamily="34" charset="-122"/>
                <a:ea typeface="Microsoft YaHei" panose="020B0503020204020204" pitchFamily="34" charset="-122"/>
              </a:rPr>
              <a:t>）的成功与短板</a:t>
            </a:r>
          </a:p>
        </p:txBody>
      </p:sp>
      <p:sp>
        <p:nvSpPr>
          <p:cNvPr id="5" name="文本框 4">
            <a:extLst>
              <a:ext uri="{FF2B5EF4-FFF2-40B4-BE49-F238E27FC236}">
                <a16:creationId xmlns:a16="http://schemas.microsoft.com/office/drawing/2014/main" id="{72047F3A-A3ED-E449-8B2C-FB13B1B46687}"/>
              </a:ext>
            </a:extLst>
          </p:cNvPr>
          <p:cNvSpPr txBox="1"/>
          <p:nvPr/>
        </p:nvSpPr>
        <p:spPr>
          <a:xfrm>
            <a:off x="1141942" y="4845006"/>
            <a:ext cx="5993949" cy="300082"/>
          </a:xfrm>
          <a:prstGeom prst="rect">
            <a:avLst/>
          </a:prstGeom>
          <a:noFill/>
        </p:spPr>
        <p:txBody>
          <a:bodyPr wrap="none" rtlCol="0" anchor="b">
            <a:spAutoFit/>
          </a:bodyPr>
          <a:lstStyle/>
          <a:p>
            <a:r>
              <a:rPr lang="zh-CN" altLang="en-US" sz="675" dirty="0">
                <a:solidFill>
                  <a:schemeClr val="bg1">
                    <a:lumMod val="65000"/>
                  </a:schemeClr>
                </a:solidFill>
              </a:rPr>
              <a:t>* 锥体外系反应：由多巴胺减少和</a:t>
            </a:r>
            <a:r>
              <a:rPr lang="en-US" altLang="zh-CN" sz="675" dirty="0">
                <a:solidFill>
                  <a:schemeClr val="bg1">
                    <a:lumMod val="65000"/>
                  </a:schemeClr>
                </a:solidFill>
              </a:rPr>
              <a:t>/</a:t>
            </a:r>
            <a:r>
              <a:rPr lang="zh-CN" altLang="en-US" sz="675" dirty="0">
                <a:solidFill>
                  <a:schemeClr val="bg1">
                    <a:lumMod val="65000"/>
                  </a:schemeClr>
                </a:solidFill>
              </a:rPr>
              <a:t>或乙酰胆碱增多时出现的胆碱能神经亢进症状，包括肌张力异常、帕金森综合征样表现、肢体僵硬或静坐不能等现象；</a:t>
            </a:r>
            <a:endParaRPr lang="en-US" altLang="zh-CN" sz="675" dirty="0">
              <a:solidFill>
                <a:schemeClr val="bg1">
                  <a:lumMod val="65000"/>
                </a:schemeClr>
              </a:solidFill>
            </a:endParaRPr>
          </a:p>
          <a:p>
            <a:r>
              <a:rPr lang="en-US" altLang="zh-CN" sz="675" dirty="0">
                <a:solidFill>
                  <a:schemeClr val="bg1">
                    <a:lumMod val="65000"/>
                  </a:schemeClr>
                </a:solidFill>
              </a:rPr>
              <a:t>[7] </a:t>
            </a:r>
            <a:r>
              <a:rPr lang="en-US" altLang="zh-CN" sz="675" dirty="0" err="1">
                <a:solidFill>
                  <a:schemeClr val="bg1">
                    <a:lumMod val="65000"/>
                  </a:schemeClr>
                </a:solidFill>
              </a:rPr>
              <a:t>Gralla</a:t>
            </a:r>
            <a:r>
              <a:rPr lang="en-US" altLang="zh-CN" sz="675" dirty="0">
                <a:solidFill>
                  <a:schemeClr val="bg1">
                    <a:lumMod val="65000"/>
                  </a:schemeClr>
                </a:solidFill>
              </a:rPr>
              <a:t> RJ, et al. N </a:t>
            </a:r>
            <a:r>
              <a:rPr lang="en-US" altLang="zh-CN" sz="675" dirty="0" err="1">
                <a:solidFill>
                  <a:schemeClr val="bg1">
                    <a:lumMod val="65000"/>
                  </a:schemeClr>
                </a:solidFill>
              </a:rPr>
              <a:t>Engl</a:t>
            </a:r>
            <a:r>
              <a:rPr lang="en-US" altLang="zh-CN" sz="675" dirty="0">
                <a:solidFill>
                  <a:schemeClr val="bg1">
                    <a:lumMod val="65000"/>
                  </a:schemeClr>
                </a:solidFill>
              </a:rPr>
              <a:t> J Med. 1981;305(16):905-9</a:t>
            </a:r>
            <a:endParaRPr lang="zh-CN" altLang="en-US" sz="675" dirty="0">
              <a:solidFill>
                <a:schemeClr val="bg1">
                  <a:lumMod val="65000"/>
                </a:schemeClr>
              </a:solidFill>
            </a:endParaRPr>
          </a:p>
        </p:txBody>
      </p:sp>
      <p:sp>
        <p:nvSpPr>
          <p:cNvPr id="6" name="文本框 5">
            <a:extLst>
              <a:ext uri="{FF2B5EF4-FFF2-40B4-BE49-F238E27FC236}">
                <a16:creationId xmlns:a16="http://schemas.microsoft.com/office/drawing/2014/main" id="{2857021C-F9DD-BF47-95AC-30132969933F}"/>
              </a:ext>
            </a:extLst>
          </p:cNvPr>
          <p:cNvSpPr txBox="1"/>
          <p:nvPr/>
        </p:nvSpPr>
        <p:spPr>
          <a:xfrm>
            <a:off x="1416001" y="895881"/>
            <a:ext cx="3514720" cy="461665"/>
          </a:xfrm>
          <a:prstGeom prst="rect">
            <a:avLst/>
          </a:prstGeom>
          <a:noFill/>
        </p:spPr>
        <p:txBody>
          <a:bodyPr wrap="square" rtlCol="0">
            <a:spAutoFit/>
          </a:bodyPr>
          <a:lstStyle/>
          <a:p>
            <a:pPr algn="just"/>
            <a:r>
              <a:rPr lang="en-US" altLang="zh-CN" sz="1200" dirty="0" err="1">
                <a:solidFill>
                  <a:schemeClr val="tx1">
                    <a:lumMod val="75000"/>
                    <a:lumOff val="25000"/>
                  </a:schemeClr>
                </a:solidFill>
              </a:rPr>
              <a:t>hd</a:t>
            </a:r>
            <a:r>
              <a:rPr lang="en-US" altLang="zh-CN" sz="1200" dirty="0">
                <a:solidFill>
                  <a:schemeClr val="tx1">
                    <a:lumMod val="75000"/>
                    <a:lumOff val="25000"/>
                  </a:schemeClr>
                </a:solidFill>
              </a:rPr>
              <a:t>-MCP </a:t>
            </a:r>
            <a:r>
              <a:rPr lang="zh-CN" altLang="en-US" sz="1200" dirty="0">
                <a:solidFill>
                  <a:schemeClr val="tx1">
                    <a:lumMod val="75000"/>
                    <a:lumOff val="25000"/>
                  </a:schemeClr>
                </a:solidFill>
              </a:rPr>
              <a:t>抑制顺铂引起的呕吐效果优于安慰剂，也优于传统多巴胺受体抑制剂药物</a:t>
            </a:r>
          </a:p>
        </p:txBody>
      </p:sp>
      <p:sp>
        <p:nvSpPr>
          <p:cNvPr id="7" name="文本框 6">
            <a:extLst>
              <a:ext uri="{FF2B5EF4-FFF2-40B4-BE49-F238E27FC236}">
                <a16:creationId xmlns:a16="http://schemas.microsoft.com/office/drawing/2014/main" id="{B8D562B9-B852-704F-848C-73909279286B}"/>
              </a:ext>
            </a:extLst>
          </p:cNvPr>
          <p:cNvSpPr txBox="1"/>
          <p:nvPr/>
        </p:nvSpPr>
        <p:spPr>
          <a:xfrm>
            <a:off x="5354404" y="895881"/>
            <a:ext cx="2268976" cy="461665"/>
          </a:xfrm>
          <a:prstGeom prst="rect">
            <a:avLst/>
          </a:prstGeom>
          <a:noFill/>
        </p:spPr>
        <p:txBody>
          <a:bodyPr wrap="square" rtlCol="0">
            <a:spAutoFit/>
          </a:bodyPr>
          <a:lstStyle/>
          <a:p>
            <a:pPr algn="just"/>
            <a:r>
              <a:rPr lang="zh-CN" altLang="en-US" sz="1200" dirty="0">
                <a:solidFill>
                  <a:schemeClr val="tx1">
                    <a:lumMod val="75000"/>
                    <a:lumOff val="25000"/>
                  </a:schemeClr>
                </a:solidFill>
              </a:rPr>
              <a:t>但会带来更显著的镇静作用并有可能导致锥体外系反应*</a:t>
            </a:r>
          </a:p>
        </p:txBody>
      </p:sp>
      <p:sp>
        <p:nvSpPr>
          <p:cNvPr id="8" name="矩形 7">
            <a:extLst>
              <a:ext uri="{FF2B5EF4-FFF2-40B4-BE49-F238E27FC236}">
                <a16:creationId xmlns:a16="http://schemas.microsoft.com/office/drawing/2014/main" id="{A5A14F6E-479F-4642-A4FA-45BD550D2AC7}"/>
              </a:ext>
            </a:extLst>
          </p:cNvPr>
          <p:cNvSpPr/>
          <p:nvPr/>
        </p:nvSpPr>
        <p:spPr>
          <a:xfrm>
            <a:off x="1416002" y="4439937"/>
            <a:ext cx="6311996" cy="3989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675" dirty="0">
                <a:solidFill>
                  <a:schemeClr val="tx1">
                    <a:lumMod val="65000"/>
                    <a:lumOff val="35000"/>
                  </a:schemeClr>
                </a:solidFill>
              </a:rPr>
              <a:t>两项研究高剂量甲氧氯普胺（</a:t>
            </a:r>
            <a:r>
              <a:rPr lang="en-US" altLang="zh-CN" sz="675" dirty="0" err="1">
                <a:solidFill>
                  <a:schemeClr val="tx1">
                    <a:lumMod val="65000"/>
                    <a:lumOff val="35000"/>
                  </a:schemeClr>
                </a:solidFill>
              </a:rPr>
              <a:t>hd</a:t>
            </a:r>
            <a:r>
              <a:rPr lang="en-US" altLang="zh-CN" sz="675" dirty="0">
                <a:solidFill>
                  <a:schemeClr val="tx1">
                    <a:lumMod val="65000"/>
                    <a:lumOff val="35000"/>
                  </a:schemeClr>
                </a:solidFill>
              </a:rPr>
              <a:t>-MCP</a:t>
            </a:r>
            <a:r>
              <a:rPr lang="zh-CN" altLang="en-US" sz="675" dirty="0">
                <a:solidFill>
                  <a:schemeClr val="tx1">
                    <a:lumMod val="65000"/>
                    <a:lumOff val="35000"/>
                  </a:schemeClr>
                </a:solidFill>
              </a:rPr>
              <a:t>）抗呕吐疗效的随机研究，其中第一项为</a:t>
            </a:r>
            <a:r>
              <a:rPr lang="en-US" altLang="zh-CN" sz="675" dirty="0" err="1">
                <a:solidFill>
                  <a:schemeClr val="tx1">
                    <a:lumMod val="65000"/>
                    <a:lumOff val="35000"/>
                  </a:schemeClr>
                </a:solidFill>
              </a:rPr>
              <a:t>hd</a:t>
            </a:r>
            <a:r>
              <a:rPr lang="en-US" altLang="zh-CN" sz="675" dirty="0">
                <a:solidFill>
                  <a:schemeClr val="tx1">
                    <a:lumMod val="65000"/>
                    <a:lumOff val="35000"/>
                  </a:schemeClr>
                </a:solidFill>
              </a:rPr>
              <a:t>-MCP</a:t>
            </a:r>
            <a:r>
              <a:rPr lang="zh-CN" altLang="en-US" sz="675" dirty="0">
                <a:solidFill>
                  <a:schemeClr val="tx1">
                    <a:lumMod val="65000"/>
                    <a:lumOff val="35000"/>
                  </a:schemeClr>
                </a:solidFill>
              </a:rPr>
              <a:t>与安慰剂进行比较，而第二项为</a:t>
            </a:r>
            <a:r>
              <a:rPr lang="en-US" altLang="zh-CN" sz="675" dirty="0" err="1">
                <a:solidFill>
                  <a:schemeClr val="tx1">
                    <a:lumMod val="65000"/>
                    <a:lumOff val="35000"/>
                  </a:schemeClr>
                </a:solidFill>
              </a:rPr>
              <a:t>hd</a:t>
            </a:r>
            <a:r>
              <a:rPr lang="en-US" altLang="zh-CN" sz="675" dirty="0">
                <a:solidFill>
                  <a:schemeClr val="tx1">
                    <a:lumMod val="65000"/>
                    <a:lumOff val="35000"/>
                  </a:schemeClr>
                </a:solidFill>
              </a:rPr>
              <a:t>-MCP</a:t>
            </a:r>
            <a:r>
              <a:rPr lang="zh-CN" altLang="en-US" sz="675" dirty="0">
                <a:solidFill>
                  <a:schemeClr val="tx1">
                    <a:lumMod val="65000"/>
                    <a:lumOff val="35000"/>
                  </a:schemeClr>
                </a:solidFill>
              </a:rPr>
              <a:t>与丙氯拉嗪比较。所有受试者均为住院接受顺铂治疗的患者，顺铂剂量为</a:t>
            </a:r>
            <a:r>
              <a:rPr lang="en-US" altLang="zh-CN" sz="675" dirty="0">
                <a:solidFill>
                  <a:schemeClr val="tx1">
                    <a:lumMod val="65000"/>
                    <a:lumOff val="35000"/>
                  </a:schemeClr>
                </a:solidFill>
              </a:rPr>
              <a:t>120mg/m</a:t>
            </a:r>
            <a:r>
              <a:rPr lang="en-US" altLang="zh-CN" sz="675" baseline="30000" dirty="0">
                <a:solidFill>
                  <a:schemeClr val="tx1">
                    <a:lumMod val="65000"/>
                    <a:lumOff val="35000"/>
                  </a:schemeClr>
                </a:solidFill>
              </a:rPr>
              <a:t>2</a:t>
            </a:r>
            <a:r>
              <a:rPr lang="zh-CN" altLang="en-US" sz="675" dirty="0">
                <a:solidFill>
                  <a:schemeClr val="tx1">
                    <a:lumMod val="65000"/>
                    <a:lumOff val="35000"/>
                  </a:schemeClr>
                </a:solidFill>
              </a:rPr>
              <a:t>体表面积，在</a:t>
            </a:r>
            <a:r>
              <a:rPr lang="en-US" altLang="zh-CN" sz="675" dirty="0">
                <a:solidFill>
                  <a:schemeClr val="tx1">
                    <a:lumMod val="65000"/>
                    <a:lumOff val="35000"/>
                  </a:schemeClr>
                </a:solidFill>
              </a:rPr>
              <a:t>20</a:t>
            </a:r>
            <a:r>
              <a:rPr lang="zh-CN" altLang="en-US" sz="675" dirty="0">
                <a:solidFill>
                  <a:schemeClr val="tx1">
                    <a:lumMod val="65000"/>
                    <a:lumOff val="35000"/>
                  </a:schemeClr>
                </a:solidFill>
              </a:rPr>
              <a:t>分钟内静脉输注给药。疗效评估指标包括呕吐发作的次数、呕吐的量、恶心的持续时间，以及呕吐的持续时间，观察期包括顺铂给药后的</a:t>
            </a:r>
            <a:r>
              <a:rPr lang="en-US" altLang="zh-CN" sz="675" dirty="0">
                <a:solidFill>
                  <a:schemeClr val="tx1">
                    <a:lumMod val="65000"/>
                    <a:lumOff val="35000"/>
                  </a:schemeClr>
                </a:solidFill>
              </a:rPr>
              <a:t>24</a:t>
            </a:r>
            <a:r>
              <a:rPr lang="zh-CN" altLang="en-US" sz="675" dirty="0">
                <a:solidFill>
                  <a:schemeClr val="tx1">
                    <a:lumMod val="65000"/>
                    <a:lumOff val="35000"/>
                  </a:schemeClr>
                </a:solidFill>
              </a:rPr>
              <a:t>小时，不良反应包括镇静、肠运动（排遗）次数以及锥体外系反应。</a:t>
            </a:r>
          </a:p>
        </p:txBody>
      </p:sp>
      <p:grpSp>
        <p:nvGrpSpPr>
          <p:cNvPr id="9" name="组合 8">
            <a:extLst>
              <a:ext uri="{FF2B5EF4-FFF2-40B4-BE49-F238E27FC236}">
                <a16:creationId xmlns:a16="http://schemas.microsoft.com/office/drawing/2014/main" id="{57A51E75-8412-614E-AA08-67A7F9678322}"/>
              </a:ext>
            </a:extLst>
          </p:cNvPr>
          <p:cNvGrpSpPr/>
          <p:nvPr/>
        </p:nvGrpSpPr>
        <p:grpSpPr>
          <a:xfrm>
            <a:off x="1396059" y="1368592"/>
            <a:ext cx="3686759" cy="2676556"/>
            <a:chOff x="109272" y="2049917"/>
            <a:chExt cx="4914162" cy="3567640"/>
          </a:xfrm>
        </p:grpSpPr>
        <p:graphicFrame>
          <p:nvGraphicFramePr>
            <p:cNvPr id="10" name="图表 9">
              <a:extLst>
                <a:ext uri="{FF2B5EF4-FFF2-40B4-BE49-F238E27FC236}">
                  <a16:creationId xmlns:a16="http://schemas.microsoft.com/office/drawing/2014/main" id="{AFFBFB3C-6366-4E4D-82AC-D710EEB8715D}"/>
                </a:ext>
              </a:extLst>
            </p:cNvPr>
            <p:cNvGraphicFramePr/>
            <p:nvPr/>
          </p:nvGraphicFramePr>
          <p:xfrm>
            <a:off x="109272" y="2309090"/>
            <a:ext cx="1221112" cy="14676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图表 10">
              <a:extLst>
                <a:ext uri="{FF2B5EF4-FFF2-40B4-BE49-F238E27FC236}">
                  <a16:creationId xmlns:a16="http://schemas.microsoft.com/office/drawing/2014/main" id="{4E01B5C7-C74F-7A4F-8EFD-60444DE23C30}"/>
                </a:ext>
              </a:extLst>
            </p:cNvPr>
            <p:cNvGraphicFramePr/>
            <p:nvPr/>
          </p:nvGraphicFramePr>
          <p:xfrm>
            <a:off x="1340289" y="2309090"/>
            <a:ext cx="1221112" cy="14676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图表 11">
              <a:extLst>
                <a:ext uri="{FF2B5EF4-FFF2-40B4-BE49-F238E27FC236}">
                  <a16:creationId xmlns:a16="http://schemas.microsoft.com/office/drawing/2014/main" id="{42C690D1-142E-0D4E-99F6-E85FC48E359F}"/>
                </a:ext>
              </a:extLst>
            </p:cNvPr>
            <p:cNvGraphicFramePr/>
            <p:nvPr/>
          </p:nvGraphicFramePr>
          <p:xfrm>
            <a:off x="2571306" y="2309090"/>
            <a:ext cx="1221112" cy="146767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图表 12">
              <a:extLst>
                <a:ext uri="{FF2B5EF4-FFF2-40B4-BE49-F238E27FC236}">
                  <a16:creationId xmlns:a16="http://schemas.microsoft.com/office/drawing/2014/main" id="{9DCF8579-51E5-9346-8AE9-0502EC93699B}"/>
                </a:ext>
              </a:extLst>
            </p:cNvPr>
            <p:cNvGraphicFramePr/>
            <p:nvPr/>
          </p:nvGraphicFramePr>
          <p:xfrm>
            <a:off x="3802322" y="2309090"/>
            <a:ext cx="1221112" cy="1467678"/>
          </p:xfrm>
          <a:graphic>
            <a:graphicData uri="http://schemas.openxmlformats.org/drawingml/2006/chart">
              <c:chart xmlns:c="http://schemas.openxmlformats.org/drawingml/2006/chart" xmlns:r="http://schemas.openxmlformats.org/officeDocument/2006/relationships" r:id="rId6"/>
            </a:graphicData>
          </a:graphic>
        </p:graphicFrame>
        <p:sp>
          <p:nvSpPr>
            <p:cNvPr id="14" name="文本框 13">
              <a:extLst>
                <a:ext uri="{FF2B5EF4-FFF2-40B4-BE49-F238E27FC236}">
                  <a16:creationId xmlns:a16="http://schemas.microsoft.com/office/drawing/2014/main" id="{6F84B7C0-1042-F641-A3D8-422C5F286396}"/>
                </a:ext>
              </a:extLst>
            </p:cNvPr>
            <p:cNvSpPr txBox="1"/>
            <p:nvPr/>
          </p:nvSpPr>
          <p:spPr>
            <a:xfrm>
              <a:off x="909533" y="2049917"/>
              <a:ext cx="861510" cy="307681"/>
            </a:xfrm>
            <a:prstGeom prst="rect">
              <a:avLst/>
            </a:prstGeom>
            <a:noFill/>
          </p:spPr>
          <p:txBody>
            <a:bodyPr wrap="none" rtlCol="0">
              <a:spAutoFit/>
            </a:bodyPr>
            <a:lstStyle/>
            <a:p>
              <a:pPr algn="ctr"/>
              <a:r>
                <a:rPr lang="zh-CN" altLang="en-US" sz="900" dirty="0">
                  <a:solidFill>
                    <a:schemeClr val="tx1">
                      <a:lumMod val="75000"/>
                      <a:lumOff val="25000"/>
                    </a:schemeClr>
                  </a:solidFill>
                </a:rPr>
                <a:t>呕吐次数</a:t>
              </a:r>
            </a:p>
          </p:txBody>
        </p:sp>
        <p:sp>
          <p:nvSpPr>
            <p:cNvPr id="15" name="文本框 14">
              <a:extLst>
                <a:ext uri="{FF2B5EF4-FFF2-40B4-BE49-F238E27FC236}">
                  <a16:creationId xmlns:a16="http://schemas.microsoft.com/office/drawing/2014/main" id="{10FA8482-F31A-5047-8EA7-00C4271DB87D}"/>
                </a:ext>
              </a:extLst>
            </p:cNvPr>
            <p:cNvSpPr txBox="1"/>
            <p:nvPr/>
          </p:nvSpPr>
          <p:spPr>
            <a:xfrm>
              <a:off x="3326559" y="2049917"/>
              <a:ext cx="929884" cy="307681"/>
            </a:xfrm>
            <a:prstGeom prst="rect">
              <a:avLst/>
            </a:prstGeom>
            <a:noFill/>
          </p:spPr>
          <p:txBody>
            <a:bodyPr wrap="none" rtlCol="0">
              <a:spAutoFit/>
            </a:bodyPr>
            <a:lstStyle/>
            <a:p>
              <a:pPr algn="ctr"/>
              <a:r>
                <a:rPr lang="zh-CN" altLang="en-US" sz="900" dirty="0">
                  <a:solidFill>
                    <a:schemeClr val="tx1">
                      <a:lumMod val="75000"/>
                      <a:lumOff val="25000"/>
                    </a:schemeClr>
                  </a:solidFill>
                </a:rPr>
                <a:t>呕吐量 </a:t>
              </a:r>
              <a:r>
                <a:rPr lang="en-US" altLang="zh-CN" sz="900" dirty="0">
                  <a:solidFill>
                    <a:schemeClr val="tx1">
                      <a:lumMod val="75000"/>
                      <a:lumOff val="25000"/>
                    </a:schemeClr>
                  </a:solidFill>
                </a:rPr>
                <a:t>mL</a:t>
              </a:r>
              <a:endParaRPr lang="zh-CN" altLang="en-US" sz="900" dirty="0">
                <a:solidFill>
                  <a:schemeClr val="tx1">
                    <a:lumMod val="75000"/>
                    <a:lumOff val="25000"/>
                  </a:schemeClr>
                </a:solidFill>
              </a:endParaRPr>
            </a:p>
          </p:txBody>
        </p:sp>
        <p:sp>
          <p:nvSpPr>
            <p:cNvPr id="16" name="任意多边形: 形状 26">
              <a:extLst>
                <a:ext uri="{FF2B5EF4-FFF2-40B4-BE49-F238E27FC236}">
                  <a16:creationId xmlns:a16="http://schemas.microsoft.com/office/drawing/2014/main" id="{02271A9D-AA8C-C34C-B4E0-2A68CED8D2CD}"/>
                </a:ext>
              </a:extLst>
            </p:cNvPr>
            <p:cNvSpPr/>
            <p:nvPr/>
          </p:nvSpPr>
          <p:spPr>
            <a:xfrm>
              <a:off x="212141" y="2357638"/>
              <a:ext cx="2392070" cy="146304"/>
            </a:xfrm>
            <a:custGeom>
              <a:avLst/>
              <a:gdLst>
                <a:gd name="connsiteX0" fmla="*/ 0 w 2392070"/>
                <a:gd name="connsiteY0" fmla="*/ 146304 h 146304"/>
                <a:gd name="connsiteX1" fmla="*/ 0 w 2392070"/>
                <a:gd name="connsiteY1" fmla="*/ 0 h 146304"/>
                <a:gd name="connsiteX2" fmla="*/ 2392070 w 2392070"/>
                <a:gd name="connsiteY2" fmla="*/ 0 h 146304"/>
                <a:gd name="connsiteX3" fmla="*/ 2392070 w 2392070"/>
                <a:gd name="connsiteY3" fmla="*/ 131673 h 146304"/>
              </a:gdLst>
              <a:ahLst/>
              <a:cxnLst>
                <a:cxn ang="0">
                  <a:pos x="connsiteX0" y="connsiteY0"/>
                </a:cxn>
                <a:cxn ang="0">
                  <a:pos x="connsiteX1" y="connsiteY1"/>
                </a:cxn>
                <a:cxn ang="0">
                  <a:pos x="connsiteX2" y="connsiteY2"/>
                </a:cxn>
                <a:cxn ang="0">
                  <a:pos x="connsiteX3" y="connsiteY3"/>
                </a:cxn>
              </a:cxnLst>
              <a:rect l="l" t="t" r="r" b="b"/>
              <a:pathLst>
                <a:path w="2392070" h="146304">
                  <a:moveTo>
                    <a:pt x="0" y="146304"/>
                  </a:moveTo>
                  <a:lnTo>
                    <a:pt x="0" y="0"/>
                  </a:lnTo>
                  <a:lnTo>
                    <a:pt x="2392070" y="0"/>
                  </a:lnTo>
                  <a:lnTo>
                    <a:pt x="2392070" y="131673"/>
                  </a:lnTo>
                </a:path>
              </a:pathLst>
            </a:cu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任意多边形: 形状 27">
              <a:extLst>
                <a:ext uri="{FF2B5EF4-FFF2-40B4-BE49-F238E27FC236}">
                  <a16:creationId xmlns:a16="http://schemas.microsoft.com/office/drawing/2014/main" id="{211ECFA9-C620-DE41-AACF-272A2DCFFCF4}"/>
                </a:ext>
              </a:extLst>
            </p:cNvPr>
            <p:cNvSpPr/>
            <p:nvPr/>
          </p:nvSpPr>
          <p:spPr>
            <a:xfrm>
              <a:off x="2631364" y="2357638"/>
              <a:ext cx="2392070" cy="146304"/>
            </a:xfrm>
            <a:custGeom>
              <a:avLst/>
              <a:gdLst>
                <a:gd name="connsiteX0" fmla="*/ 0 w 2392070"/>
                <a:gd name="connsiteY0" fmla="*/ 146304 h 146304"/>
                <a:gd name="connsiteX1" fmla="*/ 0 w 2392070"/>
                <a:gd name="connsiteY1" fmla="*/ 0 h 146304"/>
                <a:gd name="connsiteX2" fmla="*/ 2392070 w 2392070"/>
                <a:gd name="connsiteY2" fmla="*/ 0 h 146304"/>
                <a:gd name="connsiteX3" fmla="*/ 2392070 w 2392070"/>
                <a:gd name="connsiteY3" fmla="*/ 131673 h 146304"/>
              </a:gdLst>
              <a:ahLst/>
              <a:cxnLst>
                <a:cxn ang="0">
                  <a:pos x="connsiteX0" y="connsiteY0"/>
                </a:cxn>
                <a:cxn ang="0">
                  <a:pos x="connsiteX1" y="connsiteY1"/>
                </a:cxn>
                <a:cxn ang="0">
                  <a:pos x="connsiteX2" y="connsiteY2"/>
                </a:cxn>
                <a:cxn ang="0">
                  <a:pos x="connsiteX3" y="connsiteY3"/>
                </a:cxn>
              </a:cxnLst>
              <a:rect l="l" t="t" r="r" b="b"/>
              <a:pathLst>
                <a:path w="2392070" h="146304">
                  <a:moveTo>
                    <a:pt x="0" y="146304"/>
                  </a:moveTo>
                  <a:lnTo>
                    <a:pt x="0" y="0"/>
                  </a:lnTo>
                  <a:lnTo>
                    <a:pt x="2392070" y="0"/>
                  </a:lnTo>
                  <a:lnTo>
                    <a:pt x="2392070" y="131673"/>
                  </a:lnTo>
                </a:path>
              </a:pathLst>
            </a:cu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aphicFrame>
          <p:nvGraphicFramePr>
            <p:cNvPr id="18" name="图表 17">
              <a:extLst>
                <a:ext uri="{FF2B5EF4-FFF2-40B4-BE49-F238E27FC236}">
                  <a16:creationId xmlns:a16="http://schemas.microsoft.com/office/drawing/2014/main" id="{0BA44CE5-3A29-8140-8DA2-10C171651C88}"/>
                </a:ext>
              </a:extLst>
            </p:cNvPr>
            <p:cNvGraphicFramePr/>
            <p:nvPr/>
          </p:nvGraphicFramePr>
          <p:xfrm>
            <a:off x="109272" y="4149879"/>
            <a:ext cx="1221112" cy="1467678"/>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1" name="图表 20">
              <a:extLst>
                <a:ext uri="{FF2B5EF4-FFF2-40B4-BE49-F238E27FC236}">
                  <a16:creationId xmlns:a16="http://schemas.microsoft.com/office/drawing/2014/main" id="{0CEED238-EBDA-1448-AFF5-20D3B34AC79C}"/>
                </a:ext>
              </a:extLst>
            </p:cNvPr>
            <p:cNvGraphicFramePr/>
            <p:nvPr/>
          </p:nvGraphicFramePr>
          <p:xfrm>
            <a:off x="1340289" y="4149879"/>
            <a:ext cx="1221112" cy="1467678"/>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2" name="图表 21">
              <a:extLst>
                <a:ext uri="{FF2B5EF4-FFF2-40B4-BE49-F238E27FC236}">
                  <a16:creationId xmlns:a16="http://schemas.microsoft.com/office/drawing/2014/main" id="{4F3A89E7-38BE-7A41-BEA4-85960ED92669}"/>
                </a:ext>
              </a:extLst>
            </p:cNvPr>
            <p:cNvGraphicFramePr/>
            <p:nvPr/>
          </p:nvGraphicFramePr>
          <p:xfrm>
            <a:off x="2571306" y="4149879"/>
            <a:ext cx="1221112" cy="1467678"/>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23" name="图表 22">
              <a:extLst>
                <a:ext uri="{FF2B5EF4-FFF2-40B4-BE49-F238E27FC236}">
                  <a16:creationId xmlns:a16="http://schemas.microsoft.com/office/drawing/2014/main" id="{8D4C83AC-163E-0B4F-A08A-CCCC9C9082B8}"/>
                </a:ext>
              </a:extLst>
            </p:cNvPr>
            <p:cNvGraphicFramePr/>
            <p:nvPr/>
          </p:nvGraphicFramePr>
          <p:xfrm>
            <a:off x="3802322" y="4149879"/>
            <a:ext cx="1221112" cy="1467678"/>
          </p:xfrm>
          <a:graphic>
            <a:graphicData uri="http://schemas.openxmlformats.org/drawingml/2006/chart">
              <c:chart xmlns:c="http://schemas.openxmlformats.org/drawingml/2006/chart" xmlns:r="http://schemas.openxmlformats.org/officeDocument/2006/relationships" r:id="rId10"/>
            </a:graphicData>
          </a:graphic>
        </p:graphicFrame>
        <p:sp>
          <p:nvSpPr>
            <p:cNvPr id="24" name="文本框 23">
              <a:extLst>
                <a:ext uri="{FF2B5EF4-FFF2-40B4-BE49-F238E27FC236}">
                  <a16:creationId xmlns:a16="http://schemas.microsoft.com/office/drawing/2014/main" id="{5A0EBE68-0B45-3049-937D-2A13CEE7BC2B}"/>
                </a:ext>
              </a:extLst>
            </p:cNvPr>
            <p:cNvSpPr txBox="1"/>
            <p:nvPr/>
          </p:nvSpPr>
          <p:spPr>
            <a:xfrm>
              <a:off x="825135" y="3890706"/>
              <a:ext cx="1030307" cy="307681"/>
            </a:xfrm>
            <a:prstGeom prst="rect">
              <a:avLst/>
            </a:prstGeom>
            <a:noFill/>
          </p:spPr>
          <p:txBody>
            <a:bodyPr wrap="none" rtlCol="0">
              <a:spAutoFit/>
            </a:bodyPr>
            <a:lstStyle/>
            <a:p>
              <a:pPr algn="ctr"/>
              <a:r>
                <a:rPr lang="zh-CN" altLang="en-US" sz="900" dirty="0">
                  <a:solidFill>
                    <a:schemeClr val="tx1">
                      <a:lumMod val="75000"/>
                      <a:lumOff val="25000"/>
                    </a:schemeClr>
                  </a:solidFill>
                </a:rPr>
                <a:t>恶心时间 </a:t>
              </a:r>
              <a:r>
                <a:rPr lang="en-US" altLang="zh-CN" sz="900" dirty="0" err="1">
                  <a:solidFill>
                    <a:schemeClr val="tx1">
                      <a:lumMod val="75000"/>
                      <a:lumOff val="25000"/>
                    </a:schemeClr>
                  </a:solidFill>
                </a:rPr>
                <a:t>hr</a:t>
              </a:r>
              <a:endParaRPr lang="zh-CN" altLang="en-US" sz="900" dirty="0">
                <a:solidFill>
                  <a:schemeClr val="tx1">
                    <a:lumMod val="75000"/>
                    <a:lumOff val="25000"/>
                  </a:schemeClr>
                </a:solidFill>
              </a:endParaRPr>
            </a:p>
          </p:txBody>
        </p:sp>
        <p:sp>
          <p:nvSpPr>
            <p:cNvPr id="25" name="文本框 24">
              <a:extLst>
                <a:ext uri="{FF2B5EF4-FFF2-40B4-BE49-F238E27FC236}">
                  <a16:creationId xmlns:a16="http://schemas.microsoft.com/office/drawing/2014/main" id="{2F902E9A-977B-E840-A1DA-A3C3728FC7B7}"/>
                </a:ext>
              </a:extLst>
            </p:cNvPr>
            <p:cNvSpPr txBox="1"/>
            <p:nvPr/>
          </p:nvSpPr>
          <p:spPr>
            <a:xfrm>
              <a:off x="3276348" y="3890706"/>
              <a:ext cx="1030307" cy="307681"/>
            </a:xfrm>
            <a:prstGeom prst="rect">
              <a:avLst/>
            </a:prstGeom>
            <a:noFill/>
          </p:spPr>
          <p:txBody>
            <a:bodyPr wrap="none" rtlCol="0">
              <a:spAutoFit/>
            </a:bodyPr>
            <a:lstStyle/>
            <a:p>
              <a:pPr algn="ctr"/>
              <a:r>
                <a:rPr lang="zh-CN" altLang="en-US" sz="900" dirty="0">
                  <a:solidFill>
                    <a:schemeClr val="tx1">
                      <a:lumMod val="75000"/>
                      <a:lumOff val="25000"/>
                    </a:schemeClr>
                  </a:solidFill>
                </a:rPr>
                <a:t>呕吐时间 </a:t>
              </a:r>
              <a:r>
                <a:rPr lang="en-US" altLang="zh-CN" sz="900" dirty="0" err="1">
                  <a:solidFill>
                    <a:schemeClr val="tx1">
                      <a:lumMod val="75000"/>
                      <a:lumOff val="25000"/>
                    </a:schemeClr>
                  </a:solidFill>
                </a:rPr>
                <a:t>hr</a:t>
              </a:r>
              <a:endParaRPr lang="zh-CN" altLang="en-US" sz="900" dirty="0">
                <a:solidFill>
                  <a:schemeClr val="tx1">
                    <a:lumMod val="75000"/>
                    <a:lumOff val="25000"/>
                  </a:schemeClr>
                </a:solidFill>
              </a:endParaRPr>
            </a:p>
          </p:txBody>
        </p:sp>
        <p:sp>
          <p:nvSpPr>
            <p:cNvPr id="26" name="任意多边形: 形状 43">
              <a:extLst>
                <a:ext uri="{FF2B5EF4-FFF2-40B4-BE49-F238E27FC236}">
                  <a16:creationId xmlns:a16="http://schemas.microsoft.com/office/drawing/2014/main" id="{BC919BD2-D94E-A448-A46D-746306B405A4}"/>
                </a:ext>
              </a:extLst>
            </p:cNvPr>
            <p:cNvSpPr/>
            <p:nvPr/>
          </p:nvSpPr>
          <p:spPr>
            <a:xfrm>
              <a:off x="212141" y="4198427"/>
              <a:ext cx="2392070" cy="146304"/>
            </a:xfrm>
            <a:custGeom>
              <a:avLst/>
              <a:gdLst>
                <a:gd name="connsiteX0" fmla="*/ 0 w 2392070"/>
                <a:gd name="connsiteY0" fmla="*/ 146304 h 146304"/>
                <a:gd name="connsiteX1" fmla="*/ 0 w 2392070"/>
                <a:gd name="connsiteY1" fmla="*/ 0 h 146304"/>
                <a:gd name="connsiteX2" fmla="*/ 2392070 w 2392070"/>
                <a:gd name="connsiteY2" fmla="*/ 0 h 146304"/>
                <a:gd name="connsiteX3" fmla="*/ 2392070 w 2392070"/>
                <a:gd name="connsiteY3" fmla="*/ 131673 h 146304"/>
              </a:gdLst>
              <a:ahLst/>
              <a:cxnLst>
                <a:cxn ang="0">
                  <a:pos x="connsiteX0" y="connsiteY0"/>
                </a:cxn>
                <a:cxn ang="0">
                  <a:pos x="connsiteX1" y="connsiteY1"/>
                </a:cxn>
                <a:cxn ang="0">
                  <a:pos x="connsiteX2" y="connsiteY2"/>
                </a:cxn>
                <a:cxn ang="0">
                  <a:pos x="connsiteX3" y="connsiteY3"/>
                </a:cxn>
              </a:cxnLst>
              <a:rect l="l" t="t" r="r" b="b"/>
              <a:pathLst>
                <a:path w="2392070" h="146304">
                  <a:moveTo>
                    <a:pt x="0" y="146304"/>
                  </a:moveTo>
                  <a:lnTo>
                    <a:pt x="0" y="0"/>
                  </a:lnTo>
                  <a:lnTo>
                    <a:pt x="2392070" y="0"/>
                  </a:lnTo>
                  <a:lnTo>
                    <a:pt x="2392070" y="131673"/>
                  </a:lnTo>
                </a:path>
              </a:pathLst>
            </a:cu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7" name="任意多边形: 形状 44">
              <a:extLst>
                <a:ext uri="{FF2B5EF4-FFF2-40B4-BE49-F238E27FC236}">
                  <a16:creationId xmlns:a16="http://schemas.microsoft.com/office/drawing/2014/main" id="{8CA44807-1050-5347-AA8D-8D235ED07884}"/>
                </a:ext>
              </a:extLst>
            </p:cNvPr>
            <p:cNvSpPr/>
            <p:nvPr/>
          </p:nvSpPr>
          <p:spPr>
            <a:xfrm>
              <a:off x="2631364" y="4198427"/>
              <a:ext cx="2392070" cy="146304"/>
            </a:xfrm>
            <a:custGeom>
              <a:avLst/>
              <a:gdLst>
                <a:gd name="connsiteX0" fmla="*/ 0 w 2392070"/>
                <a:gd name="connsiteY0" fmla="*/ 146304 h 146304"/>
                <a:gd name="connsiteX1" fmla="*/ 0 w 2392070"/>
                <a:gd name="connsiteY1" fmla="*/ 0 h 146304"/>
                <a:gd name="connsiteX2" fmla="*/ 2392070 w 2392070"/>
                <a:gd name="connsiteY2" fmla="*/ 0 h 146304"/>
                <a:gd name="connsiteX3" fmla="*/ 2392070 w 2392070"/>
                <a:gd name="connsiteY3" fmla="*/ 131673 h 146304"/>
              </a:gdLst>
              <a:ahLst/>
              <a:cxnLst>
                <a:cxn ang="0">
                  <a:pos x="connsiteX0" y="connsiteY0"/>
                </a:cxn>
                <a:cxn ang="0">
                  <a:pos x="connsiteX1" y="connsiteY1"/>
                </a:cxn>
                <a:cxn ang="0">
                  <a:pos x="connsiteX2" y="connsiteY2"/>
                </a:cxn>
                <a:cxn ang="0">
                  <a:pos x="connsiteX3" y="connsiteY3"/>
                </a:cxn>
              </a:cxnLst>
              <a:rect l="l" t="t" r="r" b="b"/>
              <a:pathLst>
                <a:path w="2392070" h="146304">
                  <a:moveTo>
                    <a:pt x="0" y="146304"/>
                  </a:moveTo>
                  <a:lnTo>
                    <a:pt x="0" y="0"/>
                  </a:lnTo>
                  <a:lnTo>
                    <a:pt x="2392070" y="0"/>
                  </a:lnTo>
                  <a:lnTo>
                    <a:pt x="2392070" y="131673"/>
                  </a:lnTo>
                </a:path>
              </a:pathLst>
            </a:cu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28" name="文本框 27">
            <a:extLst>
              <a:ext uri="{FF2B5EF4-FFF2-40B4-BE49-F238E27FC236}">
                <a16:creationId xmlns:a16="http://schemas.microsoft.com/office/drawing/2014/main" id="{C9210415-3FA6-0E4F-80B5-C41D5A59D969}"/>
              </a:ext>
            </a:extLst>
          </p:cNvPr>
          <p:cNvSpPr txBox="1"/>
          <p:nvPr/>
        </p:nvSpPr>
        <p:spPr>
          <a:xfrm>
            <a:off x="1700617" y="1804487"/>
            <a:ext cx="471604" cy="184666"/>
          </a:xfrm>
          <a:prstGeom prst="rect">
            <a:avLst/>
          </a:prstGeom>
          <a:noFill/>
        </p:spPr>
        <p:txBody>
          <a:bodyPr wrap="none" rtlCol="0">
            <a:spAutoFit/>
          </a:bodyPr>
          <a:lstStyle/>
          <a:p>
            <a:r>
              <a:rPr lang="en-US" altLang="zh-CN" sz="600" i="1" dirty="0">
                <a:solidFill>
                  <a:schemeClr val="accent1"/>
                </a:solidFill>
              </a:rPr>
              <a:t>P </a:t>
            </a:r>
            <a:r>
              <a:rPr lang="en-US" altLang="zh-CN" sz="600" dirty="0">
                <a:solidFill>
                  <a:schemeClr val="accent1"/>
                </a:solidFill>
              </a:rPr>
              <a:t>= 0.001</a:t>
            </a:r>
            <a:endParaRPr lang="zh-CN" altLang="en-US" sz="600" dirty="0">
              <a:solidFill>
                <a:schemeClr val="accent1"/>
              </a:solidFill>
            </a:endParaRPr>
          </a:p>
        </p:txBody>
      </p:sp>
      <p:sp>
        <p:nvSpPr>
          <p:cNvPr id="29" name="文本框 28">
            <a:extLst>
              <a:ext uri="{FF2B5EF4-FFF2-40B4-BE49-F238E27FC236}">
                <a16:creationId xmlns:a16="http://schemas.microsoft.com/office/drawing/2014/main" id="{0C1FF223-6081-9A47-972C-1E2E27B5F360}"/>
              </a:ext>
            </a:extLst>
          </p:cNvPr>
          <p:cNvSpPr txBox="1"/>
          <p:nvPr/>
        </p:nvSpPr>
        <p:spPr>
          <a:xfrm>
            <a:off x="3610167" y="1804487"/>
            <a:ext cx="471604" cy="184666"/>
          </a:xfrm>
          <a:prstGeom prst="rect">
            <a:avLst/>
          </a:prstGeom>
          <a:noFill/>
        </p:spPr>
        <p:txBody>
          <a:bodyPr wrap="none" rtlCol="0">
            <a:spAutoFit/>
          </a:bodyPr>
          <a:lstStyle/>
          <a:p>
            <a:r>
              <a:rPr lang="en-US" altLang="zh-CN" sz="600" i="1" dirty="0">
                <a:solidFill>
                  <a:schemeClr val="accent1"/>
                </a:solidFill>
              </a:rPr>
              <a:t>P </a:t>
            </a:r>
            <a:r>
              <a:rPr lang="en-US" altLang="zh-CN" sz="600" dirty="0">
                <a:solidFill>
                  <a:schemeClr val="accent1"/>
                </a:solidFill>
              </a:rPr>
              <a:t>= 0.001</a:t>
            </a:r>
            <a:endParaRPr lang="zh-CN" altLang="en-US" sz="600" dirty="0">
              <a:solidFill>
                <a:schemeClr val="accent1"/>
              </a:solidFill>
            </a:endParaRPr>
          </a:p>
        </p:txBody>
      </p:sp>
      <p:sp>
        <p:nvSpPr>
          <p:cNvPr id="30" name="文本框 29">
            <a:extLst>
              <a:ext uri="{FF2B5EF4-FFF2-40B4-BE49-F238E27FC236}">
                <a16:creationId xmlns:a16="http://schemas.microsoft.com/office/drawing/2014/main" id="{4B2CD2A2-2509-BB43-911A-DCCA93F65C7C}"/>
              </a:ext>
            </a:extLst>
          </p:cNvPr>
          <p:cNvSpPr txBox="1"/>
          <p:nvPr/>
        </p:nvSpPr>
        <p:spPr>
          <a:xfrm>
            <a:off x="2616734" y="1804487"/>
            <a:ext cx="471604" cy="184666"/>
          </a:xfrm>
          <a:prstGeom prst="rect">
            <a:avLst/>
          </a:prstGeom>
          <a:noFill/>
        </p:spPr>
        <p:txBody>
          <a:bodyPr wrap="none" rtlCol="0">
            <a:spAutoFit/>
          </a:bodyPr>
          <a:lstStyle/>
          <a:p>
            <a:r>
              <a:rPr lang="en-US" altLang="zh-CN" sz="600" i="1" dirty="0">
                <a:solidFill>
                  <a:schemeClr val="accent1"/>
                </a:solidFill>
              </a:rPr>
              <a:t>P </a:t>
            </a:r>
            <a:r>
              <a:rPr lang="en-US" altLang="zh-CN" sz="600" dirty="0">
                <a:solidFill>
                  <a:schemeClr val="accent1"/>
                </a:solidFill>
              </a:rPr>
              <a:t>= 0.005</a:t>
            </a:r>
            <a:endParaRPr lang="zh-CN" altLang="en-US" sz="600" dirty="0">
              <a:solidFill>
                <a:schemeClr val="accent1"/>
              </a:solidFill>
            </a:endParaRPr>
          </a:p>
        </p:txBody>
      </p:sp>
      <p:sp>
        <p:nvSpPr>
          <p:cNvPr id="31" name="文本框 30">
            <a:extLst>
              <a:ext uri="{FF2B5EF4-FFF2-40B4-BE49-F238E27FC236}">
                <a16:creationId xmlns:a16="http://schemas.microsoft.com/office/drawing/2014/main" id="{679C2F65-45A5-A24A-9688-17CA25241892}"/>
              </a:ext>
            </a:extLst>
          </p:cNvPr>
          <p:cNvSpPr txBox="1"/>
          <p:nvPr/>
        </p:nvSpPr>
        <p:spPr>
          <a:xfrm>
            <a:off x="4547021" y="1804487"/>
            <a:ext cx="471604" cy="184666"/>
          </a:xfrm>
          <a:prstGeom prst="rect">
            <a:avLst/>
          </a:prstGeom>
          <a:noFill/>
        </p:spPr>
        <p:txBody>
          <a:bodyPr wrap="none" rtlCol="0">
            <a:spAutoFit/>
          </a:bodyPr>
          <a:lstStyle/>
          <a:p>
            <a:r>
              <a:rPr lang="en-US" altLang="zh-CN" sz="600" i="1" dirty="0">
                <a:solidFill>
                  <a:schemeClr val="accent1"/>
                </a:solidFill>
              </a:rPr>
              <a:t>P </a:t>
            </a:r>
            <a:r>
              <a:rPr lang="en-US" altLang="zh-CN" sz="600" dirty="0">
                <a:solidFill>
                  <a:schemeClr val="accent1"/>
                </a:solidFill>
              </a:rPr>
              <a:t>= 0.022</a:t>
            </a:r>
            <a:endParaRPr lang="zh-CN" altLang="en-US" sz="600" dirty="0">
              <a:solidFill>
                <a:schemeClr val="accent1"/>
              </a:solidFill>
            </a:endParaRPr>
          </a:p>
        </p:txBody>
      </p:sp>
      <p:sp>
        <p:nvSpPr>
          <p:cNvPr id="32" name="文本框 31">
            <a:extLst>
              <a:ext uri="{FF2B5EF4-FFF2-40B4-BE49-F238E27FC236}">
                <a16:creationId xmlns:a16="http://schemas.microsoft.com/office/drawing/2014/main" id="{6D55899E-5877-384E-9FB7-56A03FEBBEB9}"/>
              </a:ext>
            </a:extLst>
          </p:cNvPr>
          <p:cNvSpPr txBox="1"/>
          <p:nvPr/>
        </p:nvSpPr>
        <p:spPr>
          <a:xfrm>
            <a:off x="1700617" y="3237343"/>
            <a:ext cx="471604" cy="184666"/>
          </a:xfrm>
          <a:prstGeom prst="rect">
            <a:avLst/>
          </a:prstGeom>
          <a:noFill/>
        </p:spPr>
        <p:txBody>
          <a:bodyPr wrap="none" rtlCol="0">
            <a:spAutoFit/>
          </a:bodyPr>
          <a:lstStyle/>
          <a:p>
            <a:r>
              <a:rPr lang="en-US" altLang="zh-CN" sz="600" i="1" dirty="0">
                <a:solidFill>
                  <a:schemeClr val="accent1"/>
                </a:solidFill>
              </a:rPr>
              <a:t>P </a:t>
            </a:r>
            <a:r>
              <a:rPr lang="en-US" altLang="zh-CN" sz="600" dirty="0">
                <a:solidFill>
                  <a:schemeClr val="accent1"/>
                </a:solidFill>
              </a:rPr>
              <a:t>= 0.042</a:t>
            </a:r>
            <a:endParaRPr lang="zh-CN" altLang="en-US" sz="600" dirty="0">
              <a:solidFill>
                <a:schemeClr val="accent1"/>
              </a:solidFill>
            </a:endParaRPr>
          </a:p>
        </p:txBody>
      </p:sp>
      <p:sp>
        <p:nvSpPr>
          <p:cNvPr id="33" name="文本框 32">
            <a:extLst>
              <a:ext uri="{FF2B5EF4-FFF2-40B4-BE49-F238E27FC236}">
                <a16:creationId xmlns:a16="http://schemas.microsoft.com/office/drawing/2014/main" id="{98C4819E-DC37-B946-85FA-A728924BAF47}"/>
              </a:ext>
            </a:extLst>
          </p:cNvPr>
          <p:cNvSpPr txBox="1"/>
          <p:nvPr/>
        </p:nvSpPr>
        <p:spPr>
          <a:xfrm>
            <a:off x="3532851" y="3237343"/>
            <a:ext cx="471604" cy="184666"/>
          </a:xfrm>
          <a:prstGeom prst="rect">
            <a:avLst/>
          </a:prstGeom>
          <a:noFill/>
        </p:spPr>
        <p:txBody>
          <a:bodyPr wrap="none" rtlCol="0">
            <a:spAutoFit/>
          </a:bodyPr>
          <a:lstStyle/>
          <a:p>
            <a:r>
              <a:rPr lang="en-US" altLang="zh-CN" sz="600" i="1" dirty="0">
                <a:solidFill>
                  <a:schemeClr val="accent1"/>
                </a:solidFill>
              </a:rPr>
              <a:t>P </a:t>
            </a:r>
            <a:r>
              <a:rPr lang="en-US" altLang="zh-CN" sz="600" dirty="0">
                <a:solidFill>
                  <a:schemeClr val="accent1"/>
                </a:solidFill>
              </a:rPr>
              <a:t>= 0.028</a:t>
            </a:r>
            <a:endParaRPr lang="zh-CN" altLang="en-US" sz="600" dirty="0">
              <a:solidFill>
                <a:schemeClr val="accent1"/>
              </a:solidFill>
            </a:endParaRPr>
          </a:p>
        </p:txBody>
      </p:sp>
      <p:sp>
        <p:nvSpPr>
          <p:cNvPr id="34" name="文本框 33">
            <a:extLst>
              <a:ext uri="{FF2B5EF4-FFF2-40B4-BE49-F238E27FC236}">
                <a16:creationId xmlns:a16="http://schemas.microsoft.com/office/drawing/2014/main" id="{977EC504-1622-5340-844E-806462E1DD18}"/>
              </a:ext>
            </a:extLst>
          </p:cNvPr>
          <p:cNvSpPr txBox="1"/>
          <p:nvPr/>
        </p:nvSpPr>
        <p:spPr>
          <a:xfrm>
            <a:off x="2616734" y="3237343"/>
            <a:ext cx="433132" cy="184666"/>
          </a:xfrm>
          <a:prstGeom prst="rect">
            <a:avLst/>
          </a:prstGeom>
          <a:noFill/>
        </p:spPr>
        <p:txBody>
          <a:bodyPr wrap="none" rtlCol="0">
            <a:spAutoFit/>
          </a:bodyPr>
          <a:lstStyle/>
          <a:p>
            <a:r>
              <a:rPr lang="en-US" altLang="zh-CN" sz="600" i="1" dirty="0">
                <a:solidFill>
                  <a:schemeClr val="bg1">
                    <a:lumMod val="75000"/>
                  </a:schemeClr>
                </a:solidFill>
              </a:rPr>
              <a:t>P </a:t>
            </a:r>
            <a:r>
              <a:rPr lang="zh-CN" altLang="en-US" sz="600" dirty="0">
                <a:solidFill>
                  <a:schemeClr val="bg1">
                    <a:lumMod val="75000"/>
                  </a:schemeClr>
                </a:solidFill>
              </a:rPr>
              <a:t>≥</a:t>
            </a:r>
            <a:r>
              <a:rPr lang="en-US" altLang="zh-CN" sz="600" dirty="0">
                <a:solidFill>
                  <a:schemeClr val="bg1">
                    <a:lumMod val="75000"/>
                  </a:schemeClr>
                </a:solidFill>
              </a:rPr>
              <a:t> 0.05</a:t>
            </a:r>
            <a:endParaRPr lang="zh-CN" altLang="en-US" sz="600" dirty="0">
              <a:solidFill>
                <a:schemeClr val="bg1">
                  <a:lumMod val="75000"/>
                </a:schemeClr>
              </a:solidFill>
            </a:endParaRPr>
          </a:p>
        </p:txBody>
      </p:sp>
      <p:sp>
        <p:nvSpPr>
          <p:cNvPr id="35" name="文本框 34">
            <a:extLst>
              <a:ext uri="{FF2B5EF4-FFF2-40B4-BE49-F238E27FC236}">
                <a16:creationId xmlns:a16="http://schemas.microsoft.com/office/drawing/2014/main" id="{40C7E85F-F3FF-2D42-9FB6-14CF2E4DD644}"/>
              </a:ext>
            </a:extLst>
          </p:cNvPr>
          <p:cNvSpPr txBox="1"/>
          <p:nvPr/>
        </p:nvSpPr>
        <p:spPr>
          <a:xfrm>
            <a:off x="4483014" y="3237343"/>
            <a:ext cx="433132" cy="184666"/>
          </a:xfrm>
          <a:prstGeom prst="rect">
            <a:avLst/>
          </a:prstGeom>
          <a:noFill/>
        </p:spPr>
        <p:txBody>
          <a:bodyPr wrap="none" rtlCol="0">
            <a:spAutoFit/>
          </a:bodyPr>
          <a:lstStyle/>
          <a:p>
            <a:r>
              <a:rPr lang="en-US" altLang="zh-CN" sz="600" i="1" dirty="0">
                <a:solidFill>
                  <a:schemeClr val="bg1">
                    <a:lumMod val="75000"/>
                  </a:schemeClr>
                </a:solidFill>
              </a:rPr>
              <a:t>P </a:t>
            </a:r>
            <a:r>
              <a:rPr lang="zh-CN" altLang="en-US" sz="600" dirty="0">
                <a:solidFill>
                  <a:schemeClr val="bg1">
                    <a:lumMod val="75000"/>
                  </a:schemeClr>
                </a:solidFill>
              </a:rPr>
              <a:t>≥</a:t>
            </a:r>
            <a:r>
              <a:rPr lang="en-US" altLang="zh-CN" sz="600" dirty="0">
                <a:solidFill>
                  <a:schemeClr val="bg1">
                    <a:lumMod val="75000"/>
                  </a:schemeClr>
                </a:solidFill>
              </a:rPr>
              <a:t> 0.05</a:t>
            </a:r>
            <a:endParaRPr lang="zh-CN" altLang="en-US" sz="600" dirty="0">
              <a:solidFill>
                <a:schemeClr val="bg1">
                  <a:lumMod val="75000"/>
                </a:schemeClr>
              </a:solidFill>
            </a:endParaRPr>
          </a:p>
        </p:txBody>
      </p:sp>
      <p:grpSp>
        <p:nvGrpSpPr>
          <p:cNvPr id="36" name="组合 35">
            <a:extLst>
              <a:ext uri="{FF2B5EF4-FFF2-40B4-BE49-F238E27FC236}">
                <a16:creationId xmlns:a16="http://schemas.microsoft.com/office/drawing/2014/main" id="{BA1D7B1B-D7E1-7449-9B80-5023AEB23ADB}"/>
              </a:ext>
            </a:extLst>
          </p:cNvPr>
          <p:cNvGrpSpPr/>
          <p:nvPr/>
        </p:nvGrpSpPr>
        <p:grpSpPr>
          <a:xfrm>
            <a:off x="1489481" y="4148282"/>
            <a:ext cx="3658851" cy="207749"/>
            <a:chOff x="109273" y="5598013"/>
            <a:chExt cx="4876962" cy="276913"/>
          </a:xfrm>
        </p:grpSpPr>
        <p:sp>
          <p:nvSpPr>
            <p:cNvPr id="37" name="矩形 36">
              <a:extLst>
                <a:ext uri="{FF2B5EF4-FFF2-40B4-BE49-F238E27FC236}">
                  <a16:creationId xmlns:a16="http://schemas.microsoft.com/office/drawing/2014/main" id="{0D9A5036-B83E-BE49-BDC8-F8F2E20CF891}"/>
                </a:ext>
              </a:extLst>
            </p:cNvPr>
            <p:cNvSpPr/>
            <p:nvPr/>
          </p:nvSpPr>
          <p:spPr>
            <a:xfrm>
              <a:off x="109273" y="5598013"/>
              <a:ext cx="4816353" cy="246221"/>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8" name="文本框 37">
              <a:extLst>
                <a:ext uri="{FF2B5EF4-FFF2-40B4-BE49-F238E27FC236}">
                  <a16:creationId xmlns:a16="http://schemas.microsoft.com/office/drawing/2014/main" id="{24DCC57B-A98B-534E-A4CC-19A399787A98}"/>
                </a:ext>
              </a:extLst>
            </p:cNvPr>
            <p:cNvSpPr txBox="1"/>
            <p:nvPr/>
          </p:nvSpPr>
          <p:spPr>
            <a:xfrm>
              <a:off x="1919675" y="5598013"/>
              <a:ext cx="3066560" cy="276913"/>
            </a:xfrm>
            <a:prstGeom prst="rect">
              <a:avLst/>
            </a:prstGeom>
            <a:noFill/>
          </p:spPr>
          <p:txBody>
            <a:bodyPr wrap="none" rtlCol="0">
              <a:spAutoFit/>
            </a:bodyPr>
            <a:lstStyle/>
            <a:p>
              <a:r>
                <a:rPr lang="zh-CN" altLang="en-US" sz="750" dirty="0">
                  <a:solidFill>
                    <a:schemeClr val="tx1">
                      <a:lumMod val="50000"/>
                      <a:lumOff val="50000"/>
                    </a:schemeClr>
                  </a:solidFill>
                </a:rPr>
                <a:t>丙氯拉嗪；数据点表示中位值，线段表示数据范围</a:t>
              </a:r>
            </a:p>
          </p:txBody>
        </p:sp>
        <p:sp>
          <p:nvSpPr>
            <p:cNvPr id="39" name="椭圆 38">
              <a:extLst>
                <a:ext uri="{FF2B5EF4-FFF2-40B4-BE49-F238E27FC236}">
                  <a16:creationId xmlns:a16="http://schemas.microsoft.com/office/drawing/2014/main" id="{4F5D76D4-9069-794B-A1B1-EF0DD37DEC3E}"/>
                </a:ext>
              </a:extLst>
            </p:cNvPr>
            <p:cNvSpPr/>
            <p:nvPr/>
          </p:nvSpPr>
          <p:spPr>
            <a:xfrm>
              <a:off x="196948" y="5664063"/>
              <a:ext cx="114121" cy="114121"/>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0" name="文本框 39">
              <a:extLst>
                <a:ext uri="{FF2B5EF4-FFF2-40B4-BE49-F238E27FC236}">
                  <a16:creationId xmlns:a16="http://schemas.microsoft.com/office/drawing/2014/main" id="{AF90908F-56D0-A144-A83C-546A522B5D83}"/>
                </a:ext>
              </a:extLst>
            </p:cNvPr>
            <p:cNvSpPr txBox="1"/>
            <p:nvPr/>
          </p:nvSpPr>
          <p:spPr>
            <a:xfrm>
              <a:off x="330386" y="5598013"/>
              <a:ext cx="675618" cy="276913"/>
            </a:xfrm>
            <a:prstGeom prst="rect">
              <a:avLst/>
            </a:prstGeom>
            <a:noFill/>
          </p:spPr>
          <p:txBody>
            <a:bodyPr wrap="none" rtlCol="0">
              <a:spAutoFit/>
            </a:bodyPr>
            <a:lstStyle/>
            <a:p>
              <a:r>
                <a:rPr lang="en-US" altLang="zh-CN" sz="750" dirty="0" err="1">
                  <a:solidFill>
                    <a:schemeClr val="tx1">
                      <a:lumMod val="50000"/>
                      <a:lumOff val="50000"/>
                    </a:schemeClr>
                  </a:solidFill>
                </a:rPr>
                <a:t>Hd</a:t>
              </a:r>
              <a:r>
                <a:rPr lang="en-US" altLang="zh-CN" sz="750" dirty="0">
                  <a:solidFill>
                    <a:schemeClr val="tx1">
                      <a:lumMod val="50000"/>
                      <a:lumOff val="50000"/>
                    </a:schemeClr>
                  </a:solidFill>
                </a:rPr>
                <a:t>-MCP</a:t>
              </a:r>
              <a:endParaRPr lang="zh-CN" altLang="en-US" sz="750" dirty="0">
                <a:solidFill>
                  <a:schemeClr val="tx1">
                    <a:lumMod val="50000"/>
                    <a:lumOff val="50000"/>
                  </a:schemeClr>
                </a:solidFill>
              </a:endParaRPr>
            </a:p>
          </p:txBody>
        </p:sp>
        <p:sp>
          <p:nvSpPr>
            <p:cNvPr id="41" name="椭圆 40">
              <a:extLst>
                <a:ext uri="{FF2B5EF4-FFF2-40B4-BE49-F238E27FC236}">
                  <a16:creationId xmlns:a16="http://schemas.microsoft.com/office/drawing/2014/main" id="{B09F5F57-5618-8C42-8E08-9883F2C78CE2}"/>
                </a:ext>
              </a:extLst>
            </p:cNvPr>
            <p:cNvSpPr/>
            <p:nvPr/>
          </p:nvSpPr>
          <p:spPr>
            <a:xfrm>
              <a:off x="1064254" y="5664063"/>
              <a:ext cx="114121" cy="114121"/>
            </a:xfrm>
            <a:prstGeom prst="ellipse">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2" name="文本框 41">
              <a:extLst>
                <a:ext uri="{FF2B5EF4-FFF2-40B4-BE49-F238E27FC236}">
                  <a16:creationId xmlns:a16="http://schemas.microsoft.com/office/drawing/2014/main" id="{8C3B6A52-C035-FA4B-92F7-061429A4530B}"/>
                </a:ext>
              </a:extLst>
            </p:cNvPr>
            <p:cNvSpPr txBox="1"/>
            <p:nvPr/>
          </p:nvSpPr>
          <p:spPr>
            <a:xfrm>
              <a:off x="1197692" y="5598013"/>
              <a:ext cx="630747" cy="276913"/>
            </a:xfrm>
            <a:prstGeom prst="rect">
              <a:avLst/>
            </a:prstGeom>
            <a:noFill/>
          </p:spPr>
          <p:txBody>
            <a:bodyPr wrap="none" rtlCol="0">
              <a:spAutoFit/>
            </a:bodyPr>
            <a:lstStyle/>
            <a:p>
              <a:r>
                <a:rPr lang="zh-CN" altLang="en-US" sz="750" dirty="0">
                  <a:solidFill>
                    <a:schemeClr val="tx1">
                      <a:lumMod val="50000"/>
                      <a:lumOff val="50000"/>
                    </a:schemeClr>
                  </a:solidFill>
                </a:rPr>
                <a:t>安慰剂</a:t>
              </a:r>
            </a:p>
          </p:txBody>
        </p:sp>
        <p:sp>
          <p:nvSpPr>
            <p:cNvPr id="43" name="椭圆 42">
              <a:extLst>
                <a:ext uri="{FF2B5EF4-FFF2-40B4-BE49-F238E27FC236}">
                  <a16:creationId xmlns:a16="http://schemas.microsoft.com/office/drawing/2014/main" id="{B46117D2-DE69-C443-9DF5-7F0F0B7F6488}"/>
                </a:ext>
              </a:extLst>
            </p:cNvPr>
            <p:cNvSpPr/>
            <p:nvPr/>
          </p:nvSpPr>
          <p:spPr>
            <a:xfrm>
              <a:off x="1786396" y="5664063"/>
              <a:ext cx="114121" cy="114121"/>
            </a:xfrm>
            <a:prstGeom prst="ellipse">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44" name="组合 43">
            <a:extLst>
              <a:ext uri="{FF2B5EF4-FFF2-40B4-BE49-F238E27FC236}">
                <a16:creationId xmlns:a16="http://schemas.microsoft.com/office/drawing/2014/main" id="{95775D3C-E721-AC4D-8371-0B4EE69C43CF}"/>
              </a:ext>
            </a:extLst>
          </p:cNvPr>
          <p:cNvGrpSpPr/>
          <p:nvPr/>
        </p:nvGrpSpPr>
        <p:grpSpPr>
          <a:xfrm>
            <a:off x="5183067" y="1388063"/>
            <a:ext cx="2432454" cy="2591242"/>
            <a:chOff x="5386504" y="2274836"/>
            <a:chExt cx="3242271" cy="3453923"/>
          </a:xfrm>
        </p:grpSpPr>
        <p:graphicFrame>
          <p:nvGraphicFramePr>
            <p:cNvPr id="45" name="图表 44">
              <a:extLst>
                <a:ext uri="{FF2B5EF4-FFF2-40B4-BE49-F238E27FC236}">
                  <a16:creationId xmlns:a16="http://schemas.microsoft.com/office/drawing/2014/main" id="{D1D8D32A-482A-E942-9F1F-5DD7D26FE8A0}"/>
                </a:ext>
              </a:extLst>
            </p:cNvPr>
            <p:cNvGraphicFramePr/>
            <p:nvPr/>
          </p:nvGraphicFramePr>
          <p:xfrm>
            <a:off x="5386504" y="2274836"/>
            <a:ext cx="3242271" cy="3186164"/>
          </p:xfrm>
          <a:graphic>
            <a:graphicData uri="http://schemas.openxmlformats.org/drawingml/2006/chart">
              <c:chart xmlns:c="http://schemas.openxmlformats.org/drawingml/2006/chart" xmlns:r="http://schemas.openxmlformats.org/officeDocument/2006/relationships" r:id="rId11"/>
            </a:graphicData>
          </a:graphic>
        </p:graphicFrame>
        <p:cxnSp>
          <p:nvCxnSpPr>
            <p:cNvPr id="46" name="直接连接符 68">
              <a:extLst>
                <a:ext uri="{FF2B5EF4-FFF2-40B4-BE49-F238E27FC236}">
                  <a16:creationId xmlns:a16="http://schemas.microsoft.com/office/drawing/2014/main" id="{8721A5C9-8E64-7146-B57B-ECF1F20F04EB}"/>
                </a:ext>
              </a:extLst>
            </p:cNvPr>
            <p:cNvCxnSpPr/>
            <p:nvPr/>
          </p:nvCxnSpPr>
          <p:spPr>
            <a:xfrm>
              <a:off x="6299201" y="5427132"/>
              <a:ext cx="982133"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69">
              <a:extLst>
                <a:ext uri="{FF2B5EF4-FFF2-40B4-BE49-F238E27FC236}">
                  <a16:creationId xmlns:a16="http://schemas.microsoft.com/office/drawing/2014/main" id="{5E164534-ACEC-3F4E-8FC5-13740590A97A}"/>
                </a:ext>
              </a:extLst>
            </p:cNvPr>
            <p:cNvCxnSpPr/>
            <p:nvPr/>
          </p:nvCxnSpPr>
          <p:spPr>
            <a:xfrm>
              <a:off x="7447325" y="5427132"/>
              <a:ext cx="982133"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8" name="文本框 47">
              <a:extLst>
                <a:ext uri="{FF2B5EF4-FFF2-40B4-BE49-F238E27FC236}">
                  <a16:creationId xmlns:a16="http://schemas.microsoft.com/office/drawing/2014/main" id="{770A58AC-5449-6940-931E-EA49A11CE6A7}"/>
                </a:ext>
              </a:extLst>
            </p:cNvPr>
            <p:cNvSpPr txBox="1"/>
            <p:nvPr/>
          </p:nvSpPr>
          <p:spPr>
            <a:xfrm>
              <a:off x="6474893" y="5451846"/>
              <a:ext cx="630747" cy="276913"/>
            </a:xfrm>
            <a:prstGeom prst="rect">
              <a:avLst/>
            </a:prstGeom>
            <a:noFill/>
          </p:spPr>
          <p:txBody>
            <a:bodyPr wrap="none" rtlCol="0">
              <a:spAutoFit/>
            </a:bodyPr>
            <a:lstStyle/>
            <a:p>
              <a:pPr algn="ctr"/>
              <a:r>
                <a:rPr lang="zh-CN" altLang="en-US" sz="750" dirty="0">
                  <a:solidFill>
                    <a:schemeClr val="tx1">
                      <a:lumMod val="75000"/>
                      <a:lumOff val="25000"/>
                    </a:schemeClr>
                  </a:solidFill>
                </a:rPr>
                <a:t>研究一</a:t>
              </a:r>
            </a:p>
          </p:txBody>
        </p:sp>
        <p:sp>
          <p:nvSpPr>
            <p:cNvPr id="49" name="文本框 48">
              <a:extLst>
                <a:ext uri="{FF2B5EF4-FFF2-40B4-BE49-F238E27FC236}">
                  <a16:creationId xmlns:a16="http://schemas.microsoft.com/office/drawing/2014/main" id="{B12DEE70-B4C6-FC45-B696-9FA0ACB4ECD2}"/>
                </a:ext>
              </a:extLst>
            </p:cNvPr>
            <p:cNvSpPr txBox="1"/>
            <p:nvPr/>
          </p:nvSpPr>
          <p:spPr>
            <a:xfrm>
              <a:off x="7623019" y="5451846"/>
              <a:ext cx="630747" cy="276913"/>
            </a:xfrm>
            <a:prstGeom prst="rect">
              <a:avLst/>
            </a:prstGeom>
            <a:noFill/>
          </p:spPr>
          <p:txBody>
            <a:bodyPr wrap="none" rtlCol="0">
              <a:spAutoFit/>
            </a:bodyPr>
            <a:lstStyle/>
            <a:p>
              <a:pPr algn="ctr"/>
              <a:r>
                <a:rPr lang="zh-CN" altLang="en-US" sz="750" dirty="0">
                  <a:solidFill>
                    <a:schemeClr val="tx1">
                      <a:lumMod val="75000"/>
                      <a:lumOff val="25000"/>
                    </a:schemeClr>
                  </a:solidFill>
                </a:rPr>
                <a:t>研究二</a:t>
              </a:r>
            </a:p>
          </p:txBody>
        </p:sp>
      </p:grpSp>
      <p:sp>
        <p:nvSpPr>
          <p:cNvPr id="50" name="文本框 49">
            <a:extLst>
              <a:ext uri="{FF2B5EF4-FFF2-40B4-BE49-F238E27FC236}">
                <a16:creationId xmlns:a16="http://schemas.microsoft.com/office/drawing/2014/main" id="{EA7A5D51-895C-8D40-B96A-E1C7AE7B1DFF}"/>
              </a:ext>
            </a:extLst>
          </p:cNvPr>
          <p:cNvSpPr txBox="1"/>
          <p:nvPr/>
        </p:nvSpPr>
        <p:spPr>
          <a:xfrm>
            <a:off x="5664538" y="4009743"/>
            <a:ext cx="1958842" cy="346249"/>
          </a:xfrm>
          <a:prstGeom prst="rect">
            <a:avLst/>
          </a:prstGeom>
          <a:noFill/>
          <a:ln w="12700">
            <a:solidFill>
              <a:schemeClr val="bg1">
                <a:lumMod val="65000"/>
              </a:schemeClr>
            </a:solidFill>
          </a:ln>
        </p:spPr>
        <p:txBody>
          <a:bodyPr wrap="square" rtlCol="0">
            <a:spAutoFit/>
          </a:bodyPr>
          <a:lstStyle/>
          <a:p>
            <a:pPr algn="just"/>
            <a:r>
              <a:rPr lang="zh-CN" altLang="en-US" sz="825" dirty="0">
                <a:solidFill>
                  <a:schemeClr val="tx1">
                    <a:lumMod val="75000"/>
                    <a:lumOff val="25000"/>
                  </a:schemeClr>
                </a:solidFill>
              </a:rPr>
              <a:t>研究一 </a:t>
            </a:r>
            <a:r>
              <a:rPr lang="en-US" altLang="zh-CN" sz="825" dirty="0" err="1">
                <a:solidFill>
                  <a:schemeClr val="tx1">
                    <a:lumMod val="75000"/>
                    <a:lumOff val="25000"/>
                  </a:schemeClr>
                </a:solidFill>
              </a:rPr>
              <a:t>hd</a:t>
            </a:r>
            <a:r>
              <a:rPr lang="en-US" altLang="zh-CN" sz="825" dirty="0">
                <a:solidFill>
                  <a:schemeClr val="tx1">
                    <a:lumMod val="75000"/>
                    <a:lumOff val="25000"/>
                  </a:schemeClr>
                </a:solidFill>
              </a:rPr>
              <a:t>-MCP </a:t>
            </a:r>
            <a:r>
              <a:rPr lang="zh-CN" altLang="en-US" sz="825" dirty="0">
                <a:solidFill>
                  <a:schemeClr val="tx1">
                    <a:lumMod val="75000"/>
                    <a:lumOff val="25000"/>
                  </a:schemeClr>
                </a:solidFill>
              </a:rPr>
              <a:t>组有 </a:t>
            </a:r>
            <a:r>
              <a:rPr lang="en-US" altLang="zh-CN" sz="825" dirty="0">
                <a:solidFill>
                  <a:schemeClr val="tx1">
                    <a:lumMod val="75000"/>
                    <a:lumOff val="25000"/>
                  </a:schemeClr>
                </a:solidFill>
              </a:rPr>
              <a:t>1 </a:t>
            </a:r>
            <a:r>
              <a:rPr lang="zh-CN" altLang="en-US" sz="825" dirty="0">
                <a:solidFill>
                  <a:schemeClr val="tx1">
                    <a:lumMod val="75000"/>
                    <a:lumOff val="25000"/>
                  </a:schemeClr>
                </a:solidFill>
              </a:rPr>
              <a:t>例患者出现锥体外系反应*。</a:t>
            </a:r>
          </a:p>
        </p:txBody>
      </p:sp>
    </p:spTree>
    <p:extLst>
      <p:ext uri="{BB962C8B-B14F-4D97-AF65-F5344CB8AC3E}">
        <p14:creationId xmlns:p14="http://schemas.microsoft.com/office/powerpoint/2010/main" val="21308456"/>
      </p:ext>
    </p:extLst>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10" y="124272"/>
            <a:ext cx="2210874"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38910" y="162958"/>
            <a:ext cx="3922513"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止吐药物</a:t>
            </a:r>
          </a:p>
        </p:txBody>
      </p:sp>
      <p:sp>
        <p:nvSpPr>
          <p:cNvPr id="4" name="标题 1">
            <a:extLst>
              <a:ext uri="{FF2B5EF4-FFF2-40B4-BE49-F238E27FC236}">
                <a16:creationId xmlns:a16="http://schemas.microsoft.com/office/drawing/2014/main" id="{481E877E-BE48-9B42-A55A-A5953DA67D73}"/>
              </a:ext>
            </a:extLst>
          </p:cNvPr>
          <p:cNvSpPr txBox="1">
            <a:spLocks/>
          </p:cNvSpPr>
          <p:nvPr/>
        </p:nvSpPr>
        <p:spPr>
          <a:xfrm>
            <a:off x="681013" y="241868"/>
            <a:ext cx="8229600" cy="85751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a:latin typeface="Microsoft YaHei" panose="020B0503020204020204" pitchFamily="34" charset="-122"/>
                <a:ea typeface="Microsoft YaHei" panose="020B0503020204020204" pitchFamily="34" charset="-122"/>
              </a:rPr>
              <a:t>多巴胺受体？五羟色胺受体？</a:t>
            </a:r>
            <a:r>
              <a:rPr lang="en-US" altLang="zh-CN" sz="2400">
                <a:latin typeface="Microsoft YaHei" panose="020B0503020204020204" pitchFamily="34" charset="-122"/>
                <a:ea typeface="Microsoft YaHei" panose="020B0503020204020204" pitchFamily="34" charset="-122"/>
              </a:rPr>
              <a:t/>
            </a:r>
            <a:br>
              <a:rPr lang="en-US" altLang="zh-CN" sz="2400">
                <a:latin typeface="Microsoft YaHei" panose="020B0503020204020204" pitchFamily="34" charset="-122"/>
                <a:ea typeface="Microsoft YaHei" panose="020B0503020204020204" pitchFamily="34" charset="-122"/>
              </a:rPr>
            </a:br>
            <a:r>
              <a:rPr lang="zh-CN" altLang="en-US" sz="2400">
                <a:latin typeface="Microsoft YaHei" panose="020B0503020204020204" pitchFamily="34" charset="-122"/>
                <a:ea typeface="Microsoft YaHei" panose="020B0503020204020204" pitchFamily="34" charset="-122"/>
              </a:rPr>
              <a:t>一系列动物研究让人们意识到新靶点的价值</a:t>
            </a:r>
            <a:endParaRPr lang="zh-CN" altLang="en-US" sz="2400"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696A602F-E61F-314D-981B-D1CBE85E2D42}"/>
              </a:ext>
            </a:extLst>
          </p:cNvPr>
          <p:cNvSpPr txBox="1"/>
          <p:nvPr/>
        </p:nvSpPr>
        <p:spPr>
          <a:xfrm>
            <a:off x="1141942" y="4845006"/>
            <a:ext cx="2565126" cy="300082"/>
          </a:xfrm>
          <a:prstGeom prst="rect">
            <a:avLst/>
          </a:prstGeom>
          <a:noFill/>
        </p:spPr>
        <p:txBody>
          <a:bodyPr wrap="none" rtlCol="0" anchor="b">
            <a:spAutoFit/>
          </a:bodyPr>
          <a:lstStyle/>
          <a:p>
            <a:r>
              <a:rPr lang="en-US" altLang="zh-CN" sz="675" dirty="0">
                <a:solidFill>
                  <a:schemeClr val="bg1">
                    <a:lumMod val="65000"/>
                  </a:schemeClr>
                </a:solidFill>
              </a:rPr>
              <a:t>[8] </a:t>
            </a:r>
            <a:r>
              <a:rPr lang="en-US" altLang="zh-CN" sz="675" dirty="0" err="1">
                <a:solidFill>
                  <a:schemeClr val="bg1">
                    <a:lumMod val="65000"/>
                  </a:schemeClr>
                </a:solidFill>
              </a:rPr>
              <a:t>Fozard</a:t>
            </a:r>
            <a:r>
              <a:rPr lang="en-US" altLang="zh-CN" sz="675" dirty="0">
                <a:solidFill>
                  <a:schemeClr val="bg1">
                    <a:lumMod val="65000"/>
                  </a:schemeClr>
                </a:solidFill>
              </a:rPr>
              <a:t> JR, </a:t>
            </a:r>
            <a:r>
              <a:rPr lang="en-US" altLang="zh-CN" sz="675" dirty="0" err="1">
                <a:solidFill>
                  <a:schemeClr val="bg1">
                    <a:lumMod val="65000"/>
                  </a:schemeClr>
                </a:solidFill>
              </a:rPr>
              <a:t>Mobarok</a:t>
            </a:r>
            <a:r>
              <a:rPr lang="en-US" altLang="zh-CN" sz="675" dirty="0">
                <a:solidFill>
                  <a:schemeClr val="bg1">
                    <a:lumMod val="65000"/>
                  </a:schemeClr>
                </a:solidFill>
              </a:rPr>
              <a:t> Ali ATM. Eur J </a:t>
            </a:r>
            <a:r>
              <a:rPr lang="en-US" altLang="zh-CN" sz="675" dirty="0" err="1">
                <a:solidFill>
                  <a:schemeClr val="bg1">
                    <a:lumMod val="65000"/>
                  </a:schemeClr>
                </a:solidFill>
              </a:rPr>
              <a:t>Pharmacol</a:t>
            </a:r>
            <a:r>
              <a:rPr lang="en-US" altLang="zh-CN" sz="675" dirty="0">
                <a:solidFill>
                  <a:schemeClr val="bg1">
                    <a:lumMod val="65000"/>
                  </a:schemeClr>
                </a:solidFill>
              </a:rPr>
              <a:t>. 1978;49(1):109-12</a:t>
            </a:r>
          </a:p>
          <a:p>
            <a:r>
              <a:rPr lang="en-US" altLang="zh-CN" sz="675" dirty="0">
                <a:solidFill>
                  <a:schemeClr val="bg1">
                    <a:lumMod val="65000"/>
                  </a:schemeClr>
                </a:solidFill>
              </a:rPr>
              <a:t>[9] Miner WD, Sanger GJ. Br J </a:t>
            </a:r>
            <a:r>
              <a:rPr lang="en-US" altLang="zh-CN" sz="675" dirty="0" err="1">
                <a:solidFill>
                  <a:schemeClr val="bg1">
                    <a:lumMod val="65000"/>
                  </a:schemeClr>
                </a:solidFill>
              </a:rPr>
              <a:t>Pharmacol</a:t>
            </a:r>
            <a:r>
              <a:rPr lang="en-US" altLang="zh-CN" sz="675" dirty="0">
                <a:solidFill>
                  <a:schemeClr val="bg1">
                    <a:lumMod val="65000"/>
                  </a:schemeClr>
                </a:solidFill>
              </a:rPr>
              <a:t>. 1986;88(3):497-9.</a:t>
            </a:r>
            <a:endParaRPr lang="zh-CN" altLang="en-US" sz="675" dirty="0">
              <a:solidFill>
                <a:schemeClr val="bg1">
                  <a:lumMod val="65000"/>
                </a:schemeClr>
              </a:solidFill>
            </a:endParaRPr>
          </a:p>
        </p:txBody>
      </p:sp>
      <p:sp>
        <p:nvSpPr>
          <p:cNvPr id="6" name="文本框 5">
            <a:extLst>
              <a:ext uri="{FF2B5EF4-FFF2-40B4-BE49-F238E27FC236}">
                <a16:creationId xmlns:a16="http://schemas.microsoft.com/office/drawing/2014/main" id="{7E533B4D-B4E7-C247-9F8D-4D8C0B825EAC}"/>
              </a:ext>
            </a:extLst>
          </p:cNvPr>
          <p:cNvSpPr txBox="1"/>
          <p:nvPr/>
        </p:nvSpPr>
        <p:spPr>
          <a:xfrm>
            <a:off x="1378391" y="1073886"/>
            <a:ext cx="2900896" cy="646331"/>
          </a:xfrm>
          <a:prstGeom prst="rect">
            <a:avLst/>
          </a:prstGeom>
          <a:noFill/>
        </p:spPr>
        <p:txBody>
          <a:bodyPr wrap="square" rtlCol="0">
            <a:spAutoFit/>
          </a:bodyPr>
          <a:lstStyle/>
          <a:p>
            <a:pPr algn="just"/>
            <a:r>
              <a:rPr lang="en-US" altLang="zh-CN" sz="1200" dirty="0">
                <a:solidFill>
                  <a:schemeClr val="tx1">
                    <a:lumMod val="75000"/>
                    <a:lumOff val="25000"/>
                  </a:schemeClr>
                </a:solidFill>
              </a:rPr>
              <a:t>MCP </a:t>
            </a:r>
            <a:r>
              <a:rPr lang="zh-CN" altLang="en-US" sz="1200" dirty="0">
                <a:solidFill>
                  <a:schemeClr val="tx1">
                    <a:lumMod val="75000"/>
                    <a:lumOff val="25000"/>
                  </a:schemeClr>
                </a:solidFill>
              </a:rPr>
              <a:t>能够选择性地、剂量依赖性地抑制 </a:t>
            </a:r>
            <a:r>
              <a:rPr lang="en-US" altLang="zh-CN" sz="1200" dirty="0">
                <a:solidFill>
                  <a:schemeClr val="tx1">
                    <a:lumMod val="75000"/>
                    <a:lumOff val="25000"/>
                  </a:schemeClr>
                </a:solidFill>
              </a:rPr>
              <a:t>5-HT</a:t>
            </a:r>
            <a:r>
              <a:rPr lang="zh-CN" altLang="en-US" sz="1200" dirty="0">
                <a:solidFill>
                  <a:schemeClr val="tx1">
                    <a:lumMod val="75000"/>
                    <a:lumOff val="25000"/>
                  </a:schemeClr>
                </a:solidFill>
              </a:rPr>
              <a:t> 加速心率的生理作用，提示其高剂量下的靶点可能包括 </a:t>
            </a:r>
            <a:r>
              <a:rPr lang="en-US" altLang="zh-CN" sz="1200" dirty="0">
                <a:solidFill>
                  <a:schemeClr val="tx1">
                    <a:lumMod val="75000"/>
                    <a:lumOff val="25000"/>
                  </a:schemeClr>
                </a:solidFill>
              </a:rPr>
              <a:t>5-HT </a:t>
            </a:r>
            <a:r>
              <a:rPr lang="zh-CN" altLang="en-US" sz="1200" dirty="0">
                <a:solidFill>
                  <a:schemeClr val="tx1">
                    <a:lumMod val="75000"/>
                    <a:lumOff val="25000"/>
                  </a:schemeClr>
                </a:solidFill>
              </a:rPr>
              <a:t>受体。</a:t>
            </a:r>
          </a:p>
        </p:txBody>
      </p:sp>
      <p:sp>
        <p:nvSpPr>
          <p:cNvPr id="7" name="文本框 6">
            <a:extLst>
              <a:ext uri="{FF2B5EF4-FFF2-40B4-BE49-F238E27FC236}">
                <a16:creationId xmlns:a16="http://schemas.microsoft.com/office/drawing/2014/main" id="{4CE1844B-6D49-7240-AA28-2EB829E00085}"/>
              </a:ext>
            </a:extLst>
          </p:cNvPr>
          <p:cNvSpPr txBox="1"/>
          <p:nvPr/>
        </p:nvSpPr>
        <p:spPr>
          <a:xfrm>
            <a:off x="4733974" y="1073886"/>
            <a:ext cx="2900896" cy="646331"/>
          </a:xfrm>
          <a:prstGeom prst="rect">
            <a:avLst/>
          </a:prstGeom>
          <a:noFill/>
        </p:spPr>
        <p:txBody>
          <a:bodyPr wrap="square" rtlCol="0">
            <a:spAutoFit/>
          </a:bodyPr>
          <a:lstStyle/>
          <a:p>
            <a:r>
              <a:rPr lang="zh-CN" altLang="en-US" sz="1200" dirty="0">
                <a:solidFill>
                  <a:schemeClr val="tx1">
                    <a:lumMod val="75000"/>
                    <a:lumOff val="25000"/>
                  </a:schemeClr>
                </a:solidFill>
              </a:rPr>
              <a:t>选择性 </a:t>
            </a:r>
            <a:r>
              <a:rPr lang="en-US" altLang="zh-CN" sz="1200" dirty="0">
                <a:solidFill>
                  <a:schemeClr val="tx1">
                    <a:lumMod val="75000"/>
                    <a:lumOff val="25000"/>
                  </a:schemeClr>
                </a:solidFill>
              </a:rPr>
              <a:t>5-HT M</a:t>
            </a:r>
            <a:r>
              <a:rPr lang="zh-CN" altLang="en-US" sz="1200" dirty="0">
                <a:solidFill>
                  <a:schemeClr val="tx1">
                    <a:lumMod val="75000"/>
                    <a:lumOff val="25000"/>
                  </a:schemeClr>
                </a:solidFill>
              </a:rPr>
              <a:t>受体拮抗剂 </a:t>
            </a:r>
            <a:r>
              <a:rPr lang="en-US" altLang="zh-CN" sz="1200" dirty="0">
                <a:solidFill>
                  <a:schemeClr val="tx1">
                    <a:lumMod val="75000"/>
                    <a:lumOff val="25000"/>
                  </a:schemeClr>
                </a:solidFill>
              </a:rPr>
              <a:t>MDL 72222 </a:t>
            </a:r>
            <a:r>
              <a:rPr lang="zh-CN" altLang="en-US" sz="1200" dirty="0">
                <a:solidFill>
                  <a:schemeClr val="tx1">
                    <a:lumMod val="75000"/>
                    <a:lumOff val="25000"/>
                  </a:schemeClr>
                </a:solidFill>
              </a:rPr>
              <a:t>在动物实验中能够剂量依赖性地抑制由顺铂引起的呕吐。</a:t>
            </a:r>
          </a:p>
        </p:txBody>
      </p:sp>
      <p:sp>
        <p:nvSpPr>
          <p:cNvPr id="8" name="矩形 7">
            <a:extLst>
              <a:ext uri="{FF2B5EF4-FFF2-40B4-BE49-F238E27FC236}">
                <a16:creationId xmlns:a16="http://schemas.microsoft.com/office/drawing/2014/main" id="{B0F5259B-3407-2446-95AF-B070C1412FC4}"/>
              </a:ext>
            </a:extLst>
          </p:cNvPr>
          <p:cNvSpPr/>
          <p:nvPr/>
        </p:nvSpPr>
        <p:spPr>
          <a:xfrm>
            <a:off x="1378390" y="4279623"/>
            <a:ext cx="2888003" cy="4844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675" dirty="0">
                <a:solidFill>
                  <a:schemeClr val="tx1">
                    <a:lumMod val="65000"/>
                    <a:lumOff val="35000"/>
                  </a:schemeClr>
                </a:solidFill>
              </a:rPr>
              <a:t>一项离体动物学研究。新鲜取出的家兔心脏在离体灌注条件下注射不同剂量</a:t>
            </a:r>
            <a:r>
              <a:rPr lang="en-US" altLang="zh-CN" sz="675" dirty="0">
                <a:solidFill>
                  <a:schemeClr val="tx1">
                    <a:lumMod val="65000"/>
                    <a:lumOff val="35000"/>
                  </a:schemeClr>
                </a:solidFill>
              </a:rPr>
              <a:t>5-HT</a:t>
            </a:r>
            <a:r>
              <a:rPr lang="zh-CN" altLang="en-US" sz="675" dirty="0">
                <a:solidFill>
                  <a:schemeClr val="tx1">
                    <a:lumMod val="65000"/>
                    <a:lumOff val="35000"/>
                  </a:schemeClr>
                </a:solidFill>
              </a:rPr>
              <a:t>，观察灌注液中不同浓度</a:t>
            </a:r>
            <a:r>
              <a:rPr lang="en-US" altLang="zh-CN" sz="675" dirty="0">
                <a:solidFill>
                  <a:schemeClr val="tx1">
                    <a:lumMod val="65000"/>
                    <a:lumOff val="35000"/>
                  </a:schemeClr>
                </a:solidFill>
              </a:rPr>
              <a:t>MCP</a:t>
            </a:r>
            <a:r>
              <a:rPr lang="zh-CN" altLang="en-US" sz="675" dirty="0">
                <a:solidFill>
                  <a:schemeClr val="tx1">
                    <a:lumMod val="65000"/>
                    <a:lumOff val="35000"/>
                  </a:schemeClr>
                </a:solidFill>
              </a:rPr>
              <a:t>对</a:t>
            </a:r>
            <a:r>
              <a:rPr lang="en-US" altLang="zh-CN" sz="675" dirty="0">
                <a:solidFill>
                  <a:schemeClr val="tx1">
                    <a:lumMod val="65000"/>
                    <a:lumOff val="35000"/>
                  </a:schemeClr>
                </a:solidFill>
              </a:rPr>
              <a:t>5-HT</a:t>
            </a:r>
            <a:r>
              <a:rPr lang="zh-CN" altLang="en-US" sz="675" dirty="0">
                <a:solidFill>
                  <a:schemeClr val="tx1">
                    <a:lumMod val="65000"/>
                    <a:lumOff val="35000"/>
                  </a:schemeClr>
                </a:solidFill>
              </a:rPr>
              <a:t>心率量效曲线的影响。同时使用去甲肾上腺素和</a:t>
            </a:r>
            <a:r>
              <a:rPr lang="en-US" altLang="zh-CN" sz="675" dirty="0">
                <a:solidFill>
                  <a:schemeClr val="tx1">
                    <a:lumMod val="65000"/>
                    <a:lumOff val="35000"/>
                  </a:schemeClr>
                </a:solidFill>
              </a:rPr>
              <a:t>DMPP</a:t>
            </a:r>
            <a:r>
              <a:rPr lang="zh-CN" altLang="en-US" sz="675" dirty="0">
                <a:solidFill>
                  <a:schemeClr val="tx1">
                    <a:lumMod val="65000"/>
                    <a:lumOff val="35000"/>
                  </a:schemeClr>
                </a:solidFill>
              </a:rPr>
              <a:t>（一种烟碱受体激动剂）作为对照，以评估</a:t>
            </a:r>
            <a:r>
              <a:rPr lang="en-US" altLang="zh-CN" sz="675" dirty="0">
                <a:solidFill>
                  <a:schemeClr val="tx1">
                    <a:lumMod val="65000"/>
                    <a:lumOff val="35000"/>
                  </a:schemeClr>
                </a:solidFill>
              </a:rPr>
              <a:t>MCP</a:t>
            </a:r>
            <a:r>
              <a:rPr lang="zh-CN" altLang="en-US" sz="675" dirty="0">
                <a:solidFill>
                  <a:schemeClr val="tx1">
                    <a:lumMod val="65000"/>
                    <a:lumOff val="35000"/>
                  </a:schemeClr>
                </a:solidFill>
              </a:rPr>
              <a:t>作用的选择特异性。</a:t>
            </a:r>
          </a:p>
        </p:txBody>
      </p:sp>
      <p:sp>
        <p:nvSpPr>
          <p:cNvPr id="9" name="矩形 8">
            <a:extLst>
              <a:ext uri="{FF2B5EF4-FFF2-40B4-BE49-F238E27FC236}">
                <a16:creationId xmlns:a16="http://schemas.microsoft.com/office/drawing/2014/main" id="{6892C2B5-4E07-B040-9FF1-61DFFA7D5C71}"/>
              </a:ext>
            </a:extLst>
          </p:cNvPr>
          <p:cNvSpPr/>
          <p:nvPr/>
        </p:nvSpPr>
        <p:spPr>
          <a:xfrm>
            <a:off x="4877607" y="4279623"/>
            <a:ext cx="2888003" cy="4844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sz="675" dirty="0">
                <a:solidFill>
                  <a:prstClr val="black">
                    <a:lumMod val="65000"/>
                    <a:lumOff val="35000"/>
                  </a:prstClr>
                </a:solidFill>
              </a:rPr>
              <a:t>一项离体动物学研究。新鲜取出的家兔心脏在离体灌注条件下注射不同剂量</a:t>
            </a:r>
            <a:r>
              <a:rPr lang="en-US" altLang="zh-CN" sz="675" dirty="0">
                <a:solidFill>
                  <a:prstClr val="black">
                    <a:lumMod val="65000"/>
                    <a:lumOff val="35000"/>
                  </a:prstClr>
                </a:solidFill>
              </a:rPr>
              <a:t>5-HT</a:t>
            </a:r>
            <a:r>
              <a:rPr lang="zh-CN" altLang="en-US" sz="675" dirty="0">
                <a:solidFill>
                  <a:prstClr val="black">
                    <a:lumMod val="65000"/>
                    <a:lumOff val="35000"/>
                  </a:prstClr>
                </a:solidFill>
              </a:rPr>
              <a:t>，观察灌注液中不同浓度</a:t>
            </a:r>
            <a:r>
              <a:rPr lang="en-US" altLang="zh-CN" sz="675" dirty="0">
                <a:solidFill>
                  <a:prstClr val="black">
                    <a:lumMod val="65000"/>
                    <a:lumOff val="35000"/>
                  </a:prstClr>
                </a:solidFill>
              </a:rPr>
              <a:t>MCP</a:t>
            </a:r>
            <a:r>
              <a:rPr lang="zh-CN" altLang="en-US" sz="675" dirty="0">
                <a:solidFill>
                  <a:prstClr val="black">
                    <a:lumMod val="65000"/>
                    <a:lumOff val="35000"/>
                  </a:prstClr>
                </a:solidFill>
              </a:rPr>
              <a:t>对</a:t>
            </a:r>
            <a:r>
              <a:rPr lang="en-US" altLang="zh-CN" sz="675" dirty="0">
                <a:solidFill>
                  <a:prstClr val="black">
                    <a:lumMod val="65000"/>
                    <a:lumOff val="35000"/>
                  </a:prstClr>
                </a:solidFill>
              </a:rPr>
              <a:t>5-HT</a:t>
            </a:r>
            <a:r>
              <a:rPr lang="zh-CN" altLang="en-US" sz="675" dirty="0">
                <a:solidFill>
                  <a:prstClr val="black">
                    <a:lumMod val="65000"/>
                    <a:lumOff val="35000"/>
                  </a:prstClr>
                </a:solidFill>
              </a:rPr>
              <a:t>心率量效曲线的影响。同时使用去甲肾上腺素和</a:t>
            </a:r>
            <a:r>
              <a:rPr lang="en-US" altLang="zh-CN" sz="675" dirty="0">
                <a:solidFill>
                  <a:prstClr val="black">
                    <a:lumMod val="65000"/>
                    <a:lumOff val="35000"/>
                  </a:prstClr>
                </a:solidFill>
              </a:rPr>
              <a:t>DMPP</a:t>
            </a:r>
            <a:r>
              <a:rPr lang="zh-CN" altLang="en-US" sz="675" dirty="0">
                <a:solidFill>
                  <a:prstClr val="black">
                    <a:lumMod val="65000"/>
                    <a:lumOff val="35000"/>
                  </a:prstClr>
                </a:solidFill>
              </a:rPr>
              <a:t>（一种烟碱受体激动剂）作为对照，以评估</a:t>
            </a:r>
            <a:r>
              <a:rPr lang="en-US" altLang="zh-CN" sz="675" dirty="0">
                <a:solidFill>
                  <a:prstClr val="black">
                    <a:lumMod val="65000"/>
                    <a:lumOff val="35000"/>
                  </a:prstClr>
                </a:solidFill>
              </a:rPr>
              <a:t>MCP</a:t>
            </a:r>
            <a:r>
              <a:rPr lang="zh-CN" altLang="en-US" sz="675" dirty="0">
                <a:solidFill>
                  <a:prstClr val="black">
                    <a:lumMod val="65000"/>
                    <a:lumOff val="35000"/>
                  </a:prstClr>
                </a:solidFill>
              </a:rPr>
              <a:t>作用的选择特异性。</a:t>
            </a:r>
          </a:p>
        </p:txBody>
      </p:sp>
      <p:grpSp>
        <p:nvGrpSpPr>
          <p:cNvPr id="10" name="组合 9">
            <a:extLst>
              <a:ext uri="{FF2B5EF4-FFF2-40B4-BE49-F238E27FC236}">
                <a16:creationId xmlns:a16="http://schemas.microsoft.com/office/drawing/2014/main" id="{30B008DF-5387-9A48-A12C-4D06C00A4FF4}"/>
              </a:ext>
            </a:extLst>
          </p:cNvPr>
          <p:cNvGrpSpPr/>
          <p:nvPr/>
        </p:nvGrpSpPr>
        <p:grpSpPr>
          <a:xfrm>
            <a:off x="1273707" y="1785712"/>
            <a:ext cx="3051603" cy="2452489"/>
            <a:chOff x="367084" y="2380213"/>
            <a:chExt cx="4067548" cy="3268977"/>
          </a:xfrm>
        </p:grpSpPr>
        <p:pic>
          <p:nvPicPr>
            <p:cNvPr id="11" name="图片 10">
              <a:extLst>
                <a:ext uri="{FF2B5EF4-FFF2-40B4-BE49-F238E27FC236}">
                  <a16:creationId xmlns:a16="http://schemas.microsoft.com/office/drawing/2014/main" id="{6B64F812-A504-AC46-BE05-DE0689684FE0}"/>
                </a:ext>
              </a:extLst>
            </p:cNvPr>
            <p:cNvPicPr>
              <a:picLocks noChangeAspect="1"/>
            </p:cNvPicPr>
            <p:nvPr/>
          </p:nvPicPr>
          <p:blipFill>
            <a:blip r:embed="rId3"/>
            <a:stretch>
              <a:fillRect/>
            </a:stretch>
          </p:blipFill>
          <p:spPr>
            <a:xfrm>
              <a:off x="567965" y="2380213"/>
              <a:ext cx="3866667" cy="3152381"/>
            </a:xfrm>
            <a:prstGeom prst="rect">
              <a:avLst/>
            </a:prstGeom>
          </p:spPr>
        </p:pic>
        <p:sp>
          <p:nvSpPr>
            <p:cNvPr id="12" name="文本框 11">
              <a:extLst>
                <a:ext uri="{FF2B5EF4-FFF2-40B4-BE49-F238E27FC236}">
                  <a16:creationId xmlns:a16="http://schemas.microsoft.com/office/drawing/2014/main" id="{44D58CB2-B7BC-8141-8DCE-2CE4FB74E0EF}"/>
                </a:ext>
              </a:extLst>
            </p:cNvPr>
            <p:cNvSpPr txBox="1"/>
            <p:nvPr/>
          </p:nvSpPr>
          <p:spPr>
            <a:xfrm rot="16200000">
              <a:off x="254268" y="3624373"/>
              <a:ext cx="502546" cy="276913"/>
            </a:xfrm>
            <a:prstGeom prst="rect">
              <a:avLst/>
            </a:prstGeom>
            <a:noFill/>
          </p:spPr>
          <p:txBody>
            <a:bodyPr wrap="none" rtlCol="0">
              <a:spAutoFit/>
            </a:bodyPr>
            <a:lstStyle/>
            <a:p>
              <a:r>
                <a:rPr lang="zh-CN" altLang="en-US" sz="750" dirty="0">
                  <a:solidFill>
                    <a:schemeClr val="tx1">
                      <a:lumMod val="75000"/>
                      <a:lumOff val="25000"/>
                    </a:schemeClr>
                  </a:solidFill>
                </a:rPr>
                <a:t>心率</a:t>
              </a:r>
            </a:p>
          </p:txBody>
        </p:sp>
        <p:sp>
          <p:nvSpPr>
            <p:cNvPr id="13" name="文本框 12">
              <a:extLst>
                <a:ext uri="{FF2B5EF4-FFF2-40B4-BE49-F238E27FC236}">
                  <a16:creationId xmlns:a16="http://schemas.microsoft.com/office/drawing/2014/main" id="{F5B16E58-9083-CD4A-9CFB-743195EED308}"/>
                </a:ext>
              </a:extLst>
            </p:cNvPr>
            <p:cNvSpPr txBox="1"/>
            <p:nvPr/>
          </p:nvSpPr>
          <p:spPr>
            <a:xfrm>
              <a:off x="1243059" y="5372277"/>
              <a:ext cx="1936146" cy="276913"/>
            </a:xfrm>
            <a:prstGeom prst="rect">
              <a:avLst/>
            </a:prstGeom>
            <a:solidFill>
              <a:schemeClr val="bg1"/>
            </a:solidFill>
          </p:spPr>
          <p:txBody>
            <a:bodyPr wrap="square" rtlCol="0">
              <a:spAutoFit/>
            </a:bodyPr>
            <a:lstStyle/>
            <a:p>
              <a:pPr algn="ctr"/>
              <a:r>
                <a:rPr lang="en-US" altLang="zh-CN" sz="750" dirty="0">
                  <a:solidFill>
                    <a:schemeClr val="tx1">
                      <a:lumMod val="75000"/>
                      <a:lumOff val="25000"/>
                    </a:schemeClr>
                  </a:solidFill>
                </a:rPr>
                <a:t>5-HT </a:t>
              </a:r>
              <a:r>
                <a:rPr lang="zh-CN" altLang="en-US" sz="750" dirty="0">
                  <a:solidFill>
                    <a:schemeClr val="tx1">
                      <a:lumMod val="75000"/>
                      <a:lumOff val="25000"/>
                    </a:schemeClr>
                  </a:solidFill>
                </a:rPr>
                <a:t>注射剂量 </a:t>
              </a:r>
              <a:r>
                <a:rPr lang="en-US" altLang="zh-CN" sz="750" dirty="0">
                  <a:solidFill>
                    <a:schemeClr val="tx1">
                      <a:lumMod val="75000"/>
                      <a:lumOff val="25000"/>
                    </a:schemeClr>
                  </a:solidFill>
                </a:rPr>
                <a:t>(nmol)</a:t>
              </a:r>
              <a:endParaRPr lang="zh-CN" altLang="en-US" sz="750" dirty="0">
                <a:solidFill>
                  <a:schemeClr val="tx1">
                    <a:lumMod val="75000"/>
                    <a:lumOff val="25000"/>
                  </a:schemeClr>
                </a:solidFill>
              </a:endParaRPr>
            </a:p>
          </p:txBody>
        </p:sp>
        <p:sp>
          <p:nvSpPr>
            <p:cNvPr id="14" name="文本框 13">
              <a:extLst>
                <a:ext uri="{FF2B5EF4-FFF2-40B4-BE49-F238E27FC236}">
                  <a16:creationId xmlns:a16="http://schemas.microsoft.com/office/drawing/2014/main" id="{CA65AF08-74EC-3945-BED4-8CBFD784C099}"/>
                </a:ext>
              </a:extLst>
            </p:cNvPr>
            <p:cNvSpPr txBox="1"/>
            <p:nvPr/>
          </p:nvSpPr>
          <p:spPr>
            <a:xfrm>
              <a:off x="1750078" y="2599023"/>
              <a:ext cx="581340" cy="198377"/>
            </a:xfrm>
            <a:prstGeom prst="rect">
              <a:avLst/>
            </a:prstGeom>
            <a:solidFill>
              <a:schemeClr val="bg1"/>
            </a:solidFill>
          </p:spPr>
          <p:txBody>
            <a:bodyPr wrap="none" rtlCol="0" anchor="ctr">
              <a:noAutofit/>
            </a:bodyPr>
            <a:lstStyle/>
            <a:p>
              <a:pPr algn="ctr"/>
              <a:r>
                <a:rPr lang="zh-CN" altLang="en-US" sz="750" dirty="0">
                  <a:solidFill>
                    <a:schemeClr val="tx1">
                      <a:lumMod val="75000"/>
                      <a:lumOff val="25000"/>
                    </a:schemeClr>
                  </a:solidFill>
                </a:rPr>
                <a:t>对照</a:t>
              </a:r>
            </a:p>
          </p:txBody>
        </p:sp>
      </p:grpSp>
      <p:graphicFrame>
        <p:nvGraphicFramePr>
          <p:cNvPr id="15" name="图表 14">
            <a:extLst>
              <a:ext uri="{FF2B5EF4-FFF2-40B4-BE49-F238E27FC236}">
                <a16:creationId xmlns:a16="http://schemas.microsoft.com/office/drawing/2014/main" id="{F9C023A6-8C25-7D44-8251-4C08BA910EB3}"/>
              </a:ext>
            </a:extLst>
          </p:cNvPr>
          <p:cNvGraphicFramePr/>
          <p:nvPr/>
        </p:nvGraphicFramePr>
        <p:xfrm>
          <a:off x="4677100" y="2370773"/>
          <a:ext cx="1507322" cy="178667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图表 15">
            <a:extLst>
              <a:ext uri="{FF2B5EF4-FFF2-40B4-BE49-F238E27FC236}">
                <a16:creationId xmlns:a16="http://schemas.microsoft.com/office/drawing/2014/main" id="{B969BF80-2332-C342-8DAF-C368C3638870}"/>
              </a:ext>
            </a:extLst>
          </p:cNvPr>
          <p:cNvGraphicFramePr/>
          <p:nvPr/>
        </p:nvGraphicFramePr>
        <p:xfrm>
          <a:off x="6184421" y="2370773"/>
          <a:ext cx="1507322" cy="1786676"/>
        </p:xfrm>
        <a:graphic>
          <a:graphicData uri="http://schemas.openxmlformats.org/drawingml/2006/chart">
            <c:chart xmlns:c="http://schemas.openxmlformats.org/drawingml/2006/chart" xmlns:r="http://schemas.openxmlformats.org/officeDocument/2006/relationships" r:id="rId5"/>
          </a:graphicData>
        </a:graphic>
      </p:graphicFrame>
      <p:sp>
        <p:nvSpPr>
          <p:cNvPr id="17" name="文本框 16">
            <a:extLst>
              <a:ext uri="{FF2B5EF4-FFF2-40B4-BE49-F238E27FC236}">
                <a16:creationId xmlns:a16="http://schemas.microsoft.com/office/drawing/2014/main" id="{026083EA-473F-9440-8C3A-88073BA5ABD6}"/>
              </a:ext>
            </a:extLst>
          </p:cNvPr>
          <p:cNvSpPr txBox="1"/>
          <p:nvPr/>
        </p:nvSpPr>
        <p:spPr>
          <a:xfrm>
            <a:off x="4795813" y="1742056"/>
            <a:ext cx="1269899" cy="230832"/>
          </a:xfrm>
          <a:prstGeom prst="rect">
            <a:avLst/>
          </a:prstGeom>
          <a:noFill/>
        </p:spPr>
        <p:txBody>
          <a:bodyPr wrap="none" rtlCol="0">
            <a:spAutoFit/>
          </a:bodyPr>
          <a:lstStyle/>
          <a:p>
            <a:pPr algn="ctr"/>
            <a:r>
              <a:rPr lang="zh-CN" altLang="en-US" sz="900" dirty="0">
                <a:solidFill>
                  <a:schemeClr val="tx1">
                    <a:lumMod val="75000"/>
                    <a:lumOff val="25000"/>
                  </a:schemeClr>
                </a:solidFill>
              </a:rPr>
              <a:t>至首次呕吐时间 </a:t>
            </a:r>
            <a:r>
              <a:rPr lang="en-US" altLang="zh-CN" sz="900" dirty="0">
                <a:solidFill>
                  <a:schemeClr val="tx1">
                    <a:lumMod val="75000"/>
                    <a:lumOff val="25000"/>
                  </a:schemeClr>
                </a:solidFill>
              </a:rPr>
              <a:t>(min)</a:t>
            </a:r>
            <a:endParaRPr lang="zh-CN" altLang="en-US" sz="900" dirty="0">
              <a:solidFill>
                <a:schemeClr val="tx1">
                  <a:lumMod val="75000"/>
                  <a:lumOff val="25000"/>
                </a:schemeClr>
              </a:solidFill>
            </a:endParaRPr>
          </a:p>
        </p:txBody>
      </p:sp>
      <p:sp>
        <p:nvSpPr>
          <p:cNvPr id="18" name="文本框 17">
            <a:extLst>
              <a:ext uri="{FF2B5EF4-FFF2-40B4-BE49-F238E27FC236}">
                <a16:creationId xmlns:a16="http://schemas.microsoft.com/office/drawing/2014/main" id="{E0BB0486-9D0C-954C-8AD7-38F6C38B1760}"/>
              </a:ext>
            </a:extLst>
          </p:cNvPr>
          <p:cNvSpPr txBox="1"/>
          <p:nvPr/>
        </p:nvSpPr>
        <p:spPr>
          <a:xfrm>
            <a:off x="6614916" y="1742056"/>
            <a:ext cx="646332" cy="230832"/>
          </a:xfrm>
          <a:prstGeom prst="rect">
            <a:avLst/>
          </a:prstGeom>
          <a:noFill/>
        </p:spPr>
        <p:txBody>
          <a:bodyPr wrap="none" rtlCol="0">
            <a:spAutoFit/>
          </a:bodyPr>
          <a:lstStyle/>
          <a:p>
            <a:pPr algn="ctr"/>
            <a:r>
              <a:rPr lang="zh-CN" altLang="en-US" sz="900" dirty="0">
                <a:solidFill>
                  <a:schemeClr val="tx1">
                    <a:lumMod val="75000"/>
                    <a:lumOff val="25000"/>
                  </a:schemeClr>
                </a:solidFill>
              </a:rPr>
              <a:t>呕吐次数</a:t>
            </a:r>
          </a:p>
        </p:txBody>
      </p:sp>
      <p:sp>
        <p:nvSpPr>
          <p:cNvPr id="21" name="任意多边形: 形状 22">
            <a:extLst>
              <a:ext uri="{FF2B5EF4-FFF2-40B4-BE49-F238E27FC236}">
                <a16:creationId xmlns:a16="http://schemas.microsoft.com/office/drawing/2014/main" id="{1094D75C-0F1B-854E-8C0F-ABA16A9BA132}"/>
              </a:ext>
            </a:extLst>
          </p:cNvPr>
          <p:cNvSpPr/>
          <p:nvPr/>
        </p:nvSpPr>
        <p:spPr>
          <a:xfrm>
            <a:off x="4765415" y="1969402"/>
            <a:ext cx="1330692" cy="129296"/>
          </a:xfrm>
          <a:custGeom>
            <a:avLst/>
            <a:gdLst>
              <a:gd name="connsiteX0" fmla="*/ 0 w 2392070"/>
              <a:gd name="connsiteY0" fmla="*/ 146304 h 146304"/>
              <a:gd name="connsiteX1" fmla="*/ 0 w 2392070"/>
              <a:gd name="connsiteY1" fmla="*/ 0 h 146304"/>
              <a:gd name="connsiteX2" fmla="*/ 2392070 w 2392070"/>
              <a:gd name="connsiteY2" fmla="*/ 0 h 146304"/>
              <a:gd name="connsiteX3" fmla="*/ 2392070 w 2392070"/>
              <a:gd name="connsiteY3" fmla="*/ 131673 h 146304"/>
            </a:gdLst>
            <a:ahLst/>
            <a:cxnLst>
              <a:cxn ang="0">
                <a:pos x="connsiteX0" y="connsiteY0"/>
              </a:cxn>
              <a:cxn ang="0">
                <a:pos x="connsiteX1" y="connsiteY1"/>
              </a:cxn>
              <a:cxn ang="0">
                <a:pos x="connsiteX2" y="connsiteY2"/>
              </a:cxn>
              <a:cxn ang="0">
                <a:pos x="connsiteX3" y="connsiteY3"/>
              </a:cxn>
            </a:cxnLst>
            <a:rect l="l" t="t" r="r" b="b"/>
            <a:pathLst>
              <a:path w="2392070" h="146304">
                <a:moveTo>
                  <a:pt x="0" y="146304"/>
                </a:moveTo>
                <a:lnTo>
                  <a:pt x="0" y="0"/>
                </a:lnTo>
                <a:lnTo>
                  <a:pt x="2392070" y="0"/>
                </a:lnTo>
                <a:lnTo>
                  <a:pt x="2392070" y="131673"/>
                </a:lnTo>
              </a:path>
            </a:pathLst>
          </a:cu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2" name="任意多边形: 形状 23">
            <a:extLst>
              <a:ext uri="{FF2B5EF4-FFF2-40B4-BE49-F238E27FC236}">
                <a16:creationId xmlns:a16="http://schemas.microsoft.com/office/drawing/2014/main" id="{5BEBB47B-B477-654B-935B-D0D182499CDD}"/>
              </a:ext>
            </a:extLst>
          </p:cNvPr>
          <p:cNvSpPr/>
          <p:nvPr/>
        </p:nvSpPr>
        <p:spPr>
          <a:xfrm>
            <a:off x="6272736" y="1969402"/>
            <a:ext cx="1330692" cy="129296"/>
          </a:xfrm>
          <a:custGeom>
            <a:avLst/>
            <a:gdLst>
              <a:gd name="connsiteX0" fmla="*/ 0 w 2392070"/>
              <a:gd name="connsiteY0" fmla="*/ 146304 h 146304"/>
              <a:gd name="connsiteX1" fmla="*/ 0 w 2392070"/>
              <a:gd name="connsiteY1" fmla="*/ 0 h 146304"/>
              <a:gd name="connsiteX2" fmla="*/ 2392070 w 2392070"/>
              <a:gd name="connsiteY2" fmla="*/ 0 h 146304"/>
              <a:gd name="connsiteX3" fmla="*/ 2392070 w 2392070"/>
              <a:gd name="connsiteY3" fmla="*/ 131673 h 146304"/>
            </a:gdLst>
            <a:ahLst/>
            <a:cxnLst>
              <a:cxn ang="0">
                <a:pos x="connsiteX0" y="connsiteY0"/>
              </a:cxn>
              <a:cxn ang="0">
                <a:pos x="connsiteX1" y="connsiteY1"/>
              </a:cxn>
              <a:cxn ang="0">
                <a:pos x="connsiteX2" y="connsiteY2"/>
              </a:cxn>
              <a:cxn ang="0">
                <a:pos x="connsiteX3" y="connsiteY3"/>
              </a:cxn>
            </a:cxnLst>
            <a:rect l="l" t="t" r="r" b="b"/>
            <a:pathLst>
              <a:path w="2392070" h="146304">
                <a:moveTo>
                  <a:pt x="0" y="146304"/>
                </a:moveTo>
                <a:lnTo>
                  <a:pt x="0" y="0"/>
                </a:lnTo>
                <a:lnTo>
                  <a:pt x="2392070" y="0"/>
                </a:lnTo>
                <a:lnTo>
                  <a:pt x="2392070" y="131673"/>
                </a:lnTo>
              </a:path>
            </a:pathLst>
          </a:cu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任意多边形: 形状 24">
            <a:extLst>
              <a:ext uri="{FF2B5EF4-FFF2-40B4-BE49-F238E27FC236}">
                <a16:creationId xmlns:a16="http://schemas.microsoft.com/office/drawing/2014/main" id="{35489C6F-16A8-B84B-B455-5376248CBB53}"/>
              </a:ext>
            </a:extLst>
          </p:cNvPr>
          <p:cNvSpPr/>
          <p:nvPr/>
        </p:nvSpPr>
        <p:spPr>
          <a:xfrm>
            <a:off x="4977890" y="2303856"/>
            <a:ext cx="874665" cy="594543"/>
          </a:xfrm>
          <a:custGeom>
            <a:avLst/>
            <a:gdLst>
              <a:gd name="connsiteX0" fmla="*/ 1165860 w 1165860"/>
              <a:gd name="connsiteY0" fmla="*/ 91440 h 792480"/>
              <a:gd name="connsiteX1" fmla="*/ 1165860 w 1165860"/>
              <a:gd name="connsiteY1" fmla="*/ 0 h 792480"/>
              <a:gd name="connsiteX2" fmla="*/ 0 w 1165860"/>
              <a:gd name="connsiteY2" fmla="*/ 0 h 792480"/>
              <a:gd name="connsiteX3" fmla="*/ 0 w 1165860"/>
              <a:gd name="connsiteY3" fmla="*/ 792480 h 792480"/>
            </a:gdLst>
            <a:ahLst/>
            <a:cxnLst>
              <a:cxn ang="0">
                <a:pos x="connsiteX0" y="connsiteY0"/>
              </a:cxn>
              <a:cxn ang="0">
                <a:pos x="connsiteX1" y="connsiteY1"/>
              </a:cxn>
              <a:cxn ang="0">
                <a:pos x="connsiteX2" y="connsiteY2"/>
              </a:cxn>
              <a:cxn ang="0">
                <a:pos x="connsiteX3" y="connsiteY3"/>
              </a:cxn>
            </a:cxnLst>
            <a:rect l="l" t="t" r="r" b="b"/>
            <a:pathLst>
              <a:path w="1165860" h="792480">
                <a:moveTo>
                  <a:pt x="1165860" y="91440"/>
                </a:moveTo>
                <a:lnTo>
                  <a:pt x="1165860" y="0"/>
                </a:lnTo>
                <a:lnTo>
                  <a:pt x="0" y="0"/>
                </a:lnTo>
                <a:lnTo>
                  <a:pt x="0" y="792480"/>
                </a:lnTo>
              </a:path>
            </a:pathLst>
          </a:cu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4" name="任意多边形: 形状 25">
            <a:extLst>
              <a:ext uri="{FF2B5EF4-FFF2-40B4-BE49-F238E27FC236}">
                <a16:creationId xmlns:a16="http://schemas.microsoft.com/office/drawing/2014/main" id="{3C86411C-0A32-4F40-BEFC-0DD119D2BBBA}"/>
              </a:ext>
            </a:extLst>
          </p:cNvPr>
          <p:cNvSpPr/>
          <p:nvPr/>
        </p:nvSpPr>
        <p:spPr>
          <a:xfrm>
            <a:off x="4977890" y="3012735"/>
            <a:ext cx="445908" cy="131486"/>
          </a:xfrm>
          <a:custGeom>
            <a:avLst/>
            <a:gdLst>
              <a:gd name="connsiteX0" fmla="*/ 594360 w 594360"/>
              <a:gd name="connsiteY0" fmla="*/ 106680 h 175260"/>
              <a:gd name="connsiteX1" fmla="*/ 594360 w 594360"/>
              <a:gd name="connsiteY1" fmla="*/ 0 h 175260"/>
              <a:gd name="connsiteX2" fmla="*/ 0 w 594360"/>
              <a:gd name="connsiteY2" fmla="*/ 0 h 175260"/>
              <a:gd name="connsiteX3" fmla="*/ 0 w 594360"/>
              <a:gd name="connsiteY3" fmla="*/ 175260 h 175260"/>
            </a:gdLst>
            <a:ahLst/>
            <a:cxnLst>
              <a:cxn ang="0">
                <a:pos x="connsiteX0" y="connsiteY0"/>
              </a:cxn>
              <a:cxn ang="0">
                <a:pos x="connsiteX1" y="connsiteY1"/>
              </a:cxn>
              <a:cxn ang="0">
                <a:pos x="connsiteX2" y="connsiteY2"/>
              </a:cxn>
              <a:cxn ang="0">
                <a:pos x="connsiteX3" y="connsiteY3"/>
              </a:cxn>
            </a:cxnLst>
            <a:rect l="l" t="t" r="r" b="b"/>
            <a:pathLst>
              <a:path w="594360" h="175260">
                <a:moveTo>
                  <a:pt x="594360" y="106680"/>
                </a:moveTo>
                <a:lnTo>
                  <a:pt x="594360" y="0"/>
                </a:lnTo>
                <a:lnTo>
                  <a:pt x="0" y="0"/>
                </a:lnTo>
                <a:lnTo>
                  <a:pt x="0" y="175260"/>
                </a:lnTo>
              </a:path>
            </a:pathLst>
          </a:cu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任意多边形: 形状 26">
            <a:extLst>
              <a:ext uri="{FF2B5EF4-FFF2-40B4-BE49-F238E27FC236}">
                <a16:creationId xmlns:a16="http://schemas.microsoft.com/office/drawing/2014/main" id="{F4CFD734-14B1-C547-8B48-F9664864F2BB}"/>
              </a:ext>
            </a:extLst>
          </p:cNvPr>
          <p:cNvSpPr/>
          <p:nvPr/>
        </p:nvSpPr>
        <p:spPr>
          <a:xfrm>
            <a:off x="6934930" y="3075619"/>
            <a:ext cx="451624" cy="457341"/>
          </a:xfrm>
          <a:custGeom>
            <a:avLst/>
            <a:gdLst>
              <a:gd name="connsiteX0" fmla="*/ 0 w 601980"/>
              <a:gd name="connsiteY0" fmla="*/ 106680 h 609600"/>
              <a:gd name="connsiteX1" fmla="*/ 0 w 601980"/>
              <a:gd name="connsiteY1" fmla="*/ 0 h 609600"/>
              <a:gd name="connsiteX2" fmla="*/ 601980 w 601980"/>
              <a:gd name="connsiteY2" fmla="*/ 0 h 609600"/>
              <a:gd name="connsiteX3" fmla="*/ 601980 w 601980"/>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601980" h="609600">
                <a:moveTo>
                  <a:pt x="0" y="106680"/>
                </a:moveTo>
                <a:lnTo>
                  <a:pt x="0" y="0"/>
                </a:lnTo>
                <a:lnTo>
                  <a:pt x="601980" y="0"/>
                </a:lnTo>
                <a:lnTo>
                  <a:pt x="601980" y="609600"/>
                </a:lnTo>
              </a:path>
            </a:pathLst>
          </a:cu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6" name="任意多边形: 形状 27">
            <a:extLst>
              <a:ext uri="{FF2B5EF4-FFF2-40B4-BE49-F238E27FC236}">
                <a16:creationId xmlns:a16="http://schemas.microsoft.com/office/drawing/2014/main" id="{1CD48FB7-CAC3-8E4E-A8F0-7C61E6AE0FB9}"/>
              </a:ext>
            </a:extLst>
          </p:cNvPr>
          <p:cNvSpPr/>
          <p:nvPr/>
        </p:nvSpPr>
        <p:spPr>
          <a:xfrm>
            <a:off x="6498550" y="2338157"/>
            <a:ext cx="891815" cy="560243"/>
          </a:xfrm>
          <a:custGeom>
            <a:avLst/>
            <a:gdLst>
              <a:gd name="connsiteX0" fmla="*/ 0 w 1234440"/>
              <a:gd name="connsiteY0" fmla="*/ 160020 h 883920"/>
              <a:gd name="connsiteX1" fmla="*/ 0 w 1234440"/>
              <a:gd name="connsiteY1" fmla="*/ 0 h 883920"/>
              <a:gd name="connsiteX2" fmla="*/ 1234440 w 1234440"/>
              <a:gd name="connsiteY2" fmla="*/ 0 h 883920"/>
              <a:gd name="connsiteX3" fmla="*/ 1234440 w 1234440"/>
              <a:gd name="connsiteY3" fmla="*/ 883920 h 883920"/>
            </a:gdLst>
            <a:ahLst/>
            <a:cxnLst>
              <a:cxn ang="0">
                <a:pos x="connsiteX0" y="connsiteY0"/>
              </a:cxn>
              <a:cxn ang="0">
                <a:pos x="connsiteX1" y="connsiteY1"/>
              </a:cxn>
              <a:cxn ang="0">
                <a:pos x="connsiteX2" y="connsiteY2"/>
              </a:cxn>
              <a:cxn ang="0">
                <a:pos x="connsiteX3" y="connsiteY3"/>
              </a:cxn>
            </a:cxnLst>
            <a:rect l="l" t="t" r="r" b="b"/>
            <a:pathLst>
              <a:path w="1234440" h="883920">
                <a:moveTo>
                  <a:pt x="0" y="160020"/>
                </a:moveTo>
                <a:lnTo>
                  <a:pt x="0" y="0"/>
                </a:lnTo>
                <a:lnTo>
                  <a:pt x="1234440" y="0"/>
                </a:lnTo>
                <a:lnTo>
                  <a:pt x="1234440" y="883920"/>
                </a:lnTo>
              </a:path>
            </a:pathLst>
          </a:cu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7" name="文本框 26">
            <a:extLst>
              <a:ext uri="{FF2B5EF4-FFF2-40B4-BE49-F238E27FC236}">
                <a16:creationId xmlns:a16="http://schemas.microsoft.com/office/drawing/2014/main" id="{C5FFDCBD-05E8-C24A-B0C2-16C8B1ACDD25}"/>
              </a:ext>
            </a:extLst>
          </p:cNvPr>
          <p:cNvSpPr txBox="1"/>
          <p:nvPr/>
        </p:nvSpPr>
        <p:spPr>
          <a:xfrm>
            <a:off x="5198657" y="2148053"/>
            <a:ext cx="433132" cy="184666"/>
          </a:xfrm>
          <a:prstGeom prst="rect">
            <a:avLst/>
          </a:prstGeom>
          <a:noFill/>
        </p:spPr>
        <p:txBody>
          <a:bodyPr wrap="none" rtlCol="0">
            <a:spAutoFit/>
          </a:bodyPr>
          <a:lstStyle/>
          <a:p>
            <a:pPr algn="ctr"/>
            <a:r>
              <a:rPr lang="en-US" altLang="zh-CN" sz="600" i="1" dirty="0">
                <a:solidFill>
                  <a:schemeClr val="accent1"/>
                </a:solidFill>
              </a:rPr>
              <a:t>P </a:t>
            </a:r>
            <a:r>
              <a:rPr lang="en-US" altLang="zh-CN" sz="600" dirty="0">
                <a:solidFill>
                  <a:schemeClr val="accent1"/>
                </a:solidFill>
              </a:rPr>
              <a:t>&lt; 0.02</a:t>
            </a:r>
            <a:endParaRPr lang="zh-CN" altLang="en-US" sz="600" dirty="0">
              <a:solidFill>
                <a:schemeClr val="accent1"/>
              </a:solidFill>
            </a:endParaRPr>
          </a:p>
        </p:txBody>
      </p:sp>
      <p:sp>
        <p:nvSpPr>
          <p:cNvPr id="28" name="文本框 27">
            <a:extLst>
              <a:ext uri="{FF2B5EF4-FFF2-40B4-BE49-F238E27FC236}">
                <a16:creationId xmlns:a16="http://schemas.microsoft.com/office/drawing/2014/main" id="{234C6371-4851-FB4F-A629-E3917B9084E5}"/>
              </a:ext>
            </a:extLst>
          </p:cNvPr>
          <p:cNvSpPr txBox="1"/>
          <p:nvPr/>
        </p:nvSpPr>
        <p:spPr>
          <a:xfrm>
            <a:off x="5003514" y="2851102"/>
            <a:ext cx="394660" cy="184666"/>
          </a:xfrm>
          <a:prstGeom prst="rect">
            <a:avLst/>
          </a:prstGeom>
          <a:noFill/>
        </p:spPr>
        <p:txBody>
          <a:bodyPr wrap="none" rtlCol="0">
            <a:spAutoFit/>
          </a:bodyPr>
          <a:lstStyle/>
          <a:p>
            <a:pPr algn="ctr"/>
            <a:r>
              <a:rPr lang="en-US" altLang="zh-CN" sz="600" i="1" dirty="0">
                <a:solidFill>
                  <a:schemeClr val="tx1">
                    <a:lumMod val="50000"/>
                    <a:lumOff val="50000"/>
                  </a:schemeClr>
                </a:solidFill>
              </a:rPr>
              <a:t>P </a:t>
            </a:r>
            <a:r>
              <a:rPr lang="en-US" altLang="zh-CN" sz="600" dirty="0">
                <a:solidFill>
                  <a:schemeClr val="tx1">
                    <a:lumMod val="50000"/>
                    <a:lumOff val="50000"/>
                  </a:schemeClr>
                </a:solidFill>
              </a:rPr>
              <a:t>&lt; 0.1</a:t>
            </a:r>
            <a:endParaRPr lang="zh-CN" altLang="en-US" sz="600" dirty="0">
              <a:solidFill>
                <a:schemeClr val="tx1">
                  <a:lumMod val="50000"/>
                  <a:lumOff val="50000"/>
                </a:schemeClr>
              </a:solidFill>
            </a:endParaRPr>
          </a:p>
        </p:txBody>
      </p:sp>
      <p:sp>
        <p:nvSpPr>
          <p:cNvPr id="29" name="文本框 28">
            <a:extLst>
              <a:ext uri="{FF2B5EF4-FFF2-40B4-BE49-F238E27FC236}">
                <a16:creationId xmlns:a16="http://schemas.microsoft.com/office/drawing/2014/main" id="{92E40A99-FC81-0448-8F7F-190BDD2579B4}"/>
              </a:ext>
            </a:extLst>
          </p:cNvPr>
          <p:cNvSpPr txBox="1"/>
          <p:nvPr/>
        </p:nvSpPr>
        <p:spPr>
          <a:xfrm>
            <a:off x="6727892" y="2167190"/>
            <a:ext cx="433132" cy="184666"/>
          </a:xfrm>
          <a:prstGeom prst="rect">
            <a:avLst/>
          </a:prstGeom>
          <a:noFill/>
        </p:spPr>
        <p:txBody>
          <a:bodyPr wrap="none" rtlCol="0">
            <a:spAutoFit/>
          </a:bodyPr>
          <a:lstStyle/>
          <a:p>
            <a:pPr algn="ctr"/>
            <a:r>
              <a:rPr lang="en-US" altLang="zh-CN" sz="600" i="1" dirty="0">
                <a:solidFill>
                  <a:schemeClr val="accent1"/>
                </a:solidFill>
              </a:rPr>
              <a:t>P </a:t>
            </a:r>
            <a:r>
              <a:rPr lang="en-US" altLang="zh-CN" sz="600" dirty="0">
                <a:solidFill>
                  <a:schemeClr val="accent1"/>
                </a:solidFill>
              </a:rPr>
              <a:t>&lt; 0.02</a:t>
            </a:r>
            <a:endParaRPr lang="zh-CN" altLang="en-US" sz="600" dirty="0">
              <a:solidFill>
                <a:schemeClr val="accent1"/>
              </a:solidFill>
            </a:endParaRPr>
          </a:p>
        </p:txBody>
      </p:sp>
      <p:sp>
        <p:nvSpPr>
          <p:cNvPr id="30" name="文本框 29">
            <a:extLst>
              <a:ext uri="{FF2B5EF4-FFF2-40B4-BE49-F238E27FC236}">
                <a16:creationId xmlns:a16="http://schemas.microsoft.com/office/drawing/2014/main" id="{6863EFCE-5CC4-B14F-BB7B-1634B413FB34}"/>
              </a:ext>
            </a:extLst>
          </p:cNvPr>
          <p:cNvSpPr txBox="1"/>
          <p:nvPr/>
        </p:nvSpPr>
        <p:spPr>
          <a:xfrm>
            <a:off x="6944176" y="2925836"/>
            <a:ext cx="433132" cy="184666"/>
          </a:xfrm>
          <a:prstGeom prst="rect">
            <a:avLst/>
          </a:prstGeom>
          <a:noFill/>
        </p:spPr>
        <p:txBody>
          <a:bodyPr wrap="none" rtlCol="0">
            <a:spAutoFit/>
          </a:bodyPr>
          <a:lstStyle/>
          <a:p>
            <a:pPr algn="ctr"/>
            <a:r>
              <a:rPr lang="en-US" altLang="zh-CN" sz="600" i="1" dirty="0">
                <a:solidFill>
                  <a:schemeClr val="accent1"/>
                </a:solidFill>
              </a:rPr>
              <a:t>P </a:t>
            </a:r>
            <a:r>
              <a:rPr lang="en-US" altLang="zh-CN" sz="600" dirty="0">
                <a:solidFill>
                  <a:schemeClr val="accent1"/>
                </a:solidFill>
              </a:rPr>
              <a:t>&lt; 0.02</a:t>
            </a:r>
            <a:endParaRPr lang="zh-CN" altLang="en-US" sz="600" dirty="0">
              <a:solidFill>
                <a:schemeClr val="accent1"/>
              </a:solidFill>
            </a:endParaRPr>
          </a:p>
        </p:txBody>
      </p:sp>
    </p:spTree>
    <p:extLst>
      <p:ext uri="{BB962C8B-B14F-4D97-AF65-F5344CB8AC3E}">
        <p14:creationId xmlns:p14="http://schemas.microsoft.com/office/powerpoint/2010/main" val="2096391943"/>
      </p:ext>
    </p:extLst>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10" y="124272"/>
            <a:ext cx="2210874"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38910" y="162958"/>
            <a:ext cx="3922513"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止吐药物</a:t>
            </a:r>
          </a:p>
        </p:txBody>
      </p:sp>
      <p:sp>
        <p:nvSpPr>
          <p:cNvPr id="4" name="标题 1">
            <a:extLst>
              <a:ext uri="{FF2B5EF4-FFF2-40B4-BE49-F238E27FC236}">
                <a16:creationId xmlns:a16="http://schemas.microsoft.com/office/drawing/2014/main" id="{85939290-FD17-854A-8FCE-F3E654480C3A}"/>
              </a:ext>
            </a:extLst>
          </p:cNvPr>
          <p:cNvSpPr txBox="1">
            <a:spLocks/>
          </p:cNvSpPr>
          <p:nvPr/>
        </p:nvSpPr>
        <p:spPr>
          <a:xfrm>
            <a:off x="457200" y="671258"/>
            <a:ext cx="8229600" cy="85751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a:latin typeface="Microsoft YaHei" panose="020B0503020204020204" pitchFamily="34" charset="-122"/>
                <a:ea typeface="Microsoft YaHei" panose="020B0503020204020204" pitchFamily="34" charset="-122"/>
              </a:rPr>
              <a:t>特异性</a:t>
            </a:r>
            <a:r>
              <a:rPr lang="zh-CN" altLang="en-US" sz="2000" b="1" dirty="0">
                <a:latin typeface="Microsoft YaHei" panose="020B0503020204020204" pitchFamily="34" charset="-122"/>
                <a:ea typeface="Microsoft YaHei" panose="020B0503020204020204" pitchFamily="34" charset="-122"/>
              </a:rPr>
              <a:t>五羟色胺受体拮抗剂</a:t>
            </a:r>
            <a:r>
              <a:rPr lang="zh-CN" altLang="en-US" sz="2000" dirty="0">
                <a:latin typeface="Microsoft YaHei" panose="020B0503020204020204" pitchFamily="34" charset="-122"/>
                <a:ea typeface="Microsoft YaHei" panose="020B0503020204020204" pitchFamily="34" charset="-122"/>
              </a:rPr>
              <a:t>（</a:t>
            </a:r>
            <a:r>
              <a:rPr lang="en-US" altLang="zh-CN" sz="2000" dirty="0">
                <a:latin typeface="Microsoft YaHei" panose="020B0503020204020204" pitchFamily="34" charset="-122"/>
                <a:ea typeface="Microsoft YaHei" panose="020B0503020204020204" pitchFamily="34" charset="-122"/>
              </a:rPr>
              <a:t>5-HT3 RA</a:t>
            </a:r>
            <a:r>
              <a:rPr lang="zh-CN" altLang="en-US" sz="2000" dirty="0">
                <a:latin typeface="Microsoft YaHei" panose="020B0503020204020204" pitchFamily="34" charset="-122"/>
                <a:ea typeface="Microsoft YaHei" panose="020B0503020204020204" pitchFamily="34" charset="-122"/>
              </a:rPr>
              <a:t>）的崛起</a:t>
            </a:r>
            <a:r>
              <a:rPr lang="en-US" altLang="zh-CN" sz="2000" dirty="0">
                <a:latin typeface="Microsoft YaHei" panose="020B0503020204020204" pitchFamily="34" charset="-122"/>
                <a:ea typeface="Microsoft YaHei" panose="020B0503020204020204" pitchFamily="34" charset="-122"/>
              </a:rPr>
              <a:t/>
            </a:r>
            <a:br>
              <a:rPr lang="en-US" altLang="zh-CN" sz="2000" dirty="0">
                <a:latin typeface="Microsoft YaHei" panose="020B0503020204020204" pitchFamily="34" charset="-122"/>
                <a:ea typeface="Microsoft YaHei" panose="020B0503020204020204" pitchFamily="34" charset="-122"/>
              </a:rPr>
            </a:br>
            <a:r>
              <a:rPr lang="zh-CN" altLang="en-US" sz="2000" dirty="0">
                <a:latin typeface="Microsoft YaHei" panose="020B0503020204020204" pitchFamily="34" charset="-122"/>
                <a:ea typeface="Microsoft YaHei" panose="020B0503020204020204" pitchFamily="34" charset="-122"/>
              </a:rPr>
              <a:t>昂丹司琼预防 </a:t>
            </a:r>
            <a:r>
              <a:rPr lang="en-US" altLang="zh-CN" sz="2000" dirty="0">
                <a:latin typeface="Microsoft YaHei" panose="020B0503020204020204" pitchFamily="34" charset="-122"/>
                <a:ea typeface="Microsoft YaHei" panose="020B0503020204020204" pitchFamily="34" charset="-122"/>
              </a:rPr>
              <a:t>CINV </a:t>
            </a:r>
            <a:r>
              <a:rPr lang="zh-CN" altLang="en-US" sz="2000" dirty="0">
                <a:latin typeface="Microsoft YaHei" panose="020B0503020204020204" pitchFamily="34" charset="-122"/>
                <a:ea typeface="Microsoft YaHei" panose="020B0503020204020204" pitchFamily="34" charset="-122"/>
              </a:rPr>
              <a:t>的效果显著优于 </a:t>
            </a:r>
            <a:r>
              <a:rPr lang="en-US" altLang="zh-CN" sz="2000" dirty="0" err="1">
                <a:latin typeface="Microsoft YaHei" panose="020B0503020204020204" pitchFamily="34" charset="-122"/>
                <a:ea typeface="Microsoft YaHei" panose="020B0503020204020204" pitchFamily="34" charset="-122"/>
              </a:rPr>
              <a:t>hd</a:t>
            </a:r>
            <a:r>
              <a:rPr lang="en-US" altLang="zh-CN" sz="2000" dirty="0">
                <a:latin typeface="Microsoft YaHei" panose="020B0503020204020204" pitchFamily="34" charset="-122"/>
                <a:ea typeface="Microsoft YaHei" panose="020B0503020204020204" pitchFamily="34" charset="-122"/>
              </a:rPr>
              <a:t>-MCP</a:t>
            </a:r>
            <a:endParaRPr lang="zh-CN" altLang="en-US" sz="2000"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EDFBDDEC-BC5D-9746-AA10-F1D44511AC7E}"/>
              </a:ext>
            </a:extLst>
          </p:cNvPr>
          <p:cNvSpPr txBox="1"/>
          <p:nvPr/>
        </p:nvSpPr>
        <p:spPr>
          <a:xfrm>
            <a:off x="1141942" y="4948880"/>
            <a:ext cx="1944763" cy="196208"/>
          </a:xfrm>
          <a:prstGeom prst="rect">
            <a:avLst/>
          </a:prstGeom>
          <a:noFill/>
        </p:spPr>
        <p:txBody>
          <a:bodyPr wrap="none" rtlCol="0" anchor="b">
            <a:spAutoFit/>
          </a:bodyPr>
          <a:lstStyle/>
          <a:p>
            <a:r>
              <a:rPr lang="da-DK" altLang="zh-CN" sz="675" dirty="0">
                <a:solidFill>
                  <a:schemeClr val="bg1">
                    <a:lumMod val="65000"/>
                  </a:schemeClr>
                </a:solidFill>
              </a:rPr>
              <a:t>Marty M, et al. N Engl J Med. 1990;322(12)</a:t>
            </a:r>
            <a:r>
              <a:rPr lang="en-US" altLang="zh-CN" sz="675" dirty="0">
                <a:solidFill>
                  <a:schemeClr val="bg1">
                    <a:lumMod val="65000"/>
                  </a:schemeClr>
                </a:solidFill>
              </a:rPr>
              <a:t>:</a:t>
            </a:r>
            <a:r>
              <a:rPr lang="da-DK" altLang="zh-CN" sz="675" dirty="0">
                <a:solidFill>
                  <a:schemeClr val="bg1">
                    <a:lumMod val="65000"/>
                  </a:schemeClr>
                </a:solidFill>
              </a:rPr>
              <a:t>816-21</a:t>
            </a:r>
            <a:endParaRPr lang="zh-CN" altLang="en-US" sz="675" dirty="0">
              <a:solidFill>
                <a:schemeClr val="bg1">
                  <a:lumMod val="65000"/>
                </a:schemeClr>
              </a:solidFill>
            </a:endParaRPr>
          </a:p>
        </p:txBody>
      </p:sp>
      <p:pic>
        <p:nvPicPr>
          <p:cNvPr id="6" name="图片 5">
            <a:extLst>
              <a:ext uri="{FF2B5EF4-FFF2-40B4-BE49-F238E27FC236}">
                <a16:creationId xmlns:a16="http://schemas.microsoft.com/office/drawing/2014/main" id="{4D34AAE1-3E85-D94D-9F8F-BC76471CD30C}"/>
              </a:ext>
            </a:extLst>
          </p:cNvPr>
          <p:cNvPicPr>
            <a:picLocks noChangeAspect="1"/>
          </p:cNvPicPr>
          <p:nvPr/>
        </p:nvPicPr>
        <p:blipFill rotWithShape="1">
          <a:blip r:embed="rId3"/>
          <a:srcRect b="12723"/>
          <a:stretch/>
        </p:blipFill>
        <p:spPr>
          <a:xfrm>
            <a:off x="2114323" y="1636440"/>
            <a:ext cx="4345698" cy="3190894"/>
          </a:xfrm>
          <a:prstGeom prst="rect">
            <a:avLst/>
          </a:prstGeom>
        </p:spPr>
      </p:pic>
    </p:spTree>
    <p:extLst>
      <p:ext uri="{BB962C8B-B14F-4D97-AF65-F5344CB8AC3E}">
        <p14:creationId xmlns:p14="http://schemas.microsoft.com/office/powerpoint/2010/main" val="2785990512"/>
      </p:ext>
    </p:extLst>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10" y="124272"/>
            <a:ext cx="2210874"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38910" y="162958"/>
            <a:ext cx="3922513"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止吐药物</a:t>
            </a:r>
          </a:p>
        </p:txBody>
      </p:sp>
      <p:sp>
        <p:nvSpPr>
          <p:cNvPr id="4" name="文本框 3">
            <a:extLst>
              <a:ext uri="{FF2B5EF4-FFF2-40B4-BE49-F238E27FC236}">
                <a16:creationId xmlns:a16="http://schemas.microsoft.com/office/drawing/2014/main" id="{AA211645-2C65-DD46-8AE3-DAF99329B549}"/>
              </a:ext>
            </a:extLst>
          </p:cNvPr>
          <p:cNvSpPr txBox="1"/>
          <p:nvPr/>
        </p:nvSpPr>
        <p:spPr>
          <a:xfrm>
            <a:off x="1141942" y="4845006"/>
            <a:ext cx="2499402" cy="300082"/>
          </a:xfrm>
          <a:prstGeom prst="rect">
            <a:avLst/>
          </a:prstGeom>
          <a:noFill/>
        </p:spPr>
        <p:txBody>
          <a:bodyPr wrap="none" rtlCol="0" anchor="b">
            <a:spAutoFit/>
          </a:bodyPr>
          <a:lstStyle/>
          <a:p>
            <a:r>
              <a:rPr lang="nb-NO" altLang="zh-CN" sz="675" dirty="0">
                <a:solidFill>
                  <a:schemeClr val="bg1">
                    <a:lumMod val="65000"/>
                  </a:schemeClr>
                </a:solidFill>
              </a:rPr>
              <a:t>Baker JJ, et al. N Eng J Med. 1979;301(13)</a:t>
            </a:r>
            <a:r>
              <a:rPr lang="en-US" altLang="zh-CN" sz="675" dirty="0">
                <a:solidFill>
                  <a:schemeClr val="bg1">
                    <a:lumMod val="65000"/>
                  </a:schemeClr>
                </a:solidFill>
              </a:rPr>
              <a:t>:</a:t>
            </a:r>
            <a:r>
              <a:rPr lang="nb-NO" altLang="zh-CN" sz="675" dirty="0">
                <a:solidFill>
                  <a:schemeClr val="bg1">
                    <a:lumMod val="65000"/>
                  </a:schemeClr>
                </a:solidFill>
              </a:rPr>
              <a:t>728</a:t>
            </a:r>
          </a:p>
          <a:p>
            <a:r>
              <a:rPr lang="en-US" altLang="zh-CN" sz="675" dirty="0" err="1">
                <a:solidFill>
                  <a:schemeClr val="bg1">
                    <a:lumMod val="65000"/>
                  </a:schemeClr>
                </a:solidFill>
              </a:rPr>
              <a:t>Aapro</a:t>
            </a:r>
            <a:r>
              <a:rPr lang="en-US" altLang="zh-CN" sz="675" dirty="0">
                <a:solidFill>
                  <a:schemeClr val="bg1">
                    <a:lumMod val="65000"/>
                  </a:schemeClr>
                </a:solidFill>
              </a:rPr>
              <a:t> M, Alberts D. Cancer Chemother </a:t>
            </a:r>
            <a:r>
              <a:rPr lang="en-US" altLang="zh-CN" sz="675" dirty="0" err="1">
                <a:solidFill>
                  <a:schemeClr val="bg1">
                    <a:lumMod val="65000"/>
                  </a:schemeClr>
                </a:solidFill>
              </a:rPr>
              <a:t>Pharmacol</a:t>
            </a:r>
            <a:r>
              <a:rPr lang="en-US" altLang="zh-CN" sz="675" dirty="0">
                <a:solidFill>
                  <a:schemeClr val="bg1">
                    <a:lumMod val="65000"/>
                  </a:schemeClr>
                </a:solidFill>
              </a:rPr>
              <a:t>. 1981;7(1):11-4</a:t>
            </a:r>
            <a:endParaRPr lang="zh-CN" altLang="en-US" sz="675" dirty="0">
              <a:solidFill>
                <a:schemeClr val="bg1">
                  <a:lumMod val="65000"/>
                </a:schemeClr>
              </a:solidFill>
            </a:endParaRPr>
          </a:p>
        </p:txBody>
      </p:sp>
      <p:grpSp>
        <p:nvGrpSpPr>
          <p:cNvPr id="5" name="组合 4">
            <a:extLst>
              <a:ext uri="{FF2B5EF4-FFF2-40B4-BE49-F238E27FC236}">
                <a16:creationId xmlns:a16="http://schemas.microsoft.com/office/drawing/2014/main" id="{E2628279-1399-6A4C-8E21-5971E3D50906}"/>
              </a:ext>
            </a:extLst>
          </p:cNvPr>
          <p:cNvGrpSpPr/>
          <p:nvPr/>
        </p:nvGrpSpPr>
        <p:grpSpPr>
          <a:xfrm>
            <a:off x="1515727" y="1859093"/>
            <a:ext cx="2116735" cy="2490513"/>
            <a:chOff x="4856368" y="1027542"/>
            <a:chExt cx="3847619" cy="4527042"/>
          </a:xfrm>
        </p:grpSpPr>
        <p:pic>
          <p:nvPicPr>
            <p:cNvPr id="6" name="图片 5">
              <a:extLst>
                <a:ext uri="{FF2B5EF4-FFF2-40B4-BE49-F238E27FC236}">
                  <a16:creationId xmlns:a16="http://schemas.microsoft.com/office/drawing/2014/main" id="{052AB2A9-E7A4-354D-BCE3-7D0E402FCE8F}"/>
                </a:ext>
              </a:extLst>
            </p:cNvPr>
            <p:cNvPicPr>
              <a:picLocks noChangeAspect="1"/>
            </p:cNvPicPr>
            <p:nvPr/>
          </p:nvPicPr>
          <p:blipFill>
            <a:blip r:embed="rId3"/>
            <a:stretch>
              <a:fillRect/>
            </a:stretch>
          </p:blipFill>
          <p:spPr>
            <a:xfrm>
              <a:off x="4983513" y="1027542"/>
              <a:ext cx="3457143" cy="419048"/>
            </a:xfrm>
            <a:prstGeom prst="rect">
              <a:avLst/>
            </a:prstGeom>
          </p:spPr>
        </p:pic>
        <p:pic>
          <p:nvPicPr>
            <p:cNvPr id="7" name="图片 6">
              <a:extLst>
                <a:ext uri="{FF2B5EF4-FFF2-40B4-BE49-F238E27FC236}">
                  <a16:creationId xmlns:a16="http://schemas.microsoft.com/office/drawing/2014/main" id="{13769D49-0E31-DE49-9C83-7AD11A3A9CE9}"/>
                </a:ext>
              </a:extLst>
            </p:cNvPr>
            <p:cNvPicPr>
              <a:picLocks noChangeAspect="1"/>
            </p:cNvPicPr>
            <p:nvPr/>
          </p:nvPicPr>
          <p:blipFill>
            <a:blip r:embed="rId4"/>
            <a:stretch>
              <a:fillRect/>
            </a:stretch>
          </p:blipFill>
          <p:spPr>
            <a:xfrm>
              <a:off x="7373493" y="1373632"/>
              <a:ext cx="942857" cy="295238"/>
            </a:xfrm>
            <a:prstGeom prst="rect">
              <a:avLst/>
            </a:prstGeom>
          </p:spPr>
        </p:pic>
        <p:pic>
          <p:nvPicPr>
            <p:cNvPr id="8" name="图片 7">
              <a:extLst>
                <a:ext uri="{FF2B5EF4-FFF2-40B4-BE49-F238E27FC236}">
                  <a16:creationId xmlns:a16="http://schemas.microsoft.com/office/drawing/2014/main" id="{E6C69AED-C382-AE4F-9010-B124269EAB04}"/>
                </a:ext>
              </a:extLst>
            </p:cNvPr>
            <p:cNvPicPr>
              <a:picLocks noChangeAspect="1"/>
            </p:cNvPicPr>
            <p:nvPr/>
          </p:nvPicPr>
          <p:blipFill>
            <a:blip r:embed="rId5"/>
            <a:stretch>
              <a:fillRect/>
            </a:stretch>
          </p:blipFill>
          <p:spPr>
            <a:xfrm>
              <a:off x="4856368" y="1668870"/>
              <a:ext cx="3847619" cy="3885714"/>
            </a:xfrm>
            <a:prstGeom prst="rect">
              <a:avLst/>
            </a:prstGeom>
          </p:spPr>
        </p:pic>
      </p:grpSp>
      <p:sp>
        <p:nvSpPr>
          <p:cNvPr id="9" name="等腰三角形 5">
            <a:extLst>
              <a:ext uri="{FF2B5EF4-FFF2-40B4-BE49-F238E27FC236}">
                <a16:creationId xmlns:a16="http://schemas.microsoft.com/office/drawing/2014/main" id="{A8C9E5A9-0430-FC44-9CE1-BB95C2152F5E}"/>
              </a:ext>
            </a:extLst>
          </p:cNvPr>
          <p:cNvSpPr/>
          <p:nvPr/>
        </p:nvSpPr>
        <p:spPr>
          <a:xfrm rot="5400000">
            <a:off x="3035382" y="2816652"/>
            <a:ext cx="1715031" cy="260983"/>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10" name="图片 9">
            <a:extLst>
              <a:ext uri="{FF2B5EF4-FFF2-40B4-BE49-F238E27FC236}">
                <a16:creationId xmlns:a16="http://schemas.microsoft.com/office/drawing/2014/main" id="{3768A7CB-0941-E848-8EDE-01C0C4BEEF91}"/>
              </a:ext>
            </a:extLst>
          </p:cNvPr>
          <p:cNvPicPr>
            <a:picLocks noChangeAspect="1"/>
          </p:cNvPicPr>
          <p:nvPr/>
        </p:nvPicPr>
        <p:blipFill>
          <a:blip r:embed="rId6"/>
          <a:stretch>
            <a:fillRect/>
          </a:stretch>
        </p:blipFill>
        <p:spPr>
          <a:xfrm>
            <a:off x="4153333" y="2076082"/>
            <a:ext cx="3552684" cy="1599550"/>
          </a:xfrm>
          <a:prstGeom prst="rect">
            <a:avLst/>
          </a:prstGeom>
        </p:spPr>
      </p:pic>
      <p:sp>
        <p:nvSpPr>
          <p:cNvPr id="11" name="文本框 10">
            <a:extLst>
              <a:ext uri="{FF2B5EF4-FFF2-40B4-BE49-F238E27FC236}">
                <a16:creationId xmlns:a16="http://schemas.microsoft.com/office/drawing/2014/main" id="{5B9B34E4-5E90-5E46-9D80-C4318EE4A7AB}"/>
              </a:ext>
            </a:extLst>
          </p:cNvPr>
          <p:cNvSpPr txBox="1"/>
          <p:nvPr/>
        </p:nvSpPr>
        <p:spPr>
          <a:xfrm>
            <a:off x="1416105" y="1073886"/>
            <a:ext cx="2283468" cy="646331"/>
          </a:xfrm>
          <a:prstGeom prst="rect">
            <a:avLst/>
          </a:prstGeom>
          <a:noFill/>
        </p:spPr>
        <p:txBody>
          <a:bodyPr wrap="square" rtlCol="0">
            <a:spAutoFit/>
          </a:bodyPr>
          <a:lstStyle/>
          <a:p>
            <a:r>
              <a:rPr lang="zh-CN" altLang="en-US" sz="1200" dirty="0">
                <a:solidFill>
                  <a:schemeClr val="tx1">
                    <a:lumMod val="75000"/>
                    <a:lumOff val="25000"/>
                  </a:schemeClr>
                </a:solidFill>
              </a:rPr>
              <a:t>在</a:t>
            </a:r>
            <a:r>
              <a:rPr lang="en-US" altLang="zh-CN" sz="1200" dirty="0">
                <a:solidFill>
                  <a:schemeClr val="tx1">
                    <a:lumMod val="75000"/>
                    <a:lumOff val="25000"/>
                  </a:schemeClr>
                </a:solidFill>
              </a:rPr>
              <a:t>1979</a:t>
            </a:r>
            <a:r>
              <a:rPr lang="zh-CN" altLang="en-US" sz="1200" dirty="0">
                <a:solidFill>
                  <a:schemeClr val="tx1">
                    <a:lumMod val="75000"/>
                    <a:lumOff val="25000"/>
                  </a:schemeClr>
                </a:solidFill>
              </a:rPr>
              <a:t>年</a:t>
            </a:r>
            <a:r>
              <a:rPr lang="en-US" altLang="zh-CN" sz="1200" dirty="0">
                <a:solidFill>
                  <a:schemeClr val="tx1">
                    <a:lumMod val="75000"/>
                    <a:lumOff val="25000"/>
                  </a:schemeClr>
                </a:solidFill>
              </a:rPr>
              <a:t>NEJM</a:t>
            </a:r>
            <a:r>
              <a:rPr lang="zh-CN" altLang="en-US" sz="1200" dirty="0">
                <a:solidFill>
                  <a:schemeClr val="tx1">
                    <a:lumMod val="75000"/>
                    <a:lumOff val="25000"/>
                  </a:schemeClr>
                </a:solidFill>
              </a:rPr>
              <a:t>的一篇通讯文章中，</a:t>
            </a:r>
            <a:r>
              <a:rPr lang="en-US" altLang="zh-CN" sz="1200" dirty="0">
                <a:solidFill>
                  <a:schemeClr val="tx1">
                    <a:lumMod val="75000"/>
                    <a:lumOff val="25000"/>
                  </a:schemeClr>
                </a:solidFill>
              </a:rPr>
              <a:t>Baker </a:t>
            </a:r>
            <a:r>
              <a:rPr lang="zh-CN" altLang="en-US" sz="1200" dirty="0">
                <a:solidFill>
                  <a:schemeClr val="tx1">
                    <a:lumMod val="75000"/>
                    <a:lumOff val="25000"/>
                  </a:schemeClr>
                </a:solidFill>
              </a:rPr>
              <a:t>等人首次报道地塞米松可减少化疗引起的呕吐。</a:t>
            </a:r>
          </a:p>
        </p:txBody>
      </p:sp>
      <p:sp>
        <p:nvSpPr>
          <p:cNvPr id="12" name="文本框 11">
            <a:extLst>
              <a:ext uri="{FF2B5EF4-FFF2-40B4-BE49-F238E27FC236}">
                <a16:creationId xmlns:a16="http://schemas.microsoft.com/office/drawing/2014/main" id="{A5F87127-B4CA-E740-A54B-476B875AF85A}"/>
              </a:ext>
            </a:extLst>
          </p:cNvPr>
          <p:cNvSpPr txBox="1"/>
          <p:nvPr/>
        </p:nvSpPr>
        <p:spPr>
          <a:xfrm>
            <a:off x="4318474" y="1073886"/>
            <a:ext cx="3211950" cy="461665"/>
          </a:xfrm>
          <a:prstGeom prst="rect">
            <a:avLst/>
          </a:prstGeom>
          <a:noFill/>
        </p:spPr>
        <p:txBody>
          <a:bodyPr wrap="square" rtlCol="0">
            <a:spAutoFit/>
          </a:bodyPr>
          <a:lstStyle/>
          <a:p>
            <a:pPr algn="just"/>
            <a:r>
              <a:rPr lang="zh-CN" altLang="en-US" sz="1200" dirty="0">
                <a:solidFill>
                  <a:schemeClr val="tx1">
                    <a:lumMod val="75000"/>
                    <a:lumOff val="25000"/>
                  </a:schemeClr>
                </a:solidFill>
              </a:rPr>
              <a:t>抑制顺铂引起的呕吐效果优于传统多巴胺受体抑制剂药物</a:t>
            </a:r>
          </a:p>
        </p:txBody>
      </p:sp>
      <p:sp>
        <p:nvSpPr>
          <p:cNvPr id="13" name="标题 1">
            <a:extLst>
              <a:ext uri="{FF2B5EF4-FFF2-40B4-BE49-F238E27FC236}">
                <a16:creationId xmlns:a16="http://schemas.microsoft.com/office/drawing/2014/main" id="{8ADBB62E-89D4-E74D-9357-355ABBB4D44F}"/>
              </a:ext>
            </a:extLst>
          </p:cNvPr>
          <p:cNvSpPr txBox="1">
            <a:spLocks/>
          </p:cNvSpPr>
          <p:nvPr/>
        </p:nvSpPr>
        <p:spPr>
          <a:xfrm>
            <a:off x="203674" y="632572"/>
            <a:ext cx="8229600" cy="85751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a:latin typeface="Microsoft YaHei" panose="020B0503020204020204" pitchFamily="34" charset="-122"/>
                <a:ea typeface="Microsoft YaHei" panose="020B0503020204020204" pitchFamily="34" charset="-122"/>
              </a:rPr>
              <a:t>地塞米松被证明是一种有效的止吐药</a:t>
            </a:r>
            <a:endParaRPr lang="zh-CN" altLang="en-US" sz="24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450141999"/>
      </p:ext>
    </p:extLst>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10" y="124272"/>
            <a:ext cx="2210874"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38910" y="162958"/>
            <a:ext cx="3922513"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止吐药物</a:t>
            </a:r>
          </a:p>
        </p:txBody>
      </p:sp>
      <p:sp>
        <p:nvSpPr>
          <p:cNvPr id="4" name="标题 1">
            <a:extLst>
              <a:ext uri="{FF2B5EF4-FFF2-40B4-BE49-F238E27FC236}">
                <a16:creationId xmlns:a16="http://schemas.microsoft.com/office/drawing/2014/main" id="{3C7F1BD7-A573-2047-B86F-DF907583EE62}"/>
              </a:ext>
            </a:extLst>
          </p:cNvPr>
          <p:cNvSpPr txBox="1">
            <a:spLocks/>
          </p:cNvSpPr>
          <p:nvPr/>
        </p:nvSpPr>
        <p:spPr>
          <a:xfrm>
            <a:off x="422737" y="683112"/>
            <a:ext cx="8229600" cy="85751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a:latin typeface="Microsoft YaHei" panose="020B0503020204020204" pitchFamily="34" charset="-122"/>
                <a:ea typeface="Microsoft YaHei" panose="020B0503020204020204" pitchFamily="34" charset="-122"/>
              </a:rPr>
              <a:t>协同作用：昂丹司琼联合地塞米松效果更好</a:t>
            </a:r>
            <a:endParaRPr lang="zh-CN" altLang="en-US" sz="2400"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35B2D504-5502-2A40-AE5C-A0F9C90C4464}"/>
              </a:ext>
            </a:extLst>
          </p:cNvPr>
          <p:cNvSpPr txBox="1"/>
          <p:nvPr/>
        </p:nvSpPr>
        <p:spPr>
          <a:xfrm>
            <a:off x="1579112" y="1544574"/>
            <a:ext cx="2678670" cy="276999"/>
          </a:xfrm>
          <a:prstGeom prst="rect">
            <a:avLst/>
          </a:prstGeom>
          <a:noFill/>
        </p:spPr>
        <p:txBody>
          <a:bodyPr wrap="square" rtlCol="0">
            <a:spAutoFit/>
          </a:bodyPr>
          <a:lstStyle/>
          <a:p>
            <a:pPr algn="ctr"/>
            <a:r>
              <a:rPr lang="zh-CN" altLang="en-US" sz="1200" dirty="0">
                <a:solidFill>
                  <a:schemeClr val="tx1">
                    <a:lumMod val="75000"/>
                    <a:lumOff val="25000"/>
                  </a:schemeClr>
                </a:solidFill>
              </a:rPr>
              <a:t>首次接受化疗的患者</a:t>
            </a:r>
          </a:p>
        </p:txBody>
      </p:sp>
      <p:sp>
        <p:nvSpPr>
          <p:cNvPr id="6" name="文本框 5">
            <a:extLst>
              <a:ext uri="{FF2B5EF4-FFF2-40B4-BE49-F238E27FC236}">
                <a16:creationId xmlns:a16="http://schemas.microsoft.com/office/drawing/2014/main" id="{B94208BB-4EE4-EC47-BB58-8E9D55E52833}"/>
              </a:ext>
            </a:extLst>
          </p:cNvPr>
          <p:cNvSpPr txBox="1"/>
          <p:nvPr/>
        </p:nvSpPr>
        <p:spPr>
          <a:xfrm>
            <a:off x="4817292" y="1544574"/>
            <a:ext cx="2678670" cy="276999"/>
          </a:xfrm>
          <a:prstGeom prst="rect">
            <a:avLst/>
          </a:prstGeom>
          <a:noFill/>
        </p:spPr>
        <p:txBody>
          <a:bodyPr wrap="square" rtlCol="0">
            <a:spAutoFit/>
          </a:bodyPr>
          <a:lstStyle/>
          <a:p>
            <a:pPr algn="ctr"/>
            <a:r>
              <a:rPr lang="zh-CN" altLang="en-US" sz="1200" dirty="0">
                <a:solidFill>
                  <a:schemeClr val="tx1">
                    <a:lumMod val="75000"/>
                    <a:lumOff val="25000"/>
                  </a:schemeClr>
                </a:solidFill>
              </a:rPr>
              <a:t>有化疗呕吐史的患者</a:t>
            </a:r>
          </a:p>
        </p:txBody>
      </p:sp>
      <p:pic>
        <p:nvPicPr>
          <p:cNvPr id="7" name="图片 6">
            <a:extLst>
              <a:ext uri="{FF2B5EF4-FFF2-40B4-BE49-F238E27FC236}">
                <a16:creationId xmlns:a16="http://schemas.microsoft.com/office/drawing/2014/main" id="{BAF2A433-3631-B940-9078-B49502F9F369}"/>
              </a:ext>
            </a:extLst>
          </p:cNvPr>
          <p:cNvPicPr>
            <a:picLocks noChangeAspect="1"/>
          </p:cNvPicPr>
          <p:nvPr/>
        </p:nvPicPr>
        <p:blipFill>
          <a:blip r:embed="rId3"/>
          <a:stretch>
            <a:fillRect/>
          </a:stretch>
        </p:blipFill>
        <p:spPr>
          <a:xfrm>
            <a:off x="1325706" y="1939956"/>
            <a:ext cx="6585637" cy="2641735"/>
          </a:xfrm>
          <a:prstGeom prst="rect">
            <a:avLst/>
          </a:prstGeom>
        </p:spPr>
      </p:pic>
      <p:sp>
        <p:nvSpPr>
          <p:cNvPr id="8" name="文本框 7">
            <a:extLst>
              <a:ext uri="{FF2B5EF4-FFF2-40B4-BE49-F238E27FC236}">
                <a16:creationId xmlns:a16="http://schemas.microsoft.com/office/drawing/2014/main" id="{DA8E6FC7-3B46-BF43-B7BB-F642644A8B2E}"/>
              </a:ext>
            </a:extLst>
          </p:cNvPr>
          <p:cNvSpPr txBox="1"/>
          <p:nvPr/>
        </p:nvSpPr>
        <p:spPr>
          <a:xfrm>
            <a:off x="323528" y="4882916"/>
            <a:ext cx="1633781" cy="196208"/>
          </a:xfrm>
          <a:prstGeom prst="rect">
            <a:avLst/>
          </a:prstGeom>
          <a:noFill/>
        </p:spPr>
        <p:txBody>
          <a:bodyPr wrap="none" rtlCol="0" anchor="b">
            <a:spAutoFit/>
          </a:bodyPr>
          <a:lstStyle/>
          <a:p>
            <a:r>
              <a:rPr lang="nb-NO" altLang="zh-CN" sz="675" dirty="0">
                <a:solidFill>
                  <a:schemeClr val="bg1">
                    <a:lumMod val="65000"/>
                  </a:schemeClr>
                </a:solidFill>
              </a:rPr>
              <a:t>Joss RA, et al. Ann Oncol. 1994;5(3):253-8</a:t>
            </a:r>
            <a:endParaRPr lang="zh-CN" altLang="en-US" sz="675" dirty="0">
              <a:solidFill>
                <a:schemeClr val="bg1">
                  <a:lumMod val="65000"/>
                </a:schemeClr>
              </a:solidFill>
            </a:endParaRPr>
          </a:p>
        </p:txBody>
      </p:sp>
    </p:spTree>
    <p:extLst>
      <p:ext uri="{BB962C8B-B14F-4D97-AF65-F5344CB8AC3E}">
        <p14:creationId xmlns:p14="http://schemas.microsoft.com/office/powerpoint/2010/main" val="514887775"/>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10" y="124272"/>
            <a:ext cx="2210874"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38910" y="162958"/>
            <a:ext cx="3922513"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止吐药物</a:t>
            </a:r>
          </a:p>
        </p:txBody>
      </p:sp>
      <p:sp>
        <p:nvSpPr>
          <p:cNvPr id="4" name="标题 1">
            <a:extLst>
              <a:ext uri="{FF2B5EF4-FFF2-40B4-BE49-F238E27FC236}">
                <a16:creationId xmlns:a16="http://schemas.microsoft.com/office/drawing/2014/main" id="{B8DC5CEC-89ED-054F-8C7D-937203D3DE69}"/>
              </a:ext>
            </a:extLst>
          </p:cNvPr>
          <p:cNvSpPr txBox="1">
            <a:spLocks/>
          </p:cNvSpPr>
          <p:nvPr/>
        </p:nvSpPr>
        <p:spPr>
          <a:xfrm>
            <a:off x="504073" y="593886"/>
            <a:ext cx="8229600" cy="85751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a:latin typeface="Microsoft YaHei" panose="020B0503020204020204" pitchFamily="34" charset="-122"/>
                <a:ea typeface="Microsoft YaHei" panose="020B0503020204020204" pitchFamily="34" charset="-122"/>
              </a:rPr>
              <a:t>阿瑞匹坦</a:t>
            </a:r>
            <a:r>
              <a:rPr lang="zh-CN" altLang="en-US" sz="2400">
                <a:latin typeface="Microsoft YaHei" panose="020B0503020204020204" pitchFamily="34" charset="-122"/>
                <a:ea typeface="Microsoft YaHei" panose="020B0503020204020204" pitchFamily="34" charset="-122"/>
              </a:rPr>
              <a:t>：首个上市的</a:t>
            </a:r>
            <a:r>
              <a:rPr lang="en-US" altLang="zh-CN" sz="2400" b="1">
                <a:latin typeface="Microsoft YaHei" panose="020B0503020204020204" pitchFamily="34" charset="-122"/>
                <a:ea typeface="Microsoft YaHei" panose="020B0503020204020204" pitchFamily="34" charset="-122"/>
              </a:rPr>
              <a:t>NK1</a:t>
            </a:r>
            <a:r>
              <a:rPr lang="zh-CN" altLang="en-US" sz="2400" b="1">
                <a:latin typeface="Microsoft YaHei" panose="020B0503020204020204" pitchFamily="34" charset="-122"/>
                <a:ea typeface="Microsoft YaHei" panose="020B0503020204020204" pitchFamily="34" charset="-122"/>
              </a:rPr>
              <a:t>受体拮抗剂</a:t>
            </a:r>
            <a:r>
              <a:rPr lang="zh-CN" altLang="en-US" sz="2400">
                <a:latin typeface="Microsoft YaHei" panose="020B0503020204020204" pitchFamily="34" charset="-122"/>
                <a:ea typeface="Microsoft YaHei" panose="020B0503020204020204" pitchFamily="34" charset="-122"/>
              </a:rPr>
              <a:t>（</a:t>
            </a:r>
            <a:r>
              <a:rPr lang="en-US" altLang="zh-CN" sz="2400">
                <a:latin typeface="Microsoft YaHei" panose="020B0503020204020204" pitchFamily="34" charset="-122"/>
                <a:ea typeface="Microsoft YaHei" panose="020B0503020204020204" pitchFamily="34" charset="-122"/>
              </a:rPr>
              <a:t>NK1 RA</a:t>
            </a:r>
            <a:r>
              <a:rPr lang="zh-CN" altLang="en-US" sz="2400">
                <a:latin typeface="Microsoft YaHei" panose="020B0503020204020204" pitchFamily="34" charset="-122"/>
                <a:ea typeface="Microsoft YaHei" panose="020B0503020204020204" pitchFamily="34" charset="-122"/>
              </a:rPr>
              <a:t>）</a:t>
            </a:r>
            <a:r>
              <a:rPr lang="en-US" altLang="zh-CN" sz="2400">
                <a:latin typeface="Microsoft YaHei" panose="020B0503020204020204" pitchFamily="34" charset="-122"/>
                <a:ea typeface="Microsoft YaHei" panose="020B0503020204020204" pitchFamily="34" charset="-122"/>
              </a:rPr>
              <a:t/>
            </a:r>
            <a:br>
              <a:rPr lang="en-US" altLang="zh-CN" sz="2400">
                <a:latin typeface="Microsoft YaHei" panose="020B0503020204020204" pitchFamily="34" charset="-122"/>
                <a:ea typeface="Microsoft YaHei" panose="020B0503020204020204" pitchFamily="34" charset="-122"/>
              </a:rPr>
            </a:br>
            <a:r>
              <a:rPr lang="zh-CN" altLang="en-US" sz="2400">
                <a:latin typeface="Microsoft YaHei" panose="020B0503020204020204" pitchFamily="34" charset="-122"/>
                <a:ea typeface="Microsoft YaHei" panose="020B0503020204020204" pitchFamily="34" charset="-122"/>
              </a:rPr>
              <a:t>用于控制 </a:t>
            </a:r>
            <a:r>
              <a:rPr lang="en-US" altLang="zh-CN" sz="2400">
                <a:latin typeface="Microsoft YaHei" panose="020B0503020204020204" pitchFamily="34" charset="-122"/>
                <a:ea typeface="Microsoft YaHei" panose="020B0503020204020204" pitchFamily="34" charset="-122"/>
              </a:rPr>
              <a:t>HEC </a:t>
            </a:r>
            <a:r>
              <a:rPr lang="zh-CN" altLang="en-US" sz="2400">
                <a:latin typeface="Microsoft YaHei" panose="020B0503020204020204" pitchFamily="34" charset="-122"/>
                <a:ea typeface="Microsoft YaHei" panose="020B0503020204020204" pitchFamily="34" charset="-122"/>
              </a:rPr>
              <a:t>方案治疗患者 </a:t>
            </a:r>
            <a:r>
              <a:rPr lang="en-US" altLang="zh-CN" sz="2400">
                <a:latin typeface="Microsoft YaHei" panose="020B0503020204020204" pitchFamily="34" charset="-122"/>
                <a:ea typeface="Microsoft YaHei" panose="020B0503020204020204" pitchFamily="34" charset="-122"/>
              </a:rPr>
              <a:t>CINV </a:t>
            </a:r>
            <a:r>
              <a:rPr lang="zh-CN" altLang="en-US" sz="2400">
                <a:latin typeface="Microsoft YaHei" panose="020B0503020204020204" pitchFamily="34" charset="-122"/>
                <a:ea typeface="Microsoft YaHei" panose="020B0503020204020204" pitchFamily="34" charset="-122"/>
              </a:rPr>
              <a:t>的 </a:t>
            </a:r>
            <a:r>
              <a:rPr lang="en-US" altLang="zh-CN" sz="2400">
                <a:latin typeface="Microsoft YaHei" panose="020B0503020204020204" pitchFamily="34" charset="-122"/>
                <a:ea typeface="Microsoft YaHei" panose="020B0503020204020204" pitchFamily="34" charset="-122"/>
              </a:rPr>
              <a:t>III </a:t>
            </a:r>
            <a:r>
              <a:rPr lang="zh-CN" altLang="en-US" sz="2400">
                <a:latin typeface="Microsoft YaHei" panose="020B0503020204020204" pitchFamily="34" charset="-122"/>
                <a:ea typeface="Microsoft YaHei" panose="020B0503020204020204" pitchFamily="34" charset="-122"/>
              </a:rPr>
              <a:t>期研究</a:t>
            </a:r>
            <a:endParaRPr lang="zh-CN" altLang="en-US" sz="2400"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D41969E7-3A4D-2E43-975F-140681A6A2D7}"/>
              </a:ext>
            </a:extLst>
          </p:cNvPr>
          <p:cNvSpPr txBox="1"/>
          <p:nvPr/>
        </p:nvSpPr>
        <p:spPr>
          <a:xfrm>
            <a:off x="5531973" y="4948880"/>
            <a:ext cx="3594254" cy="196208"/>
          </a:xfrm>
          <a:prstGeom prst="rect">
            <a:avLst/>
          </a:prstGeom>
          <a:noFill/>
        </p:spPr>
        <p:txBody>
          <a:bodyPr wrap="none" rtlCol="0" anchor="b">
            <a:spAutoFit/>
          </a:bodyPr>
          <a:lstStyle/>
          <a:p>
            <a:r>
              <a:rPr lang="it-IT" altLang="zh-CN" sz="675" dirty="0">
                <a:solidFill>
                  <a:schemeClr val="bg1">
                    <a:lumMod val="65000"/>
                  </a:schemeClr>
                </a:solidFill>
              </a:rPr>
              <a:t>Hesketh PJ, et al. J Clin Oncol. 2003;21(22)</a:t>
            </a:r>
            <a:r>
              <a:rPr lang="en-US" altLang="zh-CN" sz="675" dirty="0">
                <a:solidFill>
                  <a:schemeClr val="bg1">
                    <a:lumMod val="65000"/>
                  </a:schemeClr>
                </a:solidFill>
              </a:rPr>
              <a:t>:</a:t>
            </a:r>
            <a:r>
              <a:rPr lang="it-IT" altLang="zh-CN" sz="675" dirty="0">
                <a:solidFill>
                  <a:schemeClr val="bg1">
                    <a:lumMod val="65000"/>
                  </a:schemeClr>
                </a:solidFill>
              </a:rPr>
              <a:t>4112-9; Poli-Bigelli S, et al. Cancer. 2003;97(12)</a:t>
            </a:r>
            <a:r>
              <a:rPr lang="en-US" altLang="zh-CN" sz="675" dirty="0">
                <a:solidFill>
                  <a:schemeClr val="bg1">
                    <a:lumMod val="65000"/>
                  </a:schemeClr>
                </a:solidFill>
              </a:rPr>
              <a:t>:</a:t>
            </a:r>
            <a:r>
              <a:rPr lang="it-IT" altLang="zh-CN" sz="675" dirty="0">
                <a:solidFill>
                  <a:schemeClr val="bg1">
                    <a:lumMod val="65000"/>
                  </a:schemeClr>
                </a:solidFill>
              </a:rPr>
              <a:t>3090-8</a:t>
            </a:r>
            <a:endParaRPr lang="en-US" altLang="zh-CN" sz="675" dirty="0">
              <a:solidFill>
                <a:schemeClr val="bg1">
                  <a:lumMod val="65000"/>
                </a:schemeClr>
              </a:solidFill>
            </a:endParaRPr>
          </a:p>
        </p:txBody>
      </p:sp>
      <p:pic>
        <p:nvPicPr>
          <p:cNvPr id="6" name="图片 5">
            <a:extLst>
              <a:ext uri="{FF2B5EF4-FFF2-40B4-BE49-F238E27FC236}">
                <a16:creationId xmlns:a16="http://schemas.microsoft.com/office/drawing/2014/main" id="{10375E04-2A0E-2643-AD1E-FB3B202E5ADE}"/>
              </a:ext>
            </a:extLst>
          </p:cNvPr>
          <p:cNvPicPr>
            <a:picLocks noChangeAspect="1"/>
          </p:cNvPicPr>
          <p:nvPr/>
        </p:nvPicPr>
        <p:blipFill>
          <a:blip r:embed="rId3"/>
          <a:stretch>
            <a:fillRect/>
          </a:stretch>
        </p:blipFill>
        <p:spPr>
          <a:xfrm>
            <a:off x="1388597" y="1534985"/>
            <a:ext cx="3230276" cy="546966"/>
          </a:xfrm>
          <a:prstGeom prst="rect">
            <a:avLst/>
          </a:prstGeom>
        </p:spPr>
      </p:pic>
      <p:pic>
        <p:nvPicPr>
          <p:cNvPr id="7" name="图片 6">
            <a:extLst>
              <a:ext uri="{FF2B5EF4-FFF2-40B4-BE49-F238E27FC236}">
                <a16:creationId xmlns:a16="http://schemas.microsoft.com/office/drawing/2014/main" id="{C0E25740-DFAF-0E48-8F04-666939D72DA2}"/>
              </a:ext>
            </a:extLst>
          </p:cNvPr>
          <p:cNvPicPr>
            <a:picLocks noChangeAspect="1"/>
          </p:cNvPicPr>
          <p:nvPr/>
        </p:nvPicPr>
        <p:blipFill>
          <a:blip r:embed="rId4"/>
          <a:stretch>
            <a:fillRect/>
          </a:stretch>
        </p:blipFill>
        <p:spPr>
          <a:xfrm>
            <a:off x="1719889" y="2165535"/>
            <a:ext cx="2501912" cy="2616293"/>
          </a:xfrm>
          <a:prstGeom prst="rect">
            <a:avLst/>
          </a:prstGeom>
        </p:spPr>
      </p:pic>
      <p:pic>
        <p:nvPicPr>
          <p:cNvPr id="8" name="图片 7">
            <a:extLst>
              <a:ext uri="{FF2B5EF4-FFF2-40B4-BE49-F238E27FC236}">
                <a16:creationId xmlns:a16="http://schemas.microsoft.com/office/drawing/2014/main" id="{D0581B10-FC75-964B-9458-1184FB995ADC}"/>
              </a:ext>
            </a:extLst>
          </p:cNvPr>
          <p:cNvPicPr>
            <a:picLocks noChangeAspect="1"/>
          </p:cNvPicPr>
          <p:nvPr/>
        </p:nvPicPr>
        <p:blipFill>
          <a:blip r:embed="rId5"/>
          <a:stretch>
            <a:fillRect/>
          </a:stretch>
        </p:blipFill>
        <p:spPr>
          <a:xfrm>
            <a:off x="4790376" y="1488799"/>
            <a:ext cx="2879474" cy="602680"/>
          </a:xfrm>
          <a:prstGeom prst="rect">
            <a:avLst/>
          </a:prstGeom>
        </p:spPr>
      </p:pic>
      <p:pic>
        <p:nvPicPr>
          <p:cNvPr id="9" name="图片 8">
            <a:extLst>
              <a:ext uri="{FF2B5EF4-FFF2-40B4-BE49-F238E27FC236}">
                <a16:creationId xmlns:a16="http://schemas.microsoft.com/office/drawing/2014/main" id="{E8FAE942-B74F-4A41-AC87-9584629E5704}"/>
              </a:ext>
            </a:extLst>
          </p:cNvPr>
          <p:cNvPicPr>
            <a:picLocks noChangeAspect="1"/>
          </p:cNvPicPr>
          <p:nvPr/>
        </p:nvPicPr>
        <p:blipFill>
          <a:blip r:embed="rId6"/>
          <a:stretch>
            <a:fillRect/>
          </a:stretch>
        </p:blipFill>
        <p:spPr>
          <a:xfrm>
            <a:off x="4922201" y="2165535"/>
            <a:ext cx="2660234" cy="2616293"/>
          </a:xfrm>
          <a:prstGeom prst="rect">
            <a:avLst/>
          </a:prstGeom>
        </p:spPr>
      </p:pic>
    </p:spTree>
    <p:extLst>
      <p:ext uri="{BB962C8B-B14F-4D97-AF65-F5344CB8AC3E}">
        <p14:creationId xmlns:p14="http://schemas.microsoft.com/office/powerpoint/2010/main" val="3024296280"/>
      </p:ext>
    </p:extLst>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10" y="124272"/>
            <a:ext cx="2210874"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38910" y="162958"/>
            <a:ext cx="3922513"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止吐药物</a:t>
            </a:r>
          </a:p>
        </p:txBody>
      </p:sp>
      <p:sp>
        <p:nvSpPr>
          <p:cNvPr id="4" name="标题 1">
            <a:extLst>
              <a:ext uri="{FF2B5EF4-FFF2-40B4-BE49-F238E27FC236}">
                <a16:creationId xmlns:a16="http://schemas.microsoft.com/office/drawing/2014/main" id="{5947B6B7-3994-CA4B-B71D-CF91B2B8263F}"/>
              </a:ext>
            </a:extLst>
          </p:cNvPr>
          <p:cNvSpPr txBox="1">
            <a:spLocks/>
          </p:cNvSpPr>
          <p:nvPr/>
        </p:nvSpPr>
        <p:spPr>
          <a:xfrm>
            <a:off x="481078" y="631302"/>
            <a:ext cx="8229600" cy="85751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a:latin typeface="Microsoft YaHei" panose="020B0503020204020204" pitchFamily="34" charset="-122"/>
                <a:ea typeface="Microsoft YaHei" panose="020B0503020204020204" pitchFamily="34" charset="-122"/>
              </a:rPr>
              <a:t>含阿瑞匹坦的三联方案</a:t>
            </a:r>
            <a:r>
              <a:rPr lang="zh-CN" altLang="en-US" sz="2400" dirty="0">
                <a:latin typeface="Microsoft YaHei" panose="020B0503020204020204" pitchFamily="34" charset="-122"/>
                <a:ea typeface="Microsoft YaHei" panose="020B0503020204020204" pitchFamily="34" charset="-122"/>
              </a:rPr>
              <a:t>具有更高的完全缓解率</a:t>
            </a:r>
          </a:p>
        </p:txBody>
      </p:sp>
      <p:pic>
        <p:nvPicPr>
          <p:cNvPr id="5" name="图片 4">
            <a:extLst>
              <a:ext uri="{FF2B5EF4-FFF2-40B4-BE49-F238E27FC236}">
                <a16:creationId xmlns:a16="http://schemas.microsoft.com/office/drawing/2014/main" id="{D6C9578F-9171-9C4D-9F5E-387912CCAF6A}"/>
              </a:ext>
            </a:extLst>
          </p:cNvPr>
          <p:cNvPicPr>
            <a:picLocks noChangeAspect="1"/>
          </p:cNvPicPr>
          <p:nvPr/>
        </p:nvPicPr>
        <p:blipFill rotWithShape="1">
          <a:blip r:embed="rId3"/>
          <a:srcRect b="24524"/>
          <a:stretch/>
        </p:blipFill>
        <p:spPr>
          <a:xfrm>
            <a:off x="1527823" y="1583055"/>
            <a:ext cx="3206152" cy="2414754"/>
          </a:xfrm>
          <a:prstGeom prst="rect">
            <a:avLst/>
          </a:prstGeom>
        </p:spPr>
      </p:pic>
      <p:pic>
        <p:nvPicPr>
          <p:cNvPr id="6" name="图片 5">
            <a:extLst>
              <a:ext uri="{FF2B5EF4-FFF2-40B4-BE49-F238E27FC236}">
                <a16:creationId xmlns:a16="http://schemas.microsoft.com/office/drawing/2014/main" id="{8D11DB5C-A8BB-B64A-BE75-27A44CF8314A}"/>
              </a:ext>
            </a:extLst>
          </p:cNvPr>
          <p:cNvPicPr>
            <a:picLocks noChangeAspect="1"/>
          </p:cNvPicPr>
          <p:nvPr/>
        </p:nvPicPr>
        <p:blipFill rotWithShape="1">
          <a:blip r:embed="rId4"/>
          <a:srcRect b="26590"/>
          <a:stretch/>
        </p:blipFill>
        <p:spPr>
          <a:xfrm>
            <a:off x="4785447" y="1927073"/>
            <a:ext cx="2830730" cy="2012173"/>
          </a:xfrm>
          <a:prstGeom prst="rect">
            <a:avLst/>
          </a:prstGeom>
        </p:spPr>
      </p:pic>
      <p:sp>
        <p:nvSpPr>
          <p:cNvPr id="7" name="文本框 6">
            <a:extLst>
              <a:ext uri="{FF2B5EF4-FFF2-40B4-BE49-F238E27FC236}">
                <a16:creationId xmlns:a16="http://schemas.microsoft.com/office/drawing/2014/main" id="{38B11086-1B4F-0842-873E-3A1245CE163D}"/>
              </a:ext>
            </a:extLst>
          </p:cNvPr>
          <p:cNvSpPr txBox="1"/>
          <p:nvPr/>
        </p:nvSpPr>
        <p:spPr>
          <a:xfrm>
            <a:off x="1613575" y="1083974"/>
            <a:ext cx="5916851" cy="461665"/>
          </a:xfrm>
          <a:prstGeom prst="rect">
            <a:avLst/>
          </a:prstGeom>
          <a:noFill/>
        </p:spPr>
        <p:txBody>
          <a:bodyPr wrap="square" rtlCol="0">
            <a:spAutoFit/>
          </a:bodyPr>
          <a:lstStyle/>
          <a:p>
            <a:r>
              <a:rPr lang="zh-CN" altLang="en-US" sz="1200" b="1" dirty="0">
                <a:solidFill>
                  <a:schemeClr val="tx1">
                    <a:lumMod val="65000"/>
                    <a:lumOff val="35000"/>
                  </a:schemeClr>
                </a:solidFill>
              </a:rPr>
              <a:t>联合阿瑞匹坦的止吐方案具有显著更高的 </a:t>
            </a:r>
            <a:r>
              <a:rPr lang="en-US" altLang="zh-CN" sz="1200" b="1" dirty="0">
                <a:solidFill>
                  <a:schemeClr val="tx1">
                    <a:lumMod val="65000"/>
                    <a:lumOff val="35000"/>
                  </a:schemeClr>
                </a:solidFill>
              </a:rPr>
              <a:t>CR </a:t>
            </a:r>
            <a:r>
              <a:rPr lang="zh-CN" altLang="en-US" sz="1200" b="1" dirty="0">
                <a:solidFill>
                  <a:schemeClr val="tx1">
                    <a:lumMod val="65000"/>
                    <a:lumOff val="35000"/>
                  </a:schemeClr>
                </a:solidFill>
              </a:rPr>
              <a:t>率，在接受阿霉素或环磷酰胺治疗的患者中获益比总体人群更加显著。</a:t>
            </a:r>
          </a:p>
        </p:txBody>
      </p:sp>
      <p:sp>
        <p:nvSpPr>
          <p:cNvPr id="8" name="矩形 7">
            <a:extLst>
              <a:ext uri="{FF2B5EF4-FFF2-40B4-BE49-F238E27FC236}">
                <a16:creationId xmlns:a16="http://schemas.microsoft.com/office/drawing/2014/main" id="{7A4C42EC-9689-1946-9362-003EE0FA6541}"/>
              </a:ext>
            </a:extLst>
          </p:cNvPr>
          <p:cNvSpPr/>
          <p:nvPr/>
        </p:nvSpPr>
        <p:spPr>
          <a:xfrm>
            <a:off x="1613575" y="4239112"/>
            <a:ext cx="5688473" cy="4811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CN" altLang="en-US" sz="825" dirty="0">
                <a:solidFill>
                  <a:schemeClr val="tx1">
                    <a:lumMod val="65000"/>
                    <a:lumOff val="35000"/>
                  </a:schemeClr>
                </a:solidFill>
              </a:rPr>
              <a:t>本研究为基于</a:t>
            </a:r>
            <a:r>
              <a:rPr lang="en-US" altLang="zh-CN" sz="825" dirty="0">
                <a:solidFill>
                  <a:schemeClr val="tx1">
                    <a:lumMod val="65000"/>
                    <a:lumOff val="35000"/>
                  </a:schemeClr>
                </a:solidFill>
              </a:rPr>
              <a:t>2</a:t>
            </a:r>
            <a:r>
              <a:rPr lang="zh-CN" altLang="en-US" sz="825" dirty="0">
                <a:solidFill>
                  <a:schemeClr val="tx1">
                    <a:lumMod val="65000"/>
                    <a:lumOff val="35000"/>
                  </a:schemeClr>
                </a:solidFill>
              </a:rPr>
              <a:t>项含阿瑞匹坦三联止吐方案的</a:t>
            </a:r>
            <a:r>
              <a:rPr lang="en-US" altLang="zh-CN" sz="825" dirty="0">
                <a:solidFill>
                  <a:schemeClr val="tx1">
                    <a:lumMod val="65000"/>
                    <a:lumOff val="35000"/>
                  </a:schemeClr>
                </a:solidFill>
              </a:rPr>
              <a:t>III</a:t>
            </a:r>
            <a:r>
              <a:rPr lang="zh-CN" altLang="en-US" sz="825" dirty="0">
                <a:solidFill>
                  <a:schemeClr val="tx1">
                    <a:lumMod val="65000"/>
                    <a:lumOff val="35000"/>
                  </a:schemeClr>
                </a:solidFill>
              </a:rPr>
              <a:t>期临床研究数据进行的荟萃分析，共纳入</a:t>
            </a:r>
            <a:r>
              <a:rPr lang="en-US" altLang="zh-CN" sz="825" dirty="0">
                <a:solidFill>
                  <a:schemeClr val="tx1">
                    <a:lumMod val="65000"/>
                    <a:lumOff val="35000"/>
                  </a:schemeClr>
                </a:solidFill>
              </a:rPr>
              <a:t>1043</a:t>
            </a:r>
            <a:r>
              <a:rPr lang="zh-CN" altLang="en-US" sz="825" dirty="0">
                <a:solidFill>
                  <a:schemeClr val="tx1">
                    <a:lumMod val="65000"/>
                    <a:lumOff val="35000"/>
                  </a:schemeClr>
                </a:solidFill>
              </a:rPr>
              <a:t>例接受顺铂（≥</a:t>
            </a:r>
            <a:r>
              <a:rPr lang="en-US" altLang="zh-CN" sz="825" dirty="0">
                <a:solidFill>
                  <a:schemeClr val="tx1">
                    <a:lumMod val="65000"/>
                    <a:lumOff val="35000"/>
                  </a:schemeClr>
                </a:solidFill>
              </a:rPr>
              <a:t>70mg/m</a:t>
            </a:r>
            <a:r>
              <a:rPr lang="en-US" altLang="zh-CN" sz="825" baseline="30000" dirty="0">
                <a:solidFill>
                  <a:schemeClr val="tx1">
                    <a:lumMod val="65000"/>
                    <a:lumOff val="35000"/>
                  </a:schemeClr>
                </a:solidFill>
              </a:rPr>
              <a:t>2</a:t>
            </a:r>
            <a:r>
              <a:rPr lang="zh-CN" altLang="en-US" sz="825" dirty="0">
                <a:solidFill>
                  <a:schemeClr val="tx1">
                    <a:lumMod val="65000"/>
                    <a:lumOff val="35000"/>
                  </a:schemeClr>
                </a:solidFill>
              </a:rPr>
              <a:t>）治疗患者的数据。与阿瑞匹坦联合的止吐药物为昂丹司琼（</a:t>
            </a:r>
            <a:r>
              <a:rPr lang="en-US" altLang="zh-CN" sz="825" dirty="0">
                <a:solidFill>
                  <a:schemeClr val="tx1">
                    <a:lumMod val="65000"/>
                    <a:lumOff val="35000"/>
                  </a:schemeClr>
                </a:solidFill>
              </a:rPr>
              <a:t>32mg IV</a:t>
            </a:r>
            <a:r>
              <a:rPr lang="zh-CN" altLang="en-US" sz="825" dirty="0">
                <a:solidFill>
                  <a:schemeClr val="tx1">
                    <a:lumMod val="65000"/>
                    <a:lumOff val="35000"/>
                  </a:schemeClr>
                </a:solidFill>
              </a:rPr>
              <a:t>）及地塞米松（首日</a:t>
            </a:r>
            <a:r>
              <a:rPr lang="en-US" altLang="zh-CN" sz="825" dirty="0">
                <a:solidFill>
                  <a:schemeClr val="tx1">
                    <a:lumMod val="65000"/>
                    <a:lumOff val="35000"/>
                  </a:schemeClr>
                </a:solidFill>
              </a:rPr>
              <a:t>20mg</a:t>
            </a:r>
            <a:r>
              <a:rPr lang="zh-CN" altLang="en-US" sz="825" dirty="0">
                <a:solidFill>
                  <a:schemeClr val="tx1">
                    <a:lumMod val="65000"/>
                    <a:lumOff val="35000"/>
                  </a:schemeClr>
                </a:solidFill>
              </a:rPr>
              <a:t>，此后第</a:t>
            </a:r>
            <a:r>
              <a:rPr lang="en-US" altLang="zh-CN" sz="825" dirty="0">
                <a:solidFill>
                  <a:schemeClr val="tx1">
                    <a:lumMod val="65000"/>
                    <a:lumOff val="35000"/>
                  </a:schemeClr>
                </a:solidFill>
              </a:rPr>
              <a:t>2-4</a:t>
            </a:r>
            <a:r>
              <a:rPr lang="zh-CN" altLang="en-US" sz="825" dirty="0">
                <a:solidFill>
                  <a:schemeClr val="tx1">
                    <a:lumMod val="65000"/>
                    <a:lumOff val="35000"/>
                  </a:schemeClr>
                </a:solidFill>
              </a:rPr>
              <a:t>日为</a:t>
            </a:r>
            <a:r>
              <a:rPr lang="en-US" altLang="zh-CN" sz="825" dirty="0">
                <a:solidFill>
                  <a:schemeClr val="tx1">
                    <a:lumMod val="65000"/>
                    <a:lumOff val="35000"/>
                  </a:schemeClr>
                </a:solidFill>
              </a:rPr>
              <a:t>8mg</a:t>
            </a:r>
            <a:r>
              <a:rPr lang="zh-CN" altLang="en-US" sz="825" dirty="0">
                <a:solidFill>
                  <a:schemeClr val="tx1">
                    <a:lumMod val="65000"/>
                    <a:lumOff val="35000"/>
                  </a:schemeClr>
                </a:solidFill>
              </a:rPr>
              <a:t>每日两次）。两项</a:t>
            </a:r>
            <a:r>
              <a:rPr lang="en-US" altLang="zh-CN" sz="825" dirty="0">
                <a:solidFill>
                  <a:schemeClr val="tx1">
                    <a:lumMod val="65000"/>
                    <a:lumOff val="35000"/>
                  </a:schemeClr>
                </a:solidFill>
              </a:rPr>
              <a:t>III</a:t>
            </a:r>
            <a:r>
              <a:rPr lang="zh-CN" altLang="en-US" sz="825" dirty="0">
                <a:solidFill>
                  <a:schemeClr val="tx1">
                    <a:lumMod val="65000"/>
                    <a:lumOff val="35000"/>
                  </a:schemeClr>
                </a:solidFill>
              </a:rPr>
              <a:t>期研究的主要终点均为完全缓解率（即无呕吐也无挽救治疗）。</a:t>
            </a:r>
          </a:p>
        </p:txBody>
      </p:sp>
      <p:sp>
        <p:nvSpPr>
          <p:cNvPr id="9" name="文本框 8">
            <a:extLst>
              <a:ext uri="{FF2B5EF4-FFF2-40B4-BE49-F238E27FC236}">
                <a16:creationId xmlns:a16="http://schemas.microsoft.com/office/drawing/2014/main" id="{EDB4B50F-5818-D045-9AD1-C75F8388ED0F}"/>
              </a:ext>
            </a:extLst>
          </p:cNvPr>
          <p:cNvSpPr txBox="1"/>
          <p:nvPr/>
        </p:nvSpPr>
        <p:spPr>
          <a:xfrm>
            <a:off x="1141942" y="4948880"/>
            <a:ext cx="1646605" cy="196208"/>
          </a:xfrm>
          <a:prstGeom prst="rect">
            <a:avLst/>
          </a:prstGeom>
          <a:noFill/>
        </p:spPr>
        <p:txBody>
          <a:bodyPr wrap="none" rtlCol="0" anchor="b">
            <a:spAutoFit/>
          </a:bodyPr>
          <a:lstStyle/>
          <a:p>
            <a:r>
              <a:rPr lang="it-IT" altLang="zh-CN" sz="675" dirty="0">
                <a:solidFill>
                  <a:schemeClr val="bg1">
                    <a:lumMod val="65000"/>
                  </a:schemeClr>
                </a:solidFill>
              </a:rPr>
              <a:t>Gralla RJ, et al. Cancer. 2005;104(4):864-8</a:t>
            </a:r>
            <a:endParaRPr lang="en-US" altLang="zh-CN" sz="675" dirty="0">
              <a:solidFill>
                <a:schemeClr val="bg1">
                  <a:lumMod val="65000"/>
                </a:schemeClr>
              </a:solidFill>
            </a:endParaRPr>
          </a:p>
        </p:txBody>
      </p:sp>
    </p:spTree>
    <p:extLst>
      <p:ext uri="{BB962C8B-B14F-4D97-AF65-F5344CB8AC3E}">
        <p14:creationId xmlns:p14="http://schemas.microsoft.com/office/powerpoint/2010/main" val="921206115"/>
      </p:ext>
    </p:extLst>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10" y="124272"/>
            <a:ext cx="2210874"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38910" y="162958"/>
            <a:ext cx="3922513"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止吐药物</a:t>
            </a:r>
          </a:p>
        </p:txBody>
      </p:sp>
      <p:sp>
        <p:nvSpPr>
          <p:cNvPr id="4" name="标题 1">
            <a:extLst>
              <a:ext uri="{FF2B5EF4-FFF2-40B4-BE49-F238E27FC236}">
                <a16:creationId xmlns:a16="http://schemas.microsoft.com/office/drawing/2014/main" id="{161C69AE-6DCF-594F-858E-6499996404DF}"/>
              </a:ext>
            </a:extLst>
          </p:cNvPr>
          <p:cNvSpPr txBox="1">
            <a:spLocks/>
          </p:cNvSpPr>
          <p:nvPr/>
        </p:nvSpPr>
        <p:spPr>
          <a:xfrm>
            <a:off x="416910" y="586936"/>
            <a:ext cx="8229600" cy="85751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500">
                <a:latin typeface="Microsoft YaHei" panose="020B0503020204020204" pitchFamily="34" charset="-122"/>
                <a:ea typeface="Microsoft YaHei" panose="020B0503020204020204" pitchFamily="34" charset="-122"/>
              </a:rPr>
              <a:t>一项纳入 </a:t>
            </a:r>
            <a:r>
              <a:rPr lang="en-US" altLang="zh-CN" sz="1500">
                <a:latin typeface="Microsoft YaHei" panose="020B0503020204020204" pitchFamily="34" charset="-122"/>
                <a:ea typeface="Microsoft YaHei" panose="020B0503020204020204" pitchFamily="34" charset="-122"/>
              </a:rPr>
              <a:t>36 </a:t>
            </a:r>
            <a:r>
              <a:rPr lang="zh-CN" altLang="en-US" sz="1500">
                <a:latin typeface="Microsoft YaHei" panose="020B0503020204020204" pitchFamily="34" charset="-122"/>
                <a:ea typeface="Microsoft YaHei" panose="020B0503020204020204" pitchFamily="34" charset="-122"/>
              </a:rPr>
              <a:t>项研究数据的</a:t>
            </a:r>
            <a:r>
              <a:rPr lang="zh-CN" altLang="en-US" sz="1500" b="1">
                <a:latin typeface="Microsoft YaHei" panose="020B0503020204020204" pitchFamily="34" charset="-122"/>
                <a:ea typeface="Microsoft YaHei" panose="020B0503020204020204" pitchFamily="34" charset="-122"/>
              </a:rPr>
              <a:t>最新荟萃分析</a:t>
            </a:r>
            <a:r>
              <a:rPr lang="zh-CN" altLang="en-US" sz="1500">
                <a:latin typeface="Microsoft YaHei" panose="020B0503020204020204" pitchFamily="34" charset="-122"/>
                <a:ea typeface="Microsoft YaHei" panose="020B0503020204020204" pitchFamily="34" charset="-122"/>
              </a:rPr>
              <a:t>结果显示：</a:t>
            </a:r>
            <a:r>
              <a:rPr lang="en-US" altLang="zh-CN">
                <a:latin typeface="Microsoft YaHei" panose="020B0503020204020204" pitchFamily="34" charset="-122"/>
                <a:ea typeface="Microsoft YaHei" panose="020B0503020204020204" pitchFamily="34" charset="-122"/>
              </a:rPr>
              <a:t/>
            </a:r>
            <a:br>
              <a:rPr lang="en-US" altLang="zh-CN">
                <a:latin typeface="Microsoft YaHei" panose="020B0503020204020204" pitchFamily="34" charset="-122"/>
                <a:ea typeface="Microsoft YaHei" panose="020B0503020204020204" pitchFamily="34" charset="-122"/>
              </a:rPr>
            </a:br>
            <a:r>
              <a:rPr lang="zh-CN" altLang="en-US" sz="2326" b="1">
                <a:latin typeface="Microsoft YaHei" panose="020B0503020204020204" pitchFamily="34" charset="-122"/>
                <a:ea typeface="Microsoft YaHei" panose="020B0503020204020204" pitchFamily="34" charset="-122"/>
              </a:rPr>
              <a:t>用于 </a:t>
            </a:r>
            <a:r>
              <a:rPr lang="en-US" altLang="zh-CN" sz="2326" b="1">
                <a:latin typeface="Microsoft YaHei" panose="020B0503020204020204" pitchFamily="34" charset="-122"/>
                <a:ea typeface="Microsoft YaHei" panose="020B0503020204020204" pitchFamily="34" charset="-122"/>
              </a:rPr>
              <a:t>HEC </a:t>
            </a:r>
            <a:r>
              <a:rPr lang="zh-CN" altLang="en-US" sz="2326" b="1">
                <a:latin typeface="Microsoft YaHei" panose="020B0503020204020204" pitchFamily="34" charset="-122"/>
                <a:ea typeface="Microsoft YaHei" panose="020B0503020204020204" pitchFamily="34" charset="-122"/>
              </a:rPr>
              <a:t>时，含</a:t>
            </a:r>
            <a:r>
              <a:rPr lang="en-US" altLang="zh-CN" sz="2326" b="1">
                <a:latin typeface="Microsoft YaHei" panose="020B0503020204020204" pitchFamily="34" charset="-122"/>
                <a:ea typeface="Microsoft YaHei" panose="020B0503020204020204" pitchFamily="34" charset="-122"/>
              </a:rPr>
              <a:t>NK1RA</a:t>
            </a:r>
            <a:r>
              <a:rPr lang="zh-CN" altLang="en-US" sz="2326" b="1">
                <a:latin typeface="Microsoft YaHei" panose="020B0503020204020204" pitchFamily="34" charset="-122"/>
                <a:ea typeface="Microsoft YaHei" panose="020B0503020204020204" pitchFamily="34" charset="-122"/>
              </a:rPr>
              <a:t>三联均优于二联</a:t>
            </a:r>
            <a:endParaRPr lang="zh-CN" altLang="en-US" sz="2326" b="1" dirty="0">
              <a:latin typeface="Microsoft YaHei" panose="020B0503020204020204" pitchFamily="34" charset="-122"/>
              <a:ea typeface="Microsoft YaHei" panose="020B0503020204020204" pitchFamily="34" charset="-122"/>
            </a:endParaRPr>
          </a:p>
        </p:txBody>
      </p:sp>
      <p:grpSp>
        <p:nvGrpSpPr>
          <p:cNvPr id="5" name="组合 4">
            <a:extLst>
              <a:ext uri="{FF2B5EF4-FFF2-40B4-BE49-F238E27FC236}">
                <a16:creationId xmlns:a16="http://schemas.microsoft.com/office/drawing/2014/main" id="{E08E0E5E-3F6C-EE42-97EA-941828C2CBAD}"/>
              </a:ext>
            </a:extLst>
          </p:cNvPr>
          <p:cNvGrpSpPr/>
          <p:nvPr/>
        </p:nvGrpSpPr>
        <p:grpSpPr>
          <a:xfrm>
            <a:off x="1739819" y="1498047"/>
            <a:ext cx="5664361" cy="3075517"/>
            <a:chOff x="690628" y="1578806"/>
            <a:chExt cx="7550151" cy="4099423"/>
          </a:xfrm>
        </p:grpSpPr>
        <p:sp>
          <p:nvSpPr>
            <p:cNvPr id="6" name="文本框 5">
              <a:extLst>
                <a:ext uri="{FF2B5EF4-FFF2-40B4-BE49-F238E27FC236}">
                  <a16:creationId xmlns:a16="http://schemas.microsoft.com/office/drawing/2014/main" id="{343105CD-A730-F841-9CAF-EF53DB261070}"/>
                </a:ext>
              </a:extLst>
            </p:cNvPr>
            <p:cNvSpPr txBox="1"/>
            <p:nvPr/>
          </p:nvSpPr>
          <p:spPr>
            <a:xfrm>
              <a:off x="690628" y="4744726"/>
              <a:ext cx="7550151" cy="437404"/>
            </a:xfrm>
            <a:prstGeom prst="rect">
              <a:avLst/>
            </a:prstGeom>
            <a:solidFill>
              <a:schemeClr val="accent3">
                <a:lumMod val="20000"/>
                <a:lumOff val="80000"/>
                <a:alpha val="35000"/>
              </a:schemeClr>
            </a:solidFill>
          </p:spPr>
          <p:txBody>
            <a:bodyPr wrap="none" rtlCol="0" anchor="ctr">
              <a:noAutofit/>
            </a:bodyPr>
            <a:lstStyle>
              <a:defPPr>
                <a:defRPr lang="en-US"/>
              </a:defPPr>
              <a:lvl1pPr>
                <a:tabLst>
                  <a:tab pos="3136900" algn="l"/>
                  <a:tab pos="4038600" algn="l"/>
                  <a:tab pos="6451600" algn="l"/>
                </a:tabLst>
                <a:defRPr sz="1400">
                  <a:solidFill>
                    <a:schemeClr val="tx1">
                      <a:lumMod val="65000"/>
                      <a:lumOff val="35000"/>
                    </a:schemeClr>
                  </a:solidFill>
                </a:defRPr>
              </a:lvl1pPr>
            </a:lstStyle>
            <a:p>
              <a:r>
                <a:rPr lang="en-US" altLang="zh-CN" sz="1050" dirty="0"/>
                <a:t>   </a:t>
              </a:r>
              <a:r>
                <a:rPr lang="zh-CN" altLang="en-US" sz="1050" dirty="0"/>
                <a:t>罗拉匹坦 </a:t>
              </a:r>
              <a:r>
                <a:rPr lang="en-US" altLang="zh-CN" sz="1050" dirty="0"/>
                <a:t>+ 5-HT3RA + DEX	0.62	0.46-0.81</a:t>
              </a:r>
              <a:endParaRPr lang="zh-CN" altLang="en-US" sz="1050" dirty="0"/>
            </a:p>
          </p:txBody>
        </p:sp>
        <p:sp>
          <p:nvSpPr>
            <p:cNvPr id="7" name="文本框 6">
              <a:extLst>
                <a:ext uri="{FF2B5EF4-FFF2-40B4-BE49-F238E27FC236}">
                  <a16:creationId xmlns:a16="http://schemas.microsoft.com/office/drawing/2014/main" id="{270666ED-0E57-5448-AE29-A68C65F46CE1}"/>
                </a:ext>
              </a:extLst>
            </p:cNvPr>
            <p:cNvSpPr txBox="1"/>
            <p:nvPr/>
          </p:nvSpPr>
          <p:spPr>
            <a:xfrm>
              <a:off x="690628" y="2437791"/>
              <a:ext cx="7550151" cy="437404"/>
            </a:xfrm>
            <a:prstGeom prst="rect">
              <a:avLst/>
            </a:prstGeom>
            <a:solidFill>
              <a:schemeClr val="accent3">
                <a:lumMod val="20000"/>
                <a:lumOff val="80000"/>
                <a:alpha val="35000"/>
              </a:schemeClr>
            </a:solidFill>
          </p:spPr>
          <p:txBody>
            <a:bodyPr wrap="none" rtlCol="0" anchor="ctr">
              <a:noAutofit/>
            </a:bodyPr>
            <a:lstStyle>
              <a:defPPr>
                <a:defRPr lang="en-US"/>
              </a:defPPr>
              <a:lvl1pPr>
                <a:tabLst>
                  <a:tab pos="2781300" algn="l"/>
                  <a:tab pos="3592513" algn="l"/>
                  <a:tab pos="6451600" algn="l"/>
                </a:tabLst>
                <a:defRPr sz="1400">
                  <a:solidFill>
                    <a:schemeClr val="tx1">
                      <a:lumMod val="65000"/>
                      <a:lumOff val="35000"/>
                    </a:schemeClr>
                  </a:solidFill>
                </a:defRPr>
              </a:lvl1pPr>
            </a:lstStyle>
            <a:p>
              <a:pPr>
                <a:tabLst>
                  <a:tab pos="2353302" algn="l"/>
                  <a:tab pos="3029758" algn="l"/>
                  <a:tab pos="4839990" algn="l"/>
                </a:tabLst>
              </a:pPr>
              <a:r>
                <a:rPr lang="zh-CN" altLang="en-US" sz="1050" dirty="0"/>
                <a:t>   阿瑞匹坦 </a:t>
              </a:r>
              <a:r>
                <a:rPr lang="en-US" altLang="zh-CN" sz="1050" dirty="0"/>
                <a:t>+ 5-HT3RA + DEX	0.60	0.51-0.70</a:t>
              </a:r>
              <a:endParaRPr lang="zh-CN" altLang="en-US" sz="1050" dirty="0"/>
            </a:p>
          </p:txBody>
        </p:sp>
        <p:sp>
          <p:nvSpPr>
            <p:cNvPr id="8" name="文本框 7">
              <a:extLst>
                <a:ext uri="{FF2B5EF4-FFF2-40B4-BE49-F238E27FC236}">
                  <a16:creationId xmlns:a16="http://schemas.microsoft.com/office/drawing/2014/main" id="{53C5F533-63A5-6F41-8CFC-D3CB8DB12C77}"/>
                </a:ext>
              </a:extLst>
            </p:cNvPr>
            <p:cNvSpPr txBox="1"/>
            <p:nvPr/>
          </p:nvSpPr>
          <p:spPr>
            <a:xfrm>
              <a:off x="690628" y="3014525"/>
              <a:ext cx="7550151" cy="437404"/>
            </a:xfrm>
            <a:prstGeom prst="rect">
              <a:avLst/>
            </a:prstGeom>
            <a:solidFill>
              <a:schemeClr val="accent3">
                <a:lumMod val="20000"/>
                <a:lumOff val="80000"/>
                <a:alpha val="35000"/>
              </a:schemeClr>
            </a:solidFill>
          </p:spPr>
          <p:txBody>
            <a:bodyPr wrap="none" rtlCol="0" anchor="ctr">
              <a:noAutofit/>
            </a:bodyPr>
            <a:lstStyle>
              <a:defPPr>
                <a:defRPr lang="en-US"/>
              </a:defPPr>
              <a:lvl1pPr>
                <a:tabLst>
                  <a:tab pos="3136900" algn="l"/>
                  <a:tab pos="4038600" algn="l"/>
                  <a:tab pos="6451600" algn="l"/>
                </a:tabLst>
                <a:defRPr sz="1400">
                  <a:solidFill>
                    <a:schemeClr val="tx1">
                      <a:lumMod val="65000"/>
                      <a:lumOff val="35000"/>
                    </a:schemeClr>
                  </a:solidFill>
                </a:defRPr>
              </a:lvl1pPr>
            </a:lstStyle>
            <a:p>
              <a:r>
                <a:rPr lang="en-US" altLang="zh-CN" sz="1050" dirty="0"/>
                <a:t>   </a:t>
              </a:r>
              <a:r>
                <a:rPr lang="zh-CN" altLang="en-US" sz="1050" dirty="0"/>
                <a:t>卡索匹坦 </a:t>
              </a:r>
              <a:r>
                <a:rPr lang="en-US" altLang="zh-CN" sz="1050" dirty="0"/>
                <a:t>+ 5-HT3RA + DEX	0.47	0.36-0.60</a:t>
              </a:r>
              <a:endParaRPr lang="zh-CN" altLang="en-US" sz="1050" dirty="0"/>
            </a:p>
          </p:txBody>
        </p:sp>
        <p:sp>
          <p:nvSpPr>
            <p:cNvPr id="9" name="文本框 8">
              <a:extLst>
                <a:ext uri="{FF2B5EF4-FFF2-40B4-BE49-F238E27FC236}">
                  <a16:creationId xmlns:a16="http://schemas.microsoft.com/office/drawing/2014/main" id="{B0D76A99-07C2-2F40-ACF5-94E7D0B60A8A}"/>
                </a:ext>
              </a:extLst>
            </p:cNvPr>
            <p:cNvSpPr txBox="1"/>
            <p:nvPr/>
          </p:nvSpPr>
          <p:spPr>
            <a:xfrm>
              <a:off x="690628" y="3591259"/>
              <a:ext cx="7550151" cy="437404"/>
            </a:xfrm>
            <a:prstGeom prst="rect">
              <a:avLst/>
            </a:prstGeom>
            <a:solidFill>
              <a:schemeClr val="accent3">
                <a:lumMod val="20000"/>
                <a:lumOff val="80000"/>
                <a:alpha val="35000"/>
              </a:schemeClr>
            </a:solidFill>
          </p:spPr>
          <p:txBody>
            <a:bodyPr wrap="none" rtlCol="0" anchor="ctr">
              <a:noAutofit/>
            </a:bodyPr>
            <a:lstStyle>
              <a:defPPr>
                <a:defRPr lang="en-US"/>
              </a:defPPr>
              <a:lvl1pPr>
                <a:tabLst>
                  <a:tab pos="3136900" algn="l"/>
                  <a:tab pos="4038600" algn="l"/>
                  <a:tab pos="6451600" algn="l"/>
                </a:tabLst>
                <a:defRPr sz="1400">
                  <a:solidFill>
                    <a:schemeClr val="tx1">
                      <a:lumMod val="65000"/>
                      <a:lumOff val="35000"/>
                    </a:schemeClr>
                  </a:solidFill>
                </a:defRPr>
              </a:lvl1pPr>
            </a:lstStyle>
            <a:p>
              <a:r>
                <a:rPr lang="en-US" altLang="zh-CN" sz="1050" dirty="0"/>
                <a:t>   </a:t>
              </a:r>
              <a:r>
                <a:rPr lang="zh-CN" altLang="en-US" sz="1050" dirty="0"/>
                <a:t>福沙匹坦 </a:t>
              </a:r>
              <a:r>
                <a:rPr lang="en-US" altLang="zh-CN" sz="1050" dirty="0"/>
                <a:t>+ 5-HT3RA + DEX	0.58	0.44-0.78</a:t>
              </a:r>
              <a:endParaRPr lang="zh-CN" altLang="en-US" sz="1050" dirty="0"/>
            </a:p>
          </p:txBody>
        </p:sp>
        <p:sp>
          <p:nvSpPr>
            <p:cNvPr id="10" name="文本框 9">
              <a:extLst>
                <a:ext uri="{FF2B5EF4-FFF2-40B4-BE49-F238E27FC236}">
                  <a16:creationId xmlns:a16="http://schemas.microsoft.com/office/drawing/2014/main" id="{FBC87C57-F02E-6B4C-B652-5699D41D915B}"/>
                </a:ext>
              </a:extLst>
            </p:cNvPr>
            <p:cNvSpPr txBox="1"/>
            <p:nvPr/>
          </p:nvSpPr>
          <p:spPr>
            <a:xfrm>
              <a:off x="690628" y="4167993"/>
              <a:ext cx="7550151" cy="437404"/>
            </a:xfrm>
            <a:prstGeom prst="rect">
              <a:avLst/>
            </a:prstGeom>
            <a:solidFill>
              <a:schemeClr val="accent3">
                <a:lumMod val="20000"/>
                <a:lumOff val="80000"/>
                <a:alpha val="35000"/>
              </a:schemeClr>
            </a:solidFill>
          </p:spPr>
          <p:txBody>
            <a:bodyPr wrap="none" rtlCol="0" anchor="ctr">
              <a:noAutofit/>
            </a:bodyPr>
            <a:lstStyle>
              <a:defPPr>
                <a:defRPr lang="en-US"/>
              </a:defPPr>
              <a:lvl1pPr>
                <a:tabLst>
                  <a:tab pos="3136900" algn="l"/>
                  <a:tab pos="4038600" algn="l"/>
                  <a:tab pos="6451600" algn="l"/>
                </a:tabLst>
                <a:defRPr sz="1400">
                  <a:solidFill>
                    <a:schemeClr val="tx1">
                      <a:lumMod val="65000"/>
                      <a:lumOff val="35000"/>
                    </a:schemeClr>
                  </a:solidFill>
                </a:defRPr>
              </a:lvl1pPr>
            </a:lstStyle>
            <a:p>
              <a:r>
                <a:rPr lang="en-US" altLang="zh-CN" sz="1050" dirty="0"/>
                <a:t>   </a:t>
              </a:r>
              <a:r>
                <a:rPr lang="zh-CN" altLang="en-US" sz="1050" dirty="0"/>
                <a:t>奈妥匹坦 </a:t>
              </a:r>
              <a:r>
                <a:rPr lang="en-US" altLang="zh-CN" sz="1050" dirty="0"/>
                <a:t>+ 5-HT3RA + DEX	0.66	0.45-0.88</a:t>
              </a:r>
              <a:endParaRPr lang="zh-CN" altLang="en-US" sz="1050" dirty="0"/>
            </a:p>
          </p:txBody>
        </p:sp>
        <p:graphicFrame>
          <p:nvGraphicFramePr>
            <p:cNvPr id="11" name="图表 10">
              <a:extLst>
                <a:ext uri="{FF2B5EF4-FFF2-40B4-BE49-F238E27FC236}">
                  <a16:creationId xmlns:a16="http://schemas.microsoft.com/office/drawing/2014/main" id="{2BE3B4CA-4C21-E747-AD69-86E7B70ADC3A}"/>
                </a:ext>
              </a:extLst>
            </p:cNvPr>
            <p:cNvGraphicFramePr/>
            <p:nvPr/>
          </p:nvGraphicFramePr>
          <p:xfrm>
            <a:off x="4889500" y="2216346"/>
            <a:ext cx="3122515" cy="3457954"/>
          </p:xfrm>
          <a:graphic>
            <a:graphicData uri="http://schemas.openxmlformats.org/drawingml/2006/chart">
              <c:chart xmlns:c="http://schemas.openxmlformats.org/drawingml/2006/chart" xmlns:r="http://schemas.openxmlformats.org/officeDocument/2006/relationships" r:id="rId3"/>
            </a:graphicData>
          </a:graphic>
        </p:graphicFrame>
        <p:sp>
          <p:nvSpPr>
            <p:cNvPr id="12" name="文本框 11">
              <a:extLst>
                <a:ext uri="{FF2B5EF4-FFF2-40B4-BE49-F238E27FC236}">
                  <a16:creationId xmlns:a16="http://schemas.microsoft.com/office/drawing/2014/main" id="{6FC76AEF-D20C-7541-A253-3AD306B0CC5B}"/>
                </a:ext>
              </a:extLst>
            </p:cNvPr>
            <p:cNvSpPr txBox="1"/>
            <p:nvPr/>
          </p:nvSpPr>
          <p:spPr>
            <a:xfrm>
              <a:off x="690628" y="1578806"/>
              <a:ext cx="4609241" cy="369218"/>
            </a:xfrm>
            <a:prstGeom prst="rect">
              <a:avLst/>
            </a:prstGeom>
            <a:noFill/>
          </p:spPr>
          <p:txBody>
            <a:bodyPr wrap="none" rtlCol="0">
              <a:spAutoFit/>
            </a:bodyPr>
            <a:lstStyle/>
            <a:p>
              <a:r>
                <a:rPr lang="en-US" altLang="zh-CN" sz="1200" b="1" dirty="0">
                  <a:solidFill>
                    <a:schemeClr val="tx1">
                      <a:lumMod val="65000"/>
                      <a:lumOff val="35000"/>
                    </a:schemeClr>
                  </a:solidFill>
                </a:rPr>
                <a:t>5-HT3 RA + DEX</a:t>
              </a:r>
              <a:r>
                <a:rPr lang="zh-CN" altLang="en-US" sz="1200" b="1" dirty="0">
                  <a:solidFill>
                    <a:schemeClr val="tx1">
                      <a:lumMod val="65000"/>
                      <a:lumOff val="35000"/>
                    </a:schemeClr>
                  </a:solidFill>
                </a:rPr>
                <a:t> 二联方案在实现 </a:t>
              </a:r>
              <a:r>
                <a:rPr lang="en-US" altLang="zh-CN" sz="1200" b="1" dirty="0">
                  <a:solidFill>
                    <a:schemeClr val="tx1">
                      <a:lumMod val="65000"/>
                      <a:lumOff val="35000"/>
                    </a:schemeClr>
                  </a:solidFill>
                </a:rPr>
                <a:t>CR </a:t>
              </a:r>
              <a:r>
                <a:rPr lang="zh-CN" altLang="en-US" sz="1200" b="1" dirty="0">
                  <a:solidFill>
                    <a:schemeClr val="tx1">
                      <a:lumMod val="65000"/>
                      <a:lumOff val="35000"/>
                    </a:schemeClr>
                  </a:solidFill>
                </a:rPr>
                <a:t>方面的机会比</a:t>
              </a:r>
            </a:p>
          </p:txBody>
        </p:sp>
        <p:sp>
          <p:nvSpPr>
            <p:cNvPr id="13" name="文本框 12">
              <a:extLst>
                <a:ext uri="{FF2B5EF4-FFF2-40B4-BE49-F238E27FC236}">
                  <a16:creationId xmlns:a16="http://schemas.microsoft.com/office/drawing/2014/main" id="{6E29321D-764C-DD48-895B-75641F708B31}"/>
                </a:ext>
              </a:extLst>
            </p:cNvPr>
            <p:cNvSpPr txBox="1"/>
            <p:nvPr/>
          </p:nvSpPr>
          <p:spPr>
            <a:xfrm>
              <a:off x="690628" y="2048253"/>
              <a:ext cx="7550151" cy="338450"/>
            </a:xfrm>
            <a:prstGeom prst="rect">
              <a:avLst/>
            </a:prstGeom>
            <a:solidFill>
              <a:schemeClr val="accent1"/>
            </a:solidFill>
          </p:spPr>
          <p:txBody>
            <a:bodyPr wrap="square" rtlCol="0" anchor="ctr">
              <a:spAutoFit/>
            </a:bodyPr>
            <a:lstStyle>
              <a:defPPr>
                <a:defRPr lang="en-US"/>
              </a:defPPr>
              <a:lvl1pPr>
                <a:tabLst>
                  <a:tab pos="2781300" algn="l"/>
                  <a:tab pos="3592513" algn="l"/>
                  <a:tab pos="6451600" algn="l"/>
                </a:tabLst>
                <a:defRPr sz="1400">
                  <a:solidFill>
                    <a:schemeClr val="tx1">
                      <a:lumMod val="65000"/>
                      <a:lumOff val="35000"/>
                    </a:schemeClr>
                  </a:solidFill>
                </a:defRPr>
              </a:lvl1pPr>
            </a:lstStyle>
            <a:p>
              <a:pPr>
                <a:tabLst>
                  <a:tab pos="2353302" algn="l"/>
                  <a:tab pos="3029758" algn="l"/>
                  <a:tab pos="4839990" algn="l"/>
                </a:tabLst>
              </a:pPr>
              <a:r>
                <a:rPr lang="zh-CN" altLang="en-US" sz="1050" b="1" dirty="0">
                  <a:solidFill>
                    <a:schemeClr val="bg1"/>
                  </a:solidFill>
                </a:rPr>
                <a:t>参考三联方案</a:t>
              </a:r>
              <a:r>
                <a:rPr lang="en-US" altLang="zh-CN" sz="1050" b="1" dirty="0">
                  <a:solidFill>
                    <a:schemeClr val="bg1"/>
                  </a:solidFill>
                </a:rPr>
                <a:t>	OR	95%CI</a:t>
              </a:r>
              <a:endParaRPr lang="zh-CN" altLang="en-US" sz="1050" b="1" dirty="0">
                <a:solidFill>
                  <a:schemeClr val="bg1"/>
                </a:solidFill>
              </a:endParaRPr>
            </a:p>
          </p:txBody>
        </p:sp>
        <p:sp>
          <p:nvSpPr>
            <p:cNvPr id="14" name="文本框 13">
              <a:extLst>
                <a:ext uri="{FF2B5EF4-FFF2-40B4-BE49-F238E27FC236}">
                  <a16:creationId xmlns:a16="http://schemas.microsoft.com/office/drawing/2014/main" id="{BE2C8103-FF9C-874F-ACE3-F26968FA051E}"/>
                </a:ext>
              </a:extLst>
            </p:cNvPr>
            <p:cNvSpPr txBox="1"/>
            <p:nvPr/>
          </p:nvSpPr>
          <p:spPr>
            <a:xfrm>
              <a:off x="5611309" y="5370548"/>
              <a:ext cx="2073006" cy="307681"/>
            </a:xfrm>
            <a:prstGeom prst="rect">
              <a:avLst/>
            </a:prstGeom>
            <a:noFill/>
          </p:spPr>
          <p:txBody>
            <a:bodyPr wrap="none" rtlCol="0">
              <a:spAutoFit/>
            </a:bodyPr>
            <a:lstStyle/>
            <a:p>
              <a:pPr algn="r"/>
              <a:r>
                <a:rPr lang="zh-CN" altLang="en-US" sz="900" dirty="0">
                  <a:solidFill>
                    <a:schemeClr val="tx1">
                      <a:lumMod val="65000"/>
                      <a:lumOff val="35000"/>
                    </a:schemeClr>
                  </a:solidFill>
                </a:rPr>
                <a:t>← 含 </a:t>
              </a:r>
              <a:r>
                <a:rPr lang="en-US" altLang="zh-CN" sz="900" dirty="0">
                  <a:solidFill>
                    <a:schemeClr val="tx1">
                      <a:lumMod val="65000"/>
                      <a:lumOff val="35000"/>
                    </a:schemeClr>
                  </a:solidFill>
                </a:rPr>
                <a:t>NK-1 RA </a:t>
              </a:r>
              <a:r>
                <a:rPr lang="zh-CN" altLang="en-US" sz="900" dirty="0">
                  <a:solidFill>
                    <a:schemeClr val="tx1">
                      <a:lumMod val="65000"/>
                      <a:lumOff val="35000"/>
                    </a:schemeClr>
                  </a:solidFill>
                </a:rPr>
                <a:t>三联方案更优</a:t>
              </a:r>
            </a:p>
          </p:txBody>
        </p:sp>
      </p:grpSp>
      <p:sp>
        <p:nvSpPr>
          <p:cNvPr id="15" name="文本框 14">
            <a:extLst>
              <a:ext uri="{FF2B5EF4-FFF2-40B4-BE49-F238E27FC236}">
                <a16:creationId xmlns:a16="http://schemas.microsoft.com/office/drawing/2014/main" id="{4E3B7D15-6860-C14C-9835-11C511993E50}"/>
              </a:ext>
            </a:extLst>
          </p:cNvPr>
          <p:cNvSpPr txBox="1"/>
          <p:nvPr/>
        </p:nvSpPr>
        <p:spPr>
          <a:xfrm>
            <a:off x="1141942" y="4948880"/>
            <a:ext cx="2037737" cy="196208"/>
          </a:xfrm>
          <a:prstGeom prst="rect">
            <a:avLst/>
          </a:prstGeom>
          <a:noFill/>
        </p:spPr>
        <p:txBody>
          <a:bodyPr wrap="none" rtlCol="0" anchor="b">
            <a:spAutoFit/>
          </a:bodyPr>
          <a:lstStyle/>
          <a:p>
            <a:r>
              <a:rPr lang="fr-FR" altLang="zh-CN" sz="675" dirty="0">
                <a:solidFill>
                  <a:schemeClr val="bg1">
                    <a:lumMod val="65000"/>
                  </a:schemeClr>
                </a:solidFill>
              </a:rPr>
              <a:t>Zhang Y, et al. J Natl Cancer Inst. 2016;109(2)</a:t>
            </a:r>
            <a:r>
              <a:rPr lang="en-US" altLang="zh-CN" sz="675" dirty="0">
                <a:solidFill>
                  <a:schemeClr val="bg1">
                    <a:lumMod val="65000"/>
                  </a:schemeClr>
                </a:solidFill>
              </a:rPr>
              <a:t>:</a:t>
            </a:r>
            <a:r>
              <a:rPr lang="fr-FR" altLang="zh-CN" sz="675" dirty="0">
                <a:solidFill>
                  <a:schemeClr val="bg1">
                    <a:lumMod val="65000"/>
                  </a:schemeClr>
                </a:solidFill>
              </a:rPr>
              <a:t>djw217</a:t>
            </a:r>
            <a:endParaRPr lang="en-US" altLang="zh-CN" sz="675" dirty="0">
              <a:solidFill>
                <a:schemeClr val="bg1">
                  <a:lumMod val="65000"/>
                </a:schemeClr>
              </a:solidFill>
            </a:endParaRPr>
          </a:p>
        </p:txBody>
      </p:sp>
    </p:spTree>
    <p:extLst>
      <p:ext uri="{BB962C8B-B14F-4D97-AF65-F5344CB8AC3E}">
        <p14:creationId xmlns:p14="http://schemas.microsoft.com/office/powerpoint/2010/main" val="560902855"/>
      </p:ext>
    </p:extLst>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10" y="124272"/>
            <a:ext cx="2210874"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38910" y="162958"/>
            <a:ext cx="3922513"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止吐药物</a:t>
            </a:r>
          </a:p>
        </p:txBody>
      </p:sp>
      <p:sp>
        <p:nvSpPr>
          <p:cNvPr id="4" name="标题 1">
            <a:extLst>
              <a:ext uri="{FF2B5EF4-FFF2-40B4-BE49-F238E27FC236}">
                <a16:creationId xmlns:a16="http://schemas.microsoft.com/office/drawing/2014/main" id="{6935AFE3-D28C-BF43-8B81-D8FB3B8AF8DC}"/>
              </a:ext>
            </a:extLst>
          </p:cNvPr>
          <p:cNvSpPr txBox="1">
            <a:spLocks/>
          </p:cNvSpPr>
          <p:nvPr/>
        </p:nvSpPr>
        <p:spPr>
          <a:xfrm>
            <a:off x="416910" y="633262"/>
            <a:ext cx="8229600" cy="85751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dirty="0">
                <a:latin typeface="Microsoft YaHei" panose="020B0503020204020204" pitchFamily="34" charset="-122"/>
                <a:ea typeface="Microsoft YaHei" panose="020B0503020204020204" pitchFamily="34" charset="-122"/>
              </a:rPr>
              <a:t>当前管理标准：欧美两大指南一致推荐</a:t>
            </a:r>
            <a:r>
              <a:rPr lang="en-US" altLang="zh-CN" sz="2400" dirty="0">
                <a:latin typeface="Microsoft YaHei" panose="020B0503020204020204" pitchFamily="34" charset="-122"/>
                <a:ea typeface="Microsoft YaHei" panose="020B0503020204020204" pitchFamily="34" charset="-122"/>
              </a:rPr>
              <a:t/>
            </a:r>
            <a:br>
              <a:rPr lang="en-US" altLang="zh-CN" sz="2400" dirty="0">
                <a:latin typeface="Microsoft YaHei" panose="020B0503020204020204" pitchFamily="34" charset="-122"/>
                <a:ea typeface="Microsoft YaHei" panose="020B0503020204020204" pitchFamily="34" charset="-122"/>
              </a:rPr>
            </a:br>
            <a:r>
              <a:rPr lang="en-US" altLang="zh-CN" sz="2400" b="1" dirty="0">
                <a:latin typeface="Microsoft YaHei" panose="020B0503020204020204" pitchFamily="34" charset="-122"/>
                <a:ea typeface="Microsoft YaHei" panose="020B0503020204020204" pitchFamily="34" charset="-122"/>
              </a:rPr>
              <a:t>HEC</a:t>
            </a:r>
            <a:r>
              <a:rPr lang="zh-CN" altLang="en-US" sz="2400" dirty="0">
                <a:latin typeface="Microsoft YaHei" panose="020B0503020204020204" pitchFamily="34" charset="-122"/>
                <a:ea typeface="Microsoft YaHei" panose="020B0503020204020204" pitchFamily="34" charset="-122"/>
              </a:rPr>
              <a:t>治疗患者应在</a:t>
            </a:r>
            <a:r>
              <a:rPr lang="zh-CN" altLang="en-US" sz="2400" b="1" dirty="0">
                <a:latin typeface="Microsoft YaHei" panose="020B0503020204020204" pitchFamily="34" charset="-122"/>
                <a:ea typeface="Microsoft YaHei" panose="020B0503020204020204" pitchFamily="34" charset="-122"/>
              </a:rPr>
              <a:t>首次化疗前</a:t>
            </a:r>
            <a:r>
              <a:rPr lang="zh-CN" altLang="en-US" sz="2400" dirty="0">
                <a:latin typeface="Microsoft YaHei" panose="020B0503020204020204" pitchFamily="34" charset="-122"/>
                <a:ea typeface="Microsoft YaHei" panose="020B0503020204020204" pitchFamily="34" charset="-122"/>
              </a:rPr>
              <a:t>即开始</a:t>
            </a:r>
            <a:r>
              <a:rPr lang="zh-CN" altLang="en-US" sz="2400" b="1" dirty="0">
                <a:latin typeface="Microsoft YaHei" panose="020B0503020204020204" pitchFamily="34" charset="-122"/>
                <a:ea typeface="Microsoft YaHei" panose="020B0503020204020204" pitchFamily="34" charset="-122"/>
              </a:rPr>
              <a:t>三联预防</a:t>
            </a:r>
          </a:p>
        </p:txBody>
      </p:sp>
      <p:sp>
        <p:nvSpPr>
          <p:cNvPr id="5" name="文本框 4">
            <a:extLst>
              <a:ext uri="{FF2B5EF4-FFF2-40B4-BE49-F238E27FC236}">
                <a16:creationId xmlns:a16="http://schemas.microsoft.com/office/drawing/2014/main" id="{9113273C-4C6F-A14B-9883-C4820A35BA34}"/>
              </a:ext>
            </a:extLst>
          </p:cNvPr>
          <p:cNvSpPr txBox="1"/>
          <p:nvPr/>
        </p:nvSpPr>
        <p:spPr>
          <a:xfrm>
            <a:off x="49806" y="4901559"/>
            <a:ext cx="5213689" cy="300082"/>
          </a:xfrm>
          <a:prstGeom prst="rect">
            <a:avLst/>
          </a:prstGeom>
          <a:noFill/>
        </p:spPr>
        <p:txBody>
          <a:bodyPr wrap="square" rtlCol="0" anchor="b">
            <a:spAutoFit/>
          </a:bodyPr>
          <a:lstStyle/>
          <a:p>
            <a:r>
              <a:rPr lang="it-IT" altLang="zh-CN" sz="675" dirty="0">
                <a:solidFill>
                  <a:schemeClr val="bg1">
                    <a:lumMod val="50000"/>
                  </a:schemeClr>
                </a:solidFill>
              </a:rPr>
              <a:t>MASCC = </a:t>
            </a:r>
            <a:r>
              <a:rPr lang="zh-CN" altLang="en-US" sz="675" dirty="0">
                <a:solidFill>
                  <a:schemeClr val="bg1">
                    <a:lumMod val="50000"/>
                  </a:schemeClr>
                </a:solidFill>
              </a:rPr>
              <a:t>国际癌症支持治疗协会；</a:t>
            </a:r>
            <a:r>
              <a:rPr lang="it-IT" altLang="zh-CN" sz="675" dirty="0">
                <a:solidFill>
                  <a:schemeClr val="bg1">
                    <a:lumMod val="50000"/>
                  </a:schemeClr>
                </a:solidFill>
              </a:rPr>
              <a:t>SMO = </a:t>
            </a:r>
            <a:r>
              <a:rPr lang="zh-CN" altLang="en-US" sz="675" dirty="0">
                <a:solidFill>
                  <a:schemeClr val="bg1">
                    <a:lumMod val="50000"/>
                  </a:schemeClr>
                </a:solidFill>
              </a:rPr>
              <a:t>欧洲肿瘤医学会；</a:t>
            </a:r>
            <a:r>
              <a:rPr lang="it-IT" altLang="zh-CN" sz="675" dirty="0">
                <a:solidFill>
                  <a:schemeClr val="bg1">
                    <a:lumMod val="50000"/>
                  </a:schemeClr>
                </a:solidFill>
              </a:rPr>
              <a:t>NCCN = </a:t>
            </a:r>
            <a:r>
              <a:rPr lang="zh-CN" altLang="en-US" sz="675" dirty="0">
                <a:solidFill>
                  <a:schemeClr val="bg1">
                    <a:lumMod val="50000"/>
                  </a:schemeClr>
                </a:solidFill>
              </a:rPr>
              <a:t>美国国家综合癌症网络</a:t>
            </a:r>
            <a:endParaRPr lang="it-IT" altLang="zh-CN" sz="675" dirty="0">
              <a:solidFill>
                <a:schemeClr val="bg1">
                  <a:lumMod val="50000"/>
                </a:schemeClr>
              </a:solidFill>
            </a:endParaRPr>
          </a:p>
          <a:p>
            <a:r>
              <a:rPr lang="it-IT" altLang="zh-CN" sz="675" dirty="0">
                <a:solidFill>
                  <a:schemeClr val="bg1">
                    <a:lumMod val="50000"/>
                  </a:schemeClr>
                </a:solidFill>
              </a:rPr>
              <a:t>Roila F, et al. Ann Oncol. 2016;27(suppl 5)v119-v133</a:t>
            </a:r>
            <a:r>
              <a:rPr lang="en-US" altLang="zh-CN" sz="675" dirty="0">
                <a:solidFill>
                  <a:schemeClr val="bg1">
                    <a:lumMod val="50000"/>
                  </a:schemeClr>
                </a:solidFill>
              </a:rPr>
              <a:t>;</a:t>
            </a:r>
            <a:r>
              <a:rPr lang="zh-CN" altLang="en-US" sz="675" dirty="0">
                <a:solidFill>
                  <a:schemeClr val="bg1">
                    <a:lumMod val="50000"/>
                  </a:schemeClr>
                </a:solidFill>
              </a:rPr>
              <a:t> </a:t>
            </a:r>
            <a:r>
              <a:rPr lang="en-US" altLang="zh-CN" sz="675" dirty="0">
                <a:solidFill>
                  <a:schemeClr val="bg1">
                    <a:lumMod val="50000"/>
                  </a:schemeClr>
                </a:solidFill>
              </a:rPr>
              <a:t>NCCN Guidelines. Antiemesis v3.2018</a:t>
            </a:r>
            <a:endParaRPr lang="zh-CN" altLang="en-US" sz="675" dirty="0">
              <a:solidFill>
                <a:schemeClr val="bg1">
                  <a:lumMod val="50000"/>
                </a:schemeClr>
              </a:solidFill>
            </a:endParaRPr>
          </a:p>
        </p:txBody>
      </p:sp>
      <p:grpSp>
        <p:nvGrpSpPr>
          <p:cNvPr id="7" name="组合 6">
            <a:extLst>
              <a:ext uri="{FF2B5EF4-FFF2-40B4-BE49-F238E27FC236}">
                <a16:creationId xmlns:a16="http://schemas.microsoft.com/office/drawing/2014/main" id="{EB0C65FD-8AE4-6546-B795-80142DC716E3}"/>
              </a:ext>
            </a:extLst>
          </p:cNvPr>
          <p:cNvGrpSpPr/>
          <p:nvPr/>
        </p:nvGrpSpPr>
        <p:grpSpPr>
          <a:xfrm>
            <a:off x="6346884" y="3082788"/>
            <a:ext cx="1145423" cy="283223"/>
            <a:chOff x="443024" y="1775050"/>
            <a:chExt cx="2552317" cy="631098"/>
          </a:xfrm>
        </p:grpSpPr>
        <p:pic>
          <p:nvPicPr>
            <p:cNvPr id="8" name="图片 7">
              <a:extLst>
                <a:ext uri="{FF2B5EF4-FFF2-40B4-BE49-F238E27FC236}">
                  <a16:creationId xmlns:a16="http://schemas.microsoft.com/office/drawing/2014/main" id="{455A1679-BC43-804A-9FFA-C10F557167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0977" y="1942273"/>
              <a:ext cx="1064364" cy="296651"/>
            </a:xfrm>
            <a:prstGeom prst="rect">
              <a:avLst/>
            </a:prstGeom>
          </p:spPr>
        </p:pic>
        <p:pic>
          <p:nvPicPr>
            <p:cNvPr id="9" name="图片 8">
              <a:extLst>
                <a:ext uri="{FF2B5EF4-FFF2-40B4-BE49-F238E27FC236}">
                  <a16:creationId xmlns:a16="http://schemas.microsoft.com/office/drawing/2014/main" id="{55638189-1046-574F-BA95-5B0ECFE1A4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024" y="1775050"/>
              <a:ext cx="1249990" cy="631098"/>
            </a:xfrm>
            <a:prstGeom prst="rect">
              <a:avLst/>
            </a:prstGeom>
          </p:spPr>
        </p:pic>
      </p:grpSp>
      <p:sp>
        <p:nvSpPr>
          <p:cNvPr id="10" name="文本框 9">
            <a:extLst>
              <a:ext uri="{FF2B5EF4-FFF2-40B4-BE49-F238E27FC236}">
                <a16:creationId xmlns:a16="http://schemas.microsoft.com/office/drawing/2014/main" id="{290E6DEF-643C-7945-9261-8E79ED689FF7}"/>
              </a:ext>
            </a:extLst>
          </p:cNvPr>
          <p:cNvSpPr txBox="1"/>
          <p:nvPr/>
        </p:nvSpPr>
        <p:spPr>
          <a:xfrm>
            <a:off x="1597919" y="1482670"/>
            <a:ext cx="5266568" cy="230832"/>
          </a:xfrm>
          <a:prstGeom prst="rect">
            <a:avLst/>
          </a:prstGeom>
          <a:noFill/>
        </p:spPr>
        <p:txBody>
          <a:bodyPr wrap="square" rtlCol="0">
            <a:spAutoFit/>
          </a:bodyPr>
          <a:lstStyle/>
          <a:p>
            <a:r>
              <a:rPr lang="en-US" altLang="zh-CN" sz="900" dirty="0">
                <a:solidFill>
                  <a:schemeClr val="accent2">
                    <a:lumMod val="50000"/>
                  </a:schemeClr>
                </a:solidFill>
              </a:rPr>
              <a:t>MASCC </a:t>
            </a:r>
            <a:r>
              <a:rPr lang="zh-CN" altLang="en-US" sz="900" dirty="0">
                <a:solidFill>
                  <a:schemeClr val="accent2">
                    <a:lumMod val="50000"/>
                  </a:schemeClr>
                </a:solidFill>
              </a:rPr>
              <a:t>与 </a:t>
            </a:r>
            <a:r>
              <a:rPr lang="en-US" altLang="zh-CN" sz="900" dirty="0">
                <a:solidFill>
                  <a:schemeClr val="accent2">
                    <a:lumMod val="50000"/>
                  </a:schemeClr>
                </a:solidFill>
              </a:rPr>
              <a:t>ESMO </a:t>
            </a:r>
            <a:r>
              <a:rPr lang="zh-CN" altLang="en-US" sz="900" dirty="0">
                <a:solidFill>
                  <a:schemeClr val="accent2">
                    <a:lumMod val="50000"/>
                  </a:schemeClr>
                </a:solidFill>
              </a:rPr>
              <a:t>关于化放疗引起的恶心与呕吐及晚期癌症患者恶心与呕吐的防治指南 </a:t>
            </a:r>
            <a:r>
              <a:rPr lang="en-US" altLang="zh-CN" sz="900" dirty="0">
                <a:solidFill>
                  <a:schemeClr val="accent2">
                    <a:lumMod val="50000"/>
                  </a:schemeClr>
                </a:solidFill>
              </a:rPr>
              <a:t>2016 </a:t>
            </a:r>
            <a:r>
              <a:rPr lang="zh-CN" altLang="en-US" sz="900" dirty="0">
                <a:solidFill>
                  <a:schemeClr val="accent2">
                    <a:lumMod val="50000"/>
                  </a:schemeClr>
                </a:solidFill>
              </a:rPr>
              <a:t>更新版</a:t>
            </a:r>
          </a:p>
        </p:txBody>
      </p:sp>
      <p:sp>
        <p:nvSpPr>
          <p:cNvPr id="11" name="矩形 10">
            <a:extLst>
              <a:ext uri="{FF2B5EF4-FFF2-40B4-BE49-F238E27FC236}">
                <a16:creationId xmlns:a16="http://schemas.microsoft.com/office/drawing/2014/main" id="{964FC063-DC48-7E4C-8A60-BA618FE591B5}"/>
              </a:ext>
            </a:extLst>
          </p:cNvPr>
          <p:cNvSpPr/>
          <p:nvPr/>
        </p:nvSpPr>
        <p:spPr>
          <a:xfrm>
            <a:off x="1126286" y="1529408"/>
            <a:ext cx="400173" cy="11433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a:extLst>
              <a:ext uri="{FF2B5EF4-FFF2-40B4-BE49-F238E27FC236}">
                <a16:creationId xmlns:a16="http://schemas.microsoft.com/office/drawing/2014/main" id="{71E3A4AB-27D9-5944-9196-669313789A65}"/>
              </a:ext>
            </a:extLst>
          </p:cNvPr>
          <p:cNvSpPr txBox="1"/>
          <p:nvPr/>
        </p:nvSpPr>
        <p:spPr>
          <a:xfrm>
            <a:off x="1597919" y="3304564"/>
            <a:ext cx="5266568" cy="230832"/>
          </a:xfrm>
          <a:prstGeom prst="rect">
            <a:avLst/>
          </a:prstGeom>
          <a:noFill/>
        </p:spPr>
        <p:txBody>
          <a:bodyPr wrap="square" rtlCol="0">
            <a:spAutoFit/>
          </a:bodyPr>
          <a:lstStyle/>
          <a:p>
            <a:r>
              <a:rPr lang="en-US" altLang="zh-CN" sz="900" b="1" dirty="0">
                <a:solidFill>
                  <a:schemeClr val="accent5">
                    <a:lumMod val="50000"/>
                  </a:schemeClr>
                </a:solidFill>
              </a:rPr>
              <a:t>NCCN</a:t>
            </a:r>
            <a:r>
              <a:rPr lang="zh-CN" altLang="en-US" sz="900" b="1" dirty="0">
                <a:solidFill>
                  <a:schemeClr val="accent5">
                    <a:lumMod val="50000"/>
                  </a:schemeClr>
                </a:solidFill>
              </a:rPr>
              <a:t>肿瘤病学临床实践指南：抗呕吐指南</a:t>
            </a:r>
            <a:r>
              <a:rPr lang="en-US" altLang="zh-CN" sz="900" b="1" dirty="0">
                <a:solidFill>
                  <a:schemeClr val="accent5">
                    <a:lumMod val="50000"/>
                  </a:schemeClr>
                </a:solidFill>
              </a:rPr>
              <a:t> </a:t>
            </a:r>
            <a:r>
              <a:rPr lang="en-US" altLang="zh-CN" sz="900" dirty="0">
                <a:solidFill>
                  <a:schemeClr val="accent5">
                    <a:lumMod val="50000"/>
                  </a:schemeClr>
                </a:solidFill>
              </a:rPr>
              <a:t>Version 3.2018</a:t>
            </a:r>
            <a:endParaRPr lang="zh-CN" altLang="en-US" sz="900" dirty="0">
              <a:solidFill>
                <a:schemeClr val="accent5">
                  <a:lumMod val="50000"/>
                </a:schemeClr>
              </a:solidFill>
            </a:endParaRPr>
          </a:p>
        </p:txBody>
      </p:sp>
      <p:sp>
        <p:nvSpPr>
          <p:cNvPr id="13" name="矩形 12">
            <a:extLst>
              <a:ext uri="{FF2B5EF4-FFF2-40B4-BE49-F238E27FC236}">
                <a16:creationId xmlns:a16="http://schemas.microsoft.com/office/drawing/2014/main" id="{9C6AF453-13C9-534A-93A0-EF9A834C5F8D}"/>
              </a:ext>
            </a:extLst>
          </p:cNvPr>
          <p:cNvSpPr/>
          <p:nvPr/>
        </p:nvSpPr>
        <p:spPr>
          <a:xfrm>
            <a:off x="1126286" y="3351303"/>
            <a:ext cx="400173" cy="1143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矩形 13">
            <a:extLst>
              <a:ext uri="{FF2B5EF4-FFF2-40B4-BE49-F238E27FC236}">
                <a16:creationId xmlns:a16="http://schemas.microsoft.com/office/drawing/2014/main" id="{0BB21EAB-BDAE-B94E-978E-5847D5F8BD58}"/>
              </a:ext>
            </a:extLst>
          </p:cNvPr>
          <p:cNvSpPr/>
          <p:nvPr/>
        </p:nvSpPr>
        <p:spPr>
          <a:xfrm>
            <a:off x="1626503" y="1768291"/>
            <a:ext cx="2865528" cy="12849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450"/>
              </a:spcBef>
            </a:pPr>
            <a:r>
              <a:rPr lang="zh-CN" altLang="en-US" sz="1050" b="1" u="sng" dirty="0">
                <a:solidFill>
                  <a:schemeClr val="tx1">
                    <a:lumMod val="75000"/>
                    <a:lumOff val="25000"/>
                  </a:schemeClr>
                </a:solidFill>
              </a:rPr>
              <a:t>关于</a:t>
            </a:r>
            <a:r>
              <a:rPr lang="en-US" altLang="zh-CN" sz="1050" b="1" u="sng" dirty="0">
                <a:solidFill>
                  <a:schemeClr val="tx1">
                    <a:lumMod val="75000"/>
                    <a:lumOff val="25000"/>
                  </a:schemeClr>
                </a:solidFill>
              </a:rPr>
              <a:t>HEC</a:t>
            </a:r>
            <a:r>
              <a:rPr lang="zh-CN" altLang="en-US" sz="1050" b="1" u="sng" dirty="0">
                <a:solidFill>
                  <a:schemeClr val="tx1">
                    <a:lumMod val="75000"/>
                    <a:lumOff val="25000"/>
                  </a:schemeClr>
                </a:solidFill>
              </a:rPr>
              <a:t>抗呕吐治疗的时机</a:t>
            </a:r>
            <a:endParaRPr lang="en-US" altLang="zh-CN" sz="1050" b="1" u="sng" dirty="0">
              <a:solidFill>
                <a:schemeClr val="tx1">
                  <a:lumMod val="75000"/>
                  <a:lumOff val="25000"/>
                </a:schemeClr>
              </a:solidFill>
            </a:endParaRPr>
          </a:p>
          <a:p>
            <a:pPr>
              <a:spcBef>
                <a:spcPts val="450"/>
              </a:spcBef>
            </a:pPr>
            <a:r>
              <a:rPr lang="en-US" altLang="zh-CN" sz="1050" dirty="0">
                <a:solidFill>
                  <a:schemeClr val="tx1">
                    <a:lumMod val="75000"/>
                    <a:lumOff val="25000"/>
                  </a:schemeClr>
                </a:solidFill>
              </a:rPr>
              <a:t>MASCC/ESMO </a:t>
            </a:r>
            <a:r>
              <a:rPr lang="zh-CN" altLang="en-US" sz="1050" dirty="0">
                <a:solidFill>
                  <a:schemeClr val="tx1">
                    <a:lumMod val="75000"/>
                    <a:lumOff val="25000"/>
                  </a:schemeClr>
                </a:solidFill>
              </a:rPr>
              <a:t>共识指南推荐在</a:t>
            </a:r>
            <a:r>
              <a:rPr lang="zh-CN" altLang="en-US" sz="1050" b="1" dirty="0">
                <a:solidFill>
                  <a:schemeClr val="accent2">
                    <a:lumMod val="75000"/>
                  </a:schemeClr>
                </a:solidFill>
              </a:rPr>
              <a:t>高致吐风险化疗前</a:t>
            </a:r>
            <a:r>
              <a:rPr lang="zh-CN" altLang="en-US" sz="1050" dirty="0">
                <a:solidFill>
                  <a:schemeClr val="tx1">
                    <a:lumMod val="75000"/>
                    <a:lumOff val="25000"/>
                  </a:schemeClr>
                </a:solidFill>
              </a:rPr>
              <a:t>使用</a:t>
            </a:r>
            <a:r>
              <a:rPr lang="en-US" altLang="zh-CN" sz="1050" dirty="0">
                <a:solidFill>
                  <a:schemeClr val="tx1">
                    <a:lumMod val="75000"/>
                    <a:lumOff val="25000"/>
                  </a:schemeClr>
                </a:solidFill>
              </a:rPr>
              <a:t>…</a:t>
            </a:r>
            <a:r>
              <a:rPr lang="zh-CN" altLang="en-US" sz="1050" dirty="0">
                <a:solidFill>
                  <a:schemeClr val="tx1">
                    <a:lumMod val="75000"/>
                    <a:lumOff val="25000"/>
                  </a:schemeClr>
                </a:solidFill>
              </a:rPr>
              <a:t>三药方案以预防急性恶心和呕吐</a:t>
            </a:r>
            <a:r>
              <a:rPr lang="en-US" altLang="zh-CN" sz="1050" dirty="0">
                <a:solidFill>
                  <a:schemeClr val="tx1">
                    <a:lumMod val="75000"/>
                    <a:lumOff val="25000"/>
                  </a:schemeClr>
                </a:solidFill>
              </a:rPr>
              <a:t>…</a:t>
            </a:r>
          </a:p>
          <a:p>
            <a:pPr>
              <a:spcBef>
                <a:spcPts val="450"/>
              </a:spcBef>
            </a:pPr>
            <a:r>
              <a:rPr lang="zh-CN" altLang="en-US" sz="1050" b="1" dirty="0">
                <a:solidFill>
                  <a:schemeClr val="accent2">
                    <a:lumMod val="75000"/>
                  </a:schemeClr>
                </a:solidFill>
              </a:rPr>
              <a:t>抗呕吐治疗最有效的使用方式为预防性用药</a:t>
            </a:r>
            <a:r>
              <a:rPr lang="zh-CN" altLang="en-US" sz="1050" dirty="0">
                <a:solidFill>
                  <a:schemeClr val="tx1">
                    <a:lumMod val="75000"/>
                    <a:lumOff val="25000"/>
                  </a:schemeClr>
                </a:solidFill>
              </a:rPr>
              <a:t>。因此，建议将最有效的抗呕吐方案作为一线治疗，而非将其留至抗呕吐失败后再使用。</a:t>
            </a:r>
          </a:p>
        </p:txBody>
      </p:sp>
      <p:sp>
        <p:nvSpPr>
          <p:cNvPr id="15" name="矩形 14">
            <a:extLst>
              <a:ext uri="{FF2B5EF4-FFF2-40B4-BE49-F238E27FC236}">
                <a16:creationId xmlns:a16="http://schemas.microsoft.com/office/drawing/2014/main" id="{38896680-66D9-AF4C-854B-0B3EAE33BA2B}"/>
              </a:ext>
            </a:extLst>
          </p:cNvPr>
          <p:cNvSpPr/>
          <p:nvPr/>
        </p:nvSpPr>
        <p:spPr>
          <a:xfrm>
            <a:off x="1626503" y="3570321"/>
            <a:ext cx="2865528" cy="13687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450"/>
              </a:spcBef>
            </a:pPr>
            <a:r>
              <a:rPr lang="zh-CN" altLang="en-US" sz="1050" b="1" u="sng" dirty="0">
                <a:solidFill>
                  <a:prstClr val="black">
                    <a:lumMod val="75000"/>
                    <a:lumOff val="25000"/>
                  </a:prstClr>
                </a:solidFill>
              </a:rPr>
              <a:t>关于</a:t>
            </a:r>
            <a:r>
              <a:rPr lang="en-US" altLang="zh-CN" sz="1050" b="1" u="sng" dirty="0">
                <a:solidFill>
                  <a:prstClr val="black">
                    <a:lumMod val="75000"/>
                    <a:lumOff val="25000"/>
                  </a:prstClr>
                </a:solidFill>
              </a:rPr>
              <a:t>HEC</a:t>
            </a:r>
            <a:r>
              <a:rPr lang="zh-CN" altLang="en-US" sz="1050" b="1" u="sng" dirty="0">
                <a:solidFill>
                  <a:prstClr val="black">
                    <a:lumMod val="75000"/>
                    <a:lumOff val="25000"/>
                  </a:prstClr>
                </a:solidFill>
              </a:rPr>
              <a:t>抗呕吐治疗的时机</a:t>
            </a:r>
            <a:endParaRPr lang="en-US" altLang="zh-CN" sz="1050" b="1" u="sng" dirty="0">
              <a:solidFill>
                <a:prstClr val="black">
                  <a:lumMod val="75000"/>
                  <a:lumOff val="25000"/>
                </a:prstClr>
              </a:solidFill>
            </a:endParaRPr>
          </a:p>
          <a:p>
            <a:pPr>
              <a:spcBef>
                <a:spcPts val="450"/>
              </a:spcBef>
            </a:pPr>
            <a:r>
              <a:rPr lang="zh-CN" altLang="en-US" sz="1050" dirty="0">
                <a:solidFill>
                  <a:prstClr val="black">
                    <a:lumMod val="75000"/>
                    <a:lumOff val="25000"/>
                  </a:prstClr>
                </a:solidFill>
              </a:rPr>
              <a:t>防止恶心呕吐是抗呕吐治疗的目标。高致吐药物的呕吐风险在末次给药后还会持续至少</a:t>
            </a:r>
            <a:r>
              <a:rPr lang="en-US" altLang="zh-CN" sz="1050" dirty="0">
                <a:solidFill>
                  <a:prstClr val="black">
                    <a:lumMod val="75000"/>
                    <a:lumOff val="25000"/>
                  </a:prstClr>
                </a:solidFill>
              </a:rPr>
              <a:t>3</a:t>
            </a:r>
            <a:r>
              <a:rPr lang="zh-CN" altLang="en-US" sz="1050" dirty="0">
                <a:solidFill>
                  <a:prstClr val="black">
                    <a:lumMod val="75000"/>
                    <a:lumOff val="25000"/>
                  </a:prstClr>
                </a:solidFill>
              </a:rPr>
              <a:t>天</a:t>
            </a:r>
            <a:r>
              <a:rPr lang="en-US" altLang="zh-CN" sz="1050" dirty="0">
                <a:solidFill>
                  <a:prstClr val="black">
                    <a:lumMod val="75000"/>
                    <a:lumOff val="25000"/>
                  </a:prstClr>
                </a:solidFill>
              </a:rPr>
              <a:t>…</a:t>
            </a:r>
            <a:r>
              <a:rPr lang="zh-CN" altLang="en-US" sz="1050" dirty="0">
                <a:solidFill>
                  <a:prstClr val="black">
                    <a:lumMod val="75000"/>
                    <a:lumOff val="25000"/>
                  </a:prstClr>
                </a:solidFill>
              </a:rPr>
              <a:t>患者需要在</a:t>
            </a:r>
            <a:r>
              <a:rPr lang="zh-CN" altLang="en-US" sz="1050" b="1" dirty="0">
                <a:solidFill>
                  <a:srgbClr val="00B0F0"/>
                </a:solidFill>
              </a:rPr>
              <a:t>整个风险阶段都进行保护</a:t>
            </a:r>
            <a:r>
              <a:rPr lang="zh-CN" altLang="en-US" sz="1050" dirty="0">
                <a:solidFill>
                  <a:prstClr val="black">
                    <a:lumMod val="75000"/>
                    <a:lumOff val="25000"/>
                  </a:prstClr>
                </a:solidFill>
              </a:rPr>
              <a:t>。</a:t>
            </a:r>
            <a:endParaRPr lang="en-US" altLang="zh-CN" sz="1050" dirty="0">
              <a:solidFill>
                <a:prstClr val="black">
                  <a:lumMod val="75000"/>
                  <a:lumOff val="25000"/>
                </a:prstClr>
              </a:solidFill>
            </a:endParaRPr>
          </a:p>
          <a:p>
            <a:pPr>
              <a:spcBef>
                <a:spcPts val="450"/>
              </a:spcBef>
            </a:pPr>
            <a:r>
              <a:rPr lang="zh-CN" altLang="en-US" sz="1050" dirty="0">
                <a:solidFill>
                  <a:prstClr val="black">
                    <a:lumMod val="75000"/>
                    <a:lumOff val="25000"/>
                  </a:prstClr>
                </a:solidFill>
              </a:rPr>
              <a:t>总体而言，为了最大程度防止化疗引起的呕吐，</a:t>
            </a:r>
            <a:r>
              <a:rPr lang="zh-CN" altLang="en-US" sz="1050" b="1" dirty="0">
                <a:solidFill>
                  <a:srgbClr val="00B0F0"/>
                </a:solidFill>
              </a:rPr>
              <a:t>抗呕吐治疗应当在化疗前就启动</a:t>
            </a:r>
            <a:r>
              <a:rPr lang="zh-CN" altLang="en-US" sz="1050" dirty="0">
                <a:solidFill>
                  <a:prstClr val="black">
                    <a:lumMod val="75000"/>
                    <a:lumOff val="25000"/>
                  </a:prstClr>
                </a:solidFill>
              </a:rPr>
              <a:t>，并且在具有致吐性的药物使用期间持续进行抗呕吐治疗。</a:t>
            </a:r>
          </a:p>
        </p:txBody>
      </p:sp>
      <p:sp>
        <p:nvSpPr>
          <p:cNvPr id="16" name="矩形 15">
            <a:extLst>
              <a:ext uri="{FF2B5EF4-FFF2-40B4-BE49-F238E27FC236}">
                <a16:creationId xmlns:a16="http://schemas.microsoft.com/office/drawing/2014/main" id="{F0C37C33-EBEB-CD4A-83F9-67F9E94867A1}"/>
              </a:ext>
            </a:extLst>
          </p:cNvPr>
          <p:cNvSpPr/>
          <p:nvPr/>
        </p:nvSpPr>
        <p:spPr>
          <a:xfrm>
            <a:off x="4620658" y="1768291"/>
            <a:ext cx="2865528" cy="12849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450"/>
              </a:spcBef>
            </a:pPr>
            <a:r>
              <a:rPr lang="zh-CN" altLang="en-US" sz="1050" b="1" u="sng" dirty="0">
                <a:solidFill>
                  <a:schemeClr val="tx1">
                    <a:lumMod val="75000"/>
                    <a:lumOff val="25000"/>
                  </a:schemeClr>
                </a:solidFill>
              </a:rPr>
              <a:t>关于</a:t>
            </a:r>
            <a:r>
              <a:rPr lang="en-US" altLang="zh-CN" sz="1050" b="1" u="sng" dirty="0">
                <a:solidFill>
                  <a:schemeClr val="tx1">
                    <a:lumMod val="75000"/>
                    <a:lumOff val="25000"/>
                  </a:schemeClr>
                </a:solidFill>
              </a:rPr>
              <a:t>HEC</a:t>
            </a:r>
            <a:r>
              <a:rPr lang="zh-CN" altLang="en-US" sz="1050" b="1" u="sng" dirty="0">
                <a:solidFill>
                  <a:schemeClr val="tx1">
                    <a:lumMod val="75000"/>
                    <a:lumOff val="25000"/>
                  </a:schemeClr>
                </a:solidFill>
              </a:rPr>
              <a:t>抗呕吐治疗的方案</a:t>
            </a:r>
            <a:endParaRPr lang="en-US" altLang="zh-CN" sz="1050" b="1" u="sng" dirty="0">
              <a:solidFill>
                <a:schemeClr val="tx1">
                  <a:lumMod val="75000"/>
                  <a:lumOff val="25000"/>
                </a:schemeClr>
              </a:solidFill>
            </a:endParaRPr>
          </a:p>
          <a:p>
            <a:pPr>
              <a:spcBef>
                <a:spcPts val="450"/>
              </a:spcBef>
            </a:pPr>
            <a:r>
              <a:rPr lang="en-US" altLang="zh-CN" sz="1050" dirty="0">
                <a:solidFill>
                  <a:schemeClr val="tx1">
                    <a:lumMod val="75000"/>
                    <a:lumOff val="25000"/>
                  </a:schemeClr>
                </a:solidFill>
              </a:rPr>
              <a:t>MASCC/ESMO </a:t>
            </a:r>
            <a:r>
              <a:rPr lang="zh-CN" altLang="en-US" sz="1050" dirty="0">
                <a:solidFill>
                  <a:schemeClr val="tx1">
                    <a:lumMod val="75000"/>
                    <a:lumOff val="25000"/>
                  </a:schemeClr>
                </a:solidFill>
              </a:rPr>
              <a:t>共识指南推荐</a:t>
            </a:r>
            <a:r>
              <a:rPr lang="en-US" altLang="zh-CN" sz="1050" dirty="0">
                <a:solidFill>
                  <a:schemeClr val="tx1">
                    <a:lumMod val="75000"/>
                    <a:lumOff val="25000"/>
                  </a:schemeClr>
                </a:solidFill>
              </a:rPr>
              <a:t>…</a:t>
            </a:r>
            <a:r>
              <a:rPr lang="zh-CN" altLang="en-US" sz="1050" dirty="0">
                <a:solidFill>
                  <a:schemeClr val="tx1">
                    <a:lumMod val="75000"/>
                    <a:lumOff val="25000"/>
                  </a:schemeClr>
                </a:solidFill>
              </a:rPr>
              <a:t>使用</a:t>
            </a:r>
            <a:r>
              <a:rPr lang="zh-CN" altLang="en-US" sz="1050" b="1" dirty="0">
                <a:solidFill>
                  <a:schemeClr val="accent2">
                    <a:lumMod val="75000"/>
                  </a:schemeClr>
                </a:solidFill>
              </a:rPr>
              <a:t>含一种 </a:t>
            </a:r>
            <a:r>
              <a:rPr lang="en-US" altLang="zh-CN" sz="1050" b="1" dirty="0">
                <a:solidFill>
                  <a:schemeClr val="accent2">
                    <a:lumMod val="75000"/>
                  </a:schemeClr>
                </a:solidFill>
              </a:rPr>
              <a:t>5-HT</a:t>
            </a:r>
            <a:r>
              <a:rPr lang="en-US" altLang="zh-CN" sz="1050" b="1" baseline="-25000" dirty="0">
                <a:solidFill>
                  <a:schemeClr val="accent2">
                    <a:lumMod val="75000"/>
                  </a:schemeClr>
                </a:solidFill>
              </a:rPr>
              <a:t>3 </a:t>
            </a:r>
            <a:r>
              <a:rPr lang="zh-CN" altLang="en-US" sz="1050" b="1" dirty="0">
                <a:solidFill>
                  <a:schemeClr val="accent2">
                    <a:lumMod val="75000"/>
                  </a:schemeClr>
                </a:solidFill>
              </a:rPr>
              <a:t>受体拮抗剂（</a:t>
            </a:r>
            <a:r>
              <a:rPr lang="en-US" altLang="zh-CN" sz="1050" b="1" dirty="0">
                <a:solidFill>
                  <a:schemeClr val="accent2">
                    <a:lumMod val="75000"/>
                  </a:schemeClr>
                </a:solidFill>
              </a:rPr>
              <a:t>RA</a:t>
            </a:r>
            <a:r>
              <a:rPr lang="zh-CN" altLang="en-US" sz="1050" b="1" dirty="0">
                <a:solidFill>
                  <a:schemeClr val="accent2">
                    <a:lumMod val="75000"/>
                  </a:schemeClr>
                </a:solidFill>
              </a:rPr>
              <a:t>）、地塞米松以及阿瑞匹坦的三药方案</a:t>
            </a:r>
            <a:r>
              <a:rPr lang="zh-CN" altLang="en-US" sz="1050" dirty="0">
                <a:solidFill>
                  <a:schemeClr val="tx1">
                    <a:lumMod val="75000"/>
                    <a:lumOff val="25000"/>
                  </a:schemeClr>
                </a:solidFill>
              </a:rPr>
              <a:t>以预防急性恶心和呕吐，并且使用</a:t>
            </a:r>
            <a:r>
              <a:rPr lang="zh-CN" altLang="en-US" sz="1050" b="1" dirty="0">
                <a:solidFill>
                  <a:schemeClr val="accent2">
                    <a:lumMod val="75000"/>
                  </a:schemeClr>
                </a:solidFill>
              </a:rPr>
              <a:t>地塞米松加阿瑞匹坦</a:t>
            </a:r>
            <a:r>
              <a:rPr lang="zh-CN" altLang="en-US" sz="1050" dirty="0">
                <a:solidFill>
                  <a:schemeClr val="tx1">
                    <a:lumMod val="75000"/>
                    <a:lumOff val="25000"/>
                  </a:schemeClr>
                </a:solidFill>
              </a:rPr>
              <a:t>或</a:t>
            </a:r>
            <a:r>
              <a:rPr lang="zh-CN" altLang="en-US" sz="1050" b="1" dirty="0">
                <a:solidFill>
                  <a:schemeClr val="accent2">
                    <a:lumMod val="75000"/>
                  </a:schemeClr>
                </a:solidFill>
              </a:rPr>
              <a:t>阿瑞匹坦单药</a:t>
            </a:r>
            <a:r>
              <a:rPr lang="zh-CN" altLang="en-US" sz="1050" dirty="0">
                <a:solidFill>
                  <a:schemeClr val="tx1">
                    <a:lumMod val="75000"/>
                    <a:lumOff val="25000"/>
                  </a:schemeClr>
                </a:solidFill>
              </a:rPr>
              <a:t>来分别预防顺铂和</a:t>
            </a:r>
            <a:r>
              <a:rPr lang="en-US" altLang="zh-CN" sz="1050" dirty="0">
                <a:solidFill>
                  <a:schemeClr val="tx1">
                    <a:lumMod val="75000"/>
                    <a:lumOff val="25000"/>
                  </a:schemeClr>
                </a:solidFill>
              </a:rPr>
              <a:t>AC</a:t>
            </a:r>
            <a:r>
              <a:rPr lang="zh-CN" altLang="en-US" sz="1050" dirty="0">
                <a:solidFill>
                  <a:schemeClr val="tx1">
                    <a:lumMod val="75000"/>
                    <a:lumOff val="25000"/>
                  </a:schemeClr>
                </a:solidFill>
              </a:rPr>
              <a:t>方案治疗患者的延迟性恶心和呕吐。</a:t>
            </a:r>
          </a:p>
        </p:txBody>
      </p:sp>
      <p:sp>
        <p:nvSpPr>
          <p:cNvPr id="17" name="矩形 16">
            <a:extLst>
              <a:ext uri="{FF2B5EF4-FFF2-40B4-BE49-F238E27FC236}">
                <a16:creationId xmlns:a16="http://schemas.microsoft.com/office/drawing/2014/main" id="{B05B2595-9048-B54A-8F12-0C616D39E317}"/>
              </a:ext>
            </a:extLst>
          </p:cNvPr>
          <p:cNvSpPr/>
          <p:nvPr/>
        </p:nvSpPr>
        <p:spPr>
          <a:xfrm>
            <a:off x="4620658" y="3570321"/>
            <a:ext cx="2865528" cy="13687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450"/>
              </a:spcBef>
            </a:pPr>
            <a:r>
              <a:rPr lang="zh-CN" altLang="en-US" sz="1050" b="1" u="sng" dirty="0">
                <a:solidFill>
                  <a:prstClr val="black">
                    <a:lumMod val="75000"/>
                    <a:lumOff val="25000"/>
                  </a:prstClr>
                </a:solidFill>
              </a:rPr>
              <a:t>关于</a:t>
            </a:r>
            <a:r>
              <a:rPr lang="en-US" altLang="zh-CN" sz="1050" b="1" u="sng" dirty="0">
                <a:solidFill>
                  <a:prstClr val="black">
                    <a:lumMod val="75000"/>
                    <a:lumOff val="25000"/>
                  </a:prstClr>
                </a:solidFill>
              </a:rPr>
              <a:t>HEC</a:t>
            </a:r>
            <a:r>
              <a:rPr lang="zh-CN" altLang="en-US" sz="1050" b="1" u="sng" dirty="0">
                <a:solidFill>
                  <a:prstClr val="black">
                    <a:lumMod val="75000"/>
                    <a:lumOff val="25000"/>
                  </a:prstClr>
                </a:solidFill>
              </a:rPr>
              <a:t>抗呕吐治疗的方案</a:t>
            </a:r>
            <a:endParaRPr lang="en-US" altLang="zh-CN" sz="1050" b="1" u="sng" dirty="0">
              <a:solidFill>
                <a:prstClr val="black">
                  <a:lumMod val="75000"/>
                  <a:lumOff val="25000"/>
                </a:prstClr>
              </a:solidFill>
            </a:endParaRPr>
          </a:p>
          <a:p>
            <a:pPr>
              <a:spcBef>
                <a:spcPts val="450"/>
              </a:spcBef>
            </a:pPr>
            <a:r>
              <a:rPr lang="en-US" altLang="zh-CN" sz="1050" dirty="0">
                <a:solidFill>
                  <a:prstClr val="black">
                    <a:lumMod val="75000"/>
                    <a:lumOff val="25000"/>
                  </a:prstClr>
                </a:solidFill>
              </a:rPr>
              <a:t>…</a:t>
            </a:r>
            <a:r>
              <a:rPr lang="zh-CN" altLang="en-US" sz="1050" dirty="0">
                <a:solidFill>
                  <a:prstClr val="black">
                    <a:lumMod val="75000"/>
                    <a:lumOff val="25000"/>
                  </a:prstClr>
                </a:solidFill>
              </a:rPr>
              <a:t>对于</a:t>
            </a:r>
            <a:r>
              <a:rPr lang="en-US" altLang="zh-CN" sz="1050" dirty="0">
                <a:solidFill>
                  <a:prstClr val="black">
                    <a:lumMod val="75000"/>
                    <a:lumOff val="25000"/>
                  </a:prstClr>
                </a:solidFill>
              </a:rPr>
              <a:t>HEC</a:t>
            </a:r>
            <a:r>
              <a:rPr lang="zh-CN" altLang="en-US" sz="1050" dirty="0">
                <a:solidFill>
                  <a:prstClr val="black">
                    <a:lumMod val="75000"/>
                    <a:lumOff val="25000"/>
                  </a:prstClr>
                </a:solidFill>
              </a:rPr>
              <a:t>分类，</a:t>
            </a:r>
            <a:r>
              <a:rPr lang="zh-CN" altLang="en-US" sz="1050" b="1" dirty="0">
                <a:solidFill>
                  <a:srgbClr val="00B0F0"/>
                </a:solidFill>
              </a:rPr>
              <a:t>三药方案（</a:t>
            </a:r>
            <a:r>
              <a:rPr lang="en-US" altLang="zh-CN" sz="1050" b="1" dirty="0">
                <a:solidFill>
                  <a:srgbClr val="00B0F0"/>
                </a:solidFill>
              </a:rPr>
              <a:t>NK1 RA </a:t>
            </a:r>
            <a:r>
              <a:rPr lang="zh-CN" altLang="en-US" sz="1050" b="1" dirty="0">
                <a:solidFill>
                  <a:srgbClr val="00B0F0"/>
                </a:solidFill>
              </a:rPr>
              <a:t>加 </a:t>
            </a:r>
            <a:r>
              <a:rPr lang="en-US" altLang="zh-CN" sz="1050" b="1" dirty="0">
                <a:solidFill>
                  <a:srgbClr val="00B0F0"/>
                </a:solidFill>
              </a:rPr>
              <a:t>5-HT3 </a:t>
            </a:r>
            <a:r>
              <a:rPr lang="zh-CN" altLang="en-US" sz="1050" b="1" dirty="0">
                <a:solidFill>
                  <a:srgbClr val="00B0F0"/>
                </a:solidFill>
              </a:rPr>
              <a:t>拮抗剂加激素地塞米松）</a:t>
            </a:r>
            <a:r>
              <a:rPr lang="zh-CN" altLang="en-US" sz="1050" dirty="0">
                <a:solidFill>
                  <a:prstClr val="black">
                    <a:lumMod val="75000"/>
                    <a:lumOff val="25000"/>
                  </a:prstClr>
                </a:solidFill>
              </a:rPr>
              <a:t>是所有患者的优选方案。</a:t>
            </a:r>
            <a:endParaRPr lang="en-US" altLang="zh-CN" sz="1050" dirty="0">
              <a:solidFill>
                <a:prstClr val="black">
                  <a:lumMod val="75000"/>
                  <a:lumOff val="25000"/>
                </a:prstClr>
              </a:solidFill>
            </a:endParaRPr>
          </a:p>
          <a:p>
            <a:pPr>
              <a:spcBef>
                <a:spcPts val="450"/>
              </a:spcBef>
            </a:pPr>
            <a:r>
              <a:rPr lang="en-US" altLang="zh-CN" sz="1050" dirty="0">
                <a:solidFill>
                  <a:prstClr val="black">
                    <a:lumMod val="75000"/>
                    <a:lumOff val="25000"/>
                  </a:prstClr>
                </a:solidFill>
              </a:rPr>
              <a:t>NCCN </a:t>
            </a:r>
            <a:r>
              <a:rPr lang="zh-CN" altLang="en-US" sz="1050" dirty="0">
                <a:solidFill>
                  <a:prstClr val="black">
                    <a:lumMod val="75000"/>
                    <a:lumOff val="25000"/>
                  </a:prstClr>
                </a:solidFill>
              </a:rPr>
              <a:t>指南为 </a:t>
            </a:r>
            <a:r>
              <a:rPr lang="en-US" altLang="zh-CN" sz="1050" dirty="0">
                <a:solidFill>
                  <a:prstClr val="black">
                    <a:lumMod val="75000"/>
                    <a:lumOff val="25000"/>
                  </a:prstClr>
                </a:solidFill>
              </a:rPr>
              <a:t>HEC </a:t>
            </a:r>
            <a:r>
              <a:rPr lang="zh-CN" altLang="en-US" sz="1050" dirty="0">
                <a:solidFill>
                  <a:prstClr val="black">
                    <a:lumMod val="75000"/>
                    <a:lumOff val="25000"/>
                  </a:prstClr>
                </a:solidFill>
              </a:rPr>
              <a:t>治疗患者推荐了几种不同的抗呕吐方案</a:t>
            </a:r>
            <a:r>
              <a:rPr lang="en-US" altLang="zh-CN" sz="1050" baseline="30000" dirty="0">
                <a:solidFill>
                  <a:prstClr val="black">
                    <a:lumMod val="75000"/>
                    <a:lumOff val="25000"/>
                  </a:prstClr>
                </a:solidFill>
              </a:rPr>
              <a:t>[</a:t>
            </a:r>
            <a:r>
              <a:rPr lang="zh-CN" altLang="en-US" sz="1050" baseline="30000" dirty="0">
                <a:solidFill>
                  <a:prstClr val="black">
                    <a:lumMod val="75000"/>
                    <a:lumOff val="25000"/>
                  </a:prstClr>
                </a:solidFill>
              </a:rPr>
              <a:t>详见指南推荐</a:t>
            </a:r>
            <a:r>
              <a:rPr lang="en-US" altLang="zh-CN" sz="1050" baseline="30000" dirty="0">
                <a:solidFill>
                  <a:prstClr val="black">
                    <a:lumMod val="75000"/>
                    <a:lumOff val="25000"/>
                  </a:prstClr>
                </a:solidFill>
              </a:rPr>
              <a:t>]</a:t>
            </a:r>
            <a:r>
              <a:rPr lang="zh-CN" altLang="en-US" sz="1050" dirty="0">
                <a:solidFill>
                  <a:prstClr val="black">
                    <a:lumMod val="75000"/>
                    <a:lumOff val="25000"/>
                  </a:prstClr>
                </a:solidFill>
              </a:rPr>
              <a:t>。如果需要，</a:t>
            </a:r>
            <a:r>
              <a:rPr lang="en-US" altLang="zh-CN" sz="1050" dirty="0">
                <a:solidFill>
                  <a:prstClr val="black">
                    <a:lumMod val="75000"/>
                    <a:lumOff val="25000"/>
                  </a:prstClr>
                </a:solidFill>
              </a:rPr>
              <a:t>H2 </a:t>
            </a:r>
            <a:r>
              <a:rPr lang="zh-CN" altLang="en-US" sz="1050" dirty="0">
                <a:solidFill>
                  <a:prstClr val="black">
                    <a:lumMod val="75000"/>
                    <a:lumOff val="25000"/>
                  </a:prstClr>
                </a:solidFill>
              </a:rPr>
              <a:t>阻断剂劳拉西泮或质子泵抑制剂也可加入上述方案。</a:t>
            </a:r>
            <a:endParaRPr lang="en-US" altLang="zh-CN" sz="1050" dirty="0">
              <a:solidFill>
                <a:prstClr val="black">
                  <a:lumMod val="75000"/>
                  <a:lumOff val="25000"/>
                </a:prstClr>
              </a:solidFill>
            </a:endParaRPr>
          </a:p>
          <a:p>
            <a:pPr>
              <a:spcBef>
                <a:spcPts val="450"/>
              </a:spcBef>
            </a:pPr>
            <a:endParaRPr lang="zh-CN" altLang="en-US" sz="1050" dirty="0">
              <a:solidFill>
                <a:prstClr val="black">
                  <a:lumMod val="75000"/>
                  <a:lumOff val="25000"/>
                </a:prstClr>
              </a:solidFill>
            </a:endParaRPr>
          </a:p>
        </p:txBody>
      </p:sp>
    </p:spTree>
    <p:extLst>
      <p:ext uri="{BB962C8B-B14F-4D97-AF65-F5344CB8AC3E}">
        <p14:creationId xmlns:p14="http://schemas.microsoft.com/office/powerpoint/2010/main" val="3213792158"/>
      </p:ext>
    </p:extLst>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10" y="124272"/>
            <a:ext cx="2390894"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348900" y="162958"/>
            <a:ext cx="3922513"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粒细胞集落刺激因子</a:t>
            </a:r>
          </a:p>
        </p:txBody>
      </p:sp>
      <p:sp>
        <p:nvSpPr>
          <p:cNvPr id="4" name="标题 827393">
            <a:extLst>
              <a:ext uri="{FF2B5EF4-FFF2-40B4-BE49-F238E27FC236}">
                <a16:creationId xmlns:a16="http://schemas.microsoft.com/office/drawing/2014/main" id="{2C4A60F4-A0D8-FA4A-9C81-3E395AFFA18B}"/>
              </a:ext>
            </a:extLst>
          </p:cNvPr>
          <p:cNvSpPr txBox="1">
            <a:spLocks noChangeArrowheads="1"/>
          </p:cNvSpPr>
          <p:nvPr/>
        </p:nvSpPr>
        <p:spPr>
          <a:xfrm>
            <a:off x="3357554" y="469704"/>
            <a:ext cx="3914793" cy="60264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dirty="0">
                <a:latin typeface="Microsoft YaHei" panose="020B0503020204020204" pitchFamily="34" charset="-122"/>
                <a:ea typeface="Microsoft YaHei" panose="020B0503020204020204" pitchFamily="34" charset="-122"/>
              </a:rPr>
              <a:t>化疗所致血液学毒性</a:t>
            </a:r>
          </a:p>
        </p:txBody>
      </p:sp>
      <p:sp>
        <p:nvSpPr>
          <p:cNvPr id="5" name="文本占位符 827394">
            <a:extLst>
              <a:ext uri="{FF2B5EF4-FFF2-40B4-BE49-F238E27FC236}">
                <a16:creationId xmlns:a16="http://schemas.microsoft.com/office/drawing/2014/main" id="{312F29BC-6FAB-A445-98F4-00CFC45BEB16}"/>
              </a:ext>
            </a:extLst>
          </p:cNvPr>
          <p:cNvSpPr txBox="1">
            <a:spLocks noChangeArrowheads="1"/>
          </p:cNvSpPr>
          <p:nvPr/>
        </p:nvSpPr>
        <p:spPr>
          <a:xfrm>
            <a:off x="457200" y="1177288"/>
            <a:ext cx="8229600" cy="339552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zh-CN" altLang="en-US" sz="1600" dirty="0">
                <a:latin typeface="Microsoft YaHei" panose="020B0503020204020204" pitchFamily="34" charset="-122"/>
                <a:ea typeface="Microsoft YaHei" panose="020B0503020204020204" pitchFamily="34" charset="-122"/>
              </a:rPr>
              <a:t>放化疗最常见的剂量限制性毒性反应为骨髓抑制，表现为</a:t>
            </a:r>
            <a:r>
              <a:rPr lang="zh-CN" altLang="en-US" sz="1600" dirty="0" smtClean="0">
                <a:solidFill>
                  <a:srgbClr val="FF0000"/>
                </a:solidFill>
                <a:latin typeface="Microsoft YaHei" panose="020B0503020204020204" pitchFamily="34" charset="-122"/>
                <a:ea typeface="Microsoft YaHei" panose="020B0503020204020204" pitchFamily="34" charset="-122"/>
              </a:rPr>
              <a:t>白细胞</a:t>
            </a:r>
            <a:r>
              <a:rPr lang="en-US" altLang="zh-CN" sz="1600" dirty="0" smtClean="0">
                <a:solidFill>
                  <a:srgbClr val="FF0000"/>
                </a:solidFill>
                <a:latin typeface="Microsoft YaHei" panose="020B0503020204020204" pitchFamily="34" charset="-122"/>
                <a:ea typeface="Microsoft YaHei" panose="020B0503020204020204" pitchFamily="34" charset="-122"/>
              </a:rPr>
              <a:t>/</a:t>
            </a:r>
            <a:r>
              <a:rPr lang="zh-CN" altLang="en-US" sz="1600" dirty="0" smtClean="0">
                <a:solidFill>
                  <a:srgbClr val="FF0000"/>
                </a:solidFill>
                <a:latin typeface="Microsoft YaHei" panose="020B0503020204020204" pitchFamily="34" charset="-122"/>
                <a:ea typeface="Microsoft YaHei" panose="020B0503020204020204" pitchFamily="34" charset="-122"/>
              </a:rPr>
              <a:t>中性粒细胞减少</a:t>
            </a:r>
            <a:r>
              <a:rPr lang="zh-CN" altLang="en-US" sz="1600" dirty="0">
                <a:latin typeface="Microsoft YaHei" panose="020B0503020204020204" pitchFamily="34" charset="-122"/>
                <a:ea typeface="Microsoft YaHei" panose="020B0503020204020204" pitchFamily="34" charset="-122"/>
              </a:rPr>
              <a:t>、血小板减少、贫血等，易导致：</a:t>
            </a:r>
          </a:p>
          <a:p>
            <a:pPr lvl="1" algn="just"/>
            <a:r>
              <a:rPr lang="zh-CN" altLang="en-US" sz="1600" dirty="0">
                <a:latin typeface="Microsoft YaHei" panose="020B0503020204020204" pitchFamily="34" charset="-122"/>
                <a:ea typeface="Microsoft YaHei" panose="020B0503020204020204" pitchFamily="34" charset="-122"/>
              </a:rPr>
              <a:t>感染、出血倾向</a:t>
            </a:r>
          </a:p>
          <a:p>
            <a:pPr lvl="1"/>
            <a:r>
              <a:rPr lang="zh-CN" altLang="en-US" sz="1600" dirty="0">
                <a:latin typeface="Microsoft YaHei" panose="020B0503020204020204" pitchFamily="34" charset="-122"/>
                <a:ea typeface="Microsoft YaHei" panose="020B0503020204020204" pitchFamily="34" charset="-122"/>
              </a:rPr>
              <a:t>对输血的需求增加</a:t>
            </a:r>
          </a:p>
          <a:p>
            <a:pPr lvl="1"/>
            <a:r>
              <a:rPr lang="zh-CN" altLang="en-US" sz="1600" dirty="0">
                <a:latin typeface="Microsoft YaHei" panose="020B0503020204020204" pitchFamily="34" charset="-122"/>
                <a:ea typeface="Microsoft YaHei" panose="020B0503020204020204" pitchFamily="34" charset="-122"/>
              </a:rPr>
              <a:t>影响化疗的耐受性，影响临床疗效</a:t>
            </a:r>
          </a:p>
          <a:p>
            <a:pPr lvl="2">
              <a:buFont typeface="Wingdings" pitchFamily="2" charset="2"/>
              <a:buChar char="ü"/>
            </a:pPr>
            <a:r>
              <a:rPr lang="zh-CN" altLang="en-US" sz="1600" dirty="0">
                <a:latin typeface="Microsoft YaHei" panose="020B0503020204020204" pitchFamily="34" charset="-122"/>
                <a:ea typeface="Microsoft YaHei" panose="020B0503020204020204" pitchFamily="34" charset="-122"/>
              </a:rPr>
              <a:t>延长化疗周期</a:t>
            </a:r>
          </a:p>
          <a:p>
            <a:pPr lvl="2">
              <a:buFont typeface="Wingdings" pitchFamily="2" charset="2"/>
              <a:buChar char="ü"/>
            </a:pPr>
            <a:r>
              <a:rPr lang="zh-CN" altLang="en-US" sz="1600" dirty="0">
                <a:latin typeface="Microsoft YaHei" panose="020B0503020204020204" pitchFamily="34" charset="-122"/>
                <a:ea typeface="Microsoft YaHei" panose="020B0503020204020204" pitchFamily="34" charset="-122"/>
              </a:rPr>
              <a:t>降低化疗剂量</a:t>
            </a:r>
          </a:p>
          <a:p>
            <a:pPr lvl="2">
              <a:buFont typeface="Wingdings" pitchFamily="2" charset="2"/>
              <a:buChar char="ü"/>
            </a:pPr>
            <a:r>
              <a:rPr lang="zh-CN" altLang="en-US" sz="1600" dirty="0">
                <a:latin typeface="Microsoft YaHei" panose="020B0503020204020204" pitchFamily="34" charset="-122"/>
                <a:ea typeface="Microsoft YaHei" panose="020B0503020204020204" pitchFamily="34" charset="-122"/>
              </a:rPr>
              <a:t>甚至终止化疗</a:t>
            </a:r>
          </a:p>
          <a:p>
            <a:pPr lvl="1"/>
            <a:r>
              <a:rPr lang="zh-CN" altLang="en-US" sz="1600" dirty="0">
                <a:latin typeface="Microsoft YaHei" panose="020B0503020204020204" pitchFamily="34" charset="-122"/>
                <a:ea typeface="Microsoft YaHei" panose="020B0503020204020204" pitchFamily="34" charset="-122"/>
              </a:rPr>
              <a:t>增加治疗费用，与发病率、死亡率相关</a:t>
            </a:r>
          </a:p>
        </p:txBody>
      </p:sp>
      <p:sp>
        <p:nvSpPr>
          <p:cNvPr id="6" name="文本框 827395">
            <a:extLst>
              <a:ext uri="{FF2B5EF4-FFF2-40B4-BE49-F238E27FC236}">
                <a16:creationId xmlns:a16="http://schemas.microsoft.com/office/drawing/2014/main" id="{25A30741-6FC6-4448-AB89-E67C75C1A0DC}"/>
              </a:ext>
            </a:extLst>
          </p:cNvPr>
          <p:cNvSpPr txBox="1">
            <a:spLocks noChangeArrowheads="1"/>
          </p:cNvSpPr>
          <p:nvPr/>
        </p:nvSpPr>
        <p:spPr bwMode="auto">
          <a:xfrm>
            <a:off x="4247964" y="4512516"/>
            <a:ext cx="4768734"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1"/>
                </a:solidFill>
                <a:latin typeface="Times New Roman" panose="02020603050405020304" pitchFamily="18" charset="0"/>
                <a:ea typeface="宋体" panose="02010600030101010101" pitchFamily="2" charset="-122"/>
              </a:defRPr>
            </a:lvl1pPr>
            <a:lvl2pPr>
              <a:defRPr sz="3600">
                <a:solidFill>
                  <a:schemeClr val="tx1"/>
                </a:solidFill>
                <a:latin typeface="Times New Roman" panose="02020603050405020304" pitchFamily="18" charset="0"/>
                <a:ea typeface="宋体" panose="02010600030101010101" pitchFamily="2" charset="-122"/>
              </a:defRPr>
            </a:lvl2pPr>
            <a:lvl3pPr>
              <a:defRPr sz="3600">
                <a:solidFill>
                  <a:schemeClr val="tx1"/>
                </a:solidFill>
                <a:latin typeface="Times New Roman" panose="02020603050405020304" pitchFamily="18" charset="0"/>
                <a:ea typeface="宋体" panose="02010600030101010101" pitchFamily="2" charset="-122"/>
              </a:defRPr>
            </a:lvl3pPr>
            <a:lvl4pPr>
              <a:defRPr sz="3600">
                <a:solidFill>
                  <a:schemeClr val="tx1"/>
                </a:solidFill>
                <a:latin typeface="Times New Roman" panose="02020603050405020304" pitchFamily="18" charset="0"/>
                <a:ea typeface="宋体" panose="02010600030101010101" pitchFamily="2" charset="-122"/>
              </a:defRPr>
            </a:lvl4pPr>
            <a:lvl5pPr>
              <a:defRPr sz="36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9pPr>
          </a:lstStyle>
          <a:p>
            <a:r>
              <a:rPr lang="en-US" altLang="zh-CN" sz="750"/>
              <a:t>Linda S. Elting, et al. Incidence, Cost, and Outcomes of Bleeding and Chemotherapy Dose Modification Among Solid Tumor Patients With Chemotherapy-Induced Thrombocytopenia. Journal of Clinical Oncology, Vol 19, No 4 (February 15), 2001: pp 1137-1146.</a:t>
            </a:r>
          </a:p>
        </p:txBody>
      </p:sp>
    </p:spTree>
    <p:extLst>
      <p:ext uri="{BB962C8B-B14F-4D97-AF65-F5344CB8AC3E}">
        <p14:creationId xmlns:p14="http://schemas.microsoft.com/office/powerpoint/2010/main" val="1353161214"/>
      </p:ext>
    </p:extLst>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10" y="124272"/>
            <a:ext cx="2390894"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348900" y="162958"/>
            <a:ext cx="3922513"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粒细胞集落刺激因子</a:t>
            </a:r>
          </a:p>
        </p:txBody>
      </p:sp>
      <p:pic>
        <p:nvPicPr>
          <p:cNvPr id="4" name="图片 850946">
            <a:extLst>
              <a:ext uri="{FF2B5EF4-FFF2-40B4-BE49-F238E27FC236}">
                <a16:creationId xmlns:a16="http://schemas.microsoft.com/office/drawing/2014/main" id="{829126C1-ED10-F449-B960-E6AA264129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47470"/>
          <a:stretch>
            <a:fillRect/>
          </a:stretch>
        </p:blipFill>
        <p:spPr bwMode="auto">
          <a:xfrm>
            <a:off x="1817235" y="1473193"/>
            <a:ext cx="5726292" cy="131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5" name="文本框 850947">
            <a:extLst>
              <a:ext uri="{FF2B5EF4-FFF2-40B4-BE49-F238E27FC236}">
                <a16:creationId xmlns:a16="http://schemas.microsoft.com/office/drawing/2014/main" id="{27E55A6B-650D-CC47-99F3-13B9CC4758F6}"/>
              </a:ext>
            </a:extLst>
          </p:cNvPr>
          <p:cNvSpPr txBox="1">
            <a:spLocks noChangeArrowheads="1"/>
          </p:cNvSpPr>
          <p:nvPr/>
        </p:nvSpPr>
        <p:spPr bwMode="auto">
          <a:xfrm>
            <a:off x="1762450" y="3716540"/>
            <a:ext cx="594305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2425" indent="-352425">
              <a:defRPr sz="3600">
                <a:solidFill>
                  <a:schemeClr val="tx1"/>
                </a:solidFill>
                <a:latin typeface="Times New Roman" panose="02020603050405020304" pitchFamily="18" charset="0"/>
                <a:ea typeface="宋体" panose="02010600030101010101" pitchFamily="2" charset="-122"/>
              </a:defRPr>
            </a:lvl1pPr>
            <a:lvl2pPr>
              <a:defRPr sz="3600">
                <a:solidFill>
                  <a:schemeClr val="tx1"/>
                </a:solidFill>
                <a:latin typeface="Times New Roman" panose="02020603050405020304" pitchFamily="18" charset="0"/>
                <a:ea typeface="宋体" panose="02010600030101010101" pitchFamily="2" charset="-122"/>
              </a:defRPr>
            </a:lvl2pPr>
            <a:lvl3pPr>
              <a:defRPr sz="3600">
                <a:solidFill>
                  <a:schemeClr val="tx1"/>
                </a:solidFill>
                <a:latin typeface="Times New Roman" panose="02020603050405020304" pitchFamily="18" charset="0"/>
                <a:ea typeface="宋体" panose="02010600030101010101" pitchFamily="2" charset="-122"/>
              </a:defRPr>
            </a:lvl3pPr>
            <a:lvl4pPr>
              <a:defRPr sz="3600">
                <a:solidFill>
                  <a:schemeClr val="tx1"/>
                </a:solidFill>
                <a:latin typeface="Times New Roman" panose="02020603050405020304" pitchFamily="18" charset="0"/>
                <a:ea typeface="宋体" panose="02010600030101010101" pitchFamily="2" charset="-122"/>
              </a:defRPr>
            </a:lvl4pPr>
            <a:lvl5pPr>
              <a:defRPr sz="36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9pPr>
          </a:lstStyle>
          <a:p>
            <a:pPr>
              <a:buFont typeface="Wingdings" pitchFamily="2" charset="2"/>
              <a:buChar char="Ø"/>
            </a:pPr>
            <a:r>
              <a:rPr lang="zh-CN" altLang="en-US" sz="1500">
                <a:solidFill>
                  <a:srgbClr val="000000"/>
                </a:solidFill>
                <a:latin typeface="Arial" panose="020B0604020202020204" pitchFamily="34" charset="0"/>
                <a:ea typeface="黑体" panose="02010609060101010101" pitchFamily="49" charset="-122"/>
              </a:rPr>
              <a:t>一般认为，粒细胞的减少通常开始于化疗停药后</a:t>
            </a:r>
            <a:r>
              <a:rPr lang="en-US" altLang="zh-CN" sz="1500">
                <a:solidFill>
                  <a:srgbClr val="000000"/>
                </a:solidFill>
                <a:latin typeface="Arial" panose="020B0604020202020204" pitchFamily="34" charset="0"/>
                <a:ea typeface="黑体" panose="02010609060101010101" pitchFamily="49" charset="-122"/>
              </a:rPr>
              <a:t>1</a:t>
            </a:r>
            <a:r>
              <a:rPr lang="zh-CN" altLang="en-US" sz="1500">
                <a:solidFill>
                  <a:srgbClr val="000000"/>
                </a:solidFill>
                <a:latin typeface="Arial" panose="020B0604020202020204" pitchFamily="34" charset="0"/>
                <a:ea typeface="黑体" panose="02010609060101010101" pitchFamily="49" charset="-122"/>
              </a:rPr>
              <a:t>周， 至停药 </a:t>
            </a:r>
            <a:r>
              <a:rPr lang="en-US" altLang="zh-CN" sz="1500">
                <a:solidFill>
                  <a:srgbClr val="000000"/>
                </a:solidFill>
                <a:latin typeface="Arial" panose="020B0604020202020204" pitchFamily="34" charset="0"/>
                <a:ea typeface="黑体" panose="02010609060101010101" pitchFamily="49" charset="-122"/>
              </a:rPr>
              <a:t>10~14</a:t>
            </a:r>
            <a:r>
              <a:rPr lang="zh-CN" altLang="en-US" sz="1500">
                <a:solidFill>
                  <a:srgbClr val="000000"/>
                </a:solidFill>
                <a:latin typeface="Arial" panose="020B0604020202020204" pitchFamily="34" charset="0"/>
                <a:ea typeface="黑体" panose="02010609060101010101" pitchFamily="49" charset="-122"/>
              </a:rPr>
              <a:t>日达到最低点，在低水平维持</a:t>
            </a:r>
            <a:r>
              <a:rPr lang="en-US" altLang="zh-CN" sz="1500">
                <a:solidFill>
                  <a:srgbClr val="000000"/>
                </a:solidFill>
                <a:latin typeface="Arial" panose="020B0604020202020204" pitchFamily="34" charset="0"/>
                <a:ea typeface="黑体" panose="02010609060101010101" pitchFamily="49" charset="-122"/>
              </a:rPr>
              <a:t>2-3</a:t>
            </a:r>
            <a:r>
              <a:rPr lang="zh-CN" altLang="en-US" sz="1500">
                <a:solidFill>
                  <a:srgbClr val="000000"/>
                </a:solidFill>
                <a:latin typeface="Arial" panose="020B0604020202020204" pitchFamily="34" charset="0"/>
                <a:ea typeface="黑体" panose="02010609060101010101" pitchFamily="49" charset="-122"/>
              </a:rPr>
              <a:t>天后缓慢回升，至第 </a:t>
            </a:r>
            <a:r>
              <a:rPr lang="en-US" altLang="zh-CN" sz="1500">
                <a:solidFill>
                  <a:srgbClr val="000000"/>
                </a:solidFill>
                <a:latin typeface="Arial" panose="020B0604020202020204" pitchFamily="34" charset="0"/>
                <a:ea typeface="黑体" panose="02010609060101010101" pitchFamily="49" charset="-122"/>
              </a:rPr>
              <a:t>21~28</a:t>
            </a:r>
            <a:r>
              <a:rPr lang="zh-CN" altLang="en-US" sz="1500">
                <a:solidFill>
                  <a:srgbClr val="000000"/>
                </a:solidFill>
                <a:latin typeface="Arial" panose="020B0604020202020204" pitchFamily="34" charset="0"/>
                <a:ea typeface="黑体" panose="02010609060101010101" pitchFamily="49" charset="-122"/>
              </a:rPr>
              <a:t>天恢复正常，呈</a:t>
            </a:r>
            <a:r>
              <a:rPr lang="en-US" altLang="zh-CN" sz="1500">
                <a:solidFill>
                  <a:srgbClr val="000000"/>
                </a:solidFill>
                <a:latin typeface="Arial" panose="020B0604020202020204" pitchFamily="34" charset="0"/>
                <a:ea typeface="黑体" panose="02010609060101010101" pitchFamily="49" charset="-122"/>
              </a:rPr>
              <a:t>U</a:t>
            </a:r>
            <a:r>
              <a:rPr lang="zh-CN" altLang="en-US" sz="1500">
                <a:solidFill>
                  <a:srgbClr val="000000"/>
                </a:solidFill>
                <a:latin typeface="Arial" panose="020B0604020202020204" pitchFamily="34" charset="0"/>
                <a:ea typeface="黑体" panose="02010609060101010101" pitchFamily="49" charset="-122"/>
              </a:rPr>
              <a:t>型</a:t>
            </a:r>
          </a:p>
        </p:txBody>
      </p:sp>
      <p:sp>
        <p:nvSpPr>
          <p:cNvPr id="6" name="文本框 850948">
            <a:extLst>
              <a:ext uri="{FF2B5EF4-FFF2-40B4-BE49-F238E27FC236}">
                <a16:creationId xmlns:a16="http://schemas.microsoft.com/office/drawing/2014/main" id="{441D1B11-D0DA-FE4E-9F8F-A1EEC136D40A}"/>
              </a:ext>
            </a:extLst>
          </p:cNvPr>
          <p:cNvSpPr txBox="1">
            <a:spLocks noChangeArrowheads="1"/>
          </p:cNvSpPr>
          <p:nvPr/>
        </p:nvSpPr>
        <p:spPr bwMode="auto">
          <a:xfrm>
            <a:off x="1141942" y="4867587"/>
            <a:ext cx="267377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1"/>
                </a:solidFill>
                <a:latin typeface="Times New Roman" panose="02020603050405020304" pitchFamily="18" charset="0"/>
                <a:ea typeface="宋体" panose="02010600030101010101" pitchFamily="2" charset="-122"/>
              </a:defRPr>
            </a:lvl1pPr>
            <a:lvl2pPr>
              <a:defRPr sz="3600">
                <a:solidFill>
                  <a:schemeClr val="tx1"/>
                </a:solidFill>
                <a:latin typeface="Times New Roman" panose="02020603050405020304" pitchFamily="18" charset="0"/>
                <a:ea typeface="宋体" panose="02010600030101010101" pitchFamily="2" charset="-122"/>
              </a:defRPr>
            </a:lvl2pPr>
            <a:lvl3pPr>
              <a:defRPr sz="3600">
                <a:solidFill>
                  <a:schemeClr val="tx1"/>
                </a:solidFill>
                <a:latin typeface="Times New Roman" panose="02020603050405020304" pitchFamily="18" charset="0"/>
                <a:ea typeface="宋体" panose="02010600030101010101" pitchFamily="2" charset="-122"/>
              </a:defRPr>
            </a:lvl3pPr>
            <a:lvl4pPr>
              <a:defRPr sz="3600">
                <a:solidFill>
                  <a:schemeClr val="tx1"/>
                </a:solidFill>
                <a:latin typeface="Times New Roman" panose="02020603050405020304" pitchFamily="18" charset="0"/>
                <a:ea typeface="宋体" panose="02010600030101010101" pitchFamily="2" charset="-122"/>
              </a:defRPr>
            </a:lvl4pPr>
            <a:lvl5pPr>
              <a:defRPr sz="36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9pPr>
          </a:lstStyle>
          <a:p>
            <a:r>
              <a:rPr lang="zh-CN" altLang="en-US" sz="750">
                <a:latin typeface="Arial" panose="020B0604020202020204" pitchFamily="34" charset="0"/>
              </a:rPr>
              <a:t>郎景和</a:t>
            </a:r>
            <a:r>
              <a:rPr lang="en-US" altLang="zh-CN" sz="750">
                <a:latin typeface="Arial" panose="020B0604020202020204" pitchFamily="34" charset="0"/>
              </a:rPr>
              <a:t>, </a:t>
            </a:r>
            <a:r>
              <a:rPr lang="zh-CN" altLang="en-US" sz="750">
                <a:latin typeface="Arial" panose="020B0604020202020204" pitchFamily="34" charset="0"/>
              </a:rPr>
              <a:t>等</a:t>
            </a:r>
            <a:r>
              <a:rPr lang="zh-CN" altLang="zh-CN" sz="750">
                <a:latin typeface="Arial" panose="020B0604020202020204" pitchFamily="34" charset="0"/>
              </a:rPr>
              <a:t>. 妇科恶性肿瘤化疗后骨髓抑制处理中的实用问题</a:t>
            </a:r>
            <a:r>
              <a:rPr lang="en-US" altLang="zh-CN" sz="750">
                <a:latin typeface="Arial" panose="020B0604020202020204" pitchFamily="34" charset="0"/>
              </a:rPr>
              <a:t>. </a:t>
            </a:r>
            <a:r>
              <a:rPr lang="zh-CN" altLang="en-US" sz="750">
                <a:latin typeface="Arial" panose="020B0604020202020204" pitchFamily="34" charset="0"/>
              </a:rPr>
              <a:t>实用妇产科杂志</a:t>
            </a:r>
            <a:r>
              <a:rPr lang="en-US" altLang="zh-CN" sz="750">
                <a:latin typeface="Arial" panose="020B0604020202020204" pitchFamily="34" charset="0"/>
              </a:rPr>
              <a:t>. 2009: 5; 272-274.</a:t>
            </a:r>
          </a:p>
        </p:txBody>
      </p:sp>
      <p:sp>
        <p:nvSpPr>
          <p:cNvPr id="7" name="矩形 850949">
            <a:extLst>
              <a:ext uri="{FF2B5EF4-FFF2-40B4-BE49-F238E27FC236}">
                <a16:creationId xmlns:a16="http://schemas.microsoft.com/office/drawing/2014/main" id="{C56D60E0-2466-E141-9EEC-C5C5C78ADB35}"/>
              </a:ext>
            </a:extLst>
          </p:cNvPr>
          <p:cNvSpPr>
            <a:spLocks noChangeArrowheads="1"/>
          </p:cNvSpPr>
          <p:nvPr/>
        </p:nvSpPr>
        <p:spPr bwMode="auto">
          <a:xfrm>
            <a:off x="1870830" y="1270596"/>
            <a:ext cx="5509531" cy="1944890"/>
          </a:xfrm>
          <a:prstGeom prst="rect">
            <a:avLst/>
          </a:prstGeom>
          <a:noFill/>
          <a:ln w="12700">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3600">
                <a:solidFill>
                  <a:schemeClr val="tx1"/>
                </a:solidFill>
                <a:latin typeface="Times New Roman" panose="02020603050405020304" pitchFamily="18" charset="0"/>
                <a:ea typeface="宋体" panose="02010600030101010101" pitchFamily="2" charset="-122"/>
              </a:defRPr>
            </a:lvl1pPr>
            <a:lvl2pPr>
              <a:defRPr sz="3600">
                <a:solidFill>
                  <a:schemeClr val="tx1"/>
                </a:solidFill>
                <a:latin typeface="Times New Roman" panose="02020603050405020304" pitchFamily="18" charset="0"/>
                <a:ea typeface="宋体" panose="02010600030101010101" pitchFamily="2" charset="-122"/>
              </a:defRPr>
            </a:lvl2pPr>
            <a:lvl3pPr>
              <a:defRPr sz="3600">
                <a:solidFill>
                  <a:schemeClr val="tx1"/>
                </a:solidFill>
                <a:latin typeface="Times New Roman" panose="02020603050405020304" pitchFamily="18" charset="0"/>
                <a:ea typeface="宋体" panose="02010600030101010101" pitchFamily="2" charset="-122"/>
              </a:defRPr>
            </a:lvl3pPr>
            <a:lvl4pPr>
              <a:defRPr sz="3600">
                <a:solidFill>
                  <a:schemeClr val="tx1"/>
                </a:solidFill>
                <a:latin typeface="Times New Roman" panose="02020603050405020304" pitchFamily="18" charset="0"/>
                <a:ea typeface="宋体" panose="02010600030101010101" pitchFamily="2" charset="-122"/>
              </a:defRPr>
            </a:lvl4pPr>
            <a:lvl5pPr>
              <a:defRPr sz="36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9pPr>
          </a:lstStyle>
          <a:p>
            <a:endParaRPr lang="zh-CN" altLang="en-US" sz="2701"/>
          </a:p>
        </p:txBody>
      </p:sp>
      <p:sp>
        <p:nvSpPr>
          <p:cNvPr id="8" name="矩形 850950">
            <a:extLst>
              <a:ext uri="{FF2B5EF4-FFF2-40B4-BE49-F238E27FC236}">
                <a16:creationId xmlns:a16="http://schemas.microsoft.com/office/drawing/2014/main" id="{4B9AA5D3-7E8D-1D42-BA85-F7542D50B56C}"/>
              </a:ext>
            </a:extLst>
          </p:cNvPr>
          <p:cNvSpPr>
            <a:spLocks noChangeArrowheads="1"/>
          </p:cNvSpPr>
          <p:nvPr/>
        </p:nvSpPr>
        <p:spPr bwMode="auto">
          <a:xfrm>
            <a:off x="2303160" y="2586685"/>
            <a:ext cx="1080230" cy="485925"/>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Times New Roman" panose="02020603050405020304" pitchFamily="18" charset="0"/>
                <a:ea typeface="宋体" panose="02010600030101010101" pitchFamily="2" charset="-122"/>
              </a:defRPr>
            </a:lvl1pPr>
            <a:lvl2pPr>
              <a:defRPr sz="3600">
                <a:solidFill>
                  <a:schemeClr val="tx1"/>
                </a:solidFill>
                <a:latin typeface="Times New Roman" panose="02020603050405020304" pitchFamily="18" charset="0"/>
                <a:ea typeface="宋体" panose="02010600030101010101" pitchFamily="2" charset="-122"/>
              </a:defRPr>
            </a:lvl2pPr>
            <a:lvl3pPr>
              <a:defRPr sz="3600">
                <a:solidFill>
                  <a:schemeClr val="tx1"/>
                </a:solidFill>
                <a:latin typeface="Times New Roman" panose="02020603050405020304" pitchFamily="18" charset="0"/>
                <a:ea typeface="宋体" panose="02010600030101010101" pitchFamily="2" charset="-122"/>
              </a:defRPr>
            </a:lvl3pPr>
            <a:lvl4pPr>
              <a:defRPr sz="3600">
                <a:solidFill>
                  <a:schemeClr val="tx1"/>
                </a:solidFill>
                <a:latin typeface="Times New Roman" panose="02020603050405020304" pitchFamily="18" charset="0"/>
                <a:ea typeface="宋体" panose="02010600030101010101" pitchFamily="2" charset="-122"/>
              </a:defRPr>
            </a:lvl4pPr>
            <a:lvl5pPr>
              <a:defRPr sz="36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9pPr>
          </a:lstStyle>
          <a:p>
            <a:endParaRPr lang="zh-CN" altLang="en-US" sz="2701"/>
          </a:p>
        </p:txBody>
      </p:sp>
      <p:sp>
        <p:nvSpPr>
          <p:cNvPr id="9" name="标题 850945">
            <a:extLst>
              <a:ext uri="{FF2B5EF4-FFF2-40B4-BE49-F238E27FC236}">
                <a16:creationId xmlns:a16="http://schemas.microsoft.com/office/drawing/2014/main" id="{41479FBB-5DC2-F746-A0EE-084D1B78085E}"/>
              </a:ext>
            </a:extLst>
          </p:cNvPr>
          <p:cNvSpPr txBox="1">
            <a:spLocks noChangeArrowheads="1"/>
          </p:cNvSpPr>
          <p:nvPr/>
        </p:nvSpPr>
        <p:spPr>
          <a:xfrm>
            <a:off x="1870830" y="429145"/>
            <a:ext cx="6563559" cy="85751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dirty="0">
                <a:latin typeface="Microsoft YaHei" panose="020B0503020204020204" pitchFamily="34" charset="-122"/>
                <a:ea typeface="Microsoft YaHei" panose="020B0503020204020204" pitchFamily="34" charset="-122"/>
              </a:rPr>
              <a:t>化疗后粒细胞减少的一般规律</a:t>
            </a:r>
          </a:p>
        </p:txBody>
      </p:sp>
    </p:spTree>
    <p:extLst>
      <p:ext uri="{BB962C8B-B14F-4D97-AF65-F5344CB8AC3E}">
        <p14:creationId xmlns:p14="http://schemas.microsoft.com/office/powerpoint/2010/main" val="689440627"/>
      </p:ext>
    </p:extLst>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09" y="124272"/>
            <a:ext cx="2912885"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7569" y="149101"/>
            <a:ext cx="3922513"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短效粒细胞集落刺激因子</a:t>
            </a:r>
          </a:p>
        </p:txBody>
      </p:sp>
      <p:sp>
        <p:nvSpPr>
          <p:cNvPr id="24" name="矩形 923649">
            <a:extLst>
              <a:ext uri="{FF2B5EF4-FFF2-40B4-BE49-F238E27FC236}">
                <a16:creationId xmlns:a16="http://schemas.microsoft.com/office/drawing/2014/main" id="{F210FDD3-DE33-2441-BA1F-1739E7A74AE8}"/>
              </a:ext>
            </a:extLst>
          </p:cNvPr>
          <p:cNvSpPr>
            <a:spLocks noChangeArrowheads="1"/>
          </p:cNvSpPr>
          <p:nvPr/>
        </p:nvSpPr>
        <p:spPr bwMode="auto">
          <a:xfrm>
            <a:off x="287524" y="4823539"/>
            <a:ext cx="2853666"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Times New Roman" panose="02020603050405020304" pitchFamily="18" charset="0"/>
                <a:ea typeface="宋体" panose="02010600030101010101" pitchFamily="2" charset="-122"/>
              </a:defRPr>
            </a:lvl1pPr>
            <a:lvl2pPr>
              <a:defRPr sz="3600">
                <a:solidFill>
                  <a:schemeClr val="tx1"/>
                </a:solidFill>
                <a:latin typeface="Times New Roman" panose="02020603050405020304" pitchFamily="18" charset="0"/>
                <a:ea typeface="宋体" panose="02010600030101010101" pitchFamily="2" charset="-122"/>
              </a:defRPr>
            </a:lvl2pPr>
            <a:lvl3pPr>
              <a:defRPr sz="3600">
                <a:solidFill>
                  <a:schemeClr val="tx1"/>
                </a:solidFill>
                <a:latin typeface="Times New Roman" panose="02020603050405020304" pitchFamily="18" charset="0"/>
                <a:ea typeface="宋体" panose="02010600030101010101" pitchFamily="2" charset="-122"/>
              </a:defRPr>
            </a:lvl3pPr>
            <a:lvl4pPr>
              <a:defRPr sz="3600">
                <a:solidFill>
                  <a:schemeClr val="tx1"/>
                </a:solidFill>
                <a:latin typeface="Times New Roman" panose="02020603050405020304" pitchFamily="18" charset="0"/>
                <a:ea typeface="宋体" panose="02010600030101010101" pitchFamily="2" charset="-122"/>
              </a:defRPr>
            </a:lvl4pPr>
            <a:lvl5pPr>
              <a:defRPr sz="36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9pPr>
          </a:lstStyle>
          <a:p>
            <a:r>
              <a:rPr lang="zh-CN" altLang="en-US" sz="750"/>
              <a:t>周际昌主编；实用肿瘤内科学；北京：人民卫生出版社，</a:t>
            </a:r>
            <a:r>
              <a:rPr lang="en-US" altLang="zh-CN" sz="750"/>
              <a:t>1999.1</a:t>
            </a:r>
          </a:p>
        </p:txBody>
      </p:sp>
      <p:sp>
        <p:nvSpPr>
          <p:cNvPr id="25" name="文本框 923651">
            <a:extLst>
              <a:ext uri="{FF2B5EF4-FFF2-40B4-BE49-F238E27FC236}">
                <a16:creationId xmlns:a16="http://schemas.microsoft.com/office/drawing/2014/main" id="{15D441A2-9322-414C-AD12-9026B206DA00}"/>
              </a:ext>
            </a:extLst>
          </p:cNvPr>
          <p:cNvSpPr txBox="1">
            <a:spLocks noChangeArrowheads="1"/>
          </p:cNvSpPr>
          <p:nvPr/>
        </p:nvSpPr>
        <p:spPr bwMode="auto">
          <a:xfrm>
            <a:off x="1573676" y="950786"/>
            <a:ext cx="5996647"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63538" indent="-363538">
              <a:defRPr sz="3600">
                <a:solidFill>
                  <a:schemeClr val="tx1"/>
                </a:solidFill>
                <a:latin typeface="Times New Roman" panose="02020603050405020304" pitchFamily="18" charset="0"/>
                <a:ea typeface="宋体" panose="02010600030101010101" pitchFamily="2" charset="-122"/>
              </a:defRPr>
            </a:lvl1pPr>
            <a:lvl2pPr marL="812800" indent="-269875">
              <a:defRPr sz="3600">
                <a:solidFill>
                  <a:schemeClr val="tx1"/>
                </a:solidFill>
                <a:latin typeface="Times New Roman" panose="02020603050405020304" pitchFamily="18" charset="0"/>
                <a:ea typeface="宋体" panose="02010600030101010101" pitchFamily="2" charset="-122"/>
              </a:defRPr>
            </a:lvl2pPr>
            <a:lvl3pPr marL="1079500">
              <a:defRPr sz="3600">
                <a:solidFill>
                  <a:schemeClr val="tx1"/>
                </a:solidFill>
                <a:latin typeface="Times New Roman" panose="02020603050405020304" pitchFamily="18" charset="0"/>
                <a:ea typeface="宋体" panose="02010600030101010101" pitchFamily="2" charset="-122"/>
              </a:defRPr>
            </a:lvl3pPr>
            <a:lvl4pPr>
              <a:defRPr sz="3600">
                <a:solidFill>
                  <a:schemeClr val="tx1"/>
                </a:solidFill>
                <a:latin typeface="Times New Roman" panose="02020603050405020304" pitchFamily="18" charset="0"/>
                <a:ea typeface="宋体" panose="02010600030101010101" pitchFamily="2" charset="-122"/>
              </a:defRPr>
            </a:lvl4pPr>
            <a:lvl5pPr>
              <a:defRPr sz="36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9pPr>
          </a:lstStyle>
          <a:p>
            <a:pPr>
              <a:buFont typeface="Wingdings" pitchFamily="2" charset="2"/>
              <a:buChar char="Ø"/>
            </a:pPr>
            <a:r>
              <a:rPr lang="zh-CN" altLang="en-US" sz="1350" dirty="0">
                <a:solidFill>
                  <a:srgbClr val="000000"/>
                </a:solidFill>
                <a:latin typeface="Microsoft YaHei" panose="020B0503020204020204" pitchFamily="34" charset="-122"/>
                <a:ea typeface="Microsoft YaHei" panose="020B0503020204020204" pitchFamily="34" charset="-122"/>
              </a:rPr>
              <a:t>促进骨髓造血、刺激贮存池粒细胞释放</a:t>
            </a:r>
          </a:p>
          <a:p>
            <a:pPr lvl="1">
              <a:spcBef>
                <a:spcPct val="30000"/>
              </a:spcBef>
              <a:buFont typeface="Arial" panose="020B0604020202020204" pitchFamily="34" charset="0"/>
              <a:buChar char="•"/>
            </a:pPr>
            <a:r>
              <a:rPr lang="zh-CN" altLang="zh-CN" sz="1350" dirty="0">
                <a:solidFill>
                  <a:srgbClr val="000000"/>
                </a:solidFill>
                <a:latin typeface="Microsoft YaHei" panose="020B0503020204020204" pitchFamily="34" charset="-122"/>
                <a:ea typeface="Microsoft YaHei" panose="020B0503020204020204" pitchFamily="34" charset="-122"/>
              </a:rPr>
              <a:t>选择性地作用于骨髓中性粒细胞系的造血祖细胞，促进其分化和增殖</a:t>
            </a:r>
            <a:endParaRPr lang="zh-CN" altLang="en-US" sz="1350" dirty="0">
              <a:solidFill>
                <a:srgbClr val="000000"/>
              </a:solidFill>
              <a:latin typeface="Microsoft YaHei" panose="020B0503020204020204" pitchFamily="34" charset="-122"/>
              <a:ea typeface="Microsoft YaHei" panose="020B0503020204020204" pitchFamily="34" charset="-122"/>
            </a:endParaRPr>
          </a:p>
          <a:p>
            <a:pPr lvl="1">
              <a:spcBef>
                <a:spcPct val="30000"/>
              </a:spcBef>
              <a:buFont typeface="Arial" panose="020B0604020202020204" pitchFamily="34" charset="0"/>
              <a:buChar char="•"/>
            </a:pPr>
            <a:r>
              <a:rPr lang="zh-CN" altLang="zh-CN" sz="1350" dirty="0">
                <a:solidFill>
                  <a:srgbClr val="000000"/>
                </a:solidFill>
                <a:latin typeface="Microsoft YaHei" panose="020B0503020204020204" pitchFamily="34" charset="-122"/>
                <a:ea typeface="Microsoft YaHei" panose="020B0503020204020204" pitchFamily="34" charset="-122"/>
              </a:rPr>
              <a:t>加速成熟中性粒细胞的生成</a:t>
            </a:r>
            <a:endParaRPr lang="zh-CN" altLang="en-US" sz="1350" dirty="0">
              <a:solidFill>
                <a:srgbClr val="000000"/>
              </a:solidFill>
              <a:latin typeface="Microsoft YaHei" panose="020B0503020204020204" pitchFamily="34" charset="-122"/>
              <a:ea typeface="Microsoft YaHei" panose="020B0503020204020204" pitchFamily="34" charset="-122"/>
            </a:endParaRPr>
          </a:p>
          <a:p>
            <a:pPr lvl="1">
              <a:spcBef>
                <a:spcPct val="30000"/>
              </a:spcBef>
              <a:buFont typeface="Arial" panose="020B0604020202020204" pitchFamily="34" charset="0"/>
              <a:buChar char="•"/>
            </a:pPr>
            <a:r>
              <a:rPr lang="zh-CN" altLang="zh-CN" sz="1350" dirty="0">
                <a:solidFill>
                  <a:srgbClr val="000000"/>
                </a:solidFill>
                <a:latin typeface="Microsoft YaHei" panose="020B0503020204020204" pitchFamily="34" charset="-122"/>
                <a:ea typeface="Microsoft YaHei" panose="020B0503020204020204" pitchFamily="34" charset="-122"/>
              </a:rPr>
              <a:t>促进成熟中性粒细胞从骨髓向外周血释放</a:t>
            </a:r>
            <a:endParaRPr lang="zh-CN" altLang="en-US" sz="1350" dirty="0">
              <a:solidFill>
                <a:srgbClr val="000000"/>
              </a:solidFill>
              <a:latin typeface="Microsoft YaHei" panose="020B0503020204020204" pitchFamily="34" charset="-122"/>
              <a:ea typeface="Microsoft YaHei" panose="020B0503020204020204" pitchFamily="34" charset="-122"/>
            </a:endParaRPr>
          </a:p>
          <a:p>
            <a:pPr lvl="1">
              <a:spcBef>
                <a:spcPct val="30000"/>
              </a:spcBef>
              <a:buFont typeface="Arial" panose="020B0604020202020204" pitchFamily="34" charset="0"/>
              <a:buChar char="•"/>
            </a:pPr>
            <a:r>
              <a:rPr lang="zh-CN" altLang="zh-CN" sz="1350" dirty="0">
                <a:solidFill>
                  <a:srgbClr val="000000"/>
                </a:solidFill>
                <a:latin typeface="Microsoft YaHei" panose="020B0503020204020204" pitchFamily="34" charset="-122"/>
                <a:ea typeface="Microsoft YaHei" panose="020B0503020204020204" pitchFamily="34" charset="-122"/>
              </a:rPr>
              <a:t>增强成熟中性粒细胞的功能、游走能力和吞噬杀菌能力</a:t>
            </a:r>
            <a:endParaRPr lang="zh-CN" altLang="en-US" sz="1350" dirty="0">
              <a:solidFill>
                <a:srgbClr val="000000"/>
              </a:solidFill>
              <a:latin typeface="Microsoft YaHei" panose="020B0503020204020204" pitchFamily="34" charset="-122"/>
              <a:ea typeface="Microsoft YaHei" panose="020B0503020204020204" pitchFamily="34" charset="-122"/>
            </a:endParaRPr>
          </a:p>
          <a:p>
            <a:pPr lvl="1">
              <a:spcBef>
                <a:spcPct val="30000"/>
              </a:spcBef>
              <a:buFont typeface="Arial" panose="020B0604020202020204" pitchFamily="34" charset="0"/>
              <a:buChar char="•"/>
            </a:pPr>
            <a:r>
              <a:rPr lang="zh-CN" altLang="zh-CN" sz="1350" dirty="0">
                <a:solidFill>
                  <a:srgbClr val="000000"/>
                </a:solidFill>
                <a:latin typeface="Microsoft YaHei" panose="020B0503020204020204" pitchFamily="34" charset="-122"/>
                <a:ea typeface="Microsoft YaHei" panose="020B0503020204020204" pitchFamily="34" charset="-122"/>
              </a:rPr>
              <a:t>增加外周血中性粒细胞数量，增强其生理功能，提高机体抵抗力，减少感染机会</a:t>
            </a:r>
            <a:endParaRPr lang="zh-CN" altLang="en-US" sz="1350" dirty="0">
              <a:solidFill>
                <a:srgbClr val="000000"/>
              </a:solidFill>
              <a:latin typeface="Microsoft YaHei" panose="020B0503020204020204" pitchFamily="34" charset="-122"/>
              <a:ea typeface="Microsoft YaHei" panose="020B0503020204020204" pitchFamily="34" charset="-122"/>
            </a:endParaRPr>
          </a:p>
          <a:p>
            <a:pPr>
              <a:spcBef>
                <a:spcPct val="30000"/>
              </a:spcBef>
              <a:buFont typeface="Wingdings" pitchFamily="2" charset="2"/>
              <a:buChar char="Ø"/>
            </a:pPr>
            <a:r>
              <a:rPr lang="zh-CN" altLang="en-US" sz="1350" dirty="0">
                <a:solidFill>
                  <a:srgbClr val="000000"/>
                </a:solidFill>
                <a:latin typeface="Microsoft YaHei" panose="020B0503020204020204" pitchFamily="34" charset="-122"/>
                <a:ea typeface="Microsoft YaHei" panose="020B0503020204020204" pitchFamily="34" charset="-122"/>
              </a:rPr>
              <a:t>用药后连续复查血象通常可看到粒细胞增加的双峰</a:t>
            </a:r>
          </a:p>
          <a:p>
            <a:pPr lvl="1">
              <a:spcBef>
                <a:spcPct val="30000"/>
              </a:spcBef>
              <a:buFont typeface="Arial" panose="020B0604020202020204" pitchFamily="34" charset="0"/>
              <a:buChar char="•"/>
            </a:pPr>
            <a:r>
              <a:rPr lang="zh-CN" altLang="en-US" sz="1350" dirty="0">
                <a:solidFill>
                  <a:srgbClr val="000000"/>
                </a:solidFill>
                <a:latin typeface="Microsoft YaHei" panose="020B0503020204020204" pitchFamily="34" charset="-122"/>
                <a:ea typeface="Microsoft YaHei" panose="020B0503020204020204" pitchFamily="34" charset="-122"/>
              </a:rPr>
              <a:t>第一个峰一般认为是储存池粒细胞释放形成的</a:t>
            </a:r>
          </a:p>
          <a:p>
            <a:pPr lvl="1">
              <a:spcBef>
                <a:spcPct val="30000"/>
              </a:spcBef>
              <a:buFont typeface="Arial" panose="020B0604020202020204" pitchFamily="34" charset="0"/>
              <a:buChar char="•"/>
            </a:pPr>
            <a:r>
              <a:rPr lang="zh-CN" altLang="en-US" sz="1350" dirty="0">
                <a:solidFill>
                  <a:srgbClr val="000000"/>
                </a:solidFill>
                <a:latin typeface="Microsoft YaHei" panose="020B0503020204020204" pitchFamily="34" charset="-122"/>
                <a:ea typeface="Microsoft YaHei" panose="020B0503020204020204" pitchFamily="34" charset="-122"/>
              </a:rPr>
              <a:t>第二个峰是骨髓功能开始恢复，真正的造血增加形成的</a:t>
            </a:r>
          </a:p>
          <a:p>
            <a:pPr lvl="1">
              <a:spcBef>
                <a:spcPct val="30000"/>
              </a:spcBef>
              <a:buFont typeface="Arial" panose="020B0604020202020204" pitchFamily="34" charset="0"/>
              <a:buChar char="•"/>
            </a:pPr>
            <a:r>
              <a:rPr lang="zh-CN" altLang="en-US" sz="1350" dirty="0">
                <a:solidFill>
                  <a:srgbClr val="000000"/>
                </a:solidFill>
                <a:latin typeface="Microsoft YaHei" panose="020B0503020204020204" pitchFamily="34" charset="-122"/>
                <a:ea typeface="Microsoft YaHei" panose="020B0503020204020204" pitchFamily="34" charset="-122"/>
              </a:rPr>
              <a:t>第二峰一般比第一峰高</a:t>
            </a:r>
          </a:p>
          <a:p>
            <a:pPr lvl="2">
              <a:spcBef>
                <a:spcPct val="30000"/>
              </a:spcBef>
              <a:buFont typeface="Arial" panose="020B0604020202020204" pitchFamily="34" charset="0"/>
              <a:buChar char="•"/>
            </a:pPr>
            <a:endParaRPr lang="zh-CN" altLang="en-US" sz="1350" dirty="0">
              <a:solidFill>
                <a:srgbClr val="00000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2212372"/>
      </p:ext>
    </p:extLst>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09" y="124272"/>
            <a:ext cx="2912885"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7569" y="149101"/>
            <a:ext cx="3922513"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短效粒细胞集落刺激因子</a:t>
            </a:r>
          </a:p>
        </p:txBody>
      </p:sp>
      <p:sp>
        <p:nvSpPr>
          <p:cNvPr id="4" name="AutoShape 45">
            <a:extLst>
              <a:ext uri="{FF2B5EF4-FFF2-40B4-BE49-F238E27FC236}">
                <a16:creationId xmlns:a16="http://schemas.microsoft.com/office/drawing/2014/main" id="{6040A73B-C4AB-AF45-B9B4-F52A5F2EF442}"/>
              </a:ext>
            </a:extLst>
          </p:cNvPr>
          <p:cNvSpPr>
            <a:spLocks noChangeArrowheads="1"/>
          </p:cNvSpPr>
          <p:nvPr/>
        </p:nvSpPr>
        <p:spPr bwMode="auto">
          <a:xfrm>
            <a:off x="5976181" y="1924644"/>
            <a:ext cx="1567346" cy="2215246"/>
          </a:xfrm>
          <a:prstGeom prst="roundRect">
            <a:avLst>
              <a:gd name="adj" fmla="val 7449"/>
            </a:avLst>
          </a:prstGeom>
          <a:solidFill>
            <a:srgbClr val="CCFFFF"/>
          </a:solidFill>
          <a:ln>
            <a:noFill/>
          </a:ln>
          <a:effectLst>
            <a:prstShdw prst="shdw17" dist="17961" dir="2700000">
              <a:srgbClr val="4D4D4D"/>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3600">
                <a:solidFill>
                  <a:schemeClr val="tx1"/>
                </a:solidFill>
                <a:latin typeface="Times New Roman" panose="02020603050405020304" pitchFamily="18" charset="0"/>
                <a:ea typeface="宋体" panose="02010600030101010101" pitchFamily="2" charset="-122"/>
              </a:defRPr>
            </a:lvl1pPr>
            <a:lvl2pPr>
              <a:defRPr sz="3600">
                <a:solidFill>
                  <a:schemeClr val="tx1"/>
                </a:solidFill>
                <a:latin typeface="Times New Roman" panose="02020603050405020304" pitchFamily="18" charset="0"/>
                <a:ea typeface="宋体" panose="02010600030101010101" pitchFamily="2" charset="-122"/>
              </a:defRPr>
            </a:lvl2pPr>
            <a:lvl3pPr>
              <a:defRPr sz="3600">
                <a:solidFill>
                  <a:schemeClr val="tx1"/>
                </a:solidFill>
                <a:latin typeface="Times New Roman" panose="02020603050405020304" pitchFamily="18" charset="0"/>
                <a:ea typeface="宋体" panose="02010600030101010101" pitchFamily="2" charset="-122"/>
              </a:defRPr>
            </a:lvl3pPr>
            <a:lvl4pPr>
              <a:defRPr sz="3600">
                <a:solidFill>
                  <a:schemeClr val="tx1"/>
                </a:solidFill>
                <a:latin typeface="Times New Roman" panose="02020603050405020304" pitchFamily="18" charset="0"/>
                <a:ea typeface="宋体" panose="02010600030101010101" pitchFamily="2" charset="-122"/>
              </a:defRPr>
            </a:lvl4pPr>
            <a:lvl5pPr>
              <a:defRPr sz="36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9pPr>
          </a:lstStyle>
          <a:p>
            <a:pPr algn="ctr"/>
            <a:endParaRPr lang="zh-CN" altLang="en-US" sz="1350">
              <a:solidFill>
                <a:srgbClr val="000000"/>
              </a:solidFill>
              <a:latin typeface="Arial" panose="020B0604020202020204" pitchFamily="34" charset="0"/>
              <a:ea typeface="黑体" panose="02010609060101010101" pitchFamily="49" charset="-122"/>
            </a:endParaRPr>
          </a:p>
        </p:txBody>
      </p:sp>
      <p:sp>
        <p:nvSpPr>
          <p:cNvPr id="5" name="AutoShape 44">
            <a:extLst>
              <a:ext uri="{FF2B5EF4-FFF2-40B4-BE49-F238E27FC236}">
                <a16:creationId xmlns:a16="http://schemas.microsoft.com/office/drawing/2014/main" id="{7C78695B-0918-0547-BFCE-AC6C5DD87B4F}"/>
              </a:ext>
            </a:extLst>
          </p:cNvPr>
          <p:cNvSpPr>
            <a:spLocks noChangeArrowheads="1"/>
          </p:cNvSpPr>
          <p:nvPr/>
        </p:nvSpPr>
        <p:spPr bwMode="auto">
          <a:xfrm>
            <a:off x="1762449" y="1923453"/>
            <a:ext cx="1567346" cy="2215246"/>
          </a:xfrm>
          <a:prstGeom prst="roundRect">
            <a:avLst>
              <a:gd name="adj" fmla="val 7449"/>
            </a:avLst>
          </a:prstGeom>
          <a:solidFill>
            <a:srgbClr val="CCFFFF"/>
          </a:solidFill>
          <a:ln>
            <a:noFill/>
          </a:ln>
          <a:effectLst>
            <a:prstShdw prst="shdw17" dist="17961" dir="2700000">
              <a:srgbClr val="4D4D4D"/>
            </a:prst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3600">
                <a:solidFill>
                  <a:schemeClr val="tx1"/>
                </a:solidFill>
                <a:latin typeface="Times New Roman" panose="02020603050405020304" pitchFamily="18" charset="0"/>
                <a:ea typeface="宋体" panose="02010600030101010101" pitchFamily="2" charset="-122"/>
              </a:defRPr>
            </a:lvl1pPr>
            <a:lvl2pPr>
              <a:defRPr sz="3600">
                <a:solidFill>
                  <a:schemeClr val="tx1"/>
                </a:solidFill>
                <a:latin typeface="Times New Roman" panose="02020603050405020304" pitchFamily="18" charset="0"/>
                <a:ea typeface="宋体" panose="02010600030101010101" pitchFamily="2" charset="-122"/>
              </a:defRPr>
            </a:lvl2pPr>
            <a:lvl3pPr>
              <a:defRPr sz="3600">
                <a:solidFill>
                  <a:schemeClr val="tx1"/>
                </a:solidFill>
                <a:latin typeface="Times New Roman" panose="02020603050405020304" pitchFamily="18" charset="0"/>
                <a:ea typeface="宋体" panose="02010600030101010101" pitchFamily="2" charset="-122"/>
              </a:defRPr>
            </a:lvl3pPr>
            <a:lvl4pPr>
              <a:defRPr sz="3600">
                <a:solidFill>
                  <a:schemeClr val="tx1"/>
                </a:solidFill>
                <a:latin typeface="Times New Roman" panose="02020603050405020304" pitchFamily="18" charset="0"/>
                <a:ea typeface="宋体" panose="02010600030101010101" pitchFamily="2" charset="-122"/>
              </a:defRPr>
            </a:lvl4pPr>
            <a:lvl5pPr>
              <a:defRPr sz="36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9pPr>
          </a:lstStyle>
          <a:p>
            <a:pPr algn="ctr"/>
            <a:endParaRPr lang="zh-CN" altLang="en-US" sz="1350">
              <a:solidFill>
                <a:srgbClr val="000000"/>
              </a:solidFill>
              <a:latin typeface="Arial" panose="020B0604020202020204" pitchFamily="34" charset="0"/>
              <a:ea typeface="黑体" panose="02010609060101010101" pitchFamily="49" charset="-122"/>
            </a:endParaRPr>
          </a:p>
        </p:txBody>
      </p:sp>
      <p:sp>
        <p:nvSpPr>
          <p:cNvPr id="6" name="Text Box 6">
            <a:extLst>
              <a:ext uri="{FF2B5EF4-FFF2-40B4-BE49-F238E27FC236}">
                <a16:creationId xmlns:a16="http://schemas.microsoft.com/office/drawing/2014/main" id="{BCF21935-B4A4-EE4F-85D9-A85CD2D85D08}"/>
              </a:ext>
            </a:extLst>
          </p:cNvPr>
          <p:cNvSpPr txBox="1">
            <a:spLocks noChangeArrowheads="1"/>
          </p:cNvSpPr>
          <p:nvPr/>
        </p:nvSpPr>
        <p:spPr bwMode="auto">
          <a:xfrm>
            <a:off x="1762449" y="1978240"/>
            <a:ext cx="1529234" cy="2272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1"/>
                </a:solidFill>
                <a:latin typeface="Times New Roman" panose="02020603050405020304" pitchFamily="18" charset="0"/>
                <a:ea typeface="宋体" panose="02010600030101010101" pitchFamily="2" charset="-122"/>
              </a:defRPr>
            </a:lvl1pPr>
            <a:lvl2pPr>
              <a:defRPr sz="3600">
                <a:solidFill>
                  <a:schemeClr val="tx1"/>
                </a:solidFill>
                <a:latin typeface="Times New Roman" panose="02020603050405020304" pitchFamily="18" charset="0"/>
                <a:ea typeface="宋体" panose="02010600030101010101" pitchFamily="2" charset="-122"/>
              </a:defRPr>
            </a:lvl2pPr>
            <a:lvl3pPr>
              <a:defRPr sz="3600">
                <a:solidFill>
                  <a:schemeClr val="tx1"/>
                </a:solidFill>
                <a:latin typeface="Times New Roman" panose="02020603050405020304" pitchFamily="18" charset="0"/>
                <a:ea typeface="宋体" panose="02010600030101010101" pitchFamily="2" charset="-122"/>
              </a:defRPr>
            </a:lvl3pPr>
            <a:lvl4pPr>
              <a:defRPr sz="3600">
                <a:solidFill>
                  <a:schemeClr val="tx1"/>
                </a:solidFill>
                <a:latin typeface="Times New Roman" panose="02020603050405020304" pitchFamily="18" charset="0"/>
                <a:ea typeface="宋体" panose="02010600030101010101" pitchFamily="2" charset="-122"/>
              </a:defRPr>
            </a:lvl4pPr>
            <a:lvl5pPr>
              <a:defRPr sz="36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9pPr>
          </a:lstStyle>
          <a:p>
            <a:pPr eaLnBrk="0" hangingPunct="0">
              <a:lnSpc>
                <a:spcPct val="150000"/>
              </a:lnSpc>
            </a:pPr>
            <a:r>
              <a:rPr lang="zh-CN" altLang="en-US" sz="1200">
                <a:solidFill>
                  <a:srgbClr val="000000"/>
                </a:solidFill>
                <a:latin typeface="Arial" panose="020B0604020202020204" pitchFamily="34" charset="0"/>
                <a:ea typeface="黑体" panose="02010609060101010101" pitchFamily="49" charset="-122"/>
              </a:rPr>
              <a:t>与内源性的</a:t>
            </a:r>
            <a:r>
              <a:rPr lang="en-US" altLang="zh-CN" sz="1200">
                <a:solidFill>
                  <a:srgbClr val="000000"/>
                </a:solidFill>
                <a:latin typeface="Arial" panose="020B0604020202020204" pitchFamily="34" charset="0"/>
                <a:ea typeface="黑体" panose="02010609060101010101" pitchFamily="49" charset="-122"/>
              </a:rPr>
              <a:t>G-CSF</a:t>
            </a:r>
            <a:r>
              <a:rPr lang="zh-CN" altLang="en-US" sz="1200">
                <a:solidFill>
                  <a:srgbClr val="000000"/>
                </a:solidFill>
                <a:latin typeface="Arial" panose="020B0604020202020204" pitchFamily="34" charset="0"/>
                <a:ea typeface="黑体" panose="02010609060101010101" pitchFamily="49" charset="-122"/>
              </a:rPr>
              <a:t>相似，它能够通过与中性粒细胞的特异细胞膜表面受体结合，从而选择性地刺激中性粒细胞祖细胞增殖和分化。</a:t>
            </a:r>
          </a:p>
        </p:txBody>
      </p:sp>
      <p:sp>
        <p:nvSpPr>
          <p:cNvPr id="7" name="Freeform 7">
            <a:extLst>
              <a:ext uri="{FF2B5EF4-FFF2-40B4-BE49-F238E27FC236}">
                <a16:creationId xmlns:a16="http://schemas.microsoft.com/office/drawing/2014/main" id="{48416A09-A26B-1244-97CD-3A73ACB9B6B9}"/>
              </a:ext>
            </a:extLst>
          </p:cNvPr>
          <p:cNvSpPr/>
          <p:nvPr/>
        </p:nvSpPr>
        <p:spPr bwMode="gray">
          <a:xfrm>
            <a:off x="3721631" y="2193809"/>
            <a:ext cx="677675" cy="931356"/>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2"/>
              </a:gs>
              <a:gs pos="100000">
                <a:schemeClr val="accent2">
                  <a:gamma/>
                  <a:tint val="63529"/>
                  <a:invGamma/>
                </a:schemeClr>
              </a:gs>
            </a:gsLst>
            <a:lin ang="0" scaled="1"/>
          </a:gradFill>
          <a:ln w="0">
            <a:noFill/>
            <a:prstDash val="solid"/>
            <a:round/>
          </a:ln>
        </p:spPr>
        <p:txBody>
          <a:bodyPr/>
          <a:lstStyle/>
          <a:p>
            <a:pPr algn="ctr">
              <a:defRPr/>
            </a:pPr>
            <a:endParaRPr lang="zh-CN" altLang="en-US" sz="1350" b="1"/>
          </a:p>
        </p:txBody>
      </p:sp>
      <p:sp>
        <p:nvSpPr>
          <p:cNvPr id="8" name="AutoShape 8">
            <a:extLst>
              <a:ext uri="{FF2B5EF4-FFF2-40B4-BE49-F238E27FC236}">
                <a16:creationId xmlns:a16="http://schemas.microsoft.com/office/drawing/2014/main" id="{2857A08C-0749-D64B-B3A1-C6DF7FCB4E06}"/>
              </a:ext>
            </a:extLst>
          </p:cNvPr>
          <p:cNvSpPr>
            <a:spLocks noChangeAspect="1" noChangeArrowheads="1" noTextEdit="1"/>
          </p:cNvSpPr>
          <p:nvPr/>
        </p:nvSpPr>
        <p:spPr bwMode="auto">
          <a:xfrm flipH="1">
            <a:off x="4956691" y="1925836"/>
            <a:ext cx="682438" cy="93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Times New Roman" panose="02020603050405020304" pitchFamily="18" charset="0"/>
                <a:ea typeface="宋体" panose="02010600030101010101" pitchFamily="2" charset="-122"/>
              </a:defRPr>
            </a:lvl1pPr>
            <a:lvl2pPr>
              <a:defRPr sz="3600">
                <a:solidFill>
                  <a:schemeClr val="tx1"/>
                </a:solidFill>
                <a:latin typeface="Times New Roman" panose="02020603050405020304" pitchFamily="18" charset="0"/>
                <a:ea typeface="宋体" panose="02010600030101010101" pitchFamily="2" charset="-122"/>
              </a:defRPr>
            </a:lvl2pPr>
            <a:lvl3pPr>
              <a:defRPr sz="3600">
                <a:solidFill>
                  <a:schemeClr val="tx1"/>
                </a:solidFill>
                <a:latin typeface="Times New Roman" panose="02020603050405020304" pitchFamily="18" charset="0"/>
                <a:ea typeface="宋体" panose="02010600030101010101" pitchFamily="2" charset="-122"/>
              </a:defRPr>
            </a:lvl3pPr>
            <a:lvl4pPr>
              <a:defRPr sz="3600">
                <a:solidFill>
                  <a:schemeClr val="tx1"/>
                </a:solidFill>
                <a:latin typeface="Times New Roman" panose="02020603050405020304" pitchFamily="18" charset="0"/>
                <a:ea typeface="宋体" panose="02010600030101010101" pitchFamily="2" charset="-122"/>
              </a:defRPr>
            </a:lvl4pPr>
            <a:lvl5pPr>
              <a:defRPr sz="36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9pPr>
          </a:lstStyle>
          <a:p>
            <a:endParaRPr lang="zh-CN" altLang="en-US" sz="2701"/>
          </a:p>
        </p:txBody>
      </p:sp>
      <p:sp>
        <p:nvSpPr>
          <p:cNvPr id="9" name="Freeform 9">
            <a:extLst>
              <a:ext uri="{FF2B5EF4-FFF2-40B4-BE49-F238E27FC236}">
                <a16:creationId xmlns:a16="http://schemas.microsoft.com/office/drawing/2014/main" id="{4481BEDC-2FBD-9040-9626-FB51F3D1AE86}"/>
              </a:ext>
            </a:extLst>
          </p:cNvPr>
          <p:cNvSpPr/>
          <p:nvPr/>
        </p:nvSpPr>
        <p:spPr bwMode="gray">
          <a:xfrm flipH="1">
            <a:off x="4961455" y="2193809"/>
            <a:ext cx="677674" cy="931356"/>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hlink"/>
              </a:gs>
              <a:gs pos="100000">
                <a:schemeClr val="hlink">
                  <a:gamma/>
                  <a:tint val="31765"/>
                  <a:invGamma/>
                </a:schemeClr>
              </a:gs>
            </a:gsLst>
            <a:lin ang="0" scaled="1"/>
          </a:gradFill>
          <a:ln w="0">
            <a:noFill/>
            <a:prstDash val="solid"/>
            <a:round/>
          </a:ln>
        </p:spPr>
        <p:txBody>
          <a:bodyPr/>
          <a:lstStyle/>
          <a:p>
            <a:pPr algn="ctr">
              <a:defRPr/>
            </a:pPr>
            <a:endParaRPr lang="zh-CN" altLang="en-US" sz="1350" b="1"/>
          </a:p>
        </p:txBody>
      </p:sp>
      <p:grpSp>
        <p:nvGrpSpPr>
          <p:cNvPr id="10" name="Group 46">
            <a:extLst>
              <a:ext uri="{FF2B5EF4-FFF2-40B4-BE49-F238E27FC236}">
                <a16:creationId xmlns:a16="http://schemas.microsoft.com/office/drawing/2014/main" id="{778FDBE4-E8F5-A843-A71A-80F47E7C3A92}"/>
              </a:ext>
            </a:extLst>
          </p:cNvPr>
          <p:cNvGrpSpPr>
            <a:grpSpLocks/>
          </p:cNvGrpSpPr>
          <p:nvPr/>
        </p:nvGrpSpPr>
        <p:grpSpPr bwMode="auto">
          <a:xfrm>
            <a:off x="3590622" y="951604"/>
            <a:ext cx="2249785" cy="1201711"/>
            <a:chOff x="1920" y="912"/>
            <a:chExt cx="1889" cy="1009"/>
          </a:xfrm>
        </p:grpSpPr>
        <p:grpSp>
          <p:nvGrpSpPr>
            <p:cNvPr id="11" name="Group 10">
              <a:extLst>
                <a:ext uri="{FF2B5EF4-FFF2-40B4-BE49-F238E27FC236}">
                  <a16:creationId xmlns:a16="http://schemas.microsoft.com/office/drawing/2014/main" id="{F640A2E8-9232-FF40-9332-00F3AF772045}"/>
                </a:ext>
              </a:extLst>
            </p:cNvPr>
            <p:cNvGrpSpPr>
              <a:grpSpLocks/>
            </p:cNvGrpSpPr>
            <p:nvPr/>
          </p:nvGrpSpPr>
          <p:grpSpPr bwMode="auto">
            <a:xfrm>
              <a:off x="1920" y="912"/>
              <a:ext cx="1889" cy="1009"/>
              <a:chOff x="1997" y="1314"/>
              <a:chExt cx="1889" cy="1009"/>
            </a:xfrm>
          </p:grpSpPr>
          <p:grpSp>
            <p:nvGrpSpPr>
              <p:cNvPr id="13" name="Group 11">
                <a:extLst>
                  <a:ext uri="{FF2B5EF4-FFF2-40B4-BE49-F238E27FC236}">
                    <a16:creationId xmlns:a16="http://schemas.microsoft.com/office/drawing/2014/main" id="{A7A5E30D-C95D-0B4D-87CE-147302946B80}"/>
                  </a:ext>
                </a:extLst>
              </p:cNvPr>
              <p:cNvGrpSpPr>
                <a:grpSpLocks/>
              </p:cNvGrpSpPr>
              <p:nvPr/>
            </p:nvGrpSpPr>
            <p:grpSpPr bwMode="auto">
              <a:xfrm>
                <a:off x="1997" y="1404"/>
                <a:ext cx="1889" cy="919"/>
                <a:chOff x="1973" y="1027"/>
                <a:chExt cx="1926" cy="937"/>
              </a:xfrm>
            </p:grpSpPr>
            <p:sp>
              <p:nvSpPr>
                <p:cNvPr id="18" name="Oval 12">
                  <a:extLst>
                    <a:ext uri="{FF2B5EF4-FFF2-40B4-BE49-F238E27FC236}">
                      <a16:creationId xmlns:a16="http://schemas.microsoft.com/office/drawing/2014/main" id="{C5CF4660-6E1F-BF4D-8882-06B5D8E175D3}"/>
                    </a:ext>
                  </a:extLst>
                </p:cNvPr>
                <p:cNvSpPr>
                  <a:spLocks noChangeArrowheads="1"/>
                </p:cNvSpPr>
                <p:nvPr/>
              </p:nvSpPr>
              <p:spPr bwMode="auto">
                <a:xfrm>
                  <a:off x="1994" y="1057"/>
                  <a:ext cx="1905" cy="907"/>
                </a:xfrm>
                <a:prstGeom prst="ellipse">
                  <a:avLst/>
                </a:prstGeom>
                <a:gradFill rotWithShape="1">
                  <a:gsLst>
                    <a:gs pos="0">
                      <a:schemeClr val="hlink"/>
                    </a:gs>
                    <a:gs pos="100000">
                      <a:srgbClr val="393A3B"/>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3600">
                      <a:solidFill>
                        <a:schemeClr val="tx1"/>
                      </a:solidFill>
                      <a:latin typeface="Times New Roman" panose="02020603050405020304" pitchFamily="18" charset="0"/>
                      <a:ea typeface="宋体" panose="02010600030101010101" pitchFamily="2" charset="-122"/>
                    </a:defRPr>
                  </a:lvl1pPr>
                  <a:lvl2pPr>
                    <a:defRPr sz="3600">
                      <a:solidFill>
                        <a:schemeClr val="tx1"/>
                      </a:solidFill>
                      <a:latin typeface="Times New Roman" panose="02020603050405020304" pitchFamily="18" charset="0"/>
                      <a:ea typeface="宋体" panose="02010600030101010101" pitchFamily="2" charset="-122"/>
                    </a:defRPr>
                  </a:lvl2pPr>
                  <a:lvl3pPr>
                    <a:defRPr sz="3600">
                      <a:solidFill>
                        <a:schemeClr val="tx1"/>
                      </a:solidFill>
                      <a:latin typeface="Times New Roman" panose="02020603050405020304" pitchFamily="18" charset="0"/>
                      <a:ea typeface="宋体" panose="02010600030101010101" pitchFamily="2" charset="-122"/>
                    </a:defRPr>
                  </a:lvl3pPr>
                  <a:lvl4pPr>
                    <a:defRPr sz="3600">
                      <a:solidFill>
                        <a:schemeClr val="tx1"/>
                      </a:solidFill>
                      <a:latin typeface="Times New Roman" panose="02020603050405020304" pitchFamily="18" charset="0"/>
                      <a:ea typeface="宋体" panose="02010600030101010101" pitchFamily="2" charset="-122"/>
                    </a:defRPr>
                  </a:lvl4pPr>
                  <a:lvl5pPr>
                    <a:defRPr sz="36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9pPr>
                </a:lstStyle>
                <a:p>
                  <a:pPr algn="ctr"/>
                  <a:endParaRPr lang="zh-CN" altLang="en-US" sz="1350">
                    <a:solidFill>
                      <a:srgbClr val="000000"/>
                    </a:solidFill>
                    <a:latin typeface="Arial" panose="020B0604020202020204" pitchFamily="34" charset="0"/>
                    <a:ea typeface="黑体" panose="02010609060101010101" pitchFamily="49" charset="-122"/>
                  </a:endParaRPr>
                </a:p>
              </p:txBody>
            </p:sp>
            <p:sp>
              <p:nvSpPr>
                <p:cNvPr id="21" name="Oval 13">
                  <a:extLst>
                    <a:ext uri="{FF2B5EF4-FFF2-40B4-BE49-F238E27FC236}">
                      <a16:creationId xmlns:a16="http://schemas.microsoft.com/office/drawing/2014/main" id="{E9EE9D20-333E-024C-B6B7-8F0100ECD871}"/>
                    </a:ext>
                  </a:extLst>
                </p:cNvPr>
                <p:cNvSpPr>
                  <a:spLocks noChangeArrowheads="1"/>
                </p:cNvSpPr>
                <p:nvPr/>
              </p:nvSpPr>
              <p:spPr bwMode="auto">
                <a:xfrm>
                  <a:off x="1973" y="1027"/>
                  <a:ext cx="1905" cy="907"/>
                </a:xfrm>
                <a:prstGeom prst="ellipse">
                  <a:avLst/>
                </a:prstGeom>
                <a:gradFill rotWithShape="1">
                  <a:gsLst>
                    <a:gs pos="0">
                      <a:srgbClr val="C2C3C4"/>
                    </a:gs>
                    <a:gs pos="100000">
                      <a:schemeClr val="hlink"/>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3600">
                      <a:solidFill>
                        <a:schemeClr val="tx1"/>
                      </a:solidFill>
                      <a:latin typeface="Times New Roman" panose="02020603050405020304" pitchFamily="18" charset="0"/>
                      <a:ea typeface="宋体" panose="02010600030101010101" pitchFamily="2" charset="-122"/>
                    </a:defRPr>
                  </a:lvl1pPr>
                  <a:lvl2pPr>
                    <a:defRPr sz="3600">
                      <a:solidFill>
                        <a:schemeClr val="tx1"/>
                      </a:solidFill>
                      <a:latin typeface="Times New Roman" panose="02020603050405020304" pitchFamily="18" charset="0"/>
                      <a:ea typeface="宋体" panose="02010600030101010101" pitchFamily="2" charset="-122"/>
                    </a:defRPr>
                  </a:lvl2pPr>
                  <a:lvl3pPr>
                    <a:defRPr sz="3600">
                      <a:solidFill>
                        <a:schemeClr val="tx1"/>
                      </a:solidFill>
                      <a:latin typeface="Times New Roman" panose="02020603050405020304" pitchFamily="18" charset="0"/>
                      <a:ea typeface="宋体" panose="02010600030101010101" pitchFamily="2" charset="-122"/>
                    </a:defRPr>
                  </a:lvl3pPr>
                  <a:lvl4pPr>
                    <a:defRPr sz="3600">
                      <a:solidFill>
                        <a:schemeClr val="tx1"/>
                      </a:solidFill>
                      <a:latin typeface="Times New Roman" panose="02020603050405020304" pitchFamily="18" charset="0"/>
                      <a:ea typeface="宋体" panose="02010600030101010101" pitchFamily="2" charset="-122"/>
                    </a:defRPr>
                  </a:lvl4pPr>
                  <a:lvl5pPr>
                    <a:defRPr sz="36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9pPr>
                </a:lstStyle>
                <a:p>
                  <a:pPr algn="ctr"/>
                  <a:endParaRPr lang="zh-CN" altLang="en-US" sz="1350">
                    <a:solidFill>
                      <a:srgbClr val="000000"/>
                    </a:solidFill>
                    <a:latin typeface="Arial" panose="020B0604020202020204" pitchFamily="34" charset="0"/>
                    <a:ea typeface="黑体" panose="02010609060101010101" pitchFamily="49" charset="-122"/>
                  </a:endParaRPr>
                </a:p>
              </p:txBody>
            </p:sp>
          </p:grpSp>
          <p:sp>
            <p:nvSpPr>
              <p:cNvPr id="14" name="Oval 14">
                <a:extLst>
                  <a:ext uri="{FF2B5EF4-FFF2-40B4-BE49-F238E27FC236}">
                    <a16:creationId xmlns:a16="http://schemas.microsoft.com/office/drawing/2014/main" id="{FF96348C-C5AF-2844-A1EF-97376C2D8D34}"/>
                  </a:ext>
                </a:extLst>
              </p:cNvPr>
              <p:cNvSpPr>
                <a:spLocks noChangeArrowheads="1"/>
              </p:cNvSpPr>
              <p:nvPr/>
            </p:nvSpPr>
            <p:spPr bwMode="auto">
              <a:xfrm>
                <a:off x="2086" y="1314"/>
                <a:ext cx="1691" cy="845"/>
              </a:xfrm>
              <a:prstGeom prst="ellipse">
                <a:avLst/>
              </a:prstGeom>
              <a:gradFill rotWithShape="1">
                <a:gsLst>
                  <a:gs pos="0">
                    <a:srgbClr val="690C26"/>
                  </a:gs>
                  <a:gs pos="100000">
                    <a:schemeClr val="accent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a:defRPr sz="3600">
                    <a:solidFill>
                      <a:schemeClr val="tx1"/>
                    </a:solidFill>
                    <a:latin typeface="Times New Roman" panose="02020603050405020304" pitchFamily="18" charset="0"/>
                    <a:ea typeface="宋体" panose="02010600030101010101" pitchFamily="2" charset="-122"/>
                  </a:defRPr>
                </a:lvl1pPr>
                <a:lvl2pPr>
                  <a:defRPr sz="3600">
                    <a:solidFill>
                      <a:schemeClr val="tx1"/>
                    </a:solidFill>
                    <a:latin typeface="Times New Roman" panose="02020603050405020304" pitchFamily="18" charset="0"/>
                    <a:ea typeface="宋体" panose="02010600030101010101" pitchFamily="2" charset="-122"/>
                  </a:defRPr>
                </a:lvl2pPr>
                <a:lvl3pPr>
                  <a:defRPr sz="3600">
                    <a:solidFill>
                      <a:schemeClr val="tx1"/>
                    </a:solidFill>
                    <a:latin typeface="Times New Roman" panose="02020603050405020304" pitchFamily="18" charset="0"/>
                    <a:ea typeface="宋体" panose="02010600030101010101" pitchFamily="2" charset="-122"/>
                  </a:defRPr>
                </a:lvl3pPr>
                <a:lvl4pPr>
                  <a:defRPr sz="3600">
                    <a:solidFill>
                      <a:schemeClr val="tx1"/>
                    </a:solidFill>
                    <a:latin typeface="Times New Roman" panose="02020603050405020304" pitchFamily="18" charset="0"/>
                    <a:ea typeface="宋体" panose="02010600030101010101" pitchFamily="2" charset="-122"/>
                  </a:defRPr>
                </a:lvl4pPr>
                <a:lvl5pPr>
                  <a:defRPr sz="36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9pPr>
              </a:lstStyle>
              <a:p>
                <a:pPr algn="ctr"/>
                <a:endParaRPr lang="zh-CN" altLang="en-US" sz="1350">
                  <a:solidFill>
                    <a:srgbClr val="000000"/>
                  </a:solidFill>
                  <a:latin typeface="Arial" panose="020B0604020202020204" pitchFamily="34" charset="0"/>
                  <a:ea typeface="黑体" panose="02010609060101010101" pitchFamily="49" charset="-122"/>
                </a:endParaRPr>
              </a:p>
            </p:txBody>
          </p:sp>
          <p:sp>
            <p:nvSpPr>
              <p:cNvPr id="15" name="Oval 15">
                <a:extLst>
                  <a:ext uri="{FF2B5EF4-FFF2-40B4-BE49-F238E27FC236}">
                    <a16:creationId xmlns:a16="http://schemas.microsoft.com/office/drawing/2014/main" id="{8231A45D-27AA-D140-97D4-4A0622F8286D}"/>
                  </a:ext>
                </a:extLst>
              </p:cNvPr>
              <p:cNvSpPr>
                <a:spLocks noChangeArrowheads="1"/>
              </p:cNvSpPr>
              <p:nvPr/>
            </p:nvSpPr>
            <p:spPr bwMode="auto">
              <a:xfrm>
                <a:off x="2108" y="1319"/>
                <a:ext cx="1650" cy="824"/>
              </a:xfrm>
              <a:prstGeom prst="ellipse">
                <a:avLst/>
              </a:prstGeom>
              <a:gradFill rotWithShape="1">
                <a:gsLst>
                  <a:gs pos="0">
                    <a:schemeClr val="accent1">
                      <a:alpha val="0"/>
                    </a:schemeClr>
                  </a:gs>
                  <a:gs pos="100000">
                    <a:srgbClr val="F5AFC3"/>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a:defRPr sz="3600">
                    <a:solidFill>
                      <a:schemeClr val="tx1"/>
                    </a:solidFill>
                    <a:latin typeface="Times New Roman" panose="02020603050405020304" pitchFamily="18" charset="0"/>
                    <a:ea typeface="宋体" panose="02010600030101010101" pitchFamily="2" charset="-122"/>
                  </a:defRPr>
                </a:lvl1pPr>
                <a:lvl2pPr>
                  <a:defRPr sz="3600">
                    <a:solidFill>
                      <a:schemeClr val="tx1"/>
                    </a:solidFill>
                    <a:latin typeface="Times New Roman" panose="02020603050405020304" pitchFamily="18" charset="0"/>
                    <a:ea typeface="宋体" panose="02010600030101010101" pitchFamily="2" charset="-122"/>
                  </a:defRPr>
                </a:lvl2pPr>
                <a:lvl3pPr>
                  <a:defRPr sz="3600">
                    <a:solidFill>
                      <a:schemeClr val="tx1"/>
                    </a:solidFill>
                    <a:latin typeface="Times New Roman" panose="02020603050405020304" pitchFamily="18" charset="0"/>
                    <a:ea typeface="宋体" panose="02010600030101010101" pitchFamily="2" charset="-122"/>
                  </a:defRPr>
                </a:lvl3pPr>
                <a:lvl4pPr>
                  <a:defRPr sz="3600">
                    <a:solidFill>
                      <a:schemeClr val="tx1"/>
                    </a:solidFill>
                    <a:latin typeface="Times New Roman" panose="02020603050405020304" pitchFamily="18" charset="0"/>
                    <a:ea typeface="宋体" panose="02010600030101010101" pitchFamily="2" charset="-122"/>
                  </a:defRPr>
                </a:lvl4pPr>
                <a:lvl5pPr>
                  <a:defRPr sz="36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9pPr>
              </a:lstStyle>
              <a:p>
                <a:pPr algn="ctr"/>
                <a:endParaRPr lang="zh-CN" altLang="en-US" sz="1350">
                  <a:solidFill>
                    <a:srgbClr val="000000"/>
                  </a:solidFill>
                  <a:latin typeface="Arial" panose="020B0604020202020204" pitchFamily="34" charset="0"/>
                  <a:ea typeface="黑体" panose="02010609060101010101" pitchFamily="49" charset="-122"/>
                </a:endParaRPr>
              </a:p>
            </p:txBody>
          </p:sp>
          <p:sp>
            <p:nvSpPr>
              <p:cNvPr id="16" name="Oval 16">
                <a:extLst>
                  <a:ext uri="{FF2B5EF4-FFF2-40B4-BE49-F238E27FC236}">
                    <a16:creationId xmlns:a16="http://schemas.microsoft.com/office/drawing/2014/main" id="{E5C8AC52-AEE9-054F-A4B3-9D2CBF88CF8F}"/>
                  </a:ext>
                </a:extLst>
              </p:cNvPr>
              <p:cNvSpPr>
                <a:spLocks noChangeArrowheads="1"/>
              </p:cNvSpPr>
              <p:nvPr/>
            </p:nvSpPr>
            <p:spPr bwMode="auto">
              <a:xfrm>
                <a:off x="2125" y="1327"/>
                <a:ext cx="1570" cy="770"/>
              </a:xfrm>
              <a:prstGeom prst="ellipse">
                <a:avLst/>
              </a:prstGeom>
              <a:gradFill rotWithShape="1">
                <a:gsLst>
                  <a:gs pos="0">
                    <a:srgbClr val="B41441"/>
                  </a:gs>
                  <a:gs pos="100000">
                    <a:schemeClr val="accent1">
                      <a:alpha val="48000"/>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a:defRPr sz="3600">
                    <a:solidFill>
                      <a:schemeClr val="tx1"/>
                    </a:solidFill>
                    <a:latin typeface="Times New Roman" panose="02020603050405020304" pitchFamily="18" charset="0"/>
                    <a:ea typeface="宋体" panose="02010600030101010101" pitchFamily="2" charset="-122"/>
                  </a:defRPr>
                </a:lvl1pPr>
                <a:lvl2pPr>
                  <a:defRPr sz="3600">
                    <a:solidFill>
                      <a:schemeClr val="tx1"/>
                    </a:solidFill>
                    <a:latin typeface="Times New Roman" panose="02020603050405020304" pitchFamily="18" charset="0"/>
                    <a:ea typeface="宋体" panose="02010600030101010101" pitchFamily="2" charset="-122"/>
                  </a:defRPr>
                </a:lvl2pPr>
                <a:lvl3pPr>
                  <a:defRPr sz="3600">
                    <a:solidFill>
                      <a:schemeClr val="tx1"/>
                    </a:solidFill>
                    <a:latin typeface="Times New Roman" panose="02020603050405020304" pitchFamily="18" charset="0"/>
                    <a:ea typeface="宋体" panose="02010600030101010101" pitchFamily="2" charset="-122"/>
                  </a:defRPr>
                </a:lvl3pPr>
                <a:lvl4pPr>
                  <a:defRPr sz="3600">
                    <a:solidFill>
                      <a:schemeClr val="tx1"/>
                    </a:solidFill>
                    <a:latin typeface="Times New Roman" panose="02020603050405020304" pitchFamily="18" charset="0"/>
                    <a:ea typeface="宋体" panose="02010600030101010101" pitchFamily="2" charset="-122"/>
                  </a:defRPr>
                </a:lvl4pPr>
                <a:lvl5pPr>
                  <a:defRPr sz="36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9pPr>
              </a:lstStyle>
              <a:p>
                <a:pPr algn="ctr"/>
                <a:endParaRPr lang="zh-CN" altLang="en-US" sz="1350">
                  <a:solidFill>
                    <a:srgbClr val="000000"/>
                  </a:solidFill>
                  <a:latin typeface="Arial" panose="020B0604020202020204" pitchFamily="34" charset="0"/>
                  <a:ea typeface="黑体" panose="02010609060101010101" pitchFamily="49" charset="-122"/>
                </a:endParaRPr>
              </a:p>
            </p:txBody>
          </p:sp>
          <p:sp>
            <p:nvSpPr>
              <p:cNvPr id="17" name="Oval 17">
                <a:extLst>
                  <a:ext uri="{FF2B5EF4-FFF2-40B4-BE49-F238E27FC236}">
                    <a16:creationId xmlns:a16="http://schemas.microsoft.com/office/drawing/2014/main" id="{F7E93D2F-7BA7-4B44-BC5A-26BFD788B06D}"/>
                  </a:ext>
                </a:extLst>
              </p:cNvPr>
              <p:cNvSpPr>
                <a:spLocks noChangeArrowheads="1"/>
              </p:cNvSpPr>
              <p:nvPr/>
            </p:nvSpPr>
            <p:spPr bwMode="auto">
              <a:xfrm>
                <a:off x="2208" y="1344"/>
                <a:ext cx="1382" cy="624"/>
              </a:xfrm>
              <a:prstGeom prst="ellipse">
                <a:avLst/>
              </a:prstGeom>
              <a:gradFill rotWithShape="1">
                <a:gsLst>
                  <a:gs pos="0">
                    <a:srgbClr val="FFFFFF"/>
                  </a:gs>
                  <a:gs pos="100000">
                    <a:schemeClr val="accent1">
                      <a:alpha val="37999"/>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a:defRPr sz="3600">
                    <a:solidFill>
                      <a:schemeClr val="tx1"/>
                    </a:solidFill>
                    <a:latin typeface="Times New Roman" panose="02020603050405020304" pitchFamily="18" charset="0"/>
                    <a:ea typeface="宋体" panose="02010600030101010101" pitchFamily="2" charset="-122"/>
                  </a:defRPr>
                </a:lvl1pPr>
                <a:lvl2pPr>
                  <a:defRPr sz="3600">
                    <a:solidFill>
                      <a:schemeClr val="tx1"/>
                    </a:solidFill>
                    <a:latin typeface="Times New Roman" panose="02020603050405020304" pitchFamily="18" charset="0"/>
                    <a:ea typeface="宋体" panose="02010600030101010101" pitchFamily="2" charset="-122"/>
                  </a:defRPr>
                </a:lvl2pPr>
                <a:lvl3pPr>
                  <a:defRPr sz="3600">
                    <a:solidFill>
                      <a:schemeClr val="tx1"/>
                    </a:solidFill>
                    <a:latin typeface="Times New Roman" panose="02020603050405020304" pitchFamily="18" charset="0"/>
                    <a:ea typeface="宋体" panose="02010600030101010101" pitchFamily="2" charset="-122"/>
                  </a:defRPr>
                </a:lvl3pPr>
                <a:lvl4pPr>
                  <a:defRPr sz="3600">
                    <a:solidFill>
                      <a:schemeClr val="tx1"/>
                    </a:solidFill>
                    <a:latin typeface="Times New Roman" panose="02020603050405020304" pitchFamily="18" charset="0"/>
                    <a:ea typeface="宋体" panose="02010600030101010101" pitchFamily="2" charset="-122"/>
                  </a:defRPr>
                </a:lvl4pPr>
                <a:lvl5pPr>
                  <a:defRPr sz="36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9pPr>
              </a:lstStyle>
              <a:p>
                <a:pPr algn="ctr"/>
                <a:endParaRPr lang="zh-CN" altLang="en-US" sz="1350">
                  <a:solidFill>
                    <a:srgbClr val="000000"/>
                  </a:solidFill>
                  <a:latin typeface="Arial" panose="020B0604020202020204" pitchFamily="34" charset="0"/>
                  <a:ea typeface="黑体" panose="02010609060101010101" pitchFamily="49" charset="-122"/>
                </a:endParaRPr>
              </a:p>
            </p:txBody>
          </p:sp>
        </p:grpSp>
        <p:sp>
          <p:nvSpPr>
            <p:cNvPr id="12" name="Text Box 18">
              <a:extLst>
                <a:ext uri="{FF2B5EF4-FFF2-40B4-BE49-F238E27FC236}">
                  <a16:creationId xmlns:a16="http://schemas.microsoft.com/office/drawing/2014/main" id="{38BEF8C7-F2F1-454C-89A7-0C2610CD0102}"/>
                </a:ext>
              </a:extLst>
            </p:cNvPr>
            <p:cNvSpPr txBox="1">
              <a:spLocks noChangeArrowheads="1"/>
            </p:cNvSpPr>
            <p:nvPr/>
          </p:nvSpPr>
          <p:spPr bwMode="auto">
            <a:xfrm>
              <a:off x="2165" y="990"/>
              <a:ext cx="1411" cy="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Times New Roman" panose="02020603050405020304" pitchFamily="18" charset="0"/>
                  <a:ea typeface="宋体" panose="02010600030101010101" pitchFamily="2" charset="-122"/>
                </a:defRPr>
              </a:lvl1pPr>
              <a:lvl2pPr>
                <a:defRPr sz="3600">
                  <a:solidFill>
                    <a:schemeClr val="tx1"/>
                  </a:solidFill>
                  <a:latin typeface="Times New Roman" panose="02020603050405020304" pitchFamily="18" charset="0"/>
                  <a:ea typeface="宋体" panose="02010600030101010101" pitchFamily="2" charset="-122"/>
                </a:defRPr>
              </a:lvl2pPr>
              <a:lvl3pPr>
                <a:defRPr sz="3600">
                  <a:solidFill>
                    <a:schemeClr val="tx1"/>
                  </a:solidFill>
                  <a:latin typeface="Times New Roman" panose="02020603050405020304" pitchFamily="18" charset="0"/>
                  <a:ea typeface="宋体" panose="02010600030101010101" pitchFamily="2" charset="-122"/>
                </a:defRPr>
              </a:lvl3pPr>
              <a:lvl4pPr>
                <a:defRPr sz="3600">
                  <a:solidFill>
                    <a:schemeClr val="tx1"/>
                  </a:solidFill>
                  <a:latin typeface="Times New Roman" panose="02020603050405020304" pitchFamily="18" charset="0"/>
                  <a:ea typeface="宋体" panose="02010600030101010101" pitchFamily="2" charset="-122"/>
                </a:defRPr>
              </a:lvl4pPr>
              <a:lvl5pPr>
                <a:defRPr sz="36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9pPr>
            </a:lstStyle>
            <a:p>
              <a:pPr algn="ctr" eaLnBrk="0" hangingPunct="0"/>
              <a:r>
                <a:rPr lang="zh-CN" altLang="en-US" sz="1800">
                  <a:solidFill>
                    <a:srgbClr val="000000"/>
                  </a:solidFill>
                  <a:latin typeface="Arial" panose="020B0604020202020204" pitchFamily="34" charset="0"/>
                  <a:ea typeface="黑体" panose="02010609060101010101" pitchFamily="49" charset="-122"/>
                </a:rPr>
                <a:t>非格司亭</a:t>
              </a:r>
            </a:p>
            <a:p>
              <a:pPr algn="ctr" eaLnBrk="0" hangingPunct="0"/>
              <a:r>
                <a:rPr lang="en-US" altLang="zh-CN" sz="1500">
                  <a:solidFill>
                    <a:srgbClr val="000000"/>
                  </a:solidFill>
                  <a:latin typeface="Arial" panose="020B0604020202020204" pitchFamily="34" charset="0"/>
                  <a:ea typeface="黑体" panose="02010609060101010101" pitchFamily="49" charset="-122"/>
                </a:rPr>
                <a:t>Filgrastim</a:t>
              </a:r>
            </a:p>
            <a:p>
              <a:pPr algn="ctr" eaLnBrk="0" hangingPunct="0"/>
              <a:r>
                <a:rPr lang="zh-CN" altLang="en-US" sz="1050">
                  <a:solidFill>
                    <a:srgbClr val="000000"/>
                  </a:solidFill>
                  <a:latin typeface="Arial" panose="020B0604020202020204" pitchFamily="34" charset="0"/>
                  <a:ea typeface="黑体" panose="02010609060101010101" pitchFamily="49" charset="-122"/>
                </a:rPr>
                <a:t>经过修饰的大肠杆菌</a:t>
              </a:r>
            </a:p>
            <a:p>
              <a:pPr algn="ctr" eaLnBrk="0" hangingPunct="0"/>
              <a:r>
                <a:rPr lang="zh-CN" altLang="en-US" sz="1050">
                  <a:solidFill>
                    <a:srgbClr val="000000"/>
                  </a:solidFill>
                  <a:latin typeface="Arial" panose="020B0604020202020204" pitchFamily="34" charset="0"/>
                  <a:ea typeface="黑体" panose="02010609060101010101" pitchFamily="49" charset="-122"/>
                </a:rPr>
                <a:t>表达人</a:t>
              </a:r>
              <a:r>
                <a:rPr lang="en-US" altLang="zh-CN" sz="1050">
                  <a:solidFill>
                    <a:srgbClr val="000000"/>
                  </a:solidFill>
                  <a:latin typeface="Arial" panose="020B0604020202020204" pitchFamily="34" charset="0"/>
                  <a:ea typeface="黑体" panose="02010609060101010101" pitchFamily="49" charset="-122"/>
                </a:rPr>
                <a:t>G-CSF</a:t>
              </a:r>
              <a:r>
                <a:rPr lang="zh-CN" altLang="en-US" sz="1050">
                  <a:solidFill>
                    <a:srgbClr val="000000"/>
                  </a:solidFill>
                  <a:latin typeface="Arial" panose="020B0604020202020204" pitchFamily="34" charset="0"/>
                  <a:ea typeface="黑体" panose="02010609060101010101" pitchFamily="49" charset="-122"/>
                </a:rPr>
                <a:t>基因产生的</a:t>
              </a:r>
            </a:p>
          </p:txBody>
        </p:sp>
      </p:grpSp>
      <p:sp>
        <p:nvSpPr>
          <p:cNvPr id="22" name="Rectangle 1">
            <a:extLst>
              <a:ext uri="{FF2B5EF4-FFF2-40B4-BE49-F238E27FC236}">
                <a16:creationId xmlns:a16="http://schemas.microsoft.com/office/drawing/2014/main" id="{6B9BB930-F443-5849-8EBE-47E857207BEA}"/>
              </a:ext>
            </a:extLst>
          </p:cNvPr>
          <p:cNvSpPr>
            <a:spLocks noChangeArrowheads="1"/>
          </p:cNvSpPr>
          <p:nvPr/>
        </p:nvSpPr>
        <p:spPr bwMode="auto">
          <a:xfrm>
            <a:off x="5976181" y="2411914"/>
            <a:ext cx="1661434" cy="1164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600">
                <a:solidFill>
                  <a:schemeClr val="tx1"/>
                </a:solidFill>
                <a:latin typeface="Times New Roman" panose="02020603050405020304" pitchFamily="18" charset="0"/>
                <a:ea typeface="宋体" panose="02010600030101010101" pitchFamily="2" charset="-122"/>
              </a:defRPr>
            </a:lvl1pPr>
            <a:lvl2pPr>
              <a:defRPr sz="3600">
                <a:solidFill>
                  <a:schemeClr val="tx1"/>
                </a:solidFill>
                <a:latin typeface="Times New Roman" panose="02020603050405020304" pitchFamily="18" charset="0"/>
                <a:ea typeface="宋体" panose="02010600030101010101" pitchFamily="2" charset="-122"/>
              </a:defRPr>
            </a:lvl2pPr>
            <a:lvl3pPr>
              <a:defRPr sz="3600">
                <a:solidFill>
                  <a:schemeClr val="tx1"/>
                </a:solidFill>
                <a:latin typeface="Times New Roman" panose="02020603050405020304" pitchFamily="18" charset="0"/>
                <a:ea typeface="宋体" panose="02010600030101010101" pitchFamily="2" charset="-122"/>
              </a:defRPr>
            </a:lvl3pPr>
            <a:lvl4pPr>
              <a:defRPr sz="3600">
                <a:solidFill>
                  <a:schemeClr val="tx1"/>
                </a:solidFill>
                <a:latin typeface="Times New Roman" panose="02020603050405020304" pitchFamily="18" charset="0"/>
                <a:ea typeface="宋体" panose="02010600030101010101" pitchFamily="2" charset="-122"/>
              </a:defRPr>
            </a:lvl4pPr>
            <a:lvl5pPr>
              <a:defRPr sz="36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9pPr>
          </a:lstStyle>
          <a:p>
            <a:pPr>
              <a:lnSpc>
                <a:spcPct val="150000"/>
              </a:lnSpc>
            </a:pPr>
            <a:r>
              <a:rPr lang="zh-CN" altLang="en-US" sz="1200">
                <a:solidFill>
                  <a:srgbClr val="000000"/>
                </a:solidFill>
                <a:latin typeface="Arial" panose="020B0604020202020204" pitchFamily="34" charset="0"/>
                <a:ea typeface="黑体" panose="02010609060101010101" pitchFamily="49" charset="-122"/>
              </a:rPr>
              <a:t>提高中性粒细胞的趋化作用以及在趋化因子刺激下增加过氧化物的产生。</a:t>
            </a:r>
          </a:p>
        </p:txBody>
      </p:sp>
      <p:sp>
        <p:nvSpPr>
          <p:cNvPr id="23" name="文本框 985107">
            <a:extLst>
              <a:ext uri="{FF2B5EF4-FFF2-40B4-BE49-F238E27FC236}">
                <a16:creationId xmlns:a16="http://schemas.microsoft.com/office/drawing/2014/main" id="{0464EFDA-67C6-B04C-A6AD-2CA7511DDBDF}"/>
              </a:ext>
            </a:extLst>
          </p:cNvPr>
          <p:cNvSpPr txBox="1">
            <a:spLocks noChangeArrowheads="1"/>
          </p:cNvSpPr>
          <p:nvPr/>
        </p:nvSpPr>
        <p:spPr bwMode="auto">
          <a:xfrm>
            <a:off x="3629926" y="3456260"/>
            <a:ext cx="2040728" cy="694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521" tIns="35111" rIns="67521" bIns="35111">
            <a:spAutoFit/>
          </a:bodyPr>
          <a:lstStyle>
            <a:lvl1pPr>
              <a:defRPr sz="3600">
                <a:solidFill>
                  <a:schemeClr val="tx1"/>
                </a:solidFill>
                <a:latin typeface="Times New Roman" panose="02020603050405020304" pitchFamily="18" charset="0"/>
                <a:ea typeface="宋体" panose="02010600030101010101" pitchFamily="2" charset="-122"/>
              </a:defRPr>
            </a:lvl1pPr>
            <a:lvl2pPr>
              <a:defRPr sz="3600">
                <a:solidFill>
                  <a:schemeClr val="tx1"/>
                </a:solidFill>
                <a:latin typeface="Times New Roman" panose="02020603050405020304" pitchFamily="18" charset="0"/>
                <a:ea typeface="宋体" panose="02010600030101010101" pitchFamily="2" charset="-122"/>
              </a:defRPr>
            </a:lvl2pPr>
            <a:lvl3pPr>
              <a:defRPr sz="3600">
                <a:solidFill>
                  <a:schemeClr val="tx1"/>
                </a:solidFill>
                <a:latin typeface="Times New Roman" panose="02020603050405020304" pitchFamily="18" charset="0"/>
                <a:ea typeface="宋体" panose="02010600030101010101" pitchFamily="2" charset="-122"/>
              </a:defRPr>
            </a:lvl3pPr>
            <a:lvl4pPr>
              <a:defRPr sz="3600">
                <a:solidFill>
                  <a:schemeClr val="tx1"/>
                </a:solidFill>
                <a:latin typeface="Times New Roman" panose="02020603050405020304" pitchFamily="18" charset="0"/>
                <a:ea typeface="宋体" panose="02010600030101010101" pitchFamily="2" charset="-122"/>
              </a:defRPr>
            </a:lvl4pPr>
            <a:lvl5pPr>
              <a:defRPr sz="36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3600">
                <a:solidFill>
                  <a:schemeClr val="tx1"/>
                </a:solidFill>
                <a:latin typeface="Times New Roman" panose="02020603050405020304" pitchFamily="18" charset="0"/>
                <a:ea typeface="宋体" panose="02010600030101010101" pitchFamily="2" charset="-122"/>
              </a:defRPr>
            </a:lvl9pPr>
          </a:lstStyle>
          <a:p>
            <a:r>
              <a:rPr lang="zh-CN" altLang="en-US" sz="1350">
                <a:solidFill>
                  <a:srgbClr val="000000"/>
                </a:solidFill>
                <a:latin typeface="Arial" panose="020B0604020202020204" pitchFamily="34" charset="0"/>
                <a:ea typeface="黑体" panose="02010609060101010101" pitchFamily="49" charset="-122"/>
              </a:rPr>
              <a:t>非格司亭：瑞白、惠尔血</a:t>
            </a:r>
          </a:p>
          <a:p>
            <a:r>
              <a:rPr lang="zh-CN" altLang="pt-BR" sz="1350">
                <a:solidFill>
                  <a:srgbClr val="000000"/>
                </a:solidFill>
                <a:latin typeface="Arial" panose="020B0604020202020204" pitchFamily="34" charset="0"/>
                <a:ea typeface="黑体" panose="02010609060101010101" pitchFamily="49" charset="-122"/>
              </a:rPr>
              <a:t>来格司亭：格拉诺赛特</a:t>
            </a:r>
          </a:p>
          <a:p>
            <a:r>
              <a:rPr lang="zh-CN" altLang="pt-BR" sz="1350">
                <a:solidFill>
                  <a:srgbClr val="000000"/>
                </a:solidFill>
                <a:latin typeface="Arial" panose="020B0604020202020204" pitchFamily="34" charset="0"/>
                <a:ea typeface="黑体" panose="02010609060101010101" pitchFamily="49" charset="-122"/>
              </a:rPr>
              <a:t>沙格斯亭：</a:t>
            </a:r>
            <a:r>
              <a:rPr lang="pt-BR" altLang="zh-CN" sz="1350">
                <a:solidFill>
                  <a:srgbClr val="000000"/>
                </a:solidFill>
                <a:latin typeface="Arial" panose="020B0604020202020204" pitchFamily="34" charset="0"/>
                <a:ea typeface="黑体" panose="02010609060101010101" pitchFamily="49" charset="-122"/>
              </a:rPr>
              <a:t>GM-CSF</a:t>
            </a:r>
            <a:endParaRPr lang="zh-CN" altLang="en-US" sz="1350">
              <a:solidFill>
                <a:srgbClr val="000000"/>
              </a:solidFill>
              <a:latin typeface="Arial" panose="020B0604020202020204" pitchFamily="34" charset="0"/>
              <a:ea typeface="黑体" panose="02010609060101010101" pitchFamily="49" charset="-122"/>
            </a:endParaRPr>
          </a:p>
        </p:txBody>
      </p:sp>
    </p:spTree>
    <p:extLst>
      <p:ext uri="{BB962C8B-B14F-4D97-AF65-F5344CB8AC3E}">
        <p14:creationId xmlns:p14="http://schemas.microsoft.com/office/powerpoint/2010/main" val="542328949"/>
      </p:ext>
    </p:extLst>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a:extLst>
              <a:ext uri="{FF2B5EF4-FFF2-40B4-BE49-F238E27FC236}">
                <a16:creationId xmlns:a16="http://schemas.microsoft.com/office/drawing/2014/main" id="{9A00DE15-3AC4-814B-AFB1-FE59BC7ED939}"/>
              </a:ext>
            </a:extLst>
          </p:cNvPr>
          <p:cNvSpPr/>
          <p:nvPr/>
        </p:nvSpPr>
        <p:spPr>
          <a:xfrm>
            <a:off x="416909" y="124272"/>
            <a:ext cx="2912885" cy="508300"/>
          </a:xfrm>
          <a:prstGeom prst="roundRect">
            <a:avLst/>
          </a:prstGeom>
          <a:solidFill>
            <a:schemeClr val="accent1"/>
          </a:solidFill>
          <a:ln>
            <a:noFill/>
          </a:ln>
          <a:effectLst>
            <a:outerShdw blurRad="190500" dist="152400" dir="81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dirty="0">
              <a:latin typeface="+mj-lt"/>
              <a:ea typeface="Arial Unicode MS" panose="020B0604020202020204" pitchFamily="34" charset="-122"/>
              <a:cs typeface="Arial Unicode MS" panose="020B0604020202020204" pitchFamily="34" charset="-122"/>
            </a:endParaRPr>
          </a:p>
        </p:txBody>
      </p:sp>
      <p:sp>
        <p:nvSpPr>
          <p:cNvPr id="20" name="矩形 19">
            <a:extLst>
              <a:ext uri="{FF2B5EF4-FFF2-40B4-BE49-F238E27FC236}">
                <a16:creationId xmlns:a16="http://schemas.microsoft.com/office/drawing/2014/main" id="{BCD7755D-5CE4-164C-AD5C-C3B8F81A448B}"/>
              </a:ext>
            </a:extLst>
          </p:cNvPr>
          <p:cNvSpPr/>
          <p:nvPr/>
        </p:nvSpPr>
        <p:spPr>
          <a:xfrm>
            <a:off x="-47569" y="149101"/>
            <a:ext cx="3922513" cy="430928"/>
          </a:xfrm>
          <a:prstGeom prst="rect">
            <a:avLst/>
          </a:prstGeom>
        </p:spPr>
        <p:txBody>
          <a:bodyPr wrap="square" lIns="121960" tIns="60980" rIns="121960" bIns="60980">
            <a:spAutoFit/>
          </a:bodyPr>
          <a:lstStyle/>
          <a:p>
            <a:pPr algn="ctr">
              <a:spcBef>
                <a:spcPct val="50000"/>
              </a:spcBef>
            </a:pPr>
            <a:r>
              <a:rPr lang="zh-CN" altLang="en-US" sz="2000" dirty="0">
                <a:solidFill>
                  <a:schemeClr val="bg1"/>
                </a:solidFill>
                <a:latin typeface="Microsoft YaHei" panose="020B0503020204020204" pitchFamily="34" charset="-122"/>
                <a:ea typeface="Microsoft YaHei" panose="020B0503020204020204" pitchFamily="34" charset="-122"/>
              </a:rPr>
              <a:t>长效粒细胞集落刺激因子</a:t>
            </a:r>
          </a:p>
        </p:txBody>
      </p:sp>
      <p:sp>
        <p:nvSpPr>
          <p:cNvPr id="4" name="矩形 3">
            <a:extLst>
              <a:ext uri="{FF2B5EF4-FFF2-40B4-BE49-F238E27FC236}">
                <a16:creationId xmlns:a16="http://schemas.microsoft.com/office/drawing/2014/main" id="{4DC6EED4-8E52-794D-A6AC-4AF771F99D21}"/>
              </a:ext>
            </a:extLst>
          </p:cNvPr>
          <p:cNvSpPr/>
          <p:nvPr/>
        </p:nvSpPr>
        <p:spPr>
          <a:xfrm>
            <a:off x="5905803" y="1346861"/>
            <a:ext cx="1594739" cy="353724"/>
          </a:xfrm>
          <a:prstGeom prst="rect">
            <a:avLst/>
          </a:prstGeom>
          <a:solidFill>
            <a:srgbClr val="00A0E9"/>
          </a:solidFill>
          <a:ln w="190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5" name="Rectangle 2">
            <a:extLst>
              <a:ext uri="{FF2B5EF4-FFF2-40B4-BE49-F238E27FC236}">
                <a16:creationId xmlns:a16="http://schemas.microsoft.com/office/drawing/2014/main" id="{78DBDB6F-B1F9-AD4E-B18C-F0CEAA733616}"/>
              </a:ext>
            </a:extLst>
          </p:cNvPr>
          <p:cNvSpPr txBox="1">
            <a:spLocks noChangeArrowheads="1"/>
          </p:cNvSpPr>
          <p:nvPr/>
        </p:nvSpPr>
        <p:spPr>
          <a:xfrm>
            <a:off x="948697" y="802861"/>
            <a:ext cx="8119384" cy="85751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1">
                <a:latin typeface="Microsoft YaHei" panose="020B0503020204020204" pitchFamily="34" charset="-122"/>
                <a:ea typeface="Microsoft YaHei" panose="020B0503020204020204" pitchFamily="34" charset="-122"/>
                <a:sym typeface="Franklin Gothic Book" panose="020B0503020102020204" pitchFamily="34" charset="0"/>
              </a:rPr>
              <a:t>聚乙二醇化重组人粒细胞集落刺激因子</a:t>
            </a:r>
            <a:r>
              <a:rPr lang="en-US" altLang="zh-CN" sz="2401">
                <a:latin typeface="Microsoft YaHei" panose="020B0503020204020204" pitchFamily="34" charset="-122"/>
                <a:ea typeface="Microsoft YaHei" panose="020B0503020204020204" pitchFamily="34" charset="-122"/>
                <a:sym typeface="Franklin Gothic Book" panose="020B0503020102020204" pitchFamily="34" charset="0"/>
              </a:rPr>
              <a:t>PEG-rh</a:t>
            </a:r>
            <a:r>
              <a:rPr lang="zh-CN" altLang="en-US" sz="2401">
                <a:latin typeface="Microsoft YaHei" panose="020B0503020204020204" pitchFamily="34" charset="-122"/>
                <a:ea typeface="Microsoft YaHei" panose="020B0503020204020204" pitchFamily="34" charset="-122"/>
                <a:sym typeface="Franklin Gothic Book" panose="020B0503020102020204" pitchFamily="34" charset="0"/>
              </a:rPr>
              <a:t>G-CSF</a:t>
            </a:r>
          </a:p>
        </p:txBody>
      </p:sp>
      <p:pic>
        <p:nvPicPr>
          <p:cNvPr id="6" name="Picture 3" descr="结构">
            <a:extLst>
              <a:ext uri="{FF2B5EF4-FFF2-40B4-BE49-F238E27FC236}">
                <a16:creationId xmlns:a16="http://schemas.microsoft.com/office/drawing/2014/main" id="{3B901778-2C3B-B24B-9313-9117892C253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r="56296"/>
          <a:stretch>
            <a:fillRect/>
          </a:stretch>
        </p:blipFill>
        <p:spPr>
          <a:xfrm>
            <a:off x="1944561" y="1346860"/>
            <a:ext cx="1644761" cy="1660244"/>
          </a:xfrm>
          <a:prstGeom prst="rect">
            <a:avLst/>
          </a:prstGeom>
        </p:spPr>
      </p:pic>
      <p:sp>
        <p:nvSpPr>
          <p:cNvPr id="7" name="矩形 4">
            <a:extLst>
              <a:ext uri="{FF2B5EF4-FFF2-40B4-BE49-F238E27FC236}">
                <a16:creationId xmlns:a16="http://schemas.microsoft.com/office/drawing/2014/main" id="{B89CA08E-AE87-2848-9677-DD91106920C0}"/>
              </a:ext>
            </a:extLst>
          </p:cNvPr>
          <p:cNvSpPr>
            <a:spLocks noChangeArrowheads="1"/>
          </p:cNvSpPr>
          <p:nvPr/>
        </p:nvSpPr>
        <p:spPr bwMode="auto">
          <a:xfrm>
            <a:off x="173533" y="4939956"/>
            <a:ext cx="297271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r>
              <a:rPr lang="fi-FI" altLang="zh-CN" sz="1050" i="1">
                <a:solidFill>
                  <a:srgbClr val="222222"/>
                </a:solidFill>
                <a:latin typeface="Arial" panose="020B0604020202020204" pitchFamily="34" charset="0"/>
                <a:ea typeface="宋体" panose="02010600030101010101" pitchFamily="2" charset="-122"/>
                <a:sym typeface="Franklin Gothic Book" panose="020B0503020102020204" pitchFamily="34" charset="0"/>
              </a:rPr>
              <a:t>Clin Pharmacokinet 2011; 50 (5): 295-306</a:t>
            </a:r>
            <a:endParaRPr lang="zh-CN" altLang="en-US" sz="1050" i="1">
              <a:solidFill>
                <a:srgbClr val="222222"/>
              </a:solidFill>
              <a:latin typeface="Arial" panose="020B0604020202020204" pitchFamily="34" charset="0"/>
              <a:ea typeface="宋体" panose="02010600030101010101" pitchFamily="2" charset="-122"/>
              <a:sym typeface="Franklin Gothic Book" panose="020B0503020102020204" pitchFamily="34" charset="0"/>
            </a:endParaRPr>
          </a:p>
        </p:txBody>
      </p:sp>
      <p:sp>
        <p:nvSpPr>
          <p:cNvPr id="8" name="AutoShape 34">
            <a:extLst>
              <a:ext uri="{FF2B5EF4-FFF2-40B4-BE49-F238E27FC236}">
                <a16:creationId xmlns:a16="http://schemas.microsoft.com/office/drawing/2014/main" id="{8183442A-4051-4745-B68E-749B83D54130}"/>
              </a:ext>
            </a:extLst>
          </p:cNvPr>
          <p:cNvSpPr>
            <a:spLocks noChangeArrowheads="1"/>
          </p:cNvSpPr>
          <p:nvPr/>
        </p:nvSpPr>
        <p:spPr bwMode="auto">
          <a:xfrm rot="5400000">
            <a:off x="4297367" y="1044944"/>
            <a:ext cx="549047" cy="2477264"/>
          </a:xfrm>
          <a:prstGeom prst="upArrow">
            <a:avLst>
              <a:gd name="adj1" fmla="val 52833"/>
              <a:gd name="adj2" fmla="val 45934"/>
            </a:avLst>
          </a:prstGeom>
          <a:gradFill rotWithShape="1">
            <a:gsLst>
              <a:gs pos="0">
                <a:srgbClr val="3399FF"/>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eaLnBrk="1" hangingPunct="1">
              <a:spcBef>
                <a:spcPct val="0"/>
              </a:spcBef>
              <a:buFontTx/>
              <a:buNone/>
            </a:pPr>
            <a:endParaRPr lang="zh-CN" altLang="en-US" sz="1350" b="1">
              <a:ea typeface="宋体" panose="02010600030101010101" pitchFamily="2" charset="-122"/>
              <a:sym typeface="Franklin Gothic Book" panose="020B0503020102020204" pitchFamily="34" charset="0"/>
            </a:endParaRPr>
          </a:p>
        </p:txBody>
      </p:sp>
      <p:sp>
        <p:nvSpPr>
          <p:cNvPr id="9" name="圆角矩形 8">
            <a:extLst>
              <a:ext uri="{FF2B5EF4-FFF2-40B4-BE49-F238E27FC236}">
                <a16:creationId xmlns:a16="http://schemas.microsoft.com/office/drawing/2014/main" id="{16FADDA6-00F3-124C-ADB3-14C7DC0AFA34}"/>
              </a:ext>
            </a:extLst>
          </p:cNvPr>
          <p:cNvSpPr>
            <a:spLocks noChangeArrowheads="1"/>
          </p:cNvSpPr>
          <p:nvPr/>
        </p:nvSpPr>
        <p:spPr bwMode="auto">
          <a:xfrm>
            <a:off x="3845385" y="1533846"/>
            <a:ext cx="1685255" cy="539520"/>
          </a:xfrm>
          <a:prstGeom prst="roundRect">
            <a:avLst>
              <a:gd name="adj" fmla="val 16667"/>
            </a:avLst>
          </a:prstGeom>
          <a:solidFill>
            <a:srgbClr val="0875F8"/>
          </a:solidFill>
          <a:ln w="9525">
            <a:noFill/>
            <a:round/>
            <a:headEnd/>
            <a:tailEnd/>
          </a:ln>
          <a:effectLst>
            <a:outerShdw dist="38100" dir="16200000" algn="ctr" rotWithShape="0">
              <a:srgbClr val="000000">
                <a:alpha val="25000"/>
              </a:srgb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500">
                <a:solidFill>
                  <a:schemeClr val="bg1"/>
                </a:solidFill>
                <a:latin typeface="Tahoma" panose="020B0604030504040204" pitchFamily="34" charset="0"/>
                <a:cs typeface="Tahoma" panose="020B0604030504040204" pitchFamily="34" charset="0"/>
                <a:sym typeface="Franklin Gothic Book" panose="020B0503020102020204" pitchFamily="34" charset="0"/>
              </a:rPr>
              <a:t>rhG-CSF</a:t>
            </a:r>
            <a:r>
              <a:rPr lang="zh-CN" altLang="en-US" sz="1500">
                <a:solidFill>
                  <a:schemeClr val="bg1"/>
                </a:solidFill>
                <a:latin typeface="Tahoma" panose="020B0604030504040204" pitchFamily="34" charset="0"/>
                <a:cs typeface="Tahoma" panose="020B0604030504040204" pitchFamily="34" charset="0"/>
                <a:sym typeface="Franklin Gothic Book" panose="020B0503020102020204" pitchFamily="34" charset="0"/>
              </a:rPr>
              <a:t>蛋白</a:t>
            </a:r>
            <a:r>
              <a:rPr lang="en-US" altLang="zh-CN" sz="1500">
                <a:solidFill>
                  <a:schemeClr val="bg1"/>
                </a:solidFill>
                <a:latin typeface="Tahoma" panose="020B0604030504040204" pitchFamily="34" charset="0"/>
                <a:cs typeface="Tahoma" panose="020B0604030504040204" pitchFamily="34" charset="0"/>
                <a:sym typeface="Franklin Gothic Book" panose="020B0503020102020204" pitchFamily="34" charset="0"/>
              </a:rPr>
              <a:t>N</a:t>
            </a:r>
          </a:p>
          <a:p>
            <a:pPr eaLnBrk="1" hangingPunct="1"/>
            <a:r>
              <a:rPr lang="zh-CN" altLang="en-US" sz="1500">
                <a:solidFill>
                  <a:schemeClr val="bg1"/>
                </a:solidFill>
                <a:latin typeface="Tahoma" panose="020B0604030504040204" pitchFamily="34" charset="0"/>
                <a:cs typeface="Tahoma" panose="020B0604030504040204" pitchFamily="34" charset="0"/>
                <a:sym typeface="Franklin Gothic Book" panose="020B0503020102020204" pitchFamily="34" charset="0"/>
              </a:rPr>
              <a:t>末端定点交联</a:t>
            </a:r>
          </a:p>
        </p:txBody>
      </p:sp>
      <p:pic>
        <p:nvPicPr>
          <p:cNvPr id="10" name="Picture 3" descr="结构">
            <a:extLst>
              <a:ext uri="{FF2B5EF4-FFF2-40B4-BE49-F238E27FC236}">
                <a16:creationId xmlns:a16="http://schemas.microsoft.com/office/drawing/2014/main" id="{8250F99F-75DB-C147-9CD9-BF9C7AA09A87}"/>
              </a:ext>
            </a:extLst>
          </p:cNvPr>
          <p:cNvPicPr>
            <a:picLocks noChangeAspect="1" noChangeArrowheads="1"/>
          </p:cNvPicPr>
          <p:nvPr/>
        </p:nvPicPr>
        <p:blipFill>
          <a:blip r:embed="rId4" cstate="print"/>
          <a:srcRect l="65433" t="20526" r="7994" b="3847"/>
          <a:stretch>
            <a:fillRect/>
          </a:stretch>
        </p:blipFill>
        <p:spPr bwMode="auto">
          <a:xfrm>
            <a:off x="5905876" y="1559113"/>
            <a:ext cx="1594575" cy="1473677"/>
          </a:xfrm>
          <a:prstGeom prst="roundRect">
            <a:avLst>
              <a:gd name="adj" fmla="val 9031"/>
            </a:avLst>
          </a:prstGeom>
          <a:noFill/>
          <a:ln w="9525">
            <a:solidFill>
              <a:srgbClr val="0000FF"/>
            </a:solidFill>
            <a:miter lim="800000"/>
            <a:headEnd/>
            <a:tailEnd/>
          </a:ln>
        </p:spPr>
      </p:pic>
      <p:sp>
        <p:nvSpPr>
          <p:cNvPr id="11" name="Text Box 3">
            <a:extLst>
              <a:ext uri="{FF2B5EF4-FFF2-40B4-BE49-F238E27FC236}">
                <a16:creationId xmlns:a16="http://schemas.microsoft.com/office/drawing/2014/main" id="{82182F12-7D35-EF4B-ADE6-4B7107FAB7CE}"/>
              </a:ext>
            </a:extLst>
          </p:cNvPr>
          <p:cNvSpPr txBox="1">
            <a:spLocks noChangeArrowheads="1"/>
          </p:cNvSpPr>
          <p:nvPr/>
        </p:nvSpPr>
        <p:spPr bwMode="auto">
          <a:xfrm>
            <a:off x="3964484" y="2153162"/>
            <a:ext cx="2087810" cy="3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eaLnBrk="1" hangingPunct="1">
              <a:spcBef>
                <a:spcPct val="0"/>
              </a:spcBef>
              <a:buFontTx/>
              <a:buNone/>
            </a:pPr>
            <a:r>
              <a:rPr lang="en-US" altLang="zh-CN" sz="1200" b="1">
                <a:solidFill>
                  <a:srgbClr val="000000"/>
                </a:solidFill>
                <a:latin typeface="Arial" panose="020B0604020202020204" pitchFamily="34" charset="0"/>
                <a:ea typeface="黑体" panose="02010609060101010101" pitchFamily="49" charset="-122"/>
              </a:rPr>
              <a:t>20KDa </a:t>
            </a:r>
            <a:r>
              <a:rPr lang="zh-CN" altLang="en-US" sz="1200" b="1">
                <a:solidFill>
                  <a:srgbClr val="000000"/>
                </a:solidFill>
                <a:latin typeface="Arial" panose="020B0604020202020204" pitchFamily="34" charset="0"/>
                <a:ea typeface="黑体" panose="02010609060101010101" pitchFamily="49" charset="-122"/>
              </a:rPr>
              <a:t>聚乙二醇链</a:t>
            </a:r>
            <a:endParaRPr lang="en-US" altLang="zh-CN" sz="1200" b="1">
              <a:solidFill>
                <a:srgbClr val="000000"/>
              </a:solidFill>
              <a:latin typeface="Arial" panose="020B0604020202020204" pitchFamily="34" charset="0"/>
              <a:ea typeface="黑体" panose="02010609060101010101" pitchFamily="49" charset="-122"/>
            </a:endParaRPr>
          </a:p>
        </p:txBody>
      </p:sp>
      <p:sp>
        <p:nvSpPr>
          <p:cNvPr id="12" name="Text Box 3">
            <a:extLst>
              <a:ext uri="{FF2B5EF4-FFF2-40B4-BE49-F238E27FC236}">
                <a16:creationId xmlns:a16="http://schemas.microsoft.com/office/drawing/2014/main" id="{A3504892-0BC7-E747-8226-D7F58EFDC56D}"/>
              </a:ext>
            </a:extLst>
          </p:cNvPr>
          <p:cNvSpPr txBox="1">
            <a:spLocks noChangeArrowheads="1"/>
          </p:cNvSpPr>
          <p:nvPr/>
        </p:nvSpPr>
        <p:spPr bwMode="auto">
          <a:xfrm>
            <a:off x="6039193" y="1336141"/>
            <a:ext cx="1548290" cy="3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9pPr>
          </a:lstStyle>
          <a:p>
            <a:pPr algn="just" eaLnBrk="1" hangingPunct="1">
              <a:spcBef>
                <a:spcPct val="0"/>
              </a:spcBef>
              <a:buFontTx/>
              <a:buNone/>
            </a:pPr>
            <a:r>
              <a:rPr lang="en-US" altLang="zh-CN" sz="1200" b="1">
                <a:solidFill>
                  <a:schemeClr val="bg1"/>
                </a:solidFill>
                <a:latin typeface="Arial" panose="020B0604020202020204" pitchFamily="34" charset="0"/>
                <a:ea typeface="黑体" panose="02010609060101010101" pitchFamily="49" charset="-122"/>
              </a:rPr>
              <a:t>PEG-rhG-CSF</a:t>
            </a:r>
          </a:p>
        </p:txBody>
      </p:sp>
      <p:graphicFrame>
        <p:nvGraphicFramePr>
          <p:cNvPr id="13" name="表格 12">
            <a:extLst>
              <a:ext uri="{FF2B5EF4-FFF2-40B4-BE49-F238E27FC236}">
                <a16:creationId xmlns:a16="http://schemas.microsoft.com/office/drawing/2014/main" id="{88AA6DEC-6585-1C42-9EA0-279C1FE3545D}"/>
              </a:ext>
            </a:extLst>
          </p:cNvPr>
          <p:cNvGraphicFramePr>
            <a:graphicFrameLocks noGrp="1"/>
          </p:cNvGraphicFramePr>
          <p:nvPr>
            <p:extLst>
              <p:ext uri="{D42A27DB-BD31-4B8C-83A1-F6EECF244321}">
                <p14:modId xmlns:p14="http://schemas.microsoft.com/office/powerpoint/2010/main" val="2077216084"/>
              </p:ext>
            </p:extLst>
          </p:nvPr>
        </p:nvGraphicFramePr>
        <p:xfrm>
          <a:off x="1659892" y="3120401"/>
          <a:ext cx="6056239" cy="1818594"/>
        </p:xfrm>
        <a:graphic>
          <a:graphicData uri="http://schemas.openxmlformats.org/drawingml/2006/table">
            <a:tbl>
              <a:tblPr>
                <a:tableStyleId>{08FB837D-C827-4EFA-A057-4D05807E0F7C}</a:tableStyleId>
              </a:tblPr>
              <a:tblGrid>
                <a:gridCol w="933692">
                  <a:extLst>
                    <a:ext uri="{9D8B030D-6E8A-4147-A177-3AD203B41FA5}">
                      <a16:colId xmlns:a16="http://schemas.microsoft.com/office/drawing/2014/main" val="20000"/>
                    </a:ext>
                  </a:extLst>
                </a:gridCol>
                <a:gridCol w="1512565">
                  <a:extLst>
                    <a:ext uri="{9D8B030D-6E8A-4147-A177-3AD203B41FA5}">
                      <a16:colId xmlns:a16="http://schemas.microsoft.com/office/drawing/2014/main" val="20001"/>
                    </a:ext>
                  </a:extLst>
                </a:gridCol>
                <a:gridCol w="1644206">
                  <a:extLst>
                    <a:ext uri="{9D8B030D-6E8A-4147-A177-3AD203B41FA5}">
                      <a16:colId xmlns:a16="http://schemas.microsoft.com/office/drawing/2014/main" val="20002"/>
                    </a:ext>
                  </a:extLst>
                </a:gridCol>
                <a:gridCol w="1965776">
                  <a:extLst>
                    <a:ext uri="{9D8B030D-6E8A-4147-A177-3AD203B41FA5}">
                      <a16:colId xmlns:a16="http://schemas.microsoft.com/office/drawing/2014/main" val="20003"/>
                    </a:ext>
                  </a:extLst>
                </a:gridCol>
              </a:tblGrid>
              <a:tr h="202066">
                <a:tc>
                  <a:txBody>
                    <a:bodyPr/>
                    <a:lstStyle/>
                    <a:p>
                      <a:pPr algn="ctr">
                        <a:lnSpc>
                          <a:spcPct val="100000"/>
                        </a:lnSpc>
                        <a:spcAft>
                          <a:spcPts val="0"/>
                        </a:spcAft>
                      </a:pPr>
                      <a:r>
                        <a:rPr lang="zh-CN" altLang="en-US" sz="1200" kern="100" dirty="0">
                          <a:solidFill>
                            <a:schemeClr val="bg1"/>
                          </a:solidFill>
                          <a:latin typeface="微软雅黑" pitchFamily="34" charset="-122"/>
                          <a:ea typeface="微软雅黑" pitchFamily="34" charset="-122"/>
                          <a:cs typeface="Times New Roman"/>
                        </a:rPr>
                        <a:t>特点</a:t>
                      </a:r>
                      <a:endParaRPr lang="zh-CN" sz="1200" kern="100" dirty="0">
                        <a:solidFill>
                          <a:schemeClr val="bg1"/>
                        </a:solidFill>
                        <a:latin typeface="微软雅黑" pitchFamily="34" charset="-122"/>
                        <a:ea typeface="微软雅黑" pitchFamily="34" charset="-122"/>
                        <a:cs typeface="Times New Roman"/>
                      </a:endParaRPr>
                    </a:p>
                  </a:txBody>
                  <a:tcPr marL="51451" marR="514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a:lnSpc>
                          <a:spcPct val="100000"/>
                        </a:lnSpc>
                        <a:spcAft>
                          <a:spcPts val="0"/>
                        </a:spcAft>
                      </a:pPr>
                      <a:r>
                        <a:rPr lang="zh-CN" sz="1200" kern="100" dirty="0">
                          <a:solidFill>
                            <a:schemeClr val="bg1"/>
                          </a:solidFill>
                          <a:latin typeface="微软雅黑" pitchFamily="34" charset="-122"/>
                          <a:ea typeface="微软雅黑" pitchFamily="34" charset="-122"/>
                        </a:rPr>
                        <a:t>长效</a:t>
                      </a:r>
                      <a:r>
                        <a:rPr lang="en-US" sz="1200" kern="100" dirty="0">
                          <a:solidFill>
                            <a:schemeClr val="bg1"/>
                          </a:solidFill>
                          <a:latin typeface="微软雅黑" pitchFamily="34" charset="-122"/>
                          <a:ea typeface="微软雅黑" pitchFamily="34" charset="-122"/>
                        </a:rPr>
                        <a:t>G-CSF</a:t>
                      </a:r>
                      <a:endParaRPr lang="zh-CN" sz="1200" kern="100" dirty="0">
                        <a:solidFill>
                          <a:schemeClr val="bg1"/>
                        </a:solidFill>
                        <a:latin typeface="微软雅黑" pitchFamily="34" charset="-122"/>
                        <a:ea typeface="微软雅黑" pitchFamily="34" charset="-122"/>
                        <a:cs typeface="Times New Roman"/>
                      </a:endParaRPr>
                    </a:p>
                  </a:txBody>
                  <a:tcPr marL="51451" marR="514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a:lnSpc>
                          <a:spcPct val="100000"/>
                        </a:lnSpc>
                        <a:spcAft>
                          <a:spcPts val="0"/>
                        </a:spcAft>
                      </a:pPr>
                      <a:r>
                        <a:rPr lang="zh-CN" sz="1200" kern="100" dirty="0">
                          <a:solidFill>
                            <a:schemeClr val="bg1"/>
                          </a:solidFill>
                          <a:latin typeface="微软雅黑" pitchFamily="34" charset="-122"/>
                          <a:ea typeface="微软雅黑" pitchFamily="34" charset="-122"/>
                        </a:rPr>
                        <a:t>普通</a:t>
                      </a:r>
                      <a:r>
                        <a:rPr lang="en-US" sz="1200" kern="100" dirty="0">
                          <a:solidFill>
                            <a:schemeClr val="bg1"/>
                          </a:solidFill>
                          <a:latin typeface="微软雅黑" pitchFamily="34" charset="-122"/>
                          <a:ea typeface="微软雅黑" pitchFamily="34" charset="-122"/>
                        </a:rPr>
                        <a:t>G-CSF</a:t>
                      </a:r>
                      <a:endParaRPr lang="zh-CN" sz="1200" kern="100" dirty="0">
                        <a:solidFill>
                          <a:schemeClr val="bg1"/>
                        </a:solidFill>
                        <a:latin typeface="微软雅黑" pitchFamily="34" charset="-122"/>
                        <a:ea typeface="微软雅黑" pitchFamily="34" charset="-122"/>
                        <a:cs typeface="Times New Roman"/>
                      </a:endParaRPr>
                    </a:p>
                  </a:txBody>
                  <a:tcPr marL="51451" marR="514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tc>
                  <a:txBody>
                    <a:bodyPr/>
                    <a:lstStyle/>
                    <a:p>
                      <a:pPr algn="ctr">
                        <a:lnSpc>
                          <a:spcPct val="100000"/>
                        </a:lnSpc>
                        <a:spcAft>
                          <a:spcPts val="0"/>
                        </a:spcAft>
                      </a:pPr>
                      <a:r>
                        <a:rPr lang="zh-CN" altLang="en-US" sz="1200" kern="100" dirty="0">
                          <a:solidFill>
                            <a:schemeClr val="bg1"/>
                          </a:solidFill>
                          <a:latin typeface="微软雅黑" pitchFamily="34" charset="-122"/>
                          <a:ea typeface="微软雅黑" pitchFamily="34" charset="-122"/>
                          <a:cs typeface="Times New Roman"/>
                        </a:rPr>
                        <a:t>优势</a:t>
                      </a:r>
                      <a:endParaRPr lang="zh-CN" sz="1200" kern="100" dirty="0">
                        <a:solidFill>
                          <a:schemeClr val="bg1"/>
                        </a:solidFill>
                        <a:latin typeface="微软雅黑" pitchFamily="34" charset="-122"/>
                        <a:ea typeface="微软雅黑" pitchFamily="34" charset="-122"/>
                        <a:cs typeface="Times New Roman"/>
                      </a:endParaRPr>
                    </a:p>
                  </a:txBody>
                  <a:tcPr marL="51451" marR="514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75000"/>
                      </a:schemeClr>
                    </a:solidFill>
                  </a:tcPr>
                </a:tc>
                <a:extLst>
                  <a:ext uri="{0D108BD9-81ED-4DB2-BD59-A6C34878D82A}">
                    <a16:rowId xmlns:a16="http://schemas.microsoft.com/office/drawing/2014/main" val="10000"/>
                  </a:ext>
                </a:extLst>
              </a:tr>
              <a:tr h="404132">
                <a:tc>
                  <a:txBody>
                    <a:bodyPr/>
                    <a:lstStyle/>
                    <a:p>
                      <a:pPr algn="ctr">
                        <a:lnSpc>
                          <a:spcPct val="100000"/>
                        </a:lnSpc>
                        <a:spcAft>
                          <a:spcPts val="0"/>
                        </a:spcAft>
                      </a:pPr>
                      <a:r>
                        <a:rPr lang="zh-CN" altLang="en-US" sz="1200" kern="100" dirty="0">
                          <a:latin typeface="微软雅黑" pitchFamily="34" charset="-122"/>
                          <a:ea typeface="微软雅黑" pitchFamily="34" charset="-122"/>
                          <a:cs typeface="Times New Roman"/>
                        </a:rPr>
                        <a:t>清除方式</a:t>
                      </a:r>
                      <a:endParaRPr lang="zh-CN" sz="1200" kern="100" dirty="0">
                        <a:latin typeface="微软雅黑" pitchFamily="34" charset="-122"/>
                        <a:ea typeface="微软雅黑" pitchFamily="34" charset="-122"/>
                        <a:cs typeface="Times New Roman"/>
                      </a:endParaRPr>
                    </a:p>
                  </a:txBody>
                  <a:tcPr marL="51451" marR="514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lnSpc>
                          <a:spcPct val="100000"/>
                        </a:lnSpc>
                        <a:spcAft>
                          <a:spcPts val="0"/>
                        </a:spcAft>
                      </a:pPr>
                      <a:r>
                        <a:rPr lang="zh-CN" sz="1200" kern="100" dirty="0">
                          <a:latin typeface="微软雅黑" pitchFamily="34" charset="-122"/>
                          <a:ea typeface="微软雅黑" pitchFamily="34" charset="-122"/>
                        </a:rPr>
                        <a:t>在血液中清除</a:t>
                      </a:r>
                      <a:r>
                        <a:rPr lang="zh-CN" altLang="en-US" sz="1200" kern="100" dirty="0">
                          <a:latin typeface="微软雅黑" pitchFamily="34" charset="-122"/>
                          <a:ea typeface="微软雅黑" pitchFamily="34" charset="-122"/>
                        </a:rPr>
                        <a:t>受</a:t>
                      </a:r>
                      <a:r>
                        <a:rPr lang="en-US" sz="1200" kern="100" dirty="0">
                          <a:latin typeface="微软雅黑" pitchFamily="34" charset="-122"/>
                          <a:ea typeface="微软雅黑" pitchFamily="34" charset="-122"/>
                        </a:rPr>
                        <a:t>ANC</a:t>
                      </a:r>
                      <a:r>
                        <a:rPr lang="zh-CN" sz="1200" kern="100" dirty="0">
                          <a:latin typeface="微软雅黑" pitchFamily="34" charset="-122"/>
                          <a:ea typeface="微软雅黑" pitchFamily="34" charset="-122"/>
                        </a:rPr>
                        <a:t>的介导</a:t>
                      </a:r>
                      <a:endParaRPr lang="zh-CN" sz="1200" kern="100" dirty="0">
                        <a:latin typeface="微软雅黑" pitchFamily="34" charset="-122"/>
                        <a:ea typeface="微软雅黑" pitchFamily="34" charset="-122"/>
                        <a:cs typeface="Times New Roman"/>
                      </a:endParaRPr>
                    </a:p>
                  </a:txBody>
                  <a:tcPr marL="51451" marR="514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lnSpc>
                          <a:spcPct val="100000"/>
                        </a:lnSpc>
                        <a:spcAft>
                          <a:spcPts val="0"/>
                        </a:spcAft>
                      </a:pPr>
                      <a:r>
                        <a:rPr lang="zh-CN" sz="1200" kern="100" dirty="0">
                          <a:latin typeface="微软雅黑" pitchFamily="34" charset="-122"/>
                          <a:ea typeface="微软雅黑" pitchFamily="34" charset="-122"/>
                        </a:rPr>
                        <a:t>肾小球过滤清除</a:t>
                      </a:r>
                      <a:r>
                        <a:rPr lang="en-US" altLang="zh-CN" sz="1200" kern="100" dirty="0">
                          <a:latin typeface="微软雅黑" pitchFamily="34" charset="-122"/>
                          <a:ea typeface="微软雅黑" pitchFamily="34" charset="-122"/>
                        </a:rPr>
                        <a:t>+ANC</a:t>
                      </a:r>
                      <a:r>
                        <a:rPr lang="zh-CN" altLang="en-US" sz="1200" kern="100" dirty="0">
                          <a:latin typeface="微软雅黑" pitchFamily="34" charset="-122"/>
                          <a:ea typeface="微软雅黑" pitchFamily="34" charset="-122"/>
                        </a:rPr>
                        <a:t>介导的清除</a:t>
                      </a:r>
                      <a:endParaRPr lang="zh-CN" sz="1200" kern="100" dirty="0">
                        <a:latin typeface="微软雅黑" pitchFamily="34" charset="-122"/>
                        <a:ea typeface="微软雅黑" pitchFamily="34" charset="-122"/>
                        <a:cs typeface="Times New Roman"/>
                      </a:endParaRPr>
                    </a:p>
                  </a:txBody>
                  <a:tcPr marL="51451" marR="514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lnSpc>
                          <a:spcPct val="100000"/>
                        </a:lnSpc>
                        <a:spcAft>
                          <a:spcPts val="0"/>
                        </a:spcAft>
                      </a:pPr>
                      <a:r>
                        <a:rPr lang="zh-CN" altLang="en-US" sz="1200" kern="100" dirty="0">
                          <a:latin typeface="微软雅黑" pitchFamily="34" charset="-122"/>
                          <a:ea typeface="微软雅黑" pitchFamily="34" charset="-122"/>
                          <a:cs typeface="Times New Roman"/>
                        </a:rPr>
                        <a:t>机体</a:t>
                      </a:r>
                      <a:r>
                        <a:rPr lang="zh-CN" altLang="en-US" sz="1200" i="0" kern="100" dirty="0">
                          <a:solidFill>
                            <a:srgbClr val="FF0000"/>
                          </a:solidFill>
                          <a:latin typeface="微软雅黑" pitchFamily="34" charset="-122"/>
                          <a:ea typeface="微软雅黑" pitchFamily="34" charset="-122"/>
                          <a:cs typeface="Times New Roman"/>
                        </a:rPr>
                        <a:t>自我调节清除机制</a:t>
                      </a:r>
                      <a:r>
                        <a:rPr lang="zh-CN" altLang="en-US" sz="1200" kern="100" dirty="0">
                          <a:latin typeface="微软雅黑" pitchFamily="34" charset="-122"/>
                          <a:ea typeface="微软雅黑" pitchFamily="34" charset="-122"/>
                          <a:cs typeface="Times New Roman"/>
                        </a:rPr>
                        <a:t>，更加智能高效</a:t>
                      </a:r>
                      <a:endParaRPr lang="zh-CN" sz="1200" kern="100" dirty="0">
                        <a:latin typeface="微软雅黑" pitchFamily="34" charset="-122"/>
                        <a:ea typeface="微软雅黑" pitchFamily="34" charset="-122"/>
                        <a:cs typeface="Times New Roman"/>
                      </a:endParaRPr>
                    </a:p>
                  </a:txBody>
                  <a:tcPr marL="51451" marR="514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1"/>
                  </a:ext>
                </a:extLst>
              </a:tr>
              <a:tr h="404132">
                <a:tc>
                  <a:txBody>
                    <a:bodyPr/>
                    <a:lstStyle/>
                    <a:p>
                      <a:pPr algn="ctr">
                        <a:lnSpc>
                          <a:spcPct val="100000"/>
                        </a:lnSpc>
                        <a:spcAft>
                          <a:spcPts val="0"/>
                        </a:spcAft>
                      </a:pPr>
                      <a:r>
                        <a:rPr lang="zh-CN" altLang="en-US" sz="1200" kern="100" dirty="0">
                          <a:latin typeface="微软雅黑" pitchFamily="34" charset="-122"/>
                          <a:ea typeface="微软雅黑" pitchFamily="34" charset="-122"/>
                          <a:cs typeface="Times New Roman"/>
                        </a:rPr>
                        <a:t>半衰期</a:t>
                      </a:r>
                      <a:endParaRPr lang="zh-CN" sz="1200" kern="100" dirty="0">
                        <a:latin typeface="微软雅黑" pitchFamily="34" charset="-122"/>
                        <a:ea typeface="微软雅黑" pitchFamily="34" charset="-122"/>
                        <a:cs typeface="Times New Roman"/>
                      </a:endParaRPr>
                    </a:p>
                  </a:txBody>
                  <a:tcPr marL="51451" marR="514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lnSpc>
                          <a:spcPct val="100000"/>
                        </a:lnSpc>
                        <a:spcAft>
                          <a:spcPts val="0"/>
                        </a:spcAft>
                      </a:pPr>
                      <a:r>
                        <a:rPr lang="zh-CN" sz="1200" kern="100" dirty="0">
                          <a:latin typeface="微软雅黑" pitchFamily="34" charset="-122"/>
                          <a:ea typeface="微软雅黑" pitchFamily="34" charset="-122"/>
                        </a:rPr>
                        <a:t>血浆半衰期</a:t>
                      </a:r>
                      <a:r>
                        <a:rPr lang="en-US" sz="1200" kern="100" dirty="0">
                          <a:latin typeface="微软雅黑" pitchFamily="34" charset="-122"/>
                          <a:ea typeface="微软雅黑" pitchFamily="34" charset="-122"/>
                        </a:rPr>
                        <a:t>47-72</a:t>
                      </a:r>
                      <a:r>
                        <a:rPr lang="zh-CN" sz="1200" kern="100" dirty="0">
                          <a:latin typeface="微软雅黑" pitchFamily="34" charset="-122"/>
                          <a:ea typeface="微软雅黑" pitchFamily="34" charset="-122"/>
                        </a:rPr>
                        <a:t>小时</a:t>
                      </a:r>
                      <a:endParaRPr lang="zh-CN" sz="1200" kern="100" dirty="0">
                        <a:latin typeface="微软雅黑" pitchFamily="34" charset="-122"/>
                        <a:ea typeface="微软雅黑" pitchFamily="34" charset="-122"/>
                        <a:cs typeface="Times New Roman"/>
                      </a:endParaRPr>
                    </a:p>
                  </a:txBody>
                  <a:tcPr marL="51451" marR="514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lnSpc>
                          <a:spcPct val="100000"/>
                        </a:lnSpc>
                        <a:spcAft>
                          <a:spcPts val="0"/>
                        </a:spcAft>
                      </a:pPr>
                      <a:r>
                        <a:rPr lang="zh-CN" sz="1200" kern="100" dirty="0">
                          <a:latin typeface="微软雅黑" pitchFamily="34" charset="-122"/>
                          <a:ea typeface="微软雅黑" pitchFamily="34" charset="-122"/>
                        </a:rPr>
                        <a:t>血浆半衰期</a:t>
                      </a:r>
                      <a:r>
                        <a:rPr lang="en-US" sz="1200" kern="100" dirty="0">
                          <a:latin typeface="微软雅黑" pitchFamily="34" charset="-122"/>
                          <a:ea typeface="微软雅黑" pitchFamily="34" charset="-122"/>
                        </a:rPr>
                        <a:t>1.3-4.7</a:t>
                      </a:r>
                      <a:r>
                        <a:rPr lang="zh-CN" sz="1200" kern="100" dirty="0">
                          <a:latin typeface="微软雅黑" pitchFamily="34" charset="-122"/>
                          <a:ea typeface="微软雅黑" pitchFamily="34" charset="-122"/>
                        </a:rPr>
                        <a:t>小时</a:t>
                      </a:r>
                      <a:endParaRPr lang="zh-CN" sz="1200" kern="100" dirty="0">
                        <a:latin typeface="微软雅黑" pitchFamily="34" charset="-122"/>
                        <a:ea typeface="微软雅黑" pitchFamily="34" charset="-122"/>
                        <a:cs typeface="Times New Roman"/>
                      </a:endParaRPr>
                    </a:p>
                  </a:txBody>
                  <a:tcPr marL="51451" marR="514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lnSpc>
                          <a:spcPct val="100000"/>
                        </a:lnSpc>
                        <a:spcAft>
                          <a:spcPts val="0"/>
                        </a:spcAft>
                      </a:pPr>
                      <a:r>
                        <a:rPr lang="zh-CN" altLang="en-US" sz="1200" kern="100" dirty="0">
                          <a:latin typeface="微软雅黑" pitchFamily="34" charset="-122"/>
                          <a:ea typeface="微软雅黑" pitchFamily="34" charset="-122"/>
                          <a:cs typeface="Times New Roman"/>
                        </a:rPr>
                        <a:t>一个化疗周期一次用药即可</a:t>
                      </a:r>
                      <a:endParaRPr lang="zh-CN" sz="1200" kern="100" dirty="0">
                        <a:latin typeface="微软雅黑" pitchFamily="34" charset="-122"/>
                        <a:ea typeface="微软雅黑" pitchFamily="34" charset="-122"/>
                        <a:cs typeface="Times New Roman"/>
                      </a:endParaRPr>
                    </a:p>
                  </a:txBody>
                  <a:tcPr marL="51451" marR="514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2"/>
                  </a:ext>
                </a:extLst>
              </a:tr>
              <a:tr h="404132">
                <a:tc>
                  <a:txBody>
                    <a:bodyPr/>
                    <a:lstStyle/>
                    <a:p>
                      <a:pPr algn="ctr">
                        <a:lnSpc>
                          <a:spcPct val="100000"/>
                        </a:lnSpc>
                        <a:spcAft>
                          <a:spcPts val="0"/>
                        </a:spcAft>
                      </a:pPr>
                      <a:r>
                        <a:rPr lang="zh-CN" altLang="en-US" sz="1200" kern="100" dirty="0">
                          <a:latin typeface="微软雅黑" pitchFamily="34" charset="-122"/>
                          <a:ea typeface="微软雅黑" pitchFamily="34" charset="-122"/>
                          <a:cs typeface="Times New Roman"/>
                        </a:rPr>
                        <a:t>血药浓度</a:t>
                      </a:r>
                      <a:endParaRPr lang="zh-CN" sz="1200" kern="100" dirty="0">
                        <a:latin typeface="微软雅黑" pitchFamily="34" charset="-122"/>
                        <a:ea typeface="微软雅黑" pitchFamily="34" charset="-122"/>
                        <a:cs typeface="Times New Roman"/>
                      </a:endParaRPr>
                    </a:p>
                  </a:txBody>
                  <a:tcPr marL="51451" marR="514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lnSpc>
                          <a:spcPct val="100000"/>
                        </a:lnSpc>
                        <a:spcAft>
                          <a:spcPts val="0"/>
                        </a:spcAft>
                      </a:pPr>
                      <a:r>
                        <a:rPr lang="zh-CN" sz="1200" kern="100" dirty="0">
                          <a:latin typeface="微软雅黑" pitchFamily="34" charset="-122"/>
                          <a:ea typeface="微软雅黑" pitchFamily="34" charset="-122"/>
                        </a:rPr>
                        <a:t>血药浓度更持续稳定</a:t>
                      </a:r>
                      <a:endParaRPr lang="zh-CN" sz="1200" kern="100" dirty="0">
                        <a:latin typeface="微软雅黑" pitchFamily="34" charset="-122"/>
                        <a:ea typeface="微软雅黑" pitchFamily="34" charset="-122"/>
                        <a:cs typeface="Times New Roman"/>
                      </a:endParaRPr>
                    </a:p>
                  </a:txBody>
                  <a:tcPr marL="51451" marR="514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lnSpc>
                          <a:spcPct val="100000"/>
                        </a:lnSpc>
                        <a:spcAft>
                          <a:spcPts val="0"/>
                        </a:spcAft>
                      </a:pPr>
                      <a:r>
                        <a:rPr lang="zh-CN" sz="1200" kern="100" dirty="0">
                          <a:latin typeface="微软雅黑" pitchFamily="34" charset="-122"/>
                          <a:ea typeface="微软雅黑" pitchFamily="34" charset="-122"/>
                        </a:rPr>
                        <a:t>峰浓度与谷浓度差异大</a:t>
                      </a:r>
                      <a:endParaRPr lang="zh-CN" sz="1200" kern="100" dirty="0">
                        <a:latin typeface="微软雅黑" pitchFamily="34" charset="-122"/>
                        <a:ea typeface="微软雅黑" pitchFamily="34" charset="-122"/>
                        <a:cs typeface="Times New Roman"/>
                      </a:endParaRPr>
                    </a:p>
                  </a:txBody>
                  <a:tcPr marL="51451" marR="514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lnSpc>
                          <a:spcPct val="100000"/>
                        </a:lnSpc>
                        <a:spcAft>
                          <a:spcPts val="0"/>
                        </a:spcAft>
                      </a:pPr>
                      <a:r>
                        <a:rPr lang="zh-CN" altLang="en-US" sz="1200" kern="100" dirty="0">
                          <a:latin typeface="微软雅黑" pitchFamily="34" charset="-122"/>
                          <a:ea typeface="微软雅黑" pitchFamily="34" charset="-122"/>
                          <a:cs typeface="Times New Roman"/>
                        </a:rPr>
                        <a:t>更有效预防</a:t>
                      </a:r>
                      <a:r>
                        <a:rPr lang="en-US" altLang="zh-CN" sz="1200" kern="100" dirty="0">
                          <a:latin typeface="微软雅黑" pitchFamily="34" charset="-122"/>
                          <a:ea typeface="微软雅黑" pitchFamily="34" charset="-122"/>
                          <a:cs typeface="Times New Roman"/>
                        </a:rPr>
                        <a:t>FN</a:t>
                      </a:r>
                      <a:r>
                        <a:rPr lang="zh-CN" altLang="en-US" sz="1200" kern="100" dirty="0">
                          <a:latin typeface="微软雅黑" pitchFamily="34" charset="-122"/>
                          <a:ea typeface="微软雅黑" pitchFamily="34" charset="-122"/>
                          <a:cs typeface="Times New Roman"/>
                        </a:rPr>
                        <a:t>，减少</a:t>
                      </a:r>
                      <a:r>
                        <a:rPr lang="en-US" altLang="zh-CN" sz="1200" kern="100" dirty="0">
                          <a:latin typeface="微软雅黑" pitchFamily="34" charset="-122"/>
                          <a:ea typeface="微软雅黑" pitchFamily="34" charset="-122"/>
                          <a:cs typeface="Times New Roman"/>
                        </a:rPr>
                        <a:t>3</a:t>
                      </a:r>
                      <a:r>
                        <a:rPr lang="zh-CN" altLang="en-US" sz="1200" kern="100" dirty="0">
                          <a:latin typeface="微软雅黑" pitchFamily="34" charset="-122"/>
                          <a:ea typeface="微软雅黑" pitchFamily="34" charset="-122"/>
                          <a:cs typeface="Times New Roman"/>
                        </a:rPr>
                        <a:t>、</a:t>
                      </a:r>
                      <a:r>
                        <a:rPr lang="en-US" altLang="zh-CN" sz="1200" kern="100" dirty="0">
                          <a:latin typeface="微软雅黑" pitchFamily="34" charset="-122"/>
                          <a:ea typeface="微软雅黑" pitchFamily="34" charset="-122"/>
                          <a:cs typeface="Times New Roman"/>
                        </a:rPr>
                        <a:t>4</a:t>
                      </a:r>
                      <a:r>
                        <a:rPr lang="zh-CN" altLang="en-US" sz="1200" kern="100" dirty="0">
                          <a:latin typeface="微软雅黑" pitchFamily="34" charset="-122"/>
                          <a:ea typeface="微软雅黑" pitchFamily="34" charset="-122"/>
                          <a:cs typeface="Times New Roman"/>
                        </a:rPr>
                        <a:t>度粒细胞减少的持续时间</a:t>
                      </a:r>
                      <a:endParaRPr lang="zh-CN" sz="1200" kern="100" dirty="0">
                        <a:latin typeface="微软雅黑" pitchFamily="34" charset="-122"/>
                        <a:ea typeface="微软雅黑" pitchFamily="34" charset="-122"/>
                        <a:cs typeface="Times New Roman"/>
                      </a:endParaRPr>
                    </a:p>
                  </a:txBody>
                  <a:tcPr marL="51451" marR="514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3"/>
                  </a:ext>
                </a:extLst>
              </a:tr>
              <a:tr h="404132">
                <a:tc>
                  <a:txBody>
                    <a:bodyPr/>
                    <a:lstStyle/>
                    <a:p>
                      <a:pPr algn="ctr">
                        <a:lnSpc>
                          <a:spcPct val="100000"/>
                        </a:lnSpc>
                        <a:spcAft>
                          <a:spcPts val="0"/>
                        </a:spcAft>
                      </a:pPr>
                      <a:r>
                        <a:rPr lang="zh-CN" altLang="en-US" sz="1200" kern="100" dirty="0">
                          <a:latin typeface="微软雅黑" pitchFamily="34" charset="-122"/>
                          <a:ea typeface="微软雅黑" pitchFamily="34" charset="-122"/>
                          <a:cs typeface="Times New Roman"/>
                        </a:rPr>
                        <a:t>给药频率</a:t>
                      </a:r>
                      <a:endParaRPr lang="zh-CN" sz="1200" kern="100" dirty="0">
                        <a:latin typeface="微软雅黑" pitchFamily="34" charset="-122"/>
                        <a:ea typeface="微软雅黑" pitchFamily="34" charset="-122"/>
                        <a:cs typeface="Times New Roman"/>
                      </a:endParaRPr>
                    </a:p>
                  </a:txBody>
                  <a:tcPr marL="51451" marR="514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lnSpc>
                          <a:spcPct val="100000"/>
                        </a:lnSpc>
                        <a:spcAft>
                          <a:spcPts val="0"/>
                        </a:spcAft>
                      </a:pPr>
                      <a:r>
                        <a:rPr lang="zh-CN" sz="1200" kern="100" dirty="0">
                          <a:latin typeface="微软雅黑" pitchFamily="34" charset="-122"/>
                          <a:ea typeface="微软雅黑" pitchFamily="34" charset="-122"/>
                        </a:rPr>
                        <a:t>每个化疗周期</a:t>
                      </a:r>
                      <a:endParaRPr lang="en-US" altLang="zh-CN" sz="1200" kern="100" dirty="0">
                        <a:latin typeface="微软雅黑" pitchFamily="34" charset="-122"/>
                        <a:ea typeface="微软雅黑" pitchFamily="34" charset="-122"/>
                      </a:endParaRPr>
                    </a:p>
                    <a:p>
                      <a:pPr algn="ctr">
                        <a:lnSpc>
                          <a:spcPct val="100000"/>
                        </a:lnSpc>
                        <a:spcAft>
                          <a:spcPts val="0"/>
                        </a:spcAft>
                      </a:pPr>
                      <a:r>
                        <a:rPr lang="zh-CN" sz="1200" kern="100" dirty="0">
                          <a:latin typeface="微软雅黑" pitchFamily="34" charset="-122"/>
                          <a:ea typeface="微软雅黑" pitchFamily="34" charset="-122"/>
                        </a:rPr>
                        <a:t>仅注射一次</a:t>
                      </a:r>
                      <a:endParaRPr lang="zh-CN" sz="1200" kern="100" dirty="0">
                        <a:latin typeface="微软雅黑" pitchFamily="34" charset="-122"/>
                        <a:ea typeface="微软雅黑" pitchFamily="34" charset="-122"/>
                        <a:cs typeface="Times New Roman"/>
                      </a:endParaRPr>
                    </a:p>
                  </a:txBody>
                  <a:tcPr marL="51451" marR="514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lnSpc>
                          <a:spcPct val="100000"/>
                        </a:lnSpc>
                        <a:spcAft>
                          <a:spcPts val="0"/>
                        </a:spcAft>
                      </a:pPr>
                      <a:r>
                        <a:rPr lang="zh-CN" sz="1200" kern="100" dirty="0">
                          <a:latin typeface="微软雅黑" pitchFamily="34" charset="-122"/>
                          <a:ea typeface="微软雅黑" pitchFamily="34" charset="-122"/>
                        </a:rPr>
                        <a:t>每天注射</a:t>
                      </a:r>
                      <a:endParaRPr lang="zh-CN" sz="1200" kern="100" dirty="0">
                        <a:latin typeface="微软雅黑" pitchFamily="34" charset="-122"/>
                        <a:ea typeface="微软雅黑" pitchFamily="34" charset="-122"/>
                        <a:cs typeface="Times New Roman"/>
                      </a:endParaRPr>
                    </a:p>
                  </a:txBody>
                  <a:tcPr marL="51451" marR="514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lnSpc>
                          <a:spcPct val="100000"/>
                        </a:lnSpc>
                        <a:spcAft>
                          <a:spcPts val="0"/>
                        </a:spcAft>
                      </a:pPr>
                      <a:r>
                        <a:rPr lang="zh-CN" altLang="en-US" sz="1200" kern="100" dirty="0">
                          <a:latin typeface="微软雅黑" pitchFamily="34" charset="-122"/>
                          <a:ea typeface="微软雅黑" pitchFamily="34" charset="-122"/>
                          <a:cs typeface="Times New Roman"/>
                        </a:rPr>
                        <a:t>用药方便，患者依从性更好</a:t>
                      </a:r>
                      <a:endParaRPr lang="zh-CN" sz="1200" kern="100" dirty="0">
                        <a:latin typeface="微软雅黑" pitchFamily="34" charset="-122"/>
                        <a:ea typeface="微软雅黑" pitchFamily="34" charset="-122"/>
                        <a:cs typeface="Times New Roman"/>
                      </a:endParaRPr>
                    </a:p>
                  </a:txBody>
                  <a:tcPr marL="51451" marR="5145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246791853"/>
      </p:ext>
    </p:extLst>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F427E12-18E0-864F-801F-0EB9BA840578}"/>
              </a:ext>
            </a:extLst>
          </p:cNvPr>
          <p:cNvSpPr txBox="1"/>
          <p:nvPr/>
        </p:nvSpPr>
        <p:spPr>
          <a:xfrm>
            <a:off x="2032804" y="250109"/>
            <a:ext cx="5969254" cy="713465"/>
          </a:xfrm>
          <a:prstGeom prst="rect">
            <a:avLst/>
          </a:prstGeom>
          <a:noFill/>
        </p:spPr>
        <p:txBody>
          <a:bodyPr>
            <a:spAutoFit/>
          </a:bodyPr>
          <a:lstStyle/>
          <a:p>
            <a:pPr>
              <a:lnSpc>
                <a:spcPct val="150000"/>
              </a:lnSpc>
              <a:defRPr/>
            </a:pPr>
            <a:r>
              <a:rPr lang="zh-CN" altLang="en-US" sz="3001" b="1" dirty="0">
                <a:latin typeface="+mj-lt"/>
                <a:ea typeface="+mj-ea"/>
                <a:cs typeface="+mj-cs"/>
              </a:rPr>
              <a:t>    </a:t>
            </a:r>
          </a:p>
        </p:txBody>
      </p:sp>
      <p:sp>
        <p:nvSpPr>
          <p:cNvPr id="7" name="TextBox 6">
            <a:extLst>
              <a:ext uri="{FF2B5EF4-FFF2-40B4-BE49-F238E27FC236}">
                <a16:creationId xmlns:a16="http://schemas.microsoft.com/office/drawing/2014/main" id="{57743A58-138E-3749-8D88-9004C3CD321E}"/>
              </a:ext>
            </a:extLst>
          </p:cNvPr>
          <p:cNvSpPr txBox="1"/>
          <p:nvPr/>
        </p:nvSpPr>
        <p:spPr>
          <a:xfrm>
            <a:off x="1600474" y="195323"/>
            <a:ext cx="5457128" cy="707886"/>
          </a:xfrm>
          <a:prstGeom prst="rect">
            <a:avLst/>
          </a:prstGeom>
          <a:noFill/>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dirty="0">
                <a:latin typeface="微软雅黑" panose="020B0503020204020204" pitchFamily="34" charset="-122"/>
                <a:ea typeface="微软雅黑" panose="020B0503020204020204" pitchFamily="34" charset="-122"/>
              </a:rPr>
              <a:t>三大学会骨髓生长因子指南重视放化疗</a:t>
            </a:r>
            <a:endParaRPr lang="en-US" altLang="zh-CN" sz="2000" dirty="0">
              <a:latin typeface="微软雅黑" panose="020B0503020204020204" pitchFamily="34" charset="-122"/>
              <a:ea typeface="微软雅黑" panose="020B0503020204020204" pitchFamily="34" charset="-122"/>
            </a:endParaRPr>
          </a:p>
          <a:p>
            <a:pPr algn="ctr" eaLnBrk="1" hangingPunct="1"/>
            <a:r>
              <a:rPr lang="zh-CN" altLang="en-US" sz="2000" dirty="0">
                <a:latin typeface="微软雅黑" panose="020B0503020204020204" pitchFamily="34" charset="-122"/>
                <a:ea typeface="微软雅黑" panose="020B0503020204020204" pitchFamily="34" charset="-122"/>
              </a:rPr>
              <a:t>导致</a:t>
            </a:r>
            <a:r>
              <a:rPr lang="en-US" altLang="zh-CN" sz="2000" dirty="0">
                <a:latin typeface="微软雅黑" panose="020B0503020204020204" pitchFamily="34" charset="-122"/>
                <a:ea typeface="微软雅黑" panose="020B0503020204020204" pitchFamily="34" charset="-122"/>
              </a:rPr>
              <a:t>FN</a:t>
            </a:r>
            <a:r>
              <a:rPr lang="zh-CN" altLang="en-US" sz="2000" dirty="0">
                <a:latin typeface="微软雅黑" panose="020B0503020204020204" pitchFamily="34" charset="-122"/>
                <a:ea typeface="微软雅黑" panose="020B0503020204020204" pitchFamily="34" charset="-122"/>
              </a:rPr>
              <a:t>的全程管理</a:t>
            </a:r>
          </a:p>
        </p:txBody>
      </p:sp>
      <p:grpSp>
        <p:nvGrpSpPr>
          <p:cNvPr id="52228" name="组合 13">
            <a:extLst>
              <a:ext uri="{FF2B5EF4-FFF2-40B4-BE49-F238E27FC236}">
                <a16:creationId xmlns:a16="http://schemas.microsoft.com/office/drawing/2014/main" id="{0465AB93-E300-9F4F-8AD6-6ADA8E28D6E1}"/>
              </a:ext>
            </a:extLst>
          </p:cNvPr>
          <p:cNvGrpSpPr>
            <a:grpSpLocks/>
          </p:cNvGrpSpPr>
          <p:nvPr/>
        </p:nvGrpSpPr>
        <p:grpSpPr bwMode="auto">
          <a:xfrm>
            <a:off x="1600475" y="1011154"/>
            <a:ext cx="6143139" cy="2312907"/>
            <a:chOff x="1259632" y="1844824"/>
            <a:chExt cx="8332508" cy="3576573"/>
          </a:xfrm>
        </p:grpSpPr>
        <p:grpSp>
          <p:nvGrpSpPr>
            <p:cNvPr id="52230" name="组合 11">
              <a:extLst>
                <a:ext uri="{FF2B5EF4-FFF2-40B4-BE49-F238E27FC236}">
                  <a16:creationId xmlns:a16="http://schemas.microsoft.com/office/drawing/2014/main" id="{E6C98087-7D38-FD45-8D5F-1433EAF38FB2}"/>
                </a:ext>
              </a:extLst>
            </p:cNvPr>
            <p:cNvGrpSpPr>
              <a:grpSpLocks/>
            </p:cNvGrpSpPr>
            <p:nvPr/>
          </p:nvGrpSpPr>
          <p:grpSpPr bwMode="auto">
            <a:xfrm>
              <a:off x="1259632" y="1844824"/>
              <a:ext cx="8332508" cy="1454150"/>
              <a:chOff x="1259632" y="1844824"/>
              <a:chExt cx="8332508" cy="1454150"/>
            </a:xfrm>
          </p:grpSpPr>
          <p:pic>
            <p:nvPicPr>
              <p:cNvPr id="52232" name="内容占位符 3">
                <a:extLst>
                  <a:ext uri="{FF2B5EF4-FFF2-40B4-BE49-F238E27FC236}">
                    <a16:creationId xmlns:a16="http://schemas.microsoft.com/office/drawing/2014/main" id="{2E2E962E-D870-674F-9709-2D4840EF822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88224" y="1916832"/>
                <a:ext cx="3003916"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3" name="图片 1">
                <a:extLst>
                  <a:ext uri="{FF2B5EF4-FFF2-40B4-BE49-F238E27FC236}">
                    <a16:creationId xmlns:a16="http://schemas.microsoft.com/office/drawing/2014/main" id="{A60BB3F7-94E3-1B4B-8C82-8FAE69F6B4C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1916832"/>
                <a:ext cx="2746089"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4" name="图片 2">
                <a:extLst>
                  <a:ext uri="{FF2B5EF4-FFF2-40B4-BE49-F238E27FC236}">
                    <a16:creationId xmlns:a16="http://schemas.microsoft.com/office/drawing/2014/main" id="{F4A4DB5F-556D-FF4D-9673-2A2E66042E4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51920" y="1844824"/>
                <a:ext cx="2712525" cy="145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11" name="图示 10">
              <a:extLst>
                <a:ext uri="{FF2B5EF4-FFF2-40B4-BE49-F238E27FC236}">
                  <a16:creationId xmlns:a16="http://schemas.microsoft.com/office/drawing/2014/main" id="{5AAD0E1E-1687-FD43-AE0B-95DAF1035B47}"/>
                </a:ext>
              </a:extLst>
            </p:cNvPr>
            <p:cNvGraphicFramePr/>
            <p:nvPr/>
          </p:nvGraphicFramePr>
          <p:xfrm>
            <a:off x="1581487" y="2329938"/>
            <a:ext cx="7548176" cy="309145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pSp>
      <p:sp>
        <p:nvSpPr>
          <p:cNvPr id="15" name="矩形 5">
            <a:extLst>
              <a:ext uri="{FF2B5EF4-FFF2-40B4-BE49-F238E27FC236}">
                <a16:creationId xmlns:a16="http://schemas.microsoft.com/office/drawing/2014/main" id="{DB8C9846-0A2A-4F4B-B81D-5AC872E94841}"/>
              </a:ext>
            </a:extLst>
          </p:cNvPr>
          <p:cNvSpPr>
            <a:spLocks noChangeArrowheads="1"/>
          </p:cNvSpPr>
          <p:nvPr/>
        </p:nvSpPr>
        <p:spPr bwMode="auto">
          <a:xfrm>
            <a:off x="1347984" y="2646386"/>
            <a:ext cx="6327743" cy="2428998"/>
          </a:xfrm>
          <a:prstGeom prst="rect">
            <a:avLst/>
          </a:prstGeom>
          <a:noFill/>
          <a:ln w="9525">
            <a:noFill/>
            <a:miter lim="800000"/>
            <a:headEnd/>
            <a:tailEnd/>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Font typeface="Wingdings" pitchFamily="2" charset="2"/>
              <a:buChar char="Ø"/>
            </a:pPr>
            <a:r>
              <a:rPr lang="zh-CN" altLang="en-US" sz="1350" b="1">
                <a:latin typeface="黑体" panose="02010609060101010101" pitchFamily="49" charset="-122"/>
                <a:ea typeface="黑体" panose="02010609060101010101" pitchFamily="49" charset="-122"/>
              </a:rPr>
              <a:t> 初级预防</a:t>
            </a:r>
            <a:endParaRPr lang="en-US" altLang="zh-CN" sz="1350" b="1">
              <a:latin typeface="黑体" panose="02010609060101010101" pitchFamily="49" charset="-122"/>
              <a:ea typeface="黑体" panose="02010609060101010101" pitchFamily="49" charset="-122"/>
            </a:endParaRPr>
          </a:p>
          <a:p>
            <a:pPr eaLnBrk="1" hangingPunct="1">
              <a:lnSpc>
                <a:spcPct val="150000"/>
              </a:lnSpc>
            </a:pPr>
            <a:r>
              <a:rPr lang="zh-CN" altLang="en-US" sz="975">
                <a:latin typeface="黑体" panose="02010609060101010101" pitchFamily="49" charset="-122"/>
                <a:ea typeface="黑体" panose="02010609060101010101" pitchFamily="49" charset="-122"/>
              </a:rPr>
              <a:t>评估患者化疗发生FN的风险，若发生FN风险&gt;20%，则需预防性使用</a:t>
            </a:r>
            <a:r>
              <a:rPr lang="en-US" altLang="zh-CN" sz="975">
                <a:latin typeface="黑体" panose="02010609060101010101" pitchFamily="49" charset="-122"/>
                <a:ea typeface="黑体" panose="02010609060101010101" pitchFamily="49" charset="-122"/>
              </a:rPr>
              <a:t>PEG-rh</a:t>
            </a:r>
            <a:r>
              <a:rPr lang="zh-CN" altLang="en-US" sz="975">
                <a:latin typeface="黑体" panose="02010609060101010101" pitchFamily="49" charset="-122"/>
                <a:ea typeface="黑体" panose="02010609060101010101" pitchFamily="49" charset="-122"/>
              </a:rPr>
              <a:t>G-CSF 。发生FN风险在</a:t>
            </a:r>
            <a:r>
              <a:rPr lang="en-US" altLang="zh-CN" sz="975">
                <a:latin typeface="黑体" panose="02010609060101010101" pitchFamily="49" charset="-122"/>
                <a:ea typeface="黑体" panose="02010609060101010101" pitchFamily="49" charset="-122"/>
              </a:rPr>
              <a:t>10%-20%</a:t>
            </a:r>
            <a:r>
              <a:rPr lang="zh-CN" altLang="en-US" sz="975">
                <a:latin typeface="黑体" panose="02010609060101010101" pitchFamily="49" charset="-122"/>
                <a:ea typeface="黑体" panose="02010609060101010101" pitchFamily="49" charset="-122"/>
              </a:rPr>
              <a:t>风险因素评估后考虑使用</a:t>
            </a:r>
            <a:r>
              <a:rPr lang="en-US" altLang="zh-CN" sz="975">
                <a:latin typeface="黑体" panose="02010609060101010101" pitchFamily="49" charset="-122"/>
                <a:ea typeface="黑体" panose="02010609060101010101" pitchFamily="49" charset="-122"/>
              </a:rPr>
              <a:t>PEG-rh</a:t>
            </a:r>
            <a:r>
              <a:rPr lang="zh-CN" altLang="en-US" sz="975">
                <a:latin typeface="黑体" panose="02010609060101010101" pitchFamily="49" charset="-122"/>
                <a:ea typeface="黑体" panose="02010609060101010101" pitchFamily="49" charset="-122"/>
              </a:rPr>
              <a:t>G-CSF 。</a:t>
            </a:r>
            <a:endParaRPr lang="en-US" altLang="zh-CN" sz="975">
              <a:latin typeface="黑体" panose="02010609060101010101" pitchFamily="49" charset="-122"/>
              <a:ea typeface="黑体" panose="02010609060101010101" pitchFamily="49" charset="-122"/>
            </a:endParaRPr>
          </a:p>
          <a:p>
            <a:pPr eaLnBrk="1" hangingPunct="1">
              <a:lnSpc>
                <a:spcPct val="150000"/>
              </a:lnSpc>
              <a:buFont typeface="Wingdings" pitchFamily="2" charset="2"/>
              <a:buChar char="Ø"/>
            </a:pPr>
            <a:r>
              <a:rPr lang="zh-CN" altLang="en-US" sz="1350" b="1">
                <a:latin typeface="黑体" panose="02010609060101010101" pitchFamily="49" charset="-122"/>
                <a:ea typeface="黑体" panose="02010609060101010101" pitchFamily="49" charset="-122"/>
              </a:rPr>
              <a:t> 次级预防</a:t>
            </a:r>
            <a:endParaRPr lang="en-US" altLang="zh-CN" sz="1350" b="1">
              <a:latin typeface="黑体" panose="02010609060101010101" pitchFamily="49" charset="-122"/>
              <a:ea typeface="黑体" panose="02010609060101010101" pitchFamily="49" charset="-122"/>
            </a:endParaRPr>
          </a:p>
          <a:p>
            <a:pPr eaLnBrk="1" hangingPunct="1">
              <a:lnSpc>
                <a:spcPct val="150000"/>
              </a:lnSpc>
            </a:pPr>
            <a:r>
              <a:rPr lang="zh-CN" altLang="en-US" sz="975">
                <a:latin typeface="黑体" panose="02010609060101010101" pitchFamily="49" charset="-122"/>
                <a:ea typeface="黑体" panose="02010609060101010101" pitchFamily="49" charset="-122"/>
              </a:rPr>
              <a:t>对先前化疗周期进行评估，如果前一周期发生患者FN或剂量限制性中性粒细胞减少事件，则下一周期需预防性使用</a:t>
            </a:r>
            <a:r>
              <a:rPr lang="en-US" altLang="zh-CN" sz="975">
                <a:latin typeface="黑体" panose="02010609060101010101" pitchFamily="49" charset="-122"/>
                <a:ea typeface="黑体" panose="02010609060101010101" pitchFamily="49" charset="-122"/>
              </a:rPr>
              <a:t>PEG-rh</a:t>
            </a:r>
            <a:r>
              <a:rPr lang="zh-CN" altLang="en-US" sz="975">
                <a:latin typeface="黑体" panose="02010609060101010101" pitchFamily="49" charset="-122"/>
                <a:ea typeface="黑体" panose="02010609060101010101" pitchFamily="49" charset="-122"/>
              </a:rPr>
              <a:t>G-CSF 。保证足剂量足疗程标准化疗。</a:t>
            </a:r>
            <a:endParaRPr lang="en-US" altLang="zh-CN" sz="975">
              <a:latin typeface="黑体" panose="02010609060101010101" pitchFamily="49" charset="-122"/>
              <a:ea typeface="黑体" panose="02010609060101010101" pitchFamily="49" charset="-122"/>
            </a:endParaRPr>
          </a:p>
          <a:p>
            <a:pPr eaLnBrk="1" hangingPunct="1">
              <a:lnSpc>
                <a:spcPct val="150000"/>
              </a:lnSpc>
              <a:buFont typeface="Wingdings" pitchFamily="2" charset="2"/>
              <a:buChar char="Ø"/>
            </a:pPr>
            <a:r>
              <a:rPr lang="zh-CN" altLang="en-US" sz="1350" b="1">
                <a:latin typeface="黑体" panose="02010609060101010101" pitchFamily="49" charset="-122"/>
                <a:ea typeface="黑体" panose="02010609060101010101" pitchFamily="49" charset="-122"/>
              </a:rPr>
              <a:t>治疗性应用</a:t>
            </a:r>
            <a:endParaRPr lang="en-US" altLang="zh-CN" sz="1350" b="1">
              <a:latin typeface="黑体" panose="02010609060101010101" pitchFamily="49" charset="-122"/>
              <a:ea typeface="黑体" panose="02010609060101010101" pitchFamily="49" charset="-122"/>
            </a:endParaRPr>
          </a:p>
          <a:p>
            <a:pPr eaLnBrk="1" hangingPunct="1">
              <a:lnSpc>
                <a:spcPct val="150000"/>
              </a:lnSpc>
            </a:pPr>
            <a:endParaRPr lang="en-US" altLang="zh-CN" sz="1350" b="1">
              <a:latin typeface="黑体" panose="02010609060101010101" pitchFamily="49" charset="-122"/>
              <a:ea typeface="黑体" panose="02010609060101010101" pitchFamily="49" charset="-122"/>
            </a:endParaRPr>
          </a:p>
          <a:p>
            <a:pPr algn="ctr" eaLnBrk="1" hangingPunct="1">
              <a:lnSpc>
                <a:spcPct val="150000"/>
              </a:lnSpc>
            </a:pPr>
            <a:endParaRPr lang="en-US" altLang="zh-CN" sz="975">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136650937"/>
      </p:ext>
    </p:extLst>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p:cNvSpPr txBox="1"/>
          <p:nvPr/>
        </p:nvSpPr>
        <p:spPr>
          <a:xfrm>
            <a:off x="1146936" y="6026024"/>
            <a:ext cx="753516" cy="312737"/>
          </a:xfrm>
          <a:prstGeom prst="rect">
            <a:avLst/>
          </a:prstGeom>
          <a:noFill/>
        </p:spPr>
        <p:txBody>
          <a:bodyPr wrap="none" lIns="56408" tIns="28205" rIns="56408" bIns="28205" rtlCol="0">
            <a:spAutoFit/>
          </a:bodyPr>
          <a:lstStyle/>
          <a:p>
            <a:pPr defTabSz="844083"/>
            <a:r>
              <a:rPr lang="zh-CN" altLang="en-US" sz="1662" dirty="0">
                <a:solidFill>
                  <a:prstClr val="black"/>
                </a:solidFill>
                <a:latin typeface="Arial"/>
                <a:ea typeface="黑体"/>
              </a:rPr>
              <a:t>延迟符</a:t>
            </a:r>
          </a:p>
        </p:txBody>
      </p:sp>
      <p:grpSp>
        <p:nvGrpSpPr>
          <p:cNvPr id="2" name="组合 8"/>
          <p:cNvGrpSpPr/>
          <p:nvPr/>
        </p:nvGrpSpPr>
        <p:grpSpPr>
          <a:xfrm>
            <a:off x="1790993" y="1823091"/>
            <a:ext cx="2795264" cy="348109"/>
            <a:chOff x="1940242" y="2346788"/>
            <a:chExt cx="3028203" cy="502669"/>
          </a:xfrm>
        </p:grpSpPr>
        <p:cxnSp>
          <p:nvCxnSpPr>
            <p:cNvPr id="68" name="直接连接符 67"/>
            <p:cNvCxnSpPr/>
            <p:nvPr/>
          </p:nvCxnSpPr>
          <p:spPr>
            <a:xfrm flipV="1">
              <a:off x="1940242" y="2716123"/>
              <a:ext cx="3028203" cy="31733"/>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2058423" y="2346788"/>
              <a:ext cx="1727200" cy="502669"/>
            </a:xfrm>
            <a:prstGeom prst="rect">
              <a:avLst/>
            </a:prstGeom>
            <a:noFill/>
          </p:spPr>
          <p:txBody>
            <a:bodyPr wrap="square" rtlCol="0">
              <a:spAutoFit/>
            </a:bodyPr>
            <a:lstStyle/>
            <a:p>
              <a:pPr algn="ctr" defTabSz="844083"/>
              <a:r>
                <a:rPr lang="zh-CN" altLang="en-US" sz="1662" dirty="0">
                  <a:solidFill>
                    <a:prstClr val="black"/>
                  </a:solidFill>
                  <a:latin typeface="Arial"/>
                  <a:ea typeface="黑体"/>
                </a:rPr>
                <a:t>  </a:t>
              </a:r>
            </a:p>
          </p:txBody>
        </p:sp>
      </p:grpSp>
      <p:grpSp>
        <p:nvGrpSpPr>
          <p:cNvPr id="3" name="组合 9"/>
          <p:cNvGrpSpPr/>
          <p:nvPr/>
        </p:nvGrpSpPr>
        <p:grpSpPr>
          <a:xfrm>
            <a:off x="2304834" y="2078862"/>
            <a:ext cx="2281422" cy="1091396"/>
            <a:chOff x="2496903" y="2716123"/>
            <a:chExt cx="2471541" cy="1575975"/>
          </a:xfrm>
        </p:grpSpPr>
        <p:cxnSp>
          <p:nvCxnSpPr>
            <p:cNvPr id="69" name="直接连接符 68"/>
            <p:cNvCxnSpPr/>
            <p:nvPr/>
          </p:nvCxnSpPr>
          <p:spPr>
            <a:xfrm flipV="1">
              <a:off x="2596502" y="2716123"/>
              <a:ext cx="2371942" cy="1575975"/>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rot="19645984">
              <a:off x="2496903" y="3273329"/>
              <a:ext cx="1889759" cy="461558"/>
            </a:xfrm>
            <a:prstGeom prst="rect">
              <a:avLst/>
            </a:prstGeom>
            <a:noFill/>
          </p:spPr>
          <p:txBody>
            <a:bodyPr wrap="square" rtlCol="0">
              <a:spAutoFit/>
            </a:bodyPr>
            <a:lstStyle/>
            <a:p>
              <a:pPr defTabSz="844083"/>
              <a:endParaRPr lang="zh-CN" altLang="en-US" sz="1477" dirty="0">
                <a:solidFill>
                  <a:prstClr val="black"/>
                </a:solidFill>
                <a:latin typeface="Arial"/>
                <a:ea typeface="黑体"/>
              </a:endParaRPr>
            </a:p>
          </p:txBody>
        </p:sp>
      </p:grpSp>
      <p:grpSp>
        <p:nvGrpSpPr>
          <p:cNvPr id="4" name="组合 10"/>
          <p:cNvGrpSpPr/>
          <p:nvPr/>
        </p:nvGrpSpPr>
        <p:grpSpPr>
          <a:xfrm>
            <a:off x="3649495" y="2078864"/>
            <a:ext cx="936762" cy="1742574"/>
            <a:chOff x="3953620" y="2716125"/>
            <a:chExt cx="1014825" cy="2516275"/>
          </a:xfrm>
        </p:grpSpPr>
        <p:cxnSp>
          <p:nvCxnSpPr>
            <p:cNvPr id="70" name="直接连接符 69"/>
            <p:cNvCxnSpPr/>
            <p:nvPr/>
          </p:nvCxnSpPr>
          <p:spPr>
            <a:xfrm flipV="1">
              <a:off x="4039716" y="2716125"/>
              <a:ext cx="928729" cy="2516275"/>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rot="17649339">
              <a:off x="3096113" y="3994145"/>
              <a:ext cx="1999746" cy="284731"/>
            </a:xfrm>
            <a:prstGeom prst="rect">
              <a:avLst/>
            </a:prstGeom>
            <a:noFill/>
          </p:spPr>
          <p:txBody>
            <a:bodyPr wrap="square" rtlCol="0">
              <a:spAutoFit/>
            </a:bodyPr>
            <a:lstStyle/>
            <a:p>
              <a:pPr algn="ctr" defTabSz="844083"/>
              <a:endParaRPr lang="en-US" altLang="zh-CN" sz="1108" b="1" dirty="0">
                <a:solidFill>
                  <a:prstClr val="black"/>
                </a:solidFill>
                <a:latin typeface="Arial"/>
                <a:ea typeface="黑体"/>
              </a:endParaRPr>
            </a:p>
          </p:txBody>
        </p:sp>
      </p:grpSp>
      <p:grpSp>
        <p:nvGrpSpPr>
          <p:cNvPr id="5" name="组合 11"/>
          <p:cNvGrpSpPr/>
          <p:nvPr/>
        </p:nvGrpSpPr>
        <p:grpSpPr>
          <a:xfrm>
            <a:off x="4586259" y="2078864"/>
            <a:ext cx="921737" cy="2100657"/>
            <a:chOff x="4968446" y="2716126"/>
            <a:chExt cx="998548" cy="3033346"/>
          </a:xfrm>
        </p:grpSpPr>
        <p:cxnSp>
          <p:nvCxnSpPr>
            <p:cNvPr id="83" name="直接连接符 82"/>
            <p:cNvCxnSpPr/>
            <p:nvPr/>
          </p:nvCxnSpPr>
          <p:spPr>
            <a:xfrm flipH="1" flipV="1">
              <a:off x="4968446" y="2716126"/>
              <a:ext cx="998548" cy="2281420"/>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rot="4045250">
              <a:off x="3967040" y="4145527"/>
              <a:ext cx="2830773" cy="377118"/>
            </a:xfrm>
            <a:prstGeom prst="rect">
              <a:avLst/>
            </a:prstGeom>
            <a:noFill/>
          </p:spPr>
          <p:txBody>
            <a:bodyPr wrap="square" rtlCol="0">
              <a:spAutoFit/>
            </a:bodyPr>
            <a:lstStyle/>
            <a:p>
              <a:pPr algn="ctr" defTabSz="844083"/>
              <a:endParaRPr lang="zh-CN" altLang="en-US" sz="1662" dirty="0">
                <a:solidFill>
                  <a:prstClr val="black"/>
                </a:solidFill>
                <a:latin typeface="Arial"/>
                <a:ea typeface="黑体"/>
              </a:endParaRPr>
            </a:p>
          </p:txBody>
        </p:sp>
      </p:grpSp>
      <p:grpSp>
        <p:nvGrpSpPr>
          <p:cNvPr id="6" name="组合 12"/>
          <p:cNvGrpSpPr/>
          <p:nvPr/>
        </p:nvGrpSpPr>
        <p:grpSpPr>
          <a:xfrm>
            <a:off x="4586257" y="2078862"/>
            <a:ext cx="3040584" cy="1091396"/>
            <a:chOff x="4968445" y="2716123"/>
            <a:chExt cx="3293966" cy="1575975"/>
          </a:xfrm>
        </p:grpSpPr>
        <p:cxnSp>
          <p:nvCxnSpPr>
            <p:cNvPr id="84" name="直接连接符 83"/>
            <p:cNvCxnSpPr/>
            <p:nvPr/>
          </p:nvCxnSpPr>
          <p:spPr>
            <a:xfrm flipH="1" flipV="1">
              <a:off x="4968445" y="2716123"/>
              <a:ext cx="2318293" cy="1575975"/>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rot="2046224">
              <a:off x="5753039" y="3694298"/>
              <a:ext cx="2509372" cy="379525"/>
            </a:xfrm>
            <a:prstGeom prst="rect">
              <a:avLst/>
            </a:prstGeom>
            <a:noFill/>
          </p:spPr>
          <p:txBody>
            <a:bodyPr wrap="square" rtlCol="0">
              <a:spAutoFit/>
            </a:bodyPr>
            <a:lstStyle/>
            <a:p>
              <a:pPr defTabSz="844083"/>
              <a:endParaRPr lang="zh-CN" altLang="en-US" sz="1108" dirty="0">
                <a:solidFill>
                  <a:prstClr val="black"/>
                </a:solidFill>
                <a:latin typeface="Arial"/>
                <a:ea typeface="黑体"/>
              </a:endParaRPr>
            </a:p>
          </p:txBody>
        </p:sp>
      </p:grpSp>
      <p:grpSp>
        <p:nvGrpSpPr>
          <p:cNvPr id="7" name="组合 13"/>
          <p:cNvGrpSpPr/>
          <p:nvPr/>
        </p:nvGrpSpPr>
        <p:grpSpPr>
          <a:xfrm>
            <a:off x="4586258" y="1820500"/>
            <a:ext cx="3271427" cy="291170"/>
            <a:chOff x="4968445" y="2343046"/>
            <a:chExt cx="3544046" cy="420448"/>
          </a:xfrm>
        </p:grpSpPr>
        <p:cxnSp>
          <p:nvCxnSpPr>
            <p:cNvPr id="85" name="直接连接符 84"/>
            <p:cNvCxnSpPr/>
            <p:nvPr/>
          </p:nvCxnSpPr>
          <p:spPr>
            <a:xfrm>
              <a:off x="4968445" y="2716120"/>
              <a:ext cx="2944911" cy="20636"/>
            </a:xfrm>
            <a:prstGeom prst="line">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6024351" y="2343046"/>
              <a:ext cx="2488140" cy="420448"/>
            </a:xfrm>
            <a:prstGeom prst="rect">
              <a:avLst/>
            </a:prstGeom>
            <a:noFill/>
          </p:spPr>
          <p:txBody>
            <a:bodyPr wrap="square" rtlCol="0">
              <a:spAutoFit/>
            </a:bodyPr>
            <a:lstStyle/>
            <a:p>
              <a:pPr defTabSz="844083"/>
              <a:endParaRPr lang="zh-CN" altLang="en-US" sz="1292" dirty="0">
                <a:solidFill>
                  <a:prstClr val="black"/>
                </a:solidFill>
                <a:latin typeface="Arial"/>
                <a:ea typeface="黑体"/>
              </a:endParaRPr>
            </a:p>
          </p:txBody>
        </p:sp>
      </p:grpSp>
      <p:sp>
        <p:nvSpPr>
          <p:cNvPr id="51" name="Title 1"/>
          <p:cNvSpPr txBox="1">
            <a:spLocks/>
          </p:cNvSpPr>
          <p:nvPr/>
        </p:nvSpPr>
        <p:spPr>
          <a:xfrm>
            <a:off x="757266" y="289719"/>
            <a:ext cx="7886700" cy="353999"/>
          </a:xfrm>
          <a:prstGeom prst="rect">
            <a:avLst/>
          </a:prstGeom>
        </p:spPr>
        <p:txBody>
          <a:bodyPr vert="horz" lIns="84406" tIns="42203" rIns="84406" bIns="42203" rtlCol="0" anchor="ctr">
            <a:noAutofit/>
          </a:bodyPr>
          <a:lstStyle>
            <a:lvl1pPr algn="ctr" defTabSz="914400" rtl="0" eaLnBrk="1" latinLnBrk="0" hangingPunct="1">
              <a:lnSpc>
                <a:spcPct val="90000"/>
              </a:lnSpc>
              <a:spcBef>
                <a:spcPct val="0"/>
              </a:spcBef>
              <a:buNone/>
              <a:defRPr sz="3200" b="1" kern="1200">
                <a:solidFill>
                  <a:schemeClr val="bg1"/>
                </a:solidFill>
                <a:latin typeface="微软雅黑" panose="020B0503020204020204" pitchFamily="34" charset="-122"/>
                <a:ea typeface="微软雅黑" panose="020B0503020204020204" pitchFamily="34" charset="-122"/>
                <a:cs typeface="+mj-cs"/>
              </a:defRPr>
            </a:lvl1pPr>
          </a:lstStyle>
          <a:p>
            <a:pPr defTabSz="844083"/>
            <a:r>
              <a:rPr lang="en-US" altLang="zh-CN" sz="2954" dirty="0">
                <a:solidFill>
                  <a:prstClr val="white"/>
                </a:solidFill>
              </a:rPr>
              <a:t>RCT</a:t>
            </a:r>
            <a:r>
              <a:rPr lang="zh-CN" altLang="en-US" sz="2954" dirty="0">
                <a:solidFill>
                  <a:prstClr val="white"/>
                </a:solidFill>
              </a:rPr>
              <a:t>无法</a:t>
            </a:r>
            <a:r>
              <a:rPr lang="zh-CN" altLang="en-US" sz="2954" dirty="0" smtClean="0">
                <a:solidFill>
                  <a:prstClr val="white"/>
                </a:solidFill>
              </a:rPr>
              <a:t>回</a:t>
            </a:r>
            <a:r>
              <a:rPr lang="zh-CN" altLang="en-US" sz="2954" dirty="0" smtClean="0">
                <a:solidFill>
                  <a:srgbClr val="0070C0"/>
                </a:solidFill>
              </a:rPr>
              <a:t>规范治疗    合理用药  </a:t>
            </a:r>
            <a:r>
              <a:rPr lang="zh-CN" altLang="en-US" sz="2954" dirty="0" smtClean="0">
                <a:solidFill>
                  <a:prstClr val="white"/>
                </a:solidFill>
              </a:rPr>
              <a:t>答</a:t>
            </a:r>
            <a:r>
              <a:rPr lang="zh-CN" altLang="en-US" sz="2954" dirty="0">
                <a:solidFill>
                  <a:prstClr val="white"/>
                </a:solidFill>
              </a:rPr>
              <a:t>某些问题</a:t>
            </a:r>
          </a:p>
        </p:txBody>
      </p:sp>
      <p:grpSp>
        <p:nvGrpSpPr>
          <p:cNvPr id="8" name="组合 102"/>
          <p:cNvGrpSpPr/>
          <p:nvPr/>
        </p:nvGrpSpPr>
        <p:grpSpPr>
          <a:xfrm>
            <a:off x="3478551" y="1249390"/>
            <a:ext cx="2171820" cy="1539315"/>
            <a:chOff x="4070391" y="1287947"/>
            <a:chExt cx="1068978" cy="1068978"/>
          </a:xfrm>
        </p:grpSpPr>
        <p:sp>
          <p:nvSpPr>
            <p:cNvPr id="107" name="椭圆 106"/>
            <p:cNvSpPr/>
            <p:nvPr/>
          </p:nvSpPr>
          <p:spPr>
            <a:xfrm>
              <a:off x="4070391" y="1287947"/>
              <a:ext cx="1068978" cy="10689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endParaRPr lang="zh-CN" altLang="en-US" sz="1662">
                <a:solidFill>
                  <a:prstClr val="white"/>
                </a:solidFill>
                <a:latin typeface="Arial"/>
                <a:ea typeface="黑体"/>
              </a:endParaRPr>
            </a:p>
          </p:txBody>
        </p:sp>
        <p:sp>
          <p:nvSpPr>
            <p:cNvPr id="105" name="TextBox 104"/>
            <p:cNvSpPr txBox="1"/>
            <p:nvPr/>
          </p:nvSpPr>
          <p:spPr>
            <a:xfrm>
              <a:off x="4197532" y="1649271"/>
              <a:ext cx="797841" cy="363350"/>
            </a:xfrm>
            <a:prstGeom prst="rect">
              <a:avLst/>
            </a:prstGeom>
            <a:noFill/>
          </p:spPr>
          <p:txBody>
            <a:bodyPr wrap="none" rtlCol="0">
              <a:spAutoFit/>
            </a:bodyPr>
            <a:lstStyle/>
            <a:p>
              <a:pPr algn="ctr" defTabSz="844083">
                <a:defRPr/>
              </a:pPr>
              <a:r>
                <a:rPr lang="zh-CN" altLang="en-US" sz="2800" b="1" dirty="0" smtClean="0">
                  <a:solidFill>
                    <a:srgbClr val="0070C0"/>
                  </a:solidFill>
                  <a:latin typeface="微软雅黑" pitchFamily="34" charset="-122"/>
                  <a:ea typeface="微软雅黑" pitchFamily="34" charset="-122"/>
                </a:rPr>
                <a:t>肿瘤患者</a:t>
              </a:r>
              <a:endParaRPr lang="zh-CN" altLang="en-US" sz="2800" b="1" dirty="0">
                <a:solidFill>
                  <a:srgbClr val="0070C0"/>
                </a:solidFill>
                <a:latin typeface="微软雅黑" pitchFamily="34" charset="-122"/>
                <a:ea typeface="微软雅黑" pitchFamily="34" charset="-122"/>
              </a:endParaRPr>
            </a:p>
          </p:txBody>
        </p:sp>
      </p:grpSp>
      <p:grpSp>
        <p:nvGrpSpPr>
          <p:cNvPr id="9" name="组合 2"/>
          <p:cNvGrpSpPr/>
          <p:nvPr/>
        </p:nvGrpSpPr>
        <p:grpSpPr>
          <a:xfrm>
            <a:off x="547950" y="1595528"/>
            <a:ext cx="1384028" cy="980954"/>
            <a:chOff x="593612" y="2018189"/>
            <a:chExt cx="1499364" cy="1416496"/>
          </a:xfrm>
        </p:grpSpPr>
        <p:grpSp>
          <p:nvGrpSpPr>
            <p:cNvPr id="10" name="组合 107"/>
            <p:cNvGrpSpPr/>
            <p:nvPr/>
          </p:nvGrpSpPr>
          <p:grpSpPr>
            <a:xfrm>
              <a:off x="593612" y="2018189"/>
              <a:ext cx="1499364" cy="1416496"/>
              <a:chOff x="5252030" y="2008764"/>
              <a:chExt cx="809336" cy="809336"/>
            </a:xfrm>
            <a:solidFill>
              <a:schemeClr val="accent6">
                <a:lumMod val="75000"/>
              </a:schemeClr>
            </a:solidFill>
          </p:grpSpPr>
          <p:sp>
            <p:nvSpPr>
              <p:cNvPr id="109" name="椭圆 10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125416">
                  <a:defRPr/>
                </a:pPr>
                <a:endParaRPr lang="zh-CN" altLang="en-US" sz="2215" kern="0">
                  <a:solidFill>
                    <a:sysClr val="window" lastClr="FFFFFF"/>
                  </a:solidFill>
                  <a:latin typeface="Calibri"/>
                  <a:ea typeface="宋体"/>
                </a:endParaRPr>
              </a:p>
            </p:txBody>
          </p:sp>
          <p:sp>
            <p:nvSpPr>
              <p:cNvPr id="110" name="椭圆 10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endParaRPr lang="zh-CN" altLang="en-US" sz="1662">
                  <a:solidFill>
                    <a:prstClr val="white"/>
                  </a:solidFill>
                  <a:latin typeface="Arial"/>
                  <a:ea typeface="黑体"/>
                </a:endParaRPr>
              </a:p>
            </p:txBody>
          </p:sp>
        </p:grpSp>
        <p:sp>
          <p:nvSpPr>
            <p:cNvPr id="67" name="TextBox 66"/>
            <p:cNvSpPr txBox="1"/>
            <p:nvPr/>
          </p:nvSpPr>
          <p:spPr>
            <a:xfrm>
              <a:off x="719573" y="2373802"/>
              <a:ext cx="1248256" cy="553893"/>
            </a:xfrm>
            <a:prstGeom prst="rect">
              <a:avLst/>
            </a:prstGeom>
            <a:noFill/>
          </p:spPr>
          <p:txBody>
            <a:bodyPr wrap="square" lIns="112539" tIns="56269" rIns="112539" bIns="56269" rtlCol="0">
              <a:spAutoFit/>
            </a:bodyPr>
            <a:lstStyle/>
            <a:p>
              <a:pPr algn="ctr" defTabSz="844083"/>
              <a:r>
                <a:rPr lang="zh-CN" altLang="en-US" sz="1754" b="1" dirty="0" smtClean="0">
                  <a:solidFill>
                    <a:prstClr val="white"/>
                  </a:solidFill>
                  <a:latin typeface="微软雅黑" pitchFamily="34" charset="-122"/>
                  <a:ea typeface="微软雅黑" pitchFamily="34" charset="-122"/>
                </a:rPr>
                <a:t>化疗</a:t>
              </a:r>
              <a:endParaRPr lang="zh-CN" altLang="en-US" sz="1754" b="1" dirty="0">
                <a:solidFill>
                  <a:prstClr val="white"/>
                </a:solidFill>
                <a:latin typeface="微软雅黑" pitchFamily="34" charset="-122"/>
                <a:ea typeface="微软雅黑" pitchFamily="34" charset="-122"/>
              </a:endParaRPr>
            </a:p>
          </p:txBody>
        </p:sp>
      </p:grpSp>
      <p:grpSp>
        <p:nvGrpSpPr>
          <p:cNvPr id="11" name="组合 3"/>
          <p:cNvGrpSpPr/>
          <p:nvPr/>
        </p:nvGrpSpPr>
        <p:grpSpPr>
          <a:xfrm>
            <a:off x="1336802" y="2806290"/>
            <a:ext cx="1384028" cy="980954"/>
            <a:chOff x="1448202" y="3766528"/>
            <a:chExt cx="1499364" cy="1416496"/>
          </a:xfrm>
        </p:grpSpPr>
        <p:grpSp>
          <p:nvGrpSpPr>
            <p:cNvPr id="12" name="组合 122"/>
            <p:cNvGrpSpPr/>
            <p:nvPr/>
          </p:nvGrpSpPr>
          <p:grpSpPr>
            <a:xfrm>
              <a:off x="1448202" y="3766528"/>
              <a:ext cx="1499364" cy="1416496"/>
              <a:chOff x="5252030" y="2008764"/>
              <a:chExt cx="809336" cy="809336"/>
            </a:xfrm>
            <a:solidFill>
              <a:srgbClr val="BE0C72"/>
            </a:solidFill>
          </p:grpSpPr>
          <p:sp>
            <p:nvSpPr>
              <p:cNvPr id="124" name="椭圆 12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125416">
                  <a:defRPr/>
                </a:pPr>
                <a:endParaRPr lang="zh-CN" altLang="en-US" sz="2215" kern="0">
                  <a:solidFill>
                    <a:sysClr val="window" lastClr="FFFFFF"/>
                  </a:solidFill>
                  <a:latin typeface="Calibri"/>
                  <a:ea typeface="宋体"/>
                </a:endParaRPr>
              </a:p>
            </p:txBody>
          </p:sp>
          <p:sp>
            <p:nvSpPr>
              <p:cNvPr id="125" name="椭圆 124"/>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endParaRPr lang="zh-CN" altLang="en-US" sz="1662">
                  <a:solidFill>
                    <a:prstClr val="white"/>
                  </a:solidFill>
                  <a:latin typeface="Arial"/>
                  <a:ea typeface="黑体"/>
                </a:endParaRPr>
              </a:p>
            </p:txBody>
          </p:sp>
        </p:grpSp>
        <p:sp>
          <p:nvSpPr>
            <p:cNvPr id="93" name="TextBox 92"/>
            <p:cNvSpPr txBox="1"/>
            <p:nvPr/>
          </p:nvSpPr>
          <p:spPr>
            <a:xfrm>
              <a:off x="1599202" y="4263512"/>
              <a:ext cx="1218705" cy="553893"/>
            </a:xfrm>
            <a:prstGeom prst="rect">
              <a:avLst/>
            </a:prstGeom>
            <a:noFill/>
          </p:spPr>
          <p:txBody>
            <a:bodyPr wrap="none" lIns="112539" tIns="56269" rIns="112539" bIns="56269" rtlCol="0">
              <a:spAutoFit/>
            </a:bodyPr>
            <a:lstStyle/>
            <a:p>
              <a:pPr algn="ctr" defTabSz="844083"/>
              <a:r>
                <a:rPr lang="zh-CN" altLang="en-US" sz="1754" b="1" dirty="0" smtClean="0">
                  <a:solidFill>
                    <a:prstClr val="white"/>
                  </a:solidFill>
                  <a:latin typeface="微软雅黑" pitchFamily="34" charset="-122"/>
                  <a:ea typeface="微软雅黑" pitchFamily="34" charset="-122"/>
                </a:rPr>
                <a:t>靶向治疗</a:t>
              </a:r>
              <a:endParaRPr lang="zh-CN" altLang="en-US" sz="1754" b="1" dirty="0">
                <a:solidFill>
                  <a:prstClr val="white"/>
                </a:solidFill>
                <a:latin typeface="微软雅黑" pitchFamily="34" charset="-122"/>
                <a:ea typeface="微软雅黑" pitchFamily="34" charset="-122"/>
              </a:endParaRPr>
            </a:p>
          </p:txBody>
        </p:sp>
      </p:grpSp>
      <p:grpSp>
        <p:nvGrpSpPr>
          <p:cNvPr id="13" name="组合 4"/>
          <p:cNvGrpSpPr/>
          <p:nvPr/>
        </p:nvGrpSpPr>
        <p:grpSpPr>
          <a:xfrm>
            <a:off x="2957487" y="3491315"/>
            <a:ext cx="1384028" cy="980954"/>
            <a:chOff x="3203944" y="4755704"/>
            <a:chExt cx="1499364" cy="1416496"/>
          </a:xfrm>
        </p:grpSpPr>
        <p:grpSp>
          <p:nvGrpSpPr>
            <p:cNvPr id="14" name="组合 119"/>
            <p:cNvGrpSpPr/>
            <p:nvPr/>
          </p:nvGrpSpPr>
          <p:grpSpPr>
            <a:xfrm>
              <a:off x="3203944" y="4755704"/>
              <a:ext cx="1499364" cy="1416496"/>
              <a:chOff x="5252030" y="2008764"/>
              <a:chExt cx="809336" cy="809336"/>
            </a:xfrm>
            <a:solidFill>
              <a:srgbClr val="0070C0"/>
            </a:solidFill>
          </p:grpSpPr>
          <p:sp>
            <p:nvSpPr>
              <p:cNvPr id="121" name="椭圆 12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125416">
                  <a:defRPr/>
                </a:pPr>
                <a:endParaRPr lang="zh-CN" altLang="en-US" sz="2215" kern="0">
                  <a:solidFill>
                    <a:sysClr val="window" lastClr="FFFFFF"/>
                  </a:solidFill>
                  <a:latin typeface="Calibri"/>
                  <a:ea typeface="宋体"/>
                </a:endParaRPr>
              </a:p>
            </p:txBody>
          </p:sp>
          <p:sp>
            <p:nvSpPr>
              <p:cNvPr id="122" name="椭圆 121"/>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endParaRPr lang="zh-CN" altLang="en-US" sz="1662">
                  <a:solidFill>
                    <a:prstClr val="white"/>
                  </a:solidFill>
                  <a:latin typeface="Arial"/>
                  <a:ea typeface="黑体"/>
                </a:endParaRPr>
              </a:p>
            </p:txBody>
          </p:sp>
        </p:grpSp>
        <p:sp>
          <p:nvSpPr>
            <p:cNvPr id="95" name="TextBox 94"/>
            <p:cNvSpPr txBox="1"/>
            <p:nvPr/>
          </p:nvSpPr>
          <p:spPr>
            <a:xfrm>
              <a:off x="3293444" y="5121571"/>
              <a:ext cx="1306319" cy="553893"/>
            </a:xfrm>
            <a:prstGeom prst="rect">
              <a:avLst/>
            </a:prstGeom>
            <a:noFill/>
          </p:spPr>
          <p:txBody>
            <a:bodyPr wrap="square" lIns="112539" tIns="56269" rIns="112539" bIns="56269" rtlCol="0">
              <a:spAutoFit/>
            </a:bodyPr>
            <a:lstStyle/>
            <a:p>
              <a:pPr algn="ctr" defTabSz="844083"/>
              <a:r>
                <a:rPr lang="zh-CN" altLang="en-US" sz="1754" b="1" dirty="0" smtClean="0">
                  <a:solidFill>
                    <a:prstClr val="white"/>
                  </a:solidFill>
                  <a:latin typeface="微软雅黑" pitchFamily="34" charset="-122"/>
                  <a:ea typeface="微软雅黑" pitchFamily="34" charset="-122"/>
                </a:rPr>
                <a:t>免疫治疗</a:t>
              </a:r>
              <a:endParaRPr lang="zh-CN" altLang="en-US" sz="1754" b="1" dirty="0">
                <a:solidFill>
                  <a:prstClr val="white"/>
                </a:solidFill>
                <a:latin typeface="微软雅黑" pitchFamily="34" charset="-122"/>
                <a:ea typeface="微软雅黑" pitchFamily="34" charset="-122"/>
              </a:endParaRPr>
            </a:p>
          </p:txBody>
        </p:sp>
      </p:grpSp>
      <p:grpSp>
        <p:nvGrpSpPr>
          <p:cNvPr id="15" name="组合 5"/>
          <p:cNvGrpSpPr/>
          <p:nvPr/>
        </p:nvGrpSpPr>
        <p:grpSpPr>
          <a:xfrm>
            <a:off x="4886646" y="3472937"/>
            <a:ext cx="1422792" cy="980955"/>
            <a:chOff x="5293866" y="4729167"/>
            <a:chExt cx="1541358" cy="1416497"/>
          </a:xfrm>
        </p:grpSpPr>
        <p:grpSp>
          <p:nvGrpSpPr>
            <p:cNvPr id="16" name="组合 116"/>
            <p:cNvGrpSpPr/>
            <p:nvPr/>
          </p:nvGrpSpPr>
          <p:grpSpPr>
            <a:xfrm>
              <a:off x="5293866" y="4729167"/>
              <a:ext cx="1499365" cy="1416497"/>
              <a:chOff x="5252030" y="2008764"/>
              <a:chExt cx="809336" cy="809336"/>
            </a:xfrm>
            <a:solidFill>
              <a:schemeClr val="accent5">
                <a:lumMod val="75000"/>
              </a:schemeClr>
            </a:solidFill>
          </p:grpSpPr>
          <p:sp>
            <p:nvSpPr>
              <p:cNvPr id="118" name="椭圆 117"/>
              <p:cNvSpPr/>
              <p:nvPr/>
            </p:nvSpPr>
            <p:spPr>
              <a:xfrm>
                <a:off x="5252030" y="2008764"/>
                <a:ext cx="809336" cy="809336"/>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125416">
                  <a:defRPr/>
                </a:pPr>
                <a:endParaRPr lang="zh-CN" altLang="en-US" sz="2215" kern="0">
                  <a:solidFill>
                    <a:sysClr val="window" lastClr="FFFFFF"/>
                  </a:solidFill>
                  <a:latin typeface="Calibri"/>
                  <a:ea typeface="宋体"/>
                </a:endParaRPr>
              </a:p>
            </p:txBody>
          </p:sp>
          <p:sp>
            <p:nvSpPr>
              <p:cNvPr id="119" name="椭圆 118"/>
              <p:cNvSpPr/>
              <p:nvPr/>
            </p:nvSpPr>
            <p:spPr>
              <a:xfrm>
                <a:off x="5273013" y="2027402"/>
                <a:ext cx="769580" cy="769580"/>
              </a:xfrm>
              <a:prstGeom prst="ellipse">
                <a:avLst/>
              </a:prstGeom>
              <a:solidFill>
                <a:srgbClr val="FFC000"/>
              </a:solidFill>
              <a:ln>
                <a:solidFill>
                  <a:srgbClr val="FFC000"/>
                </a:solid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endParaRPr lang="zh-CN" altLang="en-US" sz="1662">
                  <a:solidFill>
                    <a:prstClr val="white"/>
                  </a:solidFill>
                  <a:latin typeface="Arial"/>
                  <a:ea typeface="黑体"/>
                </a:endParaRPr>
              </a:p>
            </p:txBody>
          </p:sp>
        </p:grpSp>
        <p:sp>
          <p:nvSpPr>
            <p:cNvPr id="97" name="TextBox 96"/>
            <p:cNvSpPr txBox="1"/>
            <p:nvPr/>
          </p:nvSpPr>
          <p:spPr>
            <a:xfrm>
              <a:off x="5344497" y="5238804"/>
              <a:ext cx="1490727" cy="553893"/>
            </a:xfrm>
            <a:prstGeom prst="rect">
              <a:avLst/>
            </a:prstGeom>
            <a:noFill/>
          </p:spPr>
          <p:txBody>
            <a:bodyPr wrap="square" lIns="112539" tIns="56269" rIns="112539" bIns="56269" rtlCol="0">
              <a:spAutoFit/>
            </a:bodyPr>
            <a:lstStyle/>
            <a:p>
              <a:pPr defTabSz="844083"/>
              <a:r>
                <a:rPr lang="zh-CN" altLang="en-US" sz="1754" b="1" dirty="0" smtClean="0">
                  <a:solidFill>
                    <a:prstClr val="white"/>
                  </a:solidFill>
                  <a:latin typeface="微软雅黑" pitchFamily="34" charset="-122"/>
                  <a:ea typeface="微软雅黑" pitchFamily="34" charset="-122"/>
                </a:rPr>
                <a:t>  辅助药物</a:t>
              </a:r>
              <a:endParaRPr lang="zh-CN" altLang="en-US" sz="1754" b="1" dirty="0">
                <a:solidFill>
                  <a:prstClr val="white"/>
                </a:solidFill>
                <a:latin typeface="微软雅黑" pitchFamily="34" charset="-122"/>
                <a:ea typeface="微软雅黑" pitchFamily="34" charset="-122"/>
              </a:endParaRPr>
            </a:p>
          </p:txBody>
        </p:sp>
      </p:grpSp>
      <p:grpSp>
        <p:nvGrpSpPr>
          <p:cNvPr id="17" name="组合 6"/>
          <p:cNvGrpSpPr/>
          <p:nvPr/>
        </p:nvGrpSpPr>
        <p:grpSpPr>
          <a:xfrm>
            <a:off x="6385460" y="2845707"/>
            <a:ext cx="1384028" cy="980954"/>
            <a:chOff x="6917582" y="3823447"/>
            <a:chExt cx="1499364" cy="1416496"/>
          </a:xfrm>
        </p:grpSpPr>
        <p:grpSp>
          <p:nvGrpSpPr>
            <p:cNvPr id="18" name="组合 113"/>
            <p:cNvGrpSpPr/>
            <p:nvPr/>
          </p:nvGrpSpPr>
          <p:grpSpPr>
            <a:xfrm>
              <a:off x="6917582" y="3823447"/>
              <a:ext cx="1499364" cy="1416496"/>
              <a:chOff x="5252030" y="2008764"/>
              <a:chExt cx="809336" cy="809336"/>
            </a:xfrm>
            <a:solidFill>
              <a:srgbClr val="5F5F5F"/>
            </a:solidFill>
          </p:grpSpPr>
          <p:sp>
            <p:nvSpPr>
              <p:cNvPr id="115" name="椭圆 11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125416">
                  <a:defRPr/>
                </a:pPr>
                <a:endParaRPr lang="zh-CN" altLang="en-US" sz="2215" kern="0">
                  <a:solidFill>
                    <a:sysClr val="window" lastClr="FFFFFF"/>
                  </a:solidFill>
                  <a:latin typeface="Calibri"/>
                  <a:ea typeface="宋体"/>
                </a:endParaRPr>
              </a:p>
            </p:txBody>
          </p:sp>
          <p:sp>
            <p:nvSpPr>
              <p:cNvPr id="116" name="椭圆 115"/>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endParaRPr lang="zh-CN" altLang="en-US" sz="1662">
                  <a:solidFill>
                    <a:prstClr val="white"/>
                  </a:solidFill>
                  <a:latin typeface="Arial"/>
                  <a:ea typeface="黑体"/>
                </a:endParaRPr>
              </a:p>
            </p:txBody>
          </p:sp>
        </p:grpSp>
        <p:sp>
          <p:nvSpPr>
            <p:cNvPr id="99" name="TextBox 98"/>
            <p:cNvSpPr txBox="1"/>
            <p:nvPr/>
          </p:nvSpPr>
          <p:spPr>
            <a:xfrm>
              <a:off x="7016092" y="4196492"/>
              <a:ext cx="1338127" cy="553893"/>
            </a:xfrm>
            <a:prstGeom prst="rect">
              <a:avLst/>
            </a:prstGeom>
            <a:noFill/>
          </p:spPr>
          <p:txBody>
            <a:bodyPr wrap="square" lIns="112539" tIns="56269" rIns="112539" bIns="56269" rtlCol="0">
              <a:spAutoFit/>
            </a:bodyPr>
            <a:lstStyle/>
            <a:p>
              <a:pPr algn="ctr" defTabSz="844083"/>
              <a:r>
                <a:rPr lang="zh-CN" altLang="en-US" sz="1754" b="1" dirty="0" smtClean="0">
                  <a:solidFill>
                    <a:prstClr val="white"/>
                  </a:solidFill>
                  <a:latin typeface="微软雅黑" pitchFamily="34" charset="-122"/>
                  <a:ea typeface="微软雅黑" pitchFamily="34" charset="-122"/>
                </a:rPr>
                <a:t>中医中药</a:t>
              </a:r>
              <a:endParaRPr lang="zh-CN" altLang="en-US" sz="1754" b="1" dirty="0">
                <a:solidFill>
                  <a:prstClr val="white"/>
                </a:solidFill>
                <a:latin typeface="微软雅黑" pitchFamily="34" charset="-122"/>
                <a:ea typeface="微软雅黑" pitchFamily="34" charset="-122"/>
              </a:endParaRPr>
            </a:p>
          </p:txBody>
        </p:sp>
      </p:grpSp>
      <p:grpSp>
        <p:nvGrpSpPr>
          <p:cNvPr id="19" name="组合 7"/>
          <p:cNvGrpSpPr/>
          <p:nvPr/>
        </p:nvGrpSpPr>
        <p:grpSpPr>
          <a:xfrm>
            <a:off x="7095428" y="1595528"/>
            <a:ext cx="1384028" cy="980954"/>
            <a:chOff x="7686714" y="2018189"/>
            <a:chExt cx="1499364" cy="1416496"/>
          </a:xfrm>
        </p:grpSpPr>
        <p:grpSp>
          <p:nvGrpSpPr>
            <p:cNvPr id="20" name="组合 110"/>
            <p:cNvGrpSpPr/>
            <p:nvPr/>
          </p:nvGrpSpPr>
          <p:grpSpPr>
            <a:xfrm>
              <a:off x="7686714" y="2018189"/>
              <a:ext cx="1499364" cy="1416496"/>
              <a:chOff x="5252030" y="2008764"/>
              <a:chExt cx="809336" cy="809336"/>
            </a:xfrm>
            <a:solidFill>
              <a:srgbClr val="7030A0"/>
            </a:solidFill>
          </p:grpSpPr>
          <p:sp>
            <p:nvSpPr>
              <p:cNvPr id="112" name="椭圆 11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125416">
                  <a:defRPr/>
                </a:pPr>
                <a:endParaRPr lang="zh-CN" altLang="en-US" sz="2215" kern="0">
                  <a:solidFill>
                    <a:sysClr val="window" lastClr="FFFFFF"/>
                  </a:solidFill>
                  <a:latin typeface="Calibri"/>
                  <a:ea typeface="宋体"/>
                </a:endParaRPr>
              </a:p>
            </p:txBody>
          </p:sp>
          <p:sp>
            <p:nvSpPr>
              <p:cNvPr id="113" name="椭圆 112"/>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endParaRPr lang="zh-CN" altLang="en-US" sz="1662">
                  <a:solidFill>
                    <a:prstClr val="white"/>
                  </a:solidFill>
                  <a:latin typeface="Arial"/>
                  <a:ea typeface="黑体"/>
                </a:endParaRPr>
              </a:p>
            </p:txBody>
          </p:sp>
        </p:grpSp>
        <p:sp>
          <p:nvSpPr>
            <p:cNvPr id="101" name="TextBox 100"/>
            <p:cNvSpPr txBox="1"/>
            <p:nvPr/>
          </p:nvSpPr>
          <p:spPr>
            <a:xfrm>
              <a:off x="7831138" y="2464213"/>
              <a:ext cx="1287832" cy="553893"/>
            </a:xfrm>
            <a:prstGeom prst="rect">
              <a:avLst/>
            </a:prstGeom>
            <a:noFill/>
          </p:spPr>
          <p:txBody>
            <a:bodyPr wrap="square" lIns="112539" tIns="56269" rIns="112539" bIns="56269" rtlCol="0">
              <a:spAutoFit/>
            </a:bodyPr>
            <a:lstStyle/>
            <a:p>
              <a:pPr algn="ctr" defTabSz="844083"/>
              <a:r>
                <a:rPr lang="zh-CN" altLang="en-US" sz="1754" b="1" dirty="0" smtClean="0">
                  <a:solidFill>
                    <a:prstClr val="white"/>
                  </a:solidFill>
                  <a:latin typeface="微软雅黑" pitchFamily="34" charset="-122"/>
                  <a:ea typeface="微软雅黑" pitchFamily="34" charset="-122"/>
                </a:rPr>
                <a:t>其他</a:t>
              </a:r>
              <a:endParaRPr lang="zh-CN" altLang="en-US" sz="1754" b="1" dirty="0">
                <a:solidFill>
                  <a:prstClr val="white"/>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3466660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750"/>
                                        <p:tgtEl>
                                          <p:spTgt spid="11"/>
                                        </p:tgtEl>
                                      </p:cBhvr>
                                    </p:animEffect>
                                    <p:anim calcmode="lin" valueType="num">
                                      <p:cBhvr>
                                        <p:cTn id="13" dur="750" fill="hold"/>
                                        <p:tgtEl>
                                          <p:spTgt spid="11"/>
                                        </p:tgtEl>
                                        <p:attrNameLst>
                                          <p:attrName>ppt_x</p:attrName>
                                        </p:attrNameLst>
                                      </p:cBhvr>
                                      <p:tavLst>
                                        <p:tav tm="0">
                                          <p:val>
                                            <p:strVal val="#ppt_x"/>
                                          </p:val>
                                        </p:tav>
                                        <p:tav tm="100000">
                                          <p:val>
                                            <p:strVal val="#ppt_x"/>
                                          </p:val>
                                        </p:tav>
                                      </p:tavLst>
                                    </p:anim>
                                    <p:anim calcmode="lin" valueType="num">
                                      <p:cBhvr>
                                        <p:cTn id="14" dur="75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750"/>
                                        <p:tgtEl>
                                          <p:spTgt spid="13"/>
                                        </p:tgtEl>
                                      </p:cBhvr>
                                    </p:animEffect>
                                    <p:anim calcmode="lin" valueType="num">
                                      <p:cBhvr>
                                        <p:cTn id="18" dur="750" fill="hold"/>
                                        <p:tgtEl>
                                          <p:spTgt spid="13"/>
                                        </p:tgtEl>
                                        <p:attrNameLst>
                                          <p:attrName>ppt_x</p:attrName>
                                        </p:attrNameLst>
                                      </p:cBhvr>
                                      <p:tavLst>
                                        <p:tav tm="0">
                                          <p:val>
                                            <p:strVal val="#ppt_x"/>
                                          </p:val>
                                        </p:tav>
                                        <p:tav tm="100000">
                                          <p:val>
                                            <p:strVal val="#ppt_x"/>
                                          </p:val>
                                        </p:tav>
                                      </p:tavLst>
                                    </p:anim>
                                    <p:anim calcmode="lin" valueType="num">
                                      <p:cBhvr>
                                        <p:cTn id="19" dur="750" fill="hold"/>
                                        <p:tgtEl>
                                          <p:spTgt spid="13"/>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750"/>
                                        <p:tgtEl>
                                          <p:spTgt spid="15"/>
                                        </p:tgtEl>
                                      </p:cBhvr>
                                    </p:animEffect>
                                    <p:anim calcmode="lin" valueType="num">
                                      <p:cBhvr>
                                        <p:cTn id="23" dur="750" fill="hold"/>
                                        <p:tgtEl>
                                          <p:spTgt spid="15"/>
                                        </p:tgtEl>
                                        <p:attrNameLst>
                                          <p:attrName>ppt_x</p:attrName>
                                        </p:attrNameLst>
                                      </p:cBhvr>
                                      <p:tavLst>
                                        <p:tav tm="0">
                                          <p:val>
                                            <p:strVal val="#ppt_x"/>
                                          </p:val>
                                        </p:tav>
                                        <p:tav tm="100000">
                                          <p:val>
                                            <p:strVal val="#ppt_x"/>
                                          </p:val>
                                        </p:tav>
                                      </p:tavLst>
                                    </p:anim>
                                    <p:anim calcmode="lin" valueType="num">
                                      <p:cBhvr>
                                        <p:cTn id="24" dur="75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750"/>
                                        <p:tgtEl>
                                          <p:spTgt spid="17"/>
                                        </p:tgtEl>
                                      </p:cBhvr>
                                    </p:animEffect>
                                    <p:anim calcmode="lin" valueType="num">
                                      <p:cBhvr>
                                        <p:cTn id="28" dur="750" fill="hold"/>
                                        <p:tgtEl>
                                          <p:spTgt spid="17"/>
                                        </p:tgtEl>
                                        <p:attrNameLst>
                                          <p:attrName>ppt_x</p:attrName>
                                        </p:attrNameLst>
                                      </p:cBhvr>
                                      <p:tavLst>
                                        <p:tav tm="0">
                                          <p:val>
                                            <p:strVal val="#ppt_x"/>
                                          </p:val>
                                        </p:tav>
                                        <p:tav tm="100000">
                                          <p:val>
                                            <p:strVal val="#ppt_x"/>
                                          </p:val>
                                        </p:tav>
                                      </p:tavLst>
                                    </p:anim>
                                    <p:anim calcmode="lin" valueType="num">
                                      <p:cBhvr>
                                        <p:cTn id="29" dur="750" fill="hold"/>
                                        <p:tgtEl>
                                          <p:spTgt spid="17"/>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750"/>
                                        <p:tgtEl>
                                          <p:spTgt spid="19"/>
                                        </p:tgtEl>
                                      </p:cBhvr>
                                    </p:animEffect>
                                    <p:anim calcmode="lin" valueType="num">
                                      <p:cBhvr>
                                        <p:cTn id="33" dur="750" fill="hold"/>
                                        <p:tgtEl>
                                          <p:spTgt spid="19"/>
                                        </p:tgtEl>
                                        <p:attrNameLst>
                                          <p:attrName>ppt_x</p:attrName>
                                        </p:attrNameLst>
                                      </p:cBhvr>
                                      <p:tavLst>
                                        <p:tav tm="0">
                                          <p:val>
                                            <p:strVal val="#ppt_x"/>
                                          </p:val>
                                        </p:tav>
                                        <p:tav tm="100000">
                                          <p:val>
                                            <p:strVal val="#ppt_x"/>
                                          </p:val>
                                        </p:tav>
                                      </p:tavLst>
                                    </p:anim>
                                    <p:anim calcmode="lin" valueType="num">
                                      <p:cBhvr>
                                        <p:cTn id="34" dur="75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par>
                          <p:cTn id="42" fill="hold">
                            <p:stCondLst>
                              <p:cond delay="500"/>
                            </p:stCondLst>
                            <p:childTnLst>
                              <p:par>
                                <p:cTn id="43" presetID="22" presetClass="entr" presetSubtype="2" fill="hold" nodeType="after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wipe(right)">
                                      <p:cBhvr>
                                        <p:cTn id="45" dur="500"/>
                                        <p:tgtEl>
                                          <p:spTgt spid="2"/>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wipe(up)">
                                      <p:cBhvr>
                                        <p:cTn id="50" dur="500"/>
                                        <p:tgtEl>
                                          <p:spTgt spid="3"/>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wipe(up)">
                                      <p:cBhvr>
                                        <p:cTn id="55" dur="500"/>
                                        <p:tgtEl>
                                          <p:spTgt spid="4"/>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nodeType="click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up)">
                                      <p:cBhvr>
                                        <p:cTn id="60" dur="500"/>
                                        <p:tgtEl>
                                          <p:spTgt spid="5"/>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wipe(left)">
                                      <p:cBhvr>
                                        <p:cTn id="65" dur="500"/>
                                        <p:tgtEl>
                                          <p:spTgt spid="6"/>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wipe(left)">
                                      <p:cBhvr>
                                        <p:cTn id="7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a\439cc892f6debbff0a926bef4ec0f787.png"/>
          <p:cNvPicPr>
            <a:picLocks noChangeAspect="1" noChangeArrowheads="1"/>
          </p:cNvPicPr>
          <p:nvPr/>
        </p:nvPicPr>
        <p:blipFill>
          <a:blip r:embed="rId3" cstate="print"/>
          <a:srcRect/>
          <a:stretch>
            <a:fillRect/>
          </a:stretch>
        </p:blipFill>
        <p:spPr bwMode="auto">
          <a:xfrm>
            <a:off x="5616116" y="736340"/>
            <a:ext cx="2793154" cy="2977360"/>
          </a:xfrm>
          <a:prstGeom prst="rect">
            <a:avLst/>
          </a:prstGeom>
          <a:noFill/>
        </p:spPr>
      </p:pic>
      <p:sp>
        <p:nvSpPr>
          <p:cNvPr id="5" name="文本框 157"/>
          <p:cNvSpPr txBox="1"/>
          <p:nvPr/>
        </p:nvSpPr>
        <p:spPr>
          <a:xfrm>
            <a:off x="1207309" y="2881242"/>
            <a:ext cx="3814650" cy="434999"/>
          </a:xfrm>
          <a:prstGeom prst="rect">
            <a:avLst/>
          </a:prstGeom>
          <a:noFill/>
        </p:spPr>
        <p:txBody>
          <a:bodyPr wrap="none" lIns="65032" tIns="32516" rIns="65032" bIns="32516" rtlCol="0">
            <a:spAutoFit/>
          </a:bodyPr>
          <a:lstStyle/>
          <a:p>
            <a:r>
              <a:rPr kumimoji="1" lang="en-US" altLang="zh-CN" sz="2400" dirty="0">
                <a:solidFill>
                  <a:schemeClr val="tx1">
                    <a:lumMod val="50000"/>
                    <a:lumOff val="50000"/>
                  </a:schemeClr>
                </a:solidFill>
                <a:latin typeface="+mj-lt"/>
                <a:ea typeface="宋体"/>
              </a:rPr>
              <a:t>Thank</a:t>
            </a:r>
            <a:r>
              <a:rPr kumimoji="1" lang="zh-CN" altLang="en-US" sz="2400" dirty="0">
                <a:solidFill>
                  <a:schemeClr val="tx1">
                    <a:lumMod val="50000"/>
                    <a:lumOff val="50000"/>
                  </a:schemeClr>
                </a:solidFill>
                <a:latin typeface="+mj-lt"/>
                <a:ea typeface="宋体"/>
              </a:rPr>
              <a:t> </a:t>
            </a:r>
            <a:r>
              <a:rPr kumimoji="1" lang="en-US" altLang="zh-CN" sz="2400" dirty="0">
                <a:solidFill>
                  <a:schemeClr val="tx1">
                    <a:lumMod val="50000"/>
                    <a:lumOff val="50000"/>
                  </a:schemeClr>
                </a:solidFill>
                <a:latin typeface="+mj-lt"/>
                <a:ea typeface="宋体"/>
              </a:rPr>
              <a:t>You</a:t>
            </a:r>
            <a:r>
              <a:rPr kumimoji="1" lang="zh-CN" altLang="en-US" sz="2400" dirty="0">
                <a:solidFill>
                  <a:schemeClr val="tx1">
                    <a:lumMod val="50000"/>
                    <a:lumOff val="50000"/>
                  </a:schemeClr>
                </a:solidFill>
                <a:latin typeface="+mj-lt"/>
                <a:ea typeface="宋体"/>
              </a:rPr>
              <a:t> </a:t>
            </a:r>
            <a:r>
              <a:rPr kumimoji="1" lang="en-US" altLang="zh-CN" sz="2400" dirty="0">
                <a:solidFill>
                  <a:schemeClr val="tx1">
                    <a:lumMod val="50000"/>
                    <a:lumOff val="50000"/>
                  </a:schemeClr>
                </a:solidFill>
                <a:latin typeface="+mj-lt"/>
                <a:ea typeface="宋体"/>
              </a:rPr>
              <a:t>for</a:t>
            </a:r>
            <a:r>
              <a:rPr kumimoji="1" lang="zh-CN" altLang="en-US" sz="2400" dirty="0">
                <a:solidFill>
                  <a:schemeClr val="tx1">
                    <a:lumMod val="50000"/>
                    <a:lumOff val="50000"/>
                  </a:schemeClr>
                </a:solidFill>
                <a:latin typeface="+mj-lt"/>
                <a:ea typeface="宋体"/>
              </a:rPr>
              <a:t> </a:t>
            </a:r>
            <a:r>
              <a:rPr kumimoji="1" lang="en-US" altLang="zh-CN" sz="2400" dirty="0">
                <a:solidFill>
                  <a:schemeClr val="tx1">
                    <a:lumMod val="50000"/>
                    <a:lumOff val="50000"/>
                  </a:schemeClr>
                </a:solidFill>
                <a:latin typeface="+mj-lt"/>
                <a:ea typeface="宋体"/>
              </a:rPr>
              <a:t>Your</a:t>
            </a:r>
            <a:r>
              <a:rPr kumimoji="1" lang="zh-CN" altLang="en-US" sz="2400" dirty="0">
                <a:solidFill>
                  <a:schemeClr val="tx1">
                    <a:lumMod val="50000"/>
                    <a:lumOff val="50000"/>
                  </a:schemeClr>
                </a:solidFill>
                <a:latin typeface="+mj-lt"/>
                <a:ea typeface="宋体"/>
              </a:rPr>
              <a:t> </a:t>
            </a:r>
            <a:r>
              <a:rPr kumimoji="1" lang="en-US" altLang="zh-CN" sz="2400" dirty="0">
                <a:solidFill>
                  <a:schemeClr val="tx1">
                    <a:lumMod val="50000"/>
                    <a:lumOff val="50000"/>
                  </a:schemeClr>
                </a:solidFill>
                <a:latin typeface="+mj-lt"/>
                <a:ea typeface="宋体"/>
              </a:rPr>
              <a:t>Attention!</a:t>
            </a:r>
            <a:endParaRPr kumimoji="1" lang="zh-CN" altLang="en-US" sz="2400" dirty="0">
              <a:solidFill>
                <a:schemeClr val="tx1">
                  <a:lumMod val="50000"/>
                  <a:lumOff val="50000"/>
                </a:schemeClr>
              </a:solidFill>
              <a:latin typeface="+mj-lt"/>
              <a:ea typeface="宋体"/>
            </a:endParaRPr>
          </a:p>
        </p:txBody>
      </p:sp>
      <p:sp>
        <p:nvSpPr>
          <p:cNvPr id="6" name="文本框 158"/>
          <p:cNvSpPr txBox="1"/>
          <p:nvPr/>
        </p:nvSpPr>
        <p:spPr>
          <a:xfrm>
            <a:off x="1812284" y="1942667"/>
            <a:ext cx="2696139" cy="681220"/>
          </a:xfrm>
          <a:prstGeom prst="rect">
            <a:avLst/>
          </a:prstGeom>
          <a:noFill/>
        </p:spPr>
        <p:txBody>
          <a:bodyPr wrap="none" lIns="65032" tIns="32516" rIns="65032" bIns="32516" rtlCol="0">
            <a:spAutoFit/>
          </a:bodyPr>
          <a:lstStyle/>
          <a:p>
            <a:r>
              <a:rPr kumimoji="1" lang="zh-CN" altLang="en-US" sz="4000" dirty="0">
                <a:solidFill>
                  <a:schemeClr val="accent1"/>
                </a:solidFill>
                <a:latin typeface="微软雅黑" panose="020B0503020204020204" pitchFamily="34" charset="-122"/>
                <a:ea typeface="微软雅黑" panose="020B0503020204020204" pitchFamily="34" charset="-122"/>
              </a:rPr>
              <a:t>感谢聆听！</a:t>
            </a:r>
          </a:p>
        </p:txBody>
      </p:sp>
      <p:cxnSp>
        <p:nvCxnSpPr>
          <p:cNvPr id="9" name="直接连接符 8"/>
          <p:cNvCxnSpPr/>
          <p:nvPr/>
        </p:nvCxnSpPr>
        <p:spPr>
          <a:xfrm>
            <a:off x="825953" y="2752564"/>
            <a:ext cx="4577362"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par>
                          <p:cTn id="12" fill="hold">
                            <p:stCondLst>
                              <p:cond delay="70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6"/>
                                        </p:tgtEl>
                                      </p:cBhvr>
                                    </p:animEffect>
                                    <p:animScale>
                                      <p:cBhvr>
                                        <p:cTn id="15" dur="250" autoRev="1" fill="hold"/>
                                        <p:tgtEl>
                                          <p:spTgt spid="6"/>
                                        </p:tgtEl>
                                      </p:cBhvr>
                                      <p:by x="105000" y="105000"/>
                                    </p:animScale>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6"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2017医疗护理品管圈成果汇报PPT模版"/>
  <p:tag name="MMPROD_UIDATA" val="&lt;database version=&quot;11.0&quot;&gt;&lt;object type=&quot;1&quot; unique_id=&quot;10001&quot;&gt;&lt;object type=&quot;2&quot; unique_id=&quot;10002&quot;&gt;&lt;object type=&quot;3&quot; unique_id=&quot;10003&quot;&gt;&lt;property id=&quot;20148&quot; value=&quot;5&quot;/&gt;&lt;property id=&quot;20300&quot; value=&quot;Slide 1&quot;/&gt;&lt;property id=&quot;20307&quot; value=&quot;256&quot;/&gt;&lt;/object&gt;&lt;object type=&quot;3&quot; unique_id=&quot;10004&quot;&gt;&lt;property id=&quot;20148&quot; value=&quot;5&quot;/&gt;&lt;property id=&quot;20300&quot; value=&quot;Slide 2&quot;/&gt;&lt;property id=&quot;20307&quot; value=&quot;1270&quot;/&gt;&lt;/object&gt;&lt;object type=&quot;3&quot; unique_id=&quot;10005&quot;&gt;&lt;property id=&quot;20148&quot; value=&quot;5&quot;/&gt;&lt;property id=&quot;20300&quot; value=&quot;Slide 3&quot;/&gt;&lt;property id=&quot;20307&quot; value=&quot;267&quot;/&gt;&lt;/object&gt;&lt;object type=&quot;3&quot; unique_id=&quot;10006&quot;&gt;&lt;property id=&quot;20148&quot; value=&quot;5&quot;/&gt;&lt;property id=&quot;20300&quot; value=&quot;Slide 4&quot;/&gt;&lt;property id=&quot;20307&quot; value=&quot;288&quot;/&gt;&lt;/object&gt;&lt;object type=&quot;3&quot; unique_id=&quot;10007&quot;&gt;&lt;property id=&quot;20148&quot; value=&quot;5&quot;/&gt;&lt;property id=&quot;20300&quot; value=&quot;Slide 5&quot;/&gt;&lt;property id=&quot;20307&quot; value=&quot;1157&quot;/&gt;&lt;/object&gt;&lt;object type=&quot;3&quot; unique_id=&quot;10008&quot;&gt;&lt;property id=&quot;20148&quot; value=&quot;5&quot;/&gt;&lt;property id=&quot;20300&quot; value=&quot;Slide 6&quot;/&gt;&lt;property id=&quot;20307&quot; value=&quot;1175&quot;/&gt;&lt;/object&gt;&lt;object type=&quot;3&quot; unique_id=&quot;10009&quot;&gt;&lt;property id=&quot;20148&quot; value=&quot;5&quot;/&gt;&lt;property id=&quot;20300&quot; value=&quot;Slide 7&quot;/&gt;&lt;property id=&quot;20307&quot; value=&quot;1267&quot;/&gt;&lt;/object&gt;&lt;object type=&quot;3&quot; unique_id=&quot;10010&quot;&gt;&lt;property id=&quot;20148&quot; value=&quot;5&quot;/&gt;&lt;property id=&quot;20300&quot; value=&quot;Slide 8&quot;/&gt;&lt;property id=&quot;20307&quot; value=&quot;1176&quot;/&gt;&lt;/object&gt;&lt;object type=&quot;3&quot; unique_id=&quot;10011&quot;&gt;&lt;property id=&quot;20148&quot; value=&quot;5&quot;/&gt;&lt;property id=&quot;20300&quot; value=&quot;Slide 9&quot;/&gt;&lt;property id=&quot;20307&quot; value=&quot;1177&quot;/&gt;&lt;/object&gt;&lt;object type=&quot;3&quot; unique_id=&quot;10012&quot;&gt;&lt;property id=&quot;20148&quot; value=&quot;5&quot;/&gt;&lt;property id=&quot;20300&quot; value=&quot;Slide 10 - &amp;quot;治疗选择正从基于组织学分类转为驱动基因指导&amp;quot;&quot;/&gt;&lt;property id=&quot;20307&quot; value=&quot;1268&quot;/&gt;&lt;/object&gt;&lt;object type=&quot;3&quot; unique_id=&quot;10013&quot;&gt;&lt;property id=&quot;20148&quot; value=&quot;5&quot;/&gt;&lt;property id=&quot;20300&quot; value=&quot;Slide 11&quot;/&gt;&lt;property id=&quot;20307&quot; value=&quot;1178&quot;/&gt;&lt;/object&gt;&lt;object type=&quot;3&quot; unique_id=&quot;10014&quot;&gt;&lt;property id=&quot;20148&quot; value=&quot;5&quot;/&gt;&lt;property id=&quot;20300&quot; value=&quot;Slide 12&quot;/&gt;&lt;property id=&quot;20307&quot; value=&quot;1179&quot;/&gt;&lt;/object&gt;&lt;object type=&quot;3&quot; unique_id=&quot;10015&quot;&gt;&lt;property id=&quot;20148&quot; value=&quot;5&quot;/&gt;&lt;property id=&quot;20300&quot; value=&quot;Slide 13 - &amp;quot;靶向治疗的临床疗效&amp;quot;&quot;/&gt;&lt;property id=&quot;20307&quot; value=&quot;1269&quot;/&gt;&lt;/object&gt;&lt;object type=&quot;3&quot; unique_id=&quot;10016&quot;&gt;&lt;property id=&quot;20148&quot; value=&quot;5&quot;/&gt;&lt;property id=&quot;20300&quot; value=&quot;Slide 14 - &amp;quot;肺癌靶向治疗药物发展&amp;quot;&quot;/&gt;&lt;property id=&quot;20307&quot; value=&quot;1180&quot;/&gt;&lt;/object&gt;&lt;object type=&quot;3&quot; unique_id=&quot;10017&quot;&gt;&lt;property id=&quot;20148&quot; value=&quot;5&quot;/&gt;&lt;property id=&quot;20300&quot; value=&quot;Slide 15 - &amp;quot;EGFR通路抑制剂&amp;quot;&quot;/&gt;&lt;property id=&quot;20307&quot; value=&quot;1182&quot;/&gt;&lt;/object&gt;&lt;object type=&quot;3&quot; unique_id=&quot;10018&quot;&gt;&lt;property id=&quot;20148&quot; value=&quot;5&quot;/&gt;&lt;property id=&quot;20300&quot; value=&quot;Slide 16 - &amp;quot;EGFR地位的确立&amp;quot;&quot;/&gt;&lt;property id=&quot;20307&quot; value=&quot;1183&quot;/&gt;&lt;/object&gt;&lt;object type=&quot;3&quot; unique_id=&quot;10019&quot;&gt;&lt;property id=&quot;20148&quot; value=&quot;5&quot;/&gt;&lt;property id=&quot;20300&quot; value=&quot;Slide 17 - &amp;quot;EGFR地位的确立&amp;quot;&quot;/&gt;&lt;property id=&quot;20307&quot; value=&quot;1186&quot;/&gt;&lt;/object&gt;&lt;object type=&quot;3&quot; unique_id=&quot;10020&quot;&gt;&lt;property id=&quot;20148&quot; value=&quot;5&quot;/&gt;&lt;property id=&quot;20300&quot; value=&quot;Slide 18 - &amp;quot;EGFR地位的确立&amp;quot;&quot;/&gt;&lt;property id=&quot;20307&quot; value=&quot;1191&quot;/&gt;&lt;/object&gt;&lt;object type=&quot;3&quot; unique_id=&quot;10021&quot;&gt;&lt;property id=&quot;20148&quot; value=&quot;5&quot;/&gt;&lt;property id=&quot;20300&quot; value=&quot;Slide 19 - &amp;quot;EGFR地位的确立&amp;quot;&quot;/&gt;&lt;property id=&quot;20307&quot; value=&quot;1187&quot;/&gt;&lt;/object&gt;&lt;object type=&quot;3&quot; unique_id=&quot;10022&quot;&gt;&lt;property id=&quot;20148&quot; value=&quot;5&quot;/&gt;&lt;property id=&quot;20300&quot; value=&quot;Slide 20 - &amp;quot;EGFR地位的确立&amp;quot;&quot;/&gt;&lt;property id=&quot;20307&quot; value=&quot;1193&quot;/&gt;&lt;/object&gt;&lt;object type=&quot;3&quot; unique_id=&quot;10023&quot;&gt;&lt;property id=&quot;20148&quot; value=&quot;5&quot;/&gt;&lt;property id=&quot;20300&quot; value=&quot;Slide 21 - &amp;quot;EGFR地位的确立&amp;quot;&quot;/&gt;&lt;property id=&quot;20307&quot; value=&quot;1194&quot;/&gt;&lt;/object&gt;&lt;object type=&quot;3&quot; unique_id=&quot;10024&quot;&gt;&lt;property id=&quot;20148&quot; value=&quot;5&quot;/&gt;&lt;property id=&quot;20300&quot; value=&quot;Slide 22&quot;/&gt;&lt;property id=&quot;20307&quot; value=&quot;1299&quot;/&gt;&lt;/object&gt;&lt;object type=&quot;3&quot; unique_id=&quot;10025&quot;&gt;&lt;property id=&quot;20148&quot; value=&quot;5&quot;/&gt;&lt;property id=&quot;20300&quot; value=&quot;Slide 23 - &amp;quot;三代TKI：真正带来OS延长的希望&amp;quot;&quot;/&gt;&lt;property id=&quot;20307&quot; value=&quot;1300&quot;/&gt;&lt;/object&gt;&lt;object type=&quot;3&quot; unique_id=&quot;10026&quot;&gt;&lt;property id=&quot;20148&quot; value=&quot;5&quot;/&gt;&lt;property id=&quot;20300&quot; value=&quot;Slide 24&quot;/&gt;&lt;property id=&quot;20307&quot; value=&quot;1301&quot;/&gt;&lt;/object&gt;&lt;object type=&quot;3&quot; unique_id=&quot;10027&quot;&gt;&lt;property id=&quot;20148&quot; value=&quot;5&quot;/&gt;&lt;property id=&quot;20300&quot; value=&quot;Slide 25 - &amp;quot;EGFR地位的确立&amp;quot;&quot;/&gt;&lt;property id=&quot;20307&quot; value=&quot;1196&quot;/&gt;&lt;/object&gt;&lt;object type=&quot;3&quot; unique_id=&quot;10028&quot;&gt;&lt;property id=&quot;20148&quot; value=&quot;5&quot;/&gt;&lt;property id=&quot;20300&quot; value=&quot;Slide 26 - &amp;quot;EGFR地位的确立&amp;quot;&quot;/&gt;&lt;property id=&quot;20307&quot; value=&quot;1197&quot;/&gt;&lt;/object&gt;&lt;object type=&quot;3&quot; unique_id=&quot;10029&quot;&gt;&lt;property id=&quot;20148&quot; value=&quot;5&quot;/&gt;&lt;property id=&quot;20300&quot; value=&quot;Slide 27&quot;/&gt;&lt;property id=&quot;20307&quot; value=&quot;1302&quot;/&gt;&lt;/object&gt;&lt;object type=&quot;3&quot; unique_id=&quot;10030&quot;&gt;&lt;property id=&quot;20148&quot; value=&quot;5&quot;/&gt;&lt;property id=&quot;20300&quot; value=&quot;Slide 28 - &amp;quot;EGFR靶向治疗为患者带来的改变—— 驱动基因突变晚期肺癌逐渐成为临床可控的慢性疾病&amp;quot;&quot;/&gt;&lt;property id=&quot;20307&quot; value=&quot;859&quot;/&gt;&lt;/object&gt;&lt;object type=&quot;3&quot; unique_id=&quot;10031&quot;&gt;&lt;property id=&quot;20148&quot; value=&quot;5&quot;/&gt;&lt;property id=&quot;20300&quot; value=&quot;Slide 29 - &amp;quot;EGFR突变早期NSCLC术后复发率依然很高&amp;quot;&quot;/&gt;&lt;property id=&quot;20307&quot; value=&quot;1303&quot;/&gt;&lt;/object&gt;&lt;object type=&quot;3&quot; unique_id=&quot;10032&quot;&gt;&lt;property id=&quot;20148&quot; value=&quot;5&quot;/&gt;&lt;property id=&quot;20300&quot; value=&quot;Slide 30 - &amp;quot;EGFR-TKI辅助治疗显著延长DFS&amp;quot;&quot;/&gt;&lt;property id=&quot;20307&quot; value=&quot;1304&quot;/&gt;&lt;/object&gt;&lt;object type=&quot;3&quot; unique_id=&quot;10033&quot;&gt;&lt;property id=&quot;20148&quot; value=&quot;5&quot;/&gt;&lt;property id=&quot;20300&quot; value=&quot;Slide 31 - &amp;quot;EGFR-TKI新辅助治疗，ORR达50%以上&amp;quot;&quot;/&gt;&lt;property id=&quot;20307&quot; value=&quot;1305&quot;/&gt;&lt;/object&gt;&lt;object type=&quot;3&quot; unique_id=&quot;10034&quot;&gt;&lt;property id=&quot;20148&quot; value=&quot;5&quot;/&gt;&lt;property id=&quot;20300&quot; value=&quot;Slide 32 - &amp;quot;2021NCCN指南对辅助治疗的推荐&amp;quot;&quot;/&gt;&lt;property id=&quot;20307&quot; value=&quot;1306&quot;/&gt;&lt;/object&gt;&lt;object type=&quot;3&quot; unique_id=&quot;10035&quot;&gt;&lt;property id=&quot;20148&quot; value=&quot;5&quot;/&gt;&lt;property id=&quot;20300&quot; value=&quot;Slide 33 - &amp;quot;ALK阳性非小细胞肺癌&amp;quot;&quot;/&gt;&lt;property id=&quot;20307&quot; value=&quot;1207&quot;/&gt;&lt;/object&gt;&lt;object type=&quot;3&quot; unique_id=&quot;10036&quot;&gt;&lt;property id=&quot;20148&quot; value=&quot;5&quot;/&gt;&lt;property id=&quot;20300&quot; value=&quot;Slide 34 - &amp;quot;ALK药物发展简史&amp;quot;&quot;/&gt;&lt;property id=&quot;20307&quot; value=&quot;1290&quot;/&gt;&lt;/object&gt;&lt;object type=&quot;3&quot; unique_id=&quot;10037&quot;&gt;&lt;property id=&quot;20148&quot; value=&quot;5&quot;/&gt;&lt;property id=&quot;20300&quot; value=&quot;Slide 35 - &amp;quot;一代ALK抑制剂-克唑替尼&amp;quot;&quot;/&gt;&lt;property id=&quot;20307&quot; value=&quot;1208&quot;/&gt;&lt;/object&gt;&lt;object type=&quot;3&quot; unique_id=&quot;10038&quot;&gt;&lt;property id=&quot;20148&quot; value=&quot;5&quot;/&gt;&lt;property id=&quot;20300&quot; value=&quot;Slide 36 - &amp;quot;一代ALK抑制剂&amp;quot;&quot;/&gt;&lt;property id=&quot;20307&quot; value=&quot;1210&quot;/&gt;&lt;/object&gt;&lt;object type=&quot;3&quot; unique_id=&quot;10039&quot;&gt;&lt;property id=&quot;20148&quot; value=&quot;5&quot;/&gt;&lt;property id=&quot;20300&quot; value=&quot;Slide 37&quot;/&gt;&lt;property id=&quot;20307&quot; value=&quot;1292&quot;/&gt;&lt;/object&gt;&lt;object type=&quot;3&quot; unique_id=&quot;10040&quot;&gt;&lt;property id=&quot;20148&quot; value=&quot;5&quot;/&gt;&lt;property id=&quot;20300&quot; value=&quot;Slide 38 - &amp;quot;二代ALK抑制剂&amp;quot;&quot;/&gt;&lt;property id=&quot;20307&quot; value=&quot;1213&quot;/&gt;&lt;/object&gt;&lt;object type=&quot;3&quot; unique_id=&quot;10041&quot;&gt;&lt;property id=&quot;20148&quot; value=&quot;5&quot;/&gt;&lt;property id=&quot;20300&quot; value=&quot;Slide 39 - &amp;quot;2代ALK-TKI：一线PFS获益显著优于1代克唑替尼&amp;quot;&quot;/&gt;&lt;property id=&quot;20307&quot; value=&quot;1293&quot;/&gt;&lt;/object&gt;&lt;object type=&quot;3&quot; unique_id=&quot;10042&quot;&gt;&lt;property id=&quot;20148&quot; value=&quot;5&quot;/&gt;&lt;property id=&quot;20300&quot; value=&quot;Slide 40&quot;/&gt;&lt;property id=&quot;20307&quot; value=&quot;1294&quot;/&gt;&lt;/object&gt;&lt;object type=&quot;3&quot; unique_id=&quot;10043&quot;&gt;&lt;property id=&quot;20148&quot; value=&quot;5&quot;/&gt;&lt;property id=&quot;20300&quot; value=&quot;Slide 41&quot;/&gt;&lt;property id=&quot;20307&quot; value=&quot;1295&quot;/&gt;&lt;/object&gt;&lt;object type=&quot;3&quot; unique_id=&quot;10044&quot;&gt;&lt;property id=&quot;20148&quot; value=&quot;5&quot;/&gt;&lt;property id=&quot;20300&quot; value=&quot;Slide 42 - &amp;quot;新一代药物一线之争的新格局&amp;quot;&quot;/&gt;&lt;property id=&quot;20307&quot; value=&quot;1291&quot;/&gt;&lt;/object&gt;&lt;object type=&quot;3&quot; unique_id=&quot;10045&quot;&gt;&lt;property id=&quot;20148&quot; value=&quot;5&quot;/&gt;&lt;property id=&quot;20300&quot; value=&quot;Slide 43&quot;/&gt;&lt;property id=&quot;20307&quot; value=&quot;1217&quot;/&gt;&lt;/object&gt;&lt;object type=&quot;3&quot; unique_id=&quot;10046&quot;&gt;&lt;property id=&quot;20148&quot; value=&quot;5&quot;/&gt;&lt;property id=&quot;20300&quot; value=&quot;Slide 44 - &amp;quot;克唑替尼治疗原发性c-Met过表达的NSCLC &amp;quot;&quot;/&gt;&lt;property id=&quot;20307&quot; value=&quot;1035&quot;/&gt;&lt;/object&gt;&lt;object type=&quot;3&quot; unique_id=&quot;10047&quot;&gt;&lt;property id=&quot;20148&quot; value=&quot;5&quot;/&gt;&lt;property id=&quot;20300&quot; value=&quot;Slide 45 - &amp;quot;靶病灶的治疗反应与c-MET IHC/FISH状态&amp;quot;&quot;/&gt;&lt;property id=&quot;20307&quot; value=&quot;1036&quot;/&gt;&lt;/object&gt;&lt;object type=&quot;3&quot; unique_id=&quot;10048&quot;&gt;&lt;property id=&quot;20148&quot; value=&quot;5&quot;/&gt;&lt;property id=&quot;20300&quot; value=&quot;Slide 46 - &amp;quot;Non-squamous NSCLC（n=933）&amp;quot;&quot;/&gt;&lt;property id=&quot;20307&quot; value=&quot;927&quot;/&gt;&lt;/object&gt;&lt;object type=&quot;3&quot; unique_id=&quot;10049&quot;&gt;&lt;property id=&quot;20148&quot; value=&quot;5&quot;/&gt;&lt;property id=&quot;20300&quot; value=&quot;Slide 47 - &amp;quot;Met抑制剂对Met14外显子剪接突变NSCLC有效&amp;quot;&quot;/&gt;&lt;property id=&quot;20307&quot; value=&quot;928&quot;/&gt;&lt;/object&gt;&lt;object type=&quot;3&quot; unique_id=&quot;10050&quot;&gt;&lt;property id=&quot;20148&quot; value=&quot;5&quot;/&gt;&lt;property id=&quot;20300&quot; value=&quot;Slide 48 - &amp;quot;METex14+NSCLC研究比较&amp;quot;&quot;/&gt;&lt;property id=&quot;20307&quot; value=&quot;1296&quot;/&gt;&lt;/object&gt;&lt;object type=&quot;3&quot; unique_id=&quot;10051&quot;&gt;&lt;property id=&quot;20148&quot; value=&quot;5&quot;/&gt;&lt;property id=&quot;20300&quot; value=&quot;Slide 49 - &amp;quot;MET扩增是EGFR-TKI耐药后除T790M外的最重要靶点之一&amp;quot;&quot;/&gt;&lt;property id=&quot;20307&quot; value=&quot;1307&quot;/&gt;&lt;/object&gt;&lt;object type=&quot;3&quot; unique_id=&quot;10052&quot;&gt;&lt;property id=&quot;20148&quot; value=&quot;5&quot;/&gt;&lt;property id=&quot;20300&quot; value=&quot;Slide 50 - &amp;quot;一/二代EGFR-TKI后T790M-合并MET扩增患者目前化疗疗效有限&amp;quot;&quot;/&gt;&lt;property id=&quot;20307&quot; value=&quot;1308&quot;/&gt;&lt;/object&gt;&lt;object type=&quot;3&quot; unique_id=&quot;10053&quot;&gt;&lt;property id=&quot;20148&quot; value=&quot;5&quot;/&gt;&lt;property id=&quot;20300&quot; value=&quot;Slide 51 - &amp;quot;吉非替尼联合赛沃替尼治疗EGFR-TKI耐药后MET扩增NSCLC&amp;quot;&quot;/&gt;&lt;property id=&quot;20307&quot; value=&quot;1309&quot;/&gt;&lt;/object&gt;&lt;object type=&quot;3&quot; unique_id=&quot;10054&quot;&gt;&lt;property id=&quot;20148&quot; value=&quot;5&quot;/&gt;&lt;property id=&quot;20300&quot; value=&quot;Slide 52 - &amp;quot;吉非替尼联合赛沃替尼治疗 MET扩增/EGFR T790M阴性患者也同样具有抗肿瘤活性&amp;quot;&quot;/&gt;&lt;property id=&quot;20307&quot; value=&quot;1310&quot;/&gt;&lt;/object&gt;&lt;object type=&quot;3&quot; unique_id=&quot;10055&quot;&gt;&lt;property id=&quot;20148&quot; value=&quot;5&quot;/&gt;&lt;property id=&quot;20300&quot; value=&quot;Slide 53 - &amp;quot;EGFR-TKI耐药后MET扩增研究汇总：赛沃替尼疗效佳，安全性好&amp;quot;&quot;/&gt;&lt;property id=&quot;20307&quot; value=&quot;1311&quot;/&gt;&lt;/object&gt;&lt;object type=&quot;3&quot; unique_id=&quot;10056&quot;&gt;&lt;property id=&quot;20148&quot; value=&quot;5&quot;/&gt;&lt;property id=&quot;20300&quot; value=&quot;Slide 54 - &amp;quot;抗血管生成药物&amp;quot;&quot;/&gt;&lt;property id=&quot;20307&quot; value=&quot;1226&quot;/&gt;&lt;/object&gt;&lt;object type=&quot;3&quot; unique_id=&quot;10057&quot;&gt;&lt;property id=&quot;20148&quot; value=&quot;5&quot;/&gt;&lt;property id=&quot;20300&quot; value=&quot;Slide 55 - &amp;quot;VEGF所致的肿瘤新生血管生成是肿瘤生长、转移的关键驱动因素&amp;quot;&quot;/&gt;&lt;property id=&quot;20307&quot; value=&quot;569&quot;/&gt;&lt;/object&gt;&lt;object type=&quot;3&quot; unique_id=&quot;10058&quot;&gt;&lt;property id=&quot;20148&quot; value=&quot;5&quot;/&gt;&lt;property id=&quot;20300&quot; value=&quot;Slide 56 - &amp;quot;抗血管治疗促使肿瘤血管结构和功能正常化可抑制肿瘤发展、提高化疗疗效&amp;quot;&quot;/&gt;&lt;property id=&quot;20307&quot; value=&quot;1131&quot;/&gt;&lt;/object&gt;&lt;object type=&quot;3&quot; unique_id=&quot;10059&quot;&gt;&lt;property id=&quot;20148&quot; value=&quot;5&quot;/&gt;&lt;property id=&quot;20300&quot; value=&quot;Slide 57 - &amp;quot;抗血管生成药物与抑制肿瘤细胞药物机制对比&amp;quot;&quot;/&gt;&lt;property id=&quot;20307&quot; value=&quot;1271&quot;/&gt;&lt;/object&gt;&lt;object type=&quot;3&quot; unique_id=&quot;10060&quot;&gt;&lt;property id=&quot;20148&quot; value=&quot;5&quot;/&gt;&lt;property id=&quot;20300&quot; value=&quot;Slide 58&quot;/&gt;&lt;property id=&quot;20307&quot; value=&quot;1132&quot;/&gt;&lt;/object&gt;&lt;object type=&quot;3&quot; unique_id=&quot;10061&quot;&gt;&lt;property id=&quot;20148&quot; value=&quot;5&quot;/&gt;&lt;property id=&quot;20300&quot; value=&quot;Slide 59 - &amp;quot;多靶点的靶向药物治疗&amp;quot;&quot;/&gt;&lt;property id=&quot;20307&quot; value=&quot;1080&quot;/&gt;&lt;/object&gt;&lt;object type=&quot;3&quot; unique_id=&quot;10062&quot;&gt;&lt;property id=&quot;20148&quot; value=&quot;5&quot;/&gt;&lt;property id=&quot;20300&quot; value=&quot;Slide 60&quot;/&gt;&lt;property id=&quot;20307&quot; value=&quot;1228&quot;/&gt;&lt;/object&gt;&lt;object type=&quot;3&quot; unique_id=&quot;10063&quot;&gt;&lt;property id=&quot;20148&quot; value=&quot;5&quot;/&gt;&lt;property id=&quot;20300&quot; value=&quot;Slide 61&quot;/&gt;&lt;property id=&quot;20307&quot; value=&quot;1148&quot;/&gt;&lt;/object&gt;&lt;object type=&quot;3&quot; unique_id=&quot;10064&quot;&gt;&lt;property id=&quot;20148&quot; value=&quot;5&quot;/&gt;&lt;property id=&quot;20300&quot; value=&quot;Slide 62&quot;/&gt;&lt;property id=&quot;20307&quot; value=&quot;1272&quot;/&gt;&lt;/object&gt;&lt;object type=&quot;3&quot; unique_id=&quot;10065&quot;&gt;&lt;property id=&quot;20148&quot; value=&quot;5&quot;/&gt;&lt;property id=&quot;20300&quot; value=&quot;Slide 63&quot;/&gt;&lt;property id=&quot;20307&quot; value=&quot;1145&quot;/&gt;&lt;/object&gt;&lt;object type=&quot;3&quot; unique_id=&quot;10066&quot;&gt;&lt;property id=&quot;20148&quot; value=&quot;5&quot;/&gt;&lt;property id=&quot;20300&quot; value=&quot;Slide 64&quot;/&gt;&lt;property id=&quot;20307&quot; value=&quot;1147&quot;/&gt;&lt;/object&gt;&lt;object type=&quot;3&quot; unique_id=&quot;10067&quot;&gt;&lt;property id=&quot;20148&quot; value=&quot;5&quot;/&gt;&lt;property id=&quot;20300&quot; value=&quot;Slide 65&quot;/&gt;&lt;property id=&quot;20307&quot; value=&quot;1274&quot;/&gt;&lt;/object&gt;&lt;object type=&quot;3&quot; unique_id=&quot;10068&quot;&gt;&lt;property id=&quot;20148&quot; value=&quot;5&quot;/&gt;&lt;property id=&quot;20300&quot; value=&quot;Slide 66&quot;/&gt;&lt;property id=&quot;20307&quot; value=&quot;1289&quot;/&gt;&lt;/object&gt;&lt;object type=&quot;3&quot; unique_id=&quot;10069&quot;&gt;&lt;property id=&quot;20148&quot; value=&quot;5&quot;/&gt;&lt;property id=&quot;20300&quot; value=&quot;Slide 67&quot;/&gt;&lt;property id=&quot;20307&quot; value=&quot;1276&quot;/&gt;&lt;/object&gt;&lt;object type=&quot;3&quot; unique_id=&quot;10070&quot;&gt;&lt;property id=&quot;20148&quot; value=&quot;5&quot;/&gt;&lt;property id=&quot;20300&quot; value=&quot;Slide 68&quot;/&gt;&lt;property id=&quot;20307&quot; value=&quot;1277&quot;/&gt;&lt;/object&gt;&lt;object type=&quot;3&quot; unique_id=&quot;10071&quot;&gt;&lt;property id=&quot;20148&quot; value=&quot;5&quot;/&gt;&lt;property id=&quot;20300&quot; value=&quot;Slide 69&quot;/&gt;&lt;property id=&quot;20307&quot; value=&quot;1278&quot;/&gt;&lt;/object&gt;&lt;object type=&quot;3&quot; unique_id=&quot;10072&quot;&gt;&lt;property id=&quot;20148&quot; value=&quot;5&quot;/&gt;&lt;property id=&quot;20300&quot; value=&quot;Slide 70&quot;/&gt;&lt;property id=&quot;20307&quot; value=&quot;1152&quot;/&gt;&lt;/object&gt;&lt;object type=&quot;3&quot; unique_id=&quot;10073&quot;&gt;&lt;property id=&quot;20148&quot; value=&quot;5&quot;/&gt;&lt;property id=&quot;20300&quot; value=&quot;Slide 71 - &amp;quot;Keynote-024： Pembro一线单药治疗PDL1高表达晚期NSCLC&amp;quot;&quot;/&gt;&lt;property id=&quot;20307&quot; value=&quot;1230&quot;/&gt;&lt;/object&gt;&lt;object type=&quot;3&quot; unique_id=&quot;10074&quot;&gt;&lt;property id=&quot;20148&quot; value=&quot;5&quot;/&gt;&lt;property id=&quot;20300&quot; value=&quot;Slide 72 - &amp;quot;Keynote-042主要终点：各PD-L1 TPS 人群的OS&amp;quot;&quot;/&gt;&lt;property id=&quot;20307&quot; value=&quot;1231&quot;/&gt;&lt;/object&gt;&lt;object type=&quot;3&quot; unique_id=&quot;10075&quot;&gt;&lt;property id=&quot;20148&quot; value=&quot;5&quot;/&gt;&lt;property id=&quot;20300&quot; value=&quot;Slide 73&quot;/&gt;&lt;property id=&quot;20307&quot; value=&quot;1279&quot;/&gt;&lt;/object&gt;&lt;object type=&quot;3&quot; unique_id=&quot;10076&quot;&gt;&lt;property id=&quot;20148&quot; value=&quot;5&quot;/&gt;&lt;property id=&quot;20300&quot; value=&quot;Slide 74&quot;/&gt;&lt;property id=&quot;20307&quot; value=&quot;1280&quot;/&gt;&lt;/object&gt;&lt;object type=&quot;3&quot; unique_id=&quot;10077&quot;&gt;&lt;property id=&quot;20148&quot; value=&quot;5&quot;/&gt;&lt;property id=&quot;20300&quot; value=&quot;Slide 75&quot;/&gt;&lt;property id=&quot;20307&quot; value=&quot;1281&quot;/&gt;&lt;/object&gt;&lt;object type=&quot;3&quot; unique_id=&quot;10078&quot;&gt;&lt;property id=&quot;20148&quot; value=&quot;5&quot;/&gt;&lt;property id=&quot;20300&quot; value=&quot;Slide 76&quot;/&gt;&lt;property id=&quot;20307&quot; value=&quot;1282&quot;/&gt;&lt;/object&gt;&lt;object type=&quot;3&quot; unique_id=&quot;10079&quot;&gt;&lt;property id=&quot;20148&quot; value=&quot;5&quot;/&gt;&lt;property id=&quot;20300&quot; value=&quot;Slide 77 - &amp;quot;免疫治疗有明确驱动基因的肺癌患者疗效总体欠佳&amp;quot;&quot;/&gt;&lt;property id=&quot;20307&quot; value=&quot;1297&quot;/&gt;&lt;/object&gt;&lt;object type=&quot;3&quot; unique_id=&quot;10080&quot;&gt;&lt;property id=&quot;20148&quot; value=&quot;5&quot;/&gt;&lt;property id=&quot;20300&quot; value=&quot;Slide 78 - &amp;quot;PACIFIC研究:局晚期NSCLC同步放化疗后巩固治疗新标准&amp;quot;&quot;/&gt;&lt;property id=&quot;20307&quot; value=&quot;266&quot;/&gt;&lt;/object&gt;&lt;object type=&quot;3&quot; unique_id=&quot;10081&quot;&gt;&lt;property id=&quot;20148&quot; value=&quot;5&quot;/&gt;&lt;property id=&quot;20300&quot; value=&quot;Slide 79 - &amp;quot;ES-SCLC 1L :PD-L1抑制剂+化疗建立治疗新标准&amp;quot;&quot;/&gt;&lt;property id=&quot;20307&quot; value=&quot;1298&quot;/&gt;&lt;/object&gt;&lt;object type=&quot;3&quot; unique_id=&quot;10082&quot;&gt;&lt;property id=&quot;20148&quot; value=&quot;5&quot;/&gt;&lt;property id=&quot;20300&quot; value=&quot;Slide 80&quot;/&gt;&lt;property id=&quot;20307&quot; value=&quot;285&quot;/&gt;&lt;/object&gt;&lt;object type=&quot;3&quot; unique_id=&quot;10083&quot;&gt;&lt;property id=&quot;20148&quot; value=&quot;5&quot;/&gt;&lt;property id=&quot;20300&quot; value=&quot;Slide 81&quot;/&gt;&lt;property id=&quot;20307&quot; value=&quot;1241&quot;/&gt;&lt;/object&gt;&lt;object type=&quot;3&quot; unique_id=&quot;10084&quot;&gt;&lt;property id=&quot;20148&quot; value=&quot;5&quot;/&gt;&lt;property id=&quot;20300&quot; value=&quot;Slide 82&quot;/&gt;&lt;property id=&quot;20307&quot; value=&quot;1242&quot;/&gt;&lt;/object&gt;&lt;object type=&quot;3&quot; unique_id=&quot;10085&quot;&gt;&lt;property id=&quot;20148&quot; value=&quot;5&quot;/&gt;&lt;property id=&quot;20300&quot; value=&quot;Slide 83&quot;/&gt;&lt;property id=&quot;20307&quot; value=&quot;1283&quot;/&gt;&lt;/object&gt;&lt;object type=&quot;3&quot; unique_id=&quot;10086&quot;&gt;&lt;property id=&quot;20148&quot; value=&quot;5&quot;/&gt;&lt;property id=&quot;20300&quot; value=&quot;Slide 84&quot;/&gt;&lt;property id=&quot;20307&quot; value=&quot;1244&quot;/&gt;&lt;/object&gt;&lt;object type=&quot;3&quot; unique_id=&quot;10087&quot;&gt;&lt;property id=&quot;20148&quot; value=&quot;5&quot;/&gt;&lt;property id=&quot;20300&quot; value=&quot;Slide 85&quot;/&gt;&lt;property id=&quot;20307&quot; value=&quot;1245&quot;/&gt;&lt;/object&gt;&lt;object type=&quot;3&quot; unique_id=&quot;10088&quot;&gt;&lt;property id=&quot;20148&quot; value=&quot;5&quot;/&gt;&lt;property id=&quot;20300&quot; value=&quot;Slide 86&quot;/&gt;&lt;property id=&quot;20307&quot; value=&quot;1246&quot;/&gt;&lt;/object&gt;&lt;object type=&quot;3&quot; unique_id=&quot;10089&quot;&gt;&lt;property id=&quot;20148&quot; value=&quot;5&quot;/&gt;&lt;property id=&quot;20300&quot; value=&quot;Slide 87&quot;/&gt;&lt;property id=&quot;20307&quot; value=&quot;1247&quot;/&gt;&lt;/object&gt;&lt;object type=&quot;3&quot; unique_id=&quot;10090&quot;&gt;&lt;property id=&quot;20148&quot; value=&quot;5&quot;/&gt;&lt;property id=&quot;20300&quot; value=&quot;Slide 88&quot;/&gt;&lt;property id=&quot;20307&quot; value=&quot;1248&quot;/&gt;&lt;/object&gt;&lt;object type=&quot;3&quot; unique_id=&quot;10091&quot;&gt;&lt;property id=&quot;20148&quot; value=&quot;5&quot;/&gt;&lt;property id=&quot;20300&quot; value=&quot;Slide 89&quot;/&gt;&lt;property id=&quot;20307&quot; value=&quot;1249&quot;/&gt;&lt;/object&gt;&lt;object type=&quot;3&quot; unique_id=&quot;10092&quot;&gt;&lt;property id=&quot;20148&quot; value=&quot;5&quot;/&gt;&lt;property id=&quot;20300&quot; value=&quot;Slide 90&quot;/&gt;&lt;property id=&quot;20307&quot; value=&quot;1250&quot;/&gt;&lt;/object&gt;&lt;object type=&quot;3&quot; unique_id=&quot;10093&quot;&gt;&lt;property id=&quot;20148&quot; value=&quot;5&quot;/&gt;&lt;property id=&quot;20300&quot; value=&quot;Slide 91&quot;/&gt;&lt;property id=&quot;20307&quot; value=&quot;1251&quot;/&gt;&lt;/object&gt;&lt;object type=&quot;3&quot; unique_id=&quot;10094&quot;&gt;&lt;property id=&quot;20148&quot; value=&quot;5&quot;/&gt;&lt;property id=&quot;20300&quot; value=&quot;Slide 92&quot;/&gt;&lt;property id=&quot;20307&quot; value=&quot;1252&quot;/&gt;&lt;/object&gt;&lt;object type=&quot;3&quot; unique_id=&quot;10095&quot;&gt;&lt;property id=&quot;20148&quot; value=&quot;5&quot;/&gt;&lt;property id=&quot;20300&quot; value=&quot;Slide 93&quot;/&gt;&lt;property id=&quot;20307&quot; value=&quot;1253&quot;/&gt;&lt;/object&gt;&lt;object type=&quot;3&quot; unique_id=&quot;10096&quot;&gt;&lt;property id=&quot;20148&quot; value=&quot;5&quot;/&gt;&lt;property id=&quot;20300&quot; value=&quot;Slide 94&quot;/&gt;&lt;property id=&quot;20307&quot; value=&quot;1254&quot;/&gt;&lt;/object&gt;&lt;object type=&quot;3&quot; unique_id=&quot;10097&quot;&gt;&lt;property id=&quot;20148&quot; value=&quot;5&quot;/&gt;&lt;property id=&quot;20300&quot; value=&quot;Slide 95&quot;/&gt;&lt;property id=&quot;20307&quot; value=&quot;1255&quot;/&gt;&lt;/object&gt;&lt;object type=&quot;3&quot; unique_id=&quot;10098&quot;&gt;&lt;property id=&quot;20148&quot; value=&quot;5&quot;/&gt;&lt;property id=&quot;20300&quot; value=&quot;Slide 96&quot;/&gt;&lt;property id=&quot;20307&quot; value=&quot;1258&quot;/&gt;&lt;/object&gt;&lt;object type=&quot;3&quot; unique_id=&quot;10099&quot;&gt;&lt;property id=&quot;20148&quot; value=&quot;5&quot;/&gt;&lt;property id=&quot;20300&quot; value=&quot;Slide 97&quot;/&gt;&lt;property id=&quot;20307&quot; value=&quot;1257&quot;/&gt;&lt;/object&gt;&lt;object type=&quot;3&quot; unique_id=&quot;10100&quot;&gt;&lt;property id=&quot;20148&quot; value=&quot;5&quot;/&gt;&lt;property id=&quot;20300&quot; value=&quot;Slide 98&quot;/&gt;&lt;property id=&quot;20307&quot; value=&quot;1266&quot;/&gt;&lt;/object&gt;&lt;object type=&quot;3&quot; unique_id=&quot;10101&quot;&gt;&lt;property id=&quot;20148&quot; value=&quot;5&quot;/&gt;&lt;property id=&quot;20300&quot; value=&quot;Slide 99&quot;/&gt;&lt;property id=&quot;20307&quot; value=&quot;419&quot;/&gt;&lt;/object&gt;&lt;object type=&quot;3&quot; unique_id=&quot;10102&quot;&gt;&lt;property id=&quot;20148&quot; value=&quot;5&quot;/&gt;&lt;property id=&quot;20300&quot; value=&quot;Slide 100&quot;/&gt;&lt;property id=&quot;20307&quot; value=&quot;1285&quot;/&gt;&lt;/object&gt;&lt;object type=&quot;3&quot; unique_id=&quot;10103&quot;&gt;&lt;property id=&quot;20148&quot; value=&quot;5&quot;/&gt;&lt;property id=&quot;20300&quot; value=&quot;Slide 101&quot;/&gt;&lt;property id=&quot;20307&quot; value=&quot;282&quot;/&gt;&lt;/object&gt;&lt;/object&gt;&lt;object type=&quot;8&quot; unique_id=&quot;10206&quot;&gt;&lt;/object&gt;&lt;/object&gt;&lt;/database&gt;"/>
  <p:tag name="MMPROD_NEXTUNIQUEID" val="10009"/>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3.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4.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5.xml><?xml version="1.0" encoding="utf-8"?>
<p:tagLst xmlns:a="http://schemas.openxmlformats.org/drawingml/2006/main" xmlns:r="http://schemas.openxmlformats.org/officeDocument/2006/relationships" xmlns:p="http://schemas.openxmlformats.org/presentationml/2006/main">
  <p:tag name="KSO_WM_UNIT_TABLE_BEAUTIFY" val="smartTable{d41e33b5-812f-4eef-990f-057db28b7951}"/>
</p:tagLst>
</file>

<file path=ppt/tags/tag6.xml><?xml version="1.0" encoding="utf-8"?>
<p:tagLst xmlns:a="http://schemas.openxmlformats.org/drawingml/2006/main" xmlns:r="http://schemas.openxmlformats.org/officeDocument/2006/relationships" xmlns:p="http://schemas.openxmlformats.org/presentationml/2006/main">
  <p:tag name="KSO_WM_UNIT_TABLE_BEAUTIFY" val="{8258694c-b096-4183-90e0-cd7507180a00}"/>
</p:tagLst>
</file>

<file path=ppt/tags/tag7.xml><?xml version="1.0" encoding="utf-8"?>
<p:tagLst xmlns:a="http://schemas.openxmlformats.org/drawingml/2006/main" xmlns:r="http://schemas.openxmlformats.org/officeDocument/2006/relationships" xmlns:p="http://schemas.openxmlformats.org/presentationml/2006/main">
  <p:tag name="KSO_WM_UNIT_TABLE_BEAUTIFY" val="{12806b9b-3e47-44bc-9c2b-d103ed24f0f8}"/>
</p:tagLst>
</file>

<file path=ppt/tags/tag8.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heme/theme1.xml><?xml version="1.0" encoding="utf-8"?>
<a:theme xmlns:a="http://schemas.openxmlformats.org/drawingml/2006/main" name="Office 主题">
  <a:themeElements>
    <a:clrScheme name="自定义 595">
      <a:dk1>
        <a:sysClr val="windowText" lastClr="000000"/>
      </a:dk1>
      <a:lt1>
        <a:sysClr val="window" lastClr="FFFFFF"/>
      </a:lt1>
      <a:dk2>
        <a:srgbClr val="1F497D"/>
      </a:dk2>
      <a:lt2>
        <a:srgbClr val="EEECE1"/>
      </a:lt2>
      <a:accent1>
        <a:srgbClr val="0070C0"/>
      </a:accent1>
      <a:accent2>
        <a:srgbClr val="00B0F0"/>
      </a:accent2>
      <a:accent3>
        <a:srgbClr val="0070C0"/>
      </a:accent3>
      <a:accent4>
        <a:srgbClr val="00B0F0"/>
      </a:accent4>
      <a:accent5>
        <a:srgbClr val="0070C0"/>
      </a:accent5>
      <a:accent6>
        <a:srgbClr val="00B0F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12885</Words>
  <Application>Microsoft Office PowerPoint</Application>
  <PresentationFormat>自定义</PresentationFormat>
  <Paragraphs>2026</Paragraphs>
  <Slides>101</Slides>
  <Notes>62</Notes>
  <HiddenSlides>6</HiddenSlides>
  <MMClips>0</MMClips>
  <ScaleCrop>false</ScaleCrop>
  <HeadingPairs>
    <vt:vector size="8" baseType="variant">
      <vt:variant>
        <vt:lpstr>已用的字体</vt:lpstr>
      </vt:variant>
      <vt:variant>
        <vt:i4>29</vt:i4>
      </vt:variant>
      <vt:variant>
        <vt:lpstr>主题</vt:lpstr>
      </vt:variant>
      <vt:variant>
        <vt:i4>1</vt:i4>
      </vt:variant>
      <vt:variant>
        <vt:lpstr>嵌入 OLE 服务器</vt:lpstr>
      </vt:variant>
      <vt:variant>
        <vt:i4>0</vt:i4>
      </vt:variant>
      <vt:variant>
        <vt:lpstr>幻灯片标题</vt:lpstr>
      </vt:variant>
      <vt:variant>
        <vt:i4>101</vt:i4>
      </vt:variant>
    </vt:vector>
  </HeadingPairs>
  <TitlesOfParts>
    <vt:vector size="131" baseType="lpstr">
      <vt:lpstr>Arial Unicode MS</vt:lpstr>
      <vt:lpstr>Gill Sans</vt:lpstr>
      <vt:lpstr>Gulim</vt:lpstr>
      <vt:lpstr>Heiti SC</vt:lpstr>
      <vt:lpstr>Imago</vt:lpstr>
      <vt:lpstr>Minion</vt:lpstr>
      <vt:lpstr>MS PGothic</vt:lpstr>
      <vt:lpstr>MS PGothic</vt:lpstr>
      <vt:lpstr>ヒラギノ角ゴ Pro W3</vt:lpstr>
      <vt:lpstr>等线</vt:lpstr>
      <vt:lpstr>黑体</vt:lpstr>
      <vt:lpstr>华文细黑</vt:lpstr>
      <vt:lpstr>华文中宋</vt:lpstr>
      <vt:lpstr>楷体</vt:lpstr>
      <vt:lpstr>楷体_GB2312</vt:lpstr>
      <vt:lpstr>宋体</vt:lpstr>
      <vt:lpstr>Microsoft YaHei</vt:lpstr>
      <vt:lpstr>Microsoft YaHei</vt:lpstr>
      <vt:lpstr>Arial</vt:lpstr>
      <vt:lpstr>Calibri</vt:lpstr>
      <vt:lpstr>Calibri Light</vt:lpstr>
      <vt:lpstr>Candara</vt:lpstr>
      <vt:lpstr>Comic Sans MS</vt:lpstr>
      <vt:lpstr>Franklin Gothic Book</vt:lpstr>
      <vt:lpstr>Microsoft Sans Serif</vt:lpstr>
      <vt:lpstr>Symbol</vt:lpstr>
      <vt:lpstr>Tahoma</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治疗选择正从基于组织学分类转为驱动基因指导</vt:lpstr>
      <vt:lpstr>PowerPoint 演示文稿</vt:lpstr>
      <vt:lpstr>PowerPoint 演示文稿</vt:lpstr>
      <vt:lpstr>靶向治疗的临床疗效</vt:lpstr>
      <vt:lpstr>肺癌靶向治疗药物发展</vt:lpstr>
      <vt:lpstr>EGFR通路抑制剂</vt:lpstr>
      <vt:lpstr>EGFR地位的确立</vt:lpstr>
      <vt:lpstr>EGFR地位的确立</vt:lpstr>
      <vt:lpstr>EGFR地位的确立</vt:lpstr>
      <vt:lpstr>EGFR地位的确立</vt:lpstr>
      <vt:lpstr>EGFR地位的确立</vt:lpstr>
      <vt:lpstr>EGFR地位的确立</vt:lpstr>
      <vt:lpstr>PowerPoint 演示文稿</vt:lpstr>
      <vt:lpstr>三代TKI：真正带来OS延长的希望</vt:lpstr>
      <vt:lpstr>PowerPoint 演示文稿</vt:lpstr>
      <vt:lpstr>EGFR地位的确立</vt:lpstr>
      <vt:lpstr>EGFR地位的确立</vt:lpstr>
      <vt:lpstr>PowerPoint 演示文稿</vt:lpstr>
      <vt:lpstr>EGFR靶向治疗为患者带来的改变—— 驱动基因突变晚期肺癌逐渐成为临床可控的慢性疾病</vt:lpstr>
      <vt:lpstr>EGFR突变早期NSCLC术后复发率依然很高</vt:lpstr>
      <vt:lpstr>EGFR-TKI辅助治疗显著延长DFS</vt:lpstr>
      <vt:lpstr>EGFR-TKI新辅助治疗，ORR达50%以上</vt:lpstr>
      <vt:lpstr>2021NCCN指南对辅助治疗的推荐</vt:lpstr>
      <vt:lpstr>ALK阳性非小细胞肺癌</vt:lpstr>
      <vt:lpstr>ALK药物发展简史</vt:lpstr>
      <vt:lpstr>一代ALK抑制剂-克唑替尼</vt:lpstr>
      <vt:lpstr>一代ALK抑制剂</vt:lpstr>
      <vt:lpstr>PowerPoint 演示文稿</vt:lpstr>
      <vt:lpstr>二代ALK抑制剂</vt:lpstr>
      <vt:lpstr>2代ALK-TKI：一线PFS获益显著优于1代克唑替尼</vt:lpstr>
      <vt:lpstr>PowerPoint 演示文稿</vt:lpstr>
      <vt:lpstr>PowerPoint 演示文稿</vt:lpstr>
      <vt:lpstr>新一代药物一线之争的新格局</vt:lpstr>
      <vt:lpstr>PowerPoint 演示文稿</vt:lpstr>
      <vt:lpstr>克唑替尼治疗原发性c-Met过表达的NSCLC </vt:lpstr>
      <vt:lpstr>靶病灶的治疗反应与c-MET IHC/FISH状态</vt:lpstr>
      <vt:lpstr>Non-squamous NSCLC（n=933）</vt:lpstr>
      <vt:lpstr>Met抑制剂对Met14外显子剪接突变NSCLC有效</vt:lpstr>
      <vt:lpstr>METex14+NSCLC研究比较</vt:lpstr>
      <vt:lpstr>MET扩增是EGFR-TKI耐药后除T790M外的最重要靶点之一</vt:lpstr>
      <vt:lpstr>一/二代EGFR-TKI后T790M-合并MET扩增患者目前化疗疗效有限</vt:lpstr>
      <vt:lpstr>吉非替尼联合赛沃替尼治疗EGFR-TKI耐药后MET扩增NSCLC</vt:lpstr>
      <vt:lpstr>吉非替尼联合赛沃替尼治疗 MET扩增/EGFR T790M阴性患者也同样具有抗肿瘤活性</vt:lpstr>
      <vt:lpstr>EGFR-TKI耐药后MET扩增研究汇总：赛沃替尼疗效佳，安全性好</vt:lpstr>
      <vt:lpstr>抗血管生成药物</vt:lpstr>
      <vt:lpstr>VEGF所致的肿瘤新生血管生成是肿瘤生长、转移的关键驱动因素</vt:lpstr>
      <vt:lpstr>抗血管治疗促使肿瘤血管结构和功能正常化可抑制肿瘤发展、提高化疗疗效</vt:lpstr>
      <vt:lpstr>抗血管生成药物与抑制肿瘤细胞药物机制对比</vt:lpstr>
      <vt:lpstr>PowerPoint 演示文稿</vt:lpstr>
      <vt:lpstr>多靶点的靶向药物治疗</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Keynote-024： Pembro一线单药治疗PDL1高表达晚期NSCLC</vt:lpstr>
      <vt:lpstr>Keynote-042主要终点：各PD-L1 TPS 人群的OS</vt:lpstr>
      <vt:lpstr>PowerPoint 演示文稿</vt:lpstr>
      <vt:lpstr>PowerPoint 演示文稿</vt:lpstr>
      <vt:lpstr>PowerPoint 演示文稿</vt:lpstr>
      <vt:lpstr>PowerPoint 演示文稿</vt:lpstr>
      <vt:lpstr>免疫治疗有明确驱动基因的肺癌患者疗效总体欠佳</vt:lpstr>
      <vt:lpstr>PACIFIC研究:局晚期NSCLC同步放化疗后巩固治疗新标准</vt:lpstr>
      <vt:lpstr>ES-SCLC 1L :PD-L1抑制剂+化疗建立治疗新标准</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2017医疗护理品管圈成果汇报PPT模版</dc:title>
  <dc:creator/>
  <cp:lastModifiedBy/>
  <cp:revision>1</cp:revision>
  <dcterms:created xsi:type="dcterms:W3CDTF">2017-08-03T07:19:44Z</dcterms:created>
  <dcterms:modified xsi:type="dcterms:W3CDTF">2022-06-16T01:00:27Z</dcterms:modified>
</cp:coreProperties>
</file>