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64" r:id="rId2"/>
    <p:sldId id="304" r:id="rId3"/>
    <p:sldId id="305" r:id="rId4"/>
    <p:sldId id="268"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302" r:id="rId20"/>
    <p:sldId id="284" r:id="rId21"/>
    <p:sldId id="285" r:id="rId22"/>
    <p:sldId id="286" r:id="rId23"/>
    <p:sldId id="287" r:id="rId24"/>
    <p:sldId id="288" r:id="rId25"/>
    <p:sldId id="289" r:id="rId26"/>
    <p:sldId id="303" r:id="rId27"/>
    <p:sldId id="291" r:id="rId28"/>
    <p:sldId id="292" r:id="rId29"/>
    <p:sldId id="306" r:id="rId30"/>
    <p:sldId id="294" r:id="rId31"/>
    <p:sldId id="295" r:id="rId32"/>
    <p:sldId id="296" r:id="rId33"/>
    <p:sldId id="297" r:id="rId34"/>
    <p:sldId id="298" r:id="rId35"/>
    <p:sldId id="299" r:id="rId36"/>
    <p:sldId id="300" r:id="rId37"/>
    <p:sldId id="301" r:id="rId3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75FB9"/>
    <a:srgbClr val="44AED0"/>
    <a:srgbClr val="FFFFFF"/>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4C1A8A3-306A-4EB7-A6B1-4F7E0EB9C5D6}" styleName="中度样式 3 - 强调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46F890A9-2807-4EBB-B81D-B2AA78EC7F39}" styleName="深色样式 2 - 强调 5/强调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525" autoAdjust="0"/>
  </p:normalViewPr>
  <p:slideViewPr>
    <p:cSldViewPr>
      <p:cViewPr varScale="1">
        <p:scale>
          <a:sx n="86" d="100"/>
          <a:sy n="86" d="100"/>
        </p:scale>
        <p:origin x="930" y="36"/>
      </p:cViewPr>
      <p:guideLst>
        <p:guide orient="horz" pos="2160"/>
        <p:guide pos="2880"/>
      </p:guideLst>
    </p:cSldViewPr>
  </p:slideViewPr>
  <p:notesTextViewPr>
    <p:cViewPr>
      <p:scale>
        <a:sx n="100" d="100"/>
        <a:sy n="100" d="100"/>
      </p:scale>
      <p:origin x="0" y="0"/>
    </p:cViewPr>
  </p:notesTextViewPr>
  <p:notesViewPr>
    <p:cSldViewPr>
      <p:cViewPr varScale="1">
        <p:scale>
          <a:sx n="54" d="100"/>
          <a:sy n="54" d="100"/>
        </p:scale>
        <p:origin x="-29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75"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1048676"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t>2023/5/31</a:t>
            </a:fld>
            <a:endParaRPr lang="zh-CN" altLang="en-US"/>
          </a:p>
        </p:txBody>
      </p:sp>
      <p:sp>
        <p:nvSpPr>
          <p:cNvPr id="1048677"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1048678"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t>‹#›</a:t>
            </a:fld>
            <a:endParaRPr lang="zh-CN" altLang="en-US"/>
          </a:p>
        </p:txBody>
      </p:sp>
    </p:spTree>
    <p:extLst>
      <p:ext uri="{BB962C8B-B14F-4D97-AF65-F5344CB8AC3E}">
        <p14:creationId xmlns:p14="http://schemas.microsoft.com/office/powerpoint/2010/main" val="2646969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69"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670"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t>2023/5/31</a:t>
            </a:fld>
            <a:endParaRPr lang="zh-CN" altLang="en-US"/>
          </a:p>
        </p:txBody>
      </p:sp>
      <p:sp>
        <p:nvSpPr>
          <p:cNvPr id="1048671"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672"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73"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674"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t>‹#›</a:t>
            </a:fld>
            <a:endParaRPr lang="zh-CN" altLang="en-US"/>
          </a:p>
        </p:txBody>
      </p:sp>
    </p:spTree>
    <p:extLst>
      <p:ext uri="{BB962C8B-B14F-4D97-AF65-F5344CB8AC3E}">
        <p14:creationId xmlns:p14="http://schemas.microsoft.com/office/powerpoint/2010/main" val="92274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阐述北京协和医院医生水平极高，抗菌药物处方点评数据自</a:t>
            </a:r>
            <a:r>
              <a:rPr lang="en-US" altLang="zh-CN" dirty="0"/>
              <a:t>2012</a:t>
            </a:r>
            <a:r>
              <a:rPr lang="zh-CN" altLang="en-US" dirty="0"/>
              <a:t>年至今基本合格率</a:t>
            </a:r>
            <a:r>
              <a:rPr lang="en-US" altLang="zh-CN" dirty="0"/>
              <a:t>99%</a:t>
            </a:r>
            <a:r>
              <a:rPr lang="zh-CN" altLang="en-US" dirty="0"/>
              <a:t>以上</a:t>
            </a:r>
            <a:endParaRPr lang="en-US" altLang="zh-CN" dirty="0"/>
          </a:p>
          <a:p>
            <a:endParaRPr lang="en-US" altLang="zh-CN" dirty="0"/>
          </a:p>
          <a:p>
            <a:r>
              <a:rPr lang="zh-CN" altLang="en-US" dirty="0"/>
              <a:t>点评和审核也是长久我们的主任对我们年轻或者资深一代的教导，学习和进步方能提升自我水平；有一句话，比我们优秀的人才比我们更加努力。比如心血管内科大夫每周必学习和更新临床指南，扪心自问咱们是否能做到。</a:t>
            </a:r>
            <a:endParaRPr lang="en-US" altLang="zh-CN" dirty="0"/>
          </a:p>
          <a:p>
            <a:endParaRPr lang="en-US" altLang="zh-CN" dirty="0"/>
          </a:p>
          <a:p>
            <a:r>
              <a:rPr lang="zh-CN" altLang="en-US" dirty="0"/>
              <a:t>需知其然，更需知其所以然</a:t>
            </a:r>
            <a:endParaRPr lang="en-US" altLang="zh-CN" dirty="0"/>
          </a:p>
          <a:p>
            <a:endParaRPr lang="en-US" altLang="zh-CN" dirty="0"/>
          </a:p>
          <a:p>
            <a:endParaRPr lang="en-US" altLang="zh-CN" dirty="0"/>
          </a:p>
          <a:p>
            <a:r>
              <a:rPr lang="zh-CN" altLang="en-US" dirty="0"/>
              <a:t>我今天所讲的以我们门诊药房的组长 兼主任助理和带教老师平时咨询我们的疑问处方，将以前琐碎信息系统化整理，供大家一起学习和参考。</a:t>
            </a:r>
            <a:endParaRPr lang="en-US" altLang="zh-CN" dirty="0"/>
          </a:p>
          <a:p>
            <a:endParaRPr lang="en-US" altLang="zh-CN" dirty="0"/>
          </a:p>
          <a:p>
            <a:endParaRPr lang="en-US" altLang="zh-CN" dirty="0"/>
          </a:p>
          <a:p>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1</a:t>
            </a:fld>
            <a:endParaRPr lang="zh-CN" altLang="en-US"/>
          </a:p>
        </p:txBody>
      </p:sp>
    </p:spTree>
    <p:extLst>
      <p:ext uri="{BB962C8B-B14F-4D97-AF65-F5344CB8AC3E}">
        <p14:creationId xmlns:p14="http://schemas.microsoft.com/office/powerpoint/2010/main" val="3032116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2</a:t>
            </a:fld>
            <a:endParaRPr lang="zh-CN" altLang="en-US"/>
          </a:p>
        </p:txBody>
      </p:sp>
    </p:spTree>
    <p:extLst>
      <p:ext uri="{BB962C8B-B14F-4D97-AF65-F5344CB8AC3E}">
        <p14:creationId xmlns:p14="http://schemas.microsoft.com/office/powerpoint/2010/main" val="3174606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当然我们擅长的药物治疗在审方方面有药物适应证</a:t>
            </a:r>
            <a:r>
              <a:rPr lang="en-US" altLang="zh-CN" dirty="0"/>
              <a:t>/</a:t>
            </a:r>
            <a:r>
              <a:rPr lang="zh-CN" altLang="en-US" dirty="0"/>
              <a:t>药物相互作用</a:t>
            </a:r>
            <a:r>
              <a:rPr lang="en-US" altLang="zh-CN" dirty="0"/>
              <a:t>/</a:t>
            </a:r>
            <a:r>
              <a:rPr lang="zh-CN" altLang="en-US" dirty="0"/>
              <a:t>药物不良反应</a:t>
            </a:r>
            <a:r>
              <a:rPr lang="en-US" altLang="zh-CN" dirty="0"/>
              <a:t>ADR</a:t>
            </a:r>
          </a:p>
          <a:p>
            <a:endParaRPr lang="zh-CN" altLang="en-US" dirty="0"/>
          </a:p>
        </p:txBody>
      </p:sp>
      <p:sp>
        <p:nvSpPr>
          <p:cNvPr id="4" name="灯片编号占位符 3"/>
          <p:cNvSpPr>
            <a:spLocks noGrp="1"/>
          </p:cNvSpPr>
          <p:nvPr>
            <p:ph type="sldNum" sz="quarter" idx="5"/>
          </p:nvPr>
        </p:nvSpPr>
        <p:spPr/>
        <p:txBody>
          <a:bodyPr/>
          <a:lstStyle/>
          <a:p>
            <a:fld id="{42BD9FE4-FBA5-49D0-A948-F8077DB7BEB1}" type="slidenum">
              <a:rPr lang="zh-CN" altLang="en-US" smtClean="0"/>
              <a:t>4</a:t>
            </a:fld>
            <a:endParaRPr lang="zh-CN" altLang="en-US"/>
          </a:p>
        </p:txBody>
      </p:sp>
    </p:spTree>
    <p:extLst>
      <p:ext uri="{BB962C8B-B14F-4D97-AF65-F5344CB8AC3E}">
        <p14:creationId xmlns:p14="http://schemas.microsoft.com/office/powerpoint/2010/main" val="361929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latin typeface="黑体" pitchFamily="49" charset="-122"/>
                <a:ea typeface="黑体" pitchFamily="49" charset="-122"/>
              </a:rPr>
              <a:t>根据患者的情况而定，二线用药可以考虑作为一线用药</a:t>
            </a:r>
          </a:p>
          <a:p>
            <a:r>
              <a:rPr lang="zh-CN" altLang="en-US" sz="1200" b="0" i="0" u="none" strike="noStrike" kern="1200" baseline="0" dirty="0">
                <a:solidFill>
                  <a:schemeClr val="tx1"/>
                </a:solidFill>
                <a:latin typeface="+mn-lt"/>
                <a:ea typeface="+mn-ea"/>
                <a:cs typeface="+mn-cs"/>
              </a:rPr>
              <a:t>在缓解心绞痛症状方面，</a:t>
            </a:r>
            <a:r>
              <a:rPr lang="en-US" altLang="zh-CN" sz="1200" b="0" i="0" u="none" strike="noStrike" kern="1200" baseline="0" dirty="0">
                <a:solidFill>
                  <a:schemeClr val="tx1"/>
                </a:solidFill>
                <a:latin typeface="+mn-lt"/>
                <a:ea typeface="+mn-ea"/>
                <a:cs typeface="+mn-cs"/>
              </a:rPr>
              <a:t>β </a:t>
            </a:r>
            <a:r>
              <a:rPr lang="zh-CN" altLang="en-US" sz="1200" b="0" i="0" u="none" strike="noStrike" kern="1200" baseline="0" dirty="0">
                <a:solidFill>
                  <a:schemeClr val="tx1"/>
                </a:solidFill>
                <a:latin typeface="+mn-lt"/>
                <a:ea typeface="+mn-ea"/>
                <a:cs typeface="+mn-cs"/>
              </a:rPr>
              <a:t>受体阻滞剂较</a:t>
            </a:r>
            <a:r>
              <a:rPr lang="en-US" altLang="zh-CN" sz="1200" b="0" i="0" u="none" strike="noStrike" kern="1200" baseline="0" dirty="0">
                <a:solidFill>
                  <a:schemeClr val="tx1"/>
                </a:solidFill>
                <a:latin typeface="+mn-lt"/>
                <a:ea typeface="+mn-ea"/>
                <a:cs typeface="+mn-cs"/>
              </a:rPr>
              <a:t>CCB</a:t>
            </a:r>
            <a:r>
              <a:rPr lang="zh-CN" altLang="en-US" sz="1200" b="0" i="0" u="none" strike="noStrike" kern="1200" baseline="0" dirty="0">
                <a:solidFill>
                  <a:schemeClr val="tx1"/>
                </a:solidFill>
                <a:latin typeface="+mn-lt"/>
                <a:ea typeface="+mn-ea"/>
                <a:cs typeface="+mn-cs"/>
              </a:rPr>
              <a:t>更有效；而在改善运动耐量和改善心肌缺血方面，</a:t>
            </a:r>
            <a:r>
              <a:rPr lang="en-US" altLang="zh-CN" sz="1200" b="0" i="0" u="none" strike="noStrike" kern="1200" baseline="0" dirty="0">
                <a:solidFill>
                  <a:schemeClr val="tx1"/>
                </a:solidFill>
                <a:latin typeface="+mn-lt"/>
                <a:ea typeface="+mn-ea"/>
                <a:cs typeface="+mn-cs"/>
              </a:rPr>
              <a:t>β</a:t>
            </a:r>
            <a:r>
              <a:rPr lang="zh-CN" altLang="en-US" sz="1200" b="0" i="0" u="none" strike="noStrike" kern="1200" baseline="0" dirty="0">
                <a:solidFill>
                  <a:schemeClr val="tx1"/>
                </a:solidFill>
                <a:latin typeface="+mn-lt"/>
                <a:ea typeface="+mn-ea"/>
                <a:cs typeface="+mn-cs"/>
              </a:rPr>
              <a:t>受体阻滞剂和</a:t>
            </a:r>
            <a:r>
              <a:rPr lang="en-US" altLang="zh-CN" sz="1200" b="0" i="0" u="none" strike="noStrike" kern="1200" baseline="0" dirty="0">
                <a:solidFill>
                  <a:schemeClr val="tx1"/>
                </a:solidFill>
                <a:latin typeface="+mn-lt"/>
                <a:ea typeface="+mn-ea"/>
                <a:cs typeface="+mn-cs"/>
              </a:rPr>
              <a:t>CCB </a:t>
            </a:r>
            <a:r>
              <a:rPr lang="zh-CN" altLang="en-US" sz="1200" b="0" i="0" u="none" strike="noStrike" kern="1200" baseline="0" dirty="0">
                <a:solidFill>
                  <a:schemeClr val="tx1"/>
                </a:solidFill>
                <a:latin typeface="+mn-lt"/>
                <a:ea typeface="+mn-ea"/>
                <a:cs typeface="+mn-cs"/>
              </a:rPr>
              <a:t>相当。</a:t>
            </a:r>
            <a:endParaRPr lang="en-US" altLang="zh-CN"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a:solidFill>
                  <a:schemeClr val="tx1"/>
                </a:solidFill>
                <a:latin typeface="+mn-lt"/>
                <a:ea typeface="+mn-ea"/>
                <a:cs typeface="+mn-cs"/>
              </a:rPr>
              <a:t>ACEI</a:t>
            </a:r>
            <a:r>
              <a:rPr lang="zh-CN" altLang="en-US" sz="1200" b="0" i="0" u="none" strike="noStrike" kern="1200" baseline="0" dirty="0">
                <a:solidFill>
                  <a:schemeClr val="tx1"/>
                </a:solidFill>
                <a:latin typeface="+mn-lt"/>
                <a:ea typeface="+mn-ea"/>
                <a:cs typeface="+mn-cs"/>
              </a:rPr>
              <a:t>不具有直接发挥心肌缺血的作用</a:t>
            </a:r>
            <a:r>
              <a:rPr lang="en-US" altLang="zh-CN" sz="1200" b="0" i="0" u="none" strike="noStrike" kern="1200" baseline="0" dirty="0">
                <a:solidFill>
                  <a:schemeClr val="tx1"/>
                </a:solidFill>
                <a:latin typeface="+mn-lt"/>
                <a:ea typeface="+mn-ea"/>
                <a:cs typeface="+mn-cs"/>
              </a:rPr>
              <a:t>,</a:t>
            </a:r>
            <a:r>
              <a:rPr lang="zh-CN" altLang="en-US" sz="1200" b="0" i="0" u="none" strike="noStrike" kern="1200" baseline="0" dirty="0">
                <a:solidFill>
                  <a:schemeClr val="tx1"/>
                </a:solidFill>
                <a:latin typeface="+mn-lt"/>
                <a:ea typeface="+mn-ea"/>
                <a:cs typeface="+mn-cs"/>
              </a:rPr>
              <a:t>但能阻断</a:t>
            </a:r>
            <a:r>
              <a:rPr lang="en-US" altLang="zh-CN" sz="1200" b="0" i="0" u="none" strike="noStrike" kern="1200" baseline="0" dirty="0">
                <a:solidFill>
                  <a:schemeClr val="tx1"/>
                </a:solidFill>
                <a:latin typeface="+mn-lt"/>
                <a:ea typeface="+mn-ea"/>
                <a:cs typeface="+mn-cs"/>
              </a:rPr>
              <a:t>RAS(</a:t>
            </a:r>
            <a:r>
              <a:rPr lang="zh-CN" altLang="en-US" sz="1200" b="0" i="0" u="none" strike="noStrike" kern="1200" baseline="0" dirty="0">
                <a:solidFill>
                  <a:schemeClr val="tx1"/>
                </a:solidFill>
                <a:latin typeface="+mn-lt"/>
                <a:ea typeface="+mn-ea"/>
                <a:cs typeface="+mn-cs"/>
              </a:rPr>
              <a:t>肾素</a:t>
            </a:r>
            <a:r>
              <a:rPr lang="en-US" altLang="zh-CN" sz="1200" b="0" i="0" u="none" strike="noStrike" kern="1200" baseline="0" dirty="0">
                <a:solidFill>
                  <a:schemeClr val="tx1"/>
                </a:solidFill>
                <a:latin typeface="+mn-lt"/>
                <a:ea typeface="+mn-ea"/>
                <a:cs typeface="+mn-cs"/>
              </a:rPr>
              <a:t>-</a:t>
            </a:r>
            <a:r>
              <a:rPr lang="zh-CN" altLang="en-US" sz="1200" b="0" i="0" u="none" strike="noStrike" kern="1200" baseline="0" dirty="0">
                <a:solidFill>
                  <a:schemeClr val="tx1"/>
                </a:solidFill>
                <a:latin typeface="+mn-lt"/>
                <a:ea typeface="+mn-ea"/>
                <a:cs typeface="+mn-cs"/>
              </a:rPr>
              <a:t>血管紧张素系统</a:t>
            </a:r>
            <a:r>
              <a:rPr lang="en-US" altLang="zh-CN" sz="1200" b="0" i="0" u="none" strike="noStrike" kern="1200" baseline="0" dirty="0">
                <a:solidFill>
                  <a:schemeClr val="tx1"/>
                </a:solidFill>
                <a:latin typeface="+mn-lt"/>
                <a:ea typeface="+mn-ea"/>
                <a:cs typeface="+mn-cs"/>
              </a:rPr>
              <a:t>)</a:t>
            </a:r>
            <a:r>
              <a:rPr lang="zh-CN" altLang="en-US" sz="1200" b="0" i="0" u="none" strike="noStrike" kern="1200" baseline="0" dirty="0">
                <a:solidFill>
                  <a:schemeClr val="tx1"/>
                </a:solidFill>
                <a:latin typeface="+mn-lt"/>
                <a:ea typeface="+mn-ea"/>
                <a:cs typeface="+mn-cs"/>
              </a:rPr>
              <a:t>发挥心血管保护作用</a:t>
            </a:r>
            <a:endParaRPr lang="zh-CN" altLang="en-US" dirty="0"/>
          </a:p>
          <a:p>
            <a:endParaRPr lang="en-US" altLang="zh-CN"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β</a:t>
            </a:r>
            <a:r>
              <a:rPr lang="zh-CN" altLang="zh-CN" sz="1200" kern="1200" dirty="0">
                <a:solidFill>
                  <a:schemeClr val="tx1"/>
                </a:solidFill>
                <a:effectLst/>
                <a:latin typeface="+mn-lt"/>
                <a:ea typeface="+mn-ea"/>
                <a:cs typeface="+mn-cs"/>
              </a:rPr>
              <a:t>受体阻滞剂兼具改善缺血症状和改善预后两方面作用，作为心肌梗死后二级预防用药，可降低死亡率。</a:t>
            </a:r>
          </a:p>
        </p:txBody>
      </p:sp>
      <p:sp>
        <p:nvSpPr>
          <p:cNvPr id="4" name="灯片编号占位符 3"/>
          <p:cNvSpPr>
            <a:spLocks noGrp="1"/>
          </p:cNvSpPr>
          <p:nvPr>
            <p:ph type="sldNum" sz="quarter" idx="5"/>
          </p:nvPr>
        </p:nvSpPr>
        <p:spPr/>
        <p:txBody>
          <a:bodyPr/>
          <a:lstStyle/>
          <a:p>
            <a:fld id="{42BD9FE4-FBA5-49D0-A948-F8077DB7BEB1}" type="slidenum">
              <a:rPr lang="zh-CN" altLang="en-US" smtClean="0"/>
              <a:t>5</a:t>
            </a:fld>
            <a:endParaRPr lang="zh-CN" altLang="en-US"/>
          </a:p>
        </p:txBody>
      </p:sp>
    </p:spTree>
    <p:extLst>
      <p:ext uri="{BB962C8B-B14F-4D97-AF65-F5344CB8AC3E}">
        <p14:creationId xmlns:p14="http://schemas.microsoft.com/office/powerpoint/2010/main" val="1801238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dirty="0"/>
              <a:t>阿司匹林：终身服用？长期更为准确。譬如，外科手术？</a:t>
            </a:r>
            <a:endParaRPr lang="en-US" altLang="zh-CN" dirty="0"/>
          </a:p>
          <a:p>
            <a:endParaRPr lang="en-US" altLang="zh-CN" dirty="0"/>
          </a:p>
          <a:p>
            <a:r>
              <a:rPr lang="zh-CN" altLang="en-US" dirty="0"/>
              <a:t>阿司匹林与氯吡格雷的区别：</a:t>
            </a:r>
            <a:r>
              <a:rPr lang="en-US" altLang="zh-CN" dirty="0"/>
              <a:t>MI</a:t>
            </a:r>
            <a:r>
              <a:rPr lang="zh-CN" altLang="en-US" dirty="0"/>
              <a:t>和卒中人群</a:t>
            </a:r>
            <a:r>
              <a:rPr lang="en-US" altLang="zh-CN" dirty="0"/>
              <a:t>-</a:t>
            </a:r>
            <a:r>
              <a:rPr lang="zh-CN" altLang="en-US" dirty="0"/>
              <a:t>疗效无差异</a:t>
            </a:r>
            <a:endParaRPr lang="en-US" altLang="zh-CN" dirty="0"/>
          </a:p>
          <a:p>
            <a:r>
              <a:rPr lang="zh-CN" altLang="en-US" dirty="0"/>
              <a:t>外周血管疾病（</a:t>
            </a:r>
            <a:r>
              <a:rPr lang="en-US" altLang="zh-CN" dirty="0"/>
              <a:t>PAD</a:t>
            </a:r>
            <a:r>
              <a:rPr lang="zh-CN" altLang="en-US" dirty="0"/>
              <a:t>）：氯吡格雷优于阿司匹林</a:t>
            </a:r>
            <a:endParaRPr lang="en-US" altLang="zh-CN" dirty="0"/>
          </a:p>
          <a:p>
            <a:r>
              <a:rPr lang="zh-CN" altLang="en-US" dirty="0"/>
              <a:t>安全性：胃肠道优于阿司匹林</a:t>
            </a:r>
            <a:endParaRPr lang="en-US" altLang="zh-CN" dirty="0"/>
          </a:p>
          <a:p>
            <a:r>
              <a:rPr lang="zh-CN" altLang="en-US" dirty="0"/>
              <a:t>阿司匹林和氯吡格雷的价格差别（</a:t>
            </a:r>
            <a:r>
              <a:rPr lang="en-US" altLang="zh-CN" dirty="0"/>
              <a:t>202006  </a:t>
            </a:r>
            <a:r>
              <a:rPr lang="zh-CN" altLang="en-US" dirty="0"/>
              <a:t>）</a:t>
            </a:r>
            <a:endParaRPr lang="en-US" altLang="zh-CN" dirty="0"/>
          </a:p>
          <a:p>
            <a:r>
              <a:rPr lang="en-US" altLang="zh-CN" dirty="0"/>
              <a:t>DES</a:t>
            </a:r>
            <a:r>
              <a:rPr lang="zh-CN" altLang="en-US" dirty="0"/>
              <a:t>：药物是抑制内膜增生，可使内膜缓缓形成一层光滑包裹支架。因内膜未包裹的部位可认为是身体异物，血小板易在该处形成血栓。（无紧急须行的肿瘤外科手术或不能耐受</a:t>
            </a:r>
            <a:r>
              <a:rPr lang="en-US" altLang="zh-CN" dirty="0"/>
              <a:t>BMS</a:t>
            </a:r>
            <a:r>
              <a:rPr lang="zh-CN" altLang="en-US" dirty="0"/>
              <a:t>）</a:t>
            </a:r>
            <a:endParaRPr lang="en-US" altLang="zh-CN" dirty="0"/>
          </a:p>
          <a:p>
            <a:r>
              <a:rPr lang="en-US" altLang="zh-CN" dirty="0"/>
              <a:t>BMS</a:t>
            </a:r>
            <a:r>
              <a:rPr lang="zh-CN" altLang="en-US" dirty="0"/>
              <a:t>：无药物，药物是抑制内膜增生，因支架是异物，内膜增生快至支架内再狭窄。</a:t>
            </a:r>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1BB8CD58-4EFC-4B2A-AF19-F44FF7041D0C}" type="slidenum">
              <a:rPr lang="zh-CN" altLang="en-US" smtClean="0"/>
              <a:pPr eaLnBrk="1" hangingPunct="1"/>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替格瑞诺引起呼吸困难 可能是细胞外腺苷浓度升高的原因 ； </a:t>
            </a:r>
            <a:r>
              <a:rPr lang="en-US" altLang="zh-CN" dirty="0"/>
              <a:t>15%FDA</a:t>
            </a: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7</a:t>
            </a:fld>
            <a:endParaRPr lang="zh-CN" altLang="en-US"/>
          </a:p>
        </p:txBody>
      </p:sp>
    </p:spTree>
    <p:extLst>
      <p:ext uri="{BB962C8B-B14F-4D97-AF65-F5344CB8AC3E}">
        <p14:creationId xmlns:p14="http://schemas.microsoft.com/office/powerpoint/2010/main" val="2963887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8</a:t>
            </a:fld>
            <a:endParaRPr lang="zh-CN" altLang="en-US"/>
          </a:p>
        </p:txBody>
      </p:sp>
    </p:spTree>
    <p:extLst>
      <p:ext uri="{BB962C8B-B14F-4D97-AF65-F5344CB8AC3E}">
        <p14:creationId xmlns:p14="http://schemas.microsoft.com/office/powerpoint/2010/main" val="2422649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如果审核医嘱或处方有阿司匹林</a:t>
            </a:r>
            <a:r>
              <a:rPr lang="en-US" altLang="zh-CN" dirty="0"/>
              <a:t>200mg+</a:t>
            </a:r>
            <a:r>
              <a:rPr lang="zh-CN" altLang="en-US" dirty="0"/>
              <a:t>替格瑞诺，需复核具体用药原因？</a:t>
            </a:r>
          </a:p>
        </p:txBody>
      </p:sp>
      <p:sp>
        <p:nvSpPr>
          <p:cNvPr id="4" name="灯片编号占位符 3"/>
          <p:cNvSpPr>
            <a:spLocks noGrp="1"/>
          </p:cNvSpPr>
          <p:nvPr>
            <p:ph type="sldNum" sz="quarter" idx="10"/>
          </p:nvPr>
        </p:nvSpPr>
        <p:spPr/>
        <p:txBody>
          <a:bodyPr/>
          <a:lstStyle/>
          <a:p>
            <a:fld id="{810AA435-0F03-4C0F-AD4B-4016F8BA75A9}" type="slidenum">
              <a:rPr lang="zh-CN" altLang="en-US" smtClean="0"/>
              <a:pPr/>
              <a:t>9</a:t>
            </a:fld>
            <a:endParaRPr lang="zh-CN" altLang="en-US"/>
          </a:p>
        </p:txBody>
      </p:sp>
    </p:spTree>
    <p:extLst>
      <p:ext uri="{BB962C8B-B14F-4D97-AF65-F5344CB8AC3E}">
        <p14:creationId xmlns:p14="http://schemas.microsoft.com/office/powerpoint/2010/main" val="966482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审核的合理性和安全性</a:t>
            </a:r>
          </a:p>
        </p:txBody>
      </p:sp>
      <p:sp>
        <p:nvSpPr>
          <p:cNvPr id="4" name="灯片编号占位符 3"/>
          <p:cNvSpPr>
            <a:spLocks noGrp="1"/>
          </p:cNvSpPr>
          <p:nvPr>
            <p:ph type="sldNum" sz="quarter" idx="10"/>
          </p:nvPr>
        </p:nvSpPr>
        <p:spPr/>
        <p:txBody>
          <a:bodyPr/>
          <a:lstStyle/>
          <a:p>
            <a:fld id="{E4D1282D-5F9D-49E4-8640-95869B09F949}" type="slidenum">
              <a:rPr lang="zh-CN" altLang="en-US" smtClean="0"/>
              <a:t>10</a:t>
            </a:fld>
            <a:endParaRPr lang="zh-CN" altLang="en-US"/>
          </a:p>
        </p:txBody>
      </p:sp>
    </p:spTree>
    <p:extLst>
      <p:ext uri="{BB962C8B-B14F-4D97-AF65-F5344CB8AC3E}">
        <p14:creationId xmlns:p14="http://schemas.microsoft.com/office/powerpoint/2010/main" val="766211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BD9FE4-FBA5-49D0-A948-F8077DB7BEB1}" type="slidenum">
              <a:rPr lang="zh-CN" altLang="en-US" smtClean="0"/>
              <a:t>11</a:t>
            </a:fld>
            <a:endParaRPr lang="zh-CN" altLang="en-US"/>
          </a:p>
        </p:txBody>
      </p:sp>
    </p:spTree>
    <p:extLst>
      <p:ext uri="{BB962C8B-B14F-4D97-AF65-F5344CB8AC3E}">
        <p14:creationId xmlns:p14="http://schemas.microsoft.com/office/powerpoint/2010/main" val="788950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a:extLst>
              <a:ext uri="{FF2B5EF4-FFF2-40B4-BE49-F238E27FC236}">
                <a16:creationId xmlns:a16="http://schemas.microsoft.com/office/drawing/2014/main" id="{56A240E3-11C2-44D4-A6C8-D1B27C2632C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备注占位符 2">
            <a:extLst>
              <a:ext uri="{FF2B5EF4-FFF2-40B4-BE49-F238E27FC236}">
                <a16:creationId xmlns:a16="http://schemas.microsoft.com/office/drawing/2014/main" id="{474EECA1-55F6-4B7A-AAC3-2249EDC1F8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1268" name="灯片编号占位符 3">
            <a:extLst>
              <a:ext uri="{FF2B5EF4-FFF2-40B4-BE49-F238E27FC236}">
                <a16:creationId xmlns:a16="http://schemas.microsoft.com/office/drawing/2014/main" id="{E07A75A5-CAD5-401C-8EA2-21D6A00D0E7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17B385F-E83D-4C55-8702-6A23FEB6F762}" type="slidenum">
              <a:rPr lang="zh-CN" altLang="en-US" smtClean="0"/>
              <a:pPr>
                <a:spcBef>
                  <a:spcPct val="0"/>
                </a:spcBef>
              </a:pPr>
              <a:t>15</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2253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4E01DB-87E2-4293-84FB-5124A58EB6C3}" type="slidenum">
              <a:rPr lang="zh-CN" altLang="en-US"/>
              <a:pPr fontAlgn="base">
                <a:spcBef>
                  <a:spcPct val="0"/>
                </a:spcBef>
                <a:spcAft>
                  <a:spcPct val="0"/>
                </a:spcAft>
                <a:defRPr/>
              </a:pPr>
              <a:t>16</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02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fld id="{8829056D-F318-49D4-B006-16D408B4A3D8}" type="slidenum">
              <a:rPr lang="zh-CN" altLang="en-US">
                <a:latin typeface="Calibri" pitchFamily="34" charset="0"/>
              </a:rPr>
              <a:pPr/>
              <a:t>17</a:t>
            </a:fld>
            <a:endParaRPr lang="zh-CN" altLang="en-US">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a:t>律师温馨提示：</a:t>
            </a:r>
          </a:p>
        </p:txBody>
      </p:sp>
      <p:sp>
        <p:nvSpPr>
          <p:cNvPr id="256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宋体" charset="-122"/>
              </a:defRPr>
            </a:lvl1pPr>
            <a:lvl2pPr marL="742950" indent="-285750">
              <a:spcBef>
                <a:spcPct val="30000"/>
              </a:spcBef>
              <a:defRPr sz="1200">
                <a:solidFill>
                  <a:schemeClr val="tx1"/>
                </a:solidFill>
                <a:latin typeface="Calibri" pitchFamily="34" charset="0"/>
                <a:ea typeface="宋体" charset="-122"/>
              </a:defRPr>
            </a:lvl2pPr>
            <a:lvl3pPr marL="1143000" indent="-228600">
              <a:spcBef>
                <a:spcPct val="30000"/>
              </a:spcBef>
              <a:defRPr sz="1200">
                <a:solidFill>
                  <a:schemeClr val="tx1"/>
                </a:solidFill>
                <a:latin typeface="Calibri" pitchFamily="34" charset="0"/>
                <a:ea typeface="宋体" charset="-122"/>
              </a:defRPr>
            </a:lvl3pPr>
            <a:lvl4pPr marL="1600200" indent="-228600">
              <a:spcBef>
                <a:spcPct val="30000"/>
              </a:spcBef>
              <a:defRPr sz="1200">
                <a:solidFill>
                  <a:schemeClr val="tx1"/>
                </a:solidFill>
                <a:latin typeface="Calibri" pitchFamily="34" charset="0"/>
                <a:ea typeface="宋体" charset="-122"/>
              </a:defRPr>
            </a:lvl4pPr>
            <a:lvl5pPr marL="2057400" indent="-228600">
              <a:spcBef>
                <a:spcPct val="30000"/>
              </a:spcBef>
              <a:defRPr sz="1200">
                <a:solidFill>
                  <a:schemeClr val="tx1"/>
                </a:solidFill>
                <a:latin typeface="Calibri" pitchFamily="34" charset="0"/>
                <a:ea typeface="宋体"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charset="-122"/>
              </a:defRPr>
            </a:lvl9pPr>
          </a:lstStyle>
          <a:p>
            <a:pPr>
              <a:spcBef>
                <a:spcPct val="0"/>
              </a:spcBef>
            </a:pPr>
            <a:fld id="{354F4DA4-4520-4290-AE72-FC354E491839}" type="slidenum">
              <a:rPr lang="zh-CN" altLang="en-US"/>
              <a:pPr>
                <a:spcBef>
                  <a:spcPct val="0"/>
                </a:spcBef>
              </a:pPr>
              <a:t>20</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另外，国产中药血脂康胶囊含有多种天然他汀成分，其中主要是洛伐他汀。常用剂量为</a:t>
            </a:r>
            <a:r>
              <a:rPr lang="en-US" altLang="zh-CN"/>
              <a:t>0.6g</a:t>
            </a:r>
            <a:r>
              <a:rPr lang="zh-CN" altLang="en-US"/>
              <a:t>，</a:t>
            </a:r>
            <a:r>
              <a:rPr lang="en-US" altLang="zh-CN"/>
              <a:t>2</a:t>
            </a:r>
            <a:r>
              <a:rPr lang="zh-CN" altLang="en-US"/>
              <a:t>次</a:t>
            </a:r>
            <a:r>
              <a:rPr lang="en-US" altLang="zh-CN"/>
              <a:t>/d</a:t>
            </a:r>
            <a:r>
              <a:rPr lang="zh-CN" altLang="en-US"/>
              <a:t>。可使</a:t>
            </a:r>
            <a:r>
              <a:rPr lang="en-US" altLang="zh-CN"/>
              <a:t>TC</a:t>
            </a:r>
            <a:r>
              <a:rPr lang="zh-CN" altLang="en-US"/>
              <a:t>降低</a:t>
            </a:r>
            <a:r>
              <a:rPr lang="en-US" altLang="zh-CN"/>
              <a:t>23</a:t>
            </a:r>
            <a:r>
              <a:rPr lang="zh-CN" altLang="en-US"/>
              <a:t>％，</a:t>
            </a:r>
            <a:r>
              <a:rPr lang="en-US" altLang="zh-CN"/>
              <a:t>LDL-C</a:t>
            </a:r>
            <a:r>
              <a:rPr lang="zh-CN" altLang="en-US"/>
              <a:t>降低</a:t>
            </a:r>
            <a:r>
              <a:rPr lang="en-US" altLang="zh-CN"/>
              <a:t>28.5</a:t>
            </a:r>
            <a:r>
              <a:rPr lang="zh-CN" altLang="en-US"/>
              <a:t>％，</a:t>
            </a:r>
            <a:r>
              <a:rPr lang="en-US" altLang="zh-CN"/>
              <a:t>TG</a:t>
            </a:r>
            <a:r>
              <a:rPr lang="zh-CN" altLang="en-US"/>
              <a:t>降低</a:t>
            </a:r>
            <a:r>
              <a:rPr lang="en-US" altLang="zh-CN"/>
              <a:t>36.5</a:t>
            </a:r>
            <a:r>
              <a:rPr lang="zh-CN" altLang="en-US"/>
              <a:t>％，</a:t>
            </a:r>
            <a:r>
              <a:rPr lang="en-US" altLang="zh-CN"/>
              <a:t>HDL-C</a:t>
            </a:r>
            <a:r>
              <a:rPr lang="zh-CN" altLang="en-US"/>
              <a:t>升高</a:t>
            </a:r>
            <a:r>
              <a:rPr lang="en-US" altLang="zh-CN"/>
              <a:t>19.6</a:t>
            </a:r>
            <a:r>
              <a:rPr lang="zh-CN" altLang="en-US"/>
              <a:t>％。</a:t>
            </a:r>
          </a:p>
          <a:p>
            <a:pPr eaLnBrk="1" hangingPunct="1">
              <a:spcBef>
                <a:spcPct val="0"/>
              </a:spcBef>
            </a:pPr>
            <a:r>
              <a:rPr lang="zh-CN" altLang="en-US"/>
              <a:t>辛伐他汀是经</a:t>
            </a:r>
            <a:r>
              <a:rPr lang="en-US" altLang="zh-CN"/>
              <a:t>CYP3A4</a:t>
            </a:r>
            <a:r>
              <a:rPr lang="zh-CN" altLang="en-US"/>
              <a:t>代谢的底物，氟康唑是</a:t>
            </a:r>
            <a:r>
              <a:rPr lang="en-US" altLang="zh-CN"/>
              <a:t>CAP3A4</a:t>
            </a:r>
            <a:r>
              <a:rPr lang="zh-CN" altLang="en-US"/>
              <a:t>、</a:t>
            </a:r>
            <a:r>
              <a:rPr lang="en-US" altLang="zh-CN"/>
              <a:t>CYP2C9</a:t>
            </a:r>
            <a:r>
              <a:rPr lang="zh-CN" altLang="en-US"/>
              <a:t>的抑制剂。查阅文献：两者的合用提高辛伐他汀的药物浓度，增加他汀类的不良反应：肌病（横纹肌溶解和肌痛）和肝脏毒性。</a:t>
            </a:r>
          </a:p>
          <a:p>
            <a:pPr eaLnBrk="1" hangingPunct="1">
              <a:spcBef>
                <a:spcPct val="0"/>
              </a:spcBef>
            </a:pPr>
            <a:endParaRPr lang="zh-CN" altLang="en-US"/>
          </a:p>
        </p:txBody>
      </p:sp>
      <p:sp>
        <p:nvSpPr>
          <p:cNvPr id="2970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宋体" charset="-122"/>
              </a:defRPr>
            </a:lvl1pPr>
            <a:lvl2pPr marL="742950" indent="-285750">
              <a:spcBef>
                <a:spcPct val="30000"/>
              </a:spcBef>
              <a:defRPr sz="1200">
                <a:solidFill>
                  <a:schemeClr val="tx1"/>
                </a:solidFill>
                <a:latin typeface="Calibri" pitchFamily="34" charset="0"/>
                <a:ea typeface="宋体" charset="-122"/>
              </a:defRPr>
            </a:lvl2pPr>
            <a:lvl3pPr marL="1143000" indent="-228600">
              <a:spcBef>
                <a:spcPct val="30000"/>
              </a:spcBef>
              <a:defRPr sz="1200">
                <a:solidFill>
                  <a:schemeClr val="tx1"/>
                </a:solidFill>
                <a:latin typeface="Calibri" pitchFamily="34" charset="0"/>
                <a:ea typeface="宋体" charset="-122"/>
              </a:defRPr>
            </a:lvl3pPr>
            <a:lvl4pPr marL="1600200" indent="-228600">
              <a:spcBef>
                <a:spcPct val="30000"/>
              </a:spcBef>
              <a:defRPr sz="1200">
                <a:solidFill>
                  <a:schemeClr val="tx1"/>
                </a:solidFill>
                <a:latin typeface="Calibri" pitchFamily="34" charset="0"/>
                <a:ea typeface="宋体" charset="-122"/>
              </a:defRPr>
            </a:lvl4pPr>
            <a:lvl5pPr marL="2057400" indent="-228600">
              <a:spcBef>
                <a:spcPct val="30000"/>
              </a:spcBef>
              <a:defRPr sz="1200">
                <a:solidFill>
                  <a:schemeClr val="tx1"/>
                </a:solidFill>
                <a:latin typeface="Calibri" pitchFamily="34" charset="0"/>
                <a:ea typeface="宋体"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charset="-122"/>
              </a:defRPr>
            </a:lvl9pPr>
          </a:lstStyle>
          <a:p>
            <a:pPr>
              <a:spcBef>
                <a:spcPct val="0"/>
              </a:spcBef>
            </a:pPr>
            <a:fld id="{EA86D691-C163-4F30-8B14-E327556ACC19}" type="slidenum">
              <a:rPr lang="zh-CN" altLang="en-US"/>
              <a:pPr>
                <a:spcBef>
                  <a:spcPct val="0"/>
                </a:spcBef>
              </a:pPr>
              <a:t>21</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dirty="0" err="1">
                <a:solidFill>
                  <a:srgbClr val="FF0000"/>
                </a:solidFill>
                <a:latin typeface="宋体" pitchFamily="2" charset="-122"/>
              </a:rPr>
              <a:t>Pumch</a:t>
            </a:r>
            <a:r>
              <a:rPr lang="zh-CN" altLang="en-US" b="1" dirty="0">
                <a:solidFill>
                  <a:srgbClr val="FF0000"/>
                </a:solidFill>
                <a:latin typeface="宋体" pitchFamily="2" charset="-122"/>
              </a:rPr>
              <a:t>：</a:t>
            </a:r>
            <a:r>
              <a:rPr lang="zh-CN" altLang="en-US" b="1" dirty="0">
                <a:latin typeface="宋体" pitchFamily="2" charset="-122"/>
              </a:rPr>
              <a:t>用药</a:t>
            </a:r>
            <a:r>
              <a:rPr lang="en-US" altLang="zh-CN" b="1" dirty="0">
                <a:latin typeface="宋体" pitchFamily="2" charset="-122"/>
              </a:rPr>
              <a:t>1m</a:t>
            </a:r>
            <a:r>
              <a:rPr lang="zh-CN" altLang="en-US" b="1" dirty="0">
                <a:latin typeface="宋体" pitchFamily="2" charset="-122"/>
              </a:rPr>
              <a:t>监测肝酶和肌酶谱，每</a:t>
            </a:r>
            <a:r>
              <a:rPr lang="en-US" altLang="zh-CN" b="1" dirty="0">
                <a:latin typeface="宋体" pitchFamily="2" charset="-122"/>
              </a:rPr>
              <a:t>3m</a:t>
            </a:r>
            <a:r>
              <a:rPr lang="zh-CN" altLang="en-US" b="1" dirty="0">
                <a:latin typeface="宋体" pitchFamily="2" charset="-122"/>
              </a:rPr>
              <a:t>复查一次</a:t>
            </a:r>
            <a:r>
              <a:rPr lang="en-US" altLang="zh-CN" b="1" dirty="0">
                <a:latin typeface="宋体" pitchFamily="2" charset="-122"/>
              </a:rPr>
              <a:t>1y</a:t>
            </a:r>
            <a:r>
              <a:rPr lang="zh-CN" altLang="en-US" b="1" dirty="0">
                <a:latin typeface="宋体" pitchFamily="2" charset="-122"/>
              </a:rPr>
              <a:t>以后每半年复查一次</a:t>
            </a:r>
            <a:endParaRPr lang="zh-CN" altLang="en-US" b="1" dirty="0"/>
          </a:p>
          <a:p>
            <a:pPr eaLnBrk="1" hangingPunct="1"/>
            <a:endParaRPr lang="zh-CN" altLang="en-US" dirty="0"/>
          </a:p>
        </p:txBody>
      </p:sp>
      <p:sp>
        <p:nvSpPr>
          <p:cNvPr id="716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6E4E5DA0-0846-40E7-80D0-9F9CB3BA7123}" type="slidenum">
              <a:rPr lang="zh-CN" altLang="en-US" smtClean="0">
                <a:latin typeface="Arial" pitchFamily="34" charset="0"/>
              </a:rPr>
              <a:pPr/>
              <a:t>22</a:t>
            </a:fld>
            <a:endParaRPr lang="zh-CN" altLang="en-US">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dirty="0">
                <a:solidFill>
                  <a:schemeClr val="accent1"/>
                </a:solidFill>
                <a:latin typeface="宋体" pitchFamily="2" charset="-122"/>
              </a:rPr>
              <a:t>：</a:t>
            </a:r>
            <a:r>
              <a:rPr lang="zh-CN" altLang="en-US" dirty="0">
                <a:latin typeface="宋体" pitchFamily="2" charset="-122"/>
              </a:rPr>
              <a:t>肌肉疼痛、无力，以四肢近端肌肉明显。</a:t>
            </a:r>
            <a:endParaRPr lang="en-US" altLang="zh-CN" dirty="0">
              <a:latin typeface="宋体" pitchFamily="2" charset="-122"/>
            </a:endParaRPr>
          </a:p>
          <a:p>
            <a:pPr eaLnBrk="1" hangingPunct="1"/>
            <a:r>
              <a:rPr lang="en-US" altLang="zh-CN" dirty="0">
                <a:latin typeface="宋体" pitchFamily="2" charset="-122"/>
              </a:rPr>
              <a:t>         </a:t>
            </a:r>
            <a:r>
              <a:rPr lang="zh-CN" altLang="en-US" dirty="0">
                <a:latin typeface="宋体" pitchFamily="2" charset="-122"/>
              </a:rPr>
              <a:t>不伴有</a:t>
            </a:r>
            <a:r>
              <a:rPr lang="en-US" altLang="zh-CN" dirty="0">
                <a:latin typeface="宋体" pitchFamily="2" charset="-122"/>
              </a:rPr>
              <a:t>CK</a:t>
            </a:r>
            <a:r>
              <a:rPr lang="zh-CN" altLang="en-US" dirty="0">
                <a:latin typeface="宋体" pitchFamily="2" charset="-122"/>
              </a:rPr>
              <a:t>升高（</a:t>
            </a:r>
            <a:r>
              <a:rPr lang="en-US" altLang="zh-CN" dirty="0">
                <a:latin typeface="宋体" pitchFamily="2" charset="-122"/>
              </a:rPr>
              <a:t>30%</a:t>
            </a:r>
            <a:r>
              <a:rPr lang="zh-CN" altLang="en-US" dirty="0">
                <a:latin typeface="宋体" pitchFamily="2" charset="-122"/>
              </a:rPr>
              <a:t>）</a:t>
            </a:r>
            <a:endParaRPr lang="en-US" altLang="zh-CN" dirty="0">
              <a:latin typeface="宋体" pitchFamily="2" charset="-122"/>
            </a:endParaRPr>
          </a:p>
          <a:p>
            <a:pPr eaLnBrk="1" hangingPunct="1"/>
            <a:r>
              <a:rPr lang="zh-CN" altLang="en-US" dirty="0">
                <a:solidFill>
                  <a:schemeClr val="accent1"/>
                </a:solidFill>
                <a:latin typeface="宋体" pitchFamily="2" charset="-122"/>
              </a:rPr>
              <a:t>： </a:t>
            </a:r>
            <a:r>
              <a:rPr lang="zh-CN" altLang="en-US" dirty="0">
                <a:latin typeface="宋体" pitchFamily="2" charset="-122"/>
              </a:rPr>
              <a:t>肌肉症状，伴</a:t>
            </a:r>
            <a:r>
              <a:rPr lang="en-US" altLang="zh-CN" dirty="0">
                <a:latin typeface="宋体" pitchFamily="2" charset="-122"/>
              </a:rPr>
              <a:t>CK</a:t>
            </a:r>
            <a:r>
              <a:rPr lang="zh-CN" altLang="en-US" dirty="0">
                <a:latin typeface="宋体" pitchFamily="2" charset="-122"/>
              </a:rPr>
              <a:t>升高</a:t>
            </a:r>
            <a:r>
              <a:rPr lang="en-US" altLang="zh-CN" dirty="0">
                <a:latin typeface="宋体" pitchFamily="2" charset="-122"/>
              </a:rPr>
              <a:t>(</a:t>
            </a:r>
            <a:r>
              <a:rPr lang="zh-CN" altLang="en-US" dirty="0">
                <a:latin typeface="宋体" pitchFamily="2" charset="-122"/>
              </a:rPr>
              <a:t>除外肿瘤、剧烈活动</a:t>
            </a:r>
            <a:r>
              <a:rPr lang="en-US" altLang="zh-CN" dirty="0">
                <a:latin typeface="宋体" pitchFamily="2" charset="-122"/>
              </a:rPr>
              <a:t>)</a:t>
            </a:r>
          </a:p>
          <a:p>
            <a:pPr eaLnBrk="1" hangingPunct="1"/>
            <a:r>
              <a:rPr lang="zh-CN" altLang="en-US" dirty="0">
                <a:latin typeface="宋体" pitchFamily="2" charset="-122"/>
              </a:rPr>
              <a:t>肌肉症状、</a:t>
            </a:r>
            <a:r>
              <a:rPr lang="en-US" altLang="zh-CN" dirty="0">
                <a:latin typeface="宋体" pitchFamily="2" charset="-122"/>
              </a:rPr>
              <a:t>CK</a:t>
            </a:r>
            <a:r>
              <a:rPr lang="zh-CN" altLang="en-US" dirty="0">
                <a:latin typeface="宋体" pitchFamily="2" charset="-122"/>
              </a:rPr>
              <a:t>显著升高（超过正常上 线</a:t>
            </a:r>
            <a:r>
              <a:rPr lang="en-US" altLang="zh-CN" dirty="0">
                <a:latin typeface="宋体" pitchFamily="2" charset="-122"/>
              </a:rPr>
              <a:t>10</a:t>
            </a:r>
            <a:r>
              <a:rPr lang="zh-CN" altLang="en-US" dirty="0">
                <a:latin typeface="宋体" pitchFamily="2" charset="-122"/>
              </a:rPr>
              <a:t>倍） 血肌酐升高，常伴褐色尿和肌红蛋白尿（平均</a:t>
            </a:r>
            <a:r>
              <a:rPr lang="en-US" altLang="zh-CN" dirty="0">
                <a:latin typeface="宋体" pitchFamily="2" charset="-122"/>
              </a:rPr>
              <a:t>4.4/10</a:t>
            </a:r>
            <a:r>
              <a:rPr lang="zh-CN" altLang="en-US" dirty="0">
                <a:latin typeface="宋体" pitchFamily="2" charset="-122"/>
              </a:rPr>
              <a:t>万）</a:t>
            </a:r>
            <a:endParaRPr lang="en-US" altLang="zh-CN" dirty="0">
              <a:latin typeface="宋体" pitchFamily="2" charset="-122"/>
            </a:endParaRPr>
          </a:p>
          <a:p>
            <a:pPr eaLnBrk="1" hangingPunct="1"/>
            <a:endParaRPr lang="en-US" altLang="zh-CN" dirty="0">
              <a:latin typeface="宋体" pitchFamily="2" charset="-122"/>
            </a:endParaRPr>
          </a:p>
          <a:p>
            <a:pPr>
              <a:lnSpc>
                <a:spcPct val="200000"/>
              </a:lnSpc>
              <a:buFont typeface="Arial" panose="020B0604020202020204" pitchFamily="34" charset="0"/>
              <a:buChar char="•"/>
              <a:defRPr/>
            </a:pPr>
            <a:r>
              <a:rPr lang="zh-CN" altLang="en-US" sz="1200" kern="1200" dirty="0">
                <a:solidFill>
                  <a:schemeClr val="tx1"/>
                </a:solidFill>
                <a:latin typeface="Arial Narrow" panose="020B0606020202030204" pitchFamily="34" charset="0"/>
                <a:ea typeface="+mn-ea"/>
                <a:cs typeface="+mn-cs"/>
              </a:rPr>
              <a:t>横纹肌溶解症发生风险约为</a:t>
            </a:r>
            <a:r>
              <a:rPr lang="en-US" altLang="zh-CN" sz="1200" kern="1200" dirty="0">
                <a:solidFill>
                  <a:schemeClr val="tx1"/>
                </a:solidFill>
                <a:latin typeface="Arial Narrow" panose="020B0606020202030204" pitchFamily="34" charset="0"/>
                <a:ea typeface="+mn-ea"/>
                <a:cs typeface="+mn-cs"/>
              </a:rPr>
              <a:t>0.04</a:t>
            </a:r>
            <a:r>
              <a:rPr lang="zh-CN" altLang="en-US" sz="1200" kern="1200" dirty="0">
                <a:solidFill>
                  <a:schemeClr val="tx1"/>
                </a:solidFill>
                <a:latin typeface="Arial Narrow" panose="020B0606020202030204" pitchFamily="34" charset="0"/>
                <a:ea typeface="+mn-ea"/>
                <a:cs typeface="+mn-cs"/>
              </a:rPr>
              <a:t>％～</a:t>
            </a:r>
            <a:r>
              <a:rPr lang="en-US" altLang="zh-CN" sz="1200" kern="1200" dirty="0">
                <a:solidFill>
                  <a:schemeClr val="tx1"/>
                </a:solidFill>
                <a:latin typeface="Arial Narrow" panose="020B0606020202030204" pitchFamily="34" charset="0"/>
                <a:ea typeface="+mn-ea"/>
                <a:cs typeface="+mn-cs"/>
              </a:rPr>
              <a:t>0.2</a:t>
            </a:r>
            <a:r>
              <a:rPr lang="zh-CN" altLang="en-US" sz="1200" kern="1200" dirty="0">
                <a:solidFill>
                  <a:schemeClr val="tx1"/>
                </a:solidFill>
                <a:latin typeface="Arial Narrow" panose="020B0606020202030204" pitchFamily="34" charset="0"/>
                <a:ea typeface="+mn-ea"/>
                <a:cs typeface="+mn-cs"/>
              </a:rPr>
              <a:t>％</a:t>
            </a:r>
            <a:endParaRPr lang="en-US" altLang="zh-CN" sz="1200" kern="1200" dirty="0">
              <a:solidFill>
                <a:schemeClr val="tx1"/>
              </a:solidFill>
              <a:latin typeface="Arial Narrow" panose="020B0606020202030204" pitchFamily="34" charset="0"/>
              <a:ea typeface="+mn-ea"/>
              <a:cs typeface="+mn-cs"/>
            </a:endParaRPr>
          </a:p>
          <a:p>
            <a:pPr>
              <a:lnSpc>
                <a:spcPct val="200000"/>
              </a:lnSpc>
              <a:buFont typeface="Arial" panose="020B0604020202020204" pitchFamily="34" charset="0"/>
              <a:buChar char="•"/>
              <a:defRPr/>
            </a:pPr>
            <a:r>
              <a:rPr lang="zh-CN" altLang="en-US" sz="1200" kern="1200" dirty="0">
                <a:solidFill>
                  <a:schemeClr val="tx1"/>
                </a:solidFill>
                <a:latin typeface="Arial Narrow" panose="020B0606020202030204" pitchFamily="34" charset="0"/>
                <a:ea typeface="+mn-ea"/>
                <a:cs typeface="+mn-cs"/>
              </a:rPr>
              <a:t>肌病的发生率为</a:t>
            </a:r>
            <a:r>
              <a:rPr lang="en-US" altLang="zh-CN" sz="1200" kern="1200" dirty="0">
                <a:solidFill>
                  <a:schemeClr val="tx1"/>
                </a:solidFill>
                <a:latin typeface="Arial Narrow" panose="020B0606020202030204" pitchFamily="34" charset="0"/>
                <a:ea typeface="+mn-ea"/>
                <a:cs typeface="+mn-cs"/>
              </a:rPr>
              <a:t>1.5</a:t>
            </a:r>
            <a:r>
              <a:rPr lang="zh-CN" altLang="en-US" sz="1200" kern="1200" dirty="0">
                <a:solidFill>
                  <a:schemeClr val="tx1"/>
                </a:solidFill>
                <a:latin typeface="Arial Narrow" panose="020B0606020202030204" pitchFamily="34" charset="0"/>
                <a:ea typeface="+mn-ea"/>
                <a:cs typeface="+mn-cs"/>
              </a:rPr>
              <a:t>％～</a:t>
            </a:r>
            <a:r>
              <a:rPr lang="en-US" altLang="zh-CN" sz="1200" kern="1200" dirty="0">
                <a:solidFill>
                  <a:schemeClr val="tx1"/>
                </a:solidFill>
                <a:latin typeface="Arial Narrow" panose="020B0606020202030204" pitchFamily="34" charset="0"/>
                <a:ea typeface="+mn-ea"/>
                <a:cs typeface="+mn-cs"/>
              </a:rPr>
              <a:t>5</a:t>
            </a:r>
            <a:r>
              <a:rPr lang="zh-CN" altLang="en-US" sz="1200" kern="1200" dirty="0">
                <a:solidFill>
                  <a:schemeClr val="tx1"/>
                </a:solidFill>
                <a:latin typeface="Arial Narrow" panose="020B0606020202030204" pitchFamily="34" charset="0"/>
                <a:ea typeface="+mn-ea"/>
                <a:cs typeface="+mn-cs"/>
              </a:rPr>
              <a:t>％。</a:t>
            </a:r>
            <a:endParaRPr lang="en-US" altLang="zh-CN" sz="1200" kern="1200" dirty="0">
              <a:solidFill>
                <a:schemeClr val="tx1"/>
              </a:solidFill>
              <a:latin typeface="Arial Narrow" panose="020B0606020202030204" pitchFamily="34" charset="0"/>
              <a:ea typeface="+mn-ea"/>
              <a:cs typeface="+mn-cs"/>
            </a:endParaRPr>
          </a:p>
          <a:p>
            <a:pPr eaLnBrk="1" hangingPunct="1"/>
            <a:endParaRPr lang="zh-CN" altLang="en-US" dirty="0"/>
          </a:p>
        </p:txBody>
      </p:sp>
      <p:sp>
        <p:nvSpPr>
          <p:cNvPr id="72708" name="幻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9BB56BDD-FFA8-4F22-B3E1-A6D7DE5F867A}" type="slidenum">
              <a:rPr lang="zh-CN" altLang="en-US" smtClean="0">
                <a:latin typeface="Arial" pitchFamily="34" charset="0"/>
              </a:rPr>
              <a:pPr/>
              <a:t>23</a:t>
            </a:fld>
            <a:endParaRPr lang="zh-CN" altLang="en-US">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25</a:t>
            </a:fld>
            <a:endParaRPr lang="zh-CN" altLang="en-US"/>
          </a:p>
        </p:txBody>
      </p:sp>
    </p:spTree>
    <p:extLst>
      <p:ext uri="{BB962C8B-B14F-4D97-AF65-F5344CB8AC3E}">
        <p14:creationId xmlns:p14="http://schemas.microsoft.com/office/powerpoint/2010/main" val="866710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b="1">
                <a:latin typeface="微软雅黑" pitchFamily="34" charset="-122"/>
                <a:ea typeface="微软雅黑" pitchFamily="34" charset="-122"/>
              </a:rPr>
              <a:t>尽量避免使用通过</a:t>
            </a:r>
            <a:r>
              <a:rPr lang="en-US" altLang="zh-CN" b="1">
                <a:latin typeface="微软雅黑" pitchFamily="34" charset="-122"/>
                <a:ea typeface="微软雅黑" pitchFamily="34" charset="-122"/>
              </a:rPr>
              <a:t>CYP</a:t>
            </a:r>
            <a:r>
              <a:rPr lang="zh-CN" altLang="en-US" b="1">
                <a:latin typeface="微软雅黑" pitchFamily="34" charset="-122"/>
                <a:ea typeface="微软雅黑" pitchFamily="34" charset="-122"/>
              </a:rPr>
              <a:t>代谢药物：</a:t>
            </a:r>
            <a:endParaRPr lang="en-US" altLang="zh-CN" b="1">
              <a:latin typeface="微软雅黑" pitchFamily="34" charset="-122"/>
              <a:ea typeface="微软雅黑" pitchFamily="34" charset="-122"/>
            </a:endParaRPr>
          </a:p>
          <a:p>
            <a:pPr eaLnBrk="1" hangingPunct="1"/>
            <a:endParaRPr lang="zh-CN" altLang="en-US" b="1">
              <a:latin typeface="微软雅黑" pitchFamily="34" charset="-122"/>
              <a:ea typeface="微软雅黑" pitchFamily="34" charset="-122"/>
            </a:endParaRPr>
          </a:p>
          <a:p>
            <a:pPr eaLnBrk="1" hangingPunct="1">
              <a:buFontTx/>
              <a:buChar char="•"/>
            </a:pPr>
            <a:r>
              <a:rPr lang="zh-CN" altLang="en-US" b="1">
                <a:latin typeface="微软雅黑" pitchFamily="34" charset="-122"/>
                <a:ea typeface="微软雅黑" pitchFamily="34" charset="-122"/>
              </a:rPr>
              <a:t>不经</a:t>
            </a:r>
            <a:r>
              <a:rPr lang="en-US" altLang="zh-CN" b="1">
                <a:latin typeface="微软雅黑" pitchFamily="34" charset="-122"/>
                <a:ea typeface="微软雅黑" pitchFamily="34" charset="-122"/>
              </a:rPr>
              <a:t>CYP</a:t>
            </a:r>
            <a:r>
              <a:rPr lang="zh-CN" altLang="en-US" b="1">
                <a:latin typeface="微软雅黑" pitchFamily="34" charset="-122"/>
                <a:ea typeface="微软雅黑" pitchFamily="34" charset="-122"/>
              </a:rPr>
              <a:t>代谢：替米沙坦、缬沙坦、奥美沙坦酯、</a:t>
            </a:r>
            <a:r>
              <a:rPr lang="en-US" altLang="zh-CN" b="1">
                <a:latin typeface="微软雅黑" pitchFamily="34" charset="-122"/>
                <a:ea typeface="微软雅黑" pitchFamily="34" charset="-122"/>
              </a:rPr>
              <a:t>a</a:t>
            </a:r>
            <a:r>
              <a:rPr lang="zh-CN" altLang="en-US" b="1">
                <a:latin typeface="微软雅黑" pitchFamily="34" charset="-122"/>
                <a:ea typeface="微软雅黑" pitchFamily="34" charset="-122"/>
              </a:rPr>
              <a:t>受体阻滞剂</a:t>
            </a:r>
            <a:endParaRPr lang="en-US" altLang="zh-CN" b="1">
              <a:latin typeface="微软雅黑" pitchFamily="34" charset="-122"/>
              <a:ea typeface="微软雅黑" pitchFamily="34" charset="-122"/>
            </a:endParaRPr>
          </a:p>
          <a:p>
            <a:pPr eaLnBrk="1" hangingPunct="1">
              <a:buFontTx/>
              <a:buChar char="•"/>
            </a:pPr>
            <a:endParaRPr lang="zh-CN" altLang="en-US" b="1">
              <a:latin typeface="微软雅黑" pitchFamily="34" charset="-122"/>
              <a:ea typeface="微软雅黑" pitchFamily="34" charset="-122"/>
            </a:endParaRPr>
          </a:p>
          <a:p>
            <a:pPr eaLnBrk="1" hangingPunct="1">
              <a:buFontTx/>
              <a:buChar char="•"/>
            </a:pPr>
            <a:r>
              <a:rPr lang="zh-CN" altLang="en-US" b="1">
                <a:latin typeface="微软雅黑" pitchFamily="34" charset="-122"/>
                <a:ea typeface="微软雅黑" pitchFamily="34" charset="-122"/>
              </a:rPr>
              <a:t>经过</a:t>
            </a:r>
            <a:r>
              <a:rPr lang="en-US" altLang="zh-CN" b="1">
                <a:latin typeface="微软雅黑" pitchFamily="34" charset="-122"/>
                <a:ea typeface="微软雅黑" pitchFamily="34" charset="-122"/>
              </a:rPr>
              <a:t>CYP</a:t>
            </a:r>
            <a:r>
              <a:rPr lang="zh-CN" altLang="en-US" b="1">
                <a:latin typeface="微软雅黑" pitchFamily="34" charset="-122"/>
                <a:ea typeface="微软雅黑" pitchFamily="34" charset="-122"/>
              </a:rPr>
              <a:t>代谢：</a:t>
            </a:r>
          </a:p>
          <a:p>
            <a:pPr eaLnBrk="1" hangingPunct="1"/>
            <a:r>
              <a:rPr lang="zh-CN" altLang="en-US" b="1">
                <a:latin typeface="微软雅黑" pitchFamily="34" charset="-122"/>
                <a:ea typeface="微软雅黑" pitchFamily="34" charset="-122"/>
              </a:rPr>
              <a:t>卡托普利、全部</a:t>
            </a:r>
            <a:r>
              <a:rPr lang="en-US" altLang="zh-CN" b="1">
                <a:latin typeface="微软雅黑" pitchFamily="34" charset="-122"/>
                <a:ea typeface="微软雅黑" pitchFamily="34" charset="-122"/>
              </a:rPr>
              <a:t>CCB</a:t>
            </a:r>
            <a:r>
              <a:rPr lang="zh-CN" altLang="en-US" b="1">
                <a:latin typeface="微软雅黑" pitchFamily="34" charset="-122"/>
                <a:ea typeface="微软雅黑" pitchFamily="34" charset="-122"/>
              </a:rPr>
              <a:t>、厄贝沙坦</a:t>
            </a:r>
            <a:r>
              <a:rPr lang="en-US" altLang="zh-CN" b="1">
                <a:latin typeface="微软雅黑" pitchFamily="34" charset="-122"/>
                <a:ea typeface="微软雅黑" pitchFamily="34" charset="-122"/>
              </a:rPr>
              <a:t> </a:t>
            </a:r>
            <a:r>
              <a:rPr lang="zh-CN" altLang="en-US" b="1">
                <a:latin typeface="微软雅黑" pitchFamily="34" charset="-122"/>
                <a:ea typeface="微软雅黑" pitchFamily="34" charset="-122"/>
              </a:rPr>
              <a:t>、氯沙坦</a:t>
            </a:r>
          </a:p>
          <a:p>
            <a:pPr eaLnBrk="1" hangingPunct="1"/>
            <a:r>
              <a:rPr lang="zh-CN" altLang="en-US" b="1">
                <a:latin typeface="微软雅黑" pitchFamily="34" charset="-122"/>
                <a:ea typeface="微软雅黑" pitchFamily="34" charset="-122"/>
              </a:rPr>
              <a:t>多数</a:t>
            </a:r>
            <a:r>
              <a:rPr lang="el-GR" altLang="zh-CN" b="1">
                <a:latin typeface="微软雅黑" pitchFamily="34" charset="-122"/>
                <a:ea typeface="微软雅黑" pitchFamily="34" charset="-122"/>
              </a:rPr>
              <a:t>β</a:t>
            </a:r>
            <a:r>
              <a:rPr lang="zh-CN" altLang="en-US" b="1">
                <a:latin typeface="微软雅黑" pitchFamily="34" charset="-122"/>
                <a:ea typeface="微软雅黑" pitchFamily="34" charset="-122"/>
              </a:rPr>
              <a:t>受体阻滞剂</a:t>
            </a:r>
            <a:endParaRPr lang="en-US" altLang="zh-CN" b="1">
              <a:latin typeface="微软雅黑" pitchFamily="34" charset="-122"/>
              <a:ea typeface="微软雅黑" pitchFamily="34" charset="-122"/>
            </a:endParaRPr>
          </a:p>
          <a:p>
            <a:pPr eaLnBrk="1" hangingPunct="1"/>
            <a:endParaRPr lang="en-US" altLang="zh-CN" b="1">
              <a:latin typeface="微软雅黑" pitchFamily="34" charset="-122"/>
              <a:ea typeface="微软雅黑" pitchFamily="34" charset="-122"/>
            </a:endParaRPr>
          </a:p>
          <a:p>
            <a:pPr eaLnBrk="1" hangingPunct="1">
              <a:spcBef>
                <a:spcPct val="0"/>
              </a:spcBef>
            </a:pPr>
            <a:r>
              <a:rPr lang="zh-CN" altLang="en-US"/>
              <a:t>通过复习指南，单侧肾动脉狭窄可用</a:t>
            </a:r>
            <a:r>
              <a:rPr lang="en-US" altLang="zh-CN"/>
              <a:t>……</a:t>
            </a:r>
            <a:r>
              <a:rPr lang="zh-CN" altLang="en-US"/>
              <a:t>。继续抗结核治疗对患者是必须的，为避免与利福平发生相互作用</a:t>
            </a:r>
            <a:r>
              <a:rPr lang="en-US" altLang="zh-CN"/>
              <a:t>……</a:t>
            </a:r>
            <a:r>
              <a:rPr lang="zh-CN" altLang="en-US"/>
              <a:t>，文献及药品说明提示</a:t>
            </a:r>
            <a:r>
              <a:rPr lang="en-US" altLang="zh-CN"/>
              <a:t>……</a:t>
            </a:r>
            <a:r>
              <a:rPr lang="zh-CN" altLang="en-US"/>
              <a:t>。据此降压方案调整为</a:t>
            </a:r>
            <a:r>
              <a:rPr lang="en-US" altLang="zh-CN"/>
              <a:t>……</a:t>
            </a:r>
            <a:r>
              <a:rPr lang="zh-CN" altLang="en-US"/>
              <a:t>但是，一片</a:t>
            </a:r>
            <a:r>
              <a:rPr lang="en-US" altLang="zh-CN"/>
              <a:t>ARB</a:t>
            </a:r>
            <a:r>
              <a:rPr lang="zh-CN" altLang="en-US"/>
              <a:t>能否拨动患者难控制的血压？</a:t>
            </a:r>
          </a:p>
          <a:p>
            <a:pPr eaLnBrk="1" hangingPunct="1"/>
            <a:endParaRPr lang="zh-CN" altLang="en-US"/>
          </a:p>
        </p:txBody>
      </p:sp>
      <p:sp>
        <p:nvSpPr>
          <p:cNvPr id="675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fld id="{4D958AD7-B4F7-4F77-B11E-79E8BDFAEB14}" type="slidenum">
              <a:rPr lang="zh-CN" altLang="en-US" smtClean="0">
                <a:latin typeface="Calibri" pitchFamily="34" charset="0"/>
              </a:rPr>
              <a:pPr/>
              <a:t>26</a:t>
            </a:fld>
            <a:endParaRPr lang="zh-CN" altLang="en-US">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dirty="0">
                <a:latin typeface="微软雅黑" panose="020B0503020204020204" pitchFamily="34" charset="-122"/>
                <a:ea typeface="微软雅黑" panose="020B0503020204020204" pitchFamily="34" charset="-122"/>
              </a:rPr>
              <a:t>扩张型心肌病（</a:t>
            </a:r>
            <a:r>
              <a:rPr lang="en-US" altLang="zh-CN" sz="1200" b="1" dirty="0">
                <a:latin typeface="微软雅黑" panose="020B0503020204020204" pitchFamily="34" charset="-122"/>
                <a:ea typeface="微软雅黑" panose="020B0503020204020204" pitchFamily="34" charset="-122"/>
              </a:rPr>
              <a:t>DCM</a:t>
            </a:r>
            <a:r>
              <a:rPr lang="zh-CN" altLang="en-US" sz="1200" b="1" dirty="0">
                <a:latin typeface="微软雅黑" panose="020B0503020204020204" pitchFamily="34" charset="-122"/>
                <a:ea typeface="微软雅黑" panose="020B0503020204020204" pitchFamily="34" charset="-122"/>
              </a:rPr>
              <a:t>）是一类既有遗传又有非遗传原因造成的复合型心肌病，以左室、右室或双心腔扩大和收缩功能障碍等为特征，通常经二维超声心动图诊断</a:t>
            </a:r>
            <a:endParaRPr lang="en-US" altLang="zh-CN" sz="1200" b="1" dirty="0">
              <a:latin typeface="微软雅黑" panose="020B0503020204020204" pitchFamily="34" charset="-122"/>
              <a:ea typeface="微软雅黑" panose="020B0503020204020204" pitchFamily="34" charset="-122"/>
            </a:endParaRPr>
          </a:p>
          <a:p>
            <a:endParaRPr lang="en-US" altLang="zh-CN" sz="1200" b="1" dirty="0">
              <a:latin typeface="微软雅黑" panose="020B0503020204020204" pitchFamily="34" charset="-122"/>
              <a:ea typeface="微软雅黑" panose="020B0503020204020204" pitchFamily="34" charset="-122"/>
            </a:endParaRPr>
          </a:p>
          <a:p>
            <a:r>
              <a:rPr lang="en-US" altLang="zh-CN" sz="1200" b="1" dirty="0">
                <a:latin typeface="微软雅黑" panose="020B0503020204020204" pitchFamily="34" charset="-122"/>
                <a:ea typeface="微软雅黑" panose="020B0503020204020204" pitchFamily="34" charset="-122"/>
              </a:rPr>
              <a:t>DCM</a:t>
            </a:r>
            <a:r>
              <a:rPr lang="zh-CN" altLang="en-US" sz="1200" b="1" dirty="0">
                <a:latin typeface="微软雅黑" panose="020B0503020204020204" pitchFamily="34" charset="-122"/>
                <a:ea typeface="微软雅黑" panose="020B0503020204020204" pitchFamily="34" charset="-122"/>
              </a:rPr>
              <a:t>导致左室收缩功能降低、进行性心力衰竭、室性和室上性心律失常、传导系统异常、血栓栓塞和猝死</a:t>
            </a:r>
            <a:endParaRPr lang="en-US" altLang="zh-CN" sz="1200" b="1" dirty="0">
              <a:latin typeface="微软雅黑" panose="020B0503020204020204" pitchFamily="34" charset="-122"/>
              <a:ea typeface="微软雅黑" panose="020B0503020204020204" pitchFamily="34" charset="-122"/>
            </a:endParaRPr>
          </a:p>
          <a:p>
            <a:endParaRPr lang="zh-CN" altLang="en-US" sz="1200" b="1" dirty="0">
              <a:latin typeface="微软雅黑" panose="020B0503020204020204" pitchFamily="34" charset="-122"/>
              <a:ea typeface="微软雅黑" panose="020B0503020204020204" pitchFamily="34" charset="-122"/>
            </a:endParaRPr>
          </a:p>
          <a:p>
            <a:r>
              <a:rPr lang="en-US" altLang="zh-CN" sz="1200" b="1" dirty="0">
                <a:latin typeface="微软雅黑" panose="020B0503020204020204" pitchFamily="34" charset="-122"/>
                <a:ea typeface="微软雅黑" panose="020B0503020204020204" pitchFamily="34" charset="-122"/>
              </a:rPr>
              <a:t>DCM</a:t>
            </a:r>
            <a:r>
              <a:rPr lang="zh-CN" altLang="en-US" sz="1200" b="1" dirty="0">
                <a:latin typeface="微软雅黑" panose="020B0503020204020204" pitchFamily="34" charset="-122"/>
                <a:ea typeface="微软雅黑" panose="020B0503020204020204" pitchFamily="34" charset="-122"/>
              </a:rPr>
              <a:t>是心肌疾病的常见类型，是</a:t>
            </a:r>
            <a:r>
              <a:rPr lang="zh-CN" altLang="en-US" sz="1200" b="1" dirty="0">
                <a:solidFill>
                  <a:srgbClr val="FF0000"/>
                </a:solidFill>
                <a:latin typeface="微软雅黑" panose="020B0503020204020204" pitchFamily="34" charset="-122"/>
                <a:ea typeface="微软雅黑" panose="020B0503020204020204" pitchFamily="34" charset="-122"/>
              </a:rPr>
              <a:t>心力衰竭</a:t>
            </a:r>
            <a:r>
              <a:rPr lang="zh-CN" altLang="en-US" sz="1200" b="1" dirty="0">
                <a:latin typeface="微软雅黑" panose="020B0503020204020204" pitchFamily="34" charset="-122"/>
                <a:ea typeface="微软雅黑" panose="020B0503020204020204" pitchFamily="34" charset="-122"/>
              </a:rPr>
              <a:t>的第三位原因</a:t>
            </a:r>
          </a:p>
          <a:p>
            <a:endParaRPr lang="zh-CN" altLang="en-US" dirty="0"/>
          </a:p>
        </p:txBody>
      </p:sp>
      <p:sp>
        <p:nvSpPr>
          <p:cNvPr id="4" name="灯片编号占位符 3"/>
          <p:cNvSpPr>
            <a:spLocks noGrp="1"/>
          </p:cNvSpPr>
          <p:nvPr>
            <p:ph type="sldNum" sz="quarter" idx="5"/>
          </p:nvPr>
        </p:nvSpPr>
        <p:spPr/>
        <p:txBody>
          <a:bodyPr/>
          <a:lstStyle/>
          <a:p>
            <a:fld id="{42BD9FE4-FBA5-49D0-A948-F8077DB7BEB1}" type="slidenum">
              <a:rPr lang="zh-CN" altLang="en-US" smtClean="0"/>
              <a:t>30</a:t>
            </a:fld>
            <a:endParaRPr lang="zh-CN" altLang="en-US"/>
          </a:p>
        </p:txBody>
      </p:sp>
    </p:spTree>
    <p:extLst>
      <p:ext uri="{BB962C8B-B14F-4D97-AF65-F5344CB8AC3E}">
        <p14:creationId xmlns:p14="http://schemas.microsoft.com/office/powerpoint/2010/main" val="9209449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1"/>
            <a:r>
              <a:rPr lang="en-US" altLang="zh-CN" dirty="0"/>
              <a:t>b) Summary: </a:t>
            </a:r>
          </a:p>
          <a:p>
            <a:r>
              <a:rPr lang="en-US" altLang="zh-CN" dirty="0"/>
              <a:t>          - </a:t>
            </a:r>
            <a:r>
              <a:rPr lang="en-US" altLang="zh-CN" dirty="0" err="1"/>
              <a:t>Carvedilol</a:t>
            </a:r>
            <a:r>
              <a:rPr lang="en-US" altLang="zh-CN" dirty="0"/>
              <a:t> showed a significant improvement in </a:t>
            </a:r>
            <a:br>
              <a:rPr lang="en-US" altLang="zh-CN" dirty="0"/>
            </a:br>
            <a:r>
              <a:rPr lang="en-US" altLang="zh-CN" dirty="0"/>
              <a:t>            both left atrial and left ventricular function </a:t>
            </a:r>
            <a:br>
              <a:rPr lang="en-US" altLang="zh-CN" dirty="0"/>
            </a:br>
            <a:r>
              <a:rPr lang="en-US" altLang="zh-CN" dirty="0"/>
              <a:t>            in heart failure patients due to </a:t>
            </a:r>
            <a:r>
              <a:rPr lang="en-US" altLang="zh-CN" dirty="0" err="1"/>
              <a:t>nonischemic</a:t>
            </a:r>
            <a:r>
              <a:rPr lang="en-US" altLang="zh-CN" dirty="0"/>
              <a:t> </a:t>
            </a:r>
            <a:br>
              <a:rPr lang="en-US" altLang="zh-CN" dirty="0"/>
            </a:br>
            <a:r>
              <a:rPr lang="en-US" altLang="zh-CN" dirty="0"/>
              <a:t>            dilated cardiomyopathy with the presence of NYHA </a:t>
            </a:r>
            <a:br>
              <a:rPr lang="en-US" altLang="zh-CN" dirty="0"/>
            </a:br>
            <a:r>
              <a:rPr lang="en-US" altLang="zh-CN" dirty="0"/>
              <a:t>            functional class II or III symptoms according to </a:t>
            </a:r>
            <a:br>
              <a:rPr lang="en-US" altLang="zh-CN" dirty="0"/>
            </a:br>
            <a:r>
              <a:rPr lang="en-US" altLang="zh-CN" dirty="0"/>
              <a:t>            a prospective, one year of treatment with </a:t>
            </a:r>
            <a:br>
              <a:rPr lang="en-US" altLang="zh-CN" dirty="0"/>
            </a:br>
            <a:r>
              <a:rPr lang="en-US" altLang="zh-CN" dirty="0"/>
              <a:t>            </a:t>
            </a:r>
            <a:r>
              <a:rPr lang="en-US" altLang="zh-CN" dirty="0" err="1"/>
              <a:t>carvedilol</a:t>
            </a:r>
            <a:r>
              <a:rPr lang="en-US" altLang="zh-CN" dirty="0"/>
              <a:t> study (n=35) (</a:t>
            </a:r>
            <a:r>
              <a:rPr lang="en-US" altLang="zh-CN" dirty="0" err="1"/>
              <a:t>Paraskevaidis</a:t>
            </a:r>
            <a:r>
              <a:rPr lang="en-US" altLang="zh-CN" dirty="0"/>
              <a:t> et al, </a:t>
            </a:r>
            <a:br>
              <a:rPr lang="en-US" altLang="zh-CN" dirty="0"/>
            </a:br>
            <a:r>
              <a:rPr lang="en-US" altLang="zh-CN" dirty="0"/>
              <a:t>            2007). </a:t>
            </a:r>
            <a:br>
              <a:rPr lang="en-US" altLang="zh-CN" dirty="0"/>
            </a:b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42BD9FE4-FBA5-49D0-A948-F8077DB7BEB1}" type="slidenum">
              <a:rPr lang="zh-CN" altLang="en-US" smtClean="0"/>
              <a:t>31</a:t>
            </a:fld>
            <a:endParaRPr lang="zh-CN" altLang="en-US"/>
          </a:p>
        </p:txBody>
      </p:sp>
    </p:spTree>
    <p:extLst>
      <p:ext uri="{BB962C8B-B14F-4D97-AF65-F5344CB8AC3E}">
        <p14:creationId xmlns:p14="http://schemas.microsoft.com/office/powerpoint/2010/main" val="24437878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2BD9FE4-FBA5-49D0-A948-F8077DB7BEB1}" type="slidenum">
              <a:rPr lang="zh-CN" altLang="en-US" smtClean="0"/>
              <a:t>32</a:t>
            </a:fld>
            <a:endParaRPr lang="zh-CN" altLang="en-US"/>
          </a:p>
        </p:txBody>
      </p:sp>
    </p:spTree>
    <p:extLst>
      <p:ext uri="{BB962C8B-B14F-4D97-AF65-F5344CB8AC3E}">
        <p14:creationId xmlns:p14="http://schemas.microsoft.com/office/powerpoint/2010/main" val="22975040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36</a:t>
            </a:fld>
            <a:endParaRPr lang="zh-CN" altLang="en-US"/>
          </a:p>
        </p:txBody>
      </p:sp>
    </p:spTree>
    <p:extLst>
      <p:ext uri="{BB962C8B-B14F-4D97-AF65-F5344CB8AC3E}">
        <p14:creationId xmlns:p14="http://schemas.microsoft.com/office/powerpoint/2010/main" val="29733200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p>
        </p:txBody>
      </p:sp>
      <p:sp>
        <p:nvSpPr>
          <p:cNvPr id="1048581"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048582" name="页脚占位符 4"/>
          <p:cNvSpPr>
            <a:spLocks noGrp="1"/>
          </p:cNvSpPr>
          <p:nvPr>
            <p:ph type="ftr" sz="quarter" idx="11"/>
          </p:nvPr>
        </p:nvSpPr>
        <p:spPr/>
        <p:txBody>
          <a:bodyPr/>
          <a:lstStyle/>
          <a:p>
            <a:endParaRPr lang="zh-CN" altLang="en-US"/>
          </a:p>
        </p:txBody>
      </p:sp>
      <p:sp>
        <p:nvSpPr>
          <p:cNvPr id="104858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8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2" name="图片 7"/>
          <p:cNvPicPr>
            <a:picLocks noChangeAspect="1"/>
          </p:cNvPicPr>
          <p:nvPr userDrawn="1"/>
        </p:nvPicPr>
        <p:blipFill>
          <a:blip r:embed="rId2"/>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104858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8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charset="0"/>
              <a:ea typeface="宋体"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3145728" name="直接连接符 9"/>
          <p:cNvCxnSpPr>
            <a:cxnSpLocks/>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048589" name="标题 1"/>
          <p:cNvSpPr>
            <a:spLocks noGrp="1"/>
          </p:cNvSpPr>
          <p:nvPr>
            <p:ph type="title"/>
          </p:nvPr>
        </p:nvSpPr>
        <p:spPr>
          <a:xfrm>
            <a:off x="710729" y="204893"/>
            <a:ext cx="6984776" cy="597861"/>
          </a:xfrm>
        </p:spPr>
        <p:txBody>
          <a:bodyPr/>
          <a:lstStyle/>
          <a:p>
            <a:r>
              <a:rPr lang="zh-CN" altLang="en-US" dirty="0"/>
              <a:t>单击此处编辑母版标题样式</a:t>
            </a:r>
          </a:p>
        </p:txBody>
      </p:sp>
      <p:sp>
        <p:nvSpPr>
          <p:cNvPr id="1048590" name="内容占位符 2"/>
          <p:cNvSpPr>
            <a:spLocks noGrp="1"/>
          </p:cNvSpPr>
          <p:nvPr>
            <p:ph idx="1"/>
          </p:nvPr>
        </p:nvSpPr>
        <p:spPr>
          <a:xfrm>
            <a:off x="628650" y="1247875"/>
            <a:ext cx="78867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48591"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2023/5/31</a:t>
            </a:fld>
            <a:endParaRPr lang="zh-CN" altLang="en-US"/>
          </a:p>
        </p:txBody>
      </p:sp>
      <p:sp>
        <p:nvSpPr>
          <p:cNvPr id="1048592" name="页脚占位符 4"/>
          <p:cNvSpPr>
            <a:spLocks noGrp="1"/>
          </p:cNvSpPr>
          <p:nvPr>
            <p:ph type="ftr" sz="quarter" idx="11"/>
          </p:nvPr>
        </p:nvSpPr>
        <p:spPr/>
        <p:txBody>
          <a:bodyPr/>
          <a:lstStyle/>
          <a:p>
            <a:endParaRPr lang="zh-CN" altLang="en-US"/>
          </a:p>
        </p:txBody>
      </p:sp>
      <p:sp>
        <p:nvSpPr>
          <p:cNvPr id="104859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9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3" name="图片 7"/>
          <p:cNvPicPr>
            <a:picLocks noChangeAspect="1"/>
          </p:cNvPicPr>
          <p:nvPr userDrawn="1"/>
        </p:nvPicPr>
        <p:blipFill>
          <a:blip r:embed="rId2" cstate="print"/>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104859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9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charset="0"/>
              <a:ea typeface="宋体" pitchFamily="2" charset="-122"/>
            </a:endParaRPr>
          </a:p>
        </p:txBody>
      </p:sp>
      <p:grpSp>
        <p:nvGrpSpPr>
          <p:cNvPr id="28" name="组合 1"/>
          <p:cNvGrpSpPr/>
          <p:nvPr userDrawn="1"/>
        </p:nvGrpSpPr>
        <p:grpSpPr bwMode="auto">
          <a:xfrm>
            <a:off x="258762" y="344316"/>
            <a:ext cx="369888" cy="348380"/>
            <a:chOff x="3453800" y="3717032"/>
            <a:chExt cx="369296" cy="228600"/>
          </a:xfrm>
          <a:solidFill>
            <a:srgbClr val="44AED0"/>
          </a:solidFill>
        </p:grpSpPr>
        <p:sp>
          <p:nvSpPr>
            <p:cNvPr id="1048597"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sp>
          <p:nvSpPr>
            <p:cNvPr id="1048598"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641"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1048642"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1048643"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2023/5/31</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646" name="标题 1"/>
          <p:cNvSpPr>
            <a:spLocks noGrp="1"/>
          </p:cNvSpPr>
          <p:nvPr>
            <p:ph type="title"/>
          </p:nvPr>
        </p:nvSpPr>
        <p:spPr/>
        <p:txBody>
          <a:bodyPr/>
          <a:lstStyle/>
          <a:p>
            <a:r>
              <a:rPr lang="zh-CN" altLang="en-US"/>
              <a:t>单击此处编辑母版标题样式</a:t>
            </a:r>
          </a:p>
        </p:txBody>
      </p:sp>
      <p:sp>
        <p:nvSpPr>
          <p:cNvPr id="1048647" name="内容占位符 2"/>
          <p:cNvSpPr>
            <a:spLocks noGrp="1"/>
          </p:cNvSpPr>
          <p:nvPr>
            <p:ph sz="half" idx="1"/>
          </p:nvPr>
        </p:nvSpPr>
        <p:spPr>
          <a:xfrm>
            <a:off x="62865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8" name="内容占位符 3"/>
          <p:cNvSpPr>
            <a:spLocks noGrp="1"/>
          </p:cNvSpPr>
          <p:nvPr>
            <p:ph sz="half" idx="2"/>
          </p:nvPr>
        </p:nvSpPr>
        <p:spPr>
          <a:xfrm>
            <a:off x="464820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9"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2023/5/31</a:t>
            </a:fld>
            <a:endParaRPr lang="zh-CN" altLang="en-US"/>
          </a:p>
        </p:txBody>
      </p:sp>
      <p:sp>
        <p:nvSpPr>
          <p:cNvPr id="1048650" name="页脚占位符 5"/>
          <p:cNvSpPr>
            <a:spLocks noGrp="1"/>
          </p:cNvSpPr>
          <p:nvPr>
            <p:ph type="ftr" sz="quarter" idx="11"/>
          </p:nvPr>
        </p:nvSpPr>
        <p:spPr/>
        <p:txBody>
          <a:bodyPr/>
          <a:lstStyle/>
          <a:p>
            <a:endParaRPr lang="zh-CN" altLang="en-US"/>
          </a:p>
        </p:txBody>
      </p:sp>
      <p:sp>
        <p:nvSpPr>
          <p:cNvPr id="1048651"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65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104865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2023/5/31</a:t>
            </a:fld>
            <a:endParaRPr lang="zh-CN" altLang="en-US"/>
          </a:p>
        </p:txBody>
      </p:sp>
      <p:sp>
        <p:nvSpPr>
          <p:cNvPr id="1048658" name="页脚占位符 7"/>
          <p:cNvSpPr>
            <a:spLocks noGrp="1"/>
          </p:cNvSpPr>
          <p:nvPr>
            <p:ph type="ftr" sz="quarter" idx="11"/>
          </p:nvPr>
        </p:nvSpPr>
        <p:spPr/>
        <p:txBody>
          <a:bodyPr/>
          <a:lstStyle/>
          <a:p>
            <a:endParaRPr lang="zh-CN" altLang="en-US"/>
          </a:p>
        </p:txBody>
      </p:sp>
      <p:sp>
        <p:nvSpPr>
          <p:cNvPr id="1048659" name="灯片编号占位符 8"/>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621" name="标题 1"/>
          <p:cNvSpPr>
            <a:spLocks noGrp="1"/>
          </p:cNvSpPr>
          <p:nvPr>
            <p:ph type="title"/>
          </p:nvPr>
        </p:nvSpPr>
        <p:spPr/>
        <p:txBody>
          <a:bodyPr/>
          <a:lstStyle/>
          <a:p>
            <a:r>
              <a:rPr lang="zh-CN" altLang="en-US"/>
              <a:t>单击此处编辑母版标题样式</a:t>
            </a:r>
          </a:p>
        </p:txBody>
      </p:sp>
      <p:sp>
        <p:nvSpPr>
          <p:cNvPr id="1048622"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2023/5/31</a:t>
            </a:fld>
            <a:endParaRPr lang="zh-CN" altLang="en-US"/>
          </a:p>
        </p:txBody>
      </p:sp>
      <p:sp>
        <p:nvSpPr>
          <p:cNvPr id="1048623" name="页脚占位符 3"/>
          <p:cNvSpPr>
            <a:spLocks noGrp="1"/>
          </p:cNvSpPr>
          <p:nvPr>
            <p:ph type="ftr" sz="quarter" idx="11"/>
          </p:nvPr>
        </p:nvSpPr>
        <p:spPr/>
        <p:txBody>
          <a:bodyPr/>
          <a:lstStyle/>
          <a:p>
            <a:endParaRPr lang="zh-CN" altLang="en-US"/>
          </a:p>
        </p:txBody>
      </p:sp>
      <p:sp>
        <p:nvSpPr>
          <p:cNvPr id="1048624" name="灯片编号占位符 4"/>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660"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2023/5/31</a:t>
            </a:fld>
            <a:endParaRPr lang="zh-CN" altLang="en-US"/>
          </a:p>
        </p:txBody>
      </p:sp>
      <p:sp>
        <p:nvSpPr>
          <p:cNvPr id="1048661" name="页脚占位符 2"/>
          <p:cNvSpPr>
            <a:spLocks noGrp="1"/>
          </p:cNvSpPr>
          <p:nvPr>
            <p:ph type="ftr" sz="quarter" idx="11"/>
          </p:nvPr>
        </p:nvSpPr>
        <p:spPr/>
        <p:txBody>
          <a:bodyPr/>
          <a:lstStyle/>
          <a:p>
            <a:endParaRPr lang="zh-CN" altLang="en-US"/>
          </a:p>
        </p:txBody>
      </p:sp>
      <p:sp>
        <p:nvSpPr>
          <p:cNvPr id="1048662" name="灯片编号占位符 3"/>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663"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1048664"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65"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66"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2023/5/31</a:t>
            </a:fld>
            <a:endParaRPr lang="zh-CN" altLang="en-US"/>
          </a:p>
        </p:txBody>
      </p:sp>
      <p:sp>
        <p:nvSpPr>
          <p:cNvPr id="1048667" name="页脚占位符 5"/>
          <p:cNvSpPr>
            <a:spLocks noGrp="1"/>
          </p:cNvSpPr>
          <p:nvPr>
            <p:ph type="ftr" sz="quarter" idx="11"/>
          </p:nvPr>
        </p:nvSpPr>
        <p:spPr/>
        <p:txBody>
          <a:bodyPr/>
          <a:lstStyle/>
          <a:p>
            <a:endParaRPr lang="zh-CN" altLang="en-US"/>
          </a:p>
        </p:txBody>
      </p:sp>
      <p:sp>
        <p:nvSpPr>
          <p:cNvPr id="1048668"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630"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1048631"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32"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33"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2023/5/31</a:t>
            </a:fld>
            <a:endParaRPr lang="zh-CN" altLang="en-US"/>
          </a:p>
        </p:txBody>
      </p:sp>
      <p:sp>
        <p:nvSpPr>
          <p:cNvPr id="1048634" name="页脚占位符 5"/>
          <p:cNvSpPr>
            <a:spLocks noGrp="1"/>
          </p:cNvSpPr>
          <p:nvPr>
            <p:ph type="ftr" sz="quarter" idx="11"/>
          </p:nvPr>
        </p:nvSpPr>
        <p:spPr/>
        <p:txBody>
          <a:bodyPr/>
          <a:lstStyle/>
          <a:p>
            <a:endParaRPr lang="zh-CN" altLang="en-US"/>
          </a:p>
        </p:txBody>
      </p:sp>
      <p:sp>
        <p:nvSpPr>
          <p:cNvPr id="1048635"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636" name="标题 1"/>
          <p:cNvSpPr>
            <a:spLocks noGrp="1"/>
          </p:cNvSpPr>
          <p:nvPr>
            <p:ph type="title"/>
          </p:nvPr>
        </p:nvSpPr>
        <p:spPr/>
        <p:txBody>
          <a:bodyPr/>
          <a:lstStyle/>
          <a:p>
            <a:r>
              <a:rPr lang="zh-CN" altLang="en-US"/>
              <a:t>单击此处编辑母版标题样式</a:t>
            </a:r>
          </a:p>
        </p:txBody>
      </p:sp>
      <p:sp>
        <p:nvSpPr>
          <p:cNvPr id="1048637"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38"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2023/5/31</a:t>
            </a:fld>
            <a:endParaRPr lang="zh-CN" altLang="en-US"/>
          </a:p>
        </p:txBody>
      </p:sp>
      <p:sp>
        <p:nvSpPr>
          <p:cNvPr id="1048639" name="页脚占位符 4"/>
          <p:cNvSpPr>
            <a:spLocks noGrp="1"/>
          </p:cNvSpPr>
          <p:nvPr>
            <p:ph type="ftr" sz="quarter" idx="11"/>
          </p:nvPr>
        </p:nvSpPr>
        <p:spPr/>
        <p:txBody>
          <a:bodyPr/>
          <a:lstStyle/>
          <a:p>
            <a:endParaRPr lang="zh-CN" altLang="en-US"/>
          </a:p>
        </p:txBody>
      </p:sp>
      <p:sp>
        <p:nvSpPr>
          <p:cNvPr id="1048640"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625"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1048626"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27"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2023/5/31</a:t>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3008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58256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内容页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49E70DF-F51F-4ABF-97DA-D24EE792D55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00814" y="159676"/>
            <a:ext cx="2343149" cy="684116"/>
          </a:xfrm>
          <a:prstGeom prst="rect">
            <a:avLst/>
          </a:prstGeom>
        </p:spPr>
      </p:pic>
    </p:spTree>
    <p:extLst>
      <p:ext uri="{BB962C8B-B14F-4D97-AF65-F5344CB8AC3E}">
        <p14:creationId xmlns:p14="http://schemas.microsoft.com/office/powerpoint/2010/main" val="4282001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1048577"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578"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79"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guide.medlive.cn/"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microsoft.com/office/2007/relationships/hdphoto" Target="../media/hdphoto2.wdp"/></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标题 1"/>
          <p:cNvSpPr>
            <a:spLocks noGrp="1"/>
          </p:cNvSpPr>
          <p:nvPr>
            <p:ph type="ctrTitle"/>
          </p:nvPr>
        </p:nvSpPr>
        <p:spPr>
          <a:xfrm>
            <a:off x="251520" y="2132856"/>
            <a:ext cx="9001000" cy="1427050"/>
          </a:xfrm>
        </p:spPr>
        <p:txBody>
          <a:bodyPr>
            <a:normAutofit fontScale="90000"/>
          </a:bodyPr>
          <a:lstStyle/>
          <a:p>
            <a:br>
              <a:rPr lang="en-US" altLang="zh-CN" sz="4800" b="1" dirty="0">
                <a:latin typeface="微软雅黑" panose="020B0503020204020204" pitchFamily="34" charset="-122"/>
                <a:ea typeface="微软雅黑" panose="020B0503020204020204" pitchFamily="34" charset="-122"/>
              </a:rPr>
            </a:br>
            <a:br>
              <a:rPr lang="en-US" altLang="zh-CN" sz="4800" b="1" dirty="0">
                <a:latin typeface="微软雅黑" panose="020B0503020204020204" pitchFamily="34" charset="-122"/>
                <a:ea typeface="微软雅黑" panose="020B0503020204020204" pitchFamily="34" charset="-122"/>
              </a:rPr>
            </a:br>
            <a:br>
              <a:rPr lang="en-US" altLang="zh-CN" sz="4800" b="1" dirty="0">
                <a:latin typeface="微软雅黑" panose="020B0503020204020204" pitchFamily="34" charset="-122"/>
                <a:ea typeface="微软雅黑" panose="020B0503020204020204" pitchFamily="34" charset="-122"/>
              </a:rPr>
            </a:br>
            <a:br>
              <a:rPr lang="en-US" altLang="zh-CN" sz="3600" b="1" dirty="0">
                <a:latin typeface="微软雅黑" panose="020B0503020204020204" pitchFamily="34" charset="-122"/>
                <a:ea typeface="微软雅黑" panose="020B0503020204020204" pitchFamily="34" charset="-122"/>
              </a:rPr>
            </a:br>
            <a:r>
              <a:rPr lang="en-US" altLang="zh-CN" sz="4800" b="1" dirty="0">
                <a:latin typeface="微软雅黑" panose="020B0503020204020204" pitchFamily="34" charset="-122"/>
                <a:ea typeface="微软雅黑" panose="020B0503020204020204" pitchFamily="34" charset="-122"/>
              </a:rPr>
              <a:t>     </a:t>
            </a:r>
            <a:br>
              <a:rPr lang="en-US" altLang="zh-CN" sz="4800" b="1" dirty="0">
                <a:latin typeface="微软雅黑" panose="020B0503020204020204" pitchFamily="34" charset="-122"/>
                <a:ea typeface="微软雅黑" panose="020B0503020204020204" pitchFamily="34" charset="-122"/>
              </a:rPr>
            </a:br>
            <a:r>
              <a:rPr lang="zh-CN" altLang="en-US" sz="5300" b="1" dirty="0">
                <a:latin typeface="微软雅黑" panose="020B0503020204020204" pitchFamily="34" charset="-122"/>
                <a:ea typeface="微软雅黑" panose="020B0503020204020204" pitchFamily="34" charset="-122"/>
              </a:rPr>
              <a:t>冠心病药物治疗的处方审核</a:t>
            </a:r>
            <a:br>
              <a:rPr lang="en-US" altLang="zh-CN" sz="4400" b="1" dirty="0">
                <a:latin typeface="微软雅黑" panose="020B0503020204020204" pitchFamily="34" charset="-122"/>
                <a:ea typeface="微软雅黑" panose="020B0503020204020204" pitchFamily="34" charset="-122"/>
              </a:rPr>
            </a:br>
            <a:r>
              <a:rPr lang="en-US" altLang="zh-CN" sz="4400" b="1" dirty="0">
                <a:latin typeface="微软雅黑" panose="020B0503020204020204" pitchFamily="34" charset="-122"/>
                <a:ea typeface="微软雅黑" panose="020B0503020204020204" pitchFamily="34" charset="-122"/>
              </a:rPr>
              <a:t>    </a:t>
            </a:r>
            <a:r>
              <a:rPr lang="en-US" altLang="zh-CN" sz="4000" b="1" dirty="0">
                <a:latin typeface="微软雅黑" panose="020B0503020204020204" pitchFamily="34" charset="-122"/>
                <a:ea typeface="微软雅黑" panose="020B0503020204020204" pitchFamily="34" charset="-122"/>
              </a:rPr>
              <a:t>-</a:t>
            </a:r>
            <a:r>
              <a:rPr lang="zh-CN" altLang="en-US" sz="4000" b="1" dirty="0">
                <a:latin typeface="微软雅黑" panose="020B0503020204020204" pitchFamily="34" charset="-122"/>
                <a:ea typeface="微软雅黑" panose="020B0503020204020204" pitchFamily="34" charset="-122"/>
              </a:rPr>
              <a:t>临床思维引导处方审核工作模式</a:t>
            </a:r>
            <a:endParaRPr lang="zh-CN" altLang="en-US" sz="40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5" name="副标题 2"/>
          <p:cNvSpPr txBox="1">
            <a:spLocks/>
          </p:cNvSpPr>
          <p:nvPr/>
        </p:nvSpPr>
        <p:spPr>
          <a:xfrm>
            <a:off x="2017975" y="4077072"/>
            <a:ext cx="5092700" cy="20162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zh-CN" altLang="en-US" b="1" dirty="0">
                <a:solidFill>
                  <a:schemeClr val="tx1">
                    <a:lumMod val="50000"/>
                  </a:schemeClr>
                </a:solidFill>
                <a:latin typeface="微软雅黑" panose="020B0503020204020204" pitchFamily="34" charset="-122"/>
                <a:ea typeface="微软雅黑" panose="020B0503020204020204" pitchFamily="34" charset="-122"/>
              </a:rPr>
              <a:t>北京协和医院  药剂科</a:t>
            </a:r>
            <a:endParaRPr lang="en-US" altLang="zh-CN" b="1" dirty="0">
              <a:solidFill>
                <a:schemeClr val="tx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b="1" dirty="0">
                <a:solidFill>
                  <a:schemeClr val="tx1">
                    <a:lumMod val="50000"/>
                  </a:schemeClr>
                </a:solidFill>
                <a:latin typeface="微软雅黑" panose="020B0503020204020204" pitchFamily="34" charset="-122"/>
                <a:ea typeface="微软雅黑" panose="020B0503020204020204" pitchFamily="34" charset="-122"/>
              </a:rPr>
              <a:t>胡扬 李建涛 赵静</a:t>
            </a:r>
            <a:endParaRPr lang="en-US" altLang="zh-CN" b="1" dirty="0">
              <a:solidFill>
                <a:schemeClr val="tx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42BE175-D40B-4147-B0CE-713A71E0CD86}"/>
              </a:ext>
            </a:extLst>
          </p:cNvPr>
          <p:cNvSpPr txBox="1"/>
          <p:nvPr/>
        </p:nvSpPr>
        <p:spPr>
          <a:xfrm>
            <a:off x="35496" y="935739"/>
            <a:ext cx="8928991" cy="499624"/>
          </a:xfrm>
          <a:prstGeom prst="rect">
            <a:avLst/>
          </a:prstGeom>
          <a:noFill/>
        </p:spPr>
        <p:txBody>
          <a:bodyPr wrap="square" rtlCol="0" anchor="ctr">
            <a:spAutoFit/>
          </a:bodyPr>
          <a:lstStyle/>
          <a:p>
            <a:pPr algn="ctr" eaLnBrk="0" fontAlgn="base" hangingPunct="0">
              <a:lnSpc>
                <a:spcPct val="150000"/>
              </a:lnSpc>
              <a:spcBef>
                <a:spcPct val="0"/>
              </a:spcBef>
              <a:spcAft>
                <a:spcPct val="0"/>
              </a:spcAft>
              <a:defRPr/>
            </a:pPr>
            <a:r>
              <a:rPr kumimoji="1" lang="en-US" altLang="zh-CN" sz="2000" b="1" dirty="0">
                <a:latin typeface="微软雅黑" panose="020B0503020204020204" pitchFamily="34" charset="-122"/>
                <a:ea typeface="微软雅黑" panose="020B0503020204020204" pitchFamily="34" charset="-122"/>
              </a:rPr>
              <a:t>2021.4.15</a:t>
            </a:r>
            <a:r>
              <a:rPr kumimoji="1" lang="zh-CN" altLang="en-US" sz="2000" b="1" dirty="0">
                <a:latin typeface="微软雅黑" panose="020B0503020204020204" pitchFamily="34" charset="-122"/>
                <a:ea typeface="微软雅黑" panose="020B0503020204020204" pitchFamily="34" charset="-122"/>
              </a:rPr>
              <a:t>北京协和医院</a:t>
            </a:r>
            <a:r>
              <a:rPr lang="zh-CN" altLang="en-US" sz="2000" b="1" dirty="0">
                <a:latin typeface="微软雅黑" panose="020B0503020204020204" pitchFamily="34" charset="-122"/>
                <a:ea typeface="微软雅黑" panose="020B0503020204020204" pitchFamily="34" charset="-122"/>
              </a:rPr>
              <a:t>门诊全处方、互联网处方</a:t>
            </a:r>
            <a:r>
              <a:rPr kumimoji="1" lang="zh-CN" altLang="en-US" sz="2000" b="1" dirty="0">
                <a:latin typeface="微软雅黑" panose="020B0503020204020204" pitchFamily="34" charset="-122"/>
                <a:ea typeface="微软雅黑" panose="020B0503020204020204" pitchFamily="34" charset="-122"/>
              </a:rPr>
              <a:t>初评不合理情况</a:t>
            </a:r>
            <a:endParaRPr kumimoji="1" lang="en-US" altLang="zh-CN" sz="2000" b="1" dirty="0">
              <a:latin typeface="微软雅黑" panose="020B0503020204020204" pitchFamily="34" charset="-122"/>
              <a:ea typeface="微软雅黑" panose="020B0503020204020204" pitchFamily="34" charset="-122"/>
            </a:endParaRPr>
          </a:p>
        </p:txBody>
      </p:sp>
      <p:graphicFrame>
        <p:nvGraphicFramePr>
          <p:cNvPr id="7" name="表格 6">
            <a:extLst>
              <a:ext uri="{FF2B5EF4-FFF2-40B4-BE49-F238E27FC236}">
                <a16:creationId xmlns:a16="http://schemas.microsoft.com/office/drawing/2014/main" id="{126A6F49-042B-4F64-9723-522D9601F22C}"/>
              </a:ext>
            </a:extLst>
          </p:cNvPr>
          <p:cNvGraphicFramePr>
            <a:graphicFrameLocks noGrp="1"/>
          </p:cNvGraphicFramePr>
          <p:nvPr>
            <p:extLst>
              <p:ext uri="{D42A27DB-BD31-4B8C-83A1-F6EECF244321}">
                <p14:modId xmlns:p14="http://schemas.microsoft.com/office/powerpoint/2010/main" val="2881393442"/>
              </p:ext>
            </p:extLst>
          </p:nvPr>
        </p:nvGraphicFramePr>
        <p:xfrm>
          <a:off x="125203" y="1435363"/>
          <a:ext cx="8839284" cy="5184580"/>
        </p:xfrm>
        <a:graphic>
          <a:graphicData uri="http://schemas.openxmlformats.org/drawingml/2006/table">
            <a:tbl>
              <a:tblPr>
                <a:tableStyleId>{EB344D84-9AFB-497E-A393-DC336BA19D2E}</a:tableStyleId>
              </a:tblPr>
              <a:tblGrid>
                <a:gridCol w="7318248">
                  <a:extLst>
                    <a:ext uri="{9D8B030D-6E8A-4147-A177-3AD203B41FA5}">
                      <a16:colId xmlns:a16="http://schemas.microsoft.com/office/drawing/2014/main" val="1476000274"/>
                    </a:ext>
                  </a:extLst>
                </a:gridCol>
                <a:gridCol w="1521036">
                  <a:extLst>
                    <a:ext uri="{9D8B030D-6E8A-4147-A177-3AD203B41FA5}">
                      <a16:colId xmlns:a16="http://schemas.microsoft.com/office/drawing/2014/main" val="3398048649"/>
                    </a:ext>
                  </a:extLst>
                </a:gridCol>
              </a:tblGrid>
              <a:tr h="39143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zh-CN" altLang="en-US" sz="1600" b="1" u="none" strike="noStrike" dirty="0">
                          <a:effectLst/>
                          <a:latin typeface="微软雅黑" panose="020B0503020204020204" pitchFamily="34" charset="-122"/>
                          <a:ea typeface="微软雅黑" panose="020B0503020204020204" pitchFamily="34" charset="-122"/>
                        </a:rPr>
                        <a:t>不合理类型</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zh-CN" altLang="en-US" sz="1600" b="1" u="none" strike="noStrike" dirty="0">
                          <a:solidFill>
                            <a:srgbClr val="000000"/>
                          </a:solidFill>
                          <a:effectLst/>
                          <a:latin typeface="微软雅黑" panose="020B0503020204020204" pitchFamily="34" charset="-122"/>
                          <a:ea typeface="微软雅黑" panose="020B0503020204020204" pitchFamily="34" charset="-122"/>
                        </a:rPr>
                        <a:t>数量排名</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621335032"/>
                  </a:ext>
                </a:extLst>
              </a:tr>
              <a:tr h="266286">
                <a:tc>
                  <a:txBody>
                    <a:bodyPr/>
                    <a:lstStyle/>
                    <a:p>
                      <a:pPr algn="l" fontAlgn="b"/>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1-7 </a:t>
                      </a:r>
                      <a:r>
                        <a:rPr lang="zh-CN" altLang="en-US" sz="1600" b="1" u="none" strike="noStrike" dirty="0">
                          <a:solidFill>
                            <a:srgbClr val="C00000"/>
                          </a:solidFill>
                          <a:effectLst/>
                          <a:latin typeface="微软雅黑" panose="020B0503020204020204" pitchFamily="34" charset="-122"/>
                          <a:ea typeface="微软雅黑" panose="020B0503020204020204" pitchFamily="34" charset="-122"/>
                        </a:rPr>
                        <a:t>药品的剂量、规格、数量、单位等书写不规范或不清楚的；</a:t>
                      </a:r>
                      <a:endParaRPr lang="zh-CN" altLang="en-US"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b">
                    <a:lnT w="12700" cap="flat" cmpd="sng" algn="ctr">
                      <a:solidFill>
                        <a:schemeClr val="tx1"/>
                      </a:solidFill>
                      <a:prstDash val="solid"/>
                      <a:round/>
                      <a:headEnd type="none" w="med" len="med"/>
                      <a:tailEnd type="none" w="med" len="med"/>
                    </a:lnT>
                    <a:solidFill>
                      <a:schemeClr val="accent5">
                        <a:lumMod val="20000"/>
                        <a:lumOff val="80000"/>
                      </a:schemeClr>
                    </a:solidFill>
                  </a:tcPr>
                </a:tc>
                <a:tc>
                  <a:txBody>
                    <a:bodyPr/>
                    <a:lstStyle/>
                    <a:p>
                      <a:pPr algn="ctr" fontAlgn="ctr"/>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2</a:t>
                      </a:r>
                      <a:endParaRPr lang="en-US" altLang="zh-CN"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ctr">
                    <a:lnT w="12700" cap="flat" cmpd="sng" algn="ctr">
                      <a:solidFill>
                        <a:schemeClr val="tx1"/>
                      </a:solidFill>
                      <a:prstDash val="solid"/>
                      <a:round/>
                      <a:headEnd type="none" w="med" len="med"/>
                      <a:tailEnd type="none" w="med" len="med"/>
                    </a:lnT>
                    <a:solidFill>
                      <a:schemeClr val="accent5">
                        <a:lumMod val="20000"/>
                        <a:lumOff val="80000"/>
                      </a:schemeClr>
                    </a:solidFill>
                  </a:tcPr>
                </a:tc>
                <a:extLst>
                  <a:ext uri="{0D108BD9-81ED-4DB2-BD59-A6C34878D82A}">
                    <a16:rowId xmlns:a16="http://schemas.microsoft.com/office/drawing/2014/main" val="1301567960"/>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1-8 </a:t>
                      </a:r>
                      <a:r>
                        <a:rPr lang="zh-CN" altLang="en-US" sz="1600" b="1" u="none" strike="noStrike" dirty="0">
                          <a:effectLst/>
                          <a:latin typeface="微软雅黑" panose="020B0503020204020204" pitchFamily="34" charset="-122"/>
                          <a:ea typeface="微软雅黑" panose="020B0503020204020204" pitchFamily="34" charset="-122"/>
                        </a:rPr>
                        <a:t>用法、用量使用“遵医嘱”、“自用”等含糊不清字句的；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1610250322"/>
                  </a:ext>
                </a:extLst>
              </a:tr>
              <a:tr h="266286">
                <a:tc>
                  <a:txBody>
                    <a:bodyPr/>
                    <a:lstStyle/>
                    <a:p>
                      <a:pPr algn="l" fontAlgn="b"/>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1-10 </a:t>
                      </a:r>
                      <a:r>
                        <a:rPr lang="zh-CN" altLang="en-US" sz="1600" b="1" u="none" strike="noStrike" dirty="0">
                          <a:solidFill>
                            <a:srgbClr val="C00000"/>
                          </a:solidFill>
                          <a:effectLst/>
                          <a:latin typeface="微软雅黑" panose="020B0503020204020204" pitchFamily="34" charset="-122"/>
                          <a:ea typeface="微软雅黑" panose="020B0503020204020204" pitchFamily="34" charset="-122"/>
                        </a:rPr>
                        <a:t>开具处方未写临床诊断或临床诊断书写不全的；</a:t>
                      </a:r>
                      <a:endParaRPr lang="zh-CN" altLang="en-US"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1</a:t>
                      </a:r>
                      <a:endParaRPr lang="en-US" altLang="zh-CN"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3115126895"/>
                  </a:ext>
                </a:extLst>
              </a:tr>
              <a:tr h="532571">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1-13 </a:t>
                      </a:r>
                      <a:r>
                        <a:rPr lang="zh-CN" altLang="en-US" sz="1600" b="1" u="none" strike="noStrike" dirty="0">
                          <a:effectLst/>
                          <a:latin typeface="微软雅黑" panose="020B0503020204020204" pitchFamily="34" charset="-122"/>
                          <a:ea typeface="微软雅黑" panose="020B0503020204020204" pitchFamily="34" charset="-122"/>
                        </a:rPr>
                        <a:t>开具麻醉药品、精神药品、医疗用毒性药品、放射性药品等特殊管理药品处方未执行国家有关规定的；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2382409317"/>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1-14 </a:t>
                      </a:r>
                      <a:r>
                        <a:rPr lang="zh-CN" altLang="en-US" sz="1600" b="1" u="none" strike="noStrike" dirty="0">
                          <a:effectLst/>
                          <a:latin typeface="微软雅黑" panose="020B0503020204020204" pitchFamily="34" charset="-122"/>
                          <a:ea typeface="微软雅黑" panose="020B0503020204020204" pitchFamily="34" charset="-122"/>
                        </a:rPr>
                        <a:t>医师未按照抗菌药物临床应用管理规定开具抗菌药物处方的</a:t>
                      </a:r>
                      <a:r>
                        <a:rPr lang="en-US" altLang="zh-CN" sz="1600" b="1" u="none" strike="noStrike" dirty="0">
                          <a:effectLst/>
                          <a:latin typeface="微软雅黑" panose="020B0503020204020204" pitchFamily="34" charset="-122"/>
                          <a:ea typeface="微软雅黑" panose="020B0503020204020204" pitchFamily="34" charset="-122"/>
                        </a:rPr>
                        <a:t>;</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3433920734"/>
                  </a:ext>
                </a:extLst>
              </a:tr>
              <a:tr h="266286">
                <a:tc>
                  <a:txBody>
                    <a:bodyPr/>
                    <a:lstStyle/>
                    <a:p>
                      <a:pPr marL="0" algn="l" defTabSz="914400" rtl="0" eaLnBrk="1" fontAlgn="b" latinLnBrk="0" hangingPunct="1"/>
                      <a:r>
                        <a:rPr lang="en-US" altLang="zh-CN" sz="1600" b="1" u="none" strike="noStrike" kern="1200" dirty="0">
                          <a:solidFill>
                            <a:schemeClr val="dk1"/>
                          </a:solidFill>
                          <a:effectLst/>
                          <a:latin typeface="微软雅黑" panose="020B0503020204020204" pitchFamily="34" charset="-122"/>
                          <a:ea typeface="微软雅黑" panose="020B0503020204020204" pitchFamily="34" charset="-122"/>
                          <a:cs typeface="+mn-cs"/>
                        </a:rPr>
                        <a:t>1-16 </a:t>
                      </a:r>
                      <a:r>
                        <a:rPr lang="zh-CN" altLang="en-US" sz="1600" b="1" u="none" strike="noStrike" kern="1200" dirty="0">
                          <a:solidFill>
                            <a:schemeClr val="dk1"/>
                          </a:solidFill>
                          <a:effectLst/>
                          <a:latin typeface="微软雅黑" panose="020B0503020204020204" pitchFamily="34" charset="-122"/>
                          <a:ea typeface="微软雅黑" panose="020B0503020204020204" pitchFamily="34" charset="-122"/>
                          <a:cs typeface="+mn-cs"/>
                        </a:rPr>
                        <a:t>其他</a:t>
                      </a:r>
                    </a:p>
                  </a:txBody>
                  <a:tcPr marL="0" marR="0" marT="0" marB="0" anchor="b">
                    <a:solidFill>
                      <a:schemeClr val="accent5">
                        <a:lumMod val="60000"/>
                        <a:lumOff val="40000"/>
                      </a:schemeClr>
                    </a:solidFill>
                  </a:tcPr>
                </a:tc>
                <a:tc>
                  <a:txBody>
                    <a:bodyPr/>
                    <a:lstStyle/>
                    <a:p>
                      <a:pPr marL="0" algn="ctr" defTabSz="914400" rtl="0" eaLnBrk="1" fontAlgn="b" latinLnBrk="0" hangingPunct="1"/>
                      <a:endParaRPr lang="en-US" altLang="zh-CN" sz="1600" b="1"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0" marR="0" marT="0" marB="0" anchor="ctr">
                    <a:solidFill>
                      <a:schemeClr val="accent5">
                        <a:lumMod val="60000"/>
                        <a:lumOff val="40000"/>
                      </a:schemeClr>
                    </a:solidFill>
                  </a:tcPr>
                </a:tc>
                <a:extLst>
                  <a:ext uri="{0D108BD9-81ED-4DB2-BD59-A6C34878D82A}">
                    <a16:rowId xmlns:a16="http://schemas.microsoft.com/office/drawing/2014/main" val="3829515446"/>
                  </a:ext>
                </a:extLst>
              </a:tr>
              <a:tr h="266286">
                <a:tc>
                  <a:txBody>
                    <a:bodyPr/>
                    <a:lstStyle/>
                    <a:p>
                      <a:pPr algn="l" fontAlgn="b"/>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2-1 </a:t>
                      </a:r>
                      <a:r>
                        <a:rPr lang="zh-CN" altLang="en-US" sz="1600" b="1" u="none" strike="noStrike" dirty="0">
                          <a:solidFill>
                            <a:srgbClr val="C00000"/>
                          </a:solidFill>
                          <a:effectLst/>
                          <a:latin typeface="微软雅黑" panose="020B0503020204020204" pitchFamily="34" charset="-122"/>
                          <a:ea typeface="微软雅黑" panose="020B0503020204020204" pitchFamily="34" charset="-122"/>
                        </a:rPr>
                        <a:t>适应证不适宜的；</a:t>
                      </a:r>
                      <a:endParaRPr lang="zh-CN" altLang="en-US"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r>
                        <a:rPr lang="en-US" altLang="zh-CN" sz="1600" b="1" i="0" u="none" strike="noStrike" dirty="0">
                          <a:solidFill>
                            <a:srgbClr val="C00000"/>
                          </a:solidFill>
                          <a:effectLst/>
                          <a:latin typeface="微软雅黑" panose="020B0503020204020204" pitchFamily="34" charset="-122"/>
                          <a:ea typeface="微软雅黑" panose="020B0503020204020204" pitchFamily="34" charset="-122"/>
                        </a:rPr>
                        <a:t>4</a:t>
                      </a:r>
                    </a:p>
                  </a:txBody>
                  <a:tcPr marL="0" marR="0" marT="0" marB="0" anchor="ctr">
                    <a:solidFill>
                      <a:schemeClr val="accent5">
                        <a:lumMod val="20000"/>
                        <a:lumOff val="80000"/>
                      </a:schemeClr>
                    </a:solidFill>
                  </a:tcPr>
                </a:tc>
                <a:extLst>
                  <a:ext uri="{0D108BD9-81ED-4DB2-BD59-A6C34878D82A}">
                    <a16:rowId xmlns:a16="http://schemas.microsoft.com/office/drawing/2014/main" val="1403344895"/>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2-2 </a:t>
                      </a:r>
                      <a:r>
                        <a:rPr lang="zh-CN" altLang="en-US" sz="1600" b="1" u="none" strike="noStrike" dirty="0">
                          <a:effectLst/>
                          <a:latin typeface="微软雅黑" panose="020B0503020204020204" pitchFamily="34" charset="-122"/>
                          <a:ea typeface="微软雅黑" panose="020B0503020204020204" pitchFamily="34" charset="-122"/>
                        </a:rPr>
                        <a:t>遴选的药品不适宜的；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3658677779"/>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2-3 </a:t>
                      </a:r>
                      <a:r>
                        <a:rPr lang="zh-CN" altLang="en-US" sz="1600" b="1" u="none" strike="noStrike" dirty="0">
                          <a:effectLst/>
                          <a:latin typeface="微软雅黑" panose="020B0503020204020204" pitchFamily="34" charset="-122"/>
                          <a:ea typeface="微软雅黑" panose="020B0503020204020204" pitchFamily="34" charset="-122"/>
                        </a:rPr>
                        <a:t>药品剂型或给药途径不适宜的；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995255685"/>
                  </a:ext>
                </a:extLst>
              </a:tr>
              <a:tr h="266286">
                <a:tc>
                  <a:txBody>
                    <a:bodyPr/>
                    <a:lstStyle/>
                    <a:p>
                      <a:pPr algn="l" fontAlgn="b"/>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2-5 </a:t>
                      </a:r>
                      <a:r>
                        <a:rPr lang="zh-CN" altLang="en-US" sz="1600" b="1" u="none" strike="noStrike" dirty="0">
                          <a:solidFill>
                            <a:srgbClr val="C00000"/>
                          </a:solidFill>
                          <a:effectLst/>
                          <a:latin typeface="微软雅黑" panose="020B0503020204020204" pitchFamily="34" charset="-122"/>
                          <a:ea typeface="微软雅黑" panose="020B0503020204020204" pitchFamily="34" charset="-122"/>
                        </a:rPr>
                        <a:t>用法、用量不适宜的；</a:t>
                      </a:r>
                      <a:endParaRPr lang="zh-CN" altLang="en-US"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3</a:t>
                      </a:r>
                      <a:endParaRPr lang="en-US" altLang="zh-CN"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3511924268"/>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2-6 </a:t>
                      </a:r>
                      <a:r>
                        <a:rPr lang="zh-CN" altLang="en-US" sz="1600" b="1" u="none" strike="noStrike" dirty="0">
                          <a:effectLst/>
                          <a:latin typeface="微软雅黑" panose="020B0503020204020204" pitchFamily="34" charset="-122"/>
                          <a:ea typeface="微软雅黑" panose="020B0503020204020204" pitchFamily="34" charset="-122"/>
                        </a:rPr>
                        <a:t>联合用药不适宜的；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2436655440"/>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2-7 </a:t>
                      </a:r>
                      <a:r>
                        <a:rPr lang="zh-CN" altLang="en-US" sz="1600" b="1" u="none" strike="noStrike" dirty="0">
                          <a:effectLst/>
                          <a:latin typeface="微软雅黑" panose="020B0503020204020204" pitchFamily="34" charset="-122"/>
                          <a:ea typeface="微软雅黑" panose="020B0503020204020204" pitchFamily="34" charset="-122"/>
                        </a:rPr>
                        <a:t>重复给药的；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1090492857"/>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2-8 </a:t>
                      </a:r>
                      <a:r>
                        <a:rPr lang="zh-CN" altLang="en-US" sz="1600" b="1" u="none" strike="noStrike" dirty="0">
                          <a:effectLst/>
                          <a:latin typeface="微软雅黑" panose="020B0503020204020204" pitchFamily="34" charset="-122"/>
                          <a:ea typeface="微软雅黑" panose="020B0503020204020204" pitchFamily="34" charset="-122"/>
                        </a:rPr>
                        <a:t>有配伍禁忌或者不良相互作用的；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432647435"/>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2-9 </a:t>
                      </a:r>
                      <a:r>
                        <a:rPr lang="zh-CN" altLang="en-US" sz="1600" b="1" u="none" strike="noStrike" dirty="0">
                          <a:effectLst/>
                          <a:latin typeface="微软雅黑" panose="020B0503020204020204" pitchFamily="34" charset="-122"/>
                          <a:ea typeface="微软雅黑" panose="020B0503020204020204" pitchFamily="34" charset="-122"/>
                        </a:rPr>
                        <a:t>其它用药不适宜情况的。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3489737023"/>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3-1 </a:t>
                      </a:r>
                      <a:r>
                        <a:rPr lang="zh-CN" altLang="en-US" sz="1600" b="1" u="none" strike="noStrike" dirty="0">
                          <a:effectLst/>
                          <a:latin typeface="微软雅黑" panose="020B0503020204020204" pitchFamily="34" charset="-122"/>
                          <a:ea typeface="微软雅黑" panose="020B0503020204020204" pitchFamily="34" charset="-122"/>
                        </a:rPr>
                        <a:t>无适应证用药；</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100043619"/>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3-3 </a:t>
                      </a:r>
                      <a:r>
                        <a:rPr lang="zh-CN" altLang="en-US" sz="1600" b="1" u="none" strike="noStrike" dirty="0">
                          <a:effectLst/>
                          <a:latin typeface="微软雅黑" panose="020B0503020204020204" pitchFamily="34" charset="-122"/>
                          <a:ea typeface="微软雅黑" panose="020B0503020204020204" pitchFamily="34" charset="-122"/>
                        </a:rPr>
                        <a:t>无正当理由超说明书用药的；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596540180"/>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3-4 </a:t>
                      </a:r>
                      <a:r>
                        <a:rPr lang="zh-CN" altLang="en-US" sz="1600" b="1" u="none" strike="noStrike" dirty="0">
                          <a:effectLst/>
                          <a:latin typeface="微软雅黑" panose="020B0503020204020204" pitchFamily="34" charset="-122"/>
                          <a:ea typeface="微软雅黑" panose="020B0503020204020204" pitchFamily="34" charset="-122"/>
                        </a:rPr>
                        <a:t>无正当理由为同一患者同时开具</a:t>
                      </a:r>
                      <a:r>
                        <a:rPr lang="en-US" altLang="zh-CN" sz="1600" b="1" u="none" strike="noStrike" dirty="0">
                          <a:effectLst/>
                          <a:latin typeface="微软雅黑" panose="020B0503020204020204" pitchFamily="34" charset="-122"/>
                          <a:ea typeface="微软雅黑" panose="020B0503020204020204" pitchFamily="34" charset="-122"/>
                        </a:rPr>
                        <a:t>2</a:t>
                      </a:r>
                      <a:r>
                        <a:rPr lang="zh-CN" altLang="en-US" sz="1600" b="1" u="none" strike="noStrike" dirty="0">
                          <a:effectLst/>
                          <a:latin typeface="微软雅黑" panose="020B0503020204020204" pitchFamily="34" charset="-122"/>
                          <a:ea typeface="微软雅黑" panose="020B0503020204020204" pitchFamily="34" charset="-122"/>
                        </a:rPr>
                        <a:t>种以上药理作用相同药物的。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2273454735"/>
                  </a:ext>
                </a:extLst>
              </a:tr>
            </a:tbl>
          </a:graphicData>
        </a:graphic>
      </p:graphicFrame>
      <p:sp>
        <p:nvSpPr>
          <p:cNvPr id="4" name="Title 1"/>
          <p:cNvSpPr txBox="1">
            <a:spLocks/>
          </p:cNvSpPr>
          <p:nvPr/>
        </p:nvSpPr>
        <p:spPr>
          <a:xfrm>
            <a:off x="-180528" y="189069"/>
            <a:ext cx="8352929" cy="100010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4000" b="1" dirty="0">
                <a:solidFill>
                  <a:srgbClr val="FFC000"/>
                </a:solidFill>
                <a:latin typeface="微软雅黑" pitchFamily="34" charset="-122"/>
                <a:ea typeface="微软雅黑" pitchFamily="34" charset="-122"/>
              </a:rPr>
              <a:t>不合理处方类型</a:t>
            </a:r>
          </a:p>
        </p:txBody>
      </p:sp>
    </p:spTree>
    <p:extLst>
      <p:ext uri="{BB962C8B-B14F-4D97-AF65-F5344CB8AC3E}">
        <p14:creationId xmlns:p14="http://schemas.microsoft.com/office/powerpoint/2010/main" val="1297251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67544" y="0"/>
            <a:ext cx="8352929" cy="1000108"/>
          </a:xfrm>
        </p:spPr>
        <p:txBody>
          <a:bodyPr>
            <a:noAutofit/>
          </a:bodyPr>
          <a:lstStyle/>
          <a:p>
            <a:pPr algn="ctr" eaLnBrk="1" hangingPunct="1"/>
            <a:r>
              <a:rPr kumimoji="0" lang="zh-CN" altLang="en-US" sz="4000" b="1" dirty="0">
                <a:latin typeface="微软雅黑" pitchFamily="34" charset="-122"/>
                <a:ea typeface="微软雅黑" pitchFamily="34" charset="-122"/>
              </a:rPr>
              <a:t>不合理处方类型</a:t>
            </a:r>
          </a:p>
        </p:txBody>
      </p:sp>
      <p:sp>
        <p:nvSpPr>
          <p:cNvPr id="3075" name="Content Placeholder 2"/>
          <p:cNvSpPr>
            <a:spLocks noGrp="1"/>
          </p:cNvSpPr>
          <p:nvPr>
            <p:ph idx="1"/>
          </p:nvPr>
        </p:nvSpPr>
        <p:spPr>
          <a:xfrm>
            <a:off x="251520" y="1000108"/>
            <a:ext cx="9001000" cy="5760640"/>
          </a:xfrm>
        </p:spPr>
        <p:txBody>
          <a:bodyPr>
            <a:normAutofit fontScale="85000" lnSpcReduction="20000"/>
          </a:bodyPr>
          <a:lstStyle/>
          <a:p>
            <a:pPr marL="514350" indent="-514350" eaLnBrk="1" hangingPunct="1">
              <a:lnSpc>
                <a:spcPct val="170000"/>
              </a:lnSpc>
              <a:buFont typeface="+mj-lt"/>
              <a:buAutoNum type="arabicPeriod"/>
            </a:pPr>
            <a:r>
              <a:rPr kumimoji="0" lang="zh-CN" altLang="en-US" sz="2800" b="1" dirty="0">
                <a:latin typeface="微软雅黑" pitchFamily="34" charset="-122"/>
                <a:ea typeface="微软雅黑" pitchFamily="34" charset="-122"/>
              </a:rPr>
              <a:t>皮试问题</a:t>
            </a:r>
            <a:endParaRPr lang="en-US" altLang="zh-CN" sz="2800" b="1" dirty="0">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solidFill>
                  <a:srgbClr val="C00000"/>
                </a:solidFill>
                <a:latin typeface="微软雅黑" pitchFamily="34" charset="-122"/>
                <a:ea typeface="微软雅黑" pitchFamily="34" charset="-122"/>
              </a:rPr>
              <a:t>处方用药与临床诊断的相符性</a:t>
            </a:r>
            <a:endParaRPr kumimoji="0" lang="en-US" altLang="zh-CN" sz="2800" b="1" dirty="0">
              <a:solidFill>
                <a:srgbClr val="C00000"/>
              </a:solidFill>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solidFill>
                  <a:srgbClr val="C00000"/>
                </a:solidFill>
                <a:latin typeface="微软雅黑" pitchFamily="34" charset="-122"/>
                <a:ea typeface="微软雅黑" pitchFamily="34" charset="-122"/>
              </a:rPr>
              <a:t>用量用法的正确性</a:t>
            </a:r>
            <a:endParaRPr kumimoji="0" lang="en-US" altLang="zh-CN" sz="2800" b="1" dirty="0">
              <a:solidFill>
                <a:srgbClr val="C00000"/>
              </a:solidFill>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latin typeface="微软雅黑" pitchFamily="34" charset="-122"/>
                <a:ea typeface="微软雅黑" pitchFamily="34" charset="-122"/>
              </a:rPr>
              <a:t>剂型与给药途径的合理性</a:t>
            </a:r>
            <a:endParaRPr kumimoji="0" lang="en-US" altLang="zh-CN" sz="2800" b="1" dirty="0">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solidFill>
                  <a:srgbClr val="C00000"/>
                </a:solidFill>
                <a:latin typeface="微软雅黑" pitchFamily="34" charset="-122"/>
                <a:ea typeface="微软雅黑" pitchFamily="34" charset="-122"/>
              </a:rPr>
              <a:t>重复给药问题</a:t>
            </a:r>
            <a:endParaRPr kumimoji="0" lang="en-US" altLang="zh-CN" sz="2800" b="1" dirty="0">
              <a:solidFill>
                <a:srgbClr val="C00000"/>
              </a:solidFill>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solidFill>
                  <a:srgbClr val="C00000"/>
                </a:solidFill>
                <a:latin typeface="微软雅黑" pitchFamily="34" charset="-122"/>
                <a:ea typeface="微软雅黑" pitchFamily="34" charset="-122"/>
              </a:rPr>
              <a:t>药品不良相互作用和配伍禁忌</a:t>
            </a:r>
            <a:endParaRPr kumimoji="0" lang="en-US" altLang="zh-CN" sz="2800" b="1" dirty="0">
              <a:solidFill>
                <a:srgbClr val="C00000"/>
              </a:solidFill>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latin typeface="微软雅黑" pitchFamily="34" charset="-122"/>
                <a:ea typeface="微软雅黑" pitchFamily="34" charset="-122"/>
              </a:rPr>
              <a:t>其他用药不适宜</a:t>
            </a:r>
            <a:endParaRPr kumimoji="0" lang="en-US" altLang="zh-CN" sz="2800" b="1" dirty="0">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latin typeface="微软雅黑" pitchFamily="34" charset="-122"/>
                <a:ea typeface="微软雅黑" pitchFamily="34" charset="-122"/>
              </a:rPr>
              <a:t>高危药品及重点审核药品</a:t>
            </a:r>
            <a:endParaRPr kumimoji="0" lang="en-US" altLang="zh-CN" sz="2800" b="1" dirty="0">
              <a:latin typeface="微软雅黑" pitchFamily="34" charset="-122"/>
              <a:ea typeface="微软雅黑" pitchFamily="34" charset="-122"/>
            </a:endParaRPr>
          </a:p>
          <a:p>
            <a:pPr eaLnBrk="1" hangingPunct="1">
              <a:buFont typeface="Arial" pitchFamily="34" charset="0"/>
              <a:buNone/>
            </a:pPr>
            <a:r>
              <a:rPr kumimoji="0" lang="zh-CN" altLang="en-US" sz="2800" b="1" dirty="0">
                <a:latin typeface="宋体" pitchFamily="2" charset="-122"/>
              </a:rPr>
              <a:t>  </a:t>
            </a:r>
            <a:endParaRPr kumimoji="0" lang="en-US" altLang="zh-CN" sz="2800" b="1" dirty="0">
              <a:latin typeface="宋体" pitchFamily="2" charset="-122"/>
            </a:endParaRPr>
          </a:p>
        </p:txBody>
      </p:sp>
      <p:sp>
        <p:nvSpPr>
          <p:cNvPr id="4" name="标题 1"/>
          <p:cNvSpPr txBox="1">
            <a:spLocks/>
          </p:cNvSpPr>
          <p:nvPr/>
        </p:nvSpPr>
        <p:spPr>
          <a:xfrm>
            <a:off x="4355976" y="6061092"/>
            <a:ext cx="5614998" cy="7969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latin typeface="微软雅黑" pitchFamily="34" charset="-122"/>
                <a:ea typeface="微软雅黑" pitchFamily="34" charset="-122"/>
              </a:rPr>
              <a:t>2016</a:t>
            </a:r>
            <a:r>
              <a:rPr lang="zh-CN" altLang="en-US" sz="1800" b="1" dirty="0">
                <a:latin typeface="微软雅黑" pitchFamily="34" charset="-122"/>
                <a:ea typeface="微软雅黑" pitchFamily="34" charset="-122"/>
              </a:rPr>
              <a:t>年医疗质量管理办法</a:t>
            </a:r>
          </a:p>
        </p:txBody>
      </p:sp>
    </p:spTree>
    <p:extLst>
      <p:ext uri="{BB962C8B-B14F-4D97-AF65-F5344CB8AC3E}">
        <p14:creationId xmlns:p14="http://schemas.microsoft.com/office/powerpoint/2010/main" val="2214350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algn="ctr"/>
            <a:r>
              <a:rPr lang="zh-CN" altLang="en-US" b="1" dirty="0">
                <a:latin typeface="微软雅黑" panose="020B0503020204020204" pitchFamily="34" charset="-122"/>
                <a:ea typeface="微软雅黑" panose="020B0503020204020204" pitchFamily="34" charset="-122"/>
              </a:rPr>
              <a:t>冠心病药物治疗审核要点</a:t>
            </a:r>
          </a:p>
        </p:txBody>
      </p:sp>
      <p:sp>
        <p:nvSpPr>
          <p:cNvPr id="3" name="内容占位符 2"/>
          <p:cNvSpPr>
            <a:spLocks noGrp="1"/>
          </p:cNvSpPr>
          <p:nvPr>
            <p:ph idx="1"/>
          </p:nvPr>
        </p:nvSpPr>
        <p:spPr/>
        <p:txBody>
          <a:bodyPr>
            <a:normAutofit/>
          </a:bodyPr>
          <a:lstStyle/>
          <a:p>
            <a:pPr>
              <a:lnSpc>
                <a:spcPct val="150000"/>
              </a:lnSpc>
            </a:pPr>
            <a:r>
              <a:rPr lang="zh-CN" altLang="en-US" sz="3200" b="1" dirty="0">
                <a:latin typeface="微软雅黑" panose="020B0503020204020204" pitchFamily="34" charset="-122"/>
                <a:ea typeface="微软雅黑" panose="020B0503020204020204" pitchFamily="34" charset="-122"/>
              </a:rPr>
              <a:t>药物用法用量 </a:t>
            </a:r>
            <a:endParaRPr lang="en-US" altLang="zh-CN" sz="3200" b="1" dirty="0">
              <a:latin typeface="微软雅黑" panose="020B0503020204020204" pitchFamily="34" charset="-122"/>
              <a:ea typeface="微软雅黑" panose="020B0503020204020204" pitchFamily="34" charset="-122"/>
            </a:endParaRPr>
          </a:p>
          <a:p>
            <a:pPr>
              <a:lnSpc>
                <a:spcPct val="150000"/>
              </a:lnSpc>
            </a:pPr>
            <a:endParaRPr lang="en-US" altLang="zh-CN" sz="3200" b="1" dirty="0">
              <a:latin typeface="微软雅黑" panose="020B0503020204020204" pitchFamily="34" charset="-122"/>
              <a:ea typeface="微软雅黑" panose="020B0503020204020204" pitchFamily="34" charset="-122"/>
            </a:endParaRPr>
          </a:p>
          <a:p>
            <a:pPr>
              <a:lnSpc>
                <a:spcPct val="150000"/>
              </a:lnSpc>
            </a:pPr>
            <a:r>
              <a:rPr lang="zh-CN" altLang="en-US" sz="3200" b="1" dirty="0">
                <a:latin typeface="微软雅黑" panose="020B0503020204020204" pitchFamily="34" charset="-122"/>
                <a:ea typeface="微软雅黑" panose="020B0503020204020204" pitchFamily="34" charset="-122"/>
              </a:rPr>
              <a:t>药物联合使用</a:t>
            </a:r>
            <a:endParaRPr lang="en-US" altLang="zh-CN" sz="3200" b="1" dirty="0">
              <a:latin typeface="微软雅黑" panose="020B0503020204020204" pitchFamily="34" charset="-122"/>
              <a:ea typeface="微软雅黑" panose="020B0503020204020204" pitchFamily="34" charset="-122"/>
            </a:endParaRPr>
          </a:p>
          <a:p>
            <a:pPr>
              <a:lnSpc>
                <a:spcPct val="150000"/>
              </a:lnSpc>
            </a:pPr>
            <a:endParaRPr lang="en-US" altLang="zh-CN" sz="3200" b="1" dirty="0">
              <a:latin typeface="微软雅黑" panose="020B0503020204020204" pitchFamily="34" charset="-122"/>
              <a:ea typeface="微软雅黑" panose="020B0503020204020204" pitchFamily="34" charset="-122"/>
            </a:endParaRPr>
          </a:p>
          <a:p>
            <a:pPr>
              <a:lnSpc>
                <a:spcPct val="150000"/>
              </a:lnSpc>
            </a:pPr>
            <a:r>
              <a:rPr lang="zh-CN" altLang="en-US" sz="3200" b="1" dirty="0">
                <a:latin typeface="微软雅黑" panose="020B0503020204020204" pitchFamily="34" charset="-122"/>
                <a:ea typeface="微软雅黑" panose="020B0503020204020204" pitchFamily="34" charset="-122"/>
              </a:rPr>
              <a:t>药物适应证</a:t>
            </a:r>
            <a:endParaRPr lang="zh-CN" altLang="en-US" sz="3200" dirty="0"/>
          </a:p>
        </p:txBody>
      </p:sp>
    </p:spTree>
    <p:extLst>
      <p:ext uri="{BB962C8B-B14F-4D97-AF65-F5344CB8AC3E}">
        <p14:creationId xmlns:p14="http://schemas.microsoft.com/office/powerpoint/2010/main" val="1051496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568" y="-32612"/>
            <a:ext cx="8229600" cy="1143000"/>
          </a:xfrm>
        </p:spPr>
        <p:txBody>
          <a:bodyPr>
            <a:normAutofit/>
          </a:bodyPr>
          <a:lstStyle/>
          <a:p>
            <a:r>
              <a:rPr lang="zh-CN" altLang="en-US" b="1" dirty="0">
                <a:latin typeface="微软雅黑" panose="020B0503020204020204" pitchFamily="34" charset="-122"/>
                <a:ea typeface="微软雅黑" panose="020B0503020204020204" pitchFamily="34" charset="-122"/>
              </a:rPr>
              <a:t>冠心病用药分类</a:t>
            </a:r>
          </a:p>
        </p:txBody>
      </p:sp>
      <p:graphicFrame>
        <p:nvGraphicFramePr>
          <p:cNvPr id="4" name="内容占位符 3"/>
          <p:cNvGraphicFramePr>
            <a:graphicFrameLocks noGrp="1"/>
          </p:cNvGraphicFramePr>
          <p:nvPr>
            <p:ph idx="1"/>
            <p:extLst>
              <p:ext uri="{D42A27DB-BD31-4B8C-83A1-F6EECF244321}">
                <p14:modId xmlns:p14="http://schemas.microsoft.com/office/powerpoint/2010/main" val="4186400158"/>
              </p:ext>
            </p:extLst>
          </p:nvPr>
        </p:nvGraphicFramePr>
        <p:xfrm>
          <a:off x="103661" y="836712"/>
          <a:ext cx="8928993" cy="5680344"/>
        </p:xfrm>
        <a:graphic>
          <a:graphicData uri="http://schemas.openxmlformats.org/drawingml/2006/table">
            <a:tbl>
              <a:tblPr firstRow="1" bandRow="1">
                <a:tableStyleId>{46F890A9-2807-4EBB-B81D-B2AA78EC7F39}</a:tableStyleId>
              </a:tblPr>
              <a:tblGrid>
                <a:gridCol w="1805618">
                  <a:extLst>
                    <a:ext uri="{9D8B030D-6E8A-4147-A177-3AD203B41FA5}">
                      <a16:colId xmlns:a16="http://schemas.microsoft.com/office/drawing/2014/main" val="20000"/>
                    </a:ext>
                  </a:extLst>
                </a:gridCol>
                <a:gridCol w="1722774">
                  <a:extLst>
                    <a:ext uri="{9D8B030D-6E8A-4147-A177-3AD203B41FA5}">
                      <a16:colId xmlns:a16="http://schemas.microsoft.com/office/drawing/2014/main" val="20001"/>
                    </a:ext>
                  </a:extLst>
                </a:gridCol>
                <a:gridCol w="2880320">
                  <a:extLst>
                    <a:ext uri="{9D8B030D-6E8A-4147-A177-3AD203B41FA5}">
                      <a16:colId xmlns:a16="http://schemas.microsoft.com/office/drawing/2014/main" val="20002"/>
                    </a:ext>
                  </a:extLst>
                </a:gridCol>
                <a:gridCol w="2520281">
                  <a:extLst>
                    <a:ext uri="{9D8B030D-6E8A-4147-A177-3AD203B41FA5}">
                      <a16:colId xmlns:a16="http://schemas.microsoft.com/office/drawing/2014/main" val="20003"/>
                    </a:ext>
                  </a:extLst>
                </a:gridCol>
              </a:tblGrid>
              <a:tr h="510153">
                <a:tc>
                  <a:txBody>
                    <a:bodyPr/>
                    <a:lstStyle/>
                    <a:p>
                      <a:pPr algn="ctr"/>
                      <a:r>
                        <a:rPr lang="zh-CN" altLang="en-US" sz="2800" dirty="0">
                          <a:latin typeface="微软雅黑" panose="020B0503020204020204" pitchFamily="34" charset="-122"/>
                          <a:ea typeface="微软雅黑" panose="020B0503020204020204" pitchFamily="34" charset="-122"/>
                        </a:rPr>
                        <a:t>类型</a:t>
                      </a:r>
                      <a:endParaRPr lang="zh-CN" altLang="en-US" sz="2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800" dirty="0">
                          <a:latin typeface="微软雅黑" panose="020B0503020204020204" pitchFamily="34" charset="-122"/>
                          <a:ea typeface="微软雅黑" panose="020B0503020204020204" pitchFamily="34" charset="-122"/>
                        </a:rPr>
                        <a:t>品种</a:t>
                      </a:r>
                      <a:endParaRPr lang="zh-CN" altLang="en-US" sz="2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800" dirty="0">
                          <a:latin typeface="微软雅黑" panose="020B0503020204020204" pitchFamily="34" charset="-122"/>
                          <a:ea typeface="微软雅黑" panose="020B0503020204020204" pitchFamily="34" charset="-122"/>
                        </a:rPr>
                        <a:t>具体药物</a:t>
                      </a:r>
                      <a:endParaRPr lang="zh-CN" altLang="en-US" sz="2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800" dirty="0">
                          <a:latin typeface="微软雅黑" panose="020B0503020204020204" pitchFamily="34" charset="-122"/>
                          <a:ea typeface="微软雅黑" panose="020B0503020204020204" pitchFamily="34" charset="-122"/>
                        </a:rPr>
                        <a:t>备注</a:t>
                      </a:r>
                      <a:endParaRPr lang="zh-CN" altLang="en-US" sz="2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810243">
                <a:tc rowSpan="4">
                  <a:txBody>
                    <a:bodyPr/>
                    <a:lstStyle/>
                    <a:p>
                      <a:pPr algn="l"/>
                      <a:endParaRPr lang="en-US" altLang="zh-CN" sz="2000" b="1" dirty="0">
                        <a:latin typeface="微软雅黑" panose="020B0503020204020204" pitchFamily="34" charset="-122"/>
                        <a:ea typeface="微软雅黑" panose="020B0503020204020204" pitchFamily="34" charset="-122"/>
                      </a:endParaRPr>
                    </a:p>
                    <a:p>
                      <a:pPr algn="l"/>
                      <a:r>
                        <a:rPr lang="zh-CN" altLang="en-US" sz="2400" b="1" dirty="0">
                          <a:latin typeface="微软雅黑" panose="020B0503020204020204" pitchFamily="34" charset="-122"/>
                          <a:ea typeface="微软雅黑" panose="020B0503020204020204" pitchFamily="34" charset="-122"/>
                        </a:rPr>
                        <a:t>预防事件</a:t>
                      </a:r>
                      <a:r>
                        <a:rPr lang="en-US" altLang="zh-CN" sz="2400" b="1" dirty="0">
                          <a:latin typeface="微软雅黑" panose="020B0503020204020204" pitchFamily="34" charset="-122"/>
                          <a:ea typeface="微软雅黑" panose="020B0503020204020204" pitchFamily="34" charset="-122"/>
                        </a:rPr>
                        <a:t>-</a:t>
                      </a:r>
                    </a:p>
                    <a:p>
                      <a:pPr algn="l"/>
                      <a:r>
                        <a:rPr lang="zh-CN" altLang="zh-CN" sz="2000" b="1" kern="1200" dirty="0">
                          <a:solidFill>
                            <a:schemeClr val="dk1"/>
                          </a:solidFill>
                          <a:effectLst/>
                          <a:latin typeface="微软雅黑" panose="020B0503020204020204" pitchFamily="34" charset="-122"/>
                          <a:ea typeface="微软雅黑" panose="020B0503020204020204" pitchFamily="34" charset="-122"/>
                          <a:cs typeface="+mn-cs"/>
                        </a:rPr>
                        <a:t>预防心肌梗死</a:t>
                      </a:r>
                      <a:r>
                        <a:rPr lang="zh-CN" altLang="en-US" sz="2000" b="1" dirty="0">
                          <a:latin typeface="微软雅黑" panose="020B0503020204020204" pitchFamily="34" charset="-122"/>
                          <a:ea typeface="微软雅黑" panose="020B0503020204020204" pitchFamily="34" charset="-122"/>
                        </a:rPr>
                        <a:t>改善预后药物</a:t>
                      </a:r>
                      <a:endParaRPr lang="en-US" altLang="zh-CN" sz="20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抗血小板药物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阿司匹林</a:t>
                      </a:r>
                      <a:endParaRPr lang="en-US" altLang="zh-CN" sz="1600" b="1" dirty="0">
                        <a:latin typeface="微软雅黑" panose="020B0503020204020204" pitchFamily="34" charset="-122"/>
                        <a:ea typeface="微软雅黑" panose="020B0503020204020204" pitchFamily="34" charset="-122"/>
                      </a:endParaRPr>
                    </a:p>
                    <a:p>
                      <a:pPr algn="ctr"/>
                      <a:r>
                        <a:rPr lang="zh-CN" altLang="en-US" sz="1600" b="1" dirty="0">
                          <a:latin typeface="微软雅黑" panose="020B0503020204020204" pitchFamily="34" charset="-122"/>
                          <a:ea typeface="微软雅黑" panose="020B0503020204020204" pitchFamily="34" charset="-122"/>
                        </a:rPr>
                        <a:t>氯吡格雷</a:t>
                      </a:r>
                      <a:endParaRPr lang="en-US" altLang="zh-CN" sz="1600" b="1" dirty="0">
                        <a:latin typeface="微软雅黑" panose="020B0503020204020204" pitchFamily="34" charset="-122"/>
                        <a:ea typeface="微软雅黑" panose="020B0503020204020204" pitchFamily="34" charset="-122"/>
                      </a:endParaRPr>
                    </a:p>
                    <a:p>
                      <a:pPr algn="ctr"/>
                      <a:r>
                        <a:rPr lang="zh-CN" altLang="en-US" sz="1600" b="1" dirty="0">
                          <a:latin typeface="微软雅黑" panose="020B0503020204020204" pitchFamily="34" charset="-122"/>
                          <a:ea typeface="微软雅黑" panose="020B0503020204020204" pitchFamily="34" charset="-122"/>
                        </a:rPr>
                        <a:t>替格瑞诺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zh-CN" altLang="zh-CN" sz="1800" b="1" kern="1200" dirty="0">
                          <a:solidFill>
                            <a:schemeClr val="dk1"/>
                          </a:solidFill>
                          <a:effectLst/>
                          <a:latin typeface="微软雅黑" panose="020B0503020204020204" pitchFamily="34" charset="-122"/>
                          <a:ea typeface="微软雅黑" panose="020B0503020204020204" pitchFamily="34" charset="-122"/>
                          <a:cs typeface="+mn-cs"/>
                        </a:rPr>
                        <a:t>无用药禁忌需使用</a:t>
                      </a:r>
                      <a:endParaRPr lang="zh-CN" altLang="en-US" sz="1800" b="1" kern="1200" dirty="0">
                        <a:solidFill>
                          <a:schemeClr val="dk1"/>
                        </a:solidFill>
                        <a:effectLst/>
                        <a:latin typeface="微软雅黑" panose="020B0503020204020204" pitchFamily="34" charset="-122"/>
                        <a:ea typeface="微软雅黑" panose="020B0503020204020204" pitchFamily="34"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10153">
                <a:tc vMerge="1">
                  <a:txBody>
                    <a:bodyPr/>
                    <a:lstStyle/>
                    <a:p>
                      <a:endParaRPr lang="zh-CN" altLang="en-US" dirty="0"/>
                    </a:p>
                  </a:txBody>
                  <a:tcPr/>
                </a:tc>
                <a:tc>
                  <a:txBody>
                    <a:bodyPr/>
                    <a:lstStyle/>
                    <a:p>
                      <a:pPr algn="ctr"/>
                      <a:r>
                        <a:rPr lang="zh-CN" altLang="en-US" sz="1600" b="1" dirty="0">
                          <a:solidFill>
                            <a:schemeClr val="tx1"/>
                          </a:solidFill>
                          <a:latin typeface="微软雅黑" panose="020B0503020204020204" pitchFamily="34" charset="-122"/>
                          <a:ea typeface="微软雅黑" panose="020B0503020204020204" pitchFamily="34" charset="-122"/>
                        </a:rPr>
                        <a:t>他汀类药物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solidFill>
                            <a:schemeClr val="tx1"/>
                          </a:solidFill>
                          <a:latin typeface="微软雅黑" panose="020B0503020204020204" pitchFamily="34" charset="-122"/>
                          <a:ea typeface="微软雅黑" panose="020B0503020204020204" pitchFamily="34" charset="-122"/>
                        </a:rPr>
                        <a:t>他汀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zh-CN" sz="1400" b="1" kern="1200" dirty="0">
                          <a:solidFill>
                            <a:schemeClr val="dk1"/>
                          </a:solidFill>
                          <a:effectLst/>
                          <a:latin typeface="微软雅黑" panose="020B0503020204020204" pitchFamily="34" charset="-122"/>
                          <a:ea typeface="微软雅黑" panose="020B0503020204020204" pitchFamily="34" charset="-122"/>
                          <a:cs typeface="+mn-cs"/>
                        </a:rPr>
                        <a:t>减少心血管事件，延缓斑块进展、稳定斑块及抗炎</a:t>
                      </a:r>
                      <a:endParaRPr lang="zh-CN" altLang="en-US" sz="1200" b="1" dirty="0">
                        <a:solidFill>
                          <a:schemeClr val="tx1"/>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70170">
                <a:tc vMerge="1">
                  <a:txBody>
                    <a:bodyPr/>
                    <a:lstStyle/>
                    <a:p>
                      <a:endParaRPr lang="zh-CN" altLang="en-US" b="1" dirty="0">
                        <a:latin typeface="微软雅黑" panose="020B0503020204020204" pitchFamily="34" charset="-122"/>
                        <a:ea typeface="微软雅黑" panose="020B0503020204020204" pitchFamily="34" charset="-122"/>
                      </a:endParaRPr>
                    </a:p>
                  </a:txBody>
                  <a:tcPr/>
                </a:tc>
                <a:tc>
                  <a:txBody>
                    <a:bodyPr/>
                    <a:lstStyle/>
                    <a:p>
                      <a:pPr algn="ctr"/>
                      <a:r>
                        <a:rPr lang="en-US" altLang="zh-CN" sz="1600" b="1" dirty="0">
                          <a:latin typeface="微软雅黑" panose="020B0503020204020204" pitchFamily="34" charset="-122"/>
                          <a:ea typeface="微软雅黑" panose="020B0503020204020204" pitchFamily="34" charset="-122"/>
                        </a:rPr>
                        <a:t>ACEI/ARB</a:t>
                      </a:r>
                      <a:endParaRPr lang="zh-CN" altLang="en-US" sz="16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合并心衰</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高血压</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糖尿病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zh-CN" sz="1600" b="1" kern="1200" dirty="0">
                          <a:solidFill>
                            <a:schemeClr val="dk1"/>
                          </a:solidFill>
                          <a:effectLst/>
                          <a:latin typeface="微软雅黑" panose="020B0503020204020204" pitchFamily="34" charset="-122"/>
                          <a:ea typeface="微软雅黑" panose="020B0503020204020204" pitchFamily="34" charset="-122"/>
                          <a:cs typeface="+mn-cs"/>
                        </a:rPr>
                        <a:t>扩张血管降压</a:t>
                      </a:r>
                      <a:endParaRPr lang="en-US" altLang="zh-CN" sz="1600" b="1" kern="1200" dirty="0">
                        <a:solidFill>
                          <a:schemeClr val="dk1"/>
                        </a:solidFill>
                        <a:effectLst/>
                        <a:latin typeface="微软雅黑" panose="020B0503020204020204" pitchFamily="34" charset="-122"/>
                        <a:ea typeface="微软雅黑" panose="020B0503020204020204" pitchFamily="34" charset="-122"/>
                        <a:cs typeface="+mn-cs"/>
                      </a:endParaRPr>
                    </a:p>
                    <a:p>
                      <a:pPr algn="ctr"/>
                      <a:r>
                        <a:rPr lang="zh-CN" altLang="zh-CN" sz="1600" b="1" kern="1200" dirty="0">
                          <a:solidFill>
                            <a:schemeClr val="dk1"/>
                          </a:solidFill>
                          <a:effectLst/>
                          <a:latin typeface="微软雅黑" panose="020B0503020204020204" pitchFamily="34" charset="-122"/>
                          <a:ea typeface="微软雅黑" panose="020B0503020204020204" pitchFamily="34" charset="-122"/>
                          <a:cs typeface="+mn-cs"/>
                        </a:rPr>
                        <a:t>心肾保护作用</a:t>
                      </a:r>
                      <a:endParaRPr lang="zh-CN" altLang="en-US" sz="14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30099">
                <a:tc vMerge="1">
                  <a:txBody>
                    <a:bodyPr/>
                    <a:lstStyle/>
                    <a:p>
                      <a:pPr algn="l"/>
                      <a:endParaRPr lang="zh-CN" altLang="en-US" sz="2000" b="1" dirty="0">
                        <a:latin typeface="微软雅黑" panose="020B0503020204020204" pitchFamily="34" charset="-122"/>
                        <a:ea typeface="微软雅黑" panose="020B0503020204020204" pitchFamily="34" charset="-122"/>
                      </a:endParaRPr>
                    </a:p>
                  </a:txBody>
                  <a:tcPr/>
                </a:tc>
                <a:tc>
                  <a:txBody>
                    <a:bodyPr/>
                    <a:lstStyle/>
                    <a:p>
                      <a:pPr algn="ctr"/>
                      <a:r>
                        <a:rPr lang="en-US" altLang="zh-CN" sz="1600" b="0" i="0" u="none" strike="noStrike" kern="1200" baseline="0" dirty="0">
                          <a:solidFill>
                            <a:schemeClr val="tx1"/>
                          </a:solidFill>
                          <a:latin typeface="+mn-lt"/>
                          <a:ea typeface="+mn-ea"/>
                          <a:cs typeface="+mn-cs"/>
                        </a:rPr>
                        <a:t>β</a:t>
                      </a:r>
                      <a:r>
                        <a:rPr lang="zh-CN" altLang="en-US" sz="1600" b="1" dirty="0">
                          <a:latin typeface="微软雅黑" panose="020B0503020204020204" pitchFamily="34" charset="-122"/>
                          <a:ea typeface="微软雅黑" panose="020B0503020204020204" pitchFamily="34" charset="-122"/>
                        </a:rPr>
                        <a:t>受体阻滞剂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美托洛尔 比索洛尔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b="1" dirty="0">
                          <a:latin typeface="微软雅黑" panose="020B0503020204020204" pitchFamily="34" charset="-122"/>
                          <a:ea typeface="微软雅黑" panose="020B0503020204020204" pitchFamily="34" charset="-122"/>
                        </a:rPr>
                        <a:t>减少心肌耗氧量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4278093"/>
                  </a:ext>
                </a:extLst>
              </a:tr>
              <a:tr h="330099">
                <a:tc rowSpan="6">
                  <a:txBody>
                    <a:bodyPr/>
                    <a:lstStyle/>
                    <a:p>
                      <a:pPr algn="l"/>
                      <a:endParaRPr lang="en-US" altLang="zh-CN" sz="2000" b="1" dirty="0">
                        <a:latin typeface="微软雅黑" panose="020B0503020204020204" pitchFamily="34" charset="-122"/>
                        <a:ea typeface="微软雅黑" panose="020B0503020204020204" pitchFamily="34" charset="-122"/>
                      </a:endParaRPr>
                    </a:p>
                    <a:p>
                      <a:pPr algn="l"/>
                      <a:endParaRPr lang="en-US" altLang="zh-CN" sz="1800" kern="1200" dirty="0">
                        <a:solidFill>
                          <a:schemeClr val="dk1"/>
                        </a:solidFill>
                        <a:effectLst/>
                        <a:latin typeface="+mn-lt"/>
                        <a:ea typeface="+mn-ea"/>
                        <a:cs typeface="+mn-cs"/>
                      </a:endParaRPr>
                    </a:p>
                    <a:p>
                      <a:pPr algn="l"/>
                      <a:r>
                        <a:rPr lang="zh-CN" altLang="en-US" sz="2400" b="1" dirty="0">
                          <a:latin typeface="微软雅黑" panose="020B0503020204020204" pitchFamily="34" charset="-122"/>
                          <a:ea typeface="微软雅黑" panose="020B0503020204020204" pitchFamily="34" charset="-122"/>
                        </a:rPr>
                        <a:t>缓解症状</a:t>
                      </a:r>
                      <a:r>
                        <a:rPr lang="en-US" altLang="zh-CN" sz="2400" b="1" dirty="0">
                          <a:latin typeface="微软雅黑" panose="020B0503020204020204" pitchFamily="34" charset="-122"/>
                          <a:ea typeface="微软雅黑" panose="020B0503020204020204" pitchFamily="34" charset="-122"/>
                        </a:rPr>
                        <a:t>-</a:t>
                      </a:r>
                    </a:p>
                    <a:p>
                      <a:pPr algn="l"/>
                      <a:r>
                        <a:rPr lang="zh-CN" altLang="en-US" sz="2000" b="1" dirty="0">
                          <a:latin typeface="微软雅黑" panose="020B0503020204020204" pitchFamily="34" charset="-122"/>
                          <a:ea typeface="微软雅黑" panose="020B0503020204020204" pitchFamily="34" charset="-122"/>
                        </a:rPr>
                        <a:t>抗心绞痛治疗药物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zh-CN" altLang="en-US" sz="1600" b="1" dirty="0">
                          <a:latin typeface="微软雅黑" panose="020B0503020204020204" pitchFamily="34" charset="-122"/>
                          <a:ea typeface="微软雅黑" panose="020B0503020204020204" pitchFamily="34" charset="-122"/>
                        </a:rPr>
                        <a:t>一线药物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600" b="0" i="0" u="none" strike="noStrike" kern="1200" baseline="0" dirty="0">
                          <a:solidFill>
                            <a:schemeClr val="tx1"/>
                          </a:solidFill>
                          <a:latin typeface="+mn-lt"/>
                          <a:ea typeface="+mn-ea"/>
                          <a:cs typeface="+mn-cs"/>
                        </a:rPr>
                        <a:t>β</a:t>
                      </a:r>
                      <a:r>
                        <a:rPr lang="zh-CN" altLang="en-US" sz="1600" b="1" dirty="0">
                          <a:latin typeface="微软雅黑" panose="020B0503020204020204" pitchFamily="34" charset="-122"/>
                          <a:ea typeface="微软雅黑" panose="020B0503020204020204" pitchFamily="34" charset="-122"/>
                        </a:rPr>
                        <a:t>受体阻滞剂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减少心肌耗氧量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70170">
                <a:tc vMerge="1">
                  <a:txBody>
                    <a:bodyPr/>
                    <a:lstStyle/>
                    <a:p>
                      <a:endParaRPr lang="zh-CN" altLang="en-US" b="1" dirty="0">
                        <a:latin typeface="微软雅黑" panose="020B0503020204020204" pitchFamily="34" charset="-122"/>
                        <a:ea typeface="微软雅黑" panose="020B0503020204020204" pitchFamily="34" charset="-122"/>
                      </a:endParaRPr>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b="1" dirty="0">
                        <a:latin typeface="微软雅黑" panose="020B0503020204020204" pitchFamily="34" charset="-122"/>
                        <a:ea typeface="微软雅黑" panose="020B0503020204020204" pitchFamily="34" charset="-122"/>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a:latin typeface="微软雅黑" panose="020B0503020204020204" pitchFamily="34" charset="-122"/>
                          <a:ea typeface="微软雅黑" panose="020B0503020204020204" pitchFamily="34" charset="-122"/>
                        </a:rPr>
                        <a:t>CCB</a:t>
                      </a:r>
                      <a:endParaRPr lang="zh-CN" altLang="en-US" sz="16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负性肌力作用</a:t>
                      </a:r>
                      <a:endParaRPr lang="en-US" altLang="zh-CN" sz="16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b="1" dirty="0">
                          <a:latin typeface="微软雅黑" panose="020B0503020204020204" pitchFamily="34" charset="-122"/>
                          <a:ea typeface="微软雅黑" panose="020B0503020204020204" pitchFamily="34" charset="-122"/>
                        </a:rPr>
                        <a:t>减少心肌耗氧量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30099">
                <a:tc vMerge="1">
                  <a:txBody>
                    <a:bodyPr/>
                    <a:lstStyle/>
                    <a:p>
                      <a:endParaRPr lang="zh-CN" altLang="en-US" b="1" dirty="0">
                        <a:latin typeface="微软雅黑" panose="020B0503020204020204" pitchFamily="34" charset="-122"/>
                        <a:ea typeface="微软雅黑" panose="020B0503020204020204" pitchFamily="34" charset="-122"/>
                      </a:endParaRPr>
                    </a:p>
                  </a:txBody>
                  <a:tcPr/>
                </a:tc>
                <a:tc rowSpan="2">
                  <a:txBody>
                    <a:bodyPr/>
                    <a:lstStyle/>
                    <a:p>
                      <a:pPr algn="ctr"/>
                      <a:r>
                        <a:rPr lang="zh-CN" altLang="en-US" sz="1600" b="1" dirty="0">
                          <a:latin typeface="微软雅黑" panose="020B0503020204020204" pitchFamily="34" charset="-122"/>
                          <a:ea typeface="微软雅黑" panose="020B0503020204020204" pitchFamily="34" charset="-122"/>
                        </a:rPr>
                        <a:t>二线药物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b="1" dirty="0">
                          <a:latin typeface="微软雅黑" panose="020B0503020204020204" pitchFamily="34" charset="-122"/>
                          <a:ea typeface="微软雅黑" panose="020B0503020204020204" pitchFamily="34" charset="-122"/>
                        </a:rPr>
                        <a:t>硝酸酯类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扩张大血管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98744">
                <a:tc vMerge="1">
                  <a:txBody>
                    <a:bodyPr/>
                    <a:lstStyle/>
                    <a:p>
                      <a:endParaRPr lang="zh-CN" altLang="en-US"/>
                    </a:p>
                  </a:txBody>
                  <a:tcPr/>
                </a:tc>
                <a:tc vMerge="1">
                  <a:txBody>
                    <a:bodyPr/>
                    <a:lstStyle/>
                    <a:p>
                      <a:endParaRPr lang="zh-CN" altLang="en-US"/>
                    </a:p>
                  </a:txBody>
                  <a:tcPr/>
                </a:tc>
                <a:tc>
                  <a:txBody>
                    <a:bodyPr/>
                    <a:lstStyle/>
                    <a:p>
                      <a:pPr algn="ctr"/>
                      <a:r>
                        <a:rPr lang="zh-CN" altLang="en-US" sz="1600" b="1" dirty="0">
                          <a:latin typeface="微软雅黑" panose="020B0503020204020204" pitchFamily="34" charset="-122"/>
                          <a:ea typeface="微软雅黑" panose="020B0503020204020204" pitchFamily="34" charset="-122"/>
                        </a:rPr>
                        <a:t>伊伐布雷定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降低心率不影响血压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810243">
                <a:tc vMerge="1">
                  <a:txBody>
                    <a:bodyPr/>
                    <a:lstStyle/>
                    <a:p>
                      <a:endParaRPr lang="zh-CN" altLang="en-US" b="1" dirty="0">
                        <a:latin typeface="微软雅黑" panose="020B0503020204020204" pitchFamily="34" charset="-122"/>
                        <a:ea typeface="微软雅黑" panose="020B0503020204020204" pitchFamily="34" charset="-122"/>
                      </a:endParaRPr>
                    </a:p>
                  </a:txBody>
                  <a:tcPr/>
                </a:tc>
                <a:tc rowSpan="2">
                  <a:txBody>
                    <a:bodyPr/>
                    <a:lstStyle/>
                    <a:p>
                      <a:pPr algn="ctr"/>
                      <a:endParaRPr lang="zh-CN" altLang="en-US" sz="16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曲美他嗪 </a:t>
                      </a:r>
                      <a:endParaRPr lang="en-US" altLang="zh-CN" sz="16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改善心肌缺血代谢</a:t>
                      </a:r>
                      <a:endParaRPr lang="en-US" altLang="zh-CN" sz="1600" b="1" dirty="0">
                        <a:latin typeface="微软雅黑" panose="020B0503020204020204" pitchFamily="34" charset="-122"/>
                        <a:ea typeface="微软雅黑" panose="020B0503020204020204" pitchFamily="34" charset="-122"/>
                      </a:endParaRPr>
                    </a:p>
                    <a:p>
                      <a:pPr algn="ctr"/>
                      <a:r>
                        <a:rPr lang="zh-CN" altLang="zh-CN" sz="1600" b="1" kern="1200" dirty="0">
                          <a:solidFill>
                            <a:schemeClr val="dk1"/>
                          </a:solidFill>
                          <a:effectLst/>
                          <a:latin typeface="微软雅黑" panose="020B0503020204020204" pitchFamily="34" charset="-122"/>
                          <a:ea typeface="微软雅黑" panose="020B0503020204020204" pitchFamily="34" charset="-122"/>
                          <a:cs typeface="+mn-cs"/>
                        </a:rPr>
                        <a:t>辅助治疗或其他药物不耐受替代治疗</a:t>
                      </a:r>
                      <a:endParaRPr lang="zh-CN" altLang="en-US" sz="14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30099">
                <a:tc vMerge="1">
                  <a:txBody>
                    <a:bodyPr/>
                    <a:lstStyle/>
                    <a:p>
                      <a:endParaRPr lang="zh-CN" altLang="en-US"/>
                    </a:p>
                  </a:txBody>
                  <a:tcPr/>
                </a:tc>
                <a:tc vMerge="1">
                  <a:txBody>
                    <a:bodyPr/>
                    <a:lstStyle/>
                    <a:p>
                      <a:endParaRPr lang="zh-CN"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b="1" dirty="0">
                          <a:latin typeface="微软雅黑" panose="020B0503020204020204" pitchFamily="34" charset="-122"/>
                          <a:ea typeface="微软雅黑" panose="020B0503020204020204" pitchFamily="34" charset="-122"/>
                        </a:rPr>
                        <a:t>尼可地尔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扩张小血管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6" name="TextBox 5"/>
          <p:cNvSpPr txBox="1"/>
          <p:nvPr/>
        </p:nvSpPr>
        <p:spPr>
          <a:xfrm>
            <a:off x="6637727" y="6581001"/>
            <a:ext cx="2409634" cy="276999"/>
          </a:xfrm>
          <a:prstGeom prst="rect">
            <a:avLst/>
          </a:prstGeom>
          <a:noFill/>
        </p:spPr>
        <p:txBody>
          <a:bodyPr wrap="none" rtlCol="0">
            <a:spAutoFit/>
          </a:bodyPr>
          <a:lstStyle/>
          <a:p>
            <a:r>
              <a:rPr lang="en-US" altLang="zh-CN" sz="1200" b="1" dirty="0">
                <a:latin typeface="微软雅黑" panose="020B0503020204020204" pitchFamily="34" charset="-122"/>
                <a:ea typeface="微软雅黑" panose="020B0503020204020204" pitchFamily="34" charset="-122"/>
              </a:rPr>
              <a:t>2018</a:t>
            </a:r>
            <a:r>
              <a:rPr lang="zh-CN" altLang="en-US" sz="1200" b="1" dirty="0">
                <a:latin typeface="微软雅黑" panose="020B0503020204020204" pitchFamily="34" charset="-122"/>
                <a:ea typeface="微软雅黑" panose="020B0503020204020204" pitchFamily="34" charset="-122"/>
              </a:rPr>
              <a:t>年中国冠心病合理用药指南</a:t>
            </a:r>
          </a:p>
        </p:txBody>
      </p:sp>
    </p:spTree>
    <p:extLst>
      <p:ext uri="{BB962C8B-B14F-4D97-AF65-F5344CB8AC3E}">
        <p14:creationId xmlns:p14="http://schemas.microsoft.com/office/powerpoint/2010/main" val="1074104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1699667078"/>
              </p:ext>
            </p:extLst>
          </p:nvPr>
        </p:nvGraphicFramePr>
        <p:xfrm>
          <a:off x="251520" y="1268760"/>
          <a:ext cx="8712968" cy="5001294"/>
        </p:xfrm>
        <a:graphic>
          <a:graphicData uri="http://schemas.openxmlformats.org/drawingml/2006/table">
            <a:tbl>
              <a:tblPr firstRow="1" bandRow="1">
                <a:tableStyleId>{5A111915-BE36-4E01-A7E5-04B1672EAD32}</a:tableStyleId>
              </a:tblPr>
              <a:tblGrid>
                <a:gridCol w="1966921">
                  <a:extLst>
                    <a:ext uri="{9D8B030D-6E8A-4147-A177-3AD203B41FA5}">
                      <a16:colId xmlns:a16="http://schemas.microsoft.com/office/drawing/2014/main" val="20000"/>
                    </a:ext>
                  </a:extLst>
                </a:gridCol>
                <a:gridCol w="2137535">
                  <a:extLst>
                    <a:ext uri="{9D8B030D-6E8A-4147-A177-3AD203B41FA5}">
                      <a16:colId xmlns:a16="http://schemas.microsoft.com/office/drawing/2014/main" val="20001"/>
                    </a:ext>
                  </a:extLst>
                </a:gridCol>
                <a:gridCol w="4608512">
                  <a:extLst>
                    <a:ext uri="{9D8B030D-6E8A-4147-A177-3AD203B41FA5}">
                      <a16:colId xmlns:a16="http://schemas.microsoft.com/office/drawing/2014/main" val="20002"/>
                    </a:ext>
                  </a:extLst>
                </a:gridCol>
              </a:tblGrid>
              <a:tr h="648072">
                <a:tc>
                  <a:txBody>
                    <a:bodyPr/>
                    <a:lstStyle/>
                    <a:p>
                      <a:pPr algn="ctr"/>
                      <a:r>
                        <a:rPr lang="zh-CN" altLang="en-US" sz="2800" b="1" dirty="0">
                          <a:latin typeface="微软雅黑" panose="020B0503020204020204" pitchFamily="34" charset="-122"/>
                          <a:ea typeface="微软雅黑" panose="020B0503020204020204" pitchFamily="34" charset="-122"/>
                        </a:rPr>
                        <a:t>  疾病</a:t>
                      </a: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800" b="1" dirty="0">
                          <a:latin typeface="微软雅黑" panose="020B0503020204020204" pitchFamily="34" charset="-122"/>
                          <a:ea typeface="微软雅黑" panose="020B0503020204020204" pitchFamily="34" charset="-122"/>
                        </a:rPr>
                        <a:t>支架</a:t>
                      </a: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800" b="1" dirty="0">
                          <a:latin typeface="微软雅黑" panose="020B0503020204020204" pitchFamily="34" charset="-122"/>
                          <a:ea typeface="微软雅黑" panose="020B0503020204020204" pitchFamily="34" charset="-122"/>
                        </a:rPr>
                        <a:t>用法</a:t>
                      </a: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638401">
                <a:tc rowSpan="2">
                  <a:txBody>
                    <a:bodyPr/>
                    <a:lstStyle/>
                    <a:p>
                      <a:pPr algn="ctr"/>
                      <a:endParaRPr lang="en-US" altLang="zh-CN" sz="2400" b="1" dirty="0">
                        <a:latin typeface="微软雅黑" panose="020B0503020204020204" pitchFamily="34" charset="-122"/>
                        <a:ea typeface="微软雅黑" panose="020B0503020204020204" pitchFamily="34" charset="-122"/>
                      </a:endParaRPr>
                    </a:p>
                    <a:p>
                      <a:pPr algn="ctr"/>
                      <a:r>
                        <a:rPr lang="zh-CN" altLang="en-US" sz="2400" b="1" dirty="0">
                          <a:latin typeface="微软雅黑" panose="020B0503020204020204" pitchFamily="34" charset="-122"/>
                          <a:ea typeface="微软雅黑" panose="020B0503020204020204" pitchFamily="34" charset="-122"/>
                        </a:rPr>
                        <a:t>急性冠脉</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综合征</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（心梗</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不稳定性心绞痛）</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400" b="1" dirty="0">
                        <a:solidFill>
                          <a:schemeClr val="tx1"/>
                        </a:solidFill>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solidFill>
                            <a:schemeClr val="tx1"/>
                          </a:solidFill>
                          <a:latin typeface="微软雅黑" panose="020B0503020204020204" pitchFamily="34" charset="-122"/>
                          <a:ea typeface="微软雅黑" panose="020B0503020204020204" pitchFamily="34" charset="-122"/>
                        </a:rPr>
                        <a:t>择期</a:t>
                      </a:r>
                      <a:r>
                        <a:rPr lang="en-US" altLang="zh-CN" sz="2400" b="1" dirty="0">
                          <a:solidFill>
                            <a:schemeClr val="tx1"/>
                          </a:solidFill>
                          <a:latin typeface="微软雅黑" panose="020B0503020204020204" pitchFamily="34" charset="-122"/>
                          <a:ea typeface="微软雅黑" panose="020B0503020204020204" pitchFamily="34" charset="-122"/>
                        </a:rPr>
                        <a:t>PCI</a:t>
                      </a: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ltLang="zh-CN" sz="2400" b="1" dirty="0">
                        <a:latin typeface="微软雅黑" panose="020B0503020204020204" pitchFamily="34" charset="-122"/>
                        <a:ea typeface="微软雅黑" panose="020B0503020204020204" pitchFamily="34" charset="-122"/>
                      </a:endParaRPr>
                    </a:p>
                    <a:p>
                      <a:pPr algn="ctr"/>
                      <a:r>
                        <a:rPr lang="en-US" altLang="zh-CN" sz="2400" b="1" dirty="0">
                          <a:latin typeface="微软雅黑" panose="020B0503020204020204" pitchFamily="34" charset="-122"/>
                          <a:ea typeface="微软雅黑" panose="020B0503020204020204" pitchFamily="34" charset="-122"/>
                        </a:rPr>
                        <a:t>DES</a:t>
                      </a:r>
                      <a:r>
                        <a:rPr lang="zh-CN" altLang="en-US" sz="2400" b="1" dirty="0">
                          <a:latin typeface="微软雅黑" panose="020B0503020204020204" pitchFamily="34" charset="-122"/>
                          <a:ea typeface="微软雅黑" panose="020B0503020204020204" pitchFamily="34" charset="-122"/>
                        </a:rPr>
                        <a:t>药物洗脱支架</a:t>
                      </a: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双抗至少</a:t>
                      </a:r>
                      <a:r>
                        <a:rPr lang="en-US" altLang="zh-CN" sz="2400" b="1" dirty="0">
                          <a:latin typeface="微软雅黑" panose="020B0503020204020204" pitchFamily="34" charset="-122"/>
                          <a:ea typeface="微软雅黑" panose="020B0503020204020204" pitchFamily="34" charset="-122"/>
                        </a:rPr>
                        <a:t>12</a:t>
                      </a:r>
                      <a:r>
                        <a:rPr lang="zh-CN" altLang="en-US" sz="2400" b="1" dirty="0">
                          <a:latin typeface="微软雅黑" panose="020B0503020204020204" pitchFamily="34" charset="-122"/>
                          <a:ea typeface="微软雅黑" panose="020B0503020204020204" pitchFamily="34" charset="-122"/>
                        </a:rPr>
                        <a:t>个月</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阿司匹林</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氯吡格雷</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替格瑞诺</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240764">
                <a:tc vMerge="1">
                  <a:txBody>
                    <a:bodyPr/>
                    <a:lstStyle/>
                    <a:p>
                      <a:pPr algn="ctr"/>
                      <a:endParaRPr lang="zh-CN" altLang="en-US" sz="2400" b="1" dirty="0">
                        <a:latin typeface="微软雅黑" panose="020B0503020204020204" pitchFamily="34" charset="-122"/>
                        <a:ea typeface="微软雅黑" panose="020B0503020204020204" pitchFamily="34" charset="-122"/>
                      </a:endParaRPr>
                    </a:p>
                  </a:txBody>
                  <a:tcPr marL="91443" marR="91443" marT="45742" marB="45742"/>
                </a:tc>
                <a:tc>
                  <a:txBody>
                    <a:bodyPr/>
                    <a:lstStyle/>
                    <a:p>
                      <a:pPr algn="ctr"/>
                      <a:endParaRPr lang="en-US" altLang="zh-CN" sz="2400" b="1" dirty="0">
                        <a:latin typeface="微软雅黑" panose="020B0503020204020204" pitchFamily="34" charset="-122"/>
                        <a:ea typeface="微软雅黑" panose="020B0503020204020204" pitchFamily="34" charset="-122"/>
                      </a:endParaRPr>
                    </a:p>
                    <a:p>
                      <a:pPr algn="ctr"/>
                      <a:r>
                        <a:rPr lang="en-US" altLang="zh-CN" sz="2400" b="1" dirty="0">
                          <a:latin typeface="微软雅黑" panose="020B0503020204020204" pitchFamily="34" charset="-122"/>
                          <a:ea typeface="微软雅黑" panose="020B0503020204020204" pitchFamily="34" charset="-122"/>
                        </a:rPr>
                        <a:t>BMS</a:t>
                      </a:r>
                      <a:r>
                        <a:rPr lang="zh-CN" altLang="en-US" sz="2400" b="1" dirty="0">
                          <a:latin typeface="微软雅黑" panose="020B0503020204020204" pitchFamily="34" charset="-122"/>
                          <a:ea typeface="微软雅黑" panose="020B0503020204020204" pitchFamily="34" charset="-122"/>
                        </a:rPr>
                        <a:t>裸支架</a:t>
                      </a: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双抗至少</a:t>
                      </a: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个月</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阿司匹林</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氯吡格雷</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替格瑞诺</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160297">
                <a:tc>
                  <a:txBody>
                    <a:bodyPr/>
                    <a:lstStyle/>
                    <a:p>
                      <a:pPr algn="ctr"/>
                      <a:r>
                        <a:rPr lang="zh-CN" altLang="en-US" sz="2400" b="1" dirty="0">
                          <a:latin typeface="微软雅黑" panose="020B0503020204020204" pitchFamily="34" charset="-122"/>
                          <a:ea typeface="微软雅黑" panose="020B0503020204020204" pitchFamily="34" charset="-122"/>
                        </a:rPr>
                        <a:t>稳定型</a:t>
                      </a:r>
                      <a:endParaRPr lang="en-US" altLang="zh-CN" sz="2400" b="1" dirty="0">
                        <a:latin typeface="微软雅黑" panose="020B0503020204020204" pitchFamily="34" charset="-122"/>
                        <a:ea typeface="微软雅黑" panose="020B0503020204020204" pitchFamily="34" charset="-122"/>
                      </a:endParaRPr>
                    </a:p>
                    <a:p>
                      <a:pPr algn="ctr"/>
                      <a:r>
                        <a:rPr lang="zh-CN" altLang="en-US" sz="2400" b="1" dirty="0">
                          <a:latin typeface="微软雅黑" panose="020B0503020204020204" pitchFamily="34" charset="-122"/>
                          <a:ea typeface="微软雅黑" panose="020B0503020204020204" pitchFamily="34" charset="-122"/>
                        </a:rPr>
                        <a:t>冠心病</a:t>
                      </a: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400" b="1" dirty="0">
                          <a:latin typeface="微软雅黑" panose="020B0503020204020204" pitchFamily="34" charset="-122"/>
                          <a:ea typeface="微软雅黑" panose="020B0503020204020204" pitchFamily="34" charset="-122"/>
                        </a:rPr>
                        <a:t>阿司匹林</a:t>
                      </a:r>
                      <a:endParaRPr lang="en-US" altLang="zh-CN" sz="2400" b="1" dirty="0">
                        <a:latin typeface="微软雅黑" panose="020B0503020204020204" pitchFamily="34" charset="-122"/>
                        <a:ea typeface="微软雅黑" panose="020B0503020204020204" pitchFamily="34" charset="-122"/>
                      </a:endParaRPr>
                    </a:p>
                    <a:p>
                      <a:pPr algn="ctr"/>
                      <a:r>
                        <a:rPr lang="zh-CN" altLang="en-US" sz="2400" b="1" dirty="0">
                          <a:latin typeface="微软雅黑" panose="020B0503020204020204" pitchFamily="34" charset="-122"/>
                          <a:ea typeface="微软雅黑" panose="020B0503020204020204" pitchFamily="34" charset="-122"/>
                        </a:rPr>
                        <a:t>氯吡格雷（阿司匹林不耐受时）</a:t>
                      </a: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4" name="标题 1"/>
          <p:cNvSpPr>
            <a:spLocks noGrp="1"/>
          </p:cNvSpPr>
          <p:nvPr>
            <p:ph type="title"/>
          </p:nvPr>
        </p:nvSpPr>
        <p:spPr>
          <a:xfrm>
            <a:off x="611560" y="188640"/>
            <a:ext cx="8047037" cy="714375"/>
          </a:xfrm>
        </p:spPr>
        <p:txBody>
          <a:bodyPr>
            <a:noAutofit/>
          </a:bodyPr>
          <a:lstStyle/>
          <a:p>
            <a:r>
              <a:rPr lang="zh-CN" altLang="en-US" b="1" dirty="0">
                <a:latin typeface="微软雅黑" panose="020B0503020204020204" pitchFamily="34" charset="-122"/>
                <a:ea typeface="微软雅黑" panose="020B0503020204020204" pitchFamily="34" charset="-122"/>
              </a:rPr>
              <a:t>冠心病患者的抗血小板治疗</a:t>
            </a:r>
          </a:p>
        </p:txBody>
      </p:sp>
    </p:spTree>
    <p:extLst>
      <p:ext uri="{BB962C8B-B14F-4D97-AF65-F5344CB8AC3E}">
        <p14:creationId xmlns:p14="http://schemas.microsoft.com/office/powerpoint/2010/main" val="2144779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989161057"/>
              </p:ext>
            </p:extLst>
          </p:nvPr>
        </p:nvGraphicFramePr>
        <p:xfrm>
          <a:off x="251520" y="1268760"/>
          <a:ext cx="8640960" cy="5397719"/>
        </p:xfrm>
        <a:graphic>
          <a:graphicData uri="http://schemas.openxmlformats.org/drawingml/2006/table">
            <a:tbl>
              <a:tblPr firstRow="1" bandRow="1">
                <a:tableStyleId>{5C22544A-7EE6-4342-B048-85BDC9FD1C3A}</a:tableStyleId>
              </a:tblPr>
              <a:tblGrid>
                <a:gridCol w="2127866">
                  <a:extLst>
                    <a:ext uri="{9D8B030D-6E8A-4147-A177-3AD203B41FA5}">
                      <a16:colId xmlns:a16="http://schemas.microsoft.com/office/drawing/2014/main" val="20000"/>
                    </a:ext>
                  </a:extLst>
                </a:gridCol>
                <a:gridCol w="1969140">
                  <a:extLst>
                    <a:ext uri="{9D8B030D-6E8A-4147-A177-3AD203B41FA5}">
                      <a16:colId xmlns:a16="http://schemas.microsoft.com/office/drawing/2014/main" val="20001"/>
                    </a:ext>
                  </a:extLst>
                </a:gridCol>
                <a:gridCol w="2383714">
                  <a:extLst>
                    <a:ext uri="{9D8B030D-6E8A-4147-A177-3AD203B41FA5}">
                      <a16:colId xmlns:a16="http://schemas.microsoft.com/office/drawing/2014/main" val="20002"/>
                    </a:ext>
                  </a:extLst>
                </a:gridCol>
                <a:gridCol w="2160240">
                  <a:extLst>
                    <a:ext uri="{9D8B030D-6E8A-4147-A177-3AD203B41FA5}">
                      <a16:colId xmlns:a16="http://schemas.microsoft.com/office/drawing/2014/main" val="20003"/>
                    </a:ext>
                  </a:extLst>
                </a:gridCol>
              </a:tblGrid>
              <a:tr h="477745">
                <a:tc>
                  <a:txBody>
                    <a:bodyPr/>
                    <a:lstStyle/>
                    <a:p>
                      <a:pPr algn="ctr"/>
                      <a:endParaRPr lang="zh-CN" altLang="en-US" sz="2400" dirty="0">
                        <a:latin typeface="微软雅黑" panose="020B0503020204020204" pitchFamily="34" charset="-122"/>
                        <a:ea typeface="微软雅黑" panose="020B0503020204020204" pitchFamily="34" charset="-122"/>
                      </a:endParaRPr>
                    </a:p>
                  </a:txBody>
                  <a:tcPr/>
                </a:tc>
                <a:tc>
                  <a:txBody>
                    <a:bodyPr/>
                    <a:lstStyle/>
                    <a:p>
                      <a:pPr algn="ctr"/>
                      <a:r>
                        <a:rPr lang="zh-CN" altLang="en-US" sz="2400" dirty="0">
                          <a:latin typeface="微软雅黑" panose="020B0503020204020204" pitchFamily="34" charset="-122"/>
                          <a:ea typeface="微软雅黑" panose="020B0503020204020204" pitchFamily="34" charset="-122"/>
                        </a:rPr>
                        <a:t>阿司匹林</a:t>
                      </a:r>
                    </a:p>
                  </a:txBody>
                  <a:tcPr/>
                </a:tc>
                <a:tc>
                  <a:txBody>
                    <a:bodyPr/>
                    <a:lstStyle/>
                    <a:p>
                      <a:pPr algn="ctr"/>
                      <a:r>
                        <a:rPr lang="zh-CN" altLang="en-US" sz="2400" dirty="0">
                          <a:latin typeface="微软雅黑" panose="020B0503020204020204" pitchFamily="34" charset="-122"/>
                          <a:ea typeface="微软雅黑" panose="020B0503020204020204" pitchFamily="34" charset="-122"/>
                        </a:rPr>
                        <a:t>氯吡格雷</a:t>
                      </a:r>
                    </a:p>
                  </a:txBody>
                  <a:tcPr/>
                </a:tc>
                <a:tc>
                  <a:txBody>
                    <a:bodyPr/>
                    <a:lstStyle/>
                    <a:p>
                      <a:pPr algn="ctr"/>
                      <a:r>
                        <a:rPr lang="zh-CN" altLang="en-US" sz="2400" dirty="0">
                          <a:latin typeface="微软雅黑" panose="020B0503020204020204" pitchFamily="34" charset="-122"/>
                          <a:ea typeface="微软雅黑" panose="020B0503020204020204" pitchFamily="34" charset="-122"/>
                        </a:rPr>
                        <a:t>替格瑞诺</a:t>
                      </a:r>
                    </a:p>
                  </a:txBody>
                  <a:tcPr/>
                </a:tc>
                <a:extLst>
                  <a:ext uri="{0D108BD9-81ED-4DB2-BD59-A6C34878D82A}">
                    <a16:rowId xmlns:a16="http://schemas.microsoft.com/office/drawing/2014/main" val="10000"/>
                  </a:ext>
                </a:extLst>
              </a:tr>
              <a:tr h="732543">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分类</a:t>
                      </a:r>
                    </a:p>
                  </a:txBody>
                  <a:tcPr/>
                </a:tc>
                <a:tc>
                  <a:txBody>
                    <a:bodyPr/>
                    <a:lstStyle/>
                    <a:p>
                      <a:pPr algn="l"/>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噻吩并吡啶类</a:t>
                      </a: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环戊基三唑嘧啶类</a:t>
                      </a:r>
                    </a:p>
                  </a:txBody>
                  <a:tcPr/>
                </a:tc>
                <a:extLst>
                  <a:ext uri="{0D108BD9-81ED-4DB2-BD59-A6C34878D82A}">
                    <a16:rowId xmlns:a16="http://schemas.microsoft.com/office/drawing/2014/main" val="10001"/>
                  </a:ext>
                </a:extLst>
              </a:tr>
              <a:tr h="732543">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与</a:t>
                      </a:r>
                      <a:r>
                        <a:rPr lang="en-US" altLang="zh-CN" sz="2000" b="1" dirty="0">
                          <a:solidFill>
                            <a:schemeClr val="tx1"/>
                          </a:solidFill>
                          <a:latin typeface="微软雅黑" panose="020B0503020204020204" pitchFamily="34" charset="-122"/>
                          <a:ea typeface="微软雅黑" panose="020B0503020204020204" pitchFamily="34" charset="-122"/>
                        </a:rPr>
                        <a:t>P2Y12</a:t>
                      </a:r>
                      <a:r>
                        <a:rPr lang="zh-CN" altLang="en-US" sz="2000" b="1" dirty="0">
                          <a:solidFill>
                            <a:schemeClr val="tx1"/>
                          </a:solidFill>
                          <a:latin typeface="微软雅黑" panose="020B0503020204020204" pitchFamily="34" charset="-122"/>
                          <a:ea typeface="微软雅黑" panose="020B0503020204020204" pitchFamily="34" charset="-122"/>
                        </a:rPr>
                        <a:t>受体结合的可逆性</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b="1" dirty="0">
                          <a:solidFill>
                            <a:schemeClr val="tx1"/>
                          </a:solidFill>
                          <a:latin typeface="微软雅黑" panose="020B0503020204020204" pitchFamily="34" charset="-122"/>
                          <a:ea typeface="微软雅黑" panose="020B0503020204020204" pitchFamily="34" charset="-122"/>
                        </a:rPr>
                        <a:t>COX</a:t>
                      </a:r>
                      <a:r>
                        <a:rPr lang="zh-CN" altLang="en-US" sz="2000" b="1" dirty="0">
                          <a:solidFill>
                            <a:schemeClr val="tx1"/>
                          </a:solidFill>
                          <a:latin typeface="微软雅黑" panose="020B0503020204020204" pitchFamily="34" charset="-122"/>
                          <a:ea typeface="微软雅黑" panose="020B0503020204020204" pitchFamily="34" charset="-122"/>
                        </a:rPr>
                        <a:t>抑制剂</a:t>
                      </a:r>
                    </a:p>
                    <a:p>
                      <a:pPr algn="l"/>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不可逆</a:t>
                      </a: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可逆</a:t>
                      </a:r>
                    </a:p>
                  </a:txBody>
                  <a:tcPr/>
                </a:tc>
                <a:extLst>
                  <a:ext uri="{0D108BD9-81ED-4DB2-BD59-A6C34878D82A}">
                    <a16:rowId xmlns:a16="http://schemas.microsoft.com/office/drawing/2014/main" val="10002"/>
                  </a:ext>
                </a:extLst>
              </a:tr>
              <a:tr h="732543">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活性形式</a:t>
                      </a:r>
                    </a:p>
                  </a:txBody>
                  <a:tcPr/>
                </a:tc>
                <a:tc>
                  <a:txBody>
                    <a:bodyPr/>
                    <a:lstStyle/>
                    <a:p>
                      <a:pPr algn="l"/>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前体药物 受肝脏代谢限制</a:t>
                      </a: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不受肝脏代谢限制</a:t>
                      </a:r>
                    </a:p>
                  </a:txBody>
                  <a:tcPr/>
                </a:tc>
                <a:extLst>
                  <a:ext uri="{0D108BD9-81ED-4DB2-BD59-A6C34878D82A}">
                    <a16:rowId xmlns:a16="http://schemas.microsoft.com/office/drawing/2014/main" val="10003"/>
                  </a:ext>
                </a:extLst>
              </a:tr>
              <a:tr h="7325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b="1" dirty="0">
                          <a:solidFill>
                            <a:schemeClr val="tx1"/>
                          </a:solidFill>
                          <a:latin typeface="微软雅黑" panose="020B0503020204020204" pitchFamily="34" charset="-122"/>
                          <a:ea typeface="微软雅黑" panose="020B0503020204020204" pitchFamily="34" charset="-122"/>
                        </a:rPr>
                        <a:t>起效时间</a:t>
                      </a:r>
                    </a:p>
                    <a:p>
                      <a:pPr algn="l"/>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2-8h</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30min-2h</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4"/>
                  </a:ext>
                </a:extLst>
              </a:tr>
              <a:tr h="414046">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急诊</a:t>
                      </a:r>
                      <a:r>
                        <a:rPr lang="en-US" altLang="zh-CN" sz="2000" b="1" dirty="0">
                          <a:solidFill>
                            <a:schemeClr val="tx1"/>
                          </a:solidFill>
                          <a:latin typeface="微软雅黑" panose="020B0503020204020204" pitchFamily="34" charset="-122"/>
                          <a:ea typeface="微软雅黑" panose="020B0503020204020204" pitchFamily="34" charset="-122"/>
                        </a:rPr>
                        <a:t>PCI</a:t>
                      </a:r>
                      <a:r>
                        <a:rPr lang="en-US" altLang="zh-CN" sz="2000" b="1" baseline="0" dirty="0">
                          <a:solidFill>
                            <a:schemeClr val="tx1"/>
                          </a:solidFill>
                          <a:latin typeface="微软雅黑" panose="020B0503020204020204" pitchFamily="34" charset="-122"/>
                          <a:ea typeface="微软雅黑" panose="020B0503020204020204" pitchFamily="34" charset="-122"/>
                        </a:rPr>
                        <a:t> </a:t>
                      </a:r>
                      <a:r>
                        <a:rPr lang="zh-CN" altLang="en-US" sz="2000" b="1" baseline="0" dirty="0">
                          <a:solidFill>
                            <a:schemeClr val="tx1"/>
                          </a:solidFill>
                          <a:latin typeface="微软雅黑" panose="020B0503020204020204" pitchFamily="34" charset="-122"/>
                          <a:ea typeface="微软雅黑" panose="020B0503020204020204" pitchFamily="34" charset="-122"/>
                        </a:rPr>
                        <a:t>剂量</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300mg</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300-600mg</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180mg</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5"/>
                  </a:ext>
                </a:extLst>
              </a:tr>
              <a:tr h="570525">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常用维持剂量</a:t>
                      </a: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75-150mg/d</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75mg/d</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90mg bid </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6"/>
                  </a:ext>
                </a:extLst>
              </a:tr>
              <a:tr h="414046">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作用持续时间</a:t>
                      </a: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7d</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7-10d</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3-5d </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7"/>
                  </a:ext>
                </a:extLst>
              </a:tr>
              <a:tr h="414046">
                <a:tc>
                  <a:txBody>
                    <a:bodyPr/>
                    <a:lstStyle/>
                    <a:p>
                      <a:pPr marL="187325">
                        <a:lnSpc>
                          <a:spcPct val="100000"/>
                        </a:lnSpc>
                        <a:spcBef>
                          <a:spcPts val="1420"/>
                        </a:spcBef>
                      </a:pPr>
                      <a:r>
                        <a:rPr sz="1800" b="1" spc="-5" dirty="0">
                          <a:latin typeface="微软雅黑"/>
                          <a:cs typeface="微软雅黑"/>
                        </a:rPr>
                        <a:t>ADR-</a:t>
                      </a:r>
                      <a:r>
                        <a:rPr sz="1800" b="1" dirty="0">
                          <a:latin typeface="微软雅黑"/>
                          <a:cs typeface="微软雅黑"/>
                        </a:rPr>
                        <a:t>呼吸困难</a:t>
                      </a:r>
                      <a:endParaRPr sz="1800" dirty="0">
                        <a:latin typeface="微软雅黑"/>
                        <a:cs typeface="微软雅黑"/>
                      </a:endParaRPr>
                    </a:p>
                  </a:txBody>
                  <a:tcPr marL="0" marR="0" marT="180340" marB="0"/>
                </a:tc>
                <a:tc>
                  <a:txBody>
                    <a:bodyPr/>
                    <a:lstStyle/>
                    <a:p>
                      <a:pPr marL="635" algn="ctr">
                        <a:lnSpc>
                          <a:spcPct val="100000"/>
                        </a:lnSpc>
                        <a:spcBef>
                          <a:spcPts val="1420"/>
                        </a:spcBef>
                      </a:pPr>
                      <a:r>
                        <a:rPr sz="1800" b="1" dirty="0">
                          <a:solidFill>
                            <a:schemeClr val="tx1"/>
                          </a:solidFill>
                          <a:latin typeface="微软雅黑"/>
                          <a:cs typeface="微软雅黑"/>
                        </a:rPr>
                        <a:t>发生率低</a:t>
                      </a:r>
                      <a:endParaRPr sz="1800" dirty="0">
                        <a:solidFill>
                          <a:schemeClr val="tx1"/>
                        </a:solidFill>
                        <a:latin typeface="微软雅黑"/>
                        <a:cs typeface="微软雅黑"/>
                      </a:endParaRPr>
                    </a:p>
                  </a:txBody>
                  <a:tcPr marL="0" marR="0" marT="180340" marB="0"/>
                </a:tc>
                <a:tc>
                  <a:txBody>
                    <a:bodyPr/>
                    <a:lstStyle/>
                    <a:p>
                      <a:pPr marL="635" algn="ctr">
                        <a:lnSpc>
                          <a:spcPct val="100000"/>
                        </a:lnSpc>
                        <a:spcBef>
                          <a:spcPts val="1420"/>
                        </a:spcBef>
                      </a:pPr>
                      <a:r>
                        <a:rPr sz="1800" b="1" dirty="0">
                          <a:solidFill>
                            <a:schemeClr val="tx1"/>
                          </a:solidFill>
                          <a:latin typeface="微软雅黑"/>
                          <a:cs typeface="微软雅黑"/>
                        </a:rPr>
                        <a:t>发生率低</a:t>
                      </a:r>
                      <a:endParaRPr sz="1800" dirty="0">
                        <a:solidFill>
                          <a:schemeClr val="tx1"/>
                        </a:solidFill>
                        <a:latin typeface="微软雅黑"/>
                        <a:cs typeface="微软雅黑"/>
                      </a:endParaRPr>
                    </a:p>
                  </a:txBody>
                  <a:tcPr marL="0" marR="0" marT="180340" marB="0"/>
                </a:tc>
                <a:tc>
                  <a:txBody>
                    <a:bodyPr/>
                    <a:lstStyle/>
                    <a:p>
                      <a:pPr marL="51435">
                        <a:lnSpc>
                          <a:spcPct val="100000"/>
                        </a:lnSpc>
                        <a:spcBef>
                          <a:spcPts val="335"/>
                        </a:spcBef>
                      </a:pPr>
                      <a:r>
                        <a:rPr sz="1800" b="1" spc="-5" dirty="0">
                          <a:solidFill>
                            <a:srgbClr val="C00000"/>
                          </a:solidFill>
                          <a:latin typeface="微软雅黑"/>
                          <a:cs typeface="微软雅黑"/>
                        </a:rPr>
                        <a:t>发生率高</a:t>
                      </a:r>
                      <a:endParaRPr sz="1800" dirty="0">
                        <a:solidFill>
                          <a:srgbClr val="C00000"/>
                        </a:solidFill>
                        <a:latin typeface="微软雅黑"/>
                        <a:cs typeface="微软雅黑"/>
                      </a:endParaRPr>
                    </a:p>
                    <a:p>
                      <a:pPr marL="51435">
                        <a:lnSpc>
                          <a:spcPct val="100000"/>
                        </a:lnSpc>
                        <a:spcBef>
                          <a:spcPts val="5"/>
                        </a:spcBef>
                      </a:pPr>
                      <a:r>
                        <a:rPr sz="1800" b="1" dirty="0">
                          <a:solidFill>
                            <a:srgbClr val="C00000"/>
                          </a:solidFill>
                          <a:latin typeface="微软雅黑"/>
                          <a:cs typeface="微软雅黑"/>
                        </a:rPr>
                        <a:t>哮喘</a:t>
                      </a:r>
                      <a:r>
                        <a:rPr sz="1800" b="1" spc="-5" dirty="0">
                          <a:solidFill>
                            <a:srgbClr val="C00000"/>
                          </a:solidFill>
                          <a:latin typeface="微软雅黑"/>
                          <a:cs typeface="微软雅黑"/>
                        </a:rPr>
                        <a:t>/COPD</a:t>
                      </a:r>
                      <a:r>
                        <a:rPr sz="1800" b="1" dirty="0">
                          <a:solidFill>
                            <a:srgbClr val="C00000"/>
                          </a:solidFill>
                          <a:latin typeface="微软雅黑"/>
                          <a:cs typeface="微软雅黑"/>
                        </a:rPr>
                        <a:t>应慎用</a:t>
                      </a:r>
                      <a:endParaRPr sz="1800" dirty="0">
                        <a:solidFill>
                          <a:srgbClr val="C00000"/>
                        </a:solidFill>
                        <a:latin typeface="微软雅黑"/>
                        <a:cs typeface="微软雅黑"/>
                      </a:endParaRPr>
                    </a:p>
                  </a:txBody>
                  <a:tcPr marL="0" marR="0" marT="42545" marB="0"/>
                </a:tc>
                <a:extLst>
                  <a:ext uri="{0D108BD9-81ED-4DB2-BD59-A6C34878D82A}">
                    <a16:rowId xmlns:a16="http://schemas.microsoft.com/office/drawing/2014/main" val="10008"/>
                  </a:ext>
                </a:extLst>
              </a:tr>
            </a:tbl>
          </a:graphicData>
        </a:graphic>
      </p:graphicFrame>
      <p:sp>
        <p:nvSpPr>
          <p:cNvPr id="5" name="标题 2"/>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rPr>
              <a:t>常用的抗血小板治疗药物</a:t>
            </a:r>
          </a:p>
        </p:txBody>
      </p:sp>
    </p:spTree>
    <p:extLst>
      <p:ext uri="{BB962C8B-B14F-4D97-AF65-F5344CB8AC3E}">
        <p14:creationId xmlns:p14="http://schemas.microsoft.com/office/powerpoint/2010/main" val="4148671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内容占位符 2"/>
          <p:cNvSpPr>
            <a:spLocks noGrp="1"/>
          </p:cNvSpPr>
          <p:nvPr>
            <p:ph idx="1"/>
          </p:nvPr>
        </p:nvSpPr>
        <p:spPr>
          <a:xfrm>
            <a:off x="179512" y="1124744"/>
            <a:ext cx="9486900" cy="4525962"/>
          </a:xfrm>
        </p:spPr>
        <p:txBody>
          <a:bodyPr>
            <a:normAutofit/>
          </a:bodyPr>
          <a:lstStyle/>
          <a:p>
            <a:pPr>
              <a:lnSpc>
                <a:spcPct val="150000"/>
              </a:lnSpc>
              <a:buSzPct val="50000"/>
              <a:buFont typeface="Wingdings" pitchFamily="2" charset="2"/>
              <a:buChar char="Ø"/>
            </a:pPr>
            <a:r>
              <a:rPr lang="zh-CN" altLang="en-US" b="1" dirty="0">
                <a:solidFill>
                  <a:srgbClr val="C00000"/>
                </a:solidFill>
                <a:latin typeface="微软雅黑" panose="020B0503020204020204" pitchFamily="34" charset="-122"/>
                <a:ea typeface="微软雅黑" panose="020B0503020204020204" pitchFamily="34" charset="-122"/>
              </a:rPr>
              <a:t>禁忌</a:t>
            </a:r>
            <a:endParaRPr lang="en-US" altLang="zh-CN" b="1" dirty="0">
              <a:solidFill>
                <a:srgbClr val="C00000"/>
              </a:solidFill>
              <a:latin typeface="微软雅黑" panose="020B0503020204020204" pitchFamily="34" charset="-122"/>
              <a:ea typeface="微软雅黑" panose="020B0503020204020204" pitchFamily="34" charset="-122"/>
            </a:endParaRPr>
          </a:p>
          <a:p>
            <a:pPr lvl="1">
              <a:lnSpc>
                <a:spcPct val="150000"/>
              </a:lnSpc>
              <a:buSzPct val="50000"/>
              <a:buFont typeface="Wingdings" pitchFamily="2" charset="2"/>
              <a:buChar char="Ø"/>
            </a:pPr>
            <a:r>
              <a:rPr lang="zh-CN" altLang="en-US" b="1" dirty="0">
                <a:latin typeface="微软雅黑" panose="020B0503020204020204" pitchFamily="34" charset="-122"/>
                <a:ea typeface="微软雅黑" panose="020B0503020204020204" pitchFamily="34" charset="-122"/>
              </a:rPr>
              <a:t>对本品及任一辅料成分过敏者</a:t>
            </a:r>
            <a:endParaRPr lang="en-US" altLang="zh-CN" b="1" dirty="0">
              <a:latin typeface="微软雅黑" panose="020B0503020204020204" pitchFamily="34" charset="-122"/>
              <a:ea typeface="微软雅黑" panose="020B0503020204020204" pitchFamily="34" charset="-122"/>
            </a:endParaRPr>
          </a:p>
          <a:p>
            <a:pPr lvl="1">
              <a:lnSpc>
                <a:spcPct val="150000"/>
              </a:lnSpc>
              <a:buSzPct val="50000"/>
              <a:buFont typeface="Wingdings" pitchFamily="2" charset="2"/>
              <a:buChar char="Ø"/>
            </a:pPr>
            <a:r>
              <a:rPr lang="zh-CN" altLang="en-US" b="1" dirty="0">
                <a:latin typeface="微软雅黑" panose="020B0503020204020204" pitchFamily="34" charset="-122"/>
                <a:ea typeface="微软雅黑" panose="020B0503020204020204" pitchFamily="34" charset="-122"/>
              </a:rPr>
              <a:t>活动性病理性出血（消化性溃疡</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颅内出血）</a:t>
            </a:r>
            <a:endParaRPr lang="en-US" altLang="zh-CN" b="1" dirty="0">
              <a:latin typeface="微软雅黑" panose="020B0503020204020204" pitchFamily="34" charset="-122"/>
              <a:ea typeface="微软雅黑" panose="020B0503020204020204" pitchFamily="34" charset="-122"/>
            </a:endParaRPr>
          </a:p>
          <a:p>
            <a:pPr lvl="1">
              <a:lnSpc>
                <a:spcPct val="150000"/>
              </a:lnSpc>
              <a:buSzPct val="50000"/>
              <a:buFont typeface="Wingdings" pitchFamily="2" charset="2"/>
              <a:buChar char="Ø"/>
            </a:pPr>
            <a:r>
              <a:rPr lang="zh-CN" altLang="en-US" b="1" dirty="0">
                <a:latin typeface="微软雅黑" panose="020B0503020204020204" pitchFamily="34" charset="-122"/>
                <a:ea typeface="微软雅黑" panose="020B0503020204020204" pitchFamily="34" charset="-122"/>
              </a:rPr>
              <a:t>有颅内出血病史者</a:t>
            </a:r>
            <a:endParaRPr lang="en-US" altLang="zh-CN" b="1" dirty="0">
              <a:latin typeface="微软雅黑" panose="020B0503020204020204" pitchFamily="34" charset="-122"/>
              <a:ea typeface="微软雅黑" panose="020B0503020204020204" pitchFamily="34" charset="-122"/>
            </a:endParaRPr>
          </a:p>
          <a:p>
            <a:pPr lvl="1">
              <a:lnSpc>
                <a:spcPct val="150000"/>
              </a:lnSpc>
              <a:buSzPct val="50000"/>
              <a:buFont typeface="Wingdings" pitchFamily="2" charset="2"/>
              <a:buChar char="Ø"/>
            </a:pPr>
            <a:r>
              <a:rPr lang="zh-CN" altLang="en-US" b="1" dirty="0">
                <a:latin typeface="微软雅黑" panose="020B0503020204020204" pitchFamily="34" charset="-122"/>
                <a:ea typeface="微软雅黑" panose="020B0503020204020204" pitchFamily="34" charset="-122"/>
              </a:rPr>
              <a:t>重度肝脏损害患者</a:t>
            </a:r>
            <a:endParaRPr lang="en-US" altLang="zh-CN" b="1" dirty="0">
              <a:latin typeface="微软雅黑" panose="020B0503020204020204" pitchFamily="34" charset="-122"/>
              <a:ea typeface="微软雅黑" panose="020B0503020204020204" pitchFamily="34" charset="-122"/>
            </a:endParaRPr>
          </a:p>
          <a:p>
            <a:pPr lvl="1">
              <a:lnSpc>
                <a:spcPct val="150000"/>
              </a:lnSpc>
              <a:buSzPct val="50000"/>
              <a:buFont typeface="Wingdings" pitchFamily="2" charset="2"/>
              <a:buChar char="Ø"/>
            </a:pPr>
            <a:r>
              <a:rPr lang="zh-CN" altLang="en-US" b="1" dirty="0">
                <a:latin typeface="微软雅黑" panose="020B0503020204020204" pitchFamily="34" charset="-122"/>
                <a:ea typeface="微软雅黑" panose="020B0503020204020204" pitchFamily="34" charset="-122"/>
              </a:rPr>
              <a:t>强效</a:t>
            </a:r>
            <a:r>
              <a:rPr lang="en-US" altLang="zh-CN" b="1" dirty="0">
                <a:latin typeface="微软雅黑" panose="020B0503020204020204" pitchFamily="34" charset="-122"/>
                <a:ea typeface="微软雅黑" panose="020B0503020204020204" pitchFamily="34" charset="-122"/>
              </a:rPr>
              <a:t>CYP3A4</a:t>
            </a:r>
            <a:r>
              <a:rPr lang="zh-CN" altLang="en-US" b="1" dirty="0">
                <a:latin typeface="微软雅黑" panose="020B0503020204020204" pitchFamily="34" charset="-122"/>
                <a:ea typeface="微软雅黑" panose="020B0503020204020204" pitchFamily="34" charset="-122"/>
              </a:rPr>
              <a:t>抑制剂</a:t>
            </a:r>
            <a:endParaRPr lang="en-US" altLang="zh-CN" b="1" dirty="0">
              <a:latin typeface="微软雅黑" panose="020B0503020204020204" pitchFamily="34" charset="-122"/>
              <a:ea typeface="微软雅黑" panose="020B0503020204020204" pitchFamily="34" charset="-122"/>
            </a:endParaRPr>
          </a:p>
          <a:p>
            <a:pPr lvl="1">
              <a:lnSpc>
                <a:spcPct val="150000"/>
              </a:lnSpc>
              <a:buSzPct val="50000"/>
              <a:buNone/>
            </a:pPr>
            <a:r>
              <a:rPr lang="en-US" altLang="zh-CN" b="1" dirty="0">
                <a:latin typeface="微软雅黑" panose="020B0503020204020204" pitchFamily="34" charset="-122"/>
                <a:ea typeface="微软雅黑" panose="020B0503020204020204" pitchFamily="34" charset="-122"/>
              </a:rPr>
              <a:t>   (</a:t>
            </a:r>
            <a:r>
              <a:rPr lang="zh-CN" altLang="en-US" b="1" dirty="0">
                <a:solidFill>
                  <a:srgbClr val="C00000"/>
                </a:solidFill>
                <a:latin typeface="微软雅黑" panose="020B0503020204020204" pitchFamily="34" charset="-122"/>
                <a:ea typeface="微软雅黑" panose="020B0503020204020204" pitchFamily="34" charset="-122"/>
              </a:rPr>
              <a:t>伊曲康唑、克拉霉素、伏立康唑、</a:t>
            </a:r>
            <a:r>
              <a:rPr lang="zh-CN" altLang="en-US" b="1" dirty="0">
                <a:latin typeface="微软雅黑" panose="020B0503020204020204" pitchFamily="34" charset="-122"/>
                <a:ea typeface="微软雅黑" panose="020B0503020204020204" pitchFamily="34" charset="-122"/>
              </a:rPr>
              <a:t>利托那韦）</a:t>
            </a:r>
          </a:p>
        </p:txBody>
      </p:sp>
      <p:sp>
        <p:nvSpPr>
          <p:cNvPr id="37891" name="Rectangle 2"/>
          <p:cNvSpPr>
            <a:spLocks noGrp="1"/>
          </p:cNvSpPr>
          <p:nvPr>
            <p:ph type="title"/>
          </p:nvPr>
        </p:nvSpPr>
        <p:spPr>
          <a:xfrm>
            <a:off x="755576" y="-171400"/>
            <a:ext cx="8229600" cy="1143000"/>
          </a:xfrm>
        </p:spPr>
        <p:txBody>
          <a:bodyPr/>
          <a:lstStyle/>
          <a:p>
            <a:r>
              <a:rPr lang="zh-CN" altLang="en-US" b="1" dirty="0">
                <a:latin typeface="微软雅黑" panose="020B0503020204020204" pitchFamily="34" charset="-122"/>
                <a:ea typeface="微软雅黑" panose="020B0503020204020204" pitchFamily="34" charset="-122"/>
              </a:rPr>
              <a:t>替格瑞洛</a:t>
            </a:r>
          </a:p>
        </p:txBody>
      </p:sp>
    </p:spTree>
    <p:extLst>
      <p:ext uri="{BB962C8B-B14F-4D97-AF65-F5344CB8AC3E}">
        <p14:creationId xmlns:p14="http://schemas.microsoft.com/office/powerpoint/2010/main" val="2803776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p:nvPr>
        </p:nvSpPr>
        <p:spPr>
          <a:xfrm>
            <a:off x="666853" y="-171400"/>
            <a:ext cx="8229600" cy="1143000"/>
          </a:xfrm>
        </p:spPr>
        <p:txBody>
          <a:bodyPr>
            <a:normAutofit/>
          </a:bodyPr>
          <a:lstStyle/>
          <a:p>
            <a:r>
              <a:rPr lang="zh-CN" altLang="en-US" sz="4000" b="1" dirty="0">
                <a:latin typeface="黑体" panose="02010609060101010101" pitchFamily="49" charset="-122"/>
                <a:ea typeface="黑体" panose="02010609060101010101" pitchFamily="49" charset="-122"/>
              </a:rPr>
              <a:t>替格瑞洛</a:t>
            </a:r>
          </a:p>
        </p:txBody>
      </p:sp>
      <p:sp>
        <p:nvSpPr>
          <p:cNvPr id="38915" name="内容占位符 2"/>
          <p:cNvSpPr txBox="1">
            <a:spLocks/>
          </p:cNvSpPr>
          <p:nvPr/>
        </p:nvSpPr>
        <p:spPr bwMode="auto">
          <a:xfrm>
            <a:off x="214313" y="1124744"/>
            <a:ext cx="8715375" cy="492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spcBef>
                <a:spcPct val="20000"/>
              </a:spcBef>
              <a:buSzPct val="50000"/>
              <a:buFont typeface="Wingdings" pitchFamily="2" charset="2"/>
              <a:buChar char="Ø"/>
            </a:pPr>
            <a:r>
              <a:rPr lang="zh-CN" altLang="en-US" sz="3600" b="1" dirty="0">
                <a:solidFill>
                  <a:srgbClr val="C00000"/>
                </a:solidFill>
                <a:latin typeface="微软雅黑" panose="020B0503020204020204" pitchFamily="34" charset="-122"/>
                <a:ea typeface="微软雅黑" panose="020B0503020204020204" pitchFamily="34" charset="-122"/>
              </a:rPr>
              <a:t>警告</a:t>
            </a:r>
            <a:endParaRPr lang="en-US" altLang="zh-CN" sz="3600" b="1" dirty="0">
              <a:solidFill>
                <a:srgbClr val="C00000"/>
              </a:solidFill>
              <a:latin typeface="微软雅黑" panose="020B0503020204020204" pitchFamily="34" charset="-122"/>
              <a:ea typeface="微软雅黑" panose="020B0503020204020204" pitchFamily="34" charset="-122"/>
            </a:endParaRPr>
          </a:p>
          <a:p>
            <a:pPr>
              <a:spcBef>
                <a:spcPct val="20000"/>
              </a:spcBef>
              <a:buSzPct val="50000"/>
              <a:buFont typeface="Wingdings" pitchFamily="2" charset="2"/>
              <a:buChar char="Ø"/>
            </a:pPr>
            <a:endParaRPr lang="en-US" altLang="zh-CN" sz="3200" b="1" dirty="0">
              <a:latin typeface="微软雅黑" panose="020B0503020204020204" pitchFamily="34" charset="-122"/>
              <a:ea typeface="微软雅黑" panose="020B0503020204020204" pitchFamily="34" charset="-122"/>
            </a:endParaRPr>
          </a:p>
          <a:p>
            <a:pPr>
              <a:spcBef>
                <a:spcPct val="20000"/>
              </a:spcBef>
              <a:buSzPct val="50000"/>
              <a:buFont typeface="Wingdings" pitchFamily="2" charset="2"/>
              <a:buChar char="Ø"/>
            </a:pPr>
            <a:r>
              <a:rPr lang="en-US" altLang="zh-CN" sz="2800" b="1" dirty="0">
                <a:latin typeface="微软雅黑" panose="020B0503020204020204" pitchFamily="34" charset="-122"/>
                <a:ea typeface="微软雅黑" panose="020B0503020204020204" pitchFamily="34" charset="-122"/>
              </a:rPr>
              <a:t>1 </a:t>
            </a:r>
            <a:r>
              <a:rPr lang="zh-CN" altLang="en-US" sz="2800" b="1" dirty="0">
                <a:latin typeface="微软雅黑" panose="020B0503020204020204" pitchFamily="34" charset="-122"/>
                <a:ea typeface="微软雅黑" panose="020B0503020204020204" pitchFamily="34" charset="-122"/>
              </a:rPr>
              <a:t>出血风险</a:t>
            </a:r>
            <a:endParaRPr lang="en-US" altLang="zh-CN" sz="2800" b="1" dirty="0">
              <a:latin typeface="微软雅黑" panose="020B0503020204020204" pitchFamily="34" charset="-122"/>
              <a:ea typeface="微软雅黑" panose="020B0503020204020204" pitchFamily="34" charset="-122"/>
            </a:endParaRPr>
          </a:p>
          <a:p>
            <a:pPr>
              <a:spcBef>
                <a:spcPct val="20000"/>
              </a:spcBef>
              <a:buSzPct val="50000"/>
              <a:buFont typeface="Wingdings" pitchFamily="2" charset="2"/>
              <a:buChar char="Ø"/>
            </a:pPr>
            <a:endParaRPr lang="en-US" altLang="zh-CN" sz="2800" b="1" dirty="0">
              <a:latin typeface="微软雅黑" panose="020B0503020204020204" pitchFamily="34" charset="-122"/>
              <a:ea typeface="微软雅黑" panose="020B0503020204020204" pitchFamily="34" charset="-122"/>
            </a:endParaRPr>
          </a:p>
          <a:p>
            <a:pPr>
              <a:spcBef>
                <a:spcPct val="20000"/>
              </a:spcBef>
              <a:buSzPct val="50000"/>
              <a:buFont typeface="Wingdings" pitchFamily="2" charset="2"/>
              <a:buChar char="Ø"/>
            </a:pPr>
            <a:r>
              <a:rPr lang="en-US" altLang="zh-CN" sz="2800" b="1" dirty="0">
                <a:latin typeface="微软雅黑" panose="020B0503020204020204" pitchFamily="34" charset="-122"/>
                <a:ea typeface="微软雅黑" panose="020B0503020204020204" pitchFamily="34" charset="-122"/>
              </a:rPr>
              <a:t>2 </a:t>
            </a:r>
            <a:r>
              <a:rPr lang="zh-CN" altLang="en-US" sz="2800" b="1" dirty="0">
                <a:latin typeface="微软雅黑" panose="020B0503020204020204" pitchFamily="34" charset="-122"/>
                <a:ea typeface="微软雅黑" panose="020B0503020204020204" pitchFamily="34" charset="-122"/>
              </a:rPr>
              <a:t>阿司匹林的剂量和疗效</a:t>
            </a:r>
            <a:endParaRPr lang="en-US" altLang="zh-CN" sz="2800" b="1" dirty="0">
              <a:latin typeface="微软雅黑" panose="020B0503020204020204" pitchFamily="34" charset="-122"/>
              <a:ea typeface="微软雅黑" panose="020B0503020204020204" pitchFamily="34" charset="-122"/>
            </a:endParaRPr>
          </a:p>
          <a:p>
            <a:pPr lvl="1">
              <a:spcBef>
                <a:spcPct val="20000"/>
              </a:spcBef>
              <a:buSzPct val="50000"/>
              <a:buFont typeface="Wingdings" pitchFamily="2" charset="2"/>
              <a:buChar char="Ø"/>
            </a:pPr>
            <a:r>
              <a:rPr lang="zh-CN" altLang="en-US" sz="2800" b="1" dirty="0">
                <a:latin typeface="微软雅黑" panose="020B0503020204020204" pitchFamily="34" charset="-122"/>
                <a:ea typeface="微软雅黑" panose="020B0503020204020204" pitchFamily="34" charset="-122"/>
              </a:rPr>
              <a:t>避免中断药物治疗</a:t>
            </a:r>
            <a:r>
              <a:rPr lang="en-US" altLang="zh-CN" sz="2800" b="1" dirty="0">
                <a:latin typeface="微软雅黑" panose="020B0503020204020204" pitchFamily="34" charset="-122"/>
                <a:ea typeface="微软雅黑" panose="020B0503020204020204" pitchFamily="34" charset="-122"/>
              </a:rPr>
              <a:t>             </a:t>
            </a:r>
          </a:p>
          <a:p>
            <a:pPr lvl="1">
              <a:spcBef>
                <a:spcPct val="20000"/>
              </a:spcBef>
              <a:buSzPct val="50000"/>
              <a:buFont typeface="Wingdings" pitchFamily="2" charset="2"/>
              <a:buChar char="Ø"/>
            </a:pPr>
            <a:r>
              <a:rPr lang="zh-CN" altLang="en-US" sz="2800" b="1" dirty="0">
                <a:latin typeface="微软雅黑" panose="020B0503020204020204" pitchFamily="34" charset="-122"/>
                <a:ea typeface="微软雅黑" panose="020B0503020204020204" pitchFamily="34" charset="-122"/>
              </a:rPr>
              <a:t>因降低 替格瑞诺减少复合终点事件的临床疗效；</a:t>
            </a:r>
            <a:r>
              <a:rPr lang="en-US" altLang="zh-CN" sz="2400" b="1" dirty="0">
                <a:latin typeface="微软雅黑" panose="020B0503020204020204" pitchFamily="34" charset="-122"/>
                <a:ea typeface="微软雅黑" panose="020B0503020204020204" pitchFamily="34" charset="-122"/>
              </a:rPr>
              <a:t>2015</a:t>
            </a:r>
            <a:r>
              <a:rPr lang="zh-CN" altLang="en-US" sz="2400" b="1" dirty="0">
                <a:latin typeface="微软雅黑" panose="020B0503020204020204" pitchFamily="34" charset="-122"/>
                <a:ea typeface="微软雅黑" panose="020B0503020204020204" pitchFamily="34" charset="-122"/>
              </a:rPr>
              <a:t>年</a:t>
            </a:r>
            <a:r>
              <a:rPr lang="en-US" altLang="zh-CN" sz="2400" b="1" dirty="0">
                <a:latin typeface="微软雅黑" panose="020B0503020204020204" pitchFamily="34" charset="-122"/>
                <a:ea typeface="微软雅黑" panose="020B0503020204020204" pitchFamily="34" charset="-122"/>
              </a:rPr>
              <a:t>FDA</a:t>
            </a:r>
            <a:r>
              <a:rPr lang="zh-CN" altLang="en-US" sz="2400" b="1" dirty="0">
                <a:latin typeface="微软雅黑" panose="020B0503020204020204" pitchFamily="34" charset="-122"/>
                <a:ea typeface="微软雅黑" panose="020B0503020204020204" pitchFamily="34" charset="-122"/>
              </a:rPr>
              <a:t>黑框警告不推荐与维持剂量</a:t>
            </a:r>
            <a:r>
              <a:rPr lang="en-US" altLang="zh-CN" sz="2400" b="1" dirty="0">
                <a:latin typeface="微软雅黑" panose="020B0503020204020204" pitchFamily="34" charset="-122"/>
                <a:ea typeface="微软雅黑" panose="020B0503020204020204" pitchFamily="34" charset="-122"/>
              </a:rPr>
              <a:t>&gt;100mg</a:t>
            </a:r>
            <a:r>
              <a:rPr lang="zh-CN" altLang="en-US" sz="2400" b="1" dirty="0">
                <a:latin typeface="微软雅黑" panose="020B0503020204020204" pitchFamily="34" charset="-122"/>
                <a:ea typeface="微软雅黑" panose="020B0503020204020204" pitchFamily="34" charset="-122"/>
              </a:rPr>
              <a:t>的阿司匹林联合用药</a:t>
            </a:r>
            <a:endParaRPr lang="en-US" altLang="zh-CN" sz="2400" b="1" dirty="0">
              <a:latin typeface="微软雅黑" panose="020B0503020204020204" pitchFamily="34" charset="-122"/>
              <a:ea typeface="微软雅黑" panose="020B0503020204020204" pitchFamily="34" charset="-122"/>
            </a:endParaRPr>
          </a:p>
          <a:p>
            <a:pPr lvl="1">
              <a:spcBef>
                <a:spcPct val="20000"/>
              </a:spcBef>
              <a:buSzPct val="50000"/>
              <a:buFont typeface="Wingdings" pitchFamily="2" charset="2"/>
              <a:buChar char="Ø"/>
            </a:pPr>
            <a:r>
              <a:rPr lang="zh-CN" altLang="en-US" sz="2800" b="1" dirty="0">
                <a:solidFill>
                  <a:srgbClr val="C00000"/>
                </a:solidFill>
                <a:latin typeface="微软雅黑" panose="020B0503020204020204" pitchFamily="34" charset="-122"/>
                <a:ea typeface="微软雅黑" panose="020B0503020204020204" pitchFamily="34" charset="-122"/>
              </a:rPr>
              <a:t>阿司匹林：</a:t>
            </a:r>
            <a:r>
              <a:rPr lang="en-US" altLang="zh-CN" sz="2800" b="1" dirty="0">
                <a:solidFill>
                  <a:srgbClr val="C00000"/>
                </a:solidFill>
                <a:latin typeface="微软雅黑" panose="020B0503020204020204" pitchFamily="34" charset="-122"/>
                <a:ea typeface="微软雅黑" panose="020B0503020204020204" pitchFamily="34" charset="-122"/>
              </a:rPr>
              <a:t>75-100mg/d</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
        <p:nvSpPr>
          <p:cNvPr id="2" name="矩形 1"/>
          <p:cNvSpPr/>
          <p:nvPr/>
        </p:nvSpPr>
        <p:spPr>
          <a:xfrm>
            <a:off x="1043608" y="4869160"/>
            <a:ext cx="2880320" cy="36004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20305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16632"/>
            <a:ext cx="6984776" cy="597861"/>
          </a:xfrm>
        </p:spPr>
        <p:txBody>
          <a:bodyPr>
            <a:normAutofit fontScale="90000"/>
          </a:bodyPr>
          <a:lstStyle/>
          <a:p>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用法用量 </a:t>
            </a:r>
            <a:br>
              <a:rPr lang="en-US" altLang="zh-CN" b="1" dirty="0">
                <a:latin typeface="微软雅黑" panose="020B0503020204020204" pitchFamily="34" charset="-122"/>
                <a:ea typeface="微软雅黑" panose="020B0503020204020204" pitchFamily="34" charset="-122"/>
              </a:rPr>
            </a:br>
            <a:endParaRPr lang="zh-CN" altLang="en-US" dirty="0"/>
          </a:p>
        </p:txBody>
      </p:sp>
      <p:pic>
        <p:nvPicPr>
          <p:cNvPr id="4" name="内容占位符 3"/>
          <p:cNvPicPr>
            <a:picLocks noGrp="1" noChangeAspect="1"/>
          </p:cNvPicPr>
          <p:nvPr>
            <p:ph idx="1"/>
          </p:nvPr>
        </p:nvPicPr>
        <p:blipFill rotWithShape="1">
          <a:blip r:embed="rId3">
            <a:extLst>
              <a:ext uri="{28A0092B-C50C-407E-A947-70E740481C1C}">
                <a14:useLocalDpi xmlns:a14="http://schemas.microsoft.com/office/drawing/2010/main" val="0"/>
              </a:ext>
            </a:extLst>
          </a:blip>
          <a:srcRect l="10512" t="9338" r="23001" b="9842"/>
          <a:stretch/>
        </p:blipFill>
        <p:spPr>
          <a:xfrm>
            <a:off x="263774" y="1510301"/>
            <a:ext cx="4318500" cy="29528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5004048" y="1268760"/>
            <a:ext cx="3528392" cy="3908762"/>
          </a:xfrm>
          <a:prstGeom prst="rect">
            <a:avLst/>
          </a:prstGeom>
          <a:noFill/>
        </p:spPr>
        <p:txBody>
          <a:bodyPr wrap="square" rtlCol="0">
            <a:spAutoFit/>
          </a:bodyPr>
          <a:lstStyle/>
          <a:p>
            <a:pPr marL="457200" indent="-457200">
              <a:buFont typeface="Wingdings" panose="05000000000000000000" pitchFamily="2" charset="2"/>
              <a:buChar char="Ø"/>
            </a:pPr>
            <a:r>
              <a:rPr lang="zh-CN" altLang="en-US" sz="3200" b="1" dirty="0">
                <a:latin typeface="微软雅黑" panose="020B0503020204020204" pitchFamily="34" charset="-122"/>
                <a:ea typeface="微软雅黑" panose="020B0503020204020204" pitchFamily="34" charset="-122"/>
              </a:rPr>
              <a:t>用法用量 </a:t>
            </a:r>
            <a:endParaRPr lang="en-US" altLang="zh-CN" sz="3200" b="1" dirty="0">
              <a:latin typeface="微软雅黑" panose="020B0503020204020204" pitchFamily="34" charset="-122"/>
              <a:ea typeface="微软雅黑" panose="020B0503020204020204" pitchFamily="34" charset="-122"/>
            </a:endParaRPr>
          </a:p>
          <a:p>
            <a:endParaRPr lang="en-US" altLang="zh-CN" b="1" dirty="0">
              <a:latin typeface="微软雅黑" panose="020B0503020204020204" pitchFamily="34" charset="-122"/>
              <a:ea typeface="微软雅黑" panose="020B0503020204020204" pitchFamily="34" charset="-122"/>
            </a:endParaRPr>
          </a:p>
          <a:p>
            <a:r>
              <a:rPr lang="zh-CN" altLang="zh-CN" sz="2400" b="1" dirty="0">
                <a:solidFill>
                  <a:srgbClr val="C00000"/>
                </a:solidFill>
                <a:latin typeface="微软雅黑" panose="020B0503020204020204" pitchFamily="34" charset="-122"/>
                <a:ea typeface="微软雅黑" panose="020B0503020204020204" pitchFamily="34" charset="-122"/>
              </a:rPr>
              <a:t>氯吡格雷</a:t>
            </a:r>
            <a:endParaRPr lang="en-US" altLang="zh-CN" sz="2400" b="1" dirty="0">
              <a:solidFill>
                <a:srgbClr val="C00000"/>
              </a:solidFill>
              <a:latin typeface="微软雅黑" panose="020B0503020204020204" pitchFamily="34" charset="-122"/>
              <a:ea typeface="微软雅黑" panose="020B0503020204020204" pitchFamily="34" charset="-122"/>
            </a:endParaRPr>
          </a:p>
          <a:p>
            <a:endParaRPr lang="en-US" altLang="zh-CN" b="1" dirty="0">
              <a:latin typeface="微软雅黑" panose="020B0503020204020204" pitchFamily="34" charset="-122"/>
              <a:ea typeface="微软雅黑" panose="020B0503020204020204" pitchFamily="34" charset="-122"/>
            </a:endParaRPr>
          </a:p>
          <a:p>
            <a:r>
              <a:rPr lang="zh-CN" altLang="zh-CN" sz="2000" b="1" dirty="0">
                <a:latin typeface="微软雅黑" panose="020B0503020204020204" pitchFamily="34" charset="-122"/>
                <a:ea typeface="微软雅黑" panose="020B0503020204020204" pitchFamily="34" charset="-122"/>
              </a:rPr>
              <a:t>维持剂量</a:t>
            </a:r>
            <a:r>
              <a:rPr lang="en-US" altLang="zh-CN" sz="2000" b="1" dirty="0">
                <a:latin typeface="微软雅黑" panose="020B0503020204020204" pitchFamily="34" charset="-122"/>
                <a:ea typeface="微软雅黑" panose="020B0503020204020204" pitchFamily="34" charset="-122"/>
              </a:rPr>
              <a:t>75 mg/d</a:t>
            </a:r>
          </a:p>
          <a:p>
            <a:r>
              <a:rPr lang="zh-CN" altLang="zh-CN" sz="2000" b="1" dirty="0">
                <a:latin typeface="微软雅黑" panose="020B0503020204020204" pitchFamily="34" charset="-122"/>
                <a:ea typeface="微软雅黑" panose="020B0503020204020204" pitchFamily="34" charset="-122"/>
              </a:rPr>
              <a:t>负荷剂量</a:t>
            </a:r>
            <a:r>
              <a:rPr lang="en-US" altLang="zh-CN" sz="2000" b="1" dirty="0">
                <a:latin typeface="微软雅黑" panose="020B0503020204020204" pitchFamily="34" charset="-122"/>
                <a:ea typeface="微软雅黑" panose="020B0503020204020204" pitchFamily="34" charset="-122"/>
              </a:rPr>
              <a:t>300-600 mg once</a:t>
            </a:r>
          </a:p>
          <a:p>
            <a:endParaRPr lang="en-US" altLang="zh-CN" sz="2000" b="1" dirty="0">
              <a:latin typeface="微软雅黑" panose="020B0503020204020204" pitchFamily="34" charset="-122"/>
              <a:ea typeface="微软雅黑" panose="020B0503020204020204" pitchFamily="34" charset="-122"/>
            </a:endParaRPr>
          </a:p>
          <a:p>
            <a:r>
              <a:rPr lang="zh-CN" altLang="zh-CN" sz="2000" b="1" dirty="0">
                <a:latin typeface="微软雅黑" panose="020B0503020204020204" pitchFamily="34" charset="-122"/>
                <a:ea typeface="微软雅黑" panose="020B0503020204020204" pitchFamily="34" charset="-122"/>
              </a:rPr>
              <a:t>阿司匹林：</a:t>
            </a:r>
            <a:endParaRPr lang="en-US" altLang="zh-CN" sz="2000" b="1" dirty="0">
              <a:latin typeface="微软雅黑" panose="020B0503020204020204" pitchFamily="34" charset="-122"/>
              <a:ea typeface="微软雅黑" panose="020B0503020204020204" pitchFamily="34" charset="-122"/>
            </a:endParaRPr>
          </a:p>
          <a:p>
            <a:r>
              <a:rPr lang="zh-CN" altLang="zh-CN" sz="2000" b="1" dirty="0">
                <a:latin typeface="微软雅黑" panose="020B0503020204020204" pitchFamily="34" charset="-122"/>
                <a:ea typeface="微软雅黑" panose="020B0503020204020204" pitchFamily="34" charset="-122"/>
              </a:rPr>
              <a:t>负荷剂量</a:t>
            </a:r>
            <a:r>
              <a:rPr lang="en-US" altLang="zh-CN" sz="2000" b="1" dirty="0">
                <a:latin typeface="微软雅黑" panose="020B0503020204020204" pitchFamily="34" charset="-122"/>
                <a:ea typeface="微软雅黑" panose="020B0503020204020204" pitchFamily="34" charset="-122"/>
              </a:rPr>
              <a:t>300 mg  once</a:t>
            </a:r>
          </a:p>
          <a:p>
            <a:endParaRPr lang="en-US" altLang="zh-CN" sz="2000" b="1" dirty="0">
              <a:latin typeface="微软雅黑" panose="020B0503020204020204" pitchFamily="34" charset="-122"/>
              <a:ea typeface="微软雅黑" panose="020B0503020204020204" pitchFamily="34" charset="-122"/>
            </a:endParaRPr>
          </a:p>
          <a:p>
            <a:r>
              <a:rPr lang="zh-CN" altLang="zh-CN" sz="2000" b="1" dirty="0">
                <a:latin typeface="微软雅黑" panose="020B0503020204020204" pitchFamily="34" charset="-122"/>
                <a:ea typeface="微软雅黑" panose="020B0503020204020204" pitchFamily="34" charset="-122"/>
              </a:rPr>
              <a:t>维持剂量</a:t>
            </a:r>
            <a:r>
              <a:rPr lang="en-US" altLang="zh-CN" sz="2000" b="1" dirty="0">
                <a:latin typeface="微软雅黑" panose="020B0503020204020204" pitchFamily="34" charset="-122"/>
                <a:ea typeface="微软雅黑" panose="020B0503020204020204" pitchFamily="34" charset="-122"/>
              </a:rPr>
              <a:t>100 mg/d</a:t>
            </a:r>
          </a:p>
          <a:p>
            <a:endParaRPr lang="zh-CN" altLang="en-US" dirty="0">
              <a:latin typeface="微软雅黑" panose="020B0503020204020204" pitchFamily="34" charset="-122"/>
              <a:ea typeface="微软雅黑" panose="020B0503020204020204" pitchFamily="34" charset="-122"/>
            </a:endParaRPr>
          </a:p>
        </p:txBody>
      </p:sp>
      <p:sp>
        <p:nvSpPr>
          <p:cNvPr id="3" name="矩形 2"/>
          <p:cNvSpPr/>
          <p:nvPr/>
        </p:nvSpPr>
        <p:spPr>
          <a:xfrm>
            <a:off x="2384078" y="4581128"/>
            <a:ext cx="5527918" cy="1938992"/>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zh-CN" sz="2000" b="1" dirty="0">
                <a:latin typeface="微软雅黑" panose="020B0503020204020204" pitchFamily="34" charset="-122"/>
                <a:ea typeface="微软雅黑" panose="020B0503020204020204" pitchFamily="34" charset="-122"/>
              </a:rPr>
              <a:t>冠脉病变严重</a:t>
            </a:r>
            <a:endParaRPr lang="en-US" altLang="zh-CN" sz="2000" b="1"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zh-CN" sz="2000" b="1" dirty="0">
                <a:latin typeface="微软雅黑" panose="020B0503020204020204" pitchFamily="34" charset="-122"/>
                <a:ea typeface="微软雅黑" panose="020B0503020204020204" pitchFamily="34" charset="-122"/>
              </a:rPr>
              <a:t>氯吡格雷抵抗</a:t>
            </a:r>
            <a:endParaRPr lang="en-US" altLang="zh-CN" sz="2000" b="1"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zh-CN" sz="2000" b="1" dirty="0">
                <a:latin typeface="微软雅黑" panose="020B0503020204020204" pitchFamily="34" charset="-122"/>
                <a:ea typeface="微软雅黑" panose="020B0503020204020204" pitchFamily="34" charset="-122"/>
              </a:rPr>
              <a:t>阿司匹林过敏</a:t>
            </a:r>
            <a:r>
              <a:rPr lang="zh-CN" altLang="en-US" sz="2000" b="1" dirty="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a:p>
            <a:pPr>
              <a:lnSpc>
                <a:spcPct val="150000"/>
              </a:lnSpc>
            </a:pPr>
            <a:r>
              <a:rPr lang="en-US" altLang="zh-CN" sz="2000" b="1" dirty="0">
                <a:latin typeface="微软雅黑" panose="020B0503020204020204" pitchFamily="34" charset="-122"/>
                <a:ea typeface="微软雅黑" panose="020B0503020204020204" pitchFamily="34" charset="-122"/>
              </a:rPr>
              <a:t>     </a:t>
            </a:r>
            <a:r>
              <a:rPr lang="zh-CN" altLang="zh-CN" sz="2000" b="1" dirty="0">
                <a:latin typeface="微软雅黑" panose="020B0503020204020204" pitchFamily="34" charset="-122"/>
                <a:ea typeface="微软雅黑" panose="020B0503020204020204" pitchFamily="34" charset="-122"/>
              </a:rPr>
              <a:t>氯吡格雷</a:t>
            </a:r>
            <a:r>
              <a:rPr lang="en-US" altLang="zh-CN" sz="2000" b="1" dirty="0">
                <a:latin typeface="微软雅黑" panose="020B0503020204020204" pitchFamily="34" charset="-122"/>
                <a:ea typeface="微软雅黑" panose="020B0503020204020204" pitchFamily="34" charset="-122"/>
              </a:rPr>
              <a:t>150mg/d</a:t>
            </a:r>
            <a:r>
              <a:rPr lang="zh-CN" altLang="zh-CN" sz="2000" b="1" dirty="0">
                <a:latin typeface="微软雅黑" panose="020B0503020204020204" pitchFamily="34" charset="-122"/>
                <a:ea typeface="微软雅黑" panose="020B0503020204020204" pitchFamily="34" charset="-122"/>
              </a:rPr>
              <a:t>非</a:t>
            </a:r>
            <a:r>
              <a:rPr lang="zh-CN" altLang="en-US" sz="2000" b="1" dirty="0">
                <a:latin typeface="微软雅黑" panose="020B0503020204020204" pitchFamily="34" charset="-122"/>
                <a:ea typeface="微软雅黑" panose="020B0503020204020204" pitchFamily="34" charset="-122"/>
              </a:rPr>
              <a:t>绝对</a:t>
            </a:r>
            <a:r>
              <a:rPr lang="zh-CN" altLang="zh-CN" sz="2000" b="1" dirty="0">
                <a:latin typeface="微软雅黑" panose="020B0503020204020204" pitchFamily="34" charset="-122"/>
                <a:ea typeface="微软雅黑" panose="020B0503020204020204" pitchFamily="34" charset="-122"/>
              </a:rPr>
              <a:t>不合理</a:t>
            </a:r>
            <a:endParaRPr lang="zh-CN" altLang="en-US" sz="2000" b="1" dirty="0">
              <a:latin typeface="微软雅黑" panose="020B0503020204020204" pitchFamily="34" charset="-122"/>
              <a:ea typeface="微软雅黑" panose="020B0503020204020204" pitchFamily="34" charset="-122"/>
            </a:endParaRPr>
          </a:p>
        </p:txBody>
      </p:sp>
      <p:sp>
        <p:nvSpPr>
          <p:cNvPr id="6" name="矩形 5"/>
          <p:cNvSpPr/>
          <p:nvPr/>
        </p:nvSpPr>
        <p:spPr>
          <a:xfrm>
            <a:off x="539552" y="1772816"/>
            <a:ext cx="91440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4582275" y="980728"/>
            <a:ext cx="4521092" cy="3727230"/>
            <a:chOff x="4582275" y="980728"/>
            <a:chExt cx="4521092" cy="3727230"/>
          </a:xfrm>
        </p:grpSpPr>
        <p:grpSp>
          <p:nvGrpSpPr>
            <p:cNvPr id="7" name="Group 123"/>
            <p:cNvGrpSpPr>
              <a:grpSpLocks/>
            </p:cNvGrpSpPr>
            <p:nvPr/>
          </p:nvGrpSpPr>
          <p:grpSpPr bwMode="auto">
            <a:xfrm>
              <a:off x="4582275" y="980728"/>
              <a:ext cx="4521092" cy="3727230"/>
              <a:chOff x="864" y="1310"/>
              <a:chExt cx="3987" cy="2824"/>
            </a:xfrm>
          </p:grpSpPr>
          <p:sp>
            <p:nvSpPr>
              <p:cNvPr id="8" name="Oval 124"/>
              <p:cNvSpPr>
                <a:spLocks noChangeArrowheads="1"/>
              </p:cNvSpPr>
              <p:nvPr/>
            </p:nvSpPr>
            <p:spPr bwMode="gray">
              <a:xfrm>
                <a:off x="1347" y="2813"/>
                <a:ext cx="3504" cy="835"/>
              </a:xfrm>
              <a:prstGeom prst="ellipse">
                <a:avLst/>
              </a:prstGeom>
              <a:gradFill rotWithShape="1">
                <a:gsLst>
                  <a:gs pos="0">
                    <a:schemeClr val="bg2"/>
                  </a:gs>
                  <a:gs pos="100000">
                    <a:srgbClr val="F7F9F2"/>
                  </a:gs>
                </a:gsLst>
                <a:lin ang="2700000" scaled="1"/>
              </a:gradFill>
              <a:ln w="3175">
                <a:noFill/>
                <a:round/>
                <a:headEnd/>
                <a:tailEnd type="none" w="sm" len="sm"/>
              </a:ln>
            </p:spPr>
            <p:txBody>
              <a:bodyPr vert="eaVert" wrap="none" lIns="92075" tIns="46038" rIns="92075" bIns="46038" anchor="ctr"/>
              <a:lstStyle/>
              <a:p>
                <a:endParaRPr lang="zh-CN" altLang="en-US"/>
              </a:p>
            </p:txBody>
          </p:sp>
          <p:sp>
            <p:nvSpPr>
              <p:cNvPr id="9" name="Oval 125"/>
              <p:cNvSpPr>
                <a:spLocks noChangeArrowheads="1"/>
              </p:cNvSpPr>
              <p:nvPr/>
            </p:nvSpPr>
            <p:spPr bwMode="gray">
              <a:xfrm rot="-998297">
                <a:off x="890" y="1482"/>
                <a:ext cx="3630" cy="1900"/>
              </a:xfrm>
              <a:prstGeom prst="ellipse">
                <a:avLst/>
              </a:prstGeom>
              <a:gradFill rotWithShape="0">
                <a:gsLst>
                  <a:gs pos="0">
                    <a:srgbClr val="808080"/>
                  </a:gs>
                  <a:gs pos="50000">
                    <a:srgbClr val="AEAEAE"/>
                  </a:gs>
                  <a:gs pos="100000">
                    <a:srgbClr val="808080"/>
                  </a:gs>
                </a:gsLst>
                <a:lin ang="0" scaled="1"/>
              </a:gradFill>
              <a:ln w="12700">
                <a:noFill/>
                <a:round/>
                <a:headEnd type="none" w="sm" len="sm"/>
                <a:tailEnd type="none" w="sm" len="sm"/>
              </a:ln>
            </p:spPr>
            <p:txBody>
              <a:bodyPr wrap="none" anchor="ctr"/>
              <a:lstStyle/>
              <a:p>
                <a:endParaRPr lang="zh-CN" altLang="en-US"/>
              </a:p>
            </p:txBody>
          </p:sp>
          <p:sp>
            <p:nvSpPr>
              <p:cNvPr id="10" name="Oval 126"/>
              <p:cNvSpPr>
                <a:spLocks noChangeArrowheads="1"/>
              </p:cNvSpPr>
              <p:nvPr/>
            </p:nvSpPr>
            <p:spPr bwMode="gray">
              <a:xfrm rot="-998297">
                <a:off x="926" y="1380"/>
                <a:ext cx="3504" cy="1841"/>
              </a:xfrm>
              <a:prstGeom prst="ellipse">
                <a:avLst/>
              </a:prstGeom>
              <a:gradFill rotWithShape="1">
                <a:gsLst>
                  <a:gs pos="0">
                    <a:srgbClr val="2791BB"/>
                  </a:gs>
                  <a:gs pos="100000">
                    <a:srgbClr val="000000"/>
                  </a:gs>
                </a:gsLst>
                <a:lin ang="2700000" scaled="1"/>
              </a:gradFill>
              <a:ln w="12700">
                <a:noFill/>
                <a:round/>
                <a:headEnd type="none" w="sm" len="sm"/>
                <a:tailEnd type="none" w="sm" len="sm"/>
              </a:ln>
            </p:spPr>
            <p:txBody>
              <a:bodyPr wrap="none" anchor="ctr"/>
              <a:lstStyle/>
              <a:p>
                <a:endParaRPr lang="zh-CN" altLang="en-US"/>
              </a:p>
            </p:txBody>
          </p:sp>
          <p:sp>
            <p:nvSpPr>
              <p:cNvPr id="11" name="Arc 127"/>
              <p:cNvSpPr>
                <a:spLocks/>
              </p:cNvSpPr>
              <p:nvPr/>
            </p:nvSpPr>
            <p:spPr bwMode="gray">
              <a:xfrm rot="-998297">
                <a:off x="2599" y="1310"/>
                <a:ext cx="1792" cy="1239"/>
              </a:xfrm>
              <a:custGeom>
                <a:avLst/>
                <a:gdLst>
                  <a:gd name="G0" fmla="+- 0 0 0"/>
                  <a:gd name="G1" fmla="+- 17105 0 0"/>
                  <a:gd name="G2" fmla="+- 21600 0 0"/>
                  <a:gd name="T0" fmla="*/ 13190 w 21600"/>
                  <a:gd name="T1" fmla="*/ 0 h 29046"/>
                  <a:gd name="T2" fmla="*/ 17999 w 21600"/>
                  <a:gd name="T3" fmla="*/ 29046 h 29046"/>
                  <a:gd name="T4" fmla="*/ 0 w 21600"/>
                  <a:gd name="T5" fmla="*/ 17105 h 29046"/>
                </a:gdLst>
                <a:ahLst/>
                <a:cxnLst>
                  <a:cxn ang="0">
                    <a:pos x="T0" y="T1"/>
                  </a:cxn>
                  <a:cxn ang="0">
                    <a:pos x="T2" y="T3"/>
                  </a:cxn>
                  <a:cxn ang="0">
                    <a:pos x="T4" y="T5"/>
                  </a:cxn>
                </a:cxnLst>
                <a:rect l="0" t="0" r="r" b="b"/>
                <a:pathLst>
                  <a:path w="21600" h="29046" fill="none" extrusionOk="0">
                    <a:moveTo>
                      <a:pt x="13190" y="-1"/>
                    </a:moveTo>
                    <a:cubicBezTo>
                      <a:pt x="18493" y="4089"/>
                      <a:pt x="21600" y="10407"/>
                      <a:pt x="21600" y="17105"/>
                    </a:cubicBezTo>
                    <a:cubicBezTo>
                      <a:pt x="21600" y="21352"/>
                      <a:pt x="20347" y="25506"/>
                      <a:pt x="17999" y="29046"/>
                    </a:cubicBezTo>
                  </a:path>
                  <a:path w="21600" h="29046" stroke="0" extrusionOk="0">
                    <a:moveTo>
                      <a:pt x="13190" y="-1"/>
                    </a:moveTo>
                    <a:cubicBezTo>
                      <a:pt x="18493" y="4089"/>
                      <a:pt x="21600" y="10407"/>
                      <a:pt x="21600" y="17105"/>
                    </a:cubicBezTo>
                    <a:cubicBezTo>
                      <a:pt x="21600" y="21352"/>
                      <a:pt x="20347" y="25506"/>
                      <a:pt x="17999" y="29046"/>
                    </a:cubicBezTo>
                    <a:lnTo>
                      <a:pt x="0" y="17105"/>
                    </a:lnTo>
                    <a:close/>
                  </a:path>
                </a:pathLst>
              </a:custGeom>
              <a:gradFill rotWithShape="1">
                <a:gsLst>
                  <a:gs pos="0">
                    <a:schemeClr val="hlink"/>
                  </a:gs>
                  <a:gs pos="100000">
                    <a:schemeClr val="hlink">
                      <a:gamma/>
                      <a:tint val="63529"/>
                      <a:invGamma/>
                    </a:schemeClr>
                  </a:gs>
                </a:gsLst>
                <a:lin ang="5400000" scaled="1"/>
              </a:gradFill>
              <a:ln w="12700">
                <a:noFill/>
                <a:round/>
                <a:headEnd type="none" w="sm" len="sm"/>
                <a:tailEnd type="none" w="sm" len="sm"/>
              </a:ln>
              <a:effectLst/>
            </p:spPr>
            <p:txBody>
              <a:bodyPr wrap="none" anchor="ctr"/>
              <a:lstStyle/>
              <a:p>
                <a:pPr>
                  <a:defRPr/>
                </a:pPr>
                <a:endParaRPr lang="zh-CN" altLang="en-US">
                  <a:latin typeface="Arial" charset="0"/>
                </a:endParaRPr>
              </a:p>
            </p:txBody>
          </p:sp>
          <p:sp>
            <p:nvSpPr>
              <p:cNvPr id="12" name="Arc 128"/>
              <p:cNvSpPr>
                <a:spLocks/>
              </p:cNvSpPr>
              <p:nvPr/>
            </p:nvSpPr>
            <p:spPr bwMode="gray">
              <a:xfrm rot="20601703" flipH="1">
                <a:off x="1020" y="2536"/>
                <a:ext cx="2067" cy="930"/>
              </a:xfrm>
              <a:custGeom>
                <a:avLst/>
                <a:gdLst>
                  <a:gd name="G0" fmla="+- 3659 0 0"/>
                  <a:gd name="G1" fmla="+- 0 0 0"/>
                  <a:gd name="G2" fmla="+- 21600 0 0"/>
                  <a:gd name="T0" fmla="*/ 25114 w 25114"/>
                  <a:gd name="T1" fmla="*/ 2497 h 21600"/>
                  <a:gd name="T2" fmla="*/ 0 w 25114"/>
                  <a:gd name="T3" fmla="*/ 21288 h 21600"/>
                  <a:gd name="T4" fmla="*/ 3659 w 25114"/>
                  <a:gd name="T5" fmla="*/ 0 h 21600"/>
                </a:gdLst>
                <a:ahLst/>
                <a:cxnLst>
                  <a:cxn ang="0">
                    <a:pos x="T0" y="T1"/>
                  </a:cxn>
                  <a:cxn ang="0">
                    <a:pos x="T2" y="T3"/>
                  </a:cxn>
                  <a:cxn ang="0">
                    <a:pos x="T4" y="T5"/>
                  </a:cxn>
                </a:cxnLst>
                <a:rect l="0" t="0" r="r" b="b"/>
                <a:pathLst>
                  <a:path w="25114" h="21600" fill="none" extrusionOk="0">
                    <a:moveTo>
                      <a:pt x="25114" y="2497"/>
                    </a:moveTo>
                    <a:cubicBezTo>
                      <a:pt x="23846" y="13386"/>
                      <a:pt x="14622" y="21599"/>
                      <a:pt x="3659" y="21600"/>
                    </a:cubicBezTo>
                    <a:cubicBezTo>
                      <a:pt x="2432" y="21600"/>
                      <a:pt x="1208" y="21495"/>
                      <a:pt x="0" y="21287"/>
                    </a:cubicBezTo>
                  </a:path>
                  <a:path w="25114" h="21600" stroke="0" extrusionOk="0">
                    <a:moveTo>
                      <a:pt x="25114" y="2497"/>
                    </a:moveTo>
                    <a:cubicBezTo>
                      <a:pt x="23846" y="13386"/>
                      <a:pt x="14622" y="21599"/>
                      <a:pt x="3659" y="21600"/>
                    </a:cubicBezTo>
                    <a:cubicBezTo>
                      <a:pt x="2432" y="21600"/>
                      <a:pt x="1208" y="21495"/>
                      <a:pt x="0" y="21287"/>
                    </a:cubicBezTo>
                    <a:lnTo>
                      <a:pt x="3659" y="0"/>
                    </a:lnTo>
                    <a:close/>
                  </a:path>
                </a:pathLst>
              </a:custGeom>
              <a:gradFill rotWithShape="1">
                <a:gsLst>
                  <a:gs pos="0">
                    <a:srgbClr val="DDEBCF"/>
                  </a:gs>
                  <a:gs pos="50000">
                    <a:srgbClr val="9CB86E"/>
                  </a:gs>
                  <a:gs pos="100000">
                    <a:srgbClr val="156B13"/>
                  </a:gs>
                </a:gsLst>
                <a:lin ang="2700000" scaled="0"/>
              </a:gradFill>
              <a:ln w="12700">
                <a:noFill/>
                <a:round/>
                <a:headEnd type="none" w="sm" len="sm"/>
                <a:tailEnd type="none" w="sm" len="sm"/>
              </a:ln>
              <a:effectLst/>
            </p:spPr>
            <p:txBody>
              <a:bodyPr wrap="none" anchor="ctr"/>
              <a:lstStyle/>
              <a:p>
                <a:pPr>
                  <a:defRPr/>
                </a:pPr>
                <a:endParaRPr lang="zh-CN" altLang="en-US">
                  <a:latin typeface="Arial" charset="0"/>
                </a:endParaRPr>
              </a:p>
            </p:txBody>
          </p:sp>
          <p:sp>
            <p:nvSpPr>
              <p:cNvPr id="13" name="Arc 129"/>
              <p:cNvSpPr>
                <a:spLocks/>
              </p:cNvSpPr>
              <p:nvPr/>
            </p:nvSpPr>
            <p:spPr bwMode="gray">
              <a:xfrm rot="-998297">
                <a:off x="1715" y="1339"/>
                <a:ext cx="2034" cy="896"/>
              </a:xfrm>
              <a:custGeom>
                <a:avLst/>
                <a:gdLst>
                  <a:gd name="G0" fmla="+- 9843 0 0"/>
                  <a:gd name="G1" fmla="+- 21600 0 0"/>
                  <a:gd name="G2" fmla="+- 21600 0 0"/>
                  <a:gd name="T0" fmla="*/ 0 w 24549"/>
                  <a:gd name="T1" fmla="*/ 2373 h 21600"/>
                  <a:gd name="T2" fmla="*/ 24549 w 24549"/>
                  <a:gd name="T3" fmla="*/ 5780 h 21600"/>
                  <a:gd name="T4" fmla="*/ 9843 w 24549"/>
                  <a:gd name="T5" fmla="*/ 21600 h 21600"/>
                </a:gdLst>
                <a:ahLst/>
                <a:cxnLst>
                  <a:cxn ang="0">
                    <a:pos x="T0" y="T1"/>
                  </a:cxn>
                  <a:cxn ang="0">
                    <a:pos x="T2" y="T3"/>
                  </a:cxn>
                  <a:cxn ang="0">
                    <a:pos x="T4" y="T5"/>
                  </a:cxn>
                </a:cxnLst>
                <a:rect l="0" t="0" r="r" b="b"/>
                <a:pathLst>
                  <a:path w="24549" h="21600" fill="none" extrusionOk="0">
                    <a:moveTo>
                      <a:pt x="0" y="2373"/>
                    </a:moveTo>
                    <a:cubicBezTo>
                      <a:pt x="3046" y="813"/>
                      <a:pt x="6420" y="-1"/>
                      <a:pt x="9843" y="0"/>
                    </a:cubicBezTo>
                    <a:cubicBezTo>
                      <a:pt x="15299" y="0"/>
                      <a:pt x="20553" y="2064"/>
                      <a:pt x="24549" y="5779"/>
                    </a:cubicBezTo>
                  </a:path>
                  <a:path w="24549" h="21600" stroke="0" extrusionOk="0">
                    <a:moveTo>
                      <a:pt x="0" y="2373"/>
                    </a:moveTo>
                    <a:cubicBezTo>
                      <a:pt x="3046" y="813"/>
                      <a:pt x="6420" y="-1"/>
                      <a:pt x="9843" y="0"/>
                    </a:cubicBezTo>
                    <a:cubicBezTo>
                      <a:pt x="15299" y="0"/>
                      <a:pt x="20553" y="2064"/>
                      <a:pt x="24549" y="5779"/>
                    </a:cubicBezTo>
                    <a:lnTo>
                      <a:pt x="9843" y="21600"/>
                    </a:lnTo>
                    <a:close/>
                  </a:path>
                </a:pathLst>
              </a:custGeom>
              <a:gradFill rotWithShape="1">
                <a:gsLst>
                  <a:gs pos="0">
                    <a:srgbClr val="000000"/>
                  </a:gs>
                  <a:gs pos="39999">
                    <a:srgbClr val="0A128C"/>
                  </a:gs>
                  <a:gs pos="70000">
                    <a:srgbClr val="181CC7"/>
                  </a:gs>
                  <a:gs pos="88000">
                    <a:srgbClr val="7005D4"/>
                  </a:gs>
                  <a:gs pos="100000">
                    <a:srgbClr val="8C3D91"/>
                  </a:gs>
                </a:gsLst>
                <a:lin ang="2700000" scaled="0"/>
              </a:gradFill>
              <a:ln w="12700">
                <a:noFill/>
                <a:round/>
                <a:headEnd type="none" w="sm" len="sm"/>
                <a:tailEnd type="none" w="sm" len="sm"/>
              </a:ln>
              <a:effectLst/>
            </p:spPr>
            <p:txBody>
              <a:bodyPr wrap="none" anchor="ctr"/>
              <a:lstStyle/>
              <a:p>
                <a:pPr>
                  <a:defRPr/>
                </a:pPr>
                <a:endParaRPr lang="zh-CN" altLang="en-US">
                  <a:latin typeface="Arial" charset="0"/>
                </a:endParaRPr>
              </a:p>
            </p:txBody>
          </p:sp>
          <p:sp>
            <p:nvSpPr>
              <p:cNvPr id="14" name="Arc 130"/>
              <p:cNvSpPr>
                <a:spLocks/>
              </p:cNvSpPr>
              <p:nvPr/>
            </p:nvSpPr>
            <p:spPr bwMode="gray">
              <a:xfrm rot="20601703" flipH="1">
                <a:off x="864" y="1712"/>
                <a:ext cx="1795" cy="1303"/>
              </a:xfrm>
              <a:custGeom>
                <a:avLst/>
                <a:gdLst>
                  <a:gd name="G0" fmla="+- 0 0 0"/>
                  <a:gd name="G1" fmla="+- 19945 0 0"/>
                  <a:gd name="G2" fmla="+- 21600 0 0"/>
                  <a:gd name="T0" fmla="*/ 8292 w 21600"/>
                  <a:gd name="T1" fmla="*/ 0 h 30468"/>
                  <a:gd name="T2" fmla="*/ 18863 w 21600"/>
                  <a:gd name="T3" fmla="*/ 30468 h 30468"/>
                  <a:gd name="T4" fmla="*/ 0 w 21600"/>
                  <a:gd name="T5" fmla="*/ 19945 h 30468"/>
                </a:gdLst>
                <a:ahLst/>
                <a:cxnLst>
                  <a:cxn ang="0">
                    <a:pos x="T0" y="T1"/>
                  </a:cxn>
                  <a:cxn ang="0">
                    <a:pos x="T2" y="T3"/>
                  </a:cxn>
                  <a:cxn ang="0">
                    <a:pos x="T4" y="T5"/>
                  </a:cxn>
                </a:cxnLst>
                <a:rect l="0" t="0" r="r" b="b"/>
                <a:pathLst>
                  <a:path w="21600" h="30468" fill="none" extrusionOk="0">
                    <a:moveTo>
                      <a:pt x="8291" y="0"/>
                    </a:moveTo>
                    <a:cubicBezTo>
                      <a:pt x="16349" y="3349"/>
                      <a:pt x="21600" y="11218"/>
                      <a:pt x="21600" y="19945"/>
                    </a:cubicBezTo>
                    <a:cubicBezTo>
                      <a:pt x="21600" y="23628"/>
                      <a:pt x="20657" y="27251"/>
                      <a:pt x="18863" y="30468"/>
                    </a:cubicBezTo>
                  </a:path>
                  <a:path w="21600" h="30468" stroke="0" extrusionOk="0">
                    <a:moveTo>
                      <a:pt x="8291" y="0"/>
                    </a:moveTo>
                    <a:cubicBezTo>
                      <a:pt x="16349" y="3349"/>
                      <a:pt x="21600" y="11218"/>
                      <a:pt x="21600" y="19945"/>
                    </a:cubicBezTo>
                    <a:cubicBezTo>
                      <a:pt x="21600" y="23628"/>
                      <a:pt x="20657" y="27251"/>
                      <a:pt x="18863" y="30468"/>
                    </a:cubicBezTo>
                    <a:lnTo>
                      <a:pt x="0" y="19945"/>
                    </a:lnTo>
                    <a:close/>
                  </a:path>
                </a:pathLst>
              </a:custGeom>
              <a:gradFill rotWithShape="1">
                <a:gsLst>
                  <a:gs pos="0">
                    <a:srgbClr val="FFF200"/>
                  </a:gs>
                  <a:gs pos="45000">
                    <a:srgbClr val="FF7A00"/>
                  </a:gs>
                  <a:gs pos="70000">
                    <a:srgbClr val="FF0300"/>
                  </a:gs>
                  <a:gs pos="100000">
                    <a:srgbClr val="4D0808"/>
                  </a:gs>
                </a:gsLst>
                <a:lin ang="2700000" scaled="0"/>
              </a:gradFill>
              <a:ln w="12700">
                <a:noFill/>
                <a:round/>
                <a:headEnd type="none" w="sm" len="sm"/>
                <a:tailEnd type="none" w="sm" len="sm"/>
              </a:ln>
              <a:effectLst/>
            </p:spPr>
            <p:txBody>
              <a:bodyPr wrap="none" anchor="ctr"/>
              <a:lstStyle/>
              <a:p>
                <a:pPr>
                  <a:defRPr/>
                </a:pPr>
                <a:endParaRPr lang="zh-CN" altLang="en-US">
                  <a:latin typeface="Arial" charset="0"/>
                </a:endParaRPr>
              </a:p>
            </p:txBody>
          </p:sp>
          <p:sp>
            <p:nvSpPr>
              <p:cNvPr id="15" name="Freeform 131"/>
              <p:cNvSpPr>
                <a:spLocks/>
              </p:cNvSpPr>
              <p:nvPr/>
            </p:nvSpPr>
            <p:spPr bwMode="gray">
              <a:xfrm>
                <a:off x="3442" y="2282"/>
                <a:ext cx="1105" cy="1122"/>
              </a:xfrm>
              <a:custGeom>
                <a:avLst/>
                <a:gdLst/>
                <a:ahLst/>
                <a:cxnLst>
                  <a:cxn ang="0">
                    <a:pos x="9" y="888"/>
                  </a:cxn>
                  <a:cxn ang="0">
                    <a:pos x="1105" y="0"/>
                  </a:cxn>
                  <a:cxn ang="0">
                    <a:pos x="1081" y="256"/>
                  </a:cxn>
                  <a:cxn ang="0">
                    <a:pos x="705" y="704"/>
                  </a:cxn>
                  <a:cxn ang="0">
                    <a:pos x="17" y="1120"/>
                  </a:cxn>
                  <a:cxn ang="0">
                    <a:pos x="9" y="888"/>
                  </a:cxn>
                </a:cxnLst>
                <a:rect l="0" t="0" r="r" b="b"/>
                <a:pathLst>
                  <a:path w="1105" h="1120">
                    <a:moveTo>
                      <a:pt x="9" y="888"/>
                    </a:moveTo>
                    <a:lnTo>
                      <a:pt x="1105" y="0"/>
                    </a:lnTo>
                    <a:lnTo>
                      <a:pt x="1081" y="256"/>
                    </a:lnTo>
                    <a:cubicBezTo>
                      <a:pt x="1014" y="373"/>
                      <a:pt x="882" y="560"/>
                      <a:pt x="705" y="704"/>
                    </a:cubicBezTo>
                    <a:cubicBezTo>
                      <a:pt x="528" y="848"/>
                      <a:pt x="133" y="1089"/>
                      <a:pt x="17" y="1120"/>
                    </a:cubicBezTo>
                    <a:cubicBezTo>
                      <a:pt x="0" y="1038"/>
                      <a:pt x="9" y="888"/>
                      <a:pt x="9" y="888"/>
                    </a:cubicBezTo>
                    <a:close/>
                  </a:path>
                </a:pathLst>
              </a:custGeom>
              <a:gradFill rotWithShape="0">
                <a:gsLst>
                  <a:gs pos="0">
                    <a:srgbClr val="000082"/>
                  </a:gs>
                  <a:gs pos="30000">
                    <a:srgbClr val="66008F"/>
                  </a:gs>
                  <a:gs pos="64999">
                    <a:srgbClr val="BA0066"/>
                  </a:gs>
                  <a:gs pos="89999">
                    <a:srgbClr val="FF0000"/>
                  </a:gs>
                  <a:gs pos="100000">
                    <a:srgbClr val="FF8200"/>
                  </a:gs>
                </a:gsLst>
                <a:lin ang="0" scaled="0"/>
              </a:gradFill>
              <a:ln w="9525" cap="flat" cmpd="sng">
                <a:noFill/>
                <a:prstDash val="solid"/>
                <a:round/>
                <a:headEnd/>
                <a:tailEnd/>
              </a:ln>
              <a:effectLst/>
            </p:spPr>
            <p:txBody>
              <a:bodyPr>
                <a:spAutoFit/>
              </a:bodyPr>
              <a:lstStyle/>
              <a:p>
                <a:pPr>
                  <a:defRPr/>
                </a:pPr>
                <a:endParaRPr lang="zh-CN" altLang="en-US">
                  <a:latin typeface="Arial" charset="0"/>
                </a:endParaRPr>
              </a:p>
            </p:txBody>
          </p:sp>
          <p:sp>
            <p:nvSpPr>
              <p:cNvPr id="16" name="Arc 132"/>
              <p:cNvSpPr>
                <a:spLocks/>
              </p:cNvSpPr>
              <p:nvPr/>
            </p:nvSpPr>
            <p:spPr bwMode="gray">
              <a:xfrm rot="-1060795">
                <a:off x="2840" y="1897"/>
                <a:ext cx="1719" cy="1171"/>
              </a:xfrm>
              <a:custGeom>
                <a:avLst/>
                <a:gdLst>
                  <a:gd name="G0" fmla="+- 0 0 0"/>
                  <a:gd name="G1" fmla="+- 0 0 0"/>
                  <a:gd name="G2" fmla="+- 21600 0 0"/>
                  <a:gd name="T0" fmla="*/ 18016 w 18016"/>
                  <a:gd name="T1" fmla="*/ 11915 h 21282"/>
                  <a:gd name="T2" fmla="*/ 3695 w 18016"/>
                  <a:gd name="T3" fmla="*/ 21282 h 21282"/>
                  <a:gd name="T4" fmla="*/ 0 w 18016"/>
                  <a:gd name="T5" fmla="*/ 0 h 21282"/>
                </a:gdLst>
                <a:ahLst/>
                <a:cxnLst>
                  <a:cxn ang="0">
                    <a:pos x="T0" y="T1"/>
                  </a:cxn>
                  <a:cxn ang="0">
                    <a:pos x="T2" y="T3"/>
                  </a:cxn>
                  <a:cxn ang="0">
                    <a:pos x="T4" y="T5"/>
                  </a:cxn>
                </a:cxnLst>
                <a:rect l="0" t="0" r="r" b="b"/>
                <a:pathLst>
                  <a:path w="18016" h="21282" fill="none" extrusionOk="0">
                    <a:moveTo>
                      <a:pt x="18016" y="11915"/>
                    </a:moveTo>
                    <a:cubicBezTo>
                      <a:pt x="14735" y="16875"/>
                      <a:pt x="9554" y="20264"/>
                      <a:pt x="3694" y="21281"/>
                    </a:cubicBezTo>
                  </a:path>
                  <a:path w="18016" h="21282" stroke="0" extrusionOk="0">
                    <a:moveTo>
                      <a:pt x="18016" y="11915"/>
                    </a:moveTo>
                    <a:cubicBezTo>
                      <a:pt x="14735" y="16875"/>
                      <a:pt x="9554" y="20264"/>
                      <a:pt x="3694" y="21281"/>
                    </a:cubicBezTo>
                    <a:lnTo>
                      <a:pt x="0" y="0"/>
                    </a:lnTo>
                    <a:close/>
                  </a:path>
                </a:pathLst>
              </a:custGeom>
              <a:gradFill rotWithShape="1">
                <a:gsLst>
                  <a:gs pos="0">
                    <a:srgbClr val="FBEAC7"/>
                  </a:gs>
                  <a:gs pos="17999">
                    <a:srgbClr val="FEE7F2"/>
                  </a:gs>
                  <a:gs pos="36000">
                    <a:srgbClr val="FAC77D"/>
                  </a:gs>
                  <a:gs pos="61000">
                    <a:srgbClr val="FBA97D"/>
                  </a:gs>
                  <a:gs pos="82001">
                    <a:srgbClr val="FBD49C"/>
                  </a:gs>
                  <a:gs pos="100000">
                    <a:srgbClr val="FEE7F2"/>
                  </a:gs>
                </a:gsLst>
                <a:lin ang="2700000" scaled="0"/>
              </a:gradFill>
              <a:ln w="12700">
                <a:noFill/>
                <a:round/>
                <a:headEnd type="none" w="sm" len="sm"/>
                <a:tailEnd type="none" w="sm" len="sm"/>
              </a:ln>
              <a:effectLst/>
            </p:spPr>
            <p:txBody>
              <a:bodyPr wrap="none" anchor="ctr"/>
              <a:lstStyle/>
              <a:p>
                <a:pPr>
                  <a:defRPr/>
                </a:pPr>
                <a:endParaRPr lang="zh-CN" altLang="en-US" dirty="0">
                  <a:latin typeface="Arial" charset="0"/>
                </a:endParaRPr>
              </a:p>
            </p:txBody>
          </p:sp>
          <p:sp>
            <p:nvSpPr>
              <p:cNvPr id="17" name="Freeform 133"/>
              <p:cNvSpPr>
                <a:spLocks/>
              </p:cNvSpPr>
              <p:nvPr/>
            </p:nvSpPr>
            <p:spPr bwMode="gray">
              <a:xfrm>
                <a:off x="2819" y="2497"/>
                <a:ext cx="646" cy="930"/>
              </a:xfrm>
              <a:custGeom>
                <a:avLst/>
                <a:gdLst/>
                <a:ahLst/>
                <a:cxnLst>
                  <a:cxn ang="0">
                    <a:pos x="648" y="632"/>
                  </a:cxn>
                  <a:cxn ang="0">
                    <a:pos x="648" y="928"/>
                  </a:cxn>
                  <a:cxn ang="0">
                    <a:pos x="0" y="64"/>
                  </a:cxn>
                  <a:cxn ang="0">
                    <a:pos x="96" y="0"/>
                  </a:cxn>
                  <a:cxn ang="0">
                    <a:pos x="648" y="632"/>
                  </a:cxn>
                </a:cxnLst>
                <a:rect l="0" t="0" r="r" b="b"/>
                <a:pathLst>
                  <a:path w="648" h="928">
                    <a:moveTo>
                      <a:pt x="648" y="632"/>
                    </a:moveTo>
                    <a:lnTo>
                      <a:pt x="648" y="928"/>
                    </a:lnTo>
                    <a:lnTo>
                      <a:pt x="0" y="64"/>
                    </a:lnTo>
                    <a:lnTo>
                      <a:pt x="96" y="0"/>
                    </a:lnTo>
                    <a:lnTo>
                      <a:pt x="648" y="632"/>
                    </a:lnTo>
                    <a:close/>
                  </a:path>
                </a:pathLst>
              </a:custGeom>
              <a:gradFill rotWithShape="1">
                <a:gsLst>
                  <a:gs pos="0">
                    <a:schemeClr val="folHlink">
                      <a:gamma/>
                      <a:shade val="78824"/>
                      <a:invGamma/>
                    </a:schemeClr>
                  </a:gs>
                  <a:gs pos="100000">
                    <a:schemeClr val="folHlink"/>
                  </a:gs>
                </a:gsLst>
                <a:lin ang="2700000" scaled="1"/>
              </a:gradFill>
              <a:ln w="9525" cap="flat" cmpd="sng">
                <a:noFill/>
                <a:prstDash val="solid"/>
                <a:round/>
                <a:headEnd/>
                <a:tailEnd/>
              </a:ln>
              <a:effectLst/>
            </p:spPr>
            <p:txBody>
              <a:bodyPr>
                <a:spAutoFit/>
              </a:bodyPr>
              <a:lstStyle/>
              <a:p>
                <a:pPr>
                  <a:defRPr/>
                </a:pPr>
                <a:endParaRPr lang="zh-CN" altLang="en-US">
                  <a:latin typeface="Arial" charset="0"/>
                </a:endParaRPr>
              </a:p>
            </p:txBody>
          </p:sp>
          <p:sp>
            <p:nvSpPr>
              <p:cNvPr id="18" name="Oval 134"/>
              <p:cNvSpPr>
                <a:spLocks noChangeArrowheads="1"/>
              </p:cNvSpPr>
              <p:nvPr/>
            </p:nvSpPr>
            <p:spPr bwMode="gray">
              <a:xfrm rot="-998297">
                <a:off x="1846" y="1830"/>
                <a:ext cx="1698" cy="844"/>
              </a:xfrm>
              <a:prstGeom prst="ellipse">
                <a:avLst/>
              </a:prstGeom>
              <a:gradFill rotWithShape="0">
                <a:gsLst>
                  <a:gs pos="0">
                    <a:srgbClr val="000000"/>
                  </a:gs>
                  <a:gs pos="50000">
                    <a:srgbClr val="C1C1C1"/>
                  </a:gs>
                  <a:gs pos="100000">
                    <a:srgbClr val="000000"/>
                  </a:gs>
                </a:gsLst>
                <a:lin ang="0" scaled="1"/>
              </a:gradFill>
              <a:ln w="12700">
                <a:noFill/>
                <a:round/>
                <a:headEnd type="none" w="sm" len="sm"/>
                <a:tailEnd type="none" w="sm" len="sm"/>
              </a:ln>
            </p:spPr>
            <p:txBody>
              <a:bodyPr wrap="none" anchor="ctr"/>
              <a:lstStyle/>
              <a:p>
                <a:endParaRPr lang="zh-CN" altLang="en-US"/>
              </a:p>
            </p:txBody>
          </p:sp>
          <p:sp>
            <p:nvSpPr>
              <p:cNvPr id="19" name="Text Box 135"/>
              <p:cNvSpPr txBox="1">
                <a:spLocks noChangeArrowheads="1"/>
              </p:cNvSpPr>
              <p:nvPr/>
            </p:nvSpPr>
            <p:spPr bwMode="gray">
              <a:xfrm>
                <a:off x="955" y="2252"/>
                <a:ext cx="1024" cy="512"/>
              </a:xfrm>
              <a:prstGeom prst="rect">
                <a:avLst/>
              </a:prstGeom>
              <a:noFill/>
              <a:ln w="9525" algn="ctr">
                <a:noFill/>
                <a:miter lim="800000"/>
                <a:headEnd/>
                <a:tailEnd/>
              </a:ln>
            </p:spPr>
            <p:txBody>
              <a:bodyPr wrap="none">
                <a:spAutoFit/>
              </a:bodyPr>
              <a:lstStyle/>
              <a:p>
                <a:pPr algn="ctr" fontAlgn="auto">
                  <a:spcBef>
                    <a:spcPts val="0"/>
                  </a:spcBef>
                  <a:spcAft>
                    <a:spcPts val="0"/>
                  </a:spcAft>
                  <a:defRPr/>
                </a:pPr>
                <a:r>
                  <a:rPr lang="zh-CN" altLang="en-US" b="1" kern="0" dirty="0">
                    <a:solidFill>
                      <a:srgbClr val="FFFF00"/>
                    </a:solidFill>
                    <a:latin typeface="微软雅黑" panose="020B0503020204020204" pitchFamily="34" charset="-122"/>
                    <a:ea typeface="微软雅黑" panose="020B0503020204020204" pitchFamily="34" charset="-122"/>
                  </a:rPr>
                  <a:t>医院培训</a:t>
                </a:r>
                <a:endParaRPr lang="en-US" altLang="zh-CN" b="1" kern="0" dirty="0">
                  <a:solidFill>
                    <a:srgbClr val="FFFF00"/>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b="1" kern="0" dirty="0">
                    <a:solidFill>
                      <a:srgbClr val="FFFF00"/>
                    </a:solidFill>
                    <a:latin typeface="微软雅黑" panose="020B0503020204020204" pitchFamily="34" charset="-122"/>
                    <a:ea typeface="微软雅黑" panose="020B0503020204020204" pitchFamily="34" charset="-122"/>
                  </a:rPr>
                  <a:t>系统改进</a:t>
                </a:r>
              </a:p>
            </p:txBody>
          </p:sp>
          <p:sp>
            <p:nvSpPr>
              <p:cNvPr id="20" name="Text Box 136"/>
              <p:cNvSpPr txBox="1">
                <a:spLocks noChangeArrowheads="1"/>
              </p:cNvSpPr>
              <p:nvPr/>
            </p:nvSpPr>
            <p:spPr bwMode="gray">
              <a:xfrm>
                <a:off x="1947" y="1374"/>
                <a:ext cx="1371" cy="487"/>
              </a:xfrm>
              <a:prstGeom prst="rect">
                <a:avLst/>
              </a:prstGeom>
              <a:noFill/>
              <a:ln w="9525" algn="ctr">
                <a:noFill/>
                <a:miter lim="800000"/>
                <a:headEnd/>
                <a:tailEnd/>
              </a:ln>
            </p:spPr>
            <p:txBody>
              <a:bodyPr wrap="square">
                <a:spAutoFit/>
              </a:bodyPr>
              <a:lstStyle/>
              <a:p>
                <a:pPr algn="ctr" fontAlgn="auto">
                  <a:spcBef>
                    <a:spcPts val="0"/>
                  </a:spcBef>
                  <a:spcAft>
                    <a:spcPts val="0"/>
                  </a:spcAft>
                  <a:defRPr/>
                </a:pPr>
                <a:r>
                  <a:rPr lang="zh-CN" altLang="en-US" b="1" kern="0" dirty="0">
                    <a:solidFill>
                      <a:srgbClr val="FFFF00"/>
                    </a:solidFill>
                    <a:latin typeface="黑体" pitchFamily="49" charset="-122"/>
                    <a:ea typeface="黑体" pitchFamily="49" charset="-122"/>
                  </a:rPr>
                  <a:t> </a:t>
                </a:r>
                <a:r>
                  <a:rPr lang="zh-CN" altLang="en-US" sz="1600" b="1" kern="0" dirty="0">
                    <a:solidFill>
                      <a:srgbClr val="FFFF00"/>
                    </a:solidFill>
                    <a:latin typeface="微软雅黑" panose="020B0503020204020204" pitchFamily="34" charset="-122"/>
                    <a:ea typeface="微软雅黑" panose="020B0503020204020204" pitchFamily="34" charset="-122"/>
                  </a:rPr>
                  <a:t>调剂药师</a:t>
                </a:r>
                <a:endParaRPr lang="en-US" altLang="zh-CN" sz="1600" b="1" kern="0" dirty="0">
                  <a:solidFill>
                    <a:srgbClr val="FFFF00"/>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600" b="1" kern="0" dirty="0">
                    <a:solidFill>
                      <a:srgbClr val="FFFF00"/>
                    </a:solidFill>
                    <a:latin typeface="微软雅黑" panose="020B0503020204020204" pitchFamily="34" charset="-122"/>
                    <a:ea typeface="微软雅黑" panose="020B0503020204020204" pitchFamily="34" charset="-122"/>
                  </a:rPr>
                  <a:t> 初审</a:t>
                </a:r>
              </a:p>
            </p:txBody>
          </p:sp>
          <p:sp>
            <p:nvSpPr>
              <p:cNvPr id="21" name="Text Box 137"/>
              <p:cNvSpPr txBox="1">
                <a:spLocks noChangeArrowheads="1"/>
              </p:cNvSpPr>
              <p:nvPr/>
            </p:nvSpPr>
            <p:spPr bwMode="gray">
              <a:xfrm>
                <a:off x="3994" y="3773"/>
                <a:ext cx="613" cy="361"/>
              </a:xfrm>
              <a:prstGeom prst="rect">
                <a:avLst/>
              </a:prstGeom>
              <a:noFill/>
              <a:ln w="9525" algn="ctr">
                <a:noFill/>
                <a:miter lim="800000"/>
                <a:headEnd/>
                <a:tailEnd/>
              </a:ln>
            </p:spPr>
            <p:txBody>
              <a:bodyPr wrap="none">
                <a:spAutoFit/>
              </a:bodyPr>
              <a:lstStyle/>
              <a:p>
                <a:pPr algn="ctr" fontAlgn="auto">
                  <a:spcBef>
                    <a:spcPts val="0"/>
                  </a:spcBef>
                  <a:spcAft>
                    <a:spcPts val="0"/>
                  </a:spcAft>
                  <a:defRPr/>
                </a:pPr>
                <a:r>
                  <a:rPr lang="zh-CN" altLang="en-US" sz="2800" b="1" kern="0" dirty="0">
                    <a:solidFill>
                      <a:schemeClr val="bg1"/>
                    </a:solidFill>
                    <a:latin typeface="黑体" pitchFamily="49" charset="-122"/>
                    <a:ea typeface="黑体" pitchFamily="49" charset="-122"/>
                  </a:rPr>
                  <a:t>上报</a:t>
                </a:r>
              </a:p>
            </p:txBody>
          </p:sp>
          <p:sp>
            <p:nvSpPr>
              <p:cNvPr id="22" name="Text Box 138"/>
              <p:cNvSpPr txBox="1">
                <a:spLocks noChangeArrowheads="1"/>
              </p:cNvSpPr>
              <p:nvPr/>
            </p:nvSpPr>
            <p:spPr bwMode="gray">
              <a:xfrm>
                <a:off x="3372" y="1639"/>
                <a:ext cx="935" cy="463"/>
              </a:xfrm>
              <a:prstGeom prst="rect">
                <a:avLst/>
              </a:prstGeom>
              <a:noFill/>
              <a:ln w="9525" algn="ctr">
                <a:noFill/>
                <a:miter lim="800000"/>
                <a:headEnd/>
                <a:tailEnd/>
              </a:ln>
            </p:spPr>
            <p:txBody>
              <a:bodyPr wrap="none">
                <a:spAutoFit/>
              </a:bodyPr>
              <a:lstStyle/>
              <a:p>
                <a:pPr algn="ctr" fontAlgn="auto">
                  <a:spcBef>
                    <a:spcPts val="0"/>
                  </a:spcBef>
                  <a:spcAft>
                    <a:spcPts val="0"/>
                  </a:spcAft>
                  <a:defRPr/>
                </a:pPr>
                <a:r>
                  <a:rPr lang="zh-CN" altLang="en-US" sz="1600" b="1" kern="0" dirty="0">
                    <a:solidFill>
                      <a:srgbClr val="FFFF00"/>
                    </a:solidFill>
                    <a:latin typeface="微软雅黑" panose="020B0503020204020204" pitchFamily="34" charset="-122"/>
                    <a:ea typeface="微软雅黑" panose="020B0503020204020204" pitchFamily="34" charset="-122"/>
                  </a:rPr>
                  <a:t>临床药师</a:t>
                </a:r>
                <a:endParaRPr lang="en-US" altLang="zh-CN" sz="1600" b="1" kern="0" dirty="0">
                  <a:solidFill>
                    <a:srgbClr val="FFFF00"/>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600" b="1" kern="0" dirty="0">
                    <a:solidFill>
                      <a:srgbClr val="FFFF00"/>
                    </a:solidFill>
                    <a:latin typeface="微软雅黑" panose="020B0503020204020204" pitchFamily="34" charset="-122"/>
                    <a:ea typeface="微软雅黑" panose="020B0503020204020204" pitchFamily="34" charset="-122"/>
                  </a:rPr>
                  <a:t>复审</a:t>
                </a:r>
              </a:p>
            </p:txBody>
          </p:sp>
          <p:sp>
            <p:nvSpPr>
              <p:cNvPr id="23" name="Text Box 139"/>
              <p:cNvSpPr txBox="1">
                <a:spLocks noChangeArrowheads="1"/>
              </p:cNvSpPr>
              <p:nvPr/>
            </p:nvSpPr>
            <p:spPr bwMode="gray">
              <a:xfrm>
                <a:off x="1912" y="2869"/>
                <a:ext cx="810" cy="512"/>
              </a:xfrm>
              <a:prstGeom prst="rect">
                <a:avLst/>
              </a:prstGeom>
              <a:noFill/>
              <a:ln w="9525" algn="ctr">
                <a:noFill/>
                <a:miter lim="800000"/>
                <a:headEnd/>
                <a:tailEnd/>
              </a:ln>
            </p:spPr>
            <p:txBody>
              <a:bodyPr wrap="none">
                <a:spAutoFit/>
              </a:bodyPr>
              <a:lstStyle/>
              <a:p>
                <a:pPr algn="ctr" fontAlgn="auto">
                  <a:spcBef>
                    <a:spcPts val="0"/>
                  </a:spcBef>
                  <a:spcAft>
                    <a:spcPts val="0"/>
                  </a:spcAft>
                  <a:defRPr/>
                </a:pPr>
                <a:r>
                  <a:rPr lang="zh-CN" altLang="en-US" b="1" kern="0" dirty="0">
                    <a:latin typeface="微软雅黑" panose="020B0503020204020204" pitchFamily="34" charset="-122"/>
                    <a:ea typeface="微软雅黑" panose="020B0503020204020204" pitchFamily="34" charset="-122"/>
                  </a:rPr>
                  <a:t>医务处</a:t>
                </a:r>
                <a:endParaRPr lang="en-US" altLang="zh-CN" b="1" kern="0"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b="1" kern="0" dirty="0">
                    <a:latin typeface="微软雅黑" panose="020B0503020204020204" pitchFamily="34" charset="-122"/>
                    <a:ea typeface="微软雅黑" panose="020B0503020204020204" pitchFamily="34" charset="-122"/>
                  </a:rPr>
                  <a:t>反馈</a:t>
                </a:r>
              </a:p>
            </p:txBody>
          </p:sp>
          <p:sp>
            <p:nvSpPr>
              <p:cNvPr id="24" name="Freeform 140"/>
              <p:cNvSpPr>
                <a:spLocks/>
              </p:cNvSpPr>
              <p:nvPr/>
            </p:nvSpPr>
            <p:spPr bwMode="gray">
              <a:xfrm>
                <a:off x="2768" y="2633"/>
                <a:ext cx="544" cy="681"/>
              </a:xfrm>
              <a:custGeom>
                <a:avLst/>
                <a:gdLst/>
                <a:ahLst/>
                <a:cxnLst>
                  <a:cxn ang="0">
                    <a:pos x="0" y="16"/>
                  </a:cxn>
                  <a:cxn ang="0">
                    <a:pos x="256" y="528"/>
                  </a:cxn>
                  <a:cxn ang="0">
                    <a:pos x="264" y="680"/>
                  </a:cxn>
                  <a:cxn ang="0">
                    <a:pos x="448" y="624"/>
                  </a:cxn>
                  <a:cxn ang="0">
                    <a:pos x="544" y="576"/>
                  </a:cxn>
                  <a:cxn ang="0">
                    <a:pos x="112" y="0"/>
                  </a:cxn>
                  <a:cxn ang="0">
                    <a:pos x="0" y="16"/>
                  </a:cxn>
                </a:cxnLst>
                <a:rect l="0" t="0" r="r" b="b"/>
                <a:pathLst>
                  <a:path w="544" h="680">
                    <a:moveTo>
                      <a:pt x="0" y="16"/>
                    </a:moveTo>
                    <a:lnTo>
                      <a:pt x="256" y="528"/>
                    </a:lnTo>
                    <a:lnTo>
                      <a:pt x="264" y="680"/>
                    </a:lnTo>
                    <a:lnTo>
                      <a:pt x="448" y="624"/>
                    </a:lnTo>
                    <a:lnTo>
                      <a:pt x="544" y="576"/>
                    </a:lnTo>
                    <a:lnTo>
                      <a:pt x="112" y="0"/>
                    </a:lnTo>
                    <a:lnTo>
                      <a:pt x="0" y="16"/>
                    </a:lnTo>
                    <a:close/>
                  </a:path>
                </a:pathLst>
              </a:custGeom>
              <a:gradFill rotWithShape="1">
                <a:gsLst>
                  <a:gs pos="0">
                    <a:schemeClr val="hlink">
                      <a:alpha val="19000"/>
                    </a:schemeClr>
                  </a:gs>
                  <a:gs pos="100000">
                    <a:schemeClr val="hlink">
                      <a:gamma/>
                      <a:tint val="66667"/>
                      <a:invGamma/>
                    </a:schemeClr>
                  </a:gs>
                </a:gsLst>
                <a:lin ang="5400000" scaled="1"/>
              </a:gradFill>
              <a:ln w="9525" cap="flat" cmpd="sng">
                <a:noFill/>
                <a:prstDash val="solid"/>
                <a:round/>
                <a:headEnd/>
                <a:tailEnd/>
              </a:ln>
              <a:effectLst/>
            </p:spPr>
            <p:txBody>
              <a:bodyPr wrap="none" anchor="ctr"/>
              <a:lstStyle/>
              <a:p>
                <a:pPr>
                  <a:defRPr/>
                </a:pPr>
                <a:endParaRPr lang="zh-CN" altLang="en-US">
                  <a:latin typeface="Arial" charset="0"/>
                </a:endParaRPr>
              </a:p>
            </p:txBody>
          </p:sp>
          <p:sp>
            <p:nvSpPr>
              <p:cNvPr id="25" name="Oval 141"/>
              <p:cNvSpPr>
                <a:spLocks noChangeArrowheads="1"/>
              </p:cNvSpPr>
              <p:nvPr/>
            </p:nvSpPr>
            <p:spPr bwMode="gray">
              <a:xfrm rot="-998297">
                <a:off x="1910" y="1989"/>
                <a:ext cx="1629" cy="687"/>
              </a:xfrm>
              <a:prstGeom prst="ellipse">
                <a:avLst/>
              </a:prstGeom>
              <a:solidFill>
                <a:srgbClr val="FFFFFF"/>
              </a:solidFill>
              <a:ln w="12700">
                <a:noFill/>
                <a:round/>
                <a:headEnd type="none" w="sm" len="sm"/>
                <a:tailEnd type="none" w="sm" len="sm"/>
              </a:ln>
            </p:spPr>
            <p:txBody>
              <a:bodyPr wrap="none" anchor="ctr"/>
              <a:lstStyle/>
              <a:p>
                <a:endParaRPr lang="zh-CN" altLang="en-US"/>
              </a:p>
            </p:txBody>
          </p:sp>
        </p:grpSp>
        <p:sp>
          <p:nvSpPr>
            <p:cNvPr id="26" name="矩形 25"/>
            <p:cNvSpPr/>
            <p:nvPr/>
          </p:nvSpPr>
          <p:spPr>
            <a:xfrm>
              <a:off x="7420209" y="2505742"/>
              <a:ext cx="1107996" cy="646331"/>
            </a:xfrm>
            <a:prstGeom prst="rect">
              <a:avLst/>
            </a:prstGeom>
          </p:spPr>
          <p:txBody>
            <a:bodyPr wrap="none">
              <a:spAutoFit/>
            </a:bodyPr>
            <a:lstStyle/>
            <a:p>
              <a:r>
                <a:rPr lang="zh-CN" altLang="en-US" b="1" dirty="0">
                  <a:latin typeface="微软雅黑" panose="020B0503020204020204" pitchFamily="34" charset="-122"/>
                  <a:ea typeface="微软雅黑" panose="020B0503020204020204" pitchFamily="34" charset="-122"/>
                </a:rPr>
                <a:t>临床医生</a:t>
              </a:r>
              <a:endParaRPr lang="en-US" altLang="zh-CN" b="1" dirty="0">
                <a:latin typeface="微软雅黑" panose="020B0503020204020204" pitchFamily="34" charset="-122"/>
                <a:ea typeface="微软雅黑" panose="020B0503020204020204" pitchFamily="34" charset="-122"/>
              </a:endParaRPr>
            </a:p>
            <a:p>
              <a:r>
                <a:rPr lang="zh-CN" altLang="en-US" b="1" dirty="0">
                  <a:latin typeface="微软雅黑" panose="020B0503020204020204" pitchFamily="34" charset="-122"/>
                  <a:ea typeface="微软雅黑" panose="020B0503020204020204" pitchFamily="34" charset="-122"/>
                </a:rPr>
                <a:t>   复审</a:t>
              </a:r>
              <a:endParaRPr lang="zh-CN" altLang="en-US" dirty="0"/>
            </a:p>
          </p:txBody>
        </p:sp>
      </p:grpSp>
    </p:spTree>
    <p:extLst>
      <p:ext uri="{BB962C8B-B14F-4D97-AF65-F5344CB8AC3E}">
        <p14:creationId xmlns:p14="http://schemas.microsoft.com/office/powerpoint/2010/main" val="219476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
                                        <p:tgtEl>
                                          <p:spTgt spid="27"/>
                                        </p:tgtEl>
                                      </p:cBhvr>
                                    </p:animEffect>
                                    <p:anim calcmode="lin" valueType="num">
                                      <p:cBhvr>
                                        <p:cTn id="7" dur="10"/>
                                        <p:tgtEl>
                                          <p:spTgt spid="27"/>
                                        </p:tgtEl>
                                        <p:attrNameLst>
                                          <p:attrName>ppt_x</p:attrName>
                                        </p:attrNameLst>
                                      </p:cBhvr>
                                      <p:tavLst>
                                        <p:tav tm="0">
                                          <p:val>
                                            <p:strVal val="ppt_x"/>
                                          </p:val>
                                        </p:tav>
                                        <p:tav tm="100000">
                                          <p:val>
                                            <p:strVal val="ppt_x"/>
                                          </p:val>
                                        </p:tav>
                                      </p:tavLst>
                                    </p:anim>
                                    <p:anim calcmode="lin" valueType="num">
                                      <p:cBhvr>
                                        <p:cTn id="8" dur="10"/>
                                        <p:tgtEl>
                                          <p:spTgt spid="27"/>
                                        </p:tgtEl>
                                        <p:attrNameLst>
                                          <p:attrName>ppt_y</p:attrName>
                                        </p:attrNameLst>
                                      </p:cBhvr>
                                      <p:tavLst>
                                        <p:tav tm="0">
                                          <p:val>
                                            <p:strVal val="ppt_y"/>
                                          </p:val>
                                        </p:tav>
                                        <p:tav tm="100000">
                                          <p:val>
                                            <p:strVal val="ppt_y+.1"/>
                                          </p:val>
                                        </p:tav>
                                      </p:tavLst>
                                    </p:anim>
                                    <p:set>
                                      <p:cBhvr>
                                        <p:cTn id="9" dur="1" fill="hold">
                                          <p:stCondLst>
                                            <p:cond delay="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1640" y="4851010"/>
            <a:ext cx="6650394" cy="1846659"/>
          </a:xfrm>
          <a:prstGeom prst="rect">
            <a:avLst/>
          </a:prstGeom>
          <a:noFill/>
        </p:spPr>
        <p:txBody>
          <a:bodyPr wrap="square" rtlCol="0">
            <a:spAutoFit/>
          </a:bodyPr>
          <a:lstStyle/>
          <a:p>
            <a:pPr marL="285750" indent="-285750">
              <a:buFont typeface="Wingdings" panose="05000000000000000000" pitchFamily="2" charset="2"/>
              <a:buChar char="Ø"/>
            </a:pPr>
            <a:r>
              <a:rPr lang="zh-CN" altLang="en-US" sz="2400" b="1" dirty="0">
                <a:latin typeface="微软雅黑" panose="020B0503020204020204" pitchFamily="34" charset="-122"/>
                <a:ea typeface="微软雅黑" panose="020B0503020204020204" pitchFamily="34" charset="-122"/>
              </a:rPr>
              <a:t>用法用量</a:t>
            </a:r>
            <a:endParaRPr lang="en-US" altLang="zh-CN" sz="2400" b="1"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Ø"/>
            </a:pPr>
            <a:endParaRPr lang="en-US" altLang="zh-CN" sz="2400" b="1" dirty="0">
              <a:latin typeface="微软雅黑" panose="020B0503020204020204" pitchFamily="34" charset="-122"/>
              <a:ea typeface="微软雅黑" panose="020B0503020204020204" pitchFamily="34" charset="-122"/>
            </a:endParaRPr>
          </a:p>
          <a:p>
            <a:r>
              <a:rPr lang="zh-CN" altLang="en-US" sz="2400" b="1" dirty="0">
                <a:latin typeface="微软雅黑" panose="020B0503020204020204" pitchFamily="34" charset="-122"/>
                <a:ea typeface="微软雅黑" panose="020B0503020204020204" pitchFamily="34" charset="-122"/>
              </a:rPr>
              <a:t>高血压：</a:t>
            </a:r>
            <a:endParaRPr lang="en-US" altLang="zh-CN" sz="2400" b="1" dirty="0">
              <a:latin typeface="微软雅黑" panose="020B0503020204020204" pitchFamily="34" charset="-122"/>
              <a:ea typeface="微软雅黑" panose="020B0503020204020204" pitchFamily="34" charset="-122"/>
            </a:endParaRPr>
          </a:p>
          <a:p>
            <a:r>
              <a:rPr lang="zh-CN" altLang="en-US" sz="2400" b="1" dirty="0">
                <a:latin typeface="微软雅黑" panose="020B0503020204020204" pitchFamily="34" charset="-122"/>
                <a:ea typeface="微软雅黑" panose="020B0503020204020204" pitchFamily="34" charset="-122"/>
              </a:rPr>
              <a:t>替米沙坦按照药品说明书最大剂量是</a:t>
            </a:r>
            <a:r>
              <a:rPr lang="en-US" altLang="zh-CN" sz="2400" b="1" dirty="0">
                <a:latin typeface="微软雅黑" panose="020B0503020204020204" pitchFamily="34" charset="-122"/>
                <a:ea typeface="微软雅黑" panose="020B0503020204020204" pitchFamily="34" charset="-122"/>
              </a:rPr>
              <a:t>80mg</a:t>
            </a:r>
            <a:r>
              <a:rPr lang="zh-CN" altLang="en-US" sz="2400" b="1" dirty="0">
                <a:latin typeface="微软雅黑" panose="020B0503020204020204" pitchFamily="34" charset="-122"/>
                <a:ea typeface="微软雅黑" panose="020B0503020204020204" pitchFamily="34" charset="-122"/>
              </a:rPr>
              <a:t> </a:t>
            </a:r>
            <a:endParaRPr lang="en-US" altLang="zh-CN" sz="2400" b="1" dirty="0">
              <a:latin typeface="微软雅黑" panose="020B0503020204020204" pitchFamily="34" charset="-122"/>
              <a:ea typeface="微软雅黑" panose="020B0503020204020204" pitchFamily="34" charset="-122"/>
            </a:endParaRPr>
          </a:p>
          <a:p>
            <a:endParaRPr lang="zh-CN" altLang="en-US" dirty="0"/>
          </a:p>
        </p:txBody>
      </p:sp>
      <p:pic>
        <p:nvPicPr>
          <p:cNvPr id="6" name="内容占位符 3"/>
          <p:cNvPicPr>
            <a:picLocks noChangeAspect="1"/>
          </p:cNvPicPr>
          <p:nvPr/>
        </p:nvPicPr>
        <p:blipFill rotWithShape="1">
          <a:blip r:embed="rId3">
            <a:extLst>
              <a:ext uri="{28A0092B-C50C-407E-A947-70E740481C1C}">
                <a14:useLocalDpi xmlns:a14="http://schemas.microsoft.com/office/drawing/2010/main" val="0"/>
              </a:ext>
            </a:extLst>
          </a:blip>
          <a:srcRect l="5205" t="24098" r="11556" b="3833"/>
          <a:stretch/>
        </p:blipFill>
        <p:spPr>
          <a:xfrm>
            <a:off x="1183162" y="1596092"/>
            <a:ext cx="5981126" cy="29130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1331640" y="3212976"/>
            <a:ext cx="201622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631482" y="2919492"/>
            <a:ext cx="2088232" cy="4211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699792" y="3977908"/>
            <a:ext cx="576064" cy="309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516216" y="3847419"/>
            <a:ext cx="576064" cy="309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
          <p:cNvSpPr>
            <a:spLocks noGrp="1"/>
          </p:cNvSpPr>
          <p:nvPr>
            <p:ph type="title"/>
          </p:nvPr>
        </p:nvSpPr>
        <p:spPr>
          <a:xfrm>
            <a:off x="755576" y="116632"/>
            <a:ext cx="6984776" cy="597861"/>
          </a:xfrm>
        </p:spPr>
        <p:txBody>
          <a:bodyPr>
            <a:normAutofit fontScale="90000"/>
          </a:bodyPr>
          <a:lstStyle/>
          <a:p>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用法用量 </a:t>
            </a:r>
            <a:br>
              <a:rPr lang="en-US" altLang="zh-CN" b="1" dirty="0">
                <a:latin typeface="微软雅黑" panose="020B0503020204020204" pitchFamily="34" charset="-122"/>
                <a:ea typeface="微软雅黑" panose="020B0503020204020204" pitchFamily="34" charset="-122"/>
              </a:rPr>
            </a:br>
            <a:endParaRPr lang="zh-CN" altLang="en-US" dirty="0"/>
          </a:p>
        </p:txBody>
      </p:sp>
      <p:sp>
        <p:nvSpPr>
          <p:cNvPr id="12" name="矩形 11"/>
          <p:cNvSpPr/>
          <p:nvPr/>
        </p:nvSpPr>
        <p:spPr>
          <a:xfrm>
            <a:off x="2619290" y="2736697"/>
            <a:ext cx="584558" cy="1827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4680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用法用量 </a:t>
            </a:r>
            <a:br>
              <a:rPr lang="en-US" altLang="zh-CN" b="1" dirty="0">
                <a:latin typeface="微软雅黑" panose="020B0503020204020204" pitchFamily="34" charset="-122"/>
                <a:ea typeface="微软雅黑" panose="020B0503020204020204" pitchFamily="34" charset="-122"/>
              </a:rPr>
            </a:br>
            <a:endParaRPr lang="zh-CN" altLang="en-US" dirty="0"/>
          </a:p>
        </p:txBody>
      </p:sp>
      <p:pic>
        <p:nvPicPr>
          <p:cNvPr id="4" name="内容占位符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0129" t="24707" r="5140" b="24465"/>
          <a:stretch/>
        </p:blipFill>
        <p:spPr>
          <a:xfrm>
            <a:off x="251520" y="2132856"/>
            <a:ext cx="5113176" cy="24738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5923693" y="1628800"/>
            <a:ext cx="2736304" cy="1969770"/>
          </a:xfrm>
          <a:prstGeom prst="rect">
            <a:avLst/>
          </a:prstGeom>
          <a:noFill/>
        </p:spPr>
        <p:txBody>
          <a:bodyPr wrap="square" rtlCol="0">
            <a:spAutoFit/>
          </a:bodyPr>
          <a:lstStyle/>
          <a:p>
            <a:pPr marL="457200" indent="-457200">
              <a:buFont typeface="Wingdings" panose="05000000000000000000" pitchFamily="2" charset="2"/>
              <a:buChar char="Ø"/>
            </a:pPr>
            <a:r>
              <a:rPr lang="zh-CN" altLang="en-US" sz="3200" b="1" dirty="0">
                <a:latin typeface="微软雅黑" panose="020B0503020204020204" pitchFamily="34" charset="-122"/>
                <a:ea typeface="微软雅黑" panose="020B0503020204020204" pitchFamily="34" charset="-122"/>
              </a:rPr>
              <a:t>用法用量 </a:t>
            </a:r>
            <a:endParaRPr lang="en-US" altLang="zh-CN" sz="3200" b="1" dirty="0">
              <a:latin typeface="微软雅黑" panose="020B0503020204020204" pitchFamily="34" charset="-122"/>
              <a:ea typeface="微软雅黑" panose="020B0503020204020204" pitchFamily="34" charset="-122"/>
            </a:endParaRPr>
          </a:p>
          <a:p>
            <a:endParaRPr lang="en-US" altLang="zh-CN" dirty="0"/>
          </a:p>
          <a:p>
            <a:r>
              <a:rPr lang="zh-CN" altLang="en-US" sz="2400" b="1" dirty="0">
                <a:latin typeface="微软雅黑" panose="020B0503020204020204" pitchFamily="34" charset="-122"/>
                <a:ea typeface="微软雅黑" panose="020B0503020204020204" pitchFamily="34" charset="-122"/>
              </a:rPr>
              <a:t>比索洛尔</a:t>
            </a:r>
            <a:endParaRPr lang="en-US" altLang="zh-CN" sz="2400" b="1" dirty="0">
              <a:latin typeface="微软雅黑" panose="020B0503020204020204" pitchFamily="34" charset="-122"/>
              <a:ea typeface="微软雅黑" panose="020B0503020204020204" pitchFamily="34" charset="-122"/>
            </a:endParaRPr>
          </a:p>
          <a:p>
            <a:endParaRPr lang="en-US" altLang="zh-CN" sz="2400" b="1" dirty="0">
              <a:latin typeface="微软雅黑" panose="020B0503020204020204" pitchFamily="34" charset="-122"/>
              <a:ea typeface="微软雅黑" panose="020B0503020204020204" pitchFamily="34" charset="-122"/>
            </a:endParaRPr>
          </a:p>
          <a:p>
            <a:r>
              <a:rPr lang="zh-CN" altLang="en-US" sz="2400" b="1" dirty="0">
                <a:latin typeface="微软雅黑" panose="020B0503020204020204" pitchFamily="34" charset="-122"/>
                <a:ea typeface="微软雅黑" panose="020B0503020204020204" pitchFamily="34" charset="-122"/>
              </a:rPr>
              <a:t>每日三次？</a:t>
            </a:r>
          </a:p>
        </p:txBody>
      </p:sp>
      <p:sp>
        <p:nvSpPr>
          <p:cNvPr id="6" name="矩形 5"/>
          <p:cNvSpPr/>
          <p:nvPr/>
        </p:nvSpPr>
        <p:spPr>
          <a:xfrm>
            <a:off x="340226" y="4653136"/>
            <a:ext cx="5527918" cy="1422954"/>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sz="2000" b="1" dirty="0">
                <a:latin typeface="微软雅黑" panose="020B0503020204020204" pitchFamily="34" charset="-122"/>
                <a:ea typeface="微软雅黑" panose="020B0503020204020204" pitchFamily="34" charset="-122"/>
              </a:rPr>
              <a:t>半衰期</a:t>
            </a:r>
            <a:r>
              <a:rPr lang="en-US" altLang="zh-CN" sz="2000" b="1" dirty="0">
                <a:latin typeface="微软雅黑" panose="020B0503020204020204" pitchFamily="34" charset="-122"/>
                <a:ea typeface="微软雅黑" panose="020B0503020204020204" pitchFamily="34" charset="-122"/>
              </a:rPr>
              <a:t>=10-12h,</a:t>
            </a:r>
            <a:r>
              <a:rPr lang="zh-CN" altLang="en-US" sz="2000" b="1" dirty="0">
                <a:latin typeface="微软雅黑" panose="020B0503020204020204" pitchFamily="34" charset="-122"/>
                <a:ea typeface="微软雅黑" panose="020B0503020204020204" pitchFamily="34" charset="-122"/>
              </a:rPr>
              <a:t>在血浆中可维持</a:t>
            </a:r>
            <a:r>
              <a:rPr lang="en-US" altLang="zh-CN" sz="2000" b="1" dirty="0">
                <a:latin typeface="微软雅黑" panose="020B0503020204020204" pitchFamily="34" charset="-122"/>
                <a:ea typeface="微软雅黑" panose="020B0503020204020204" pitchFamily="34" charset="-122"/>
              </a:rPr>
              <a:t>24h</a:t>
            </a:r>
          </a:p>
          <a:p>
            <a:pPr marL="342900" indent="-342900">
              <a:lnSpc>
                <a:spcPct val="150000"/>
              </a:lnSpc>
              <a:buFont typeface="Wingdings" panose="05000000000000000000" pitchFamily="2" charset="2"/>
              <a:buChar char="Ø"/>
            </a:pPr>
            <a:r>
              <a:rPr lang="en-US" altLang="zh-CN" sz="2000" b="1" dirty="0" err="1">
                <a:latin typeface="微软雅黑" panose="020B0503020204020204" pitchFamily="34" charset="-122"/>
                <a:ea typeface="微软雅黑" panose="020B0503020204020204" pitchFamily="34" charset="-122"/>
              </a:rPr>
              <a:t>Qd</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每日一次用法</a:t>
            </a:r>
            <a:endParaRPr lang="en-US" altLang="zh-CN" sz="2000" b="1"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endParaRPr lang="en-US" altLang="zh-CN"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99777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药物联合使用</a:t>
            </a:r>
            <a:br>
              <a:rPr lang="en-US" altLang="zh-CN" b="1" dirty="0">
                <a:latin typeface="微软雅黑" panose="020B0503020204020204" pitchFamily="34" charset="-122"/>
                <a:ea typeface="微软雅黑" panose="020B0503020204020204" pitchFamily="34" charset="-122"/>
              </a:rPr>
            </a:br>
            <a:endParaRPr lang="zh-CN" altLang="en-US" dirty="0"/>
          </a:p>
        </p:txBody>
      </p:sp>
      <p:sp>
        <p:nvSpPr>
          <p:cNvPr id="3" name="内容占位符 2"/>
          <p:cNvSpPr>
            <a:spLocks noGrp="1"/>
          </p:cNvSpPr>
          <p:nvPr>
            <p:ph idx="1"/>
          </p:nvPr>
        </p:nvSpPr>
        <p:spPr/>
        <p:txBody>
          <a:bodyPr>
            <a:normAutofit fontScale="92500" lnSpcReduction="20000"/>
          </a:bodyPr>
          <a:lstStyle/>
          <a:p>
            <a:pPr>
              <a:buFont typeface="Wingdings" panose="05000000000000000000" pitchFamily="2" charset="2"/>
              <a:buChar char="Ø"/>
            </a:pPr>
            <a:r>
              <a:rPr lang="zh-CN" altLang="en-US" sz="4000" b="1" dirty="0">
                <a:latin typeface="微软雅黑" panose="020B0503020204020204" pitchFamily="34" charset="-122"/>
                <a:ea typeface="微软雅黑" panose="020B0503020204020204" pitchFamily="34" charset="-122"/>
              </a:rPr>
              <a:t> 药物联合使用</a:t>
            </a:r>
            <a:endParaRPr lang="en-US" altLang="zh-CN" sz="4000" b="1" dirty="0">
              <a:latin typeface="微软雅黑" panose="020B0503020204020204" pitchFamily="34" charset="-122"/>
              <a:ea typeface="微软雅黑" panose="020B0503020204020204" pitchFamily="34" charset="-122"/>
            </a:endParaRPr>
          </a:p>
          <a:p>
            <a:pPr>
              <a:buFont typeface="Wingdings" panose="05000000000000000000" pitchFamily="2" charset="2"/>
              <a:buChar char="Ø"/>
            </a:pPr>
            <a:endParaRPr lang="en-US" altLang="zh-CN" sz="4000" b="1" dirty="0">
              <a:latin typeface="微软雅黑" panose="020B0503020204020204" pitchFamily="34" charset="-122"/>
              <a:ea typeface="微软雅黑" panose="020B0503020204020204" pitchFamily="34" charset="-122"/>
            </a:endParaRPr>
          </a:p>
          <a:p>
            <a:pPr>
              <a:lnSpc>
                <a:spcPct val="150000"/>
              </a:lnSpc>
            </a:pPr>
            <a:r>
              <a:rPr lang="zh-CN" altLang="en-US" sz="4000" b="1" dirty="0">
                <a:latin typeface="微软雅黑" panose="020B0503020204020204" pitchFamily="34" charset="-122"/>
                <a:ea typeface="微软雅黑" panose="020B0503020204020204" pitchFamily="34" charset="-122"/>
              </a:rPr>
              <a:t> </a:t>
            </a:r>
            <a:r>
              <a:rPr lang="zh-CN" altLang="en-US" sz="3900" b="1" dirty="0">
                <a:latin typeface="微软雅黑" panose="020B0503020204020204" pitchFamily="34" charset="-122"/>
                <a:ea typeface="微软雅黑" panose="020B0503020204020204" pitchFamily="34" charset="-122"/>
              </a:rPr>
              <a:t>氯吡格雷</a:t>
            </a:r>
            <a:r>
              <a:rPr lang="en-US" altLang="zh-CN" sz="3900" b="1" dirty="0">
                <a:latin typeface="微软雅黑" panose="020B0503020204020204" pitchFamily="34" charset="-122"/>
                <a:ea typeface="微软雅黑" panose="020B0503020204020204" pitchFamily="34" charset="-122"/>
              </a:rPr>
              <a:t>+PPI</a:t>
            </a:r>
          </a:p>
          <a:p>
            <a:pPr>
              <a:lnSpc>
                <a:spcPct val="150000"/>
              </a:lnSpc>
            </a:pPr>
            <a:r>
              <a:rPr lang="zh-CN" altLang="en-US" sz="3900" b="1" dirty="0">
                <a:latin typeface="微软雅黑" panose="020B0503020204020204" pitchFamily="34" charset="-122"/>
                <a:ea typeface="微软雅黑" panose="020B0503020204020204" pitchFamily="34" charset="-122"/>
              </a:rPr>
              <a:t> 他汀</a:t>
            </a:r>
            <a:r>
              <a:rPr lang="en-US" altLang="zh-CN" sz="3900" b="1" dirty="0">
                <a:latin typeface="微软雅黑" panose="020B0503020204020204" pitchFamily="34" charset="-122"/>
                <a:ea typeface="微软雅黑" panose="020B0503020204020204" pitchFamily="34" charset="-122"/>
              </a:rPr>
              <a:t>+</a:t>
            </a:r>
            <a:r>
              <a:rPr lang="zh-CN" altLang="en-US" sz="3900" b="1" dirty="0">
                <a:latin typeface="微软雅黑" panose="020B0503020204020204" pitchFamily="34" charset="-122"/>
                <a:ea typeface="微软雅黑" panose="020B0503020204020204" pitchFamily="34" charset="-122"/>
              </a:rPr>
              <a:t>。。。</a:t>
            </a:r>
            <a:endParaRPr lang="en-US" altLang="zh-CN" sz="3900" b="1" dirty="0">
              <a:latin typeface="微软雅黑" panose="020B0503020204020204" pitchFamily="34" charset="-122"/>
              <a:ea typeface="微软雅黑" panose="020B0503020204020204" pitchFamily="34" charset="-122"/>
            </a:endParaRPr>
          </a:p>
          <a:p>
            <a:pPr>
              <a:lnSpc>
                <a:spcPct val="150000"/>
              </a:lnSpc>
            </a:pPr>
            <a:r>
              <a:rPr lang="en-US" altLang="zh-CN" sz="3900" b="1" dirty="0">
                <a:latin typeface="微软雅黑" panose="020B0503020204020204" pitchFamily="34" charset="-122"/>
                <a:ea typeface="微软雅黑" panose="020B0503020204020204" pitchFamily="34" charset="-122"/>
              </a:rPr>
              <a:t> </a:t>
            </a:r>
            <a:r>
              <a:rPr lang="zh-CN" altLang="en-US" sz="3900" b="1" dirty="0">
                <a:latin typeface="微软雅黑" panose="020B0503020204020204" pitchFamily="34" charset="-122"/>
                <a:ea typeface="微软雅黑" panose="020B0503020204020204" pitchFamily="34" charset="-122"/>
              </a:rPr>
              <a:t>硝苯地平</a:t>
            </a:r>
            <a:r>
              <a:rPr lang="en-US" altLang="zh-CN" sz="3900" b="1" dirty="0">
                <a:latin typeface="微软雅黑" panose="020B0503020204020204" pitchFamily="34" charset="-122"/>
                <a:ea typeface="微软雅黑" panose="020B0503020204020204" pitchFamily="34" charset="-122"/>
              </a:rPr>
              <a:t>+</a:t>
            </a:r>
            <a:r>
              <a:rPr lang="zh-CN" altLang="en-US" sz="3900" b="1" dirty="0">
                <a:latin typeface="微软雅黑" panose="020B0503020204020204" pitchFamily="34" charset="-122"/>
                <a:ea typeface="微软雅黑" panose="020B0503020204020204" pitchFamily="34" charset="-122"/>
              </a:rPr>
              <a:t>利福平</a:t>
            </a:r>
            <a:endParaRPr lang="en-US" altLang="zh-CN" sz="3900" b="1" dirty="0">
              <a:latin typeface="微软雅黑" panose="020B0503020204020204" pitchFamily="34" charset="-122"/>
              <a:ea typeface="微软雅黑" panose="020B0503020204020204" pitchFamily="34" charset="-122"/>
            </a:endParaRPr>
          </a:p>
          <a:p>
            <a:pPr>
              <a:lnSpc>
                <a:spcPct val="150000"/>
              </a:lnSpc>
            </a:pPr>
            <a:r>
              <a:rPr lang="zh-CN" altLang="en-US" sz="3900" b="1" dirty="0">
                <a:latin typeface="微软雅黑" panose="020B0503020204020204" pitchFamily="34" charset="-122"/>
                <a:ea typeface="微软雅黑" panose="020B0503020204020204" pitchFamily="34" charset="-122"/>
              </a:rPr>
              <a:t> 胺碘酮</a:t>
            </a:r>
            <a:r>
              <a:rPr lang="en-US" altLang="zh-CN" sz="3900" b="1" dirty="0">
                <a:latin typeface="微软雅黑" panose="020B0503020204020204" pitchFamily="34" charset="-122"/>
                <a:ea typeface="微软雅黑" panose="020B0503020204020204" pitchFamily="34" charset="-122"/>
              </a:rPr>
              <a:t>+</a:t>
            </a:r>
            <a:r>
              <a:rPr lang="zh-CN" altLang="en-US" sz="3900" b="1" dirty="0">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714492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7158" y="1513783"/>
            <a:ext cx="5943034" cy="4291481"/>
            <a:chOff x="857224" y="1500174"/>
            <a:chExt cx="6572296" cy="4429156"/>
          </a:xfrm>
        </p:grpSpPr>
        <p:pic>
          <p:nvPicPr>
            <p:cNvPr id="5122" name="Picture 2"/>
            <p:cNvPicPr>
              <a:picLocks noChangeAspect="1" noChangeArrowheads="1"/>
            </p:cNvPicPr>
            <p:nvPr/>
          </p:nvPicPr>
          <p:blipFill>
            <a:blip r:embed="rId2" cstate="print"/>
            <a:srcRect/>
            <a:stretch>
              <a:fillRect/>
            </a:stretch>
          </p:blipFill>
          <p:spPr bwMode="auto">
            <a:xfrm>
              <a:off x="857224" y="1500174"/>
              <a:ext cx="6572296" cy="22145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123" name="Picture 3"/>
            <p:cNvPicPr>
              <a:picLocks noChangeAspect="1" noChangeArrowheads="1"/>
            </p:cNvPicPr>
            <p:nvPr/>
          </p:nvPicPr>
          <p:blipFill>
            <a:blip r:embed="rId3" cstate="print"/>
            <a:srcRect/>
            <a:stretch>
              <a:fillRect/>
            </a:stretch>
          </p:blipFill>
          <p:spPr bwMode="auto">
            <a:xfrm>
              <a:off x="857224" y="3714752"/>
              <a:ext cx="6572296" cy="22145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4" name="TextBox 3"/>
          <p:cNvSpPr txBox="1"/>
          <p:nvPr/>
        </p:nvSpPr>
        <p:spPr>
          <a:xfrm>
            <a:off x="357158" y="357166"/>
            <a:ext cx="3643338" cy="906915"/>
          </a:xfrm>
          <a:prstGeom prst="rect">
            <a:avLst/>
          </a:prstGeom>
          <a:noFill/>
        </p:spPr>
        <p:txBody>
          <a:bodyPr wrap="square" rtlCol="0">
            <a:spAutoFit/>
          </a:bodyPr>
          <a:lstStyle/>
          <a:p>
            <a:pPr>
              <a:lnSpc>
                <a:spcPct val="150000"/>
              </a:lnSpc>
            </a:pPr>
            <a:r>
              <a:rPr lang="zh-CN" altLang="en-US" sz="4000" b="1" dirty="0">
                <a:latin typeface="微软雅黑" panose="020B0503020204020204" pitchFamily="34" charset="-122"/>
                <a:ea typeface="微软雅黑" panose="020B0503020204020204" pitchFamily="34" charset="-122"/>
              </a:rPr>
              <a:t>氯吡格雷</a:t>
            </a:r>
            <a:r>
              <a:rPr lang="en-US" altLang="zh-CN" sz="4000" b="1" dirty="0">
                <a:latin typeface="微软雅黑" panose="020B0503020204020204" pitchFamily="34" charset="-122"/>
                <a:ea typeface="微软雅黑" panose="020B0503020204020204" pitchFamily="34" charset="-122"/>
              </a:rPr>
              <a:t>+PPI</a:t>
            </a:r>
          </a:p>
        </p:txBody>
      </p:sp>
      <p:sp>
        <p:nvSpPr>
          <p:cNvPr id="18" name="圆角矩形 17"/>
          <p:cNvSpPr/>
          <p:nvPr/>
        </p:nvSpPr>
        <p:spPr>
          <a:xfrm>
            <a:off x="408886" y="2204864"/>
            <a:ext cx="2218898" cy="38177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19" name="圆角矩形 18"/>
          <p:cNvSpPr/>
          <p:nvPr/>
        </p:nvSpPr>
        <p:spPr>
          <a:xfrm>
            <a:off x="386033" y="4293096"/>
            <a:ext cx="2601791" cy="35719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Tree>
    <p:extLst>
      <p:ext uri="{BB962C8B-B14F-4D97-AF65-F5344CB8AC3E}">
        <p14:creationId xmlns:p14="http://schemas.microsoft.com/office/powerpoint/2010/main" val="3811701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a:extLst>
              <a:ext uri="{FF2B5EF4-FFF2-40B4-BE49-F238E27FC236}">
                <a16:creationId xmlns:a16="http://schemas.microsoft.com/office/drawing/2014/main" id="{CC9A21DB-3A15-4449-9E38-ACB6230431AE}"/>
              </a:ext>
            </a:extLst>
          </p:cNvPr>
          <p:cNvSpPr>
            <a:spLocks noChangeArrowheads="1"/>
          </p:cNvSpPr>
          <p:nvPr/>
        </p:nvSpPr>
        <p:spPr bwMode="auto">
          <a:xfrm>
            <a:off x="0" y="1054100"/>
            <a:ext cx="9144000" cy="71438"/>
          </a:xfrm>
          <a:prstGeom prst="rect">
            <a:avLst/>
          </a:prstGeom>
          <a:gradFill rotWithShape="1">
            <a:gsLst>
              <a:gs pos="0">
                <a:srgbClr val="FFF200"/>
              </a:gs>
              <a:gs pos="22501">
                <a:srgbClr val="FF7A00"/>
              </a:gs>
              <a:gs pos="35001">
                <a:srgbClr val="FF0300"/>
              </a:gs>
              <a:gs pos="50000">
                <a:srgbClr val="4D0808"/>
              </a:gs>
              <a:gs pos="64999">
                <a:srgbClr val="FF0300"/>
              </a:gs>
              <a:gs pos="77499">
                <a:srgbClr val="FF7A00"/>
              </a:gs>
              <a:gs pos="100000">
                <a:srgbClr val="FFF2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6" name="内容占位符 5">
            <a:extLst>
              <a:ext uri="{FF2B5EF4-FFF2-40B4-BE49-F238E27FC236}">
                <a16:creationId xmlns:a16="http://schemas.microsoft.com/office/drawing/2014/main" id="{B535D4C9-BDE6-4751-AEB2-FFE03041E13A}"/>
              </a:ext>
            </a:extLst>
          </p:cNvPr>
          <p:cNvSpPr txBox="1">
            <a:spLocks/>
          </p:cNvSpPr>
          <p:nvPr/>
        </p:nvSpPr>
        <p:spPr>
          <a:xfrm>
            <a:off x="571500" y="1643063"/>
            <a:ext cx="7929563" cy="3357562"/>
          </a:xfrm>
          <a:prstGeom prst="rect">
            <a:avLst/>
          </a:prstGeom>
        </p:spPr>
        <p:txBody>
          <a:bodyPr/>
          <a:lstStyle/>
          <a:p>
            <a:pPr eaLnBrk="1" fontAlgn="auto" hangingPunct="1">
              <a:spcBef>
                <a:spcPts val="0"/>
              </a:spcBef>
              <a:spcAft>
                <a:spcPts val="0"/>
              </a:spcAft>
              <a:defRPr/>
            </a:pPr>
            <a:endParaRPr lang="en-US" altLang="zh-CN" sz="2400" b="1" dirty="0">
              <a:solidFill>
                <a:srgbClr val="0000CC"/>
              </a:solidFill>
              <a:effectLst>
                <a:outerShdw blurRad="38100" dist="38100" dir="2700000" algn="tl">
                  <a:srgbClr val="C0C0C0"/>
                </a:outerShdw>
              </a:effectLst>
              <a:latin typeface="黑体" pitchFamily="2" charset="-122"/>
              <a:ea typeface="黑体" pitchFamily="2" charset="-122"/>
            </a:endParaRPr>
          </a:p>
        </p:txBody>
      </p:sp>
      <p:sp>
        <p:nvSpPr>
          <p:cNvPr id="8" name="矩形 7">
            <a:extLst>
              <a:ext uri="{FF2B5EF4-FFF2-40B4-BE49-F238E27FC236}">
                <a16:creationId xmlns:a16="http://schemas.microsoft.com/office/drawing/2014/main" id="{61877BDE-C047-4EC9-9612-906F95048272}"/>
              </a:ext>
            </a:extLst>
          </p:cNvPr>
          <p:cNvSpPr/>
          <p:nvPr/>
        </p:nvSpPr>
        <p:spPr>
          <a:xfrm>
            <a:off x="584688" y="129685"/>
            <a:ext cx="6143625" cy="600075"/>
          </a:xfrm>
          <a:prstGeom prst="rect">
            <a:avLst/>
          </a:prstGeom>
        </p:spPr>
        <p:txBody>
          <a:bodyPr>
            <a:spAutoFit/>
          </a:bodyPr>
          <a:lstStyle/>
          <a:p>
            <a:pPr eaLnBrk="1" fontAlgn="auto" hangingPunct="1">
              <a:spcBef>
                <a:spcPts val="0"/>
              </a:spcBef>
              <a:spcAft>
                <a:spcPts val="0"/>
              </a:spcAft>
              <a:defRPr/>
            </a:pPr>
            <a:r>
              <a:rPr lang="zh-CN" altLang="en-US" sz="3300" b="1" dirty="0">
                <a:effectLst>
                  <a:outerShdw blurRad="38100" dist="38100" dir="2700000" algn="tl">
                    <a:srgbClr val="C0C0C0"/>
                  </a:outerShdw>
                </a:effectLst>
                <a:latin typeface="黑体" pitchFamily="2" charset="-122"/>
                <a:ea typeface="黑体" pitchFamily="2" charset="-122"/>
              </a:rPr>
              <a:t>指南推荐</a:t>
            </a:r>
          </a:p>
        </p:txBody>
      </p:sp>
      <p:sp>
        <p:nvSpPr>
          <p:cNvPr id="10245" name="矩形 6">
            <a:extLst>
              <a:ext uri="{FF2B5EF4-FFF2-40B4-BE49-F238E27FC236}">
                <a16:creationId xmlns:a16="http://schemas.microsoft.com/office/drawing/2014/main" id="{A4D0B37D-4F31-444B-8285-890F6A30C69E}"/>
              </a:ext>
            </a:extLst>
          </p:cNvPr>
          <p:cNvSpPr>
            <a:spLocks noChangeArrowheads="1"/>
          </p:cNvSpPr>
          <p:nvPr/>
        </p:nvSpPr>
        <p:spPr bwMode="auto">
          <a:xfrm>
            <a:off x="1214437" y="6288532"/>
            <a:ext cx="7572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FontTx/>
              <a:buNone/>
            </a:pPr>
            <a:r>
              <a:rPr lang="en-US" altLang="zh-CN" sz="1400" dirty="0">
                <a:latin typeface="Times New Roman" panose="02020603050405020304" pitchFamily="18" charset="0"/>
                <a:cs typeface="Times New Roman" panose="02020603050405020304" pitchFamily="18" charset="0"/>
              </a:rPr>
              <a:t>2011ESC Guidelines for the management of acute coronary syndromes in patients presenting without persistent ST-segment elevation</a:t>
            </a:r>
            <a:endParaRPr lang="zh-CN" altLang="en-US" sz="1400" dirty="0">
              <a:latin typeface="Times New Roman" panose="02020603050405020304" pitchFamily="18" charset="0"/>
              <a:cs typeface="Times New Roman" panose="02020603050405020304" pitchFamily="18" charset="0"/>
            </a:endParaRPr>
          </a:p>
        </p:txBody>
      </p:sp>
      <p:sp>
        <p:nvSpPr>
          <p:cNvPr id="9" name="矩形 8">
            <a:extLst>
              <a:ext uri="{FF2B5EF4-FFF2-40B4-BE49-F238E27FC236}">
                <a16:creationId xmlns:a16="http://schemas.microsoft.com/office/drawing/2014/main" id="{07F71F32-042F-4BC9-9031-A56ED85F2B0A}"/>
              </a:ext>
            </a:extLst>
          </p:cNvPr>
          <p:cNvSpPr/>
          <p:nvPr/>
        </p:nvSpPr>
        <p:spPr>
          <a:xfrm>
            <a:off x="285361" y="3321844"/>
            <a:ext cx="4429125" cy="2554287"/>
          </a:xfrm>
          <a:prstGeom prst="rect">
            <a:avLst/>
          </a:prstGeom>
        </p:spPr>
        <p:txBody>
          <a:bodyPr>
            <a:spAutoFit/>
          </a:bodyPr>
          <a:lstStyle/>
          <a:p>
            <a:pPr eaLnBrk="1" fontAlgn="auto" hangingPunct="1">
              <a:spcBef>
                <a:spcPts val="0"/>
              </a:spcBef>
              <a:spcAft>
                <a:spcPts val="0"/>
              </a:spcAft>
              <a:defRPr/>
            </a:pP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指南首次明确有关质子泵抑制剂（</a:t>
            </a:r>
            <a:r>
              <a:rPr lang="en-US" altLang="zh-CN"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PPI</a:t>
            </a: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）与抗血小板药物共用的问题，对于既往有消化道出血或溃疡的患者推荐一种</a:t>
            </a:r>
            <a:r>
              <a:rPr lang="en-US" altLang="zh-CN"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PPI</a:t>
            </a:r>
            <a:r>
              <a:rPr lang="zh-CN" altLang="en-US" sz="2000" b="1" dirty="0">
                <a:solidFill>
                  <a:srgbClr val="C0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（除外奥美拉唑）</a:t>
            </a: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与双联抗血小板治疗（</a:t>
            </a:r>
            <a:r>
              <a:rPr lang="en-US" altLang="zh-CN"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DAPT</a:t>
            </a: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）合用，在其他存在多种危险因素的患者（如幽门螺杆菌感染、年龄在</a:t>
            </a:r>
            <a:r>
              <a:rPr lang="en-US" altLang="zh-CN"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65 </a:t>
            </a: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岁以上、同时使用抗凝或糖皮质激素）也适用（</a:t>
            </a:r>
            <a:r>
              <a:rPr lang="en-US" altLang="zh-CN" sz="2000" b="1" dirty="0" err="1">
                <a:effectLst>
                  <a:outerShdw blurRad="38100" dist="38100" dir="2700000" algn="tl">
                    <a:srgbClr val="C0C0C0"/>
                  </a:outerShdw>
                </a:effectLst>
                <a:latin typeface="微软雅黑" panose="020B0503020204020204" pitchFamily="34" charset="-122"/>
                <a:ea typeface="微软雅黑" panose="020B0503020204020204" pitchFamily="34" charset="-122"/>
              </a:rPr>
              <a:t>ⅠA</a:t>
            </a: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a:t>
            </a:r>
            <a:endParaRPr lang="zh-CN" altLang="en-US" sz="2400" b="1" dirty="0">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pic>
        <p:nvPicPr>
          <p:cNvPr id="10247" name="Picture 2">
            <a:extLst>
              <a:ext uri="{FF2B5EF4-FFF2-40B4-BE49-F238E27FC236}">
                <a16:creationId xmlns:a16="http://schemas.microsoft.com/office/drawing/2014/main" id="{B5E02FE9-A3BF-4B71-9C95-CFCB7647FE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7438" y="357188"/>
            <a:ext cx="6448425"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3">
            <a:extLst>
              <a:ext uri="{FF2B5EF4-FFF2-40B4-BE49-F238E27FC236}">
                <a16:creationId xmlns:a16="http://schemas.microsoft.com/office/drawing/2014/main" id="{61BC0BAC-2861-4881-A695-16780EC77F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25" y="3286125"/>
            <a:ext cx="38576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4">
            <a:extLst>
              <a:ext uri="{FF2B5EF4-FFF2-40B4-BE49-F238E27FC236}">
                <a16:creationId xmlns:a16="http://schemas.microsoft.com/office/drawing/2014/main" id="{194BF7B1-9FC8-472B-A7DF-838D07453F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250" y="2214563"/>
            <a:ext cx="7262813"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30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6863" y="0"/>
            <a:ext cx="3467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
          <p:cNvSpPr txBox="1">
            <a:spLocks noChangeArrowheads="1"/>
          </p:cNvSpPr>
          <p:nvPr/>
        </p:nvSpPr>
        <p:spPr bwMode="auto">
          <a:xfrm>
            <a:off x="381000" y="838200"/>
            <a:ext cx="1752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endParaRPr lang="zh-CN" altLang="zh-CN" sz="1800">
              <a:cs typeface="Arial" charset="0"/>
            </a:endParaRPr>
          </a:p>
        </p:txBody>
      </p:sp>
      <p:sp>
        <p:nvSpPr>
          <p:cNvPr id="27654" name="AutoShape 6"/>
          <p:cNvSpPr>
            <a:spLocks noChangeArrowheads="1"/>
          </p:cNvSpPr>
          <p:nvPr/>
        </p:nvSpPr>
        <p:spPr bwMode="auto">
          <a:xfrm>
            <a:off x="1905000" y="2514600"/>
            <a:ext cx="976313" cy="485775"/>
          </a:xfrm>
          <a:prstGeom prst="rightArrow">
            <a:avLst>
              <a:gd name="adj1" fmla="val 50000"/>
              <a:gd name="adj2" fmla="val 50245"/>
            </a:avLst>
          </a:prstGeom>
          <a:solidFill>
            <a:schemeClr val="accent1"/>
          </a:solidFill>
          <a:ln w="9525">
            <a:solidFill>
              <a:schemeClr val="tx1"/>
            </a:solidFill>
            <a:miter lim="800000"/>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27655" name="Text Box 7"/>
          <p:cNvSpPr txBox="1">
            <a:spLocks noChangeArrowheads="1"/>
          </p:cNvSpPr>
          <p:nvPr/>
        </p:nvSpPr>
        <p:spPr bwMode="auto">
          <a:xfrm>
            <a:off x="0" y="2362200"/>
            <a:ext cx="236220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r>
              <a:rPr lang="zh-CN" altLang="en-US" sz="1800" b="1" dirty="0">
                <a:latin typeface="微软雅黑" panose="020B0503020204020204" pitchFamily="34" charset="-122"/>
                <a:ea typeface="微软雅黑" panose="020B0503020204020204" pitchFamily="34" charset="-122"/>
                <a:cs typeface="Arial" charset="0"/>
              </a:rPr>
              <a:t>肝脏主要代谢酶：</a:t>
            </a:r>
          </a:p>
          <a:p>
            <a:pPr eaLnBrk="1" hangingPunct="1">
              <a:spcBef>
                <a:spcPct val="50000"/>
              </a:spcBef>
              <a:buFontTx/>
              <a:buNone/>
            </a:pPr>
            <a:r>
              <a:rPr lang="zh-CN" altLang="en-US" sz="1800" b="1" dirty="0">
                <a:latin typeface="微软雅黑" panose="020B0503020204020204" pitchFamily="34" charset="-122"/>
                <a:ea typeface="微软雅黑" panose="020B0503020204020204" pitchFamily="34" charset="-122"/>
                <a:cs typeface="Arial" charset="0"/>
              </a:rPr>
              <a:t>细胞色素</a:t>
            </a:r>
            <a:r>
              <a:rPr lang="en-US" altLang="zh-CN" sz="1800" b="1" dirty="0">
                <a:latin typeface="微软雅黑" panose="020B0503020204020204" pitchFamily="34" charset="-122"/>
                <a:ea typeface="微软雅黑" panose="020B0503020204020204" pitchFamily="34" charset="-122"/>
                <a:cs typeface="Arial" charset="0"/>
              </a:rPr>
              <a:t>P450 (CYP3A4, CYP2C19)</a:t>
            </a:r>
          </a:p>
        </p:txBody>
      </p:sp>
      <p:sp>
        <p:nvSpPr>
          <p:cNvPr id="27656" name="AutoShape 8"/>
          <p:cNvSpPr>
            <a:spLocks noChangeArrowheads="1"/>
          </p:cNvSpPr>
          <p:nvPr/>
        </p:nvSpPr>
        <p:spPr bwMode="auto">
          <a:xfrm>
            <a:off x="2467655" y="4052888"/>
            <a:ext cx="976313" cy="485775"/>
          </a:xfrm>
          <a:prstGeom prst="rightArrow">
            <a:avLst>
              <a:gd name="adj1" fmla="val 50000"/>
              <a:gd name="adj2" fmla="val 50245"/>
            </a:avLst>
          </a:prstGeom>
          <a:solidFill>
            <a:schemeClr val="accent1"/>
          </a:solidFill>
          <a:ln w="9525">
            <a:solidFill>
              <a:schemeClr val="tx1"/>
            </a:solidFill>
            <a:miter lim="800000"/>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14343" name="Text Box 9"/>
          <p:cNvSpPr txBox="1">
            <a:spLocks noChangeArrowheads="1"/>
          </p:cNvSpPr>
          <p:nvPr/>
        </p:nvSpPr>
        <p:spPr bwMode="auto">
          <a:xfrm>
            <a:off x="533400" y="3962400"/>
            <a:ext cx="2133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endParaRPr lang="zh-CN" altLang="zh-CN" sz="1800">
              <a:cs typeface="Arial" charset="0"/>
            </a:endParaRPr>
          </a:p>
        </p:txBody>
      </p:sp>
      <p:sp>
        <p:nvSpPr>
          <p:cNvPr id="27658" name="Text Box 10"/>
          <p:cNvSpPr txBox="1">
            <a:spLocks noChangeArrowheads="1"/>
          </p:cNvSpPr>
          <p:nvPr/>
        </p:nvSpPr>
        <p:spPr bwMode="auto">
          <a:xfrm>
            <a:off x="1066800" y="4038600"/>
            <a:ext cx="1828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r>
              <a:rPr lang="en-US" altLang="zh-CN" sz="1800" b="1" dirty="0">
                <a:cs typeface="Arial" charset="0"/>
              </a:rPr>
              <a:t>ADP receptor (P2RY12)</a:t>
            </a:r>
          </a:p>
        </p:txBody>
      </p:sp>
      <p:sp>
        <p:nvSpPr>
          <p:cNvPr id="4105" name="Text Box 13"/>
          <p:cNvSpPr txBox="1">
            <a:spLocks noChangeArrowheads="1"/>
          </p:cNvSpPr>
          <p:nvPr/>
        </p:nvSpPr>
        <p:spPr bwMode="auto">
          <a:xfrm>
            <a:off x="6445250" y="1052513"/>
            <a:ext cx="2590800" cy="1477962"/>
          </a:xfrm>
          <a:prstGeom prst="rect">
            <a:avLst/>
          </a:prstGeom>
          <a:noFill/>
          <a:ln w="9525">
            <a:solidFill>
              <a:schemeClr val="accent1"/>
            </a:solidFill>
            <a:miter lim="800000"/>
            <a:headEnd/>
            <a:tailEnd/>
          </a:ln>
        </p:spPr>
        <p:txBody>
          <a:bodyPr>
            <a:spAutoFit/>
          </a:bodyPr>
          <a:lstStyle/>
          <a:p>
            <a:pPr>
              <a:spcBef>
                <a:spcPct val="50000"/>
              </a:spcBef>
              <a:defRPr/>
            </a:pPr>
            <a:r>
              <a:rPr lang="zh-CN" altLang="en-US" b="1" dirty="0">
                <a:latin typeface="微软雅黑" panose="020B0503020204020204" pitchFamily="34" charset="-122"/>
                <a:ea typeface="微软雅黑" panose="020B0503020204020204" pitchFamily="34" charset="-122"/>
              </a:rPr>
              <a:t>细胞色素</a:t>
            </a:r>
            <a:r>
              <a:rPr lang="en-US" altLang="zh-CN" b="1" dirty="0">
                <a:latin typeface="微软雅黑" panose="020B0503020204020204" pitchFamily="34" charset="-122"/>
                <a:ea typeface="微软雅黑" panose="020B0503020204020204" pitchFamily="34" charset="-122"/>
              </a:rPr>
              <a:t>P450 (CYP2C19)</a:t>
            </a:r>
            <a:r>
              <a:rPr lang="zh-CN" altLang="en-US" b="1" dirty="0">
                <a:latin typeface="微软雅黑" panose="020B0503020204020204" pitchFamily="34" charset="-122"/>
                <a:ea typeface="微软雅黑" panose="020B0503020204020204" pitchFamily="34" charset="-122"/>
              </a:rPr>
              <a:t>：氯吡格雷与</a:t>
            </a:r>
            <a:r>
              <a:rPr lang="en-US" altLang="zh-CN" b="1" dirty="0">
                <a:latin typeface="微软雅黑" panose="020B0503020204020204" pitchFamily="34" charset="-122"/>
                <a:ea typeface="微软雅黑" panose="020B0503020204020204" pitchFamily="34" charset="-122"/>
              </a:rPr>
              <a:t>PPI</a:t>
            </a:r>
            <a:r>
              <a:rPr lang="zh-CN" altLang="en-US" b="1" dirty="0">
                <a:latin typeface="微软雅黑" panose="020B0503020204020204" pitchFamily="34" charset="-122"/>
                <a:ea typeface="微软雅黑" panose="020B0503020204020204" pitchFamily="34" charset="-122"/>
              </a:rPr>
              <a:t>的共同代谢途径，</a:t>
            </a:r>
            <a:r>
              <a:rPr lang="en-US" altLang="zh-CN" b="1" dirty="0">
                <a:latin typeface="微软雅黑" panose="020B0503020204020204" pitchFamily="34" charset="-122"/>
                <a:ea typeface="微软雅黑" panose="020B0503020204020204" pitchFamily="34" charset="-122"/>
              </a:rPr>
              <a:t>PPI</a:t>
            </a:r>
            <a:r>
              <a:rPr lang="zh-CN" altLang="en-US" b="1" dirty="0">
                <a:latin typeface="微软雅黑" panose="020B0503020204020204" pitchFamily="34" charset="-122"/>
                <a:ea typeface="微软雅黑" panose="020B0503020204020204" pitchFamily="34" charset="-122"/>
              </a:rPr>
              <a:t>可竞争性抑制</a:t>
            </a:r>
            <a:r>
              <a:rPr lang="en-US" altLang="zh-CN" b="1" dirty="0">
                <a:latin typeface="微软雅黑" panose="020B0503020204020204" pitchFamily="34" charset="-122"/>
                <a:ea typeface="微软雅黑" panose="020B0503020204020204" pitchFamily="34" charset="-122"/>
              </a:rPr>
              <a:t>CYP2C19</a:t>
            </a:r>
            <a:r>
              <a:rPr lang="zh-CN" altLang="en-US" b="1" dirty="0">
                <a:latin typeface="微软雅黑" panose="020B0503020204020204" pitchFamily="34" charset="-122"/>
                <a:ea typeface="微软雅黑" panose="020B0503020204020204" pitchFamily="34" charset="-122"/>
              </a:rPr>
              <a:t>活性</a:t>
            </a:r>
          </a:p>
        </p:txBody>
      </p:sp>
      <p:sp>
        <p:nvSpPr>
          <p:cNvPr id="14346" name="AutoShape 15"/>
          <p:cNvSpPr>
            <a:spLocks noChangeArrowheads="1"/>
          </p:cNvSpPr>
          <p:nvPr/>
        </p:nvSpPr>
        <p:spPr bwMode="auto">
          <a:xfrm>
            <a:off x="7524750" y="2563813"/>
            <a:ext cx="215900" cy="792162"/>
          </a:xfrm>
          <a:prstGeom prst="downArrow">
            <a:avLst>
              <a:gd name="adj1" fmla="val 50000"/>
              <a:gd name="adj2" fmla="val 91728"/>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14347" name="Text Box 16"/>
          <p:cNvSpPr txBox="1">
            <a:spLocks noChangeArrowheads="1"/>
          </p:cNvSpPr>
          <p:nvPr/>
        </p:nvSpPr>
        <p:spPr bwMode="auto">
          <a:xfrm>
            <a:off x="6372225" y="3402013"/>
            <a:ext cx="2590800" cy="6508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r>
              <a:rPr lang="zh-CN" altLang="en-US" sz="1800" b="1" dirty="0">
                <a:latin typeface="微软雅黑" panose="020B0503020204020204" pitchFamily="34" charset="-122"/>
                <a:ea typeface="微软雅黑" panose="020B0503020204020204" pitchFamily="34" charset="-122"/>
              </a:rPr>
              <a:t>降低活性氯吡格雷血药浓度</a:t>
            </a:r>
          </a:p>
        </p:txBody>
      </p:sp>
      <p:sp>
        <p:nvSpPr>
          <p:cNvPr id="14348" name="Text Box 18"/>
          <p:cNvSpPr txBox="1">
            <a:spLocks noChangeArrowheads="1"/>
          </p:cNvSpPr>
          <p:nvPr/>
        </p:nvSpPr>
        <p:spPr bwMode="auto">
          <a:xfrm>
            <a:off x="6394450" y="4970463"/>
            <a:ext cx="2590800" cy="376237"/>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r>
              <a:rPr lang="zh-CN" altLang="en-US" sz="1800" b="1" dirty="0">
                <a:latin typeface="微软雅黑" panose="020B0503020204020204" pitchFamily="34" charset="-122"/>
                <a:ea typeface="微软雅黑" panose="020B0503020204020204" pitchFamily="34" charset="-122"/>
              </a:rPr>
              <a:t>降低血小板聚集抑制率</a:t>
            </a:r>
          </a:p>
        </p:txBody>
      </p:sp>
      <p:sp>
        <p:nvSpPr>
          <p:cNvPr id="14349" name="AutoShape 19"/>
          <p:cNvSpPr>
            <a:spLocks noChangeArrowheads="1"/>
          </p:cNvSpPr>
          <p:nvPr/>
        </p:nvSpPr>
        <p:spPr bwMode="auto">
          <a:xfrm>
            <a:off x="7524750" y="4110038"/>
            <a:ext cx="215900" cy="792162"/>
          </a:xfrm>
          <a:prstGeom prst="downArrow">
            <a:avLst>
              <a:gd name="adj1" fmla="val 50000"/>
              <a:gd name="adj2" fmla="val 91728"/>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14350" name="AutoShape 20"/>
          <p:cNvSpPr>
            <a:spLocks noChangeArrowheads="1"/>
          </p:cNvSpPr>
          <p:nvPr/>
        </p:nvSpPr>
        <p:spPr bwMode="auto">
          <a:xfrm>
            <a:off x="7524750" y="5411788"/>
            <a:ext cx="215900" cy="792162"/>
          </a:xfrm>
          <a:prstGeom prst="downArrow">
            <a:avLst>
              <a:gd name="adj1" fmla="val 50000"/>
              <a:gd name="adj2" fmla="val 91728"/>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14351" name="Text Box 21"/>
          <p:cNvSpPr txBox="1">
            <a:spLocks noChangeArrowheads="1"/>
          </p:cNvSpPr>
          <p:nvPr/>
        </p:nvSpPr>
        <p:spPr bwMode="auto">
          <a:xfrm>
            <a:off x="6426200" y="6237288"/>
            <a:ext cx="2590800" cy="376237"/>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r>
              <a:rPr lang="zh-CN" altLang="en-US" sz="1800" b="1" dirty="0">
                <a:solidFill>
                  <a:srgbClr val="FF3300"/>
                </a:solidFill>
                <a:latin typeface="微软雅黑" panose="020B0503020204020204" pitchFamily="34" charset="-122"/>
                <a:ea typeface="微软雅黑" panose="020B0503020204020204" pitchFamily="34" charset="-122"/>
              </a:rPr>
              <a:t>缺血性事件率可能上升</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16" name="标题 1"/>
          <p:cNvSpPr txBox="1">
            <a:spLocks/>
          </p:cNvSpPr>
          <p:nvPr/>
        </p:nvSpPr>
        <p:spPr>
          <a:xfrm>
            <a:off x="179512" y="116632"/>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50000"/>
              </a:lnSpc>
            </a:pPr>
            <a:r>
              <a:rPr lang="zh-CN" altLang="en-US" sz="3200" b="1" dirty="0">
                <a:latin typeface="微软雅黑" panose="020B0503020204020204" pitchFamily="34" charset="-122"/>
                <a:ea typeface="微软雅黑" panose="020B0503020204020204" pitchFamily="34" charset="-122"/>
              </a:rPr>
              <a:t>氯吡格雷</a:t>
            </a:r>
            <a:endParaRPr lang="en-US" altLang="zh-CN" sz="3200" b="1" dirty="0">
              <a:latin typeface="微软雅黑" panose="020B0503020204020204" pitchFamily="34" charset="-122"/>
              <a:ea typeface="微软雅黑" panose="020B0503020204020204" pitchFamily="34" charset="-122"/>
            </a:endParaRPr>
          </a:p>
          <a:p>
            <a:pPr algn="l">
              <a:lnSpc>
                <a:spcPct val="150000"/>
              </a:lnSpc>
            </a:pPr>
            <a:r>
              <a:rPr lang="en-US" altLang="zh-CN" sz="3200" b="1" dirty="0">
                <a:latin typeface="微软雅黑" panose="020B0503020204020204" pitchFamily="34" charset="-122"/>
                <a:ea typeface="微软雅黑" panose="020B0503020204020204" pitchFamily="34" charset="-122"/>
              </a:rPr>
              <a:t>+PPI</a:t>
            </a:r>
          </a:p>
        </p:txBody>
      </p:sp>
    </p:spTree>
    <p:extLst>
      <p:ext uri="{BB962C8B-B14F-4D97-AF65-F5344CB8AC3E}">
        <p14:creationId xmlns:p14="http://schemas.microsoft.com/office/powerpoint/2010/main" val="25268332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55"/>
                                        </p:tgtEl>
                                        <p:attrNameLst>
                                          <p:attrName>style.visibility</p:attrName>
                                        </p:attrNameLst>
                                      </p:cBhvr>
                                      <p:to>
                                        <p:strVal val="visible"/>
                                      </p:to>
                                    </p:set>
                                    <p:animEffect transition="in" filter="wipe(left)">
                                      <p:cBhvr>
                                        <p:cTn id="7" dur="500"/>
                                        <p:tgtEl>
                                          <p:spTgt spid="2765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654"/>
                                        </p:tgtEl>
                                        <p:attrNameLst>
                                          <p:attrName>style.visibility</p:attrName>
                                        </p:attrNameLst>
                                      </p:cBhvr>
                                      <p:to>
                                        <p:strVal val="visible"/>
                                      </p:to>
                                    </p:set>
                                    <p:animEffect transition="in" filter="wipe(left)">
                                      <p:cBhvr>
                                        <p:cTn id="10" dur="500"/>
                                        <p:tgtEl>
                                          <p:spTgt spid="2765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7658"/>
                                        </p:tgtEl>
                                        <p:attrNameLst>
                                          <p:attrName>style.visibility</p:attrName>
                                        </p:attrNameLst>
                                      </p:cBhvr>
                                      <p:to>
                                        <p:strVal val="visible"/>
                                      </p:to>
                                    </p:set>
                                    <p:animEffect transition="in" filter="wipe(left)">
                                      <p:cBhvr>
                                        <p:cTn id="15" dur="500"/>
                                        <p:tgtEl>
                                          <p:spTgt spid="2765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7656"/>
                                        </p:tgtEl>
                                        <p:attrNameLst>
                                          <p:attrName>style.visibility</p:attrName>
                                        </p:attrNameLst>
                                      </p:cBhvr>
                                      <p:to>
                                        <p:strVal val="visible"/>
                                      </p:to>
                                    </p:set>
                                    <p:animEffect transition="in" filter="wipe(left)">
                                      <p:cBhvr>
                                        <p:cTn id="18" dur="500"/>
                                        <p:tgtEl>
                                          <p:spTgt spid="276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animBg="1"/>
      <p:bldP spid="27655" grpId="0"/>
      <p:bldP spid="27656" grpId="0" animBg="1"/>
      <p:bldP spid="276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86873B54-F91C-44D4-989C-1E6BB5B163DA}"/>
              </a:ext>
            </a:extLst>
          </p:cNvPr>
          <p:cNvGraphicFramePr>
            <a:graphicFrameLocks noGrp="1"/>
          </p:cNvGraphicFramePr>
          <p:nvPr>
            <p:extLst>
              <p:ext uri="{D42A27DB-BD31-4B8C-83A1-F6EECF244321}">
                <p14:modId xmlns:p14="http://schemas.microsoft.com/office/powerpoint/2010/main" val="2584999032"/>
              </p:ext>
            </p:extLst>
          </p:nvPr>
        </p:nvGraphicFramePr>
        <p:xfrm>
          <a:off x="285750" y="1143000"/>
          <a:ext cx="8643939" cy="5545140"/>
        </p:xfrm>
        <a:graphic>
          <a:graphicData uri="http://schemas.openxmlformats.org/drawingml/2006/table">
            <a:tbl>
              <a:tblPr firstRow="1" bandRow="1">
                <a:tableStyleId>{5FD0F851-EC5A-4D38-B0AD-8093EC10F338}</a:tableStyleId>
              </a:tblPr>
              <a:tblGrid>
                <a:gridCol w="1837978">
                  <a:extLst>
                    <a:ext uri="{9D8B030D-6E8A-4147-A177-3AD203B41FA5}">
                      <a16:colId xmlns:a16="http://schemas.microsoft.com/office/drawing/2014/main" val="20000"/>
                    </a:ext>
                  </a:extLst>
                </a:gridCol>
                <a:gridCol w="864096">
                  <a:extLst>
                    <a:ext uri="{9D8B030D-6E8A-4147-A177-3AD203B41FA5}">
                      <a16:colId xmlns:a16="http://schemas.microsoft.com/office/drawing/2014/main" val="20001"/>
                    </a:ext>
                  </a:extLst>
                </a:gridCol>
                <a:gridCol w="360040">
                  <a:extLst>
                    <a:ext uri="{9D8B030D-6E8A-4147-A177-3AD203B41FA5}">
                      <a16:colId xmlns:a16="http://schemas.microsoft.com/office/drawing/2014/main" val="20002"/>
                    </a:ext>
                  </a:extLst>
                </a:gridCol>
                <a:gridCol w="2808312">
                  <a:extLst>
                    <a:ext uri="{9D8B030D-6E8A-4147-A177-3AD203B41FA5}">
                      <a16:colId xmlns:a16="http://schemas.microsoft.com/office/drawing/2014/main" val="20003"/>
                    </a:ext>
                  </a:extLst>
                </a:gridCol>
                <a:gridCol w="432048">
                  <a:extLst>
                    <a:ext uri="{9D8B030D-6E8A-4147-A177-3AD203B41FA5}">
                      <a16:colId xmlns:a16="http://schemas.microsoft.com/office/drawing/2014/main" val="20004"/>
                    </a:ext>
                  </a:extLst>
                </a:gridCol>
                <a:gridCol w="865698">
                  <a:extLst>
                    <a:ext uri="{9D8B030D-6E8A-4147-A177-3AD203B41FA5}">
                      <a16:colId xmlns:a16="http://schemas.microsoft.com/office/drawing/2014/main" val="20005"/>
                    </a:ext>
                  </a:extLst>
                </a:gridCol>
                <a:gridCol w="1475767">
                  <a:extLst>
                    <a:ext uri="{9D8B030D-6E8A-4147-A177-3AD203B41FA5}">
                      <a16:colId xmlns:a16="http://schemas.microsoft.com/office/drawing/2014/main" val="20006"/>
                    </a:ext>
                  </a:extLst>
                </a:gridCol>
              </a:tblGrid>
              <a:tr h="691046">
                <a:tc>
                  <a:txBody>
                    <a:bodyPr/>
                    <a:lstStyle/>
                    <a:p>
                      <a:pPr algn="ct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A</a:t>
                      </a: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D</a:t>
                      </a: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M</a:t>
                      </a: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E</a:t>
                      </a: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T1/2</a:t>
                      </a: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CYP2C19</a:t>
                      </a:r>
                      <a:r>
                        <a:rPr lang="zh-CN" altLang="en-US" sz="1800" b="1" dirty="0">
                          <a:latin typeface="微软雅黑" panose="020B0503020204020204" pitchFamily="34" charset="-122"/>
                          <a:ea typeface="微软雅黑" panose="020B0503020204020204" pitchFamily="34" charset="-122"/>
                        </a:rPr>
                        <a:t>抑制作用</a:t>
                      </a:r>
                    </a:p>
                  </a:txBody>
                  <a:tcPr marT="45713" marB="45713"/>
                </a:tc>
                <a:extLst>
                  <a:ext uri="{0D108BD9-81ED-4DB2-BD59-A6C34878D82A}">
                    <a16:rowId xmlns:a16="http://schemas.microsoft.com/office/drawing/2014/main" val="10000"/>
                  </a:ext>
                </a:extLst>
              </a:tr>
              <a:tr h="866431">
                <a:tc>
                  <a:txBody>
                    <a:bodyPr/>
                    <a:lstStyle/>
                    <a:p>
                      <a:pPr algn="ctr"/>
                      <a:r>
                        <a:rPr lang="en-US" altLang="zh-CN" sz="1800" b="1" dirty="0" err="1">
                          <a:latin typeface="微软雅黑" panose="020B0503020204020204" pitchFamily="34" charset="-122"/>
                          <a:ea typeface="微软雅黑" panose="020B0503020204020204" pitchFamily="34" charset="-122"/>
                        </a:rPr>
                        <a:t>Omeprazole</a:t>
                      </a:r>
                      <a:endParaRPr lang="en-US" altLang="zh-CN" sz="1800" b="1" dirty="0">
                        <a:latin typeface="微软雅黑" panose="020B0503020204020204" pitchFamily="34" charset="-122"/>
                        <a:ea typeface="微软雅黑" panose="020B0503020204020204" pitchFamily="34" charset="-122"/>
                      </a:endParaRPr>
                    </a:p>
                    <a:p>
                      <a:pPr algn="ctr"/>
                      <a:r>
                        <a:rPr lang="zh-CN" altLang="en-US" sz="1800" b="1" dirty="0">
                          <a:latin typeface="微软雅黑" panose="020B0503020204020204" pitchFamily="34" charset="-122"/>
                          <a:ea typeface="微软雅黑" panose="020B0503020204020204" pitchFamily="34" charset="-122"/>
                        </a:rPr>
                        <a:t>奥美拉唑</a:t>
                      </a:r>
                      <a:endParaRPr lang="en-US" altLang="zh-CN"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30-40%</a:t>
                      </a: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Liver,extensive,3</a:t>
                      </a:r>
                      <a:r>
                        <a:rPr lang="zh-CN" altLang="en-US" sz="1400" b="1" dirty="0">
                          <a:latin typeface="微软雅黑" panose="020B0503020204020204" pitchFamily="34" charset="-122"/>
                          <a:ea typeface="微软雅黑" panose="020B0503020204020204" pitchFamily="34" charset="-122"/>
                        </a:rPr>
                        <a:t>条代谢途径</a:t>
                      </a:r>
                      <a:endParaRPr lang="en-US" altLang="zh-CN" sz="1400" b="1" dirty="0">
                        <a:latin typeface="微软雅黑" panose="020B0503020204020204" pitchFamily="34" charset="-122"/>
                        <a:ea typeface="微软雅黑" panose="020B0503020204020204" pitchFamily="34" charset="-122"/>
                      </a:endParaRPr>
                    </a:p>
                    <a:p>
                      <a:pPr algn="ctr"/>
                      <a:r>
                        <a:rPr lang="en-US" altLang="zh-CN" sz="1400" b="1" dirty="0">
                          <a:latin typeface="微软雅黑" panose="020B0503020204020204" pitchFamily="34" charset="-122"/>
                          <a:ea typeface="微软雅黑" panose="020B0503020204020204" pitchFamily="34" charset="-122"/>
                        </a:rPr>
                        <a:t>CYP2C19</a:t>
                      </a:r>
                      <a:r>
                        <a:rPr lang="zh-CN" altLang="en-US" sz="1400" b="1" dirty="0">
                          <a:latin typeface="微软雅黑" panose="020B0503020204020204" pitchFamily="34" charset="-122"/>
                          <a:ea typeface="微软雅黑" panose="020B0503020204020204" pitchFamily="34" charset="-122"/>
                        </a:rPr>
                        <a:t>具有遗传多态性</a:t>
                      </a:r>
                    </a:p>
                  </a:txBody>
                  <a:tcPr marT="45713" marB="45713"/>
                </a:tc>
                <a:tc>
                  <a:txBody>
                    <a:bodyPr/>
                    <a:lstStyle/>
                    <a:p>
                      <a:pPr algn="ct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0.5-1h</a:t>
                      </a: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l"/>
                      <a:r>
                        <a:rPr lang="zh-CN" altLang="en-US" sz="1400" b="1" dirty="0">
                          <a:latin typeface="微软雅黑" panose="020B0503020204020204" pitchFamily="34" charset="-122"/>
                          <a:ea typeface="微软雅黑" panose="020B0503020204020204" pitchFamily="34" charset="-122"/>
                        </a:rPr>
                        <a:t>抑制</a:t>
                      </a:r>
                    </a:p>
                  </a:txBody>
                  <a:tcPr marT="45713" marB="45713"/>
                </a:tc>
                <a:extLst>
                  <a:ext uri="{0D108BD9-81ED-4DB2-BD59-A6C34878D82A}">
                    <a16:rowId xmlns:a16="http://schemas.microsoft.com/office/drawing/2014/main" val="10001"/>
                  </a:ext>
                </a:extLst>
              </a:tr>
              <a:tr h="944866">
                <a:tc>
                  <a:txBody>
                    <a:bodyPr/>
                    <a:lstStyle/>
                    <a:p>
                      <a:pPr algn="ctr"/>
                      <a:r>
                        <a:rPr lang="en-US" altLang="zh-CN" sz="1800" b="1" dirty="0" err="1">
                          <a:latin typeface="微软雅黑" panose="020B0503020204020204" pitchFamily="34" charset="-122"/>
                          <a:ea typeface="微软雅黑" panose="020B0503020204020204" pitchFamily="34" charset="-122"/>
                        </a:rPr>
                        <a:t>Esomeprazole</a:t>
                      </a:r>
                      <a:endParaRPr lang="en-US" altLang="zh-CN" sz="1800" b="1" dirty="0">
                        <a:latin typeface="微软雅黑" panose="020B0503020204020204" pitchFamily="34" charset="-122"/>
                        <a:ea typeface="微软雅黑" panose="020B0503020204020204" pitchFamily="34" charset="-122"/>
                      </a:endParaRPr>
                    </a:p>
                    <a:p>
                      <a:pPr algn="ctr"/>
                      <a:r>
                        <a:rPr lang="zh-CN" altLang="en-US" sz="1800" b="1" dirty="0">
                          <a:latin typeface="微软雅黑" panose="020B0503020204020204" pitchFamily="34" charset="-122"/>
                          <a:ea typeface="微软雅黑" panose="020B0503020204020204" pitchFamily="34" charset="-122"/>
                        </a:rPr>
                        <a:t>埃索美拉唑</a:t>
                      </a: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89-90%↑</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dirty="0" err="1">
                          <a:latin typeface="微软雅黑" panose="020B0503020204020204" pitchFamily="34" charset="-122"/>
                          <a:ea typeface="微软雅黑" panose="020B0503020204020204" pitchFamily="34" charset="-122"/>
                        </a:rPr>
                        <a:t>Liver,extensive</a:t>
                      </a:r>
                      <a:r>
                        <a:rPr lang="en-US" altLang="zh-CN" sz="1400" b="1" dirty="0">
                          <a:latin typeface="微软雅黑" panose="020B0503020204020204" pitchFamily="34" charset="-122"/>
                          <a:ea typeface="微软雅黑" panose="020B0503020204020204" pitchFamily="34" charset="-122"/>
                        </a:rPr>
                        <a:t>,</a:t>
                      </a:r>
                      <a:r>
                        <a:rPr lang="zh-CN" altLang="en-US" sz="1400" b="1" dirty="0">
                          <a:latin typeface="微软雅黑" panose="020B0503020204020204" pitchFamily="34" charset="-122"/>
                          <a:ea typeface="微软雅黑" panose="020B0503020204020204" pitchFamily="34" charset="-122"/>
                        </a:rPr>
                        <a:t>主要代谢酶是</a:t>
                      </a:r>
                      <a:r>
                        <a:rPr lang="en-US" altLang="zh-CN" sz="1400" b="1" dirty="0">
                          <a:latin typeface="微软雅黑" panose="020B0503020204020204" pitchFamily="34" charset="-122"/>
                          <a:ea typeface="微软雅黑" panose="020B0503020204020204" pitchFamily="34" charset="-122"/>
                        </a:rPr>
                        <a:t>CYP2C19</a:t>
                      </a: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b="1" dirty="0">
                          <a:latin typeface="微软雅黑" panose="020B0503020204020204" pitchFamily="34" charset="-122"/>
                          <a:ea typeface="微软雅黑" panose="020B0503020204020204" pitchFamily="34" charset="-122"/>
                        </a:rPr>
                        <a:t>其余经</a:t>
                      </a:r>
                      <a:r>
                        <a:rPr lang="en-US" altLang="zh-CN" sz="1400" b="1" dirty="0">
                          <a:latin typeface="微软雅黑" panose="020B0503020204020204" pitchFamily="34" charset="-122"/>
                          <a:ea typeface="微软雅黑" panose="020B0503020204020204" pitchFamily="34" charset="-122"/>
                        </a:rPr>
                        <a:t>CYP3A4</a:t>
                      </a:r>
                      <a:r>
                        <a:rPr lang="zh-CN" altLang="en-US" sz="1400" b="1" dirty="0">
                          <a:latin typeface="微软雅黑" panose="020B0503020204020204" pitchFamily="34" charset="-122"/>
                          <a:ea typeface="微软雅黑" panose="020B0503020204020204" pitchFamily="34" charset="-122"/>
                        </a:rPr>
                        <a:t>代谢</a:t>
                      </a:r>
                    </a:p>
                    <a:p>
                      <a:pPr algn="ct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1.2-1.5h</a:t>
                      </a: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l"/>
                      <a:r>
                        <a:rPr lang="zh-CN" altLang="en-US" sz="1400" b="1" dirty="0">
                          <a:latin typeface="微软雅黑" panose="020B0503020204020204" pitchFamily="34" charset="-122"/>
                          <a:ea typeface="微软雅黑" panose="020B0503020204020204" pitchFamily="34" charset="-122"/>
                        </a:rPr>
                        <a:t>抑制（程度不确定）</a:t>
                      </a:r>
                    </a:p>
                  </a:txBody>
                  <a:tcPr marT="45713" marB="45713"/>
                </a:tc>
                <a:extLst>
                  <a:ext uri="{0D108BD9-81ED-4DB2-BD59-A6C34878D82A}">
                    <a16:rowId xmlns:a16="http://schemas.microsoft.com/office/drawing/2014/main" val="10002"/>
                  </a:ext>
                </a:extLst>
              </a:tr>
              <a:tr h="1160764">
                <a:tc>
                  <a:txBody>
                    <a:bodyPr/>
                    <a:lstStyle/>
                    <a:p>
                      <a:pPr algn="ctr"/>
                      <a:r>
                        <a:rPr lang="en-US" altLang="zh-CN" sz="1800" b="1" dirty="0" err="1">
                          <a:latin typeface="微软雅黑" panose="020B0503020204020204" pitchFamily="34" charset="-122"/>
                          <a:ea typeface="微软雅黑" panose="020B0503020204020204" pitchFamily="34" charset="-122"/>
                        </a:rPr>
                        <a:t>Rabeprazole</a:t>
                      </a:r>
                      <a:endParaRPr lang="en-US" altLang="zh-CN" sz="1800" b="1" dirty="0">
                        <a:latin typeface="微软雅黑" panose="020B0503020204020204" pitchFamily="34" charset="-122"/>
                        <a:ea typeface="微软雅黑" panose="020B0503020204020204" pitchFamily="34" charset="-122"/>
                      </a:endParaRPr>
                    </a:p>
                    <a:p>
                      <a:pPr algn="ctr"/>
                      <a:r>
                        <a:rPr lang="zh-CN" altLang="en-US" sz="1800" b="1" dirty="0">
                          <a:latin typeface="微软雅黑" panose="020B0503020204020204" pitchFamily="34" charset="-122"/>
                          <a:ea typeface="微软雅黑" panose="020B0503020204020204" pitchFamily="34" charset="-122"/>
                        </a:rPr>
                        <a:t>雷贝拉唑</a:t>
                      </a:r>
                      <a:endParaRPr lang="zh-CN" altLang="en-US" sz="18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52%</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dirty="0">
                          <a:latin typeface="微软雅黑" panose="020B0503020204020204" pitchFamily="34" charset="-122"/>
                          <a:ea typeface="微软雅黑" panose="020B0503020204020204" pitchFamily="34" charset="-122"/>
                        </a:rPr>
                        <a:t>Liver,extensive,3</a:t>
                      </a:r>
                      <a:r>
                        <a:rPr lang="zh-CN" altLang="en-US" sz="1400" b="1" dirty="0">
                          <a:latin typeface="微软雅黑" panose="020B0503020204020204" pitchFamily="34" charset="-122"/>
                          <a:ea typeface="微软雅黑" panose="020B0503020204020204" pitchFamily="34" charset="-122"/>
                        </a:rPr>
                        <a:t>条代谢途径（还原成硫醚代谢物；</a:t>
                      </a:r>
                      <a:r>
                        <a:rPr lang="en-US" altLang="zh-CN" sz="1400" b="1" dirty="0">
                          <a:latin typeface="微软雅黑" panose="020B0503020204020204" pitchFamily="34" charset="-122"/>
                          <a:ea typeface="微软雅黑" panose="020B0503020204020204" pitchFamily="34" charset="-122"/>
                        </a:rPr>
                        <a:t>CYP3A4</a:t>
                      </a:r>
                      <a:r>
                        <a:rPr lang="zh-CN" altLang="en-US" sz="1400" b="1" dirty="0">
                          <a:latin typeface="微软雅黑" panose="020B0503020204020204" pitchFamily="34" charset="-122"/>
                          <a:ea typeface="微软雅黑" panose="020B0503020204020204" pitchFamily="34" charset="-122"/>
                        </a:rPr>
                        <a:t>生成砜代谢物；</a:t>
                      </a:r>
                      <a:endParaRPr lang="en-US" altLang="zh-CN" sz="1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b="1" dirty="0">
                          <a:latin typeface="微软雅黑" panose="020B0503020204020204" pitchFamily="34" charset="-122"/>
                          <a:ea typeface="微软雅黑" panose="020B0503020204020204" pitchFamily="34" charset="-122"/>
                        </a:rPr>
                        <a:t>经</a:t>
                      </a:r>
                      <a:r>
                        <a:rPr lang="en-US" altLang="zh-CN" sz="1400" b="1" dirty="0">
                          <a:latin typeface="微软雅黑" panose="020B0503020204020204" pitchFamily="34" charset="-122"/>
                          <a:ea typeface="微软雅黑" panose="020B0503020204020204" pitchFamily="34" charset="-122"/>
                        </a:rPr>
                        <a:t>CYP2C19</a:t>
                      </a:r>
                      <a:r>
                        <a:rPr lang="zh-CN" altLang="en-US" sz="1400" b="1" dirty="0">
                          <a:latin typeface="微软雅黑" panose="020B0503020204020204" pitchFamily="34" charset="-122"/>
                          <a:ea typeface="微软雅黑" panose="020B0503020204020204" pitchFamily="34" charset="-122"/>
                        </a:rPr>
                        <a:t>生成去甲基代谢物）</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2h</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l"/>
                      <a:r>
                        <a:rPr lang="zh-CN" altLang="en-US" sz="1400" b="1" dirty="0">
                          <a:latin typeface="微软雅黑" panose="020B0503020204020204" pitchFamily="34" charset="-122"/>
                          <a:ea typeface="微软雅黑" panose="020B0503020204020204" pitchFamily="34" charset="-122"/>
                        </a:rPr>
                        <a:t>？抑制</a:t>
                      </a:r>
                      <a:r>
                        <a:rPr lang="en-US" altLang="zh-CN" sz="1400" b="1" dirty="0">
                          <a:latin typeface="微软雅黑" panose="020B0503020204020204" pitchFamily="34" charset="-122"/>
                          <a:ea typeface="微软雅黑" panose="020B0503020204020204" pitchFamily="34" charset="-122"/>
                        </a:rPr>
                        <a:t>CYP2C19</a:t>
                      </a:r>
                      <a:r>
                        <a:rPr lang="zh-CN" altLang="en-US" sz="1400" b="1" dirty="0">
                          <a:latin typeface="微软雅黑" panose="020B0503020204020204" pitchFamily="34" charset="-122"/>
                          <a:ea typeface="微软雅黑" panose="020B0503020204020204" pitchFamily="34" charset="-122"/>
                        </a:rPr>
                        <a:t>的可能性很小</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extLst>
                  <a:ext uri="{0D108BD9-81ED-4DB2-BD59-A6C34878D82A}">
                    <a16:rowId xmlns:a16="http://schemas.microsoft.com/office/drawing/2014/main" val="10003"/>
                  </a:ext>
                </a:extLst>
              </a:tr>
              <a:tr h="866431">
                <a:tc>
                  <a:txBody>
                    <a:bodyPr/>
                    <a:lstStyle/>
                    <a:p>
                      <a:pPr algn="ctr"/>
                      <a:r>
                        <a:rPr lang="en-US" altLang="zh-CN" sz="1800" b="1" dirty="0" err="1">
                          <a:latin typeface="微软雅黑" panose="020B0503020204020204" pitchFamily="34" charset="-122"/>
                          <a:ea typeface="微软雅黑" panose="020B0503020204020204" pitchFamily="34" charset="-122"/>
                        </a:rPr>
                        <a:t>Lansoprazole</a:t>
                      </a:r>
                      <a:endParaRPr lang="en-US" altLang="zh-CN" sz="1800" b="1" dirty="0">
                        <a:latin typeface="微软雅黑" panose="020B0503020204020204" pitchFamily="34" charset="-122"/>
                        <a:ea typeface="微软雅黑" panose="020B0503020204020204" pitchFamily="34" charset="-122"/>
                      </a:endParaRPr>
                    </a:p>
                    <a:p>
                      <a:pPr algn="ctr"/>
                      <a:r>
                        <a:rPr lang="zh-CN" altLang="en-US" sz="1800" b="1" dirty="0">
                          <a:latin typeface="微软雅黑" panose="020B0503020204020204" pitchFamily="34" charset="-122"/>
                          <a:ea typeface="微软雅黑" panose="020B0503020204020204" pitchFamily="34" charset="-122"/>
                        </a:rPr>
                        <a:t>兰索拉唑</a:t>
                      </a:r>
                      <a:endParaRPr lang="zh-CN" altLang="en-US" sz="18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81-91%</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dirty="0" err="1">
                          <a:latin typeface="微软雅黑" panose="020B0503020204020204" pitchFamily="34" charset="-122"/>
                          <a:ea typeface="微软雅黑" panose="020B0503020204020204" pitchFamily="34" charset="-122"/>
                        </a:rPr>
                        <a:t>Liver,extensive</a:t>
                      </a:r>
                      <a:endParaRPr lang="en-US" altLang="zh-CN" sz="1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b="1" dirty="0">
                          <a:latin typeface="微软雅黑" panose="020B0503020204020204" pitchFamily="34" charset="-122"/>
                          <a:ea typeface="微软雅黑" panose="020B0503020204020204" pitchFamily="34" charset="-122"/>
                        </a:rPr>
                        <a:t>主要代谢酶是</a:t>
                      </a:r>
                      <a:r>
                        <a:rPr lang="en-US" altLang="zh-CN" sz="1400" b="1" dirty="0">
                          <a:latin typeface="微软雅黑" panose="020B0503020204020204" pitchFamily="34" charset="-122"/>
                          <a:ea typeface="微软雅黑" panose="020B0503020204020204" pitchFamily="34" charset="-122"/>
                        </a:rPr>
                        <a:t>CYP2C19</a:t>
                      </a:r>
                      <a:endParaRPr lang="zh-CN" altLang="en-US" sz="1400" b="1" dirty="0">
                        <a:latin typeface="微软雅黑" panose="020B0503020204020204" pitchFamily="34" charset="-122"/>
                        <a:ea typeface="微软雅黑" panose="020B0503020204020204" pitchFamily="34" charset="-122"/>
                      </a:endParaRPr>
                    </a:p>
                    <a:p>
                      <a:pPr algn="ct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0.9-1.5h</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l"/>
                      <a:r>
                        <a:rPr lang="zh-CN" altLang="en-US" sz="1400" b="1" dirty="0">
                          <a:latin typeface="微软雅黑" panose="020B0503020204020204" pitchFamily="34" charset="-122"/>
                          <a:ea typeface="微软雅黑" panose="020B0503020204020204" pitchFamily="34" charset="-122"/>
                        </a:rPr>
                        <a:t>？不明确</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extLst>
                  <a:ext uri="{0D108BD9-81ED-4DB2-BD59-A6C34878D82A}">
                    <a16:rowId xmlns:a16="http://schemas.microsoft.com/office/drawing/2014/main" val="10004"/>
                  </a:ext>
                </a:extLst>
              </a:tr>
              <a:tr h="1015602">
                <a:tc>
                  <a:txBody>
                    <a:bodyPr/>
                    <a:lstStyle/>
                    <a:p>
                      <a:pPr algn="ctr"/>
                      <a:r>
                        <a:rPr lang="en-US" altLang="zh-CN" sz="1800" b="1" dirty="0" err="1">
                          <a:latin typeface="微软雅黑" panose="020B0503020204020204" pitchFamily="34" charset="-122"/>
                          <a:ea typeface="微软雅黑" panose="020B0503020204020204" pitchFamily="34" charset="-122"/>
                        </a:rPr>
                        <a:t>Pantoprazole</a:t>
                      </a:r>
                      <a:endParaRPr lang="en-US" altLang="zh-CN" sz="1800" b="1" dirty="0">
                        <a:latin typeface="微软雅黑" panose="020B0503020204020204" pitchFamily="34" charset="-122"/>
                        <a:ea typeface="微软雅黑" panose="020B0503020204020204" pitchFamily="34" charset="-122"/>
                      </a:endParaRPr>
                    </a:p>
                    <a:p>
                      <a:pPr algn="ctr"/>
                      <a:r>
                        <a:rPr lang="zh-CN" altLang="en-US" sz="1800" b="1" dirty="0">
                          <a:latin typeface="微软雅黑" panose="020B0503020204020204" pitchFamily="34" charset="-122"/>
                          <a:ea typeface="微软雅黑" panose="020B0503020204020204" pitchFamily="34" charset="-122"/>
                        </a:rPr>
                        <a:t>泮托拉唑</a:t>
                      </a:r>
                      <a:endParaRPr lang="zh-CN" altLang="en-US" sz="18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77%</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dirty="0" err="1">
                          <a:latin typeface="微软雅黑" panose="020B0503020204020204" pitchFamily="34" charset="-122"/>
                          <a:ea typeface="微软雅黑" panose="020B0503020204020204" pitchFamily="34" charset="-122"/>
                        </a:rPr>
                        <a:t>Liver,extensive</a:t>
                      </a:r>
                      <a:r>
                        <a:rPr lang="en-US" altLang="zh-CN" sz="1400" b="1" dirty="0">
                          <a:latin typeface="微软雅黑" panose="020B0503020204020204" pitchFamily="34" charset="-122"/>
                          <a:ea typeface="微软雅黑" panose="020B0503020204020204" pitchFamily="34" charset="-122"/>
                        </a:rPr>
                        <a:t>,</a:t>
                      </a: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b="1" dirty="0">
                          <a:latin typeface="微软雅黑" panose="020B0503020204020204" pitchFamily="34" charset="-122"/>
                          <a:ea typeface="微软雅黑" panose="020B0503020204020204" pitchFamily="34" charset="-122"/>
                        </a:rPr>
                        <a:t>主要代谢酶</a:t>
                      </a:r>
                      <a:r>
                        <a:rPr lang="en-US" altLang="zh-CN" sz="1400" b="1" dirty="0">
                          <a:latin typeface="微软雅黑" panose="020B0503020204020204" pitchFamily="34" charset="-122"/>
                          <a:ea typeface="微软雅黑" panose="020B0503020204020204" pitchFamily="34" charset="-122"/>
                        </a:rPr>
                        <a:t>CYP2C19</a:t>
                      </a:r>
                      <a:r>
                        <a:rPr lang="zh-CN" altLang="en-US" sz="1400" b="1" dirty="0">
                          <a:latin typeface="微软雅黑" panose="020B0503020204020204" pitchFamily="34" charset="-122"/>
                          <a:ea typeface="微软雅黑" panose="020B0503020204020204" pitchFamily="34" charset="-122"/>
                        </a:rPr>
                        <a:t>（亲和力低）</a:t>
                      </a:r>
                      <a:endParaRPr lang="en-US" altLang="zh-CN" sz="1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b="1" dirty="0">
                          <a:latin typeface="微软雅黑" panose="020B0503020204020204" pitchFamily="34" charset="-122"/>
                          <a:ea typeface="微软雅黑" panose="020B0503020204020204" pitchFamily="34" charset="-122"/>
                        </a:rPr>
                        <a:t>其次是</a:t>
                      </a:r>
                      <a:r>
                        <a:rPr lang="en-US" altLang="zh-CN" sz="1400" b="1" dirty="0">
                          <a:latin typeface="微软雅黑" panose="020B0503020204020204" pitchFamily="34" charset="-122"/>
                          <a:ea typeface="微软雅黑" panose="020B0503020204020204" pitchFamily="34" charset="-122"/>
                        </a:rPr>
                        <a:t>CYP3A4</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1h</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l"/>
                      <a:r>
                        <a:rPr lang="zh-CN" altLang="en-US" sz="1400" b="1" dirty="0">
                          <a:latin typeface="微软雅黑" panose="020B0503020204020204" pitchFamily="34" charset="-122"/>
                          <a:ea typeface="微软雅黑" panose="020B0503020204020204" pitchFamily="34" charset="-122"/>
                        </a:rPr>
                        <a:t>专家共识：无任何程度的</a:t>
                      </a:r>
                      <a:r>
                        <a:rPr lang="en-US" altLang="zh-CN" sz="1400" b="1" dirty="0">
                          <a:latin typeface="微软雅黑" panose="020B0503020204020204" pitchFamily="34" charset="-122"/>
                          <a:ea typeface="微软雅黑" panose="020B0503020204020204" pitchFamily="34" charset="-122"/>
                        </a:rPr>
                        <a:t>CYP2C19</a:t>
                      </a:r>
                      <a:r>
                        <a:rPr lang="zh-CN" altLang="en-US" sz="1400" b="1" dirty="0">
                          <a:latin typeface="微软雅黑" panose="020B0503020204020204" pitchFamily="34" charset="-122"/>
                          <a:ea typeface="微软雅黑" panose="020B0503020204020204" pitchFamily="34" charset="-122"/>
                        </a:rPr>
                        <a:t>抑制作用</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extLst>
                  <a:ext uri="{0D108BD9-81ED-4DB2-BD59-A6C34878D82A}">
                    <a16:rowId xmlns:a16="http://schemas.microsoft.com/office/drawing/2014/main" val="10005"/>
                  </a:ext>
                </a:extLst>
              </a:tr>
            </a:tbl>
          </a:graphicData>
        </a:graphic>
      </p:graphicFrame>
      <p:sp>
        <p:nvSpPr>
          <p:cNvPr id="4" name="标题 1"/>
          <p:cNvSpPr txBox="1">
            <a:spLocks/>
          </p:cNvSpPr>
          <p:nvPr/>
        </p:nvSpPr>
        <p:spPr>
          <a:xfrm>
            <a:off x="179512" y="116632"/>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50000"/>
              </a:lnSpc>
            </a:pPr>
            <a:r>
              <a:rPr lang="zh-CN" altLang="en-US" b="1" dirty="0">
                <a:latin typeface="微软雅黑" panose="020B0503020204020204" pitchFamily="34" charset="-122"/>
                <a:ea typeface="微软雅黑" panose="020B0503020204020204" pitchFamily="34" charset="-122"/>
              </a:rPr>
              <a:t>氯吡格雷</a:t>
            </a:r>
            <a:r>
              <a:rPr lang="en-US" altLang="zh-CN" b="1" dirty="0">
                <a:latin typeface="微软雅黑" panose="020B0503020204020204" pitchFamily="34" charset="-122"/>
                <a:ea typeface="微软雅黑" panose="020B0503020204020204" pitchFamily="34" charset="-122"/>
              </a:rPr>
              <a:t>+PPI</a:t>
            </a:r>
          </a:p>
        </p:txBody>
      </p:sp>
    </p:spTree>
    <p:extLst>
      <p:ext uri="{BB962C8B-B14F-4D97-AF65-F5344CB8AC3E}">
        <p14:creationId xmlns:p14="http://schemas.microsoft.com/office/powerpoint/2010/main" val="2036188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a:extLst>
              <a:ext uri="{FF2B5EF4-FFF2-40B4-BE49-F238E27FC236}">
                <a16:creationId xmlns:a16="http://schemas.microsoft.com/office/drawing/2014/main" id="{55F3BCEB-649E-4D4C-8AA0-09A83C7693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143000"/>
            <a:ext cx="87630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3">
            <a:extLst>
              <a:ext uri="{FF2B5EF4-FFF2-40B4-BE49-F238E27FC236}">
                <a16:creationId xmlns:a16="http://schemas.microsoft.com/office/drawing/2014/main" id="{1825CA18-B28E-4C9E-98EF-1FFEB9617051}"/>
              </a:ext>
            </a:extLst>
          </p:cNvPr>
          <p:cNvSpPr>
            <a:spLocks noChangeArrowheads="1"/>
          </p:cNvSpPr>
          <p:nvPr/>
        </p:nvSpPr>
        <p:spPr bwMode="auto">
          <a:xfrm>
            <a:off x="141288" y="42863"/>
            <a:ext cx="7010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en-US" altLang="zh-CN" sz="4400" b="1" dirty="0">
              <a:latin typeface="微软雅黑" panose="020B0503020204020204" pitchFamily="34" charset="-122"/>
              <a:ea typeface="微软雅黑" panose="020B0503020204020204" pitchFamily="34" charset="-122"/>
            </a:endParaRPr>
          </a:p>
          <a:p>
            <a:pPr eaLnBrk="1" hangingPunct="1">
              <a:spcBef>
                <a:spcPct val="0"/>
              </a:spcBef>
              <a:buFontTx/>
              <a:buNone/>
            </a:pPr>
            <a:r>
              <a:rPr lang="zh-CN" altLang="en-US" sz="4400" b="1" dirty="0">
                <a:latin typeface="微软雅黑" panose="020B0503020204020204" pitchFamily="34" charset="-122"/>
                <a:ea typeface="微软雅黑" panose="020B0503020204020204" pitchFamily="34" charset="-122"/>
              </a:rPr>
              <a:t>美国</a:t>
            </a:r>
            <a:r>
              <a:rPr lang="en-US" altLang="zh-CN" sz="4400" b="1" dirty="0">
                <a:latin typeface="微软雅黑" panose="020B0503020204020204" pitchFamily="34" charset="-122"/>
                <a:ea typeface="微软雅黑" panose="020B0503020204020204" pitchFamily="34" charset="-122"/>
              </a:rPr>
              <a:t>FDA</a:t>
            </a:r>
            <a:r>
              <a:rPr lang="zh-CN" altLang="en-US" sz="4400" b="1" dirty="0">
                <a:latin typeface="微软雅黑" panose="020B0503020204020204" pitchFamily="34" charset="-122"/>
                <a:ea typeface="微软雅黑" panose="020B0503020204020204" pitchFamily="34" charset="-122"/>
              </a:rPr>
              <a:t>警告</a:t>
            </a:r>
            <a:br>
              <a:rPr lang="en-US" altLang="zh-CN" sz="2800" b="1" dirty="0">
                <a:solidFill>
                  <a:srgbClr val="0070C0"/>
                </a:solidFill>
                <a:latin typeface="微软雅黑" panose="020B0503020204020204" pitchFamily="34" charset="-122"/>
                <a:ea typeface="微软雅黑" panose="020B0503020204020204" pitchFamily="34" charset="-122"/>
              </a:rPr>
            </a:br>
            <a:endParaRPr lang="zh-CN" altLang="en-US" sz="2800" b="1" dirty="0">
              <a:solidFill>
                <a:srgbClr val="0070C0"/>
              </a:solidFill>
              <a:latin typeface="微软雅黑" panose="020B0503020204020204" pitchFamily="34" charset="-122"/>
              <a:ea typeface="微软雅黑" panose="020B0503020204020204" pitchFamily="34" charset="-122"/>
            </a:endParaRPr>
          </a:p>
        </p:txBody>
      </p:sp>
      <p:grpSp>
        <p:nvGrpSpPr>
          <p:cNvPr id="22532" name="Group 4">
            <a:extLst>
              <a:ext uri="{FF2B5EF4-FFF2-40B4-BE49-F238E27FC236}">
                <a16:creationId xmlns:a16="http://schemas.microsoft.com/office/drawing/2014/main" id="{A529D876-B823-4D2E-9B69-8D7CF4B7E585}"/>
              </a:ext>
            </a:extLst>
          </p:cNvPr>
          <p:cNvGrpSpPr>
            <a:grpSpLocks/>
          </p:cNvGrpSpPr>
          <p:nvPr/>
        </p:nvGrpSpPr>
        <p:grpSpPr bwMode="auto">
          <a:xfrm>
            <a:off x="152400" y="1828800"/>
            <a:ext cx="8763000" cy="2390775"/>
            <a:chOff x="96" y="1152"/>
            <a:chExt cx="5520" cy="1506"/>
          </a:xfrm>
        </p:grpSpPr>
        <p:pic>
          <p:nvPicPr>
            <p:cNvPr id="22541" name="Picture 5">
              <a:extLst>
                <a:ext uri="{FF2B5EF4-FFF2-40B4-BE49-F238E27FC236}">
                  <a16:creationId xmlns:a16="http://schemas.microsoft.com/office/drawing/2014/main" id="{EAC5701D-A3CB-4E56-9613-A7CF83B226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709"/>
            <a:stretch>
              <a:fillRect/>
            </a:stretch>
          </p:blipFill>
          <p:spPr bwMode="auto">
            <a:xfrm>
              <a:off x="96" y="1440"/>
              <a:ext cx="5520" cy="1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2" name="Picture 6">
              <a:extLst>
                <a:ext uri="{FF2B5EF4-FFF2-40B4-BE49-F238E27FC236}">
                  <a16:creationId xmlns:a16="http://schemas.microsoft.com/office/drawing/2014/main" id="{7FD02AE7-34C0-421C-A222-F881B32693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 y="1152"/>
              <a:ext cx="552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533" name="Line 8">
            <a:extLst>
              <a:ext uri="{FF2B5EF4-FFF2-40B4-BE49-F238E27FC236}">
                <a16:creationId xmlns:a16="http://schemas.microsoft.com/office/drawing/2014/main" id="{B4B464C2-E411-4260-83C8-AD99DABDCB6E}"/>
              </a:ext>
            </a:extLst>
          </p:cNvPr>
          <p:cNvSpPr>
            <a:spLocks noChangeShapeType="1"/>
          </p:cNvSpPr>
          <p:nvPr/>
        </p:nvSpPr>
        <p:spPr bwMode="auto">
          <a:xfrm>
            <a:off x="609600" y="2895600"/>
            <a:ext cx="78486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4" name="Line 9">
            <a:extLst>
              <a:ext uri="{FF2B5EF4-FFF2-40B4-BE49-F238E27FC236}">
                <a16:creationId xmlns:a16="http://schemas.microsoft.com/office/drawing/2014/main" id="{7AAFF6E0-D388-4388-A930-142ABFF88046}"/>
              </a:ext>
            </a:extLst>
          </p:cNvPr>
          <p:cNvSpPr>
            <a:spLocks noChangeShapeType="1"/>
          </p:cNvSpPr>
          <p:nvPr/>
        </p:nvSpPr>
        <p:spPr bwMode="auto">
          <a:xfrm>
            <a:off x="609600" y="3276600"/>
            <a:ext cx="78486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5" name="Line 10">
            <a:extLst>
              <a:ext uri="{FF2B5EF4-FFF2-40B4-BE49-F238E27FC236}">
                <a16:creationId xmlns:a16="http://schemas.microsoft.com/office/drawing/2014/main" id="{BB3C98AF-5C4B-4D6A-BEAA-EDDCB81B1C4C}"/>
              </a:ext>
            </a:extLst>
          </p:cNvPr>
          <p:cNvSpPr>
            <a:spLocks noChangeShapeType="1"/>
          </p:cNvSpPr>
          <p:nvPr/>
        </p:nvSpPr>
        <p:spPr bwMode="auto">
          <a:xfrm>
            <a:off x="533400" y="3657600"/>
            <a:ext cx="83058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6" name="Line 11">
            <a:extLst>
              <a:ext uri="{FF2B5EF4-FFF2-40B4-BE49-F238E27FC236}">
                <a16:creationId xmlns:a16="http://schemas.microsoft.com/office/drawing/2014/main" id="{BDBC3690-ED9E-4F30-BA82-14B8444FD3CD}"/>
              </a:ext>
            </a:extLst>
          </p:cNvPr>
          <p:cNvSpPr>
            <a:spLocks noChangeShapeType="1"/>
          </p:cNvSpPr>
          <p:nvPr/>
        </p:nvSpPr>
        <p:spPr bwMode="auto">
          <a:xfrm>
            <a:off x="609600" y="3048000"/>
            <a:ext cx="51816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7" name="Line 12">
            <a:extLst>
              <a:ext uri="{FF2B5EF4-FFF2-40B4-BE49-F238E27FC236}">
                <a16:creationId xmlns:a16="http://schemas.microsoft.com/office/drawing/2014/main" id="{D263E1B3-11AD-4E32-82A8-093AA56B2F84}"/>
              </a:ext>
            </a:extLst>
          </p:cNvPr>
          <p:cNvSpPr>
            <a:spLocks noChangeShapeType="1"/>
          </p:cNvSpPr>
          <p:nvPr/>
        </p:nvSpPr>
        <p:spPr bwMode="auto">
          <a:xfrm>
            <a:off x="609600" y="3429000"/>
            <a:ext cx="6858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8" name="Line 13">
            <a:extLst>
              <a:ext uri="{FF2B5EF4-FFF2-40B4-BE49-F238E27FC236}">
                <a16:creationId xmlns:a16="http://schemas.microsoft.com/office/drawing/2014/main" id="{CE523356-31A4-47E8-B4BF-15D046AA5D9A}"/>
              </a:ext>
            </a:extLst>
          </p:cNvPr>
          <p:cNvSpPr>
            <a:spLocks noChangeShapeType="1"/>
          </p:cNvSpPr>
          <p:nvPr/>
        </p:nvSpPr>
        <p:spPr bwMode="auto">
          <a:xfrm>
            <a:off x="533400" y="3810000"/>
            <a:ext cx="4572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 name="Text Box 7">
            <a:extLst>
              <a:ext uri="{FF2B5EF4-FFF2-40B4-BE49-F238E27FC236}">
                <a16:creationId xmlns:a16="http://schemas.microsoft.com/office/drawing/2014/main" id="{3126EA8D-E9D1-48F8-8CDA-100DEB11BBDF}"/>
              </a:ext>
            </a:extLst>
          </p:cNvPr>
          <p:cNvSpPr txBox="1">
            <a:spLocks noChangeArrowheads="1"/>
          </p:cNvSpPr>
          <p:nvPr/>
        </p:nvSpPr>
        <p:spPr bwMode="auto">
          <a:xfrm>
            <a:off x="142875" y="4214813"/>
            <a:ext cx="8686800" cy="369887"/>
          </a:xfrm>
          <a:prstGeom prst="rect">
            <a:avLst/>
          </a:prstGeom>
          <a:noFill/>
          <a:ln w="9525">
            <a:solidFill>
              <a:schemeClr val="bg1"/>
            </a:solidFill>
            <a:miter lim="800000"/>
            <a:headEnd/>
            <a:tailEnd/>
          </a:ln>
          <a:effectLst/>
        </p:spPr>
        <p:txBody>
          <a:bodyPr>
            <a:spAutoFit/>
          </a:bodyPr>
          <a:lstStyle/>
          <a:p>
            <a:pPr eaLnBrk="1" fontAlgn="auto" hangingPunct="1">
              <a:spcBef>
                <a:spcPct val="50000"/>
              </a:spcBef>
              <a:spcAft>
                <a:spcPts val="0"/>
              </a:spcAft>
              <a:defRPr/>
            </a:pPr>
            <a:endParaRPr lang="zh-CN" altLang="en-US" b="1" dirty="0">
              <a:latin typeface="+mn-ea"/>
              <a:ea typeface="+mn-ea"/>
            </a:endParaRPr>
          </a:p>
        </p:txBody>
      </p:sp>
      <p:pic>
        <p:nvPicPr>
          <p:cNvPr id="22540" name="图片 14" descr="FDA-氯比格雷 奥美拉唑.PNG">
            <a:extLst>
              <a:ext uri="{FF2B5EF4-FFF2-40B4-BE49-F238E27FC236}">
                <a16:creationId xmlns:a16="http://schemas.microsoft.com/office/drawing/2014/main" id="{80028967-BEA9-45F7-ADC8-803FB4EB4D2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4313" y="4500563"/>
            <a:ext cx="8585200"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89009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800" b="1" dirty="0">
                <a:latin typeface="黑体" panose="02010609060101010101" pitchFamily="49" charset="-122"/>
                <a:ea typeface="黑体" panose="02010609060101010101" pitchFamily="49" charset="-122"/>
              </a:rPr>
              <a:t>临床预后</a:t>
            </a:r>
            <a:r>
              <a:rPr lang="en-US" altLang="zh-CN" sz="4800" b="1" dirty="0">
                <a:latin typeface="黑体" panose="02010609060101010101" pitchFamily="49" charset="-122"/>
                <a:ea typeface="黑体" panose="02010609060101010101" pitchFamily="49" charset="-122"/>
                <a:cs typeface="Times New Roman"/>
              </a:rPr>
              <a:t>&amp;</a:t>
            </a:r>
            <a:r>
              <a:rPr lang="zh-CN" altLang="en-US" sz="4800" b="1" dirty="0">
                <a:latin typeface="黑体" panose="02010609060101010101" pitchFamily="49" charset="-122"/>
                <a:ea typeface="黑体" panose="02010609060101010101" pitchFamily="49" charset="-122"/>
                <a:cs typeface="Times New Roman"/>
              </a:rPr>
              <a:t>药物代谢</a:t>
            </a:r>
            <a:endParaRPr lang="zh-CN" altLang="en-US" sz="4800" b="1" dirty="0">
              <a:latin typeface="黑体" panose="02010609060101010101" pitchFamily="49" charset="-122"/>
              <a:ea typeface="黑体" panose="02010609060101010101" pitchFamily="49" charset="-122"/>
            </a:endParaRPr>
          </a:p>
        </p:txBody>
      </p:sp>
      <p:sp>
        <p:nvSpPr>
          <p:cNvPr id="3" name="文本占位符 2"/>
          <p:cNvSpPr>
            <a:spLocks noGrp="1"/>
          </p:cNvSpPr>
          <p:nvPr>
            <p:ph type="body" idx="1"/>
          </p:nvPr>
        </p:nvSpPr>
        <p:spPr/>
        <p:txBody>
          <a:bodyPr/>
          <a:lstStyle/>
          <a:p>
            <a:endParaRPr lang="zh-CN" altLang="en-US"/>
          </a:p>
        </p:txBody>
      </p:sp>
      <p:pic>
        <p:nvPicPr>
          <p:cNvPr id="7" name="内容占位符 6"/>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t="29183" r="-3610"/>
          <a:stretch/>
        </p:blipFill>
        <p:spPr>
          <a:xfrm>
            <a:off x="467544" y="2060848"/>
            <a:ext cx="4176464" cy="4552112"/>
          </a:xfrm>
          <a:prstGeom prst="rect">
            <a:avLst/>
          </a:prstGeom>
          <a:ln>
            <a:noFill/>
          </a:ln>
          <a:effectLst>
            <a:softEdge rad="112500"/>
          </a:effectLst>
        </p:spPr>
      </p:pic>
      <p:sp>
        <p:nvSpPr>
          <p:cNvPr id="5" name="文本占位符 4"/>
          <p:cNvSpPr>
            <a:spLocks noGrp="1"/>
          </p:cNvSpPr>
          <p:nvPr>
            <p:ph type="body" sz="quarter" idx="3"/>
          </p:nvPr>
        </p:nvSpPr>
        <p:spPr/>
        <p:txBody>
          <a:bodyPr/>
          <a:lstStyle/>
          <a:p>
            <a:endParaRPr lang="zh-CN" altLang="en-US"/>
          </a:p>
        </p:txBody>
      </p:sp>
      <p:pic>
        <p:nvPicPr>
          <p:cNvPr id="8" name="内容占位符 7"/>
          <p:cNvPicPr>
            <a:picLocks noGrp="1" noChangeAspect="1"/>
          </p:cNvPicPr>
          <p:nvPr>
            <p:ph sz="quarter" idx="4"/>
          </p:nvPr>
        </p:nvPicPr>
        <p:blipFill rotWithShape="1">
          <a:blip r:embed="rId3" cstate="print">
            <a:extLst>
              <a:ext uri="{28A0092B-C50C-407E-A947-70E740481C1C}">
                <a14:useLocalDpi xmlns:a14="http://schemas.microsoft.com/office/drawing/2010/main" val="0"/>
              </a:ext>
            </a:extLst>
          </a:blip>
          <a:srcRect t="28645" r="2106"/>
          <a:stretch/>
        </p:blipFill>
        <p:spPr>
          <a:xfrm>
            <a:off x="4644008" y="2060848"/>
            <a:ext cx="4104456" cy="4536504"/>
          </a:xfrm>
          <a:prstGeom prst="rect">
            <a:avLst/>
          </a:prstGeom>
          <a:ln>
            <a:noFill/>
          </a:ln>
          <a:effectLst>
            <a:softEdge rad="112500"/>
          </a:effectLst>
        </p:spPr>
      </p:pic>
      <p:sp>
        <p:nvSpPr>
          <p:cNvPr id="9" name="TextBox 8"/>
          <p:cNvSpPr txBox="1"/>
          <p:nvPr/>
        </p:nvSpPr>
        <p:spPr>
          <a:xfrm>
            <a:off x="5743298" y="6580842"/>
            <a:ext cx="2997937" cy="261610"/>
          </a:xfrm>
          <a:prstGeom prst="rect">
            <a:avLst/>
          </a:prstGeom>
          <a:noFill/>
        </p:spPr>
        <p:txBody>
          <a:bodyPr wrap="none" rtlCol="0">
            <a:spAutoFit/>
          </a:bodyPr>
          <a:lstStyle/>
          <a:p>
            <a:pPr algn="r"/>
            <a:r>
              <a:rPr lang="zh-CN" altLang="en-US" sz="1100" b="1" dirty="0">
                <a:latin typeface="微软雅黑" panose="020B0503020204020204" pitchFamily="34" charset="-122"/>
                <a:ea typeface="微软雅黑" panose="020B0503020204020204" pitchFamily="34" charset="-122"/>
              </a:rPr>
              <a:t>引用自北京协和医院心内科主治大夫郭帆</a:t>
            </a:r>
            <a:r>
              <a:rPr lang="en-US" altLang="zh-CN" sz="1100" b="1" dirty="0">
                <a:latin typeface="微软雅黑" panose="020B0503020204020204" pitchFamily="34" charset="-122"/>
                <a:ea typeface="微软雅黑" panose="020B0503020204020204" pitchFamily="34" charset="-122"/>
              </a:rPr>
              <a:t>PPT</a:t>
            </a:r>
            <a:endParaRPr lang="zh-CN" altLang="en-US" sz="1100" b="1" dirty="0">
              <a:latin typeface="微软雅黑" panose="020B0503020204020204" pitchFamily="34" charset="-122"/>
              <a:ea typeface="微软雅黑" panose="020B0503020204020204" pitchFamily="34" charset="-122"/>
            </a:endParaRPr>
          </a:p>
        </p:txBody>
      </p:sp>
      <p:sp>
        <p:nvSpPr>
          <p:cNvPr id="4" name="矩形 3"/>
          <p:cNvSpPr/>
          <p:nvPr/>
        </p:nvSpPr>
        <p:spPr>
          <a:xfrm>
            <a:off x="4932040" y="3645024"/>
            <a:ext cx="1944216" cy="50405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05119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ChangeArrowheads="1"/>
          </p:cNvSpPr>
          <p:nvPr/>
        </p:nvSpPr>
        <p:spPr bwMode="auto">
          <a:xfrm>
            <a:off x="0" y="1054100"/>
            <a:ext cx="9144000" cy="71438"/>
          </a:xfrm>
          <a:prstGeom prst="rect">
            <a:avLst/>
          </a:prstGeom>
          <a:gradFill rotWithShape="1">
            <a:gsLst>
              <a:gs pos="0">
                <a:srgbClr val="FFF200"/>
              </a:gs>
              <a:gs pos="22501">
                <a:srgbClr val="FF7A00"/>
              </a:gs>
              <a:gs pos="35001">
                <a:srgbClr val="FF0300"/>
              </a:gs>
              <a:gs pos="50000">
                <a:srgbClr val="4D0808"/>
              </a:gs>
              <a:gs pos="64999">
                <a:srgbClr val="FF0300"/>
              </a:gs>
              <a:gs pos="77499">
                <a:srgbClr val="FF7A00"/>
              </a:gs>
              <a:gs pos="100000">
                <a:srgbClr val="FFF2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charset="0"/>
              <a:buChar char="•"/>
              <a:defRPr sz="3200">
                <a:solidFill>
                  <a:schemeClr val="tx1"/>
                </a:solidFill>
                <a:latin typeface="Calibri" pitchFamily="34" charset="0"/>
                <a:ea typeface="宋体" charset="-122"/>
              </a:defRPr>
            </a:lvl1pPr>
            <a:lvl2pPr marL="742950" indent="-285750">
              <a:spcBef>
                <a:spcPct val="20000"/>
              </a:spcBef>
              <a:buFont typeface="Arial" charset="0"/>
              <a:buChar char="–"/>
              <a:defRPr sz="2800">
                <a:solidFill>
                  <a:schemeClr val="tx1"/>
                </a:solidFill>
                <a:latin typeface="Calibri" pitchFamily="34" charset="0"/>
                <a:ea typeface="宋体" charset="-122"/>
              </a:defRPr>
            </a:lvl2pPr>
            <a:lvl3pPr marL="1143000" indent="-228600">
              <a:spcBef>
                <a:spcPct val="20000"/>
              </a:spcBef>
              <a:buFont typeface="Arial" charset="0"/>
              <a:buChar char="•"/>
              <a:defRPr sz="2400">
                <a:solidFill>
                  <a:schemeClr val="tx1"/>
                </a:solidFill>
                <a:latin typeface="Calibri" pitchFamily="34" charset="0"/>
                <a:ea typeface="宋体" charset="-122"/>
              </a:defRPr>
            </a:lvl3pPr>
            <a:lvl4pPr marL="1600200" indent="-228600">
              <a:spcBef>
                <a:spcPct val="20000"/>
              </a:spcBef>
              <a:buFont typeface="Arial" charset="0"/>
              <a:buChar char="–"/>
              <a:defRPr sz="2000">
                <a:solidFill>
                  <a:schemeClr val="tx1"/>
                </a:solidFill>
                <a:latin typeface="Calibri" pitchFamily="34" charset="0"/>
                <a:ea typeface="宋体" charset="-122"/>
              </a:defRPr>
            </a:lvl4pPr>
            <a:lvl5pPr marL="2057400" indent="-22860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8" name="矩形 7">
            <a:extLst>
              <a:ext uri="{FF2B5EF4-FFF2-40B4-BE49-F238E27FC236}">
                <a16:creationId xmlns:a16="http://schemas.microsoft.com/office/drawing/2014/main" id="{3B4854FE-06CE-4424-BD18-D0327C189772}"/>
              </a:ext>
            </a:extLst>
          </p:cNvPr>
          <p:cNvSpPr/>
          <p:nvPr/>
        </p:nvSpPr>
        <p:spPr>
          <a:xfrm>
            <a:off x="683568" y="84992"/>
            <a:ext cx="6143625" cy="769441"/>
          </a:xfrm>
          <a:prstGeom prst="rect">
            <a:avLst/>
          </a:prstGeom>
        </p:spPr>
        <p:txBody>
          <a:bodyPr>
            <a:spAutoFit/>
          </a:bodyPr>
          <a:lstStyle/>
          <a:p>
            <a:pPr eaLnBrk="1" fontAlgn="auto" hangingPunct="1">
              <a:spcBef>
                <a:spcPts val="0"/>
              </a:spcBef>
              <a:spcAft>
                <a:spcPts val="0"/>
              </a:spcAft>
              <a:defRPr/>
            </a:pPr>
            <a:r>
              <a:rPr lang="zh-CN" altLang="en-US" sz="44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药品中文说明书</a:t>
            </a:r>
          </a:p>
        </p:txBody>
      </p:sp>
      <p:graphicFrame>
        <p:nvGraphicFramePr>
          <p:cNvPr id="11" name="表格 10">
            <a:extLst>
              <a:ext uri="{FF2B5EF4-FFF2-40B4-BE49-F238E27FC236}">
                <a16:creationId xmlns:a16="http://schemas.microsoft.com/office/drawing/2014/main" id="{460FAC5D-D047-4E98-B8B9-7C4725EB2E1F}"/>
              </a:ext>
            </a:extLst>
          </p:cNvPr>
          <p:cNvGraphicFramePr>
            <a:graphicFrameLocks noGrp="1"/>
          </p:cNvGraphicFramePr>
          <p:nvPr>
            <p:extLst>
              <p:ext uri="{D42A27DB-BD31-4B8C-83A1-F6EECF244321}">
                <p14:modId xmlns:p14="http://schemas.microsoft.com/office/powerpoint/2010/main" val="940793546"/>
              </p:ext>
            </p:extLst>
          </p:nvPr>
        </p:nvGraphicFramePr>
        <p:xfrm>
          <a:off x="683568" y="3717032"/>
          <a:ext cx="7920682" cy="2304256"/>
        </p:xfrm>
        <a:graphic>
          <a:graphicData uri="http://schemas.openxmlformats.org/drawingml/2006/table">
            <a:tbl>
              <a:tblPr firstRow="1" bandRow="1">
                <a:tableStyleId>{5C22544A-7EE6-4342-B048-85BDC9FD1C3A}</a:tableStyleId>
              </a:tblPr>
              <a:tblGrid>
                <a:gridCol w="3888335">
                  <a:extLst>
                    <a:ext uri="{9D8B030D-6E8A-4147-A177-3AD203B41FA5}">
                      <a16:colId xmlns:a16="http://schemas.microsoft.com/office/drawing/2014/main" val="20000"/>
                    </a:ext>
                  </a:extLst>
                </a:gridCol>
                <a:gridCol w="4032347">
                  <a:extLst>
                    <a:ext uri="{9D8B030D-6E8A-4147-A177-3AD203B41FA5}">
                      <a16:colId xmlns:a16="http://schemas.microsoft.com/office/drawing/2014/main" val="20001"/>
                    </a:ext>
                  </a:extLst>
                </a:gridCol>
              </a:tblGrid>
              <a:tr h="615852">
                <a:tc>
                  <a:txBody>
                    <a:bodyPr/>
                    <a:lstStyle/>
                    <a:p>
                      <a:pPr algn="ctr"/>
                      <a:r>
                        <a:rPr lang="en-US" altLang="zh-CN" sz="2800" dirty="0">
                          <a:latin typeface="微软雅黑" panose="020B0503020204020204" pitchFamily="34" charset="-122"/>
                          <a:ea typeface="微软雅黑" panose="020B0503020204020204" pitchFamily="34" charset="-122"/>
                        </a:rPr>
                        <a:t>PPIs</a:t>
                      </a:r>
                      <a:r>
                        <a:rPr lang="zh-CN" altLang="en-US" sz="2800" dirty="0">
                          <a:latin typeface="微软雅黑" panose="020B0503020204020204" pitchFamily="34" charset="-122"/>
                          <a:ea typeface="微软雅黑" panose="020B0503020204020204" pitchFamily="34" charset="-122"/>
                        </a:rPr>
                        <a:t>说明书</a:t>
                      </a:r>
                      <a:endParaRPr lang="en-US" altLang="zh-CN" sz="2800" dirty="0">
                        <a:latin typeface="微软雅黑" panose="020B0503020204020204" pitchFamily="34" charset="-122"/>
                        <a:ea typeface="微软雅黑" panose="020B0503020204020204" pitchFamily="34" charset="-122"/>
                      </a:endParaRPr>
                    </a:p>
                  </a:txBody>
                  <a:tcPr marL="91439" marR="91439" marT="45700" marB="45700"/>
                </a:tc>
                <a:tc>
                  <a:txBody>
                    <a:bodyPr/>
                    <a:lstStyle/>
                    <a:p>
                      <a:pPr algn="ctr"/>
                      <a:r>
                        <a:rPr lang="zh-CN" altLang="en-US" sz="2800" dirty="0">
                          <a:latin typeface="微软雅黑" panose="020B0503020204020204" pitchFamily="34" charset="-122"/>
                          <a:ea typeface="微软雅黑" panose="020B0503020204020204" pitchFamily="34" charset="-122"/>
                        </a:rPr>
                        <a:t>与氯吡格雷相互作用</a:t>
                      </a:r>
                    </a:p>
                  </a:txBody>
                  <a:tcPr marL="91439" marR="91439" marT="45700" marB="45700"/>
                </a:tc>
                <a:extLst>
                  <a:ext uri="{0D108BD9-81ED-4DB2-BD59-A6C34878D82A}">
                    <a16:rowId xmlns:a16="http://schemas.microsoft.com/office/drawing/2014/main" val="10000"/>
                  </a:ext>
                </a:extLst>
              </a:tr>
              <a:tr h="422101">
                <a:tc>
                  <a:txBody>
                    <a:bodyPr/>
                    <a:lstStyle/>
                    <a:p>
                      <a:pPr algn="ctr"/>
                      <a:r>
                        <a:rPr lang="zh-CN" altLang="en-US" sz="2000" b="1" dirty="0">
                          <a:latin typeface="微软雅黑" panose="020B0503020204020204" pitchFamily="34" charset="-122"/>
                          <a:ea typeface="微软雅黑" panose="020B0503020204020204" pitchFamily="34" charset="-122"/>
                        </a:rPr>
                        <a:t>奥美拉唑肠溶片（洛赛克）</a:t>
                      </a:r>
                    </a:p>
                  </a:txBody>
                  <a:tcPr marL="91439" marR="91439" marT="45700" marB="45700"/>
                </a:tc>
                <a:tc>
                  <a:txBody>
                    <a:bodyPr/>
                    <a:lstStyle/>
                    <a:p>
                      <a:pPr algn="ctr"/>
                      <a:r>
                        <a:rPr lang="zh-CN" altLang="en-US" sz="2000" b="1" dirty="0">
                          <a:latin typeface="微软雅黑" panose="020B0503020204020204" pitchFamily="34" charset="-122"/>
                          <a:ea typeface="微软雅黑" panose="020B0503020204020204" pitchFamily="34" charset="-122"/>
                        </a:rPr>
                        <a:t>未提及</a:t>
                      </a:r>
                    </a:p>
                  </a:txBody>
                  <a:tcPr marL="91439" marR="91439" marT="45700" marB="45700"/>
                </a:tc>
                <a:extLst>
                  <a:ext uri="{0D108BD9-81ED-4DB2-BD59-A6C34878D82A}">
                    <a16:rowId xmlns:a16="http://schemas.microsoft.com/office/drawing/2014/main" val="10001"/>
                  </a:ext>
                </a:extLst>
              </a:tr>
              <a:tr h="422101">
                <a:tc>
                  <a:txBody>
                    <a:bodyPr/>
                    <a:lstStyle/>
                    <a:p>
                      <a:pPr algn="ctr"/>
                      <a:r>
                        <a:rPr lang="zh-CN" altLang="en-US" sz="2000" b="1" dirty="0">
                          <a:latin typeface="微软雅黑" panose="020B0503020204020204" pitchFamily="34" charset="-122"/>
                          <a:ea typeface="微软雅黑" panose="020B0503020204020204" pitchFamily="34" charset="-122"/>
                        </a:rPr>
                        <a:t>埃索美拉唑镁肠溶片（耐信）</a:t>
                      </a:r>
                    </a:p>
                  </a:txBody>
                  <a:tcPr marL="91439" marR="91439" marT="45700" marB="45700"/>
                </a:tc>
                <a:tc>
                  <a:txBody>
                    <a:bodyPr/>
                    <a:lstStyle/>
                    <a:p>
                      <a:pPr algn="ctr"/>
                      <a:r>
                        <a:rPr lang="zh-CN" altLang="en-US" sz="2000" b="1" dirty="0">
                          <a:latin typeface="微软雅黑" panose="020B0503020204020204" pitchFamily="34" charset="-122"/>
                          <a:ea typeface="微软雅黑" panose="020B0503020204020204" pitchFamily="34" charset="-122"/>
                        </a:rPr>
                        <a:t>未提及</a:t>
                      </a:r>
                    </a:p>
                  </a:txBody>
                  <a:tcPr marL="91439" marR="91439" marT="45700" marB="45700"/>
                </a:tc>
                <a:extLst>
                  <a:ext uri="{0D108BD9-81ED-4DB2-BD59-A6C34878D82A}">
                    <a16:rowId xmlns:a16="http://schemas.microsoft.com/office/drawing/2014/main" val="10002"/>
                  </a:ext>
                </a:extLst>
              </a:tr>
              <a:tr h="422101">
                <a:tc>
                  <a:txBody>
                    <a:bodyPr/>
                    <a:lstStyle/>
                    <a:p>
                      <a:pPr algn="ctr"/>
                      <a:r>
                        <a:rPr lang="zh-CN" altLang="en-US" sz="2000" b="1" dirty="0">
                          <a:latin typeface="微软雅黑" panose="020B0503020204020204" pitchFamily="34" charset="-122"/>
                          <a:ea typeface="微软雅黑" panose="020B0503020204020204" pitchFamily="34" charset="-122"/>
                        </a:rPr>
                        <a:t>兰索拉唑胶囊（达克普隆）</a:t>
                      </a:r>
                    </a:p>
                  </a:txBody>
                  <a:tcPr marL="91439" marR="91439" marT="45700" marB="4570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b="1" dirty="0">
                          <a:latin typeface="微软雅黑" panose="020B0503020204020204" pitchFamily="34" charset="-122"/>
                          <a:ea typeface="微软雅黑" panose="020B0503020204020204" pitchFamily="34" charset="-122"/>
                        </a:rPr>
                        <a:t>未提及</a:t>
                      </a:r>
                    </a:p>
                  </a:txBody>
                  <a:tcPr marL="91439" marR="91439" marT="45700" marB="45700"/>
                </a:tc>
                <a:extLst>
                  <a:ext uri="{0D108BD9-81ED-4DB2-BD59-A6C34878D82A}">
                    <a16:rowId xmlns:a16="http://schemas.microsoft.com/office/drawing/2014/main" val="10003"/>
                  </a:ext>
                </a:extLst>
              </a:tr>
              <a:tr h="422101">
                <a:tc>
                  <a:txBody>
                    <a:bodyPr/>
                    <a:lstStyle/>
                    <a:p>
                      <a:pPr algn="ctr"/>
                      <a:r>
                        <a:rPr lang="zh-CN" altLang="en-US" sz="2000" b="1" dirty="0">
                          <a:latin typeface="微软雅黑" panose="020B0503020204020204" pitchFamily="34" charset="-122"/>
                          <a:ea typeface="微软雅黑" panose="020B0503020204020204" pitchFamily="34" charset="-122"/>
                        </a:rPr>
                        <a:t>泮托拉唑肠溶片（潘妥洛克）</a:t>
                      </a:r>
                    </a:p>
                  </a:txBody>
                  <a:tcPr marL="91439" marR="91439" marT="45700" marB="4570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b="1" dirty="0">
                          <a:latin typeface="微软雅黑" panose="020B0503020204020204" pitchFamily="34" charset="-122"/>
                          <a:ea typeface="微软雅黑" panose="020B0503020204020204" pitchFamily="34" charset="-122"/>
                        </a:rPr>
                        <a:t>未提及</a:t>
                      </a:r>
                    </a:p>
                  </a:txBody>
                  <a:tcPr marL="91439" marR="91439" marT="45700" marB="45700"/>
                </a:tc>
                <a:extLst>
                  <a:ext uri="{0D108BD9-81ED-4DB2-BD59-A6C34878D82A}">
                    <a16:rowId xmlns:a16="http://schemas.microsoft.com/office/drawing/2014/main" val="10004"/>
                  </a:ext>
                </a:extLst>
              </a:tr>
            </a:tbl>
          </a:graphicData>
        </a:graphic>
      </p:graphicFrame>
      <p:graphicFrame>
        <p:nvGraphicFramePr>
          <p:cNvPr id="13" name="表格 12">
            <a:extLst>
              <a:ext uri="{FF2B5EF4-FFF2-40B4-BE49-F238E27FC236}">
                <a16:creationId xmlns:a16="http://schemas.microsoft.com/office/drawing/2014/main" id="{FA7CE810-A4E8-45C9-910E-5B9FBA817B2B}"/>
              </a:ext>
            </a:extLst>
          </p:cNvPr>
          <p:cNvGraphicFramePr>
            <a:graphicFrameLocks noGrp="1"/>
          </p:cNvGraphicFramePr>
          <p:nvPr/>
        </p:nvGraphicFramePr>
        <p:xfrm>
          <a:off x="714375" y="1285875"/>
          <a:ext cx="7889875" cy="2071688"/>
        </p:xfrm>
        <a:graphic>
          <a:graphicData uri="http://schemas.openxmlformats.org/drawingml/2006/table">
            <a:tbl>
              <a:tblPr firstRow="1" bandRow="1">
                <a:tableStyleId>{5C22544A-7EE6-4342-B048-85BDC9FD1C3A}</a:tableStyleId>
              </a:tblPr>
              <a:tblGrid>
                <a:gridCol w="7889875">
                  <a:extLst>
                    <a:ext uri="{9D8B030D-6E8A-4147-A177-3AD203B41FA5}">
                      <a16:colId xmlns:a16="http://schemas.microsoft.com/office/drawing/2014/main" val="20000"/>
                    </a:ext>
                  </a:extLst>
                </a:gridCol>
              </a:tblGrid>
              <a:tr h="672629">
                <a:tc>
                  <a:txBody>
                    <a:bodyPr/>
                    <a:lstStyle/>
                    <a:p>
                      <a:pPr algn="ctr"/>
                      <a:r>
                        <a:rPr lang="zh-CN" altLang="en-US" sz="2800" dirty="0">
                          <a:latin typeface="微软雅黑" panose="020B0503020204020204" pitchFamily="34" charset="-122"/>
                          <a:ea typeface="微软雅黑" panose="020B0503020204020204" pitchFamily="34" charset="-122"/>
                        </a:rPr>
                        <a:t>氯吡格雷说明书与</a:t>
                      </a:r>
                      <a:r>
                        <a:rPr lang="en-US" altLang="zh-CN" sz="2800" dirty="0">
                          <a:latin typeface="微软雅黑" panose="020B0503020204020204" pitchFamily="34" charset="-122"/>
                          <a:ea typeface="微软雅黑" panose="020B0503020204020204" pitchFamily="34" charset="-122"/>
                        </a:rPr>
                        <a:t>PPI</a:t>
                      </a:r>
                      <a:r>
                        <a:rPr lang="zh-CN" altLang="en-US" sz="2800" dirty="0">
                          <a:latin typeface="微软雅黑" panose="020B0503020204020204" pitchFamily="34" charset="-122"/>
                          <a:ea typeface="微软雅黑" panose="020B0503020204020204" pitchFamily="34" charset="-122"/>
                        </a:rPr>
                        <a:t>相互作用</a:t>
                      </a:r>
                    </a:p>
                  </a:txBody>
                  <a:tcPr marL="91437" marR="91437" marT="45741" marB="45741"/>
                </a:tc>
                <a:extLst>
                  <a:ext uri="{0D108BD9-81ED-4DB2-BD59-A6C34878D82A}">
                    <a16:rowId xmlns:a16="http://schemas.microsoft.com/office/drawing/2014/main" val="10000"/>
                  </a:ext>
                </a:extLst>
              </a:tr>
              <a:tr h="1399059">
                <a:tc>
                  <a:txBody>
                    <a:bodyPr/>
                    <a:lstStyle/>
                    <a:p>
                      <a:pPr algn="l"/>
                      <a:r>
                        <a:rPr lang="zh-CN" altLang="en-US" sz="2400" b="1" dirty="0">
                          <a:solidFill>
                            <a:srgbClr val="C00000"/>
                          </a:solidFill>
                          <a:latin typeface="微软雅黑" panose="020B0503020204020204" pitchFamily="34" charset="-122"/>
                          <a:ea typeface="微软雅黑" panose="020B0503020204020204" pitchFamily="34" charset="-122"/>
                        </a:rPr>
                        <a:t>不推荐</a:t>
                      </a:r>
                      <a:r>
                        <a:rPr lang="zh-CN" altLang="en-US" sz="2400" b="1" dirty="0">
                          <a:solidFill>
                            <a:schemeClr val="tx1"/>
                          </a:solidFill>
                          <a:latin typeface="微软雅黑" panose="020B0503020204020204" pitchFamily="34" charset="-122"/>
                          <a:ea typeface="微软雅黑" panose="020B0503020204020204" pitchFamily="34" charset="-122"/>
                        </a:rPr>
                        <a:t>氯吡格雷与</a:t>
                      </a:r>
                      <a:r>
                        <a:rPr lang="zh-CN" altLang="en-US" sz="2400" b="1" dirty="0">
                          <a:solidFill>
                            <a:srgbClr val="C00000"/>
                          </a:solidFill>
                          <a:latin typeface="微软雅黑" panose="020B0503020204020204" pitchFamily="34" charset="-122"/>
                          <a:ea typeface="微软雅黑" panose="020B0503020204020204" pitchFamily="34" charset="-122"/>
                        </a:rPr>
                        <a:t>奥美拉唑或埃索美拉唑</a:t>
                      </a:r>
                      <a:r>
                        <a:rPr lang="zh-CN" altLang="en-US" sz="2400" b="1" dirty="0">
                          <a:solidFill>
                            <a:schemeClr val="tx1"/>
                          </a:solidFill>
                          <a:latin typeface="微软雅黑" panose="020B0503020204020204" pitchFamily="34" charset="-122"/>
                          <a:ea typeface="微软雅黑" panose="020B0503020204020204" pitchFamily="34" charset="-122"/>
                        </a:rPr>
                        <a:t>联合使用；</a:t>
                      </a:r>
                      <a:endParaRPr lang="en-US" altLang="zh-CN" sz="2400" b="1" dirty="0">
                        <a:solidFill>
                          <a:schemeClr val="tx1"/>
                        </a:solidFill>
                        <a:latin typeface="微软雅黑" panose="020B0503020204020204" pitchFamily="34" charset="-122"/>
                        <a:ea typeface="微软雅黑" panose="020B0503020204020204" pitchFamily="34" charset="-122"/>
                      </a:endParaRPr>
                    </a:p>
                    <a:p>
                      <a:pPr algn="l"/>
                      <a:r>
                        <a:rPr lang="zh-CN" altLang="en-US" sz="2400" b="1" dirty="0">
                          <a:solidFill>
                            <a:srgbClr val="C00000"/>
                          </a:solidFill>
                          <a:latin typeface="微软雅黑" panose="020B0503020204020204" pitchFamily="34" charset="-122"/>
                          <a:ea typeface="微软雅黑" panose="020B0503020204020204" pitchFamily="34" charset="-122"/>
                        </a:rPr>
                        <a:t>泮托拉唑、兰索拉唑</a:t>
                      </a:r>
                      <a:r>
                        <a:rPr lang="zh-CN" altLang="en-US" sz="2400" b="1" dirty="0">
                          <a:solidFill>
                            <a:schemeClr val="tx1"/>
                          </a:solidFill>
                          <a:latin typeface="微软雅黑" panose="020B0503020204020204" pitchFamily="34" charset="-122"/>
                          <a:ea typeface="微软雅黑" panose="020B0503020204020204" pitchFamily="34" charset="-122"/>
                        </a:rPr>
                        <a:t>与氯吡格雷联用后，未观察到氯吡格雷代谢物的血药浓度大幅下降，</a:t>
                      </a:r>
                      <a:r>
                        <a:rPr lang="zh-CN" altLang="en-US" sz="2400" b="1" dirty="0">
                          <a:solidFill>
                            <a:srgbClr val="C00000"/>
                          </a:solidFill>
                          <a:latin typeface="微软雅黑" panose="020B0503020204020204" pitchFamily="34" charset="-122"/>
                          <a:ea typeface="微软雅黑" panose="020B0503020204020204" pitchFamily="34" charset="-122"/>
                        </a:rPr>
                        <a:t>可以联用</a:t>
                      </a:r>
                      <a:r>
                        <a:rPr lang="zh-CN" altLang="en-US" sz="2400" b="1" dirty="0">
                          <a:solidFill>
                            <a:schemeClr val="tx1"/>
                          </a:solidFill>
                          <a:latin typeface="微软雅黑" panose="020B0503020204020204" pitchFamily="34" charset="-122"/>
                          <a:ea typeface="微软雅黑" panose="020B0503020204020204" pitchFamily="34" charset="-122"/>
                        </a:rPr>
                        <a:t>。</a:t>
                      </a:r>
                    </a:p>
                  </a:txBody>
                  <a:tcPr marL="91437" marR="91437" marT="45741" marB="45741"/>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833672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a:extLst>
              <a:ext uri="{FF2B5EF4-FFF2-40B4-BE49-F238E27FC236}">
                <a16:creationId xmlns:a16="http://schemas.microsoft.com/office/drawing/2014/main" id="{FE0EA565-C1C2-4BFD-9683-1E36E07CB233}"/>
              </a:ext>
            </a:extLst>
          </p:cNvPr>
          <p:cNvGraphicFramePr>
            <a:graphicFrameLocks noGrp="1"/>
          </p:cNvGraphicFramePr>
          <p:nvPr>
            <p:ph idx="1"/>
            <p:extLst>
              <p:ext uri="{D42A27DB-BD31-4B8C-83A1-F6EECF244321}">
                <p14:modId xmlns:p14="http://schemas.microsoft.com/office/powerpoint/2010/main" val="489280593"/>
              </p:ext>
            </p:extLst>
          </p:nvPr>
        </p:nvGraphicFramePr>
        <p:xfrm>
          <a:off x="250825" y="1341438"/>
          <a:ext cx="8642351" cy="5183187"/>
        </p:xfrm>
        <a:graphic>
          <a:graphicData uri="http://schemas.openxmlformats.org/drawingml/2006/table">
            <a:tbl>
              <a:tblPr/>
              <a:tblGrid>
                <a:gridCol w="1669124">
                  <a:extLst>
                    <a:ext uri="{9D8B030D-6E8A-4147-A177-3AD203B41FA5}">
                      <a16:colId xmlns:a16="http://schemas.microsoft.com/office/drawing/2014/main" val="20000"/>
                    </a:ext>
                  </a:extLst>
                </a:gridCol>
                <a:gridCol w="2856055">
                  <a:extLst>
                    <a:ext uri="{9D8B030D-6E8A-4147-A177-3AD203B41FA5}">
                      <a16:colId xmlns:a16="http://schemas.microsoft.com/office/drawing/2014/main" val="20001"/>
                    </a:ext>
                  </a:extLst>
                </a:gridCol>
                <a:gridCol w="1956181">
                  <a:extLst>
                    <a:ext uri="{9D8B030D-6E8A-4147-A177-3AD203B41FA5}">
                      <a16:colId xmlns:a16="http://schemas.microsoft.com/office/drawing/2014/main" val="20002"/>
                    </a:ext>
                  </a:extLst>
                </a:gridCol>
                <a:gridCol w="2160991">
                  <a:extLst>
                    <a:ext uri="{9D8B030D-6E8A-4147-A177-3AD203B41FA5}">
                      <a16:colId xmlns:a16="http://schemas.microsoft.com/office/drawing/2014/main" val="20003"/>
                    </a:ext>
                  </a:extLst>
                </a:gridCol>
              </a:tblGrid>
              <a:tr h="6487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3200" b="1" i="0" u="none" strike="noStrike" cap="none" normalizeH="0" baseline="0" dirty="0">
                          <a:ln>
                            <a:noFill/>
                          </a:ln>
                          <a:solidFill>
                            <a:srgbClr val="FFFF00"/>
                          </a:solidFill>
                          <a:effectLst/>
                          <a:latin typeface="Lucida Sans Unicode" pitchFamily="34" charset="0"/>
                          <a:ea typeface="黑体" pitchFamily="49" charset="-122"/>
                        </a:rPr>
                        <a:t>药物</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3200" b="1" i="0" u="none" strike="noStrike" cap="none" normalizeH="0" baseline="0" dirty="0">
                          <a:ln>
                            <a:noFill/>
                          </a:ln>
                          <a:solidFill>
                            <a:srgbClr val="FFFF00"/>
                          </a:solidFill>
                          <a:effectLst/>
                          <a:latin typeface="Lucida Sans Unicode" pitchFamily="34" charset="0"/>
                          <a:ea typeface="黑体" pitchFamily="49" charset="-122"/>
                        </a:rPr>
                        <a:t>代    谢</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3200" b="1" i="0" u="none" strike="noStrike" cap="none" normalizeH="0" baseline="0" dirty="0">
                          <a:ln>
                            <a:noFill/>
                          </a:ln>
                          <a:solidFill>
                            <a:srgbClr val="FFFF00"/>
                          </a:solidFill>
                          <a:effectLst/>
                          <a:latin typeface="Lucida Sans Unicode" pitchFamily="34" charset="0"/>
                          <a:ea typeface="黑体" pitchFamily="49" charset="-122"/>
                        </a:rPr>
                        <a:t>相互作用</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3200" b="1" i="0" u="none" strike="noStrike" cap="none" normalizeH="0" baseline="0" dirty="0">
                          <a:ln>
                            <a:noFill/>
                          </a:ln>
                          <a:solidFill>
                            <a:srgbClr val="FFFF00"/>
                          </a:solidFill>
                          <a:effectLst/>
                          <a:latin typeface="Lucida Sans Unicode" pitchFamily="34" charset="0"/>
                          <a:ea typeface="黑体" pitchFamily="49" charset="-122"/>
                        </a:rPr>
                        <a:t>排    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8012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普伐他汀</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不经</a:t>
                      </a:r>
                      <a:r>
                        <a:rPr kumimoji="0" lang="en-US" altLang="zh-CN"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CYP3A4</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代谢</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不建议与贝特类合用</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肝肾双通道清除，</a:t>
                      </a:r>
                      <a:r>
                        <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20%</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肾排泄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1"/>
                  </a:ext>
                </a:extLst>
              </a:tr>
              <a:tr h="874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氟伐他汀</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CYP2C9  (2/3)</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CYP3A4</a:t>
                      </a:r>
                      <a:r>
                        <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a:t>
                      </a:r>
                      <a:r>
                        <a:rPr kumimoji="0" lang="en-US" altLang="zh-CN"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1/3</a:t>
                      </a:r>
                      <a:r>
                        <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不建议与贝特类及</a:t>
                      </a:r>
                      <a:r>
                        <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CYP3A4</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强抑制剂合用</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胆汁排泄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2"/>
                  </a:ext>
                </a:extLst>
              </a:tr>
              <a:tr h="6487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辛伐他汀</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CYP3A4</a:t>
                      </a:r>
                      <a:endPar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endParaRP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胆汁排泄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3"/>
                  </a:ext>
                </a:extLst>
              </a:tr>
              <a:tr h="6487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rgbClr val="C00000"/>
                          </a:solidFill>
                          <a:effectLst/>
                          <a:latin typeface="微软雅黑" panose="020B0503020204020204" pitchFamily="34" charset="-122"/>
                          <a:ea typeface="微软雅黑" panose="020B0503020204020204" pitchFamily="34" charset="-122"/>
                        </a:rPr>
                        <a:t>阿托伐他汀</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CYP3A4</a:t>
                      </a:r>
                      <a:endPar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endParaRP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胆汁排泄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4"/>
                  </a:ext>
                </a:extLst>
              </a:tr>
              <a:tr h="710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瑞舒伐他汀</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有限的代谢（</a:t>
                      </a:r>
                      <a:r>
                        <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10%</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a:t>
                      </a:r>
                      <a:endPar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P450</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的弱底物</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不建议与贝特类合用</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胆汁排泄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5"/>
                  </a:ext>
                </a:extLst>
              </a:tr>
              <a:tr h="97161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血脂康胶囊</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洛伐他汀（</a:t>
                      </a:r>
                      <a:r>
                        <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0.6g bid</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不建议与贝特类合用</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6"/>
                  </a:ext>
                </a:extLst>
              </a:tr>
            </a:tbl>
          </a:graphicData>
        </a:graphic>
      </p:graphicFrame>
      <p:sp>
        <p:nvSpPr>
          <p:cNvPr id="28716" name="标题 1"/>
          <p:cNvSpPr>
            <a:spLocks noGrp="1"/>
          </p:cNvSpPr>
          <p:nvPr>
            <p:ph type="title"/>
          </p:nvPr>
        </p:nvSpPr>
        <p:spPr>
          <a:xfrm>
            <a:off x="683568" y="-671"/>
            <a:ext cx="8229600" cy="1143000"/>
          </a:xfrm>
        </p:spPr>
        <p:txBody>
          <a:bodyPr/>
          <a:lstStyle/>
          <a:p>
            <a:pPr algn="l" eaLnBrk="1" hangingPunct="1"/>
            <a:r>
              <a:rPr lang="zh-CN" altLang="en-US" b="1" dirty="0">
                <a:latin typeface="微软雅黑" panose="020B0503020204020204" pitchFamily="34" charset="-122"/>
                <a:ea typeface="微软雅黑" panose="020B0503020204020204" pitchFamily="34" charset="-122"/>
              </a:rPr>
              <a:t>他汀</a:t>
            </a:r>
          </a:p>
        </p:txBody>
      </p:sp>
      <p:sp>
        <p:nvSpPr>
          <p:cNvPr id="2" name="椭圆 1"/>
          <p:cNvSpPr/>
          <p:nvPr/>
        </p:nvSpPr>
        <p:spPr>
          <a:xfrm>
            <a:off x="2051720" y="13542"/>
            <a:ext cx="2051720" cy="914400"/>
          </a:xfrm>
          <a:prstGeom prst="ellipse">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b="1" dirty="0">
                <a:latin typeface="微软雅黑" panose="020B0503020204020204" pitchFamily="34" charset="-122"/>
                <a:ea typeface="微软雅黑" panose="020B0503020204020204" pitchFamily="34" charset="-122"/>
              </a:rPr>
              <a:t>三唑类</a:t>
            </a:r>
            <a:endParaRPr lang="en-US" altLang="zh-CN" b="1" dirty="0">
              <a:latin typeface="微软雅黑" panose="020B0503020204020204" pitchFamily="34" charset="-122"/>
              <a:ea typeface="微软雅黑" panose="020B0503020204020204" pitchFamily="34" charset="-122"/>
            </a:endParaRPr>
          </a:p>
          <a:p>
            <a:pPr algn="ctr"/>
            <a:r>
              <a:rPr lang="zh-CN" altLang="en-US" b="1" dirty="0">
                <a:latin typeface="微软雅黑" panose="020B0503020204020204" pitchFamily="34" charset="-122"/>
                <a:ea typeface="微软雅黑" panose="020B0503020204020204" pitchFamily="34" charset="-122"/>
              </a:rPr>
              <a:t>大环内酯类</a:t>
            </a:r>
          </a:p>
        </p:txBody>
      </p:sp>
      <p:sp>
        <p:nvSpPr>
          <p:cNvPr id="7" name="下箭头 6"/>
          <p:cNvSpPr/>
          <p:nvPr/>
        </p:nvSpPr>
        <p:spPr>
          <a:xfrm>
            <a:off x="1809404" y="2132856"/>
            <a:ext cx="484632" cy="32420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853706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内容占位符 2"/>
          <p:cNvSpPr>
            <a:spLocks noGrp="1"/>
          </p:cNvSpPr>
          <p:nvPr>
            <p:ph idx="1"/>
          </p:nvPr>
        </p:nvSpPr>
        <p:spPr>
          <a:xfrm>
            <a:off x="179512" y="1196752"/>
            <a:ext cx="8856984" cy="5473824"/>
          </a:xfrm>
        </p:spPr>
        <p:txBody>
          <a:bodyPr>
            <a:normAutofit fontScale="85000" lnSpcReduction="20000"/>
          </a:bodyPr>
          <a:lstStyle/>
          <a:p>
            <a:pPr eaLnBrk="1" hangingPunct="1">
              <a:buFont typeface="Wingdings" pitchFamily="2" charset="2"/>
              <a:buChar char="Ø"/>
            </a:pPr>
            <a:r>
              <a:rPr lang="zh-CN" altLang="en-US" sz="3800" b="1" dirty="0">
                <a:solidFill>
                  <a:srgbClr val="C00000"/>
                </a:solidFill>
                <a:latin typeface="微软雅黑" panose="020B0503020204020204" pitchFamily="34" charset="-122"/>
                <a:ea typeface="微软雅黑" panose="020B0503020204020204" pitchFamily="34" charset="-122"/>
              </a:rPr>
              <a:t>肝功能异常</a:t>
            </a:r>
            <a:endParaRPr lang="en-US" altLang="zh-CN" sz="3800"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pPr>
            <a:r>
              <a:rPr lang="zh-CN" altLang="en-US" b="1" dirty="0">
                <a:latin typeface="微软雅黑" panose="020B0503020204020204" pitchFamily="34" charset="-122"/>
                <a:ea typeface="微软雅黑" panose="020B0503020204020204" pitchFamily="34" charset="-122"/>
              </a:rPr>
              <a:t>     </a:t>
            </a:r>
            <a:endParaRPr lang="en-US" altLang="zh-CN" b="1" dirty="0">
              <a:latin typeface="微软雅黑" panose="020B0503020204020204" pitchFamily="34" charset="-122"/>
              <a:ea typeface="微软雅黑" panose="020B0503020204020204" pitchFamily="34" charset="-122"/>
            </a:endParaRPr>
          </a:p>
          <a:p>
            <a:pPr eaLnBrk="1" hangingPunct="1">
              <a:buFont typeface="Arial" pitchFamily="34" charset="0"/>
              <a:buNone/>
            </a:pPr>
            <a:r>
              <a:rPr lang="en-US" altLang="zh-CN" b="1" dirty="0">
                <a:latin typeface="微软雅黑" panose="020B0503020204020204" pitchFamily="34" charset="-122"/>
                <a:ea typeface="微软雅黑" panose="020B0503020204020204" pitchFamily="34" charset="-122"/>
              </a:rPr>
              <a:t>     </a:t>
            </a:r>
            <a:r>
              <a:rPr lang="zh-CN" altLang="en-US" sz="2800" b="1" dirty="0">
                <a:solidFill>
                  <a:srgbClr val="C00000"/>
                </a:solidFill>
                <a:latin typeface="微软雅黑" panose="020B0503020204020204" pitchFamily="34" charset="-122"/>
                <a:ea typeface="微软雅黑" panose="020B0503020204020204" pitchFamily="34" charset="-122"/>
              </a:rPr>
              <a:t>剂量依赖性</a:t>
            </a:r>
            <a:endParaRPr lang="en-US" altLang="zh-CN" sz="2800"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pPr>
            <a:r>
              <a:rPr lang="en-US" altLang="zh-CN" sz="2800" b="1" dirty="0">
                <a:latin typeface="微软雅黑" panose="020B0503020204020204" pitchFamily="34" charset="-122"/>
                <a:ea typeface="微软雅黑" panose="020B0503020204020204" pitchFamily="34" charset="-122"/>
              </a:rPr>
              <a:t>     1-2%</a:t>
            </a:r>
            <a:r>
              <a:rPr lang="zh-CN" altLang="en-US" sz="2800" b="1" dirty="0">
                <a:latin typeface="微软雅黑" panose="020B0503020204020204" pitchFamily="34" charset="-122"/>
                <a:ea typeface="微软雅黑" panose="020B0503020204020204" pitchFamily="34" charset="-122"/>
              </a:rPr>
              <a:t>，开始用药</a:t>
            </a:r>
            <a:r>
              <a:rPr lang="en-US" altLang="zh-CN" sz="2800" b="1" dirty="0">
                <a:latin typeface="微软雅黑" panose="020B0503020204020204" pitchFamily="34" charset="-122"/>
                <a:ea typeface="微软雅黑" panose="020B0503020204020204" pitchFamily="34" charset="-122"/>
              </a:rPr>
              <a:t>3m</a:t>
            </a:r>
          </a:p>
          <a:p>
            <a:pPr eaLnBrk="1" hangingPunct="1">
              <a:buFont typeface="Arial" pitchFamily="34" charset="0"/>
              <a:buNone/>
            </a:pPr>
            <a:endParaRPr lang="en-US" altLang="zh-CN" sz="2800" b="1" dirty="0">
              <a:latin typeface="微软雅黑" panose="020B0503020204020204" pitchFamily="34" charset="-122"/>
              <a:ea typeface="微软雅黑" panose="020B0503020204020204" pitchFamily="34" charset="-122"/>
            </a:endParaRPr>
          </a:p>
          <a:p>
            <a:pPr eaLnBrk="1" hangingPunct="1">
              <a:buFont typeface="Arial" pitchFamily="34" charset="0"/>
              <a:buNone/>
            </a:pPr>
            <a:r>
              <a:rPr lang="zh-CN" altLang="en-US" sz="2800" b="1" dirty="0">
                <a:latin typeface="微软雅黑" panose="020B0503020204020204" pitchFamily="34" charset="-122"/>
                <a:ea typeface="微软雅黑" panose="020B0503020204020204" pitchFamily="34" charset="-122"/>
              </a:rPr>
              <a:t>     转氨酶水平超过正常上限</a:t>
            </a:r>
            <a:r>
              <a:rPr lang="en-US" altLang="zh-CN" sz="2800" b="1" dirty="0">
                <a:solidFill>
                  <a:srgbClr val="C00000"/>
                </a:solidFill>
                <a:latin typeface="微软雅黑" panose="020B0503020204020204" pitchFamily="34" charset="-122"/>
                <a:ea typeface="微软雅黑" panose="020B0503020204020204" pitchFamily="34" charset="-122"/>
              </a:rPr>
              <a:t>3</a:t>
            </a:r>
            <a:r>
              <a:rPr lang="zh-CN" altLang="en-US" sz="2800" b="1" dirty="0">
                <a:solidFill>
                  <a:srgbClr val="C00000"/>
                </a:solidFill>
                <a:latin typeface="微软雅黑" panose="020B0503020204020204" pitchFamily="34" charset="-122"/>
                <a:ea typeface="微软雅黑" panose="020B0503020204020204" pitchFamily="34" charset="-122"/>
              </a:rPr>
              <a:t>倍</a:t>
            </a:r>
            <a:r>
              <a:rPr lang="zh-CN" altLang="en-US" sz="2800" b="1" dirty="0">
                <a:latin typeface="微软雅黑" panose="020B0503020204020204" pitchFamily="34" charset="-122"/>
                <a:ea typeface="微软雅黑" panose="020B0503020204020204" pitchFamily="34" charset="-122"/>
              </a:rPr>
              <a:t>以上时，需停药</a:t>
            </a:r>
            <a:endParaRPr lang="en-US" altLang="zh-CN" sz="2800" b="1" dirty="0">
              <a:latin typeface="微软雅黑" panose="020B0503020204020204" pitchFamily="34" charset="-122"/>
              <a:ea typeface="微软雅黑" panose="020B0503020204020204" pitchFamily="34" charset="-122"/>
            </a:endParaRPr>
          </a:p>
          <a:p>
            <a:pPr eaLnBrk="1" hangingPunct="1">
              <a:buFont typeface="Arial" pitchFamily="34" charset="0"/>
              <a:buNone/>
            </a:pPr>
            <a:endParaRPr lang="en-US" altLang="zh-CN" sz="2800" b="1" dirty="0">
              <a:latin typeface="微软雅黑" panose="020B0503020204020204" pitchFamily="34" charset="-122"/>
              <a:ea typeface="微软雅黑" panose="020B0503020204020204" pitchFamily="34" charset="-122"/>
            </a:endParaRPr>
          </a:p>
          <a:p>
            <a:pPr eaLnBrk="1" hangingPunct="1">
              <a:buFont typeface="Arial" pitchFamily="34" charset="0"/>
              <a:buNone/>
            </a:pPr>
            <a:r>
              <a:rPr lang="en-US" altLang="zh-CN" sz="2800"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转氨酶水平恢复正常范围内可再次使用</a:t>
            </a:r>
            <a:endParaRPr lang="en-US" altLang="zh-CN" sz="2800" b="1" dirty="0">
              <a:latin typeface="微软雅黑" panose="020B0503020204020204" pitchFamily="34" charset="-122"/>
              <a:ea typeface="微软雅黑" panose="020B0503020204020204" pitchFamily="34" charset="-122"/>
            </a:endParaRPr>
          </a:p>
          <a:p>
            <a:pPr marL="0" indent="0">
              <a:lnSpc>
                <a:spcPct val="100000"/>
              </a:lnSpc>
              <a:spcBef>
                <a:spcPts val="0"/>
              </a:spcBef>
              <a:buNone/>
              <a:defRPr/>
            </a:pPr>
            <a:r>
              <a:rPr lang="en-US" altLang="zh-CN" sz="2800" b="1" dirty="0">
                <a:latin typeface="微软雅黑" panose="020B0503020204020204" pitchFamily="34" charset="-122"/>
                <a:ea typeface="微软雅黑" panose="020B0503020204020204" pitchFamily="34" charset="-122"/>
              </a:rPr>
              <a:t>     </a:t>
            </a:r>
          </a:p>
          <a:p>
            <a:pPr marL="0" indent="0">
              <a:lnSpc>
                <a:spcPct val="100000"/>
              </a:lnSpc>
              <a:spcBef>
                <a:spcPts val="0"/>
              </a:spcBef>
              <a:buNone/>
              <a:defRPr/>
            </a:pPr>
            <a:r>
              <a:rPr lang="en-US" altLang="zh-CN" b="1" dirty="0">
                <a:latin typeface="微软雅黑" panose="020B0503020204020204" pitchFamily="34" charset="-122"/>
                <a:ea typeface="微软雅黑" panose="020B0503020204020204" pitchFamily="34" charset="-122"/>
              </a:rPr>
              <a:t>     </a:t>
            </a:r>
            <a:r>
              <a:rPr lang="en-US" altLang="zh-CN" b="1" dirty="0" err="1">
                <a:latin typeface="微软雅黑" panose="020B0503020204020204" pitchFamily="34" charset="-122"/>
                <a:ea typeface="微软雅黑" panose="020B0503020204020204" pitchFamily="34" charset="-122"/>
              </a:rPr>
              <a:t>Pumch</a:t>
            </a:r>
            <a:r>
              <a:rPr lang="zh-CN" altLang="en-US" b="1" dirty="0">
                <a:latin typeface="微软雅黑" panose="020B0503020204020204" pitchFamily="34" charset="-122"/>
                <a:ea typeface="微软雅黑" panose="020B0503020204020204" pitchFamily="34" charset="-122"/>
              </a:rPr>
              <a:t>：用药</a:t>
            </a:r>
            <a:r>
              <a:rPr lang="en-US" altLang="zh-CN" b="1" dirty="0">
                <a:latin typeface="微软雅黑" panose="020B0503020204020204" pitchFamily="34" charset="-122"/>
                <a:ea typeface="微软雅黑" panose="020B0503020204020204" pitchFamily="34" charset="-122"/>
              </a:rPr>
              <a:t>1m</a:t>
            </a:r>
            <a:r>
              <a:rPr lang="zh-CN" altLang="en-US" b="1" dirty="0">
                <a:latin typeface="微软雅黑" panose="020B0503020204020204" pitchFamily="34" charset="-122"/>
                <a:ea typeface="微软雅黑" panose="020B0503020204020204" pitchFamily="34" charset="-122"/>
              </a:rPr>
              <a:t>监测肝酶和肌酶谱，每</a:t>
            </a:r>
            <a:r>
              <a:rPr lang="en-US" altLang="zh-CN" b="1" dirty="0">
                <a:latin typeface="微软雅黑" panose="020B0503020204020204" pitchFamily="34" charset="-122"/>
                <a:ea typeface="微软雅黑" panose="020B0503020204020204" pitchFamily="34" charset="-122"/>
              </a:rPr>
              <a:t>3m</a:t>
            </a:r>
            <a:r>
              <a:rPr lang="zh-CN" altLang="en-US" b="1" dirty="0">
                <a:latin typeface="微软雅黑" panose="020B0503020204020204" pitchFamily="34" charset="-122"/>
                <a:ea typeface="微软雅黑" panose="020B0503020204020204" pitchFamily="34" charset="-122"/>
              </a:rPr>
              <a:t>复查一次</a:t>
            </a:r>
            <a:endParaRPr lang="en-US" altLang="zh-CN" b="1" dirty="0">
              <a:latin typeface="微软雅黑" panose="020B0503020204020204" pitchFamily="34" charset="-122"/>
              <a:ea typeface="微软雅黑" panose="020B0503020204020204" pitchFamily="34" charset="-122"/>
            </a:endParaRPr>
          </a:p>
          <a:p>
            <a:pPr marL="0" indent="0">
              <a:lnSpc>
                <a:spcPct val="100000"/>
              </a:lnSpc>
              <a:spcBef>
                <a:spcPts val="0"/>
              </a:spcBef>
              <a:buNone/>
              <a:defRPr/>
            </a:pPr>
            <a:r>
              <a:rPr lang="en-US" altLang="zh-CN" b="1" dirty="0">
                <a:latin typeface="微软雅黑" panose="020B0503020204020204" pitchFamily="34" charset="-122"/>
                <a:ea typeface="微软雅黑" panose="020B0503020204020204" pitchFamily="34" charset="-122"/>
              </a:rPr>
              <a:t>                    1y</a:t>
            </a:r>
            <a:r>
              <a:rPr lang="zh-CN" altLang="en-US" b="1" dirty="0">
                <a:latin typeface="微软雅黑" panose="020B0503020204020204" pitchFamily="34" charset="-122"/>
                <a:ea typeface="微软雅黑" panose="020B0503020204020204" pitchFamily="34" charset="-122"/>
              </a:rPr>
              <a:t>以后每半年复查一次</a:t>
            </a:r>
          </a:p>
          <a:p>
            <a:endParaRPr lang="zh-CN" altLang="en-US" dirty="0"/>
          </a:p>
          <a:p>
            <a:pPr eaLnBrk="1" hangingPunct="1">
              <a:buFont typeface="Arial" pitchFamily="34" charset="0"/>
              <a:buNone/>
            </a:pPr>
            <a:endParaRPr lang="en-US" altLang="zh-CN" dirty="0">
              <a:latin typeface="微软雅黑" panose="020B0503020204020204" pitchFamily="34" charset="-122"/>
              <a:ea typeface="微软雅黑" panose="020B0503020204020204" pitchFamily="34" charset="-122"/>
            </a:endParaRPr>
          </a:p>
          <a:p>
            <a:pPr eaLnBrk="1" hangingPunct="1">
              <a:buFont typeface="Arial" pitchFamily="34" charset="0"/>
              <a:buNone/>
            </a:pPr>
            <a:r>
              <a:rPr lang="en-US" altLang="zh-CN" dirty="0">
                <a:latin typeface="微软雅黑" panose="020B0503020204020204" pitchFamily="34" charset="-122"/>
                <a:ea typeface="微软雅黑" panose="020B0503020204020204" pitchFamily="34" charset="-122"/>
              </a:rPr>
              <a:t>     </a:t>
            </a:r>
            <a:endParaRPr lang="zh-CN" altLang="en-US" dirty="0">
              <a:latin typeface="微软雅黑" panose="020B0503020204020204" pitchFamily="34" charset="-122"/>
              <a:ea typeface="微软雅黑" panose="020B0503020204020204" pitchFamily="34" charset="-122"/>
            </a:endParaRPr>
          </a:p>
        </p:txBody>
      </p:sp>
      <p:sp>
        <p:nvSpPr>
          <p:cNvPr id="39939" name="标题 2"/>
          <p:cNvSpPr>
            <a:spLocks noGrp="1"/>
          </p:cNvSpPr>
          <p:nvPr>
            <p:ph type="title"/>
          </p:nvPr>
        </p:nvSpPr>
        <p:spPr/>
        <p:txBody>
          <a:bodyPr>
            <a:normAutofit fontScale="90000"/>
          </a:bodyPr>
          <a:lstStyle/>
          <a:p>
            <a:r>
              <a:rPr lang="en-US" altLang="zh-CN" sz="4800" b="1" dirty="0">
                <a:latin typeface="微软雅黑" panose="020B0503020204020204" pitchFamily="34" charset="-122"/>
                <a:ea typeface="微软雅黑" panose="020B0503020204020204" pitchFamily="34" charset="-122"/>
                <a:cs typeface="Arial" pitchFamily="34" charset="0"/>
              </a:rPr>
              <a:t>ADR</a:t>
            </a:r>
            <a:endParaRPr lang="zh-CN" altLang="en-US" sz="4800" b="1" dirty="0">
              <a:latin typeface="微软雅黑" panose="020B0503020204020204" pitchFamily="34" charset="-122"/>
              <a:ea typeface="微软雅黑" panose="020B0503020204020204" pitchFamily="34" charset="-122"/>
              <a:cs typeface="Arial" pitchFamily="34" charset="0"/>
            </a:endParaRPr>
          </a:p>
        </p:txBody>
      </p:sp>
    </p:spTree>
    <p:extLst>
      <p:ext uri="{BB962C8B-B14F-4D97-AF65-F5344CB8AC3E}">
        <p14:creationId xmlns:p14="http://schemas.microsoft.com/office/powerpoint/2010/main" val="3804729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内容占位符 2"/>
          <p:cNvSpPr>
            <a:spLocks noGrp="1"/>
          </p:cNvSpPr>
          <p:nvPr>
            <p:ph idx="1"/>
          </p:nvPr>
        </p:nvSpPr>
        <p:spPr>
          <a:xfrm>
            <a:off x="285750" y="1340768"/>
            <a:ext cx="8858250" cy="4900612"/>
          </a:xfrm>
        </p:spPr>
        <p:txBody>
          <a:bodyPr>
            <a:normAutofit fontScale="92500" lnSpcReduction="10000"/>
          </a:bodyPr>
          <a:lstStyle/>
          <a:p>
            <a:pPr eaLnBrk="1" hangingPunct="1">
              <a:buFont typeface="Wingdings" pitchFamily="2" charset="2"/>
              <a:buChar char="Ø"/>
              <a:defRPr/>
            </a:pPr>
            <a:r>
              <a:rPr lang="zh-CN" altLang="en-US" b="1" dirty="0">
                <a:solidFill>
                  <a:srgbClr val="C00000"/>
                </a:solidFill>
                <a:latin typeface="微软雅黑" panose="020B0503020204020204" pitchFamily="34" charset="-122"/>
                <a:ea typeface="微软雅黑" panose="020B0503020204020204" pitchFamily="34" charset="-122"/>
              </a:rPr>
              <a:t>肌病（最严重</a:t>
            </a:r>
            <a:r>
              <a:rPr lang="en-US" altLang="zh-CN" b="1" dirty="0">
                <a:solidFill>
                  <a:srgbClr val="C00000"/>
                </a:solidFill>
                <a:latin typeface="微软雅黑" panose="020B0503020204020204" pitchFamily="34" charset="-122"/>
                <a:ea typeface="微软雅黑" panose="020B0503020204020204" pitchFamily="34" charset="-122"/>
              </a:rPr>
              <a:t>ADR</a:t>
            </a:r>
            <a:r>
              <a:rPr lang="zh-CN" altLang="en-US" b="1" dirty="0">
                <a:solidFill>
                  <a:srgbClr val="C00000"/>
                </a:solidFill>
                <a:latin typeface="微软雅黑" panose="020B0503020204020204" pitchFamily="34" charset="-122"/>
                <a:ea typeface="微软雅黑" panose="020B0503020204020204" pitchFamily="34" charset="-122"/>
              </a:rPr>
              <a:t>）</a:t>
            </a:r>
            <a:endParaRPr lang="en-US" altLang="zh-CN"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zh-CN" altLang="en-US" b="1" dirty="0">
                <a:solidFill>
                  <a:srgbClr val="C00000"/>
                </a:solidFill>
                <a:latin typeface="微软雅黑" panose="020B0503020204020204" pitchFamily="34" charset="-122"/>
                <a:ea typeface="微软雅黑" panose="020B0503020204020204" pitchFamily="34" charset="-122"/>
              </a:rPr>
              <a:t>  </a:t>
            </a:r>
            <a:endParaRPr lang="en-US" altLang="zh-CN"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b="1" dirty="0">
                <a:solidFill>
                  <a:srgbClr val="C00000"/>
                </a:solidFill>
                <a:latin typeface="微软雅黑" panose="020B0503020204020204" pitchFamily="34" charset="-122"/>
                <a:ea typeface="微软雅黑" panose="020B0503020204020204" pitchFamily="34" charset="-122"/>
              </a:rPr>
              <a:t>  </a:t>
            </a:r>
            <a:r>
              <a:rPr lang="zh-CN" altLang="en-US" b="1" dirty="0">
                <a:solidFill>
                  <a:srgbClr val="C00000"/>
                </a:solidFill>
                <a:latin typeface="微软雅黑" panose="020B0503020204020204" pitchFamily="34" charset="-122"/>
                <a:ea typeface="微软雅黑" panose="020B0503020204020204" pitchFamily="34" charset="-122"/>
              </a:rPr>
              <a:t>剂量依赖性  机制不明</a:t>
            </a:r>
            <a:endParaRPr lang="en-US" altLang="zh-CN"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肌痛</a:t>
            </a:r>
            <a:endParaRPr lang="en-US" altLang="zh-CN"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肌炎</a:t>
            </a:r>
            <a:endParaRPr lang="en-US" altLang="zh-CN"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横纹肌溶解</a:t>
            </a:r>
            <a:endParaRPr lang="en-US" altLang="zh-CN"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endParaRPr lang="en-US" altLang="zh-CN"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zh-CN" altLang="en-US"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高危因素：</a:t>
            </a:r>
            <a:endParaRPr lang="en-US" altLang="zh-CN" sz="2800"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sz="2800"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大剂量他汀  高龄 低体重 肝肾疾病   </a:t>
            </a:r>
            <a:r>
              <a:rPr lang="en-US" altLang="zh-CN" sz="2800" b="1" dirty="0">
                <a:latin typeface="微软雅黑" panose="020B0503020204020204" pitchFamily="34" charset="-122"/>
                <a:ea typeface="微软雅黑" panose="020B0503020204020204" pitchFamily="34" charset="-122"/>
              </a:rPr>
              <a:t>DM</a:t>
            </a:r>
            <a:r>
              <a:rPr lang="zh-CN" altLang="en-US" sz="2800" b="1" dirty="0">
                <a:latin typeface="微软雅黑" panose="020B0503020204020204" pitchFamily="34" charset="-122"/>
                <a:ea typeface="微软雅黑" panose="020B0503020204020204" pitchFamily="34" charset="-122"/>
              </a:rPr>
              <a:t>未控制的甲减</a:t>
            </a:r>
            <a:endParaRPr lang="en-US" altLang="zh-CN" sz="2800"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sz="2800" b="1" dirty="0">
                <a:solidFill>
                  <a:srgbClr val="FF0000"/>
                </a:solidFill>
                <a:latin typeface="微软雅黑" panose="020B0503020204020204" pitchFamily="34" charset="-122"/>
                <a:ea typeface="微软雅黑" panose="020B0503020204020204" pitchFamily="34" charset="-122"/>
              </a:rPr>
              <a:t>  </a:t>
            </a:r>
            <a:r>
              <a:rPr lang="zh-CN" altLang="en-US" sz="2800" b="1" dirty="0">
                <a:solidFill>
                  <a:srgbClr val="C00000"/>
                </a:solidFill>
                <a:latin typeface="微软雅黑" panose="020B0503020204020204" pitchFamily="34" charset="-122"/>
                <a:ea typeface="微软雅黑" panose="020B0503020204020204" pitchFamily="34" charset="-122"/>
              </a:rPr>
              <a:t>药物的相互作用</a:t>
            </a:r>
            <a:endParaRPr lang="en-US" altLang="zh-CN" sz="2800"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dirty="0">
                <a:solidFill>
                  <a:srgbClr val="C00000"/>
                </a:solidFill>
                <a:latin typeface="微软雅黑" panose="020B0503020204020204" pitchFamily="34" charset="-122"/>
                <a:ea typeface="微软雅黑" panose="020B0503020204020204" pitchFamily="34" charset="-122"/>
              </a:rPr>
              <a:t>      </a:t>
            </a:r>
          </a:p>
          <a:p>
            <a:pPr>
              <a:defRPr/>
            </a:pPr>
            <a:endParaRPr lang="zh-CN" altLang="en-US" dirty="0">
              <a:latin typeface="微软雅黑" panose="020B0503020204020204" pitchFamily="34" charset="-122"/>
              <a:ea typeface="微软雅黑" panose="020B0503020204020204" pitchFamily="34" charset="-122"/>
            </a:endParaRPr>
          </a:p>
        </p:txBody>
      </p:sp>
      <p:sp>
        <p:nvSpPr>
          <p:cNvPr id="51203" name="日期占位符 3"/>
          <p:cNvSpPr>
            <a:spLocks noGrp="1"/>
          </p:cNvSpPr>
          <p:nvPr>
            <p:ph type="dt" sz="quarter" idx="10"/>
          </p:nvPr>
        </p:nvSpPr>
        <p:spPr/>
        <p:txBody>
          <a:bodyPr/>
          <a:lstStyle/>
          <a:p>
            <a:pPr>
              <a:defRPr/>
            </a:pPr>
            <a:fld id="{44E9BEF8-7D99-4B12-86DC-0F0FB5B23D22}" type="datetime1">
              <a:rPr lang="zh-CN" altLang="en-US"/>
              <a:pPr>
                <a:defRPr/>
              </a:pPr>
              <a:t>2023/5/31</a:t>
            </a:fld>
            <a:endParaRPr lang="zh-CN" altLang="en-US" sz="1800">
              <a:solidFill>
                <a:schemeClr val="tx1"/>
              </a:solidFill>
            </a:endParaRPr>
          </a:p>
        </p:txBody>
      </p:sp>
      <p:sp>
        <p:nvSpPr>
          <p:cNvPr id="41988" name="标题 2"/>
          <p:cNvSpPr>
            <a:spLocks noGrp="1"/>
          </p:cNvSpPr>
          <p:nvPr>
            <p:ph type="title"/>
          </p:nvPr>
        </p:nvSpPr>
        <p:spPr/>
        <p:txBody>
          <a:bodyPr>
            <a:normAutofit fontScale="90000"/>
          </a:bodyPr>
          <a:lstStyle/>
          <a:p>
            <a:r>
              <a:rPr lang="en-US" altLang="zh-CN" sz="4800" b="1" dirty="0">
                <a:latin typeface="微软雅黑" panose="020B0503020204020204" pitchFamily="34" charset="-122"/>
                <a:ea typeface="微软雅黑" panose="020B0503020204020204" pitchFamily="34" charset="-122"/>
                <a:cs typeface="Arial" pitchFamily="34" charset="0"/>
              </a:rPr>
              <a:t>ADR</a:t>
            </a:r>
            <a:endParaRPr lang="zh-CN" altLang="en-US" sz="4800" b="1" dirty="0">
              <a:latin typeface="微软雅黑" panose="020B0503020204020204" pitchFamily="34" charset="-122"/>
              <a:ea typeface="微软雅黑" panose="020B0503020204020204" pitchFamily="34" charset="-122"/>
              <a:cs typeface="Arial" pitchFamily="34" charset="0"/>
            </a:endParaRPr>
          </a:p>
        </p:txBody>
      </p:sp>
      <p:grpSp>
        <p:nvGrpSpPr>
          <p:cNvPr id="2" name="组合 1"/>
          <p:cNvGrpSpPr/>
          <p:nvPr/>
        </p:nvGrpSpPr>
        <p:grpSpPr>
          <a:xfrm>
            <a:off x="5868144" y="1052736"/>
            <a:ext cx="2057400" cy="3654871"/>
            <a:chOff x="6660232" y="404664"/>
            <a:chExt cx="2057400" cy="3798887"/>
          </a:xfrm>
        </p:grpSpPr>
        <p:sp>
          <p:nvSpPr>
            <p:cNvPr id="5" name="TextBox 4"/>
            <p:cNvSpPr txBox="1">
              <a:spLocks noChangeArrowheads="1"/>
            </p:cNvSpPr>
            <p:nvPr/>
          </p:nvSpPr>
          <p:spPr bwMode="auto">
            <a:xfrm>
              <a:off x="6660232" y="404664"/>
              <a:ext cx="2057400" cy="1644650"/>
            </a:xfrm>
            <a:prstGeom prst="rect">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dist="23000" dir="5400000" rotWithShape="0">
                <a:srgbClr val="808080">
                  <a:alpha val="34998"/>
                </a:srgbClr>
              </a:outerShdw>
            </a:effec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150000"/>
                </a:lnSpc>
              </a:pPr>
              <a:r>
                <a:rPr lang="zh-CN" altLang="en-US" sz="1800" b="1" dirty="0">
                  <a:solidFill>
                    <a:schemeClr val="bg1"/>
                  </a:solidFill>
                  <a:latin typeface="微软雅黑" pitchFamily="34" charset="-122"/>
                  <a:ea typeface="微软雅黑" pitchFamily="34" charset="-122"/>
                </a:rPr>
                <a:t>亲水性他汀</a:t>
              </a:r>
              <a:endParaRPr lang="en-US" altLang="zh-CN" sz="1800" b="1" dirty="0">
                <a:solidFill>
                  <a:schemeClr val="bg1"/>
                </a:solidFill>
                <a:latin typeface="微软雅黑" pitchFamily="34" charset="-122"/>
                <a:ea typeface="微软雅黑" pitchFamily="34" charset="-122"/>
              </a:endParaRPr>
            </a:p>
            <a:p>
              <a:pPr>
                <a:lnSpc>
                  <a:spcPct val="150000"/>
                </a:lnSpc>
                <a:buFont typeface="Wingdings" pitchFamily="2" charset="2"/>
                <a:buChar char="ü"/>
              </a:pPr>
              <a:r>
                <a:rPr lang="zh-CN" altLang="en-US" sz="1800" b="1" dirty="0">
                  <a:solidFill>
                    <a:schemeClr val="bg1"/>
                  </a:solidFill>
                  <a:latin typeface="微软雅黑" pitchFamily="34" charset="-122"/>
                  <a:ea typeface="微软雅黑" pitchFamily="34" charset="-122"/>
                </a:rPr>
                <a:t>瑞舒伐他汀</a:t>
              </a:r>
              <a:endParaRPr lang="en-US" altLang="zh-CN" sz="1800" b="1" dirty="0">
                <a:solidFill>
                  <a:schemeClr val="bg1"/>
                </a:solidFill>
                <a:latin typeface="微软雅黑" pitchFamily="34" charset="-122"/>
                <a:ea typeface="微软雅黑" pitchFamily="34" charset="-122"/>
              </a:endParaRPr>
            </a:p>
            <a:p>
              <a:pPr>
                <a:lnSpc>
                  <a:spcPct val="150000"/>
                </a:lnSpc>
                <a:buFont typeface="Wingdings" pitchFamily="2" charset="2"/>
                <a:buChar char="ü"/>
              </a:pPr>
              <a:r>
                <a:rPr lang="zh-CN" altLang="en-US" sz="1800" b="1" dirty="0">
                  <a:solidFill>
                    <a:schemeClr val="bg1"/>
                  </a:solidFill>
                  <a:latin typeface="微软雅黑" pitchFamily="34" charset="-122"/>
                  <a:ea typeface="微软雅黑" pitchFamily="34" charset="-122"/>
                </a:rPr>
                <a:t>普伐他汀</a:t>
              </a:r>
              <a:endParaRPr lang="en-US" altLang="zh-CN" sz="1800" b="1" dirty="0">
                <a:solidFill>
                  <a:schemeClr val="bg1"/>
                </a:solidFill>
                <a:latin typeface="微软雅黑" pitchFamily="34" charset="-122"/>
                <a:ea typeface="微软雅黑" pitchFamily="34" charset="-122"/>
              </a:endParaRPr>
            </a:p>
          </p:txBody>
        </p:sp>
        <p:sp>
          <p:nvSpPr>
            <p:cNvPr id="6" name="TextBox 5"/>
            <p:cNvSpPr txBox="1">
              <a:spLocks noChangeArrowheads="1"/>
            </p:cNvSpPr>
            <p:nvPr/>
          </p:nvSpPr>
          <p:spPr bwMode="auto">
            <a:xfrm>
              <a:off x="6660232" y="2047726"/>
              <a:ext cx="2057400" cy="2155825"/>
            </a:xfrm>
            <a:prstGeom prst="rect">
              <a:avLst/>
            </a:prstGeom>
            <a:gradFill rotWithShape="1">
              <a:gsLst>
                <a:gs pos="0">
                  <a:srgbClr val="CE3B37"/>
                </a:gs>
                <a:gs pos="20000">
                  <a:srgbClr val="CB3D3A"/>
                </a:gs>
                <a:gs pos="100000">
                  <a:srgbClr val="9B2D2A"/>
                </a:gs>
              </a:gsLst>
              <a:lin ang="5400000"/>
            </a:gradFill>
            <a:ln w="9525">
              <a:solidFill>
                <a:srgbClr val="BE4B48"/>
              </a:solidFill>
              <a:miter lim="800000"/>
              <a:headEnd/>
              <a:tailEnd/>
            </a:ln>
            <a:effectLst>
              <a:outerShdw dist="23000" dir="5400000" rotWithShape="0">
                <a:srgbClr val="808080">
                  <a:alpha val="34998"/>
                </a:srgbClr>
              </a:outerShdw>
            </a:effec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150000"/>
                </a:lnSpc>
              </a:pPr>
              <a:r>
                <a:rPr lang="zh-CN" altLang="en-US" sz="1800" b="1" dirty="0">
                  <a:solidFill>
                    <a:schemeClr val="bg1"/>
                  </a:solidFill>
                  <a:latin typeface="微软雅黑" pitchFamily="34" charset="-122"/>
                  <a:ea typeface="微软雅黑" pitchFamily="34" charset="-122"/>
                </a:rPr>
                <a:t>亲脂性他汀</a:t>
              </a:r>
              <a:endParaRPr lang="en-US" altLang="zh-CN" sz="1800" b="1" dirty="0">
                <a:solidFill>
                  <a:schemeClr val="bg1"/>
                </a:solidFill>
                <a:latin typeface="微软雅黑" pitchFamily="34" charset="-122"/>
                <a:ea typeface="微软雅黑" pitchFamily="34" charset="-122"/>
              </a:endParaRPr>
            </a:p>
            <a:p>
              <a:pPr>
                <a:lnSpc>
                  <a:spcPct val="150000"/>
                </a:lnSpc>
                <a:buFont typeface="Wingdings" pitchFamily="2" charset="2"/>
                <a:buChar char="ü"/>
              </a:pPr>
              <a:r>
                <a:rPr lang="zh-CN" altLang="en-US" sz="1800" b="1" dirty="0">
                  <a:solidFill>
                    <a:schemeClr val="bg1"/>
                  </a:solidFill>
                  <a:latin typeface="微软雅黑" pitchFamily="34" charset="-122"/>
                  <a:ea typeface="微软雅黑" pitchFamily="34" charset="-122"/>
                </a:rPr>
                <a:t>洛伐他汀</a:t>
              </a:r>
              <a:endParaRPr lang="en-US" altLang="zh-CN" sz="1800" b="1" dirty="0">
                <a:solidFill>
                  <a:schemeClr val="bg1"/>
                </a:solidFill>
                <a:latin typeface="微软雅黑" pitchFamily="34" charset="-122"/>
                <a:ea typeface="微软雅黑" pitchFamily="34" charset="-122"/>
              </a:endParaRPr>
            </a:p>
            <a:p>
              <a:pPr>
                <a:lnSpc>
                  <a:spcPct val="150000"/>
                </a:lnSpc>
                <a:buFont typeface="Wingdings" pitchFamily="2" charset="2"/>
                <a:buChar char="ü"/>
              </a:pPr>
              <a:r>
                <a:rPr lang="zh-CN" altLang="en-US" sz="1800" b="1" dirty="0">
                  <a:solidFill>
                    <a:schemeClr val="bg1"/>
                  </a:solidFill>
                  <a:latin typeface="微软雅黑" pitchFamily="34" charset="-122"/>
                  <a:ea typeface="微软雅黑" pitchFamily="34" charset="-122"/>
                </a:rPr>
                <a:t>辛伐他汀</a:t>
              </a:r>
              <a:endParaRPr lang="en-US" altLang="zh-CN" sz="1800" b="1" dirty="0">
                <a:solidFill>
                  <a:schemeClr val="bg1"/>
                </a:solidFill>
                <a:latin typeface="微软雅黑" pitchFamily="34" charset="-122"/>
                <a:ea typeface="微软雅黑" pitchFamily="34" charset="-122"/>
              </a:endParaRPr>
            </a:p>
            <a:p>
              <a:pPr>
                <a:lnSpc>
                  <a:spcPct val="150000"/>
                </a:lnSpc>
                <a:buFont typeface="Wingdings" pitchFamily="2" charset="2"/>
                <a:buChar char="ü"/>
              </a:pPr>
              <a:r>
                <a:rPr lang="zh-CN" altLang="en-US" sz="1800" b="1" dirty="0">
                  <a:solidFill>
                    <a:schemeClr val="bg1"/>
                  </a:solidFill>
                  <a:latin typeface="微软雅黑" pitchFamily="34" charset="-122"/>
                  <a:ea typeface="微软雅黑" pitchFamily="34" charset="-122"/>
                </a:rPr>
                <a:t>阿托伐他汀</a:t>
              </a:r>
              <a:endParaRPr lang="en-US" altLang="zh-CN" sz="1800"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551410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内容占位符 2">
            <a:extLst>
              <a:ext uri="{FF2B5EF4-FFF2-40B4-BE49-F238E27FC236}">
                <a16:creationId xmlns:a16="http://schemas.microsoft.com/office/drawing/2014/main" id="{D92116BF-CA56-4C00-9794-BA7BA199881C}"/>
              </a:ext>
            </a:extLst>
          </p:cNvPr>
          <p:cNvSpPr>
            <a:spLocks noGrp="1"/>
          </p:cNvSpPr>
          <p:nvPr>
            <p:ph idx="1"/>
          </p:nvPr>
        </p:nvSpPr>
        <p:spPr>
          <a:xfrm>
            <a:off x="611560" y="188640"/>
            <a:ext cx="8399462" cy="5916612"/>
          </a:xfrm>
        </p:spPr>
        <p:txBody>
          <a:bodyPr/>
          <a:lstStyle/>
          <a:p>
            <a:pPr eaLnBrk="1" hangingPunct="1">
              <a:lnSpc>
                <a:spcPct val="90000"/>
              </a:lnSpc>
              <a:buFont typeface="Arial" panose="020B0604020202020204" pitchFamily="34" charset="0"/>
              <a:buNone/>
            </a:pPr>
            <a:r>
              <a:rPr lang="zh-CN" altLang="en-US" sz="3200" b="1" dirty="0">
                <a:latin typeface="微软雅黑" panose="020B0503020204020204" pitchFamily="34" charset="-122"/>
                <a:ea typeface="微软雅黑" panose="020B0503020204020204" pitchFamily="34" charset="-122"/>
              </a:rPr>
              <a:t>禁与辛伐他汀合用</a:t>
            </a:r>
            <a:endParaRPr lang="en-US" altLang="zh-CN" sz="3200"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endParaRPr lang="en-US" altLang="zh-CN" sz="2500" b="1" dirty="0"/>
          </a:p>
          <a:p>
            <a:pPr eaLnBrk="1" hangingPunct="1">
              <a:lnSpc>
                <a:spcPct val="90000"/>
              </a:lnSpc>
              <a:buFont typeface="Arial" panose="020B0604020202020204" pitchFamily="34" charset="0"/>
              <a:buNone/>
            </a:pPr>
            <a:r>
              <a:rPr lang="zh-CN" altLang="en-US" b="1" dirty="0">
                <a:latin typeface="微软雅黑" panose="020B0503020204020204" pitchFamily="34" charset="-122"/>
                <a:ea typeface="微软雅黑" panose="020B0503020204020204" pitchFamily="34" charset="-122"/>
              </a:rPr>
              <a:t>伊曲康唑</a:t>
            </a: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r>
              <a:rPr lang="zh-CN" altLang="en-US" b="1" dirty="0">
                <a:latin typeface="微软雅黑" panose="020B0503020204020204" pitchFamily="34" charset="-122"/>
                <a:ea typeface="微软雅黑" panose="020B0503020204020204" pitchFamily="34" charset="-122"/>
              </a:rPr>
              <a:t>泊沙康唑</a:t>
            </a: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r>
              <a:rPr lang="zh-CN" altLang="en-US" b="1" dirty="0">
                <a:latin typeface="微软雅黑" panose="020B0503020204020204" pitchFamily="34" charset="-122"/>
                <a:ea typeface="微软雅黑" panose="020B0503020204020204" pitchFamily="34" charset="-122"/>
              </a:rPr>
              <a:t>克拉霉素</a:t>
            </a: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r>
              <a:rPr lang="en-US" altLang="zh-CN" b="1" dirty="0">
                <a:latin typeface="微软雅黑" panose="020B0503020204020204" pitchFamily="34" charset="-122"/>
                <a:ea typeface="微软雅黑" panose="020B0503020204020204" pitchFamily="34" charset="-122"/>
              </a:rPr>
              <a:t>HIV</a:t>
            </a:r>
            <a:r>
              <a:rPr lang="zh-CN" altLang="en-US" b="1" dirty="0">
                <a:latin typeface="微软雅黑" panose="020B0503020204020204" pitchFamily="34" charset="-122"/>
                <a:ea typeface="微软雅黑" panose="020B0503020204020204" pitchFamily="34" charset="-122"/>
              </a:rPr>
              <a:t>蛋白酶抑制剂</a:t>
            </a: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r>
              <a:rPr lang="zh-CN" altLang="en-US" b="1" dirty="0">
                <a:latin typeface="微软雅黑" panose="020B0503020204020204" pitchFamily="34" charset="-122"/>
                <a:ea typeface="微软雅黑" panose="020B0503020204020204" pitchFamily="34" charset="-122"/>
              </a:rPr>
              <a:t>环孢素</a:t>
            </a:r>
            <a:endParaRPr lang="en-US" altLang="zh-CN" b="1" dirty="0">
              <a:latin typeface="微软雅黑" panose="020B0503020204020204" pitchFamily="34" charset="-122"/>
              <a:ea typeface="微软雅黑" panose="020B0503020204020204" pitchFamily="34" charset="-122"/>
            </a:endParaRPr>
          </a:p>
        </p:txBody>
      </p:sp>
      <p:sp>
        <p:nvSpPr>
          <p:cNvPr id="38915" name="Rectangle 4">
            <a:extLst>
              <a:ext uri="{FF2B5EF4-FFF2-40B4-BE49-F238E27FC236}">
                <a16:creationId xmlns:a16="http://schemas.microsoft.com/office/drawing/2014/main" id="{68E7559D-8A6C-4478-928D-5CFAE5EA3E17}"/>
              </a:ext>
            </a:extLst>
          </p:cNvPr>
          <p:cNvSpPr>
            <a:spLocks noChangeArrowheads="1"/>
          </p:cNvSpPr>
          <p:nvPr/>
        </p:nvSpPr>
        <p:spPr bwMode="auto">
          <a:xfrm>
            <a:off x="3132137" y="4797153"/>
            <a:ext cx="5760343" cy="1512168"/>
          </a:xfrm>
          <a:prstGeom prst="rect">
            <a:avLst/>
          </a:prstGeom>
          <a:solidFill>
            <a:schemeClr val="bg1"/>
          </a:solidFill>
          <a:ln w="9525">
            <a:solidFill>
              <a:schemeClr val="tx1"/>
            </a:solidFill>
            <a:miter lim="800000"/>
            <a:headEnd/>
            <a:tailEnd/>
          </a:ln>
          <a:effectLst>
            <a:prstShdw prst="shdw13" dist="53882" dir="13500000">
              <a:schemeClr val="bg2">
                <a:alpha val="50000"/>
              </a:schemeClr>
            </a:prstShdw>
          </a:effec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ts val="400"/>
              </a:spcBef>
              <a:buClr>
                <a:schemeClr val="accent1"/>
              </a:buClr>
              <a:buSzPct val="68000"/>
              <a:buFont typeface="Arial" panose="020B0604020202020204" pitchFamily="34" charset="0"/>
              <a:buNone/>
            </a:pPr>
            <a:endParaRPr lang="en-US" altLang="zh-CN" sz="2000" b="1" dirty="0">
              <a:solidFill>
                <a:srgbClr val="FF0DFF"/>
              </a:solidFill>
            </a:endParaRPr>
          </a:p>
          <a:p>
            <a:pPr eaLnBrk="1" hangingPunct="1">
              <a:spcBef>
                <a:spcPts val="400"/>
              </a:spcBef>
              <a:buClr>
                <a:schemeClr val="accent1"/>
              </a:buClr>
              <a:buSzPct val="68000"/>
              <a:buFont typeface="Arial" panose="020B0604020202020204" pitchFamily="34" charset="0"/>
              <a:buNone/>
            </a:pPr>
            <a:r>
              <a:rPr lang="en-US" altLang="zh-CN" sz="2000" b="1" dirty="0">
                <a:solidFill>
                  <a:srgbClr val="CC0000"/>
                </a:solidFill>
                <a:latin typeface="微软雅黑" panose="020B0503020204020204" pitchFamily="34" charset="-122"/>
                <a:ea typeface="微软雅黑" panose="020B0503020204020204" pitchFamily="34" charset="-122"/>
              </a:rPr>
              <a:t>2011</a:t>
            </a:r>
            <a:r>
              <a:rPr lang="zh-CN" altLang="en-US" sz="2000" b="1" dirty="0">
                <a:solidFill>
                  <a:srgbClr val="CC0000"/>
                </a:solidFill>
                <a:latin typeface="微软雅黑" panose="020B0503020204020204" pitchFamily="34" charset="-122"/>
                <a:ea typeface="微软雅黑" panose="020B0503020204020204" pitchFamily="34" charset="-122"/>
              </a:rPr>
              <a:t>年</a:t>
            </a:r>
            <a:r>
              <a:rPr lang="en-US" altLang="zh-CN" sz="2000" b="1" dirty="0">
                <a:solidFill>
                  <a:srgbClr val="CC0000"/>
                </a:solidFill>
                <a:latin typeface="微软雅黑" panose="020B0503020204020204" pitchFamily="34" charset="-122"/>
                <a:ea typeface="微软雅黑" panose="020B0503020204020204" pitchFamily="34" charset="-122"/>
              </a:rPr>
              <a:t>6</a:t>
            </a:r>
            <a:r>
              <a:rPr lang="zh-CN" altLang="en-US" sz="2000" b="1" dirty="0">
                <a:solidFill>
                  <a:srgbClr val="CC0000"/>
                </a:solidFill>
                <a:latin typeface="微软雅黑" panose="020B0503020204020204" pitchFamily="34" charset="-122"/>
                <a:ea typeface="微软雅黑" panose="020B0503020204020204" pitchFamily="34" charset="-122"/>
              </a:rPr>
              <a:t>月美国</a:t>
            </a:r>
            <a:r>
              <a:rPr lang="en-US" altLang="zh-CN" sz="2000" b="1" dirty="0">
                <a:solidFill>
                  <a:srgbClr val="CC0000"/>
                </a:solidFill>
                <a:latin typeface="微软雅黑" panose="020B0503020204020204" pitchFamily="34" charset="-122"/>
                <a:ea typeface="微软雅黑" panose="020B0503020204020204" pitchFamily="34" charset="-122"/>
              </a:rPr>
              <a:t>FDA</a:t>
            </a:r>
            <a:r>
              <a:rPr lang="zh-CN" altLang="en-US" sz="2000" b="1" dirty="0">
                <a:solidFill>
                  <a:srgbClr val="CC0000"/>
                </a:solidFill>
                <a:latin typeface="微软雅黑" panose="020B0503020204020204" pitchFamily="34" charset="-122"/>
                <a:ea typeface="微软雅黑" panose="020B0503020204020204" pitchFamily="34" charset="-122"/>
              </a:rPr>
              <a:t>发布大剂量辛伐他汀安全推荐</a:t>
            </a:r>
          </a:p>
          <a:p>
            <a:pPr eaLnBrk="1" hangingPunct="1">
              <a:spcBef>
                <a:spcPts val="400"/>
              </a:spcBef>
              <a:buClr>
                <a:schemeClr val="accent1"/>
              </a:buClr>
              <a:buSzPct val="68000"/>
              <a:buFont typeface="Arial" panose="020B0604020202020204" pitchFamily="34" charset="0"/>
              <a:buNone/>
            </a:pPr>
            <a:r>
              <a:rPr lang="zh-CN" altLang="en-US" sz="2000" b="1" dirty="0">
                <a:solidFill>
                  <a:srgbClr val="CC0000"/>
                </a:solidFill>
                <a:latin typeface="微软雅黑" panose="020B0503020204020204" pitchFamily="34" charset="-122"/>
                <a:ea typeface="微软雅黑" panose="020B0503020204020204" pitchFamily="34" charset="-122"/>
              </a:rPr>
              <a:t>就其安全性在说明书中进行了修改</a:t>
            </a:r>
            <a:endParaRPr lang="en-US" altLang="zh-CN" sz="2000" b="1" dirty="0">
              <a:solidFill>
                <a:srgbClr val="CC0000"/>
              </a:solidFill>
              <a:latin typeface="微软雅黑" panose="020B0503020204020204" pitchFamily="34" charset="-122"/>
              <a:ea typeface="微软雅黑" panose="020B0503020204020204" pitchFamily="34" charset="-122"/>
            </a:endParaRPr>
          </a:p>
          <a:p>
            <a:pPr eaLnBrk="1" hangingPunct="1">
              <a:spcBef>
                <a:spcPts val="400"/>
              </a:spcBef>
              <a:buClr>
                <a:schemeClr val="accent1"/>
              </a:buClr>
              <a:buSzPct val="68000"/>
              <a:buFont typeface="Arial" panose="020B0604020202020204" pitchFamily="34" charset="0"/>
              <a:buNone/>
            </a:pPr>
            <a:r>
              <a:rPr lang="zh-CN" altLang="en-US" sz="2000" b="1" dirty="0">
                <a:solidFill>
                  <a:srgbClr val="CC0000"/>
                </a:solidFill>
                <a:latin typeface="微软雅黑" panose="020B0503020204020204" pitchFamily="34" charset="-122"/>
                <a:ea typeface="微软雅黑" panose="020B0503020204020204" pitchFamily="34" charset="-122"/>
              </a:rPr>
              <a:t>辛伐他汀获准的最高剂量（</a:t>
            </a:r>
            <a:r>
              <a:rPr lang="en-US" altLang="zh-CN" sz="2000" b="1" dirty="0">
                <a:solidFill>
                  <a:srgbClr val="CC0000"/>
                </a:solidFill>
                <a:latin typeface="微软雅黑" panose="020B0503020204020204" pitchFamily="34" charset="-122"/>
                <a:ea typeface="微软雅黑" panose="020B0503020204020204" pitchFamily="34" charset="-122"/>
              </a:rPr>
              <a:t>80 mg</a:t>
            </a:r>
            <a:r>
              <a:rPr lang="zh-CN" altLang="en-US" sz="2000" b="1" dirty="0">
                <a:solidFill>
                  <a:srgbClr val="CC0000"/>
                </a:solidFill>
                <a:latin typeface="微软雅黑" panose="020B0503020204020204" pitchFamily="34" charset="-122"/>
                <a:ea typeface="微软雅黑" panose="020B0503020204020204" pitchFamily="34" charset="-122"/>
              </a:rPr>
              <a:t>）与肌肉损伤</a:t>
            </a:r>
          </a:p>
          <a:p>
            <a:pPr eaLnBrk="1" hangingPunct="1">
              <a:spcBef>
                <a:spcPts val="400"/>
              </a:spcBef>
              <a:buClr>
                <a:schemeClr val="accent1"/>
              </a:buClr>
              <a:buSzPct val="68000"/>
              <a:buFont typeface="Arial" panose="020B0604020202020204" pitchFamily="34" charset="0"/>
              <a:buNone/>
            </a:pPr>
            <a:r>
              <a:rPr lang="zh-CN" altLang="en-US" sz="2000" b="1" dirty="0">
                <a:solidFill>
                  <a:srgbClr val="CC0000"/>
                </a:solidFill>
                <a:latin typeface="微软雅黑" panose="020B0503020204020204" pitchFamily="34" charset="-122"/>
                <a:ea typeface="微软雅黑" panose="020B0503020204020204" pitchFamily="34" charset="-122"/>
              </a:rPr>
              <a:t>或肌病的危险增加相关</a:t>
            </a:r>
          </a:p>
          <a:p>
            <a:pPr algn="ctr" eaLnBrk="1" hangingPunct="1">
              <a:spcBef>
                <a:spcPct val="0"/>
              </a:spcBef>
              <a:buFontTx/>
              <a:buNone/>
            </a:pPr>
            <a:endParaRPr lang="zh-CN" altLang="en-US" sz="2000" b="1" dirty="0">
              <a:solidFill>
                <a:srgbClr val="CC0000"/>
              </a:solidFill>
            </a:endParaRPr>
          </a:p>
        </p:txBody>
      </p:sp>
    </p:spTree>
    <p:extLst>
      <p:ext uri="{BB962C8B-B14F-4D97-AF65-F5344CB8AC3E}">
        <p14:creationId xmlns:p14="http://schemas.microsoft.com/office/powerpoint/2010/main" val="286608768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16632"/>
            <a:ext cx="4790906" cy="1015663"/>
          </a:xfrm>
          <a:prstGeom prst="rect">
            <a:avLst/>
          </a:prstGeom>
          <a:noFill/>
        </p:spPr>
        <p:txBody>
          <a:bodyPr wrap="square" rtlCol="0">
            <a:spAutoFit/>
          </a:bodyPr>
          <a:lstStyle/>
          <a:p>
            <a:pPr>
              <a:lnSpc>
                <a:spcPct val="150000"/>
              </a:lnSpc>
            </a:pPr>
            <a:r>
              <a:rPr lang="zh-CN" altLang="en-US" sz="4000" b="1" dirty="0">
                <a:latin typeface="微软雅黑" panose="020B0503020204020204" pitchFamily="34" charset="-122"/>
                <a:ea typeface="微软雅黑" panose="020B0503020204020204" pitchFamily="34" charset="-122"/>
              </a:rPr>
              <a:t>硝苯地平</a:t>
            </a:r>
            <a:r>
              <a:rPr lang="en-US" altLang="zh-CN" sz="4000" b="1" dirty="0">
                <a:latin typeface="微软雅黑" panose="020B0503020204020204" pitchFamily="34" charset="-122"/>
                <a:ea typeface="微软雅黑" panose="020B0503020204020204" pitchFamily="34" charset="-122"/>
              </a:rPr>
              <a:t>+</a:t>
            </a:r>
            <a:r>
              <a:rPr lang="zh-CN" altLang="en-US" sz="4000" b="1" dirty="0">
                <a:latin typeface="微软雅黑" panose="020B0503020204020204" pitchFamily="34" charset="-122"/>
                <a:ea typeface="微软雅黑" panose="020B0503020204020204" pitchFamily="34" charset="-122"/>
              </a:rPr>
              <a:t>利福平</a:t>
            </a:r>
            <a:endParaRPr lang="en-US" altLang="zh-CN" sz="4000" b="1"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271803" y="1340768"/>
            <a:ext cx="6264696" cy="5241311"/>
            <a:chOff x="504443" y="1002388"/>
            <a:chExt cx="8001057" cy="5572140"/>
          </a:xfrm>
        </p:grpSpPr>
        <p:pic>
          <p:nvPicPr>
            <p:cNvPr id="1028" name="Picture 4"/>
            <p:cNvPicPr>
              <a:picLocks noChangeAspect="1" noChangeArrowheads="1"/>
            </p:cNvPicPr>
            <p:nvPr/>
          </p:nvPicPr>
          <p:blipFill>
            <a:blip r:embed="rId3" cstate="print"/>
            <a:srcRect/>
            <a:stretch>
              <a:fillRect/>
            </a:stretch>
          </p:blipFill>
          <p:spPr bwMode="auto">
            <a:xfrm>
              <a:off x="504443" y="1002388"/>
              <a:ext cx="8001056" cy="27146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9" name="Picture 5"/>
            <p:cNvPicPr>
              <a:picLocks noChangeAspect="1" noChangeArrowheads="1"/>
            </p:cNvPicPr>
            <p:nvPr/>
          </p:nvPicPr>
          <p:blipFill>
            <a:blip r:embed="rId4" cstate="print"/>
            <a:srcRect/>
            <a:stretch>
              <a:fillRect/>
            </a:stretch>
          </p:blipFill>
          <p:spPr bwMode="auto">
            <a:xfrm>
              <a:off x="504444" y="3717032"/>
              <a:ext cx="8001056" cy="28574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7" name="圆角矩形 6"/>
          <p:cNvSpPr/>
          <p:nvPr/>
        </p:nvSpPr>
        <p:spPr>
          <a:xfrm>
            <a:off x="780417" y="1853247"/>
            <a:ext cx="2495439" cy="20760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8" name="圆角矩形 7"/>
          <p:cNvSpPr/>
          <p:nvPr/>
        </p:nvSpPr>
        <p:spPr>
          <a:xfrm>
            <a:off x="780418" y="5589240"/>
            <a:ext cx="2063390" cy="21018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Tree>
    <p:extLst>
      <p:ext uri="{BB962C8B-B14F-4D97-AF65-F5344CB8AC3E}">
        <p14:creationId xmlns:p14="http://schemas.microsoft.com/office/powerpoint/2010/main" val="783879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FontTx/>
              <a:buNone/>
            </a:pPr>
            <a:fld id="{4413C813-090C-47DB-8EE5-C95DAC54020E}" type="slidenum">
              <a:rPr lang="zh-CN" altLang="en-US" sz="1000" smtClean="0">
                <a:latin typeface="Arial" pitchFamily="34" charset="0"/>
              </a:rPr>
              <a:pPr>
                <a:spcBef>
                  <a:spcPct val="0"/>
                </a:spcBef>
                <a:buFontTx/>
                <a:buNone/>
              </a:pPr>
              <a:t>26</a:t>
            </a:fld>
            <a:endParaRPr lang="en-US" altLang="zh-CN" sz="1000">
              <a:latin typeface="Arial" pitchFamily="34" charset="0"/>
            </a:endParaRPr>
          </a:p>
        </p:txBody>
      </p:sp>
      <p:sp>
        <p:nvSpPr>
          <p:cNvPr id="28675" name="Title 2"/>
          <p:cNvSpPr>
            <a:spLocks noGrp="1"/>
          </p:cNvSpPr>
          <p:nvPr>
            <p:ph type="title"/>
          </p:nvPr>
        </p:nvSpPr>
        <p:spPr>
          <a:xfrm>
            <a:off x="683568" y="116632"/>
            <a:ext cx="8229600" cy="1143000"/>
          </a:xfrm>
        </p:spPr>
        <p:txBody>
          <a:bodyPr>
            <a:normAutofit fontScale="90000"/>
          </a:bodyPr>
          <a:lstStyle/>
          <a:p>
            <a:pPr eaLnBrk="1" hangingPunct="1"/>
            <a:r>
              <a:rPr lang="zh-CN" altLang="en-US" b="1" dirty="0">
                <a:latin typeface="微软雅黑" panose="020B0503020204020204" pitchFamily="34" charset="-122"/>
                <a:ea typeface="微软雅黑" panose="020B0503020204020204" pitchFamily="34" charset="-122"/>
              </a:rPr>
              <a:t>经</a:t>
            </a:r>
            <a:r>
              <a:rPr lang="en-US" altLang="zh-CN" b="1" dirty="0">
                <a:latin typeface="微软雅黑" panose="020B0503020204020204" pitchFamily="34" charset="-122"/>
                <a:ea typeface="微软雅黑" panose="020B0503020204020204" pitchFamily="34" charset="-122"/>
              </a:rPr>
              <a:t>CYP</a:t>
            </a:r>
            <a:r>
              <a:rPr lang="zh-CN" altLang="en-US" b="1" dirty="0">
                <a:latin typeface="微软雅黑" panose="020B0503020204020204" pitchFamily="34" charset="-122"/>
                <a:ea typeface="微软雅黑" panose="020B0503020204020204" pitchFamily="34" charset="-122"/>
              </a:rPr>
              <a:t>代谢的降压药</a:t>
            </a:r>
            <a:br>
              <a:rPr lang="zh-CN" altLang="en-US" b="1" dirty="0">
                <a:latin typeface="微软雅黑" panose="020B0503020204020204" pitchFamily="34" charset="-122"/>
                <a:ea typeface="微软雅黑" panose="020B0503020204020204" pitchFamily="34" charset="-122"/>
              </a:rPr>
            </a:br>
            <a:endParaRPr lang="zh-CN" altLang="en-US" b="1" dirty="0">
              <a:latin typeface="微软雅黑" panose="020B0503020204020204" pitchFamily="34" charset="-122"/>
              <a:ea typeface="微软雅黑" panose="020B0503020204020204" pitchFamily="34" charset="-122"/>
            </a:endParaRPr>
          </a:p>
        </p:txBody>
      </p:sp>
      <p:graphicFrame>
        <p:nvGraphicFramePr>
          <p:cNvPr id="74803" name="Group 51"/>
          <p:cNvGraphicFramePr>
            <a:graphicFrameLocks noGrp="1"/>
          </p:cNvGraphicFramePr>
          <p:nvPr>
            <p:extLst>
              <p:ext uri="{D42A27DB-BD31-4B8C-83A1-F6EECF244321}">
                <p14:modId xmlns:p14="http://schemas.microsoft.com/office/powerpoint/2010/main" val="621171527"/>
              </p:ext>
            </p:extLst>
          </p:nvPr>
        </p:nvGraphicFramePr>
        <p:xfrm>
          <a:off x="107950" y="1089025"/>
          <a:ext cx="8928100" cy="5249999"/>
        </p:xfrm>
        <a:graphic>
          <a:graphicData uri="http://schemas.openxmlformats.org/drawingml/2006/table">
            <a:tbl>
              <a:tblPr/>
              <a:tblGrid>
                <a:gridCol w="2487934">
                  <a:extLst>
                    <a:ext uri="{9D8B030D-6E8A-4147-A177-3AD203B41FA5}">
                      <a16:colId xmlns:a16="http://schemas.microsoft.com/office/drawing/2014/main" val="20000"/>
                    </a:ext>
                  </a:extLst>
                </a:gridCol>
                <a:gridCol w="2326759">
                  <a:extLst>
                    <a:ext uri="{9D8B030D-6E8A-4147-A177-3AD203B41FA5}">
                      <a16:colId xmlns:a16="http://schemas.microsoft.com/office/drawing/2014/main" val="20001"/>
                    </a:ext>
                  </a:extLst>
                </a:gridCol>
                <a:gridCol w="2285607">
                  <a:extLst>
                    <a:ext uri="{9D8B030D-6E8A-4147-A177-3AD203B41FA5}">
                      <a16:colId xmlns:a16="http://schemas.microsoft.com/office/drawing/2014/main" val="20002"/>
                    </a:ext>
                  </a:extLst>
                </a:gridCol>
                <a:gridCol w="1827800">
                  <a:extLst>
                    <a:ext uri="{9D8B030D-6E8A-4147-A177-3AD203B41FA5}">
                      <a16:colId xmlns:a16="http://schemas.microsoft.com/office/drawing/2014/main" val="20003"/>
                    </a:ext>
                  </a:extLst>
                </a:gridCol>
              </a:tblGrid>
              <a:tr h="75579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rPr>
                        <a:t>β受体阻滞剂</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rPr>
                        <a:t>CCB</a:t>
                      </a:r>
                      <a:endParaRPr kumimoji="0" lang="zh-CN" altLang="en-US"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rPr>
                        <a:t>ACEI</a:t>
                      </a:r>
                      <a:endParaRPr kumimoji="0" lang="zh-CN" altLang="en-US"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rPr>
                        <a:t>ARB</a:t>
                      </a:r>
                      <a:endParaRPr kumimoji="0" lang="zh-CN" altLang="en-US"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16093">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a:t>
                      </a:r>
                      <a:r>
                        <a:rPr kumimoji="0" lang="en-US" altLang="zh-CN" sz="2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CYP450</a:t>
                      </a:r>
                      <a:r>
                        <a:rPr kumimoji="0" lang="zh-CN" altLang="en-US" sz="2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酶底物</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1"/>
                  </a:ext>
                </a:extLst>
              </a:tr>
              <a:tr h="85092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普萘洛尔</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硝苯地平</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依那普利</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氯沙坦</a:t>
                      </a:r>
                      <a:endParaRPr kumimoji="0" lang="en-US" altLang="zh-CN"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2"/>
                  </a:ext>
                </a:extLst>
              </a:tr>
              <a:tr h="86157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美托洛尔</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多数</a:t>
                      </a:r>
                      <a:r>
                        <a:rPr kumimoji="0" lang="en-US" altLang="zh-CN"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CCB</a:t>
                      </a:r>
                      <a:r>
                        <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需增加剂量</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卡托普利</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厄贝沙坦</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3"/>
                  </a:ext>
                </a:extLst>
              </a:tr>
              <a:tr h="6368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比索洛尔</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4"/>
                  </a:ext>
                </a:extLst>
              </a:tr>
              <a:tr h="77778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卡维地洛</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5"/>
                  </a:ext>
                </a:extLst>
              </a:tr>
              <a:tr h="850927">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400" b="1" dirty="0">
                          <a:latin typeface="微软雅黑" panose="020B0503020204020204" pitchFamily="34" charset="-122"/>
                          <a:ea typeface="微软雅黑" panose="020B0503020204020204" pitchFamily="34" charset="-122"/>
                        </a:rPr>
                        <a:t>不经</a:t>
                      </a:r>
                      <a:r>
                        <a:rPr kumimoji="0" lang="en-US" altLang="zh-CN" sz="2400" b="1" dirty="0">
                          <a:latin typeface="微软雅黑" panose="020B0503020204020204" pitchFamily="34" charset="-122"/>
                          <a:ea typeface="微软雅黑" panose="020B0503020204020204" pitchFamily="34" charset="-122"/>
                        </a:rPr>
                        <a:t>CYP</a:t>
                      </a:r>
                      <a:r>
                        <a:rPr kumimoji="0" lang="zh-CN" altLang="en-US" sz="2400" b="1" dirty="0">
                          <a:latin typeface="微软雅黑" panose="020B0503020204020204" pitchFamily="34" charset="-122"/>
                          <a:ea typeface="微软雅黑" panose="020B0503020204020204" pitchFamily="34" charset="-122"/>
                        </a:rPr>
                        <a:t>代谢： 替米沙坦、缬沙坦、奥美沙坦酯、</a:t>
                      </a:r>
                      <a:r>
                        <a:rPr kumimoji="0" lang="en-US" altLang="zh-CN" sz="2400" b="1" dirty="0">
                          <a:latin typeface="微软雅黑" panose="020B0503020204020204" pitchFamily="34" charset="-122"/>
                          <a:ea typeface="微软雅黑" panose="020B0503020204020204" pitchFamily="34" charset="-122"/>
                        </a:rPr>
                        <a:t>a</a:t>
                      </a:r>
                      <a:r>
                        <a:rPr kumimoji="0" lang="zh-CN" altLang="en-US" sz="2400" b="1" dirty="0">
                          <a:latin typeface="微软雅黑" panose="020B0503020204020204" pitchFamily="34" charset="-122"/>
                          <a:ea typeface="微软雅黑" panose="020B0503020204020204" pitchFamily="34" charset="-122"/>
                        </a:rPr>
                        <a:t>受体阻滞剂</a:t>
                      </a:r>
                      <a:endParaRPr kumimoji="0" lang="en-US" altLang="zh-CN" sz="2400" b="1" dirty="0">
                        <a:latin typeface="微软雅黑" panose="020B0503020204020204" pitchFamily="34" charset="-122"/>
                        <a:ea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84962516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2"/>
          <p:cNvSpPr>
            <a:spLocks noGrp="1"/>
          </p:cNvSpPr>
          <p:nvPr>
            <p:ph type="title"/>
          </p:nvPr>
        </p:nvSpPr>
        <p:spPr>
          <a:xfrm>
            <a:off x="695821" y="-99392"/>
            <a:ext cx="8229600" cy="1143000"/>
          </a:xfrm>
        </p:spPr>
        <p:txBody>
          <a:bodyPr>
            <a:normAutofit/>
          </a:bodyPr>
          <a:lstStyle/>
          <a:p>
            <a:pPr eaLnBrk="1" hangingPunct="1"/>
            <a:r>
              <a:rPr lang="zh-CN" altLang="en-US" b="1" dirty="0">
                <a:latin typeface="微软雅黑" panose="020B0503020204020204" pitchFamily="34" charset="-122"/>
                <a:ea typeface="微软雅黑" panose="020B0503020204020204" pitchFamily="34" charset="-122"/>
              </a:rPr>
              <a:t>利福平禁合用的药物</a:t>
            </a:r>
          </a:p>
        </p:txBody>
      </p:sp>
      <p:sp>
        <p:nvSpPr>
          <p:cNvPr id="57347" name="Rectangle 4"/>
          <p:cNvSpPr>
            <a:spLocks noGrp="1" noChangeArrowheads="1"/>
          </p:cNvSpPr>
          <p:nvPr>
            <p:ph idx="1"/>
          </p:nvPr>
        </p:nvSpPr>
        <p:spPr>
          <a:xfrm>
            <a:off x="0" y="1270379"/>
            <a:ext cx="8929688" cy="978729"/>
          </a:xfrm>
          <a:effectLst>
            <a:prstShdw prst="shdw13" dist="53882" dir="13500000">
              <a:schemeClr val="bg2">
                <a:alpha val="50000"/>
              </a:schemeClr>
            </a:prstShdw>
          </a:effectLst>
        </p:spPr>
        <p:txBody>
          <a:bodyPr wrap="square" anchor="ctr">
            <a:spAutoFit/>
          </a:bodyPr>
          <a:lstStyle/>
          <a:p>
            <a:pPr marL="0" indent="266700" eaLnBrk="1" hangingPunct="1">
              <a:spcBef>
                <a:spcPct val="0"/>
              </a:spcBef>
              <a:buFont typeface="Arial" charset="0"/>
              <a:buNone/>
            </a:pPr>
            <a:r>
              <a:rPr lang="zh-CN" altLang="en-US" sz="3600" b="1" dirty="0">
                <a:latin typeface="微软雅黑" panose="020B0503020204020204" pitchFamily="34" charset="-122"/>
                <a:ea typeface="微软雅黑" panose="020B0503020204020204" pitchFamily="34" charset="-122"/>
              </a:rPr>
              <a:t>药品说明书 </a:t>
            </a:r>
            <a:r>
              <a:rPr lang="en-US" altLang="zh-CN" sz="1800" b="1" dirty="0">
                <a:latin typeface="微软雅黑" panose="020B0503020204020204" pitchFamily="34" charset="-122"/>
                <a:ea typeface="微软雅黑" panose="020B0503020204020204" pitchFamily="34" charset="-122"/>
              </a:rPr>
              <a:t>(</a:t>
            </a:r>
            <a:r>
              <a:rPr lang="zh-CN" altLang="en-US" sz="1800" b="1" dirty="0">
                <a:latin typeface="微软雅黑" panose="020B0503020204020204" pitchFamily="34" charset="-122"/>
                <a:ea typeface="微软雅黑" panose="020B0503020204020204" pitchFamily="34" charset="-122"/>
              </a:rPr>
              <a:t>核准日期：</a:t>
            </a:r>
            <a:r>
              <a:rPr lang="en-US" altLang="zh-CN" sz="1800" b="1" dirty="0">
                <a:latin typeface="微软雅黑" panose="020B0503020204020204" pitchFamily="34" charset="-122"/>
                <a:ea typeface="微软雅黑" panose="020B0503020204020204" pitchFamily="34" charset="-122"/>
              </a:rPr>
              <a:t>2007</a:t>
            </a:r>
            <a:r>
              <a:rPr lang="zh-CN" altLang="en-US" sz="1800" b="1" dirty="0">
                <a:latin typeface="微软雅黑" panose="020B0503020204020204" pitchFamily="34" charset="-122"/>
                <a:ea typeface="微软雅黑" panose="020B0503020204020204" pitchFamily="34" charset="-122"/>
              </a:rPr>
              <a:t>年</a:t>
            </a:r>
            <a:r>
              <a:rPr lang="en-US" altLang="zh-CN" sz="1800" b="1" dirty="0">
                <a:latin typeface="微软雅黑" panose="020B0503020204020204" pitchFamily="34" charset="-122"/>
                <a:ea typeface="微软雅黑" panose="020B0503020204020204" pitchFamily="34" charset="-122"/>
              </a:rPr>
              <a:t>3</a:t>
            </a:r>
            <a:r>
              <a:rPr lang="zh-CN" altLang="en-US" sz="1800" b="1" dirty="0">
                <a:latin typeface="微软雅黑" panose="020B0503020204020204" pitchFamily="34" charset="-122"/>
                <a:ea typeface="微软雅黑" panose="020B0503020204020204" pitchFamily="34" charset="-122"/>
              </a:rPr>
              <a:t>月</a:t>
            </a:r>
            <a:r>
              <a:rPr lang="en-US" altLang="zh-CN" sz="1800" b="1" dirty="0">
                <a:latin typeface="微软雅黑" panose="020B0503020204020204" pitchFamily="34" charset="-122"/>
                <a:ea typeface="微软雅黑" panose="020B0503020204020204" pitchFamily="34" charset="-122"/>
              </a:rPr>
              <a:t>15</a:t>
            </a:r>
            <a:r>
              <a:rPr lang="zh-CN" altLang="en-US" sz="1800" b="1" dirty="0">
                <a:latin typeface="微软雅黑" panose="020B0503020204020204" pitchFamily="34" charset="-122"/>
                <a:ea typeface="微软雅黑" panose="020B0503020204020204" pitchFamily="34" charset="-122"/>
              </a:rPr>
              <a:t>日；修改日期：</a:t>
            </a:r>
            <a:r>
              <a:rPr lang="en-US" altLang="zh-CN" sz="1800" b="1" dirty="0">
                <a:latin typeface="微软雅黑" panose="020B0503020204020204" pitchFamily="34" charset="-122"/>
                <a:ea typeface="微软雅黑" panose="020B0503020204020204" pitchFamily="34" charset="-122"/>
              </a:rPr>
              <a:t>2018</a:t>
            </a:r>
            <a:r>
              <a:rPr lang="zh-CN" altLang="en-US" sz="1800" b="1" dirty="0">
                <a:latin typeface="微软雅黑" panose="020B0503020204020204" pitchFamily="34" charset="-122"/>
                <a:ea typeface="微软雅黑" panose="020B0503020204020204" pitchFamily="34" charset="-122"/>
              </a:rPr>
              <a:t>年</a:t>
            </a:r>
            <a:r>
              <a:rPr lang="en-US" altLang="zh-CN" sz="1800" b="1" dirty="0">
                <a:latin typeface="微软雅黑" panose="020B0503020204020204" pitchFamily="34" charset="-122"/>
                <a:ea typeface="微软雅黑" panose="020B0503020204020204" pitchFamily="34" charset="-122"/>
              </a:rPr>
              <a:t>2</a:t>
            </a:r>
            <a:r>
              <a:rPr lang="zh-CN" altLang="en-US" sz="1800" b="1" dirty="0">
                <a:latin typeface="微软雅黑" panose="020B0503020204020204" pitchFamily="34" charset="-122"/>
                <a:ea typeface="微软雅黑" panose="020B0503020204020204" pitchFamily="34" charset="-122"/>
              </a:rPr>
              <a:t>月</a:t>
            </a:r>
            <a:r>
              <a:rPr lang="en-US" altLang="zh-CN" sz="1800" b="1" dirty="0">
                <a:latin typeface="微软雅黑" panose="020B0503020204020204" pitchFamily="34" charset="-122"/>
                <a:ea typeface="微软雅黑" panose="020B0503020204020204" pitchFamily="34" charset="-122"/>
              </a:rPr>
              <a:t>13</a:t>
            </a:r>
            <a:r>
              <a:rPr lang="zh-CN" altLang="en-US" sz="1800" b="1" dirty="0">
                <a:latin typeface="微软雅黑" panose="020B0503020204020204" pitchFamily="34" charset="-122"/>
                <a:ea typeface="微软雅黑" panose="020B0503020204020204" pitchFamily="34" charset="-122"/>
              </a:rPr>
              <a:t>日</a:t>
            </a:r>
            <a:r>
              <a:rPr lang="en-US" altLang="zh-CN" sz="1800" b="1" dirty="0">
                <a:latin typeface="微软雅黑" panose="020B0503020204020204" pitchFamily="34" charset="-122"/>
                <a:ea typeface="微软雅黑" panose="020B0503020204020204" pitchFamily="34" charset="-122"/>
              </a:rPr>
              <a:t>)</a:t>
            </a:r>
          </a:p>
          <a:p>
            <a:pPr marL="0" indent="266700" eaLnBrk="1" hangingPunct="1">
              <a:spcBef>
                <a:spcPct val="0"/>
              </a:spcBef>
              <a:buFontTx/>
              <a:buNone/>
            </a:pPr>
            <a:endParaRPr lang="zh-CN" altLang="en-US" sz="2800" b="1" dirty="0">
              <a:latin typeface="黑体" pitchFamily="49" charset="-122"/>
            </a:endParaRPr>
          </a:p>
        </p:txBody>
      </p:sp>
      <p:graphicFrame>
        <p:nvGraphicFramePr>
          <p:cNvPr id="6" name="Group 22"/>
          <p:cNvGraphicFramePr>
            <a:graphicFrameLocks noGrp="1"/>
          </p:cNvGraphicFramePr>
          <p:nvPr>
            <p:extLst>
              <p:ext uri="{D42A27DB-BD31-4B8C-83A1-F6EECF244321}">
                <p14:modId xmlns:p14="http://schemas.microsoft.com/office/powerpoint/2010/main" val="2126734038"/>
              </p:ext>
            </p:extLst>
          </p:nvPr>
        </p:nvGraphicFramePr>
        <p:xfrm>
          <a:off x="252413" y="1944688"/>
          <a:ext cx="8748712" cy="4721225"/>
        </p:xfrm>
        <a:graphic>
          <a:graphicData uri="http://schemas.openxmlformats.org/drawingml/2006/table">
            <a:tbl>
              <a:tblPr/>
              <a:tblGrid>
                <a:gridCol w="8748712">
                  <a:extLst>
                    <a:ext uri="{9D8B030D-6E8A-4147-A177-3AD203B41FA5}">
                      <a16:colId xmlns:a16="http://schemas.microsoft.com/office/drawing/2014/main" val="20000"/>
                    </a:ext>
                  </a:extLst>
                </a:gridCol>
              </a:tblGrid>
              <a:tr h="863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  </a:t>
                      </a:r>
                      <a:r>
                        <a:rPr kumimoji="1" lang="zh-CN" altLang="en-US"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硝苯地平</a:t>
                      </a:r>
                      <a:endParaRPr kumimoji="1" lang="en-US" altLang="zh-CN"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dirty="0">
                        <a:ln>
                          <a:noFill/>
                        </a:ln>
                        <a:solidFill>
                          <a:srgbClr val="FFFFFF"/>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w="12700" cap="flat" cmpd="sng" algn="ctr">
                      <a:solidFill>
                        <a:srgbClr val="39639D"/>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0"/>
                  </a:ext>
                </a:extLst>
              </a:tr>
              <a:tr h="765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25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利福平诱导硝苯地平的代谢，显著降低后者药效，禁合用</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863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2  </a:t>
                      </a:r>
                      <a:r>
                        <a:rPr kumimoji="1" lang="zh-CN" altLang="en-US"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伏立康唑</a:t>
                      </a:r>
                      <a:endParaRPr kumimoji="1" lang="en-US" altLang="zh-CN"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765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25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利福平减低伏立康唑血药浓度，禁合用</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6064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9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3  </a:t>
                      </a:r>
                      <a:r>
                        <a:rPr kumimoji="0" lang="zh-CN" altLang="en-US" sz="29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蛋白酶抑制剂</a:t>
                      </a:r>
                      <a:endParaRPr kumimoji="0" lang="zh-CN" altLang="en-US" sz="2900" b="1" i="0" u="none" strike="noStrike" cap="none" normalizeH="0" baseline="0">
                        <a:ln>
                          <a:noFill/>
                        </a:ln>
                        <a:solidFill>
                          <a:srgbClr val="FF0000"/>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8572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5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阿扎那韦、地瑞那韦、沙奎那韦</a:t>
                      </a:r>
                      <a:endParaRPr kumimoji="0" lang="zh-CN" altLang="en-US" sz="25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a:noFill/>
                    </a:lnT>
                    <a:lnB w="12700" cap="flat" cmpd="sng" algn="ctr">
                      <a:solidFill>
                        <a:srgbClr val="39639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pic>
        <p:nvPicPr>
          <p:cNvPr id="57357" name="Picture 4" descr="利福平胶囊说明书-扫描.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72188" y="3714750"/>
            <a:ext cx="2857500"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446630"/>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p:cNvSpPr>
            <a:spLocks noGrp="1"/>
          </p:cNvSpPr>
          <p:nvPr>
            <p:ph type="title"/>
          </p:nvPr>
        </p:nvSpPr>
        <p:spPr>
          <a:xfrm>
            <a:off x="827584" y="188640"/>
            <a:ext cx="6984776" cy="597861"/>
          </a:xfrm>
        </p:spPr>
        <p:txBody>
          <a:bodyPr>
            <a:noAutofit/>
          </a:bodyPr>
          <a:lstStyle/>
          <a:p>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胺碘酮</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莫西沙星</a:t>
            </a:r>
            <a:br>
              <a:rPr lang="en-US" altLang="zh-CN" b="1" dirty="0">
                <a:latin typeface="微软雅黑" panose="020B0503020204020204" pitchFamily="34" charset="-122"/>
                <a:ea typeface="微软雅黑" panose="020B0503020204020204" pitchFamily="34" charset="-122"/>
              </a:rPr>
            </a:br>
            <a:endParaRPr lang="zh-CN" altLang="en-US"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107504" y="908720"/>
            <a:ext cx="9036496" cy="6215063"/>
          </a:xfrm>
        </p:spPr>
        <p:txBody>
          <a:bodyPr rtlCol="0">
            <a:normAutofit/>
          </a:bodyPr>
          <a:lstStyle/>
          <a:p>
            <a:pPr eaLnBrk="1" fontAlgn="auto" hangingPunct="1">
              <a:spcAft>
                <a:spcPts val="0"/>
              </a:spcAft>
              <a:buFont typeface="Wingdings" panose="05000000000000000000" pitchFamily="2" charset="2"/>
              <a:buChar char="Ø"/>
              <a:defRPr/>
            </a:pPr>
            <a:r>
              <a:rPr lang="zh-CN" altLang="en-US" sz="3800" b="1" dirty="0">
                <a:latin typeface="微软雅黑" panose="020B0503020204020204" pitchFamily="34" charset="-122"/>
                <a:ea typeface="微软雅黑" panose="020B0503020204020204" pitchFamily="34" charset="-122"/>
              </a:rPr>
              <a:t>禁忌（</a:t>
            </a:r>
            <a:r>
              <a:rPr lang="en-US" altLang="zh-CN" sz="3800" b="1" dirty="0">
                <a:latin typeface="微软雅黑" panose="020B0503020204020204" pitchFamily="34" charset="-122"/>
                <a:ea typeface="微软雅黑" panose="020B0503020204020204" pitchFamily="34" charset="-122"/>
              </a:rPr>
              <a:t>contraindicated</a:t>
            </a:r>
            <a:r>
              <a:rPr lang="zh-CN" altLang="en-US" sz="3800" b="1" dirty="0">
                <a:latin typeface="微软雅黑" panose="020B0503020204020204" pitchFamily="34" charset="-122"/>
                <a:ea typeface="微软雅黑" panose="020B0503020204020204" pitchFamily="34" charset="-122"/>
              </a:rPr>
              <a:t>） </a:t>
            </a:r>
            <a:endParaRPr lang="zh-CN" altLang="en-US" dirty="0">
              <a:latin typeface="微软雅黑" panose="020B0503020204020204" pitchFamily="34" charset="-122"/>
              <a:ea typeface="微软雅黑" panose="020B0503020204020204" pitchFamily="34" charset="-122"/>
            </a:endParaRPr>
          </a:p>
          <a:p>
            <a:pPr>
              <a:lnSpc>
                <a:spcPct val="160000"/>
              </a:lnSpc>
              <a:defRPr/>
            </a:pPr>
            <a:r>
              <a:rPr lang="zh-CN" altLang="en-US" sz="2000" b="1" dirty="0">
                <a:latin typeface="微软雅黑" panose="020B0503020204020204" pitchFamily="34" charset="-122"/>
                <a:ea typeface="微软雅黑" panose="020B0503020204020204" pitchFamily="34" charset="-122"/>
              </a:rPr>
              <a:t>索他洛尔 伊布利特（诱导尖端扭转性室性心动过速）</a:t>
            </a:r>
            <a:endParaRPr lang="en-US" altLang="zh-CN" sz="2000" b="1" dirty="0">
              <a:latin typeface="微软雅黑" panose="020B0503020204020204" pitchFamily="34" charset="-122"/>
              <a:ea typeface="微软雅黑" panose="020B0503020204020204" pitchFamily="34" charset="-122"/>
            </a:endParaRPr>
          </a:p>
          <a:p>
            <a:pPr>
              <a:lnSpc>
                <a:spcPct val="160000"/>
              </a:lnSpc>
              <a:defRPr/>
            </a:pPr>
            <a:r>
              <a:rPr lang="zh-CN" altLang="en-US" sz="2000" b="1" dirty="0">
                <a:solidFill>
                  <a:srgbClr val="C00000"/>
                </a:solidFill>
                <a:latin typeface="微软雅黑" panose="020B0503020204020204" pitchFamily="34" charset="-122"/>
                <a:ea typeface="微软雅黑" panose="020B0503020204020204" pitchFamily="34" charset="-122"/>
              </a:rPr>
              <a:t>莫西沙星</a:t>
            </a:r>
            <a:r>
              <a:rPr lang="zh-CN" altLang="en-US" sz="2000" b="1" dirty="0">
                <a:latin typeface="微软雅黑" panose="020B0503020204020204" pitchFamily="34" charset="-122"/>
                <a:ea typeface="微软雅黑" panose="020B0503020204020204" pitchFamily="34" charset="-122"/>
              </a:rPr>
              <a:t>（静脉或口服） 红霉素（静脉内给药）</a:t>
            </a:r>
            <a:endParaRPr lang="en-US" altLang="zh-CN" sz="2000" b="1" dirty="0">
              <a:latin typeface="微软雅黑" panose="020B0503020204020204" pitchFamily="34" charset="-122"/>
              <a:ea typeface="微软雅黑" panose="020B0503020204020204" pitchFamily="34" charset="-122"/>
            </a:endParaRPr>
          </a:p>
          <a:p>
            <a:pPr marL="0" indent="0">
              <a:lnSpc>
                <a:spcPct val="160000"/>
              </a:lnSpc>
              <a:buNone/>
              <a:defRPr/>
            </a:pP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 （致</a:t>
            </a:r>
            <a:r>
              <a:rPr lang="en-US" altLang="zh-CN" sz="2000" b="1" dirty="0">
                <a:latin typeface="微软雅黑" panose="020B0503020204020204" pitchFamily="34" charset="-122"/>
                <a:ea typeface="微软雅黑" panose="020B0503020204020204" pitchFamily="34" charset="-122"/>
              </a:rPr>
              <a:t>Q-T</a:t>
            </a:r>
            <a:r>
              <a:rPr lang="zh-CN" altLang="en-US" sz="2000" b="1" dirty="0">
                <a:latin typeface="微软雅黑" panose="020B0503020204020204" pitchFamily="34" charset="-122"/>
                <a:ea typeface="微软雅黑" panose="020B0503020204020204" pitchFamily="34" charset="-122"/>
              </a:rPr>
              <a:t>间期延长的药物）</a:t>
            </a:r>
            <a:endParaRPr lang="en-US" altLang="zh-CN" sz="2000" b="1" dirty="0">
              <a:latin typeface="微软雅黑" panose="020B0503020204020204" pitchFamily="34" charset="-122"/>
              <a:ea typeface="微软雅黑" panose="020B0503020204020204" pitchFamily="34" charset="-122"/>
            </a:endParaRPr>
          </a:p>
          <a:p>
            <a:pPr eaLnBrk="1" fontAlgn="auto" hangingPunct="1">
              <a:spcAft>
                <a:spcPts val="0"/>
              </a:spcAft>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rPr>
              <a:t>重度</a:t>
            </a:r>
            <a:r>
              <a:rPr lang="en-US" altLang="zh-CN" b="1" dirty="0">
                <a:latin typeface="微软雅黑" panose="020B0503020204020204" pitchFamily="34" charset="-122"/>
                <a:ea typeface="微软雅黑" panose="020B0503020204020204" pitchFamily="34" charset="-122"/>
              </a:rPr>
              <a:t>(Major)</a:t>
            </a:r>
          </a:p>
          <a:p>
            <a:pPr eaLnBrk="1" fontAlgn="auto" hangingPunct="1">
              <a:lnSpc>
                <a:spcPct val="170000"/>
              </a:lnSpc>
              <a:spcAft>
                <a:spcPts val="0"/>
              </a:spcAft>
              <a:buFont typeface="Arial" pitchFamily="34" charset="0"/>
              <a:buChar char="•"/>
              <a:defRPr/>
            </a:pPr>
            <a:r>
              <a:rPr lang="zh-CN" altLang="en-US" sz="2000" b="1" dirty="0">
                <a:latin typeface="微软雅黑" panose="020B0503020204020204" pitchFamily="34" charset="-122"/>
                <a:ea typeface="微软雅黑" panose="020B0503020204020204" pitchFamily="34" charset="-122"/>
              </a:rPr>
              <a:t>地高辛 </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考虑停用地高辛，或减少</a:t>
            </a:r>
            <a:r>
              <a:rPr lang="en-US" sz="2000" b="1" dirty="0">
                <a:latin typeface="微软雅黑" panose="020B0503020204020204" pitchFamily="34" charset="-122"/>
                <a:ea typeface="微软雅黑" panose="020B0503020204020204" pitchFamily="34" charset="-122"/>
              </a:rPr>
              <a:t>1/2</a:t>
            </a:r>
            <a:r>
              <a:rPr lang="zh-CN" altLang="en-US" sz="2000" b="1" dirty="0">
                <a:latin typeface="微软雅黑" panose="020B0503020204020204" pitchFamily="34" charset="-122"/>
                <a:ea typeface="微软雅黑" panose="020B0503020204020204" pitchFamily="34" charset="-122"/>
              </a:rPr>
              <a:t>用量地高辛；每</a:t>
            </a:r>
            <a:r>
              <a:rPr lang="en-US" altLang="zh-CN" sz="2000" b="1" dirty="0">
                <a:latin typeface="微软雅黑" panose="020B0503020204020204" pitchFamily="34" charset="-122"/>
                <a:ea typeface="微软雅黑" panose="020B0503020204020204" pitchFamily="34" charset="-122"/>
              </a:rPr>
              <a:t>2</a:t>
            </a:r>
            <a:r>
              <a:rPr lang="zh-CN" altLang="en-US" sz="2000" b="1" dirty="0">
                <a:latin typeface="微软雅黑" panose="020B0503020204020204" pitchFamily="34" charset="-122"/>
                <a:ea typeface="微软雅黑" panose="020B0503020204020204" pitchFamily="34" charset="-122"/>
              </a:rPr>
              <a:t>周一次监测</a:t>
            </a:r>
            <a:r>
              <a:rPr lang="en-US" altLang="zh-CN"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eaLnBrk="1" fontAlgn="auto" hangingPunct="1">
              <a:lnSpc>
                <a:spcPct val="170000"/>
              </a:lnSpc>
              <a:spcAft>
                <a:spcPts val="0"/>
              </a:spcAft>
              <a:buFont typeface="Arial" pitchFamily="34" charset="0"/>
              <a:buChar char="•"/>
              <a:defRPr/>
            </a:pPr>
            <a:r>
              <a:rPr lang="zh-CN" altLang="en-US" sz="2000" b="1" dirty="0">
                <a:latin typeface="微软雅黑" panose="020B0503020204020204" pitchFamily="34" charset="-122"/>
                <a:ea typeface="微软雅黑" panose="020B0503020204020204" pitchFamily="34" charset="-122"/>
              </a:rPr>
              <a:t>华法林（减少华法林</a:t>
            </a:r>
            <a:r>
              <a:rPr lang="en-US" altLang="zh-CN" sz="2000" b="1" dirty="0">
                <a:latin typeface="微软雅黑" panose="020B0503020204020204" pitchFamily="34" charset="-122"/>
                <a:ea typeface="微软雅黑" panose="020B0503020204020204" pitchFamily="34" charset="-122"/>
              </a:rPr>
              <a:t>1/3-1/2</a:t>
            </a:r>
            <a:r>
              <a:rPr lang="zh-CN" altLang="en-US" sz="2000" b="1" dirty="0">
                <a:latin typeface="微软雅黑" panose="020B0503020204020204" pitchFamily="34" charset="-122"/>
                <a:ea typeface="微软雅黑" panose="020B0503020204020204" pitchFamily="34" charset="-122"/>
              </a:rPr>
              <a:t>量；每周一次监测</a:t>
            </a:r>
            <a:r>
              <a:rPr lang="en-US" altLang="zh-CN" sz="2000" b="1" dirty="0">
                <a:latin typeface="微软雅黑" panose="020B0503020204020204" pitchFamily="34" charset="-122"/>
                <a:ea typeface="微软雅黑" panose="020B0503020204020204" pitchFamily="34" charset="-122"/>
              </a:rPr>
              <a:t>INR</a:t>
            </a:r>
            <a:r>
              <a:rPr lang="zh-CN" altLang="en-US" sz="2000" b="1" dirty="0">
                <a:latin typeface="微软雅黑" panose="020B0503020204020204" pitchFamily="34" charset="-122"/>
                <a:ea typeface="微软雅黑" panose="020B0503020204020204" pitchFamily="34" charset="-122"/>
              </a:rPr>
              <a:t>）</a:t>
            </a:r>
          </a:p>
          <a:p>
            <a:pPr eaLnBrk="1" fontAlgn="auto" hangingPunct="1">
              <a:lnSpc>
                <a:spcPct val="170000"/>
              </a:lnSpc>
              <a:spcAft>
                <a:spcPts val="0"/>
              </a:spcAft>
              <a:buFont typeface="Arial" pitchFamily="34" charset="0"/>
              <a:buChar char="•"/>
              <a:defRPr/>
            </a:pPr>
            <a:r>
              <a:rPr lang="zh-CN" altLang="en-US" sz="2000" b="1" dirty="0">
                <a:latin typeface="微软雅黑" panose="020B0503020204020204" pitchFamily="34" charset="-122"/>
                <a:ea typeface="微软雅黑" panose="020B0503020204020204" pitchFamily="34" charset="-122"/>
              </a:rPr>
              <a:t>辛伐他汀（辛伐他汀：≤</a:t>
            </a:r>
            <a:r>
              <a:rPr lang="en-US" altLang="zh-CN" sz="2000" b="1" dirty="0">
                <a:latin typeface="微软雅黑" panose="020B0503020204020204" pitchFamily="34" charset="-122"/>
                <a:ea typeface="微软雅黑" panose="020B0503020204020204" pitchFamily="34" charset="-122"/>
              </a:rPr>
              <a:t>20mg/d</a:t>
            </a:r>
            <a:r>
              <a:rPr lang="zh-CN" altLang="en-US" sz="2000" b="1" dirty="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a:p>
            <a:pPr eaLnBrk="1" fontAlgn="auto" hangingPunct="1">
              <a:lnSpc>
                <a:spcPct val="170000"/>
              </a:lnSpc>
              <a:spcAft>
                <a:spcPts val="0"/>
              </a:spcAft>
              <a:buFont typeface="Arial" pitchFamily="34" charset="0"/>
              <a:buChar char="•"/>
              <a:defRPr/>
            </a:pPr>
            <a:r>
              <a:rPr lang="zh-CN" altLang="en-US" sz="2000" b="1" dirty="0">
                <a:latin typeface="微软雅黑" panose="020B0503020204020204" pitchFamily="34" charset="-122"/>
                <a:ea typeface="微软雅黑" panose="020B0503020204020204" pitchFamily="34" charset="-122"/>
              </a:rPr>
              <a:t>致低血钾药物（利尿剂、</a:t>
            </a:r>
            <a:r>
              <a:rPr lang="en-US" altLang="zh-CN" sz="2000" b="1" dirty="0" err="1">
                <a:latin typeface="微软雅黑" panose="020B0503020204020204" pitchFamily="34" charset="-122"/>
                <a:ea typeface="微软雅黑" panose="020B0503020204020204" pitchFamily="34" charset="-122"/>
              </a:rPr>
              <a:t>AmphoB</a:t>
            </a:r>
            <a:r>
              <a:rPr lang="zh-CN" altLang="en-US" sz="2000" b="1" dirty="0">
                <a:latin typeface="微软雅黑" panose="020B0503020204020204" pitchFamily="34" charset="-122"/>
                <a:ea typeface="微软雅黑" panose="020B0503020204020204" pitchFamily="34" charset="-122"/>
              </a:rPr>
              <a:t>、糖皮质激素）</a:t>
            </a:r>
          </a:p>
          <a:p>
            <a:pPr eaLnBrk="1" fontAlgn="auto" hangingPunct="1">
              <a:spcAft>
                <a:spcPts val="0"/>
              </a:spcAft>
              <a:buFont typeface="Arial" pitchFamily="34" charset="0"/>
              <a:buChar char="•"/>
              <a:defRPr/>
            </a:pPr>
            <a:endParaRPr lang="en-US" altLang="zh-CN" dirty="0"/>
          </a:p>
          <a:p>
            <a:pPr eaLnBrk="1" fontAlgn="auto" hangingPunct="1">
              <a:spcAft>
                <a:spcPts val="0"/>
              </a:spcAft>
              <a:buFont typeface="Arial" pitchFamily="34" charset="0"/>
              <a:buChar char="•"/>
              <a:defRPr/>
            </a:pPr>
            <a:endParaRPr lang="zh-CN" altLang="en-US" dirty="0"/>
          </a:p>
        </p:txBody>
      </p:sp>
      <p:sp>
        <p:nvSpPr>
          <p:cNvPr id="2" name="TextBox 1"/>
          <p:cNvSpPr txBox="1"/>
          <p:nvPr/>
        </p:nvSpPr>
        <p:spPr>
          <a:xfrm>
            <a:off x="5076056" y="6581001"/>
            <a:ext cx="4052713" cy="276999"/>
          </a:xfrm>
          <a:prstGeom prst="rect">
            <a:avLst/>
          </a:prstGeom>
          <a:noFill/>
        </p:spPr>
        <p:txBody>
          <a:bodyPr wrap="none" rtlCol="0">
            <a:spAutoFit/>
          </a:bodyPr>
          <a:lstStyle/>
          <a:p>
            <a:r>
              <a:rPr lang="zh-CN" altLang="en-US" sz="1200" b="1" dirty="0"/>
              <a:t>胺碘酮片（可达龙） 中文药品说明书</a:t>
            </a:r>
            <a:r>
              <a:rPr lang="en-US" altLang="zh-CN" sz="1200" b="1" dirty="0"/>
              <a:t>2021</a:t>
            </a:r>
            <a:r>
              <a:rPr lang="zh-CN" altLang="en-US" sz="1200" b="1" dirty="0"/>
              <a:t>年</a:t>
            </a:r>
            <a:r>
              <a:rPr lang="en-US" altLang="zh-CN" sz="1200" b="1" dirty="0"/>
              <a:t>6</a:t>
            </a:r>
            <a:r>
              <a:rPr lang="zh-CN" altLang="en-US" sz="1200" b="1" dirty="0"/>
              <a:t>月</a:t>
            </a:r>
            <a:r>
              <a:rPr lang="en-US" altLang="zh-CN" sz="1200" b="1" dirty="0"/>
              <a:t>22</a:t>
            </a:r>
            <a:r>
              <a:rPr lang="zh-CN" altLang="en-US" sz="1200" b="1" dirty="0"/>
              <a:t>日更新</a:t>
            </a:r>
          </a:p>
        </p:txBody>
      </p:sp>
    </p:spTree>
    <p:extLst>
      <p:ext uri="{BB962C8B-B14F-4D97-AF65-F5344CB8AC3E}">
        <p14:creationId xmlns:p14="http://schemas.microsoft.com/office/powerpoint/2010/main" val="2344992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p:cNvSpPr>
            <a:spLocks noGrp="1"/>
          </p:cNvSpPr>
          <p:nvPr>
            <p:ph type="title"/>
          </p:nvPr>
        </p:nvSpPr>
        <p:spPr>
          <a:xfrm>
            <a:off x="827584" y="342609"/>
            <a:ext cx="6222964" cy="538163"/>
          </a:xfrm>
        </p:spPr>
        <p:txBody>
          <a:bodyPr>
            <a:noAutofit/>
          </a:bodyPr>
          <a:lstStyle/>
          <a:p>
            <a:pPr algn="ctr">
              <a:lnSpc>
                <a:spcPct val="150000"/>
              </a:lnSpc>
            </a:pPr>
            <a:r>
              <a:rPr lang="zh-CN" altLang="en-US" sz="4000" b="1" dirty="0">
                <a:latin typeface="微软雅黑" panose="020B0503020204020204" pitchFamily="34" charset="-122"/>
                <a:ea typeface="微软雅黑" panose="020B0503020204020204" pitchFamily="34" charset="-122"/>
              </a:rPr>
              <a:t>药物相互作用分级</a:t>
            </a:r>
          </a:p>
        </p:txBody>
      </p:sp>
      <p:grpSp>
        <p:nvGrpSpPr>
          <p:cNvPr id="3" name="组合 2"/>
          <p:cNvGrpSpPr>
            <a:grpSpLocks/>
          </p:cNvGrpSpPr>
          <p:nvPr/>
        </p:nvGrpSpPr>
        <p:grpSpPr bwMode="auto">
          <a:xfrm>
            <a:off x="449263" y="2240757"/>
            <a:ext cx="8299450" cy="3024188"/>
            <a:chOff x="449263" y="1844675"/>
            <a:chExt cx="8299450" cy="4032250"/>
          </a:xfrm>
        </p:grpSpPr>
        <p:pic>
          <p:nvPicPr>
            <p:cNvPr id="23558" name="图片 2"/>
            <p:cNvPicPr>
              <a:picLocks noChangeAspect="1"/>
            </p:cNvPicPr>
            <p:nvPr/>
          </p:nvPicPr>
          <p:blipFill>
            <a:blip r:embed="rId2">
              <a:extLst>
                <a:ext uri="{28A0092B-C50C-407E-A947-70E740481C1C}">
                  <a14:useLocalDpi xmlns:a14="http://schemas.microsoft.com/office/drawing/2010/main" val="0"/>
                </a:ext>
              </a:extLst>
            </a:blip>
            <a:srcRect l="1566" t="1755" r="1364"/>
            <a:stretch>
              <a:fillRect/>
            </a:stretch>
          </p:blipFill>
          <p:spPr bwMode="auto">
            <a:xfrm>
              <a:off x="747713" y="1844675"/>
              <a:ext cx="76327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圆角矩形 3"/>
            <p:cNvSpPr>
              <a:spLocks noChangeArrowheads="1"/>
            </p:cNvSpPr>
            <p:nvPr/>
          </p:nvSpPr>
          <p:spPr bwMode="auto">
            <a:xfrm>
              <a:off x="449263" y="1989138"/>
              <a:ext cx="8299450" cy="1800225"/>
            </a:xfrm>
            <a:prstGeom prst="roundRect">
              <a:avLst>
                <a:gd name="adj" fmla="val 16667"/>
              </a:avLst>
            </a:prstGeom>
            <a:noFill/>
            <a:ln w="571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 typeface="Arial" pitchFamily="34" charset="0"/>
                <a:buNone/>
              </a:pPr>
              <a:endParaRPr lang="zh-CN" altLang="en-US" sz="1800">
                <a:latin typeface="Arial" pitchFamily="34" charset="0"/>
                <a:ea typeface="微软雅黑" pitchFamily="34" charset="-122"/>
              </a:endParaRPr>
            </a:p>
          </p:txBody>
        </p:sp>
      </p:grpSp>
      <p:grpSp>
        <p:nvGrpSpPr>
          <p:cNvPr id="8" name="组 13"/>
          <p:cNvGrpSpPr/>
          <p:nvPr/>
        </p:nvGrpSpPr>
        <p:grpSpPr>
          <a:xfrm>
            <a:off x="237724" y="1854423"/>
            <a:ext cx="3311621" cy="3739847"/>
            <a:chOff x="885643" y="1140016"/>
            <a:chExt cx="4415494" cy="4986463"/>
          </a:xfrm>
        </p:grpSpPr>
        <p:sp>
          <p:nvSpPr>
            <p:cNvPr id="9" name="折角形 8"/>
            <p:cNvSpPr/>
            <p:nvPr/>
          </p:nvSpPr>
          <p:spPr>
            <a:xfrm>
              <a:off x="885643" y="1140016"/>
              <a:ext cx="4023360" cy="4986463"/>
            </a:xfrm>
            <a:prstGeom prst="foldedCorne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350" dirty="0" err="1">
                  <a:solidFill>
                    <a:prstClr val="white"/>
                  </a:solidFill>
                </a:rPr>
                <a:t>qian</a:t>
              </a:r>
              <a:endParaRPr kumimoji="1" lang="zh-CN" altLang="en-US" sz="1350" dirty="0">
                <a:solidFill>
                  <a:prstClr val="white"/>
                </a:solidFill>
              </a:endParaRPr>
            </a:p>
          </p:txBody>
        </p:sp>
        <p:sp>
          <p:nvSpPr>
            <p:cNvPr id="10" name="文本框 10"/>
            <p:cNvSpPr txBox="1"/>
            <p:nvPr/>
          </p:nvSpPr>
          <p:spPr>
            <a:xfrm>
              <a:off x="1089330" y="1828800"/>
              <a:ext cx="4211807" cy="3447098"/>
            </a:xfrm>
            <a:prstGeom prst="rect">
              <a:avLst/>
            </a:prstGeom>
            <a:noFill/>
          </p:spPr>
          <p:txBody>
            <a:bodyPr wrap="square" rtlCol="0">
              <a:spAutoFit/>
            </a:bodyPr>
            <a:lstStyle/>
            <a:p>
              <a:pPr>
                <a:lnSpc>
                  <a:spcPct val="150000"/>
                </a:lnSpc>
              </a:pPr>
              <a:r>
                <a:rPr kumimoji="1" lang="zh-CN" altLang="en-US" b="1" dirty="0">
                  <a:solidFill>
                    <a:prstClr val="black"/>
                  </a:solidFill>
                  <a:latin typeface="微软雅黑" panose="020B0503020204020204" pitchFamily="34" charset="-122"/>
                  <a:ea typeface="微软雅黑" panose="020B0503020204020204" pitchFamily="34" charset="-122"/>
                </a:rPr>
                <a:t>检索资源：</a:t>
              </a:r>
            </a:p>
            <a:p>
              <a:pPr>
                <a:lnSpc>
                  <a:spcPct val="150000"/>
                </a:lnSpc>
              </a:pPr>
              <a:r>
                <a:rPr kumimoji="1" lang="zh-CN" altLang="en-US" b="1" i="1" dirty="0">
                  <a:solidFill>
                    <a:prstClr val="black"/>
                  </a:solidFill>
                  <a:latin typeface="微软雅黑" panose="020B0503020204020204" pitchFamily="34" charset="-122"/>
                  <a:ea typeface="微软雅黑" panose="020B0503020204020204" pitchFamily="34" charset="-122"/>
                </a:rPr>
                <a:t>药品说明书</a:t>
              </a:r>
            </a:p>
            <a:p>
              <a:pPr>
                <a:lnSpc>
                  <a:spcPct val="150000"/>
                </a:lnSpc>
              </a:pPr>
              <a:r>
                <a:rPr kumimoji="1" lang="en-US" altLang="zh-CN" b="1" i="1" dirty="0">
                  <a:solidFill>
                    <a:prstClr val="black"/>
                  </a:solidFill>
                </a:rPr>
                <a:t>Micromedex</a:t>
              </a:r>
            </a:p>
            <a:p>
              <a:pPr>
                <a:lnSpc>
                  <a:spcPct val="150000"/>
                </a:lnSpc>
              </a:pPr>
              <a:r>
                <a:rPr kumimoji="1" lang="en-US" altLang="zh-CN" b="1" i="1" dirty="0">
                  <a:solidFill>
                    <a:prstClr val="black"/>
                  </a:solidFill>
                </a:rPr>
                <a:t>Drug Facts and Comparisons</a:t>
              </a:r>
            </a:p>
            <a:p>
              <a:pPr>
                <a:lnSpc>
                  <a:spcPct val="150000"/>
                </a:lnSpc>
              </a:pPr>
              <a:r>
                <a:rPr kumimoji="1" lang="en-US" altLang="zh-CN" b="1" i="1" dirty="0">
                  <a:solidFill>
                    <a:prstClr val="black"/>
                  </a:solidFill>
                </a:rPr>
                <a:t>FDA website</a:t>
              </a:r>
            </a:p>
            <a:p>
              <a:pPr>
                <a:lnSpc>
                  <a:spcPct val="150000"/>
                </a:lnSpc>
              </a:pPr>
              <a:r>
                <a:rPr kumimoji="1" lang="en-US" altLang="zh-CN" b="1" i="1" dirty="0">
                  <a:solidFill>
                    <a:prstClr val="black"/>
                  </a:solidFill>
                </a:rPr>
                <a:t>…</a:t>
              </a:r>
              <a:endParaRPr kumimoji="1" lang="zh-CN" altLang="en-US" b="1" i="1" dirty="0">
                <a:solidFill>
                  <a:prstClr val="black"/>
                </a:solidFill>
              </a:endParaRPr>
            </a:p>
          </p:txBody>
        </p:sp>
        <p:pic>
          <p:nvPicPr>
            <p:cNvPr id="11" name="图片 10"/>
            <p:cNvPicPr>
              <a:picLocks noChangeAspect="1"/>
            </p:cNvPicPr>
            <p:nvPr/>
          </p:nvPicPr>
          <p:blipFill>
            <a:blip r:embed="rId3" cstate="print">
              <a:extLst>
                <a:ext uri="{BEBA8EAE-BF5A-486C-A8C5-ECC9F3942E4B}">
                  <a14:imgProps xmlns:a14="http://schemas.microsoft.com/office/drawing/2010/main">
                    <a14:imgLayer r:embed="rId4">
                      <a14:imgEffect>
                        <a14:backgroundRemoval t="942" b="95480" l="9735" r="84956">
                          <a14:backgroundMark x1="60177" y1="50471" x2="60177" y2="50471"/>
                          <a14:backgroundMark x1="60177" y1="50471" x2="60177" y2="50471"/>
                        </a14:backgroundRemoval>
                      </a14:imgEffect>
                    </a14:imgLayer>
                  </a14:imgProps>
                </a:ext>
                <a:ext uri="{28A0092B-C50C-407E-A947-70E740481C1C}">
                  <a14:useLocalDpi xmlns:a14="http://schemas.microsoft.com/office/drawing/2010/main" val="0"/>
                </a:ext>
              </a:extLst>
            </a:blip>
            <a:stretch>
              <a:fillRect/>
            </a:stretch>
          </p:blipFill>
          <p:spPr>
            <a:xfrm>
              <a:off x="2529819" y="3908503"/>
              <a:ext cx="1978255" cy="1549341"/>
            </a:xfrm>
            <a:prstGeom prst="rect">
              <a:avLst/>
            </a:prstGeom>
          </p:spPr>
        </p:pic>
      </p:grpSp>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22177" y="984342"/>
            <a:ext cx="2700000" cy="2236512"/>
          </a:xfrm>
          <a:prstGeom prst="rect">
            <a:avLst/>
          </a:prstGeom>
          <a:ln>
            <a:solidFill>
              <a:schemeClr val="tx1"/>
            </a:solidFill>
          </a:ln>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99515" y="2854157"/>
            <a:ext cx="2700000" cy="2079094"/>
          </a:xfrm>
          <a:prstGeom prst="rect">
            <a:avLst/>
          </a:prstGeom>
          <a:ln>
            <a:solidFill>
              <a:schemeClr val="tx1"/>
            </a:solidFill>
          </a:ln>
        </p:spPr>
      </p:pic>
      <p:pic>
        <p:nvPicPr>
          <p:cNvPr id="14" name="图片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35742" y="3652131"/>
            <a:ext cx="2700000" cy="1908620"/>
          </a:xfrm>
          <a:prstGeom prst="rect">
            <a:avLst/>
          </a:prstGeom>
          <a:ln>
            <a:solidFill>
              <a:schemeClr val="tx1"/>
            </a:solidFill>
          </a:ln>
        </p:spPr>
      </p:pic>
    </p:spTree>
    <p:extLst>
      <p:ext uri="{BB962C8B-B14F-4D97-AF65-F5344CB8AC3E}">
        <p14:creationId xmlns:p14="http://schemas.microsoft.com/office/powerpoint/2010/main" val="244078313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92355" y="-99392"/>
            <a:ext cx="8229600" cy="1143000"/>
          </a:xfrm>
        </p:spPr>
        <p:txBody>
          <a:bodyPr/>
          <a:lstStyle/>
          <a:p>
            <a:r>
              <a:rPr lang="zh-CN" altLang="en-US" b="1" dirty="0">
                <a:latin typeface="微软雅黑" panose="020B0503020204020204" pitchFamily="34" charset="-122"/>
                <a:ea typeface="微软雅黑" panose="020B0503020204020204" pitchFamily="34" charset="-122"/>
              </a:rPr>
              <a:t>药物适应证</a:t>
            </a:r>
          </a:p>
        </p:txBody>
      </p:sp>
      <p:sp>
        <p:nvSpPr>
          <p:cNvPr id="3" name="内容占位符 2"/>
          <p:cNvSpPr>
            <a:spLocks noGrp="1"/>
          </p:cNvSpPr>
          <p:nvPr>
            <p:ph idx="1"/>
          </p:nvPr>
        </p:nvSpPr>
        <p:spPr/>
        <p:txBody>
          <a:bodyPr/>
          <a:lstStyle/>
          <a:p>
            <a:r>
              <a:rPr lang="zh-CN" altLang="en-US" b="1" dirty="0">
                <a:latin typeface="微软雅黑" panose="020B0503020204020204" pitchFamily="34" charset="-122"/>
                <a:ea typeface="微软雅黑" panose="020B0503020204020204" pitchFamily="34" charset="-122"/>
              </a:rPr>
              <a:t>卡维地洛   </a:t>
            </a:r>
            <a:r>
              <a:rPr lang="en-US" altLang="zh-CN" b="1" dirty="0">
                <a:latin typeface="微软雅黑" panose="020B0503020204020204" pitchFamily="34" charset="-122"/>
                <a:ea typeface="微软雅黑" panose="020B0503020204020204" pitchFamily="34" charset="-122"/>
              </a:rPr>
              <a:t>12.5mg/</a:t>
            </a:r>
            <a:r>
              <a:rPr lang="zh-CN" altLang="en-US" b="1" dirty="0">
                <a:latin typeface="微软雅黑" panose="020B0503020204020204" pitchFamily="34" charset="-122"/>
                <a:ea typeface="微软雅黑" panose="020B0503020204020204" pitchFamily="34" charset="-122"/>
              </a:rPr>
              <a:t>片</a:t>
            </a:r>
            <a:endParaRPr lang="en-US" altLang="zh-CN" b="1" dirty="0">
              <a:latin typeface="微软雅黑" panose="020B0503020204020204" pitchFamily="34" charset="-122"/>
              <a:ea typeface="微软雅黑" panose="020B0503020204020204" pitchFamily="34" charset="-122"/>
            </a:endParaRPr>
          </a:p>
          <a:p>
            <a:pPr marL="0" indent="0">
              <a:buNone/>
            </a:pPr>
            <a:r>
              <a:rPr lang="en-US" altLang="zh-CN" b="1" dirty="0">
                <a:latin typeface="微软雅黑" panose="020B0503020204020204" pitchFamily="34" charset="-122"/>
                <a:ea typeface="微软雅黑" panose="020B0503020204020204" pitchFamily="34" charset="-122"/>
              </a:rPr>
              <a:t>    </a:t>
            </a:r>
          </a:p>
          <a:p>
            <a:r>
              <a:rPr lang="en-US" altLang="zh-CN" b="1" dirty="0">
                <a:latin typeface="微软雅黑" panose="020B0503020204020204" pitchFamily="34" charset="-122"/>
                <a:ea typeface="微软雅黑" panose="020B0503020204020204" pitchFamily="34" charset="-122"/>
              </a:rPr>
              <a:t>Max Dose: 4</a:t>
            </a:r>
            <a:r>
              <a:rPr lang="zh-CN" altLang="en-US" b="1" dirty="0">
                <a:latin typeface="微软雅黑" panose="020B0503020204020204" pitchFamily="34" charset="-122"/>
                <a:ea typeface="微软雅黑" panose="020B0503020204020204" pitchFamily="34" charset="-122"/>
              </a:rPr>
              <a:t>片？</a:t>
            </a:r>
            <a:r>
              <a:rPr lang="en-US" altLang="zh-CN" b="1" dirty="0">
                <a:latin typeface="微软雅黑" panose="020B0503020204020204" pitchFamily="34" charset="-122"/>
                <a:ea typeface="微软雅黑" panose="020B0503020204020204" pitchFamily="34" charset="-122"/>
              </a:rPr>
              <a:t>8</a:t>
            </a:r>
            <a:r>
              <a:rPr lang="zh-CN" altLang="en-US" b="1" dirty="0">
                <a:latin typeface="微软雅黑" panose="020B0503020204020204" pitchFamily="34" charset="-122"/>
                <a:ea typeface="微软雅黑" panose="020B0503020204020204" pitchFamily="34" charset="-122"/>
              </a:rPr>
              <a:t>片</a:t>
            </a:r>
            <a:r>
              <a:rPr lang="en-US" altLang="zh-CN" b="1" dirty="0">
                <a:latin typeface="微软雅黑" panose="020B0503020204020204" pitchFamily="34" charset="-122"/>
                <a:ea typeface="微软雅黑" panose="020B0503020204020204" pitchFamily="34" charset="-122"/>
              </a:rPr>
              <a:t>/d</a:t>
            </a:r>
          </a:p>
          <a:p>
            <a:endParaRPr lang="en-US" altLang="zh-CN" dirty="0"/>
          </a:p>
          <a:p>
            <a:endParaRPr lang="zh-CN" altLang="en-US" dirty="0"/>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22744" t="14927" r="23105" b="3626"/>
          <a:stretch/>
        </p:blipFill>
        <p:spPr>
          <a:xfrm rot="16200000">
            <a:off x="1550672" y="2752399"/>
            <a:ext cx="2335161" cy="42026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5190405" y="3501008"/>
            <a:ext cx="3816424" cy="3046988"/>
          </a:xfrm>
          <a:prstGeom prst="rect">
            <a:avLst/>
          </a:prstGeom>
          <a:noFill/>
        </p:spPr>
        <p:txBody>
          <a:bodyPr wrap="square" rtlCol="0">
            <a:spAutoFit/>
          </a:bodyPr>
          <a:lstStyle/>
          <a:p>
            <a:pPr marL="342900" indent="-342900">
              <a:buFont typeface="Wingdings" panose="05000000000000000000" pitchFamily="2" charset="2"/>
              <a:buChar char="Ø"/>
            </a:pPr>
            <a:r>
              <a:rPr lang="zh-CN" altLang="en-US" sz="2400" b="1" dirty="0">
                <a:latin typeface="微软雅黑" panose="020B0503020204020204" pitchFamily="34" charset="-122"/>
                <a:ea typeface="微软雅黑" panose="020B0503020204020204" pitchFamily="34" charset="-122"/>
              </a:rPr>
              <a:t>心力衰竭</a:t>
            </a:r>
            <a:endParaRPr lang="en-US" altLang="zh-CN" sz="2400" b="1" dirty="0">
              <a:latin typeface="微软雅黑" panose="020B0503020204020204" pitchFamily="34" charset="-122"/>
              <a:ea typeface="微软雅黑" panose="020B0503020204020204" pitchFamily="34" charset="-122"/>
            </a:endParaRPr>
          </a:p>
          <a:p>
            <a:pPr marL="342900" indent="-342900">
              <a:buSzPct val="50000"/>
              <a:buFont typeface="Wingdings" panose="05000000000000000000" pitchFamily="2" charset="2"/>
              <a:buChar char="l"/>
            </a:pPr>
            <a:r>
              <a:rPr lang="zh-CN" altLang="en-US" sz="2400" b="1" dirty="0">
                <a:latin typeface="微软雅黑" panose="020B0503020204020204" pitchFamily="34" charset="-122"/>
                <a:ea typeface="微软雅黑" panose="020B0503020204020204" pitchFamily="34" charset="-122"/>
              </a:rPr>
              <a:t>体重</a:t>
            </a:r>
            <a:r>
              <a:rPr lang="en-US" altLang="zh-CN" sz="2400" b="1" dirty="0">
                <a:latin typeface="微软雅黑" panose="020B0503020204020204" pitchFamily="34" charset="-122"/>
                <a:ea typeface="微软雅黑" panose="020B0503020204020204" pitchFamily="34" charset="-122"/>
              </a:rPr>
              <a:t>&lt;85kg Max Dose 25mg bid </a:t>
            </a:r>
            <a:r>
              <a:rPr lang="en-US" altLang="zh-CN" sz="2400" b="1" dirty="0" err="1">
                <a:latin typeface="微软雅黑" panose="020B0503020204020204" pitchFamily="34" charset="-122"/>
                <a:ea typeface="微软雅黑" panose="020B0503020204020204" pitchFamily="34" charset="-122"/>
              </a:rPr>
              <a:t>po</a:t>
            </a:r>
            <a:endParaRPr lang="en-US" altLang="zh-CN" sz="2400" b="1" dirty="0">
              <a:latin typeface="微软雅黑" panose="020B0503020204020204" pitchFamily="34" charset="-122"/>
              <a:ea typeface="微软雅黑" panose="020B0503020204020204" pitchFamily="34" charset="-122"/>
            </a:endParaRPr>
          </a:p>
          <a:p>
            <a:pPr marL="342900" indent="-342900">
              <a:buSzPct val="50000"/>
              <a:buFont typeface="Wingdings" panose="05000000000000000000" pitchFamily="2" charset="2"/>
              <a:buChar char="l"/>
            </a:pPr>
            <a:r>
              <a:rPr lang="zh-CN" altLang="en-US" sz="2400" b="1" dirty="0">
                <a:solidFill>
                  <a:srgbClr val="C00000"/>
                </a:solidFill>
                <a:latin typeface="微软雅黑" panose="020B0503020204020204" pitchFamily="34" charset="-122"/>
                <a:ea typeface="微软雅黑" panose="020B0503020204020204" pitchFamily="34" charset="-122"/>
              </a:rPr>
              <a:t>体重</a:t>
            </a:r>
            <a:r>
              <a:rPr lang="en-US" altLang="zh-CN" sz="2400" b="1" dirty="0">
                <a:solidFill>
                  <a:srgbClr val="C00000"/>
                </a:solidFill>
                <a:latin typeface="微软雅黑" panose="020B0503020204020204" pitchFamily="34" charset="-122"/>
                <a:ea typeface="微软雅黑" panose="020B0503020204020204" pitchFamily="34" charset="-122"/>
              </a:rPr>
              <a:t>&gt;85kg Max Dose 50mg bid </a:t>
            </a:r>
            <a:r>
              <a:rPr lang="en-US" altLang="zh-CN" sz="2400" b="1" dirty="0" err="1">
                <a:solidFill>
                  <a:srgbClr val="C00000"/>
                </a:solidFill>
                <a:latin typeface="微软雅黑" panose="020B0503020204020204" pitchFamily="34" charset="-122"/>
                <a:ea typeface="微软雅黑" panose="020B0503020204020204" pitchFamily="34" charset="-122"/>
              </a:rPr>
              <a:t>po</a:t>
            </a:r>
            <a:endParaRPr lang="en-US" altLang="zh-CN" sz="2400" b="1" dirty="0">
              <a:solidFill>
                <a:srgbClr val="C00000"/>
              </a:solidFill>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Ø"/>
            </a:pPr>
            <a:r>
              <a:rPr lang="zh-CN" altLang="en-US" sz="2400" b="1" dirty="0">
                <a:latin typeface="微软雅黑" panose="020B0503020204020204" pitchFamily="34" charset="-122"/>
                <a:ea typeface="微软雅黑" panose="020B0503020204020204" pitchFamily="34" charset="-122"/>
              </a:rPr>
              <a:t>高血压</a:t>
            </a:r>
            <a:endParaRPr lang="en-US" altLang="zh-CN" sz="2400" b="1" dirty="0">
              <a:latin typeface="微软雅黑" panose="020B0503020204020204" pitchFamily="34" charset="-122"/>
              <a:ea typeface="微软雅黑" panose="020B0503020204020204" pitchFamily="34" charset="-122"/>
            </a:endParaRPr>
          </a:p>
          <a:p>
            <a:r>
              <a:rPr lang="en-US" altLang="zh-CN" sz="2400" b="1" dirty="0">
                <a:latin typeface="微软雅黑" panose="020B0503020204020204" pitchFamily="34" charset="-122"/>
                <a:ea typeface="微软雅黑" panose="020B0503020204020204" pitchFamily="34" charset="-122"/>
              </a:rPr>
              <a:t>Max Dose50mg/d</a:t>
            </a:r>
          </a:p>
          <a:p>
            <a:r>
              <a:rPr lang="zh-CN" altLang="en-US" sz="2400" b="1" dirty="0">
                <a:latin typeface="微软雅黑" panose="020B0503020204020204" pitchFamily="34" charset="-122"/>
                <a:ea typeface="微软雅黑" panose="020B0503020204020204" pitchFamily="34" charset="-122"/>
              </a:rPr>
              <a:t>分成</a:t>
            </a: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次或</a:t>
            </a: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次服用</a:t>
            </a:r>
          </a:p>
        </p:txBody>
      </p:sp>
      <p:sp>
        <p:nvSpPr>
          <p:cNvPr id="5" name="矩形 4"/>
          <p:cNvSpPr/>
          <p:nvPr/>
        </p:nvSpPr>
        <p:spPr>
          <a:xfrm>
            <a:off x="3552546" y="4619112"/>
            <a:ext cx="731421" cy="5898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24894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rotWithShape="1">
          <a:blip r:embed="rId3">
            <a:extLst>
              <a:ext uri="{28A0092B-C50C-407E-A947-70E740481C1C}">
                <a14:useLocalDpi xmlns:a14="http://schemas.microsoft.com/office/drawing/2010/main" val="0"/>
              </a:ext>
            </a:extLst>
          </a:blip>
          <a:srcRect l="31411" t="-722" r="32952" b="24952"/>
          <a:stretch/>
        </p:blipFill>
        <p:spPr>
          <a:xfrm rot="16200000">
            <a:off x="1500792" y="667559"/>
            <a:ext cx="1872208" cy="40827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4860032" y="1628800"/>
            <a:ext cx="4134743" cy="1754326"/>
          </a:xfrm>
          <a:prstGeom prst="rect">
            <a:avLst/>
          </a:prstGeom>
          <a:noFill/>
        </p:spPr>
        <p:txBody>
          <a:bodyPr wrap="square" rtlCol="0">
            <a:spAutoFit/>
          </a:bodyPr>
          <a:lstStyle/>
          <a:p>
            <a:endParaRPr lang="en-US" altLang="zh-CN" dirty="0"/>
          </a:p>
          <a:p>
            <a:r>
              <a:rPr lang="zh-CN" altLang="en-US" sz="2400" b="1" dirty="0">
                <a:latin typeface="微软雅黑" panose="020B0503020204020204" pitchFamily="34" charset="-122"/>
                <a:ea typeface="微软雅黑" panose="020B0503020204020204" pitchFamily="34" charset="-122"/>
              </a:rPr>
              <a:t>扩张性心肌病因为是引起心力衰竭的重要原因，可比对心力衰竭的量</a:t>
            </a:r>
            <a:endParaRPr lang="en-US" altLang="zh-CN" sz="2400" b="1" dirty="0">
              <a:latin typeface="微软雅黑" panose="020B0503020204020204" pitchFamily="34" charset="-122"/>
              <a:ea typeface="微软雅黑" panose="020B0503020204020204" pitchFamily="34" charset="-122"/>
            </a:endParaRPr>
          </a:p>
          <a:p>
            <a:endParaRPr lang="zh-CN" altLang="en-US" dirty="0"/>
          </a:p>
        </p:txBody>
      </p:sp>
      <p:sp>
        <p:nvSpPr>
          <p:cNvPr id="7" name="矩形 6"/>
          <p:cNvSpPr/>
          <p:nvPr/>
        </p:nvSpPr>
        <p:spPr>
          <a:xfrm>
            <a:off x="352839" y="3789040"/>
            <a:ext cx="8671247" cy="2246769"/>
          </a:xfrm>
          <a:prstGeom prst="rect">
            <a:avLst/>
          </a:prstGeom>
        </p:spPr>
        <p:txBody>
          <a:bodyPr wrap="square">
            <a:spAutoFit/>
          </a:bodyPr>
          <a:lstStyle/>
          <a:p>
            <a:r>
              <a:rPr lang="en-US" altLang="zh-CN" sz="2000" b="1" u="sng" dirty="0">
                <a:latin typeface="微软雅黑" panose="020B0503020204020204" pitchFamily="34" charset="-122"/>
                <a:ea typeface="微软雅黑" panose="020B0503020204020204" pitchFamily="34" charset="-122"/>
              </a:rPr>
              <a:t>Carvedilol</a:t>
            </a:r>
            <a:r>
              <a:rPr lang="en-US" altLang="zh-CN" sz="2000" b="1" dirty="0">
                <a:latin typeface="微软雅黑" panose="020B0503020204020204" pitchFamily="34" charset="-122"/>
                <a:ea typeface="微软雅黑" panose="020B0503020204020204" pitchFamily="34" charset="-122"/>
              </a:rPr>
              <a:t>  </a:t>
            </a:r>
          </a:p>
          <a:p>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扩张性心肌病为</a:t>
            </a:r>
            <a:r>
              <a:rPr lang="en-US" altLang="zh-CN" sz="2000" b="1" dirty="0">
                <a:latin typeface="微软雅黑" panose="020B0503020204020204" pitchFamily="34" charset="-122"/>
                <a:ea typeface="微软雅黑" panose="020B0503020204020204" pitchFamily="34" charset="-122"/>
              </a:rPr>
              <a:t>FDA</a:t>
            </a:r>
            <a:r>
              <a:rPr lang="zh-CN" altLang="en-US" sz="2000" b="1" dirty="0">
                <a:latin typeface="微软雅黑" panose="020B0503020204020204" pitchFamily="34" charset="-122"/>
                <a:ea typeface="微软雅黑" panose="020B0503020204020204" pitchFamily="34" charset="-122"/>
              </a:rPr>
              <a:t>未批准用法，但属于治疗用法</a:t>
            </a:r>
            <a:endParaRPr lang="en-US" altLang="zh-CN" sz="2000" b="1" dirty="0">
              <a:latin typeface="微软雅黑" panose="020B0503020204020204" pitchFamily="34" charset="-122"/>
              <a:ea typeface="微软雅黑" panose="020B0503020204020204" pitchFamily="34" charset="-122"/>
            </a:endParaRPr>
          </a:p>
          <a:p>
            <a:r>
              <a:rPr lang="en-US" altLang="zh-CN" sz="2000" b="1" dirty="0">
                <a:latin typeface="微软雅黑" panose="020B0503020204020204" pitchFamily="34" charset="-122"/>
                <a:ea typeface="微软雅黑" panose="020B0503020204020204" pitchFamily="34" charset="-122"/>
              </a:rPr>
              <a:t>           Recommendation: Adult, Class </a:t>
            </a:r>
            <a:r>
              <a:rPr lang="en-US" altLang="zh-CN" sz="2000" b="1" dirty="0" err="1">
                <a:latin typeface="微软雅黑" panose="020B0503020204020204" pitchFamily="34" charset="-122"/>
                <a:ea typeface="微软雅黑" panose="020B0503020204020204" pitchFamily="34" charset="-122"/>
              </a:rPr>
              <a:t>IIb</a:t>
            </a:r>
            <a:r>
              <a:rPr lang="en-US" altLang="zh-CN" sz="2000" b="1" dirty="0">
                <a:latin typeface="微软雅黑" panose="020B0503020204020204" pitchFamily="34" charset="-122"/>
                <a:ea typeface="微软雅黑" panose="020B0503020204020204" pitchFamily="34" charset="-122"/>
              </a:rPr>
              <a:t>; Pediatric, Class </a:t>
            </a:r>
            <a:r>
              <a:rPr lang="en-US" altLang="zh-CN" sz="2000" b="1" dirty="0" err="1">
                <a:latin typeface="微软雅黑" panose="020B0503020204020204" pitchFamily="34" charset="-122"/>
                <a:ea typeface="微软雅黑" panose="020B0503020204020204" pitchFamily="34" charset="-122"/>
              </a:rPr>
              <a:t>IIb</a:t>
            </a:r>
            <a:r>
              <a:rPr lang="en-US" altLang="zh-CN" sz="2000" b="1" dirty="0">
                <a:latin typeface="微软雅黑" panose="020B0503020204020204" pitchFamily="34" charset="-122"/>
                <a:ea typeface="微软雅黑" panose="020B0503020204020204" pitchFamily="34" charset="-122"/>
              </a:rPr>
              <a:t> </a:t>
            </a:r>
          </a:p>
          <a:p>
            <a:r>
              <a:rPr lang="en-US" altLang="zh-CN" sz="2000" b="1" dirty="0">
                <a:latin typeface="微软雅黑" panose="020B0503020204020204" pitchFamily="34" charset="-122"/>
                <a:ea typeface="微软雅黑" panose="020B0503020204020204" pitchFamily="34" charset="-122"/>
              </a:rPr>
              <a:t>           Strength of Evidence: Adult, Category B; Pediatric, Category B</a:t>
            </a:r>
          </a:p>
          <a:p>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经一年的临床研究发现，卡维地洛在由扩张性心肌病引发的心衰患者在改善左心房和左心室功能有极大的受益</a:t>
            </a:r>
            <a:endParaRPr lang="en-US" altLang="zh-CN" sz="2000" b="1" dirty="0">
              <a:latin typeface="微软雅黑" panose="020B0503020204020204" pitchFamily="34" charset="-122"/>
              <a:ea typeface="微软雅黑" panose="020B0503020204020204" pitchFamily="34" charset="-122"/>
            </a:endParaRPr>
          </a:p>
        </p:txBody>
      </p:sp>
      <p:sp>
        <p:nvSpPr>
          <p:cNvPr id="6" name="标题 1"/>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rPr>
              <a:t>药物适应证</a:t>
            </a:r>
          </a:p>
        </p:txBody>
      </p:sp>
    </p:spTree>
    <p:extLst>
      <p:ext uri="{BB962C8B-B14F-4D97-AF65-F5344CB8AC3E}">
        <p14:creationId xmlns:p14="http://schemas.microsoft.com/office/powerpoint/2010/main" val="16297911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pic>
        <p:nvPicPr>
          <p:cNvPr id="4" name="内容占位符 3"/>
          <p:cNvPicPr>
            <a:picLocks noGrp="1" noChangeAspect="1"/>
          </p:cNvPicPr>
          <p:nvPr>
            <p:ph idx="1"/>
          </p:nvPr>
        </p:nvPicPr>
        <p:blipFill rotWithShape="1">
          <a:blip r:embed="rId3">
            <a:extLst>
              <a:ext uri="{28A0092B-C50C-407E-A947-70E740481C1C}">
                <a14:useLocalDpi xmlns:a14="http://schemas.microsoft.com/office/drawing/2010/main" val="0"/>
              </a:ext>
            </a:extLst>
          </a:blip>
          <a:srcRect l="7451" t="23506" r="5696" b="29759"/>
          <a:stretch/>
        </p:blipFill>
        <p:spPr>
          <a:xfrm>
            <a:off x="395536" y="1044375"/>
            <a:ext cx="4680519" cy="18889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5292080" y="1478698"/>
            <a:ext cx="3672408" cy="984885"/>
          </a:xfrm>
          <a:prstGeom prst="rect">
            <a:avLst/>
          </a:prstGeom>
          <a:noFill/>
        </p:spPr>
        <p:txBody>
          <a:bodyPr wrap="square" rtlCol="0">
            <a:spAutoFit/>
          </a:bodyPr>
          <a:lstStyle/>
          <a:p>
            <a:pPr marL="571500" indent="-571500" algn="ctr">
              <a:buFont typeface="Wingdings" panose="05000000000000000000" pitchFamily="2" charset="2"/>
              <a:buChar char="Ø"/>
            </a:pPr>
            <a:r>
              <a:rPr lang="zh-CN" altLang="en-US" sz="4000" b="1" dirty="0">
                <a:latin typeface="微软雅黑" panose="020B0503020204020204" pitchFamily="34" charset="-122"/>
                <a:ea typeface="微软雅黑" panose="020B0503020204020204" pitchFamily="34" charset="-122"/>
              </a:rPr>
              <a:t>药物禁忌证</a:t>
            </a:r>
            <a:endParaRPr lang="en-US" altLang="zh-CN" sz="4000" b="1" dirty="0">
              <a:latin typeface="微软雅黑" panose="020B0503020204020204" pitchFamily="34" charset="-122"/>
              <a:ea typeface="微软雅黑" panose="020B0503020204020204" pitchFamily="34" charset="-122"/>
            </a:endParaRPr>
          </a:p>
          <a:p>
            <a:endParaRPr lang="zh-CN" altLang="en-US" dirty="0"/>
          </a:p>
        </p:txBody>
      </p:sp>
      <p:sp>
        <p:nvSpPr>
          <p:cNvPr id="3" name="矩形 2">
            <a:extLst>
              <a:ext uri="{FF2B5EF4-FFF2-40B4-BE49-F238E27FC236}">
                <a16:creationId xmlns:a16="http://schemas.microsoft.com/office/drawing/2014/main" id="{2223B1F9-E87E-4659-89D1-3214C3C44D16}"/>
              </a:ext>
            </a:extLst>
          </p:cNvPr>
          <p:cNvSpPr/>
          <p:nvPr/>
        </p:nvSpPr>
        <p:spPr>
          <a:xfrm>
            <a:off x="457200" y="3789040"/>
            <a:ext cx="3329758" cy="341632"/>
          </a:xfrm>
          <a:prstGeom prst="rect">
            <a:avLst/>
          </a:prstGeom>
        </p:spPr>
        <p:txBody>
          <a:bodyPr wrap="none">
            <a:spAutoFit/>
          </a:bodyPr>
          <a:lstStyle/>
          <a:p>
            <a:pPr algn="just">
              <a:lnSpc>
                <a:spcPct val="90000"/>
              </a:lnSpc>
            </a:pPr>
            <a:r>
              <a:rPr lang="zh-CN" altLang="en-US" b="1" dirty="0">
                <a:solidFill>
                  <a:srgbClr val="C00000"/>
                </a:solidFill>
                <a:latin typeface="微软雅黑" panose="020B0503020204020204" pitchFamily="34" charset="-122"/>
                <a:ea typeface="微软雅黑" panose="020B0503020204020204" pitchFamily="34" charset="-122"/>
              </a:rPr>
              <a:t>肌酐&gt;3</a:t>
            </a:r>
            <a:r>
              <a:rPr lang="en-US" altLang="zh-CN" b="1" dirty="0">
                <a:solidFill>
                  <a:srgbClr val="C00000"/>
                </a:solidFill>
                <a:latin typeface="微软雅黑" panose="020B0503020204020204" pitchFamily="34" charset="-122"/>
                <a:ea typeface="微软雅黑" panose="020B0503020204020204" pitchFamily="34" charset="-122"/>
              </a:rPr>
              <a:t>mg/dl（265umo/L）</a:t>
            </a:r>
          </a:p>
        </p:txBody>
      </p:sp>
      <p:sp>
        <p:nvSpPr>
          <p:cNvPr id="6" name="矩形 5">
            <a:extLst>
              <a:ext uri="{FF2B5EF4-FFF2-40B4-BE49-F238E27FC236}">
                <a16:creationId xmlns:a16="http://schemas.microsoft.com/office/drawing/2014/main" id="{F7DE2B4F-FDB4-426C-A8D7-015A1A7F72F1}"/>
              </a:ext>
            </a:extLst>
          </p:cNvPr>
          <p:cNvSpPr/>
          <p:nvPr/>
        </p:nvSpPr>
        <p:spPr>
          <a:xfrm>
            <a:off x="3634535" y="3827215"/>
            <a:ext cx="5335427" cy="2346283"/>
          </a:xfrm>
          <a:prstGeom prst="rect">
            <a:avLst/>
          </a:prstGeom>
        </p:spPr>
        <p:txBody>
          <a:bodyPr wrap="square">
            <a:spAutoFit/>
          </a:bodyPr>
          <a:lstStyle/>
          <a:p>
            <a:pPr algn="just">
              <a:lnSpc>
                <a:spcPct val="150000"/>
              </a:lnSpc>
            </a:pPr>
            <a:r>
              <a:rPr lang="en-US" altLang="zh-CN" sz="2000" b="1" dirty="0">
                <a:latin typeface="微软雅黑" panose="020B0503020204020204" pitchFamily="34" charset="-122"/>
                <a:ea typeface="微软雅黑" panose="020B0503020204020204" pitchFamily="34" charset="-122"/>
                <a:cs typeface="Myanmar Text" panose="020B0502040204020203" pitchFamily="34" charset="0"/>
              </a:rPr>
              <a:t>ACE</a:t>
            </a:r>
            <a:r>
              <a:rPr lang="zh-CN" altLang="en-US" sz="2000" b="1" dirty="0">
                <a:latin typeface="微软雅黑" panose="020B0503020204020204" pitchFamily="34" charset="-122"/>
                <a:ea typeface="微软雅黑" panose="020B0503020204020204" pitchFamily="34" charset="-122"/>
                <a:cs typeface="Myanmar Text" panose="020B0502040204020203" pitchFamily="34" charset="0"/>
              </a:rPr>
              <a:t>抑制剂可增高血尿素氮或肌酐水平，但继续用药时大多数患者的肌酐水平保持不变或降低。急性肾衰竭较常见于大剂量利尿剂导致血容量不足、低钠血症的病人，双侧肾动脉狭窄、单肾、和肾移植的患者容易发生</a:t>
            </a:r>
          </a:p>
        </p:txBody>
      </p:sp>
      <p:sp>
        <p:nvSpPr>
          <p:cNvPr id="7" name="矩形 6"/>
          <p:cNvSpPr/>
          <p:nvPr/>
        </p:nvSpPr>
        <p:spPr>
          <a:xfrm>
            <a:off x="971600" y="2564904"/>
            <a:ext cx="1872208"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079670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b="1" dirty="0">
                <a:latin typeface="微软雅黑" panose="020B0503020204020204" pitchFamily="34" charset="-122"/>
                <a:ea typeface="微软雅黑" panose="020B0503020204020204" pitchFamily="34" charset="-122"/>
              </a:rPr>
              <a:t>学习途径</a:t>
            </a:r>
          </a:p>
        </p:txBody>
      </p:sp>
      <p:sp>
        <p:nvSpPr>
          <p:cNvPr id="3" name="内容占位符 2"/>
          <p:cNvSpPr>
            <a:spLocks noGrp="1"/>
          </p:cNvSpPr>
          <p:nvPr>
            <p:ph idx="1"/>
          </p:nvPr>
        </p:nvSpPr>
        <p:spPr/>
        <p:txBody>
          <a:bodyPr>
            <a:normAutofit lnSpcReduction="10000"/>
          </a:bodyPr>
          <a:lstStyle/>
          <a:p>
            <a:r>
              <a:rPr lang="zh-CN" altLang="en-US" sz="3600" b="1" dirty="0">
                <a:latin typeface="微软雅黑" panose="020B0503020204020204" pitchFamily="34" charset="-122"/>
                <a:ea typeface="微软雅黑" panose="020B0503020204020204" pitchFamily="34" charset="-122"/>
              </a:rPr>
              <a:t>中文药品说明书</a:t>
            </a:r>
            <a:endParaRPr lang="en-US" altLang="zh-CN" sz="3600" b="1" dirty="0">
              <a:latin typeface="微软雅黑" panose="020B0503020204020204" pitchFamily="34" charset="-122"/>
              <a:ea typeface="微软雅黑" panose="020B0503020204020204" pitchFamily="34" charset="-122"/>
            </a:endParaRPr>
          </a:p>
          <a:p>
            <a:endParaRPr lang="en-US" altLang="zh-CN" sz="3600" b="1" dirty="0">
              <a:latin typeface="微软雅黑" panose="020B0503020204020204" pitchFamily="34" charset="-122"/>
              <a:ea typeface="微软雅黑" panose="020B0503020204020204" pitchFamily="34" charset="-122"/>
            </a:endParaRPr>
          </a:p>
          <a:p>
            <a:r>
              <a:rPr lang="zh-CN" altLang="en-US" sz="3600" b="1" dirty="0">
                <a:latin typeface="微软雅黑" panose="020B0503020204020204" pitchFamily="34" charset="-122"/>
                <a:ea typeface="微软雅黑" panose="020B0503020204020204" pitchFamily="34" charset="-122"/>
              </a:rPr>
              <a:t>医脉通 中文指南</a:t>
            </a:r>
            <a:endParaRPr lang="en-US" altLang="zh-CN" sz="3600" b="1" dirty="0">
              <a:latin typeface="微软雅黑" panose="020B0503020204020204" pitchFamily="34" charset="-122"/>
              <a:ea typeface="微软雅黑" panose="020B0503020204020204" pitchFamily="34" charset="-122"/>
            </a:endParaRPr>
          </a:p>
          <a:p>
            <a:pPr marL="0" indent="0">
              <a:buNone/>
            </a:pPr>
            <a:r>
              <a:rPr lang="en-US" altLang="zh-CN" sz="3600" b="1" u="sng" dirty="0">
                <a:latin typeface="微软雅黑" panose="020B0503020204020204" pitchFamily="34" charset="-122"/>
                <a:ea typeface="微软雅黑" panose="020B0503020204020204" pitchFamily="34" charset="-122"/>
                <a:hlinkClick r:id="rId2"/>
              </a:rPr>
              <a:t> http://guide.medlive.cn/</a:t>
            </a:r>
            <a:endParaRPr lang="en-US" altLang="zh-CN" sz="3600" b="1" u="sng" dirty="0">
              <a:latin typeface="微软雅黑" panose="020B0503020204020204" pitchFamily="34" charset="-122"/>
              <a:ea typeface="微软雅黑" panose="020B0503020204020204" pitchFamily="34" charset="-122"/>
            </a:endParaRPr>
          </a:p>
          <a:p>
            <a:endParaRPr lang="en-US" altLang="zh-CN" sz="3600" b="1" dirty="0">
              <a:latin typeface="微软雅黑" panose="020B0503020204020204" pitchFamily="34" charset="-122"/>
              <a:ea typeface="微软雅黑" panose="020B0503020204020204" pitchFamily="34" charset="-122"/>
            </a:endParaRPr>
          </a:p>
          <a:p>
            <a:r>
              <a:rPr lang="en-US" altLang="zh-CN" sz="3600" b="1" dirty="0">
                <a:latin typeface="微软雅黑" panose="020B0503020204020204" pitchFamily="34" charset="-122"/>
                <a:ea typeface="微软雅黑" panose="020B0503020204020204" pitchFamily="34" charset="-122"/>
              </a:rPr>
              <a:t>ESC</a:t>
            </a:r>
          </a:p>
          <a:p>
            <a:endParaRPr lang="en-US" altLang="zh-CN" sz="3600" b="1" dirty="0">
              <a:latin typeface="微软雅黑" panose="020B0503020204020204" pitchFamily="34" charset="-122"/>
              <a:ea typeface="微软雅黑" panose="020B0503020204020204" pitchFamily="34" charset="-122"/>
            </a:endParaRPr>
          </a:p>
          <a:p>
            <a:r>
              <a:rPr lang="en-US" altLang="zh-CN" sz="3600" b="1" dirty="0">
                <a:latin typeface="微软雅黑" panose="020B0503020204020204" pitchFamily="34" charset="-122"/>
                <a:ea typeface="微软雅黑" panose="020B0503020204020204" pitchFamily="34" charset="-122"/>
              </a:rPr>
              <a:t>AHA</a:t>
            </a:r>
          </a:p>
          <a:p>
            <a:endParaRPr lang="zh-CN" altLang="en-US" dirty="0"/>
          </a:p>
        </p:txBody>
      </p:sp>
    </p:spTree>
    <p:extLst>
      <p:ext uri="{BB962C8B-B14F-4D97-AF65-F5344CB8AC3E}">
        <p14:creationId xmlns:p14="http://schemas.microsoft.com/office/powerpoint/2010/main" val="11302947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标题 6"/>
          <p:cNvSpPr>
            <a:spLocks noGrp="1"/>
          </p:cNvSpPr>
          <p:nvPr>
            <p:ph type="ctrTitle"/>
          </p:nvPr>
        </p:nvSpPr>
        <p:spPr>
          <a:xfrm>
            <a:off x="539750" y="1628775"/>
            <a:ext cx="7772400" cy="3459163"/>
          </a:xfrm>
        </p:spPr>
        <p:txBody>
          <a:bodyPr/>
          <a:lstStyle/>
          <a:p>
            <a:pPr marL="0" indent="0"/>
            <a:r>
              <a:rPr lang="zh-CN" altLang="en-US" sz="4800" b="1" dirty="0">
                <a:solidFill>
                  <a:schemeClr val="tx1"/>
                </a:solidFill>
                <a:latin typeface="微软雅黑" panose="020B0503020204020204" pitchFamily="34" charset="-122"/>
                <a:ea typeface="微软雅黑" panose="020B0503020204020204" pitchFamily="34" charset="-122"/>
              </a:rPr>
              <a:t>临床实践中</a:t>
            </a:r>
            <a:br>
              <a:rPr lang="en-US" altLang="zh-CN" sz="4800" b="1" dirty="0">
                <a:solidFill>
                  <a:schemeClr val="tx1"/>
                </a:solidFill>
                <a:latin typeface="微软雅黑" panose="020B0503020204020204" pitchFamily="34" charset="-122"/>
                <a:ea typeface="微软雅黑" panose="020B0503020204020204" pitchFamily="34" charset="-122"/>
              </a:rPr>
            </a:br>
            <a:r>
              <a:rPr lang="zh-CN" altLang="en-US" sz="4800" b="1" dirty="0">
                <a:solidFill>
                  <a:schemeClr val="tx1"/>
                </a:solidFill>
                <a:latin typeface="微软雅黑" panose="020B0503020204020204" pitchFamily="34" charset="-122"/>
                <a:ea typeface="微软雅黑" panose="020B0503020204020204" pitchFamily="34" charset="-122"/>
              </a:rPr>
              <a:t>注意指南和个体化治疗</a:t>
            </a:r>
            <a:br>
              <a:rPr lang="en-US" altLang="zh-CN" sz="4800" b="1" dirty="0">
                <a:solidFill>
                  <a:schemeClr val="tx1"/>
                </a:solidFill>
                <a:latin typeface="微软雅黑" panose="020B0503020204020204" pitchFamily="34" charset="-122"/>
                <a:ea typeface="微软雅黑" panose="020B0503020204020204" pitchFamily="34" charset="-122"/>
              </a:rPr>
            </a:br>
            <a:r>
              <a:rPr lang="zh-CN" altLang="en-US" sz="4800" b="1" dirty="0">
                <a:solidFill>
                  <a:schemeClr val="tx1"/>
                </a:solidFill>
                <a:latin typeface="微软雅黑" panose="020B0503020204020204" pitchFamily="34" charset="-122"/>
                <a:ea typeface="微软雅黑" panose="020B0503020204020204" pitchFamily="34" charset="-122"/>
              </a:rPr>
              <a:t>相结合</a:t>
            </a:r>
          </a:p>
        </p:txBody>
      </p:sp>
      <p:sp>
        <p:nvSpPr>
          <p:cNvPr id="38915" name="日期占位符 3"/>
          <p:cNvSpPr>
            <a:spLocks noGrp="1"/>
          </p:cNvSpPr>
          <p:nvPr>
            <p:ph type="dt" sz="quarter" idx="4294967295"/>
          </p:nvPr>
        </p:nvSpPr>
        <p:spPr>
          <a:xfrm>
            <a:off x="457200" y="6356350"/>
            <a:ext cx="2133600"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buFont typeface="Arial" charset="0"/>
              <a:buNone/>
            </a:pPr>
            <a:fld id="{6CA25B56-2B53-410C-8D96-F6B9F99B3782}" type="datetime1">
              <a:rPr lang="zh-CN" altLang="en-US" smtClean="0">
                <a:solidFill>
                  <a:srgbClr val="898989"/>
                </a:solidFill>
              </a:rPr>
              <a:pPr>
                <a:buFont typeface="Arial" charset="0"/>
                <a:buNone/>
              </a:pPr>
              <a:t>2023/5/31</a:t>
            </a:fld>
            <a:endParaRPr lang="zh-CN" altLang="en-US" sz="1800"/>
          </a:p>
        </p:txBody>
      </p:sp>
    </p:spTree>
    <p:extLst>
      <p:ext uri="{BB962C8B-B14F-4D97-AF65-F5344CB8AC3E}">
        <p14:creationId xmlns:p14="http://schemas.microsoft.com/office/powerpoint/2010/main" val="31860420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矩形 5"/>
          <p:cNvSpPr>
            <a:spLocks noChangeArrowheads="1"/>
          </p:cNvSpPr>
          <p:nvPr/>
        </p:nvSpPr>
        <p:spPr bwMode="auto">
          <a:xfrm>
            <a:off x="16281" y="1185671"/>
            <a:ext cx="9144000" cy="5049203"/>
          </a:xfrm>
          <a:prstGeom prst="rect">
            <a:avLst/>
          </a:prstGeom>
          <a:noFill/>
          <a:ln w="9525">
            <a:noFill/>
            <a:miter lim="800000"/>
            <a:headEnd/>
            <a:tailEnd/>
          </a:ln>
        </p:spPr>
        <p:txBody>
          <a:bodyPr wrap="square">
            <a:spAutoFit/>
          </a:bodyPr>
          <a:lstStyle/>
          <a:p>
            <a:pPr>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用药行为包括</a:t>
            </a:r>
            <a:endParaRPr lang="en-US" altLang="zh-CN" sz="2400" b="1" dirty="0">
              <a:latin typeface="微软雅黑" pitchFamily="34" charset="-122"/>
              <a:ea typeface="微软雅黑" pitchFamily="34" charset="-122"/>
            </a:endParaRPr>
          </a:p>
          <a:p>
            <a:pPr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用药依从性（按规定治疗，与医嘱一致的行为）</a:t>
            </a:r>
            <a:endParaRPr lang="en-US" altLang="zh-CN" sz="2400" b="1" dirty="0">
              <a:latin typeface="微软雅黑" pitchFamily="34" charset="-122"/>
              <a:ea typeface="微软雅黑" pitchFamily="34" charset="-122"/>
            </a:endParaRPr>
          </a:p>
          <a:p>
            <a:pPr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药物续配依从性</a:t>
            </a:r>
            <a:endParaRPr lang="en-US" altLang="zh-CN" sz="2400" b="1" dirty="0">
              <a:latin typeface="微软雅黑" pitchFamily="34" charset="-122"/>
              <a:ea typeface="微软雅黑" pitchFamily="34" charset="-122"/>
            </a:endParaRPr>
          </a:p>
          <a:p>
            <a:pPr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用药管理能力</a:t>
            </a:r>
            <a:r>
              <a:rPr lang="en-US" altLang="zh-CN" sz="2400" b="1" dirty="0">
                <a:latin typeface="微软雅黑" pitchFamily="34" charset="-122"/>
                <a:ea typeface="微软雅黑" pitchFamily="34" charset="-122"/>
              </a:rPr>
              <a:t>(</a:t>
            </a:r>
            <a:r>
              <a:rPr lang="zh-CN" altLang="en-US" sz="2400" b="1" dirty="0">
                <a:latin typeface="微软雅黑" pitchFamily="34" charset="-122"/>
                <a:ea typeface="微软雅黑" pitchFamily="34" charset="-122"/>
              </a:rPr>
              <a:t>患者鉴别药品、开启包装、描述剂量和频率</a:t>
            </a:r>
            <a:r>
              <a:rPr lang="en-US" altLang="zh-CN" sz="2400" b="1" dirty="0">
                <a:latin typeface="微软雅黑" pitchFamily="34" charset="-122"/>
                <a:ea typeface="微软雅黑" pitchFamily="34" charset="-122"/>
              </a:rPr>
              <a:t>)</a:t>
            </a:r>
          </a:p>
          <a:p>
            <a:pPr marL="0" lvl="1">
              <a:lnSpc>
                <a:spcPct val="123000"/>
              </a:lnSpc>
              <a:buClr>
                <a:srgbClr val="C00000"/>
              </a:buClr>
              <a:buFont typeface="Wingdings" pitchFamily="2" charset="2"/>
              <a:buChar char="Ø"/>
              <a:defRPr/>
            </a:pPr>
            <a:endParaRPr lang="en-US" altLang="zh-CN" sz="2400" b="1" dirty="0">
              <a:latin typeface="微软雅黑" pitchFamily="34" charset="-122"/>
              <a:ea typeface="微软雅黑" pitchFamily="34" charset="-122"/>
            </a:endParaRPr>
          </a:p>
          <a:p>
            <a:pPr marL="0"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药师不能轻易假设患者很容易理解看似简单的用药信息，更不能轻易假设患者能理解用药信息就一定能实现正确服药</a:t>
            </a:r>
            <a:endParaRPr lang="en-US" altLang="zh-CN" sz="2400" b="1" dirty="0">
              <a:latin typeface="微软雅黑" pitchFamily="34" charset="-122"/>
              <a:ea typeface="微软雅黑" pitchFamily="34" charset="-122"/>
            </a:endParaRPr>
          </a:p>
          <a:p>
            <a:pPr marL="0"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对于较低健康素养者，药师有必要检查患者正确服药的行为能力</a:t>
            </a:r>
            <a:endParaRPr lang="en-US" altLang="zh-CN" sz="2400" b="1" dirty="0">
              <a:latin typeface="微软雅黑" pitchFamily="34" charset="-122"/>
              <a:ea typeface="微软雅黑" pitchFamily="34" charset="-122"/>
            </a:endParaRPr>
          </a:p>
          <a:p>
            <a:pPr>
              <a:lnSpc>
                <a:spcPct val="123000"/>
              </a:lnSpc>
              <a:buClr>
                <a:srgbClr val="C00000"/>
              </a:buClr>
              <a:buFont typeface="Wingdings" pitchFamily="2" charset="2"/>
              <a:buChar char="Ø"/>
              <a:defRPr/>
            </a:pPr>
            <a:endParaRPr lang="en-US" altLang="zh-CN" sz="2400" b="1" dirty="0">
              <a:latin typeface="微软雅黑" pitchFamily="34" charset="-122"/>
              <a:ea typeface="微软雅黑" pitchFamily="34" charset="-122"/>
            </a:endParaRPr>
          </a:p>
          <a:p>
            <a:pPr>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用药安全问题，焦点已从住院患者逐渐延伸到门诊患者</a:t>
            </a:r>
            <a:endParaRPr lang="en-US" altLang="zh-CN" sz="2400" b="1" dirty="0">
              <a:latin typeface="微软雅黑" pitchFamily="34" charset="-122"/>
              <a:ea typeface="微软雅黑" pitchFamily="34" charset="-122"/>
            </a:endParaRPr>
          </a:p>
          <a:p>
            <a:pPr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用药比例更大、更频繁，且用药是由患者自己或监护人管理</a:t>
            </a:r>
          </a:p>
        </p:txBody>
      </p:sp>
      <p:sp>
        <p:nvSpPr>
          <p:cNvPr id="116739" name="标题 1"/>
          <p:cNvSpPr>
            <a:spLocks noGrp="1"/>
          </p:cNvSpPr>
          <p:nvPr>
            <p:ph type="title"/>
          </p:nvPr>
        </p:nvSpPr>
        <p:spPr>
          <a:xfrm>
            <a:off x="714348" y="0"/>
            <a:ext cx="7515252" cy="785794"/>
          </a:xfrm>
        </p:spPr>
        <p:txBody>
          <a:bodyPr>
            <a:normAutofit/>
          </a:bodyPr>
          <a:lstStyle/>
          <a:p>
            <a:pPr algn="l" eaLnBrk="1" hangingPunct="1"/>
            <a:r>
              <a:rPr lang="zh-CN" altLang="en-US" b="1" dirty="0">
                <a:effectLst/>
                <a:latin typeface="微软雅黑" pitchFamily="34" charset="-122"/>
                <a:ea typeface="微软雅黑" pitchFamily="34" charset="-122"/>
              </a:rPr>
              <a:t>健康素养与用药行为</a:t>
            </a:r>
          </a:p>
        </p:txBody>
      </p:sp>
      <p:sp>
        <p:nvSpPr>
          <p:cNvPr id="5" name="Text Box 4"/>
          <p:cNvSpPr txBox="1">
            <a:spLocks noChangeArrowheads="1"/>
          </p:cNvSpPr>
          <p:nvPr/>
        </p:nvSpPr>
        <p:spPr bwMode="auto">
          <a:xfrm>
            <a:off x="0" y="6359402"/>
            <a:ext cx="9144000" cy="233910"/>
          </a:xfrm>
          <a:prstGeom prst="rect">
            <a:avLst/>
          </a:prstGeom>
          <a:noFill/>
          <a:ln w="9525">
            <a:noFill/>
            <a:miter lim="800000"/>
            <a:headEnd/>
            <a:tailEnd/>
          </a:ln>
        </p:spPr>
        <p:txBody>
          <a:bodyPr wrap="square">
            <a:spAutoFit/>
          </a:bodyPr>
          <a:lstStyle/>
          <a:p>
            <a:pPr eaLnBrk="0" hangingPunct="0">
              <a:lnSpc>
                <a:spcPct val="120000"/>
              </a:lnSpc>
              <a:spcBef>
                <a:spcPct val="20000"/>
              </a:spcBef>
              <a:buClr>
                <a:srgbClr val="FF0000"/>
              </a:buClr>
              <a:defRPr/>
            </a:pPr>
            <a:r>
              <a:rPr lang="zh-CN" altLang="en-US" sz="800" dirty="0"/>
              <a:t>覃韦苇、孙佩男、钟明康等</a:t>
            </a:r>
            <a:r>
              <a:rPr lang="en-US" sz="800" dirty="0"/>
              <a:t>. </a:t>
            </a:r>
            <a:r>
              <a:rPr lang="zh-CN" altLang="en-US" sz="800" dirty="0"/>
              <a:t>健康素养与用药安全研究进展。中国药学杂志</a:t>
            </a:r>
            <a:r>
              <a:rPr lang="en-US" sz="800" dirty="0"/>
              <a:t>2013,48(20):1697-1700;</a:t>
            </a:r>
            <a:r>
              <a:rPr lang="zh-CN" altLang="en-US" sz="800" dirty="0"/>
              <a:t> ；王淑玲等我国零售药店合理用药情况调查分析，中国执业药师</a:t>
            </a:r>
            <a:r>
              <a:rPr lang="en-US" altLang="zh-CN" sz="800" dirty="0"/>
              <a:t>2013,10(9):53</a:t>
            </a:r>
          </a:p>
        </p:txBody>
      </p:sp>
      <p:sp>
        <p:nvSpPr>
          <p:cNvPr id="6" name="矩形 5"/>
          <p:cNvSpPr/>
          <p:nvPr/>
        </p:nvSpPr>
        <p:spPr>
          <a:xfrm>
            <a:off x="2071670" y="6488668"/>
            <a:ext cx="6715172" cy="369332"/>
          </a:xfrm>
          <a:prstGeom prst="rect">
            <a:avLst/>
          </a:prstGeom>
          <a:solidFill>
            <a:schemeClr val="bg2">
              <a:lumMod val="20000"/>
              <a:lumOff val="80000"/>
            </a:schemeClr>
          </a:solidFill>
        </p:spPr>
        <p:txBody>
          <a:bodyPr wrap="square">
            <a:spAutoFit/>
          </a:bodyPr>
          <a:lstStyle/>
          <a:p>
            <a:r>
              <a:rPr lang="en-US" altLang="zh-CN" b="1" dirty="0">
                <a:solidFill>
                  <a:srgbClr val="C00000"/>
                </a:solidFill>
                <a:latin typeface="微软雅黑" pitchFamily="34" charset="-122"/>
                <a:ea typeface="微软雅黑" pitchFamily="34" charset="-122"/>
              </a:rPr>
              <a:t>20171229《</a:t>
            </a:r>
            <a:r>
              <a:rPr lang="zh-CN" altLang="en-US" b="1" dirty="0">
                <a:solidFill>
                  <a:srgbClr val="C00000"/>
                </a:solidFill>
                <a:latin typeface="微软雅黑" pitchFamily="34" charset="-122"/>
                <a:ea typeface="微软雅黑" pitchFamily="34" charset="-122"/>
              </a:rPr>
              <a:t>中国上市药品目录</a:t>
            </a:r>
            <a:r>
              <a:rPr lang="en-US" altLang="zh-CN" b="1" dirty="0">
                <a:solidFill>
                  <a:srgbClr val="C00000"/>
                </a:solidFill>
                <a:latin typeface="微软雅黑" pitchFamily="34" charset="-122"/>
                <a:ea typeface="微软雅黑" pitchFamily="34" charset="-122"/>
              </a:rPr>
              <a:t>》</a:t>
            </a:r>
            <a:r>
              <a:rPr lang="zh-CN" altLang="en-US" b="1" dirty="0">
                <a:solidFill>
                  <a:srgbClr val="C00000"/>
                </a:solidFill>
                <a:latin typeface="微软雅黑" pitchFamily="34" charset="-122"/>
                <a:ea typeface="微软雅黑" pitchFamily="34" charset="-122"/>
              </a:rPr>
              <a:t>网络版现提供信息仍非常有限</a:t>
            </a:r>
          </a:p>
        </p:txBody>
      </p:sp>
    </p:spTree>
    <p:extLst>
      <p:ext uri="{BB962C8B-B14F-4D97-AF65-F5344CB8AC3E}">
        <p14:creationId xmlns:p14="http://schemas.microsoft.com/office/powerpoint/2010/main" val="20775432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algn="ctr"/>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团队模式</a:t>
            </a:r>
            <a:r>
              <a:rPr lang="en-US" altLang="zh-CN" b="1" dirty="0">
                <a:latin typeface="微软雅黑" panose="020B0503020204020204" pitchFamily="34" charset="-122"/>
                <a:ea typeface="微软雅黑" panose="020B0503020204020204" pitchFamily="34" charset="-122"/>
              </a:rPr>
              <a:t>”MDT”</a:t>
            </a:r>
            <a:br>
              <a:rPr lang="en-US" altLang="zh-CN" b="1" dirty="0">
                <a:latin typeface="微软雅黑" panose="020B0503020204020204" pitchFamily="34" charset="-122"/>
                <a:ea typeface="微软雅黑" panose="020B0503020204020204" pitchFamily="34" charset="-122"/>
              </a:rPr>
            </a:br>
            <a:endParaRPr lang="zh-CN" altLang="en-US" dirty="0"/>
          </a:p>
        </p:txBody>
      </p:sp>
      <p:sp>
        <p:nvSpPr>
          <p:cNvPr id="4" name="标题 6"/>
          <p:cNvSpPr>
            <a:spLocks noGrp="1"/>
          </p:cNvSpPr>
          <p:nvPr>
            <p:ph idx="1"/>
          </p:nvPr>
        </p:nvSpPr>
        <p:spPr>
          <a:xfrm>
            <a:off x="467544" y="803752"/>
            <a:ext cx="7886700" cy="4621459"/>
          </a:xfrm>
        </p:spPr>
        <p:txBody>
          <a:bodyPr/>
          <a:lstStyle/>
          <a:p>
            <a:pPr marL="0" indent="0" algn="ctr">
              <a:buNone/>
            </a:pPr>
            <a:endParaRPr lang="en-US" altLang="zh-CN" sz="4800" b="1" dirty="0">
              <a:solidFill>
                <a:schemeClr val="tx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79512" y="3338516"/>
            <a:ext cx="2782259" cy="20866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图片 7"/>
          <p:cNvPicPr>
            <a:picLocks noChangeAspect="1" noChangeArrowheads="1"/>
          </p:cNvPicPr>
          <p:nvPr/>
        </p:nvPicPr>
        <p:blipFill>
          <a:blip r:embed="rId5" cstate="print">
            <a:extLst>
              <a:ext uri="{28A0092B-C50C-407E-A947-70E740481C1C}">
                <a14:useLocalDpi xmlns:a14="http://schemas.microsoft.com/office/drawing/2010/main" val="0"/>
              </a:ext>
            </a:extLst>
          </a:blip>
          <a:srcRect l="7135" t="17130" r="5901" b="23750"/>
          <a:stretch>
            <a:fillRect/>
          </a:stretch>
        </p:blipFill>
        <p:spPr bwMode="auto">
          <a:xfrm>
            <a:off x="755576" y="908720"/>
            <a:ext cx="7441091" cy="1904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68234" y="3342511"/>
            <a:ext cx="1736043" cy="20826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11" name="图片 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80552" y="3338516"/>
            <a:ext cx="3558844" cy="20866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3" name="文本框 2"/>
          <p:cNvSpPr txBox="1"/>
          <p:nvPr/>
        </p:nvSpPr>
        <p:spPr>
          <a:xfrm>
            <a:off x="314893" y="5477210"/>
            <a:ext cx="2646878" cy="461665"/>
          </a:xfrm>
          <a:prstGeom prst="rect">
            <a:avLst/>
          </a:prstGeom>
          <a:noFill/>
        </p:spPr>
        <p:txBody>
          <a:bodyPr wrap="none" rtlCol="0">
            <a:spAutoFit/>
          </a:bodyPr>
          <a:lstStyle/>
          <a:p>
            <a:r>
              <a:rPr lang="zh-CN" altLang="en-US" sz="24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药剂科各部门合作</a:t>
            </a:r>
          </a:p>
        </p:txBody>
      </p:sp>
      <p:sp>
        <p:nvSpPr>
          <p:cNvPr id="12" name="文本框 11"/>
          <p:cNvSpPr txBox="1"/>
          <p:nvPr/>
        </p:nvSpPr>
        <p:spPr>
          <a:xfrm>
            <a:off x="4644008" y="5492184"/>
            <a:ext cx="1723549" cy="461665"/>
          </a:xfrm>
          <a:prstGeom prst="rect">
            <a:avLst/>
          </a:prstGeom>
          <a:noFill/>
        </p:spPr>
        <p:txBody>
          <a:bodyPr wrap="none" rtlCol="0">
            <a:spAutoFit/>
          </a:bodyPr>
          <a:lstStyle/>
          <a:p>
            <a:r>
              <a:rPr lang="zh-CN" altLang="en-US" sz="24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医药护团队</a:t>
            </a:r>
          </a:p>
        </p:txBody>
      </p:sp>
    </p:spTree>
    <p:extLst>
      <p:ext uri="{BB962C8B-B14F-4D97-AF65-F5344CB8AC3E}">
        <p14:creationId xmlns:p14="http://schemas.microsoft.com/office/powerpoint/2010/main" val="425906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标题 1"/>
          <p:cNvSpPr>
            <a:spLocks noGrp="1"/>
          </p:cNvSpPr>
          <p:nvPr>
            <p:ph type="title"/>
          </p:nvPr>
        </p:nvSpPr>
        <p:spPr/>
        <p:txBody>
          <a:bodyPr>
            <a:normAutofit fontScale="90000"/>
          </a:bodyPr>
          <a:lstStyle/>
          <a:p>
            <a:endParaRPr lang="zh-CN" altLang="en-US"/>
          </a:p>
        </p:txBody>
      </p:sp>
      <p:sp>
        <p:nvSpPr>
          <p:cNvPr id="77827" name="内容占位符 2"/>
          <p:cNvSpPr>
            <a:spLocks noGrp="1"/>
          </p:cNvSpPr>
          <p:nvPr>
            <p:ph idx="1"/>
          </p:nvPr>
        </p:nvSpPr>
        <p:spPr/>
        <p:txBody>
          <a:bodyPr/>
          <a:lstStyle/>
          <a:p>
            <a:pPr marL="0" indent="0">
              <a:buFont typeface="Arial" pitchFamily="34" charset="0"/>
              <a:buNone/>
            </a:pPr>
            <a:r>
              <a:rPr lang="en-US" altLang="zh-CN" sz="9600"/>
              <a:t>     </a:t>
            </a:r>
            <a:endParaRPr lang="zh-CN" altLang="en-US" sz="9600"/>
          </a:p>
        </p:txBody>
      </p:sp>
      <p:pic>
        <p:nvPicPr>
          <p:cNvPr id="77828" name="图片 1" descr="IMG_417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6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矩形 2"/>
          <p:cNvSpPr>
            <a:spLocks noChangeArrowheads="1"/>
          </p:cNvSpPr>
          <p:nvPr/>
        </p:nvSpPr>
        <p:spPr bwMode="auto">
          <a:xfrm>
            <a:off x="4143375" y="5657850"/>
            <a:ext cx="50006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r>
              <a:rPr lang="zh-CN" altLang="en-US" sz="7200" b="1" i="1">
                <a:solidFill>
                  <a:srgbClr val="FFFF00"/>
                </a:solidFill>
                <a:latin typeface="华文行楷" pitchFamily="2" charset="-122"/>
                <a:ea typeface="华文行楷" pitchFamily="2" charset="-122"/>
              </a:rPr>
              <a:t>感谢聆听</a:t>
            </a:r>
            <a:r>
              <a:rPr lang="zh-CN" altLang="en-US" sz="7200" b="1">
                <a:solidFill>
                  <a:srgbClr val="FFFF00"/>
                </a:solidFill>
                <a:latin typeface="华文行楷" pitchFamily="2" charset="-122"/>
                <a:ea typeface="华文行楷" pitchFamily="2" charset="-122"/>
              </a:rPr>
              <a:t>！</a:t>
            </a:r>
          </a:p>
        </p:txBody>
      </p:sp>
    </p:spTree>
    <p:extLst>
      <p:ext uri="{BB962C8B-B14F-4D97-AF65-F5344CB8AC3E}">
        <p14:creationId xmlns:p14="http://schemas.microsoft.com/office/powerpoint/2010/main" val="4191700545"/>
      </p:ext>
    </p:extLst>
  </p:cSld>
  <p:clrMapOvr>
    <a:masterClrMapping/>
  </p:clrMapOvr>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3883</TotalTime>
  <Words>3290</Words>
  <Application>Microsoft Office PowerPoint</Application>
  <PresentationFormat>全屏显示(4:3)</PresentationFormat>
  <Paragraphs>539</Paragraphs>
  <Slides>37</Slides>
  <Notes>23</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37</vt:i4>
      </vt:variant>
    </vt:vector>
  </HeadingPairs>
  <TitlesOfParts>
    <vt:vector size="50" baseType="lpstr">
      <vt:lpstr>等线</vt:lpstr>
      <vt:lpstr>等线 Light</vt:lpstr>
      <vt:lpstr>黑体</vt:lpstr>
      <vt:lpstr>华文行楷</vt:lpstr>
      <vt:lpstr>宋体</vt:lpstr>
      <vt:lpstr>微软雅黑</vt:lpstr>
      <vt:lpstr>Arial</vt:lpstr>
      <vt:lpstr>Arial Narrow</vt:lpstr>
      <vt:lpstr>Calibri</vt:lpstr>
      <vt:lpstr>Lucida Sans Unicode</vt:lpstr>
      <vt:lpstr>Times New Roman</vt:lpstr>
      <vt:lpstr>Wingdings</vt:lpstr>
      <vt:lpstr>自定义设计方案</vt:lpstr>
      <vt:lpstr>          冠心病药物治疗的处方审核     -临床思维引导处方审核工作模式</vt:lpstr>
      <vt:lpstr>PowerPoint 演示文稿</vt:lpstr>
      <vt:lpstr>不合理处方类型</vt:lpstr>
      <vt:lpstr>冠心病药物治疗审核要点</vt:lpstr>
      <vt:lpstr>冠心病用药分类</vt:lpstr>
      <vt:lpstr>冠心病患者的抗血小板治疗</vt:lpstr>
      <vt:lpstr>常用的抗血小板治疗药物</vt:lpstr>
      <vt:lpstr>替格瑞洛</vt:lpstr>
      <vt:lpstr>替格瑞洛</vt:lpstr>
      <vt:lpstr> 用法用量  </vt:lpstr>
      <vt:lpstr> 用法用量  </vt:lpstr>
      <vt:lpstr> 用法用量  </vt:lpstr>
      <vt:lpstr> 药物联合使用 </vt:lpstr>
      <vt:lpstr>PowerPoint 演示文稿</vt:lpstr>
      <vt:lpstr>PowerPoint 演示文稿</vt:lpstr>
      <vt:lpstr>PowerPoint 演示文稿</vt:lpstr>
      <vt:lpstr>PowerPoint 演示文稿</vt:lpstr>
      <vt:lpstr>PowerPoint 演示文稿</vt:lpstr>
      <vt:lpstr>临床预后&amp;药物代谢</vt:lpstr>
      <vt:lpstr>PowerPoint 演示文稿</vt:lpstr>
      <vt:lpstr>他汀</vt:lpstr>
      <vt:lpstr>ADR</vt:lpstr>
      <vt:lpstr>ADR</vt:lpstr>
      <vt:lpstr>PowerPoint 演示文稿</vt:lpstr>
      <vt:lpstr>PowerPoint 演示文稿</vt:lpstr>
      <vt:lpstr>经CYP代谢的降压药 </vt:lpstr>
      <vt:lpstr>利福平禁合用的药物</vt:lpstr>
      <vt:lpstr> 胺碘酮+莫西沙星 </vt:lpstr>
      <vt:lpstr>药物相互作用分级</vt:lpstr>
      <vt:lpstr>药物适应证</vt:lpstr>
      <vt:lpstr>药物适应证</vt:lpstr>
      <vt:lpstr>PowerPoint 演示文稿</vt:lpstr>
      <vt:lpstr>学习途径</vt:lpstr>
      <vt:lpstr>临床实践中 注意指南和个体化治疗 相结合</vt:lpstr>
      <vt:lpstr>健康素养与用药行为</vt:lpstr>
      <vt:lpstr> 团队模式”MDT” </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 </cp:lastModifiedBy>
  <cp:revision>37</cp:revision>
  <dcterms:created xsi:type="dcterms:W3CDTF">2020-05-07T07:54:21Z</dcterms:created>
  <dcterms:modified xsi:type="dcterms:W3CDTF">2023-05-31T01:02:48Z</dcterms:modified>
</cp:coreProperties>
</file>