
<file path=[Content_Types].xml><?xml version="1.0" encoding="utf-8"?>
<Types xmlns="http://schemas.openxmlformats.org/package/2006/content-types">
  <Default Extension="vml" ContentType="application/vnd.openxmlformats-officedocument.vmlDrawing"/>
  <Default Extension="xls" ContentType="application/vnd.ms-excel"/>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handoutMasterIdLst>
    <p:handoutMasterId r:id="rId66"/>
  </p:handoutMasterIdLst>
  <p:sldIdLst>
    <p:sldId id="257" r:id="rId3"/>
    <p:sldId id="267" r:id="rId4"/>
    <p:sldId id="327" r:id="rId5"/>
    <p:sldId id="328" r:id="rId6"/>
    <p:sldId id="329" r:id="rId7"/>
    <p:sldId id="332" r:id="rId8"/>
    <p:sldId id="334" r:id="rId9"/>
    <p:sldId id="268" r:id="rId10"/>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9" r:id="rId40"/>
    <p:sldId id="300" r:id="rId41"/>
    <p:sldId id="301" r:id="rId42"/>
    <p:sldId id="302" r:id="rId43"/>
    <p:sldId id="303" r:id="rId44"/>
    <p:sldId id="306" r:id="rId45"/>
    <p:sldId id="307" r:id="rId46"/>
    <p:sldId id="308" r:id="rId47"/>
    <p:sldId id="309" r:id="rId48"/>
    <p:sldId id="310" r:id="rId49"/>
    <p:sldId id="311" r:id="rId50"/>
    <p:sldId id="394" r:id="rId51"/>
    <p:sldId id="313" r:id="rId52"/>
    <p:sldId id="312" r:id="rId53"/>
    <p:sldId id="316" r:id="rId54"/>
    <p:sldId id="317" r:id="rId55"/>
    <p:sldId id="318" r:id="rId56"/>
    <p:sldId id="395" r:id="rId57"/>
    <p:sldId id="396" r:id="rId58"/>
    <p:sldId id="320" r:id="rId59"/>
    <p:sldId id="321" r:id="rId60"/>
    <p:sldId id="322" r:id="rId61"/>
    <p:sldId id="397" r:id="rId62"/>
    <p:sldId id="324" r:id="rId63"/>
    <p:sldId id="325" r:id="rId64"/>
    <p:sldId id="326" r:id="rId65"/>
  </p:sldIdLst>
  <p:sldSz cx="12192000" cy="6858000"/>
  <p:notesSz cx="6858000" cy="9144000"/>
  <p:custDataLst>
    <p:tags r:id="rId7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964" y="72"/>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0" Type="http://schemas.openxmlformats.org/officeDocument/2006/relationships/tags" Target="tags/tag4.xml"/><Relationship Id="rId7" Type="http://schemas.openxmlformats.org/officeDocument/2006/relationships/slide" Target="slides/slide5.xml"/><Relationship Id="rId69" Type="http://schemas.openxmlformats.org/officeDocument/2006/relationships/tableStyles" Target="tableStyles.xml"/><Relationship Id="rId68" Type="http://schemas.openxmlformats.org/officeDocument/2006/relationships/viewProps" Target="viewProps.xml"/><Relationship Id="rId67" Type="http://schemas.openxmlformats.org/officeDocument/2006/relationships/presProps" Target="presProps.xml"/><Relationship Id="rId66" Type="http://schemas.openxmlformats.org/officeDocument/2006/relationships/handoutMaster" Target="handoutMasters/handoutMaster1.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notesMaster" Target="notesMasters/notesMaster1.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2826870-89D9-42D6-8DD9-7D4A2F7C507C}" type="doc">
      <dgm:prSet loTypeId="urn:microsoft.com/office/officeart/2005/8/layout/hierarchy3#1" loCatId="hierarchy" qsTypeId="urn:microsoft.com/office/officeart/2005/8/quickstyle/simple1#1" qsCatId="simple" csTypeId="urn:microsoft.com/office/officeart/2005/8/colors/accent1_2#1" csCatId="accent1" phldr="1"/>
      <dgm:spPr/>
      <dgm:t>
        <a:bodyPr/>
        <a:lstStyle/>
        <a:p>
          <a:endParaRPr lang="zh-CN" altLang="en-US"/>
        </a:p>
      </dgm:t>
    </dgm:pt>
    <dgm:pt modelId="{1F100B17-0A47-4636-BED7-C3B6592C34E4}">
      <dgm:prSet phldrT="[文本]" custT="1"/>
      <dgm:spPr>
        <a:solidFill>
          <a:srgbClr val="FF9933"/>
        </a:solidFill>
      </dgm:spPr>
      <dgm:t>
        <a:bodyPr/>
        <a:lstStyle/>
        <a:p>
          <a:pPr>
            <a:lnSpc>
              <a:spcPct val="100000"/>
            </a:lnSpc>
            <a:spcAft>
              <a:spcPts val="0"/>
            </a:spcAft>
          </a:pPr>
          <a:r>
            <a:rPr lang="zh-CN" altLang="en-US" sz="2400" b="1" dirty="0">
              <a:solidFill>
                <a:srgbClr val="0033CC"/>
              </a:solidFill>
              <a:latin typeface="华文楷体" panose="02010600040101010101" charset="-122"/>
              <a:ea typeface="华文楷体" panose="02010600040101010101" charset="-122"/>
            </a:rPr>
            <a:t>不可逆性：</a:t>
          </a:r>
          <a:endParaRPr lang="en-US" altLang="zh-CN" sz="2400" b="1" dirty="0">
            <a:solidFill>
              <a:srgbClr val="0033CC"/>
            </a:solidFill>
            <a:latin typeface="华文楷体" panose="02010600040101010101" charset="-122"/>
            <a:ea typeface="华文楷体" panose="02010600040101010101" charset="-122"/>
          </a:endParaRPr>
        </a:p>
        <a:p>
          <a:pPr>
            <a:lnSpc>
              <a:spcPct val="100000"/>
            </a:lnSpc>
            <a:spcAft>
              <a:spcPts val="0"/>
            </a:spcAft>
          </a:pPr>
          <a:r>
            <a:rPr lang="zh-CN" altLang="en-US" sz="2000" b="1" dirty="0">
              <a:solidFill>
                <a:srgbClr val="0033CC"/>
              </a:solidFill>
              <a:latin typeface="华文楷体" panose="02010600040101010101" charset="-122"/>
              <a:ea typeface="华文楷体" panose="02010600040101010101" charset="-122"/>
            </a:rPr>
            <a:t>噻吩并吡啶类</a:t>
          </a:r>
        </a:p>
      </dgm:t>
    </dgm:pt>
    <dgm:pt modelId="{7A5DD440-9F64-4CEB-8708-D22D814B84E8}" cxnId="{A3536C21-189E-4A2B-A7A5-0873ED34BBFE}" type="parTrans">
      <dgm:prSet/>
      <dgm:spPr/>
      <dgm:t>
        <a:bodyPr/>
        <a:lstStyle/>
        <a:p>
          <a:endParaRPr lang="zh-CN" altLang="en-US" sz="1600"/>
        </a:p>
      </dgm:t>
    </dgm:pt>
    <dgm:pt modelId="{9D3E1ECE-01F5-452A-9155-B9AE57240C5F}" cxnId="{A3536C21-189E-4A2B-A7A5-0873ED34BBFE}" type="sibTrans">
      <dgm:prSet/>
      <dgm:spPr/>
      <dgm:t>
        <a:bodyPr/>
        <a:lstStyle/>
        <a:p>
          <a:endParaRPr lang="zh-CN" altLang="en-US" sz="1600"/>
        </a:p>
      </dgm:t>
    </dgm:pt>
    <dgm:pt modelId="{B28D6943-D87A-432A-ACAA-A9EEEA4384CC}">
      <dgm:prSet phldrT="[文本]" custT="1"/>
      <dgm:spPr/>
      <dgm:t>
        <a:bodyPr/>
        <a:lstStyle/>
        <a:p>
          <a:r>
            <a:rPr lang="zh-CN" altLang="en-US" sz="1600" b="1" dirty="0">
              <a:latin typeface="华文楷体" panose="02010600040101010101" charset="-122"/>
              <a:ea typeface="华文楷体" panose="02010600040101010101" charset="-122"/>
            </a:rPr>
            <a:t>第一代：</a:t>
          </a:r>
          <a:endParaRPr lang="en-US" altLang="zh-CN" sz="1600" b="1" dirty="0">
            <a:latin typeface="华文楷体" panose="02010600040101010101" charset="-122"/>
            <a:ea typeface="华文楷体" panose="02010600040101010101" charset="-122"/>
          </a:endParaRPr>
        </a:p>
        <a:p>
          <a:r>
            <a:rPr lang="zh-CN" altLang="en-US" sz="1600" b="1" dirty="0">
              <a:latin typeface="华文楷体" panose="02010600040101010101" charset="-122"/>
              <a:ea typeface="华文楷体" panose="02010600040101010101" charset="-122"/>
            </a:rPr>
            <a:t>噻氯匹定</a:t>
          </a:r>
        </a:p>
      </dgm:t>
    </dgm:pt>
    <dgm:pt modelId="{5469AA21-95C0-48C2-9CC3-81662903039C}" cxnId="{167B8AE5-4E11-4E06-862B-598CFFC49088}" type="parTrans">
      <dgm:prSet/>
      <dgm:spPr/>
      <dgm:t>
        <a:bodyPr/>
        <a:lstStyle/>
        <a:p>
          <a:endParaRPr lang="zh-CN" altLang="en-US" sz="1600" b="1">
            <a:latin typeface="华文楷体" panose="02010600040101010101" charset="-122"/>
            <a:ea typeface="华文楷体" panose="02010600040101010101" charset="-122"/>
          </a:endParaRPr>
        </a:p>
      </dgm:t>
    </dgm:pt>
    <dgm:pt modelId="{0AE8FF9E-D654-49F8-809C-6988231B7A75}" cxnId="{167B8AE5-4E11-4E06-862B-598CFFC49088}" type="sibTrans">
      <dgm:prSet/>
      <dgm:spPr/>
      <dgm:t>
        <a:bodyPr/>
        <a:lstStyle/>
        <a:p>
          <a:endParaRPr lang="zh-CN" altLang="en-US" sz="1600"/>
        </a:p>
      </dgm:t>
    </dgm:pt>
    <dgm:pt modelId="{1F32EDC4-D843-4756-9271-0D4826555DCC}">
      <dgm:prSet phldrT="[文本]" custT="1"/>
      <dgm:spPr/>
      <dgm:t>
        <a:bodyPr/>
        <a:lstStyle/>
        <a:p>
          <a:r>
            <a:rPr lang="zh-CN" altLang="en-US" sz="1600" b="1" dirty="0">
              <a:latin typeface="华文楷体" panose="02010600040101010101" charset="-122"/>
              <a:ea typeface="华文楷体" panose="02010600040101010101" charset="-122"/>
            </a:rPr>
            <a:t>第二代：</a:t>
          </a:r>
          <a:endParaRPr lang="en-US" altLang="zh-CN" sz="1600" b="1" dirty="0">
            <a:latin typeface="华文楷体" panose="02010600040101010101" charset="-122"/>
            <a:ea typeface="华文楷体" panose="02010600040101010101" charset="-122"/>
          </a:endParaRPr>
        </a:p>
        <a:p>
          <a:r>
            <a:rPr lang="zh-CN" altLang="en-US" sz="1600" b="1" dirty="0">
              <a:latin typeface="华文楷体" panose="02010600040101010101" charset="-122"/>
              <a:ea typeface="华文楷体" panose="02010600040101010101" charset="-122"/>
            </a:rPr>
            <a:t>氯吡格雷</a:t>
          </a:r>
        </a:p>
      </dgm:t>
    </dgm:pt>
    <dgm:pt modelId="{6425A94F-9201-47AA-87C9-1E0EC883E414}" cxnId="{38A2B3E5-54FD-43F6-A0CB-B6C5AAB018B8}" type="parTrans">
      <dgm:prSet/>
      <dgm:spPr>
        <a:ln>
          <a:noFill/>
        </a:ln>
      </dgm:spPr>
      <dgm:t>
        <a:bodyPr/>
        <a:lstStyle/>
        <a:p>
          <a:endParaRPr lang="zh-CN" altLang="en-US" sz="1600" b="1">
            <a:latin typeface="华文楷体" panose="02010600040101010101" charset="-122"/>
            <a:ea typeface="华文楷体" panose="02010600040101010101" charset="-122"/>
          </a:endParaRPr>
        </a:p>
      </dgm:t>
    </dgm:pt>
    <dgm:pt modelId="{C9DDE8FF-96E9-4553-A1C5-464D02683CF6}" cxnId="{38A2B3E5-54FD-43F6-A0CB-B6C5AAB018B8}" type="sibTrans">
      <dgm:prSet/>
      <dgm:spPr/>
      <dgm:t>
        <a:bodyPr/>
        <a:lstStyle/>
        <a:p>
          <a:endParaRPr lang="zh-CN" altLang="en-US" sz="1600"/>
        </a:p>
      </dgm:t>
    </dgm:pt>
    <dgm:pt modelId="{E6E0E3DA-34FD-4455-8A87-3A5D6F7D80CA}">
      <dgm:prSet phldrT="[文本]" custT="1"/>
      <dgm:spPr>
        <a:solidFill>
          <a:srgbClr val="0033CC"/>
        </a:solidFill>
      </dgm:spPr>
      <dgm:t>
        <a:bodyPr/>
        <a:lstStyle/>
        <a:p>
          <a:pPr>
            <a:lnSpc>
              <a:spcPct val="100000"/>
            </a:lnSpc>
            <a:spcAft>
              <a:spcPts val="0"/>
            </a:spcAft>
          </a:pPr>
          <a:r>
            <a:rPr lang="zh-CN" altLang="en-US" sz="2400" b="1" dirty="0">
              <a:solidFill>
                <a:srgbClr val="FFFF00"/>
              </a:solidFill>
              <a:latin typeface="华文楷体" panose="02010600040101010101" charset="-122"/>
              <a:ea typeface="华文楷体" panose="02010600040101010101" charset="-122"/>
            </a:rPr>
            <a:t>可逆性：</a:t>
          </a:r>
          <a:endParaRPr lang="en-US" altLang="zh-CN" sz="2400" b="1" dirty="0">
            <a:solidFill>
              <a:srgbClr val="FFFF00"/>
            </a:solidFill>
            <a:latin typeface="华文楷体" panose="02010600040101010101" charset="-122"/>
            <a:ea typeface="华文楷体" panose="02010600040101010101" charset="-122"/>
          </a:endParaRPr>
        </a:p>
        <a:p>
          <a:pPr>
            <a:lnSpc>
              <a:spcPct val="100000"/>
            </a:lnSpc>
            <a:spcAft>
              <a:spcPts val="0"/>
            </a:spcAft>
          </a:pPr>
          <a:r>
            <a:rPr lang="zh-CN" altLang="en-US" sz="2000" b="1" dirty="0">
              <a:solidFill>
                <a:srgbClr val="FFFF00"/>
              </a:solidFill>
              <a:latin typeface="华文楷体" panose="02010600040101010101" charset="-122"/>
              <a:ea typeface="华文楷体" panose="02010600040101010101" charset="-122"/>
            </a:rPr>
            <a:t>非噻吩并吡啶类</a:t>
          </a:r>
        </a:p>
      </dgm:t>
    </dgm:pt>
    <dgm:pt modelId="{B56A9BE8-6CD7-494C-8F6F-A84C8219D890}" cxnId="{9B6B1736-80A5-4E25-8804-F2BADD979D1E}" type="parTrans">
      <dgm:prSet/>
      <dgm:spPr/>
      <dgm:t>
        <a:bodyPr/>
        <a:lstStyle/>
        <a:p>
          <a:endParaRPr lang="zh-CN" altLang="en-US" sz="1600"/>
        </a:p>
      </dgm:t>
    </dgm:pt>
    <dgm:pt modelId="{61BC1EEF-9506-4553-8B77-30927573E402}" cxnId="{9B6B1736-80A5-4E25-8804-F2BADD979D1E}" type="sibTrans">
      <dgm:prSet/>
      <dgm:spPr/>
      <dgm:t>
        <a:bodyPr/>
        <a:lstStyle/>
        <a:p>
          <a:endParaRPr lang="zh-CN" altLang="en-US" sz="1600"/>
        </a:p>
      </dgm:t>
    </dgm:pt>
    <dgm:pt modelId="{A3E3693A-6C90-4945-8C46-3B558C8F2476}">
      <dgm:prSet phldrT="[文本]" custT="1"/>
      <dgm:spPr>
        <a:solidFill>
          <a:srgbClr val="FF99FF">
            <a:alpha val="90000"/>
          </a:srgbClr>
        </a:solidFill>
        <a:ln>
          <a:solidFill>
            <a:srgbClr val="FF99FF"/>
          </a:solidFill>
        </a:ln>
      </dgm:spPr>
      <dgm:t>
        <a:bodyPr/>
        <a:lstStyle/>
        <a:p>
          <a:pPr marL="0" marR="0" indent="0" defTabSz="914400" eaLnBrk="1" fontAlgn="auto" latinLnBrk="0" hangingPunct="1">
            <a:lnSpc>
              <a:spcPct val="100000"/>
            </a:lnSpc>
            <a:spcBef>
              <a:spcPts val="0"/>
            </a:spcBef>
            <a:spcAft>
              <a:spcPts val="0"/>
            </a:spcAft>
            <a:buClrTx/>
            <a:buSzTx/>
            <a:buFontTx/>
            <a:buNone/>
          </a:pPr>
          <a:r>
            <a:rPr lang="zh-CN" altLang="en-US" sz="1800" b="1" dirty="0">
              <a:latin typeface="华文楷体" panose="02010600040101010101" charset="-122"/>
              <a:ea typeface="华文楷体" panose="02010600040101010101" charset="-122"/>
            </a:rPr>
            <a:t>替格瑞洛</a:t>
          </a:r>
          <a:endParaRPr lang="en-US" altLang="zh-CN" sz="1800" b="1" dirty="0">
            <a:latin typeface="华文楷体" panose="02010600040101010101" charset="-122"/>
            <a:ea typeface="华文楷体" panose="02010600040101010101" charset="-122"/>
          </a:endParaRPr>
        </a:p>
        <a:p>
          <a:pPr marL="0" marR="0" indent="0" defTabSz="914400" eaLnBrk="1" fontAlgn="auto" latinLnBrk="0" hangingPunct="1">
            <a:lnSpc>
              <a:spcPct val="100000"/>
            </a:lnSpc>
            <a:spcBef>
              <a:spcPts val="0"/>
            </a:spcBef>
            <a:spcAft>
              <a:spcPts val="0"/>
            </a:spcAft>
            <a:buClrTx/>
            <a:buSzTx/>
            <a:buFontTx/>
            <a:buNone/>
          </a:pPr>
          <a:r>
            <a:rPr lang="en-US" altLang="zh-CN" sz="1800" b="1" dirty="0">
              <a:latin typeface="华文楷体" panose="02010600040101010101" charset="-122"/>
              <a:ea typeface="华文楷体" panose="02010600040101010101" charset="-122"/>
              <a:cs typeface="Times New Roman" panose="02020603050405020304" pitchFamily="18" charset="0"/>
            </a:rPr>
            <a:t>(</a:t>
          </a:r>
          <a:r>
            <a:rPr lang="en-US" altLang="zh-CN" sz="1800" b="1" dirty="0" err="1">
              <a:latin typeface="华文楷体" panose="02010600040101010101" charset="-122"/>
              <a:ea typeface="华文楷体" panose="02010600040101010101" charset="-122"/>
              <a:cs typeface="Times New Roman" panose="02020603050405020304" pitchFamily="18" charset="0"/>
            </a:rPr>
            <a:t>Ticagrelor</a:t>
          </a:r>
          <a:r>
            <a:rPr lang="en-US" altLang="zh-CN" sz="1800" b="1" dirty="0">
              <a:latin typeface="华文楷体" panose="02010600040101010101" charset="-122"/>
              <a:ea typeface="华文楷体" panose="02010600040101010101" charset="-122"/>
              <a:cs typeface="Times New Roman" panose="02020603050405020304" pitchFamily="18" charset="0"/>
            </a:rPr>
            <a:t>)</a:t>
          </a:r>
          <a:endParaRPr lang="zh-CN" altLang="en-US" sz="1800" b="1" dirty="0">
            <a:latin typeface="华文楷体" panose="02010600040101010101" charset="-122"/>
            <a:ea typeface="华文楷体" panose="02010600040101010101" charset="-122"/>
            <a:cs typeface="Times New Roman" panose="02020603050405020304" pitchFamily="18" charset="0"/>
          </a:endParaRPr>
        </a:p>
        <a:p>
          <a:pPr defTabSz="800100">
            <a:lnSpc>
              <a:spcPct val="90000"/>
            </a:lnSpc>
            <a:spcBef>
              <a:spcPct val="0"/>
            </a:spcBef>
            <a:spcAft>
              <a:spcPct val="35000"/>
            </a:spcAft>
          </a:pPr>
          <a:endParaRPr lang="zh-CN" altLang="en-US" sz="1800" b="1" dirty="0">
            <a:latin typeface="华文楷体" panose="02010600040101010101" charset="-122"/>
            <a:ea typeface="华文楷体" panose="02010600040101010101" charset="-122"/>
          </a:endParaRPr>
        </a:p>
      </dgm:t>
    </dgm:pt>
    <dgm:pt modelId="{45015862-5356-40D4-852B-851EB3B268EE}" cxnId="{CC7C37EE-46CA-483F-BAC1-D94681E1CC4E}" type="parTrans">
      <dgm:prSet/>
      <dgm:spPr/>
      <dgm:t>
        <a:bodyPr/>
        <a:lstStyle/>
        <a:p>
          <a:endParaRPr lang="zh-CN" altLang="en-US" sz="1600" b="1">
            <a:latin typeface="华文楷体" panose="02010600040101010101" charset="-122"/>
            <a:ea typeface="华文楷体" panose="02010600040101010101" charset="-122"/>
          </a:endParaRPr>
        </a:p>
      </dgm:t>
    </dgm:pt>
    <dgm:pt modelId="{7DA8C43F-0BF7-47DC-A5B6-F0419E81CD7D}" cxnId="{CC7C37EE-46CA-483F-BAC1-D94681E1CC4E}" type="sibTrans">
      <dgm:prSet/>
      <dgm:spPr/>
      <dgm:t>
        <a:bodyPr/>
        <a:lstStyle/>
        <a:p>
          <a:endParaRPr lang="zh-CN" altLang="en-US" sz="1600"/>
        </a:p>
      </dgm:t>
    </dgm:pt>
    <dgm:pt modelId="{A9424677-C48A-408E-B62D-1C5FE58EDCB0}" type="pres">
      <dgm:prSet presAssocID="{02826870-89D9-42D6-8DD9-7D4A2F7C507C}" presName="diagram" presStyleCnt="0">
        <dgm:presLayoutVars>
          <dgm:chPref val="1"/>
          <dgm:dir/>
          <dgm:animOne val="branch"/>
          <dgm:animLvl val="lvl"/>
          <dgm:resizeHandles/>
        </dgm:presLayoutVars>
      </dgm:prSet>
      <dgm:spPr/>
    </dgm:pt>
    <dgm:pt modelId="{C64C2350-9CE8-4D43-A504-B773EC9DD35B}" type="pres">
      <dgm:prSet presAssocID="{1F100B17-0A47-4636-BED7-C3B6592C34E4}" presName="root" presStyleCnt="0"/>
      <dgm:spPr/>
    </dgm:pt>
    <dgm:pt modelId="{8EAB97A8-F3A7-4B00-9E6D-84DA636F4877}" type="pres">
      <dgm:prSet presAssocID="{1F100B17-0A47-4636-BED7-C3B6592C34E4}" presName="rootComposite" presStyleCnt="0"/>
      <dgm:spPr/>
    </dgm:pt>
    <dgm:pt modelId="{085C559A-566F-49F0-856D-1DA81A3E6CE5}" type="pres">
      <dgm:prSet presAssocID="{1F100B17-0A47-4636-BED7-C3B6592C34E4}" presName="rootText" presStyleLbl="node1" presStyleIdx="0" presStyleCnt="2" custLinFactNeighborX="-66613"/>
      <dgm:spPr/>
    </dgm:pt>
    <dgm:pt modelId="{1A3F387E-D287-473E-B638-16B7E3B359AF}" type="pres">
      <dgm:prSet presAssocID="{1F100B17-0A47-4636-BED7-C3B6592C34E4}" presName="rootConnector" presStyleLbl="node1" presStyleIdx="0" presStyleCnt="2"/>
      <dgm:spPr/>
    </dgm:pt>
    <dgm:pt modelId="{6171575A-3C3C-45B4-9646-74A3D23CC2F0}" type="pres">
      <dgm:prSet presAssocID="{1F100B17-0A47-4636-BED7-C3B6592C34E4}" presName="childShape" presStyleCnt="0"/>
      <dgm:spPr/>
    </dgm:pt>
    <dgm:pt modelId="{6285E2CE-7F4E-4C84-9512-A2F2FA55BDAA}" type="pres">
      <dgm:prSet presAssocID="{5469AA21-95C0-48C2-9CC3-81662903039C}" presName="Name13" presStyleLbl="parChTrans1D2" presStyleIdx="0" presStyleCnt="3"/>
      <dgm:spPr/>
    </dgm:pt>
    <dgm:pt modelId="{EE238723-D4C8-43B0-82F6-D0766D458AD6}" type="pres">
      <dgm:prSet presAssocID="{B28D6943-D87A-432A-ACAA-A9EEEA4384CC}" presName="childText" presStyleLbl="bgAcc1" presStyleIdx="0" presStyleCnt="3" custLinFactNeighborX="-83266">
        <dgm:presLayoutVars>
          <dgm:bulletEnabled val="1"/>
        </dgm:presLayoutVars>
      </dgm:prSet>
      <dgm:spPr/>
    </dgm:pt>
    <dgm:pt modelId="{6928CCA4-6141-433D-B771-46C75913763A}" type="pres">
      <dgm:prSet presAssocID="{6425A94F-9201-47AA-87C9-1E0EC883E414}" presName="Name13" presStyleLbl="parChTrans1D2" presStyleIdx="1" presStyleCnt="3"/>
      <dgm:spPr/>
    </dgm:pt>
    <dgm:pt modelId="{4479C4F5-F901-4D0A-94D9-3955E88B6810}" type="pres">
      <dgm:prSet presAssocID="{1F32EDC4-D843-4756-9271-0D4826555DCC}" presName="childText" presStyleLbl="bgAcc1" presStyleIdx="1" presStyleCnt="3" custLinFactNeighborX="-83266">
        <dgm:presLayoutVars>
          <dgm:bulletEnabled val="1"/>
        </dgm:presLayoutVars>
      </dgm:prSet>
      <dgm:spPr/>
    </dgm:pt>
    <dgm:pt modelId="{D463C04F-60DE-4B36-8768-EDA90403320E}" type="pres">
      <dgm:prSet presAssocID="{E6E0E3DA-34FD-4455-8A87-3A5D6F7D80CA}" presName="root" presStyleCnt="0"/>
      <dgm:spPr/>
    </dgm:pt>
    <dgm:pt modelId="{3513E88C-0DAB-457F-AF61-55146454371D}" type="pres">
      <dgm:prSet presAssocID="{E6E0E3DA-34FD-4455-8A87-3A5D6F7D80CA}" presName="rootComposite" presStyleCnt="0"/>
      <dgm:spPr/>
    </dgm:pt>
    <dgm:pt modelId="{4AAEDAD9-E40A-4D4E-97E6-25D26DCFC7E7}" type="pres">
      <dgm:prSet presAssocID="{E6E0E3DA-34FD-4455-8A87-3A5D6F7D80CA}" presName="rootText" presStyleLbl="node1" presStyleIdx="1" presStyleCnt="2" custScaleX="111466" custLinFactNeighborX="36430"/>
      <dgm:spPr/>
    </dgm:pt>
    <dgm:pt modelId="{875240CF-1EA2-42DB-B21A-AAFD6B93A588}" type="pres">
      <dgm:prSet presAssocID="{E6E0E3DA-34FD-4455-8A87-3A5D6F7D80CA}" presName="rootConnector" presStyleLbl="node1" presStyleIdx="1" presStyleCnt="2"/>
      <dgm:spPr/>
    </dgm:pt>
    <dgm:pt modelId="{BD0576AD-87C4-4C5C-BF08-3E875381CF3F}" type="pres">
      <dgm:prSet presAssocID="{E6E0E3DA-34FD-4455-8A87-3A5D6F7D80CA}" presName="childShape" presStyleCnt="0"/>
      <dgm:spPr/>
    </dgm:pt>
    <dgm:pt modelId="{91424645-BB0E-4D09-802D-9654BDD393CB}" type="pres">
      <dgm:prSet presAssocID="{45015862-5356-40D4-852B-851EB3B268EE}" presName="Name13" presStyleLbl="parChTrans1D2" presStyleIdx="2" presStyleCnt="3"/>
      <dgm:spPr/>
    </dgm:pt>
    <dgm:pt modelId="{C8C5EA40-1110-4C3C-B6CD-55672324AFD4}" type="pres">
      <dgm:prSet presAssocID="{A3E3693A-6C90-4945-8C46-3B558C8F2476}" presName="childText" presStyleLbl="bgAcc1" presStyleIdx="2" presStyleCnt="3" custLinFactNeighborX="43511" custLinFactNeighborY="-8119">
        <dgm:presLayoutVars>
          <dgm:bulletEnabled val="1"/>
        </dgm:presLayoutVars>
      </dgm:prSet>
      <dgm:spPr/>
    </dgm:pt>
  </dgm:ptLst>
  <dgm:cxnLst>
    <dgm:cxn modelId="{A3536C21-189E-4A2B-A7A5-0873ED34BBFE}" srcId="{02826870-89D9-42D6-8DD9-7D4A2F7C507C}" destId="{1F100B17-0A47-4636-BED7-C3B6592C34E4}" srcOrd="0" destOrd="0" parTransId="{7A5DD440-9F64-4CEB-8708-D22D814B84E8}" sibTransId="{9D3E1ECE-01F5-452A-9155-B9AE57240C5F}"/>
    <dgm:cxn modelId="{842A5E32-A104-4439-B99A-C60CF0628E32}" type="presOf" srcId="{6425A94F-9201-47AA-87C9-1E0EC883E414}" destId="{6928CCA4-6141-433D-B771-46C75913763A}" srcOrd="0" destOrd="0" presId="urn:microsoft.com/office/officeart/2005/8/layout/hierarchy3#1"/>
    <dgm:cxn modelId="{9B6B1736-80A5-4E25-8804-F2BADD979D1E}" srcId="{02826870-89D9-42D6-8DD9-7D4A2F7C507C}" destId="{E6E0E3DA-34FD-4455-8A87-3A5D6F7D80CA}" srcOrd="1" destOrd="0" parTransId="{B56A9BE8-6CD7-494C-8F6F-A84C8219D890}" sibTransId="{61BC1EEF-9506-4553-8B77-30927573E402}"/>
    <dgm:cxn modelId="{9C54A13B-6EFB-46AF-8917-1619B3E24195}" type="presOf" srcId="{E6E0E3DA-34FD-4455-8A87-3A5D6F7D80CA}" destId="{875240CF-1EA2-42DB-B21A-AAFD6B93A588}" srcOrd="1" destOrd="0" presId="urn:microsoft.com/office/officeart/2005/8/layout/hierarchy3#1"/>
    <dgm:cxn modelId="{88661445-BD27-47F5-86D7-0BC62081F1B2}" type="presOf" srcId="{1F32EDC4-D843-4756-9271-0D4826555DCC}" destId="{4479C4F5-F901-4D0A-94D9-3955E88B6810}" srcOrd="0" destOrd="0" presId="urn:microsoft.com/office/officeart/2005/8/layout/hierarchy3#1"/>
    <dgm:cxn modelId="{CF354D4C-91EC-4C3E-900E-8350C4956BF7}" type="presOf" srcId="{B28D6943-D87A-432A-ACAA-A9EEEA4384CC}" destId="{EE238723-D4C8-43B0-82F6-D0766D458AD6}" srcOrd="0" destOrd="0" presId="urn:microsoft.com/office/officeart/2005/8/layout/hierarchy3#1"/>
    <dgm:cxn modelId="{75AF5E71-C7CB-44EB-8290-CA3256CD9059}" type="presOf" srcId="{5469AA21-95C0-48C2-9CC3-81662903039C}" destId="{6285E2CE-7F4E-4C84-9512-A2F2FA55BDAA}" srcOrd="0" destOrd="0" presId="urn:microsoft.com/office/officeart/2005/8/layout/hierarchy3#1"/>
    <dgm:cxn modelId="{4BC16E77-2799-4A8E-BF45-B31657E48119}" type="presOf" srcId="{A3E3693A-6C90-4945-8C46-3B558C8F2476}" destId="{C8C5EA40-1110-4C3C-B6CD-55672324AFD4}" srcOrd="0" destOrd="0" presId="urn:microsoft.com/office/officeart/2005/8/layout/hierarchy3#1"/>
    <dgm:cxn modelId="{B570A981-7E62-4DB2-96C1-9E12EEA99B04}" type="presOf" srcId="{45015862-5356-40D4-852B-851EB3B268EE}" destId="{91424645-BB0E-4D09-802D-9654BDD393CB}" srcOrd="0" destOrd="0" presId="urn:microsoft.com/office/officeart/2005/8/layout/hierarchy3#1"/>
    <dgm:cxn modelId="{1821BB96-37EE-4AA6-8B91-F38317B7E473}" type="presOf" srcId="{1F100B17-0A47-4636-BED7-C3B6592C34E4}" destId="{1A3F387E-D287-473E-B638-16B7E3B359AF}" srcOrd="1" destOrd="0" presId="urn:microsoft.com/office/officeart/2005/8/layout/hierarchy3#1"/>
    <dgm:cxn modelId="{29A1E5B0-ADDE-4B97-874F-55E1529FC638}" type="presOf" srcId="{02826870-89D9-42D6-8DD9-7D4A2F7C507C}" destId="{A9424677-C48A-408E-B62D-1C5FE58EDCB0}" srcOrd="0" destOrd="0" presId="urn:microsoft.com/office/officeart/2005/8/layout/hierarchy3#1"/>
    <dgm:cxn modelId="{0E7A2CD3-69AD-4BF9-AA4F-40A1E1988F45}" type="presOf" srcId="{1F100B17-0A47-4636-BED7-C3B6592C34E4}" destId="{085C559A-566F-49F0-856D-1DA81A3E6CE5}" srcOrd="0" destOrd="0" presId="urn:microsoft.com/office/officeart/2005/8/layout/hierarchy3#1"/>
    <dgm:cxn modelId="{AD7AE1E4-F7D9-4605-A4AC-B00E498BEE59}" type="presOf" srcId="{E6E0E3DA-34FD-4455-8A87-3A5D6F7D80CA}" destId="{4AAEDAD9-E40A-4D4E-97E6-25D26DCFC7E7}" srcOrd="0" destOrd="0" presId="urn:microsoft.com/office/officeart/2005/8/layout/hierarchy3#1"/>
    <dgm:cxn modelId="{167B8AE5-4E11-4E06-862B-598CFFC49088}" srcId="{1F100B17-0A47-4636-BED7-C3B6592C34E4}" destId="{B28D6943-D87A-432A-ACAA-A9EEEA4384CC}" srcOrd="0" destOrd="0" parTransId="{5469AA21-95C0-48C2-9CC3-81662903039C}" sibTransId="{0AE8FF9E-D654-49F8-809C-6988231B7A75}"/>
    <dgm:cxn modelId="{38A2B3E5-54FD-43F6-A0CB-B6C5AAB018B8}" srcId="{1F100B17-0A47-4636-BED7-C3B6592C34E4}" destId="{1F32EDC4-D843-4756-9271-0D4826555DCC}" srcOrd="1" destOrd="0" parTransId="{6425A94F-9201-47AA-87C9-1E0EC883E414}" sibTransId="{C9DDE8FF-96E9-4553-A1C5-464D02683CF6}"/>
    <dgm:cxn modelId="{CC7C37EE-46CA-483F-BAC1-D94681E1CC4E}" srcId="{E6E0E3DA-34FD-4455-8A87-3A5D6F7D80CA}" destId="{A3E3693A-6C90-4945-8C46-3B558C8F2476}" srcOrd="0" destOrd="0" parTransId="{45015862-5356-40D4-852B-851EB3B268EE}" sibTransId="{7DA8C43F-0BF7-47DC-A5B6-F0419E81CD7D}"/>
    <dgm:cxn modelId="{CFA3C088-B83A-42AB-BB34-C9C9E72DCF7A}" type="presParOf" srcId="{A9424677-C48A-408E-B62D-1C5FE58EDCB0}" destId="{C64C2350-9CE8-4D43-A504-B773EC9DD35B}" srcOrd="0" destOrd="0" presId="urn:microsoft.com/office/officeart/2005/8/layout/hierarchy3#1"/>
    <dgm:cxn modelId="{72696505-E13A-4732-96A3-7C8BE773006D}" type="presParOf" srcId="{C64C2350-9CE8-4D43-A504-B773EC9DD35B}" destId="{8EAB97A8-F3A7-4B00-9E6D-84DA636F4877}" srcOrd="0" destOrd="0" presId="urn:microsoft.com/office/officeart/2005/8/layout/hierarchy3#1"/>
    <dgm:cxn modelId="{3FBC462E-310E-40F1-92DA-B436B93E5164}" type="presParOf" srcId="{8EAB97A8-F3A7-4B00-9E6D-84DA636F4877}" destId="{085C559A-566F-49F0-856D-1DA81A3E6CE5}" srcOrd="0" destOrd="0" presId="urn:microsoft.com/office/officeart/2005/8/layout/hierarchy3#1"/>
    <dgm:cxn modelId="{873BECFB-76A8-46EA-A8DA-2D595111C84E}" type="presParOf" srcId="{8EAB97A8-F3A7-4B00-9E6D-84DA636F4877}" destId="{1A3F387E-D287-473E-B638-16B7E3B359AF}" srcOrd="1" destOrd="0" presId="urn:microsoft.com/office/officeart/2005/8/layout/hierarchy3#1"/>
    <dgm:cxn modelId="{8184ADB5-7EFA-4DD1-B800-DD9B6426FE15}" type="presParOf" srcId="{C64C2350-9CE8-4D43-A504-B773EC9DD35B}" destId="{6171575A-3C3C-45B4-9646-74A3D23CC2F0}" srcOrd="1" destOrd="0" presId="urn:microsoft.com/office/officeart/2005/8/layout/hierarchy3#1"/>
    <dgm:cxn modelId="{27F3AB11-4639-4394-A75C-0202C7F6C38F}" type="presParOf" srcId="{6171575A-3C3C-45B4-9646-74A3D23CC2F0}" destId="{6285E2CE-7F4E-4C84-9512-A2F2FA55BDAA}" srcOrd="0" destOrd="0" presId="urn:microsoft.com/office/officeart/2005/8/layout/hierarchy3#1"/>
    <dgm:cxn modelId="{3C24247C-D3D4-4497-9DE3-FA41C292CEA3}" type="presParOf" srcId="{6171575A-3C3C-45B4-9646-74A3D23CC2F0}" destId="{EE238723-D4C8-43B0-82F6-D0766D458AD6}" srcOrd="1" destOrd="0" presId="urn:microsoft.com/office/officeart/2005/8/layout/hierarchy3#1"/>
    <dgm:cxn modelId="{6F26EAA5-3431-4B73-9983-BC1D1DB1C214}" type="presParOf" srcId="{6171575A-3C3C-45B4-9646-74A3D23CC2F0}" destId="{6928CCA4-6141-433D-B771-46C75913763A}" srcOrd="2" destOrd="0" presId="urn:microsoft.com/office/officeart/2005/8/layout/hierarchy3#1"/>
    <dgm:cxn modelId="{B4D273D2-F131-424B-9A7A-82195E2CD2C9}" type="presParOf" srcId="{6171575A-3C3C-45B4-9646-74A3D23CC2F0}" destId="{4479C4F5-F901-4D0A-94D9-3955E88B6810}" srcOrd="3" destOrd="0" presId="urn:microsoft.com/office/officeart/2005/8/layout/hierarchy3#1"/>
    <dgm:cxn modelId="{A974D67B-0557-476A-956B-700C050713BE}" type="presParOf" srcId="{A9424677-C48A-408E-B62D-1C5FE58EDCB0}" destId="{D463C04F-60DE-4B36-8768-EDA90403320E}" srcOrd="1" destOrd="0" presId="urn:microsoft.com/office/officeart/2005/8/layout/hierarchy3#1"/>
    <dgm:cxn modelId="{E47D8650-E57A-4E2A-B090-F8EF6E2D8E2E}" type="presParOf" srcId="{D463C04F-60DE-4B36-8768-EDA90403320E}" destId="{3513E88C-0DAB-457F-AF61-55146454371D}" srcOrd="0" destOrd="0" presId="urn:microsoft.com/office/officeart/2005/8/layout/hierarchy3#1"/>
    <dgm:cxn modelId="{8500A33F-7B22-44D8-9333-36BB6FC5AE79}" type="presParOf" srcId="{3513E88C-0DAB-457F-AF61-55146454371D}" destId="{4AAEDAD9-E40A-4D4E-97E6-25D26DCFC7E7}" srcOrd="0" destOrd="0" presId="urn:microsoft.com/office/officeart/2005/8/layout/hierarchy3#1"/>
    <dgm:cxn modelId="{8661F08A-2565-48A4-BBA1-68C76E3D397E}" type="presParOf" srcId="{3513E88C-0DAB-457F-AF61-55146454371D}" destId="{875240CF-1EA2-42DB-B21A-AAFD6B93A588}" srcOrd="1" destOrd="0" presId="urn:microsoft.com/office/officeart/2005/8/layout/hierarchy3#1"/>
    <dgm:cxn modelId="{5F2DB94C-28C1-4309-AAB4-AE7C7D9CB571}" type="presParOf" srcId="{D463C04F-60DE-4B36-8768-EDA90403320E}" destId="{BD0576AD-87C4-4C5C-BF08-3E875381CF3F}" srcOrd="1" destOrd="0" presId="urn:microsoft.com/office/officeart/2005/8/layout/hierarchy3#1"/>
    <dgm:cxn modelId="{495E46C0-4815-4A8A-A795-1754121522E5}" type="presParOf" srcId="{BD0576AD-87C4-4C5C-BF08-3E875381CF3F}" destId="{91424645-BB0E-4D09-802D-9654BDD393CB}" srcOrd="0" destOrd="0" presId="urn:microsoft.com/office/officeart/2005/8/layout/hierarchy3#1"/>
    <dgm:cxn modelId="{EBE2AF97-F0B8-4222-890A-B4EAFEA70B87}" type="presParOf" srcId="{BD0576AD-87C4-4C5C-BF08-3E875381CF3F}" destId="{C8C5EA40-1110-4C3C-B6CD-55672324AFD4}" srcOrd="1" destOrd="0" presId="urn:microsoft.com/office/officeart/2005/8/layout/hierarchy3#1"/>
  </dgm:cxnLst>
  <dgm:bg/>
  <dgm:whole>
    <a:ln>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8043890" cy="3614750"/>
        <a:chOff x="0" y="0"/>
        <a:chExt cx="8043890" cy="3614750"/>
      </a:xfrm>
    </dsp:grpSpPr>
    <dsp:sp modelId="{085C559A-566F-49F0-856D-1DA81A3E6CE5}">
      <dsp:nvSpPr>
        <dsp:cNvPr id="3" name="圆角矩形 2"/>
        <dsp:cNvSpPr/>
      </dsp:nvSpPr>
      <dsp:spPr bwMode="white">
        <a:xfrm>
          <a:off x="203819" y="0"/>
          <a:ext cx="2065571" cy="1032786"/>
        </a:xfrm>
        <a:prstGeom prst="roundRect">
          <a:avLst>
            <a:gd name="adj" fmla="val 10000"/>
          </a:avLst>
        </a:prstGeom>
        <a:solidFill>
          <a:srgbClr val="FF9933"/>
        </a:solidFill>
      </dsp:spPr>
      <dsp:style>
        <a:lnRef idx="2">
          <a:schemeClr val="lt1"/>
        </a:lnRef>
        <a:fillRef idx="1">
          <a:schemeClr val="accent1"/>
        </a:fillRef>
        <a:effectRef idx="0">
          <a:scrgbClr r="0" g="0" b="0"/>
        </a:effectRef>
        <a:fontRef idx="minor">
          <a:schemeClr val="lt1"/>
        </a:fontRef>
      </dsp:style>
      <dsp:txBody>
        <a:bodyPr lIns="45719" tIns="30480" rIns="45719"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2400" b="1" dirty="0">
              <a:solidFill>
                <a:srgbClr val="0033CC"/>
              </a:solidFill>
              <a:latin typeface="华文楷体" panose="02010600040101010101" charset="-122"/>
              <a:ea typeface="华文楷体" panose="02010600040101010101" charset="-122"/>
            </a:rPr>
            <a:t>不可逆性：</a:t>
          </a:r>
          <a:endParaRPr lang="en-US" altLang="zh-CN" sz="2400" b="1" dirty="0">
            <a:solidFill>
              <a:srgbClr val="0033CC"/>
            </a:solidFill>
            <a:latin typeface="华文楷体" panose="02010600040101010101" charset="-122"/>
            <a:ea typeface="华文楷体" panose="02010600040101010101" charset="-122"/>
          </a:endParaRPr>
        </a:p>
        <a:p>
          <a:pPr lvl="0">
            <a:lnSpc>
              <a:spcPct val="100000"/>
            </a:lnSpc>
            <a:spcBef>
              <a:spcPct val="0"/>
            </a:spcBef>
            <a:spcAft>
              <a:spcPts val="0"/>
            </a:spcAft>
          </a:pPr>
          <a:r>
            <a:rPr lang="zh-CN" altLang="en-US" sz="2000" b="1" dirty="0">
              <a:solidFill>
                <a:srgbClr val="0033CC"/>
              </a:solidFill>
              <a:latin typeface="华文楷体" panose="02010600040101010101" charset="-122"/>
              <a:ea typeface="华文楷体" panose="02010600040101010101" charset="-122"/>
            </a:rPr>
            <a:t>噻吩并吡啶类</a:t>
          </a:r>
        </a:p>
      </dsp:txBody>
      <dsp:txXfrm>
        <a:off x="203819" y="0"/>
        <a:ext cx="2065571" cy="1032786"/>
      </dsp:txXfrm>
    </dsp:sp>
    <dsp:sp modelId="{6285E2CE-7F4E-4C84-9512-A2F2FA55BDAA}">
      <dsp:nvSpPr>
        <dsp:cNvPr id="5" name="任意多边形 4"/>
        <dsp:cNvSpPr/>
      </dsp:nvSpPr>
      <dsp:spPr bwMode="white">
        <a:xfrm>
          <a:off x="410376" y="1032786"/>
          <a:ext cx="206561" cy="774589"/>
        </a:xfrm>
        <a:custGeom>
          <a:avLst/>
          <a:gdLst/>
          <a:ahLst/>
          <a:cxnLst/>
          <a:pathLst>
            <a:path w="325" h="1220">
              <a:moveTo>
                <a:pt x="0" y="0"/>
              </a:moveTo>
              <a:lnTo>
                <a:pt x="0" y="1220"/>
              </a:lnTo>
              <a:lnTo>
                <a:pt x="325" y="1220"/>
              </a:lnTo>
            </a:path>
          </a:pathLst>
        </a:custGeom>
      </dsp:spPr>
      <dsp:style>
        <a:lnRef idx="2">
          <a:schemeClr val="accent1">
            <a:shade val="60000"/>
          </a:schemeClr>
        </a:lnRef>
        <a:fillRef idx="0">
          <a:schemeClr val="accent1"/>
        </a:fillRef>
        <a:effectRef idx="0">
          <a:scrgbClr r="0" g="0" b="0"/>
        </a:effectRef>
        <a:fontRef idx="minor"/>
      </dsp:style>
      <dsp:txXfrm>
        <a:off x="410376" y="1032786"/>
        <a:ext cx="206561" cy="774589"/>
      </dsp:txXfrm>
    </dsp:sp>
    <dsp:sp modelId="{EE238723-D4C8-43B0-82F6-D0766D458AD6}">
      <dsp:nvSpPr>
        <dsp:cNvPr id="6" name="圆角矩形 5"/>
        <dsp:cNvSpPr/>
      </dsp:nvSpPr>
      <dsp:spPr bwMode="white">
        <a:xfrm>
          <a:off x="616937" y="1290982"/>
          <a:ext cx="1652457" cy="1032786"/>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dk1"/>
              </a:solidFill>
              <a:latin typeface="华文楷体" panose="02010600040101010101" charset="-122"/>
              <a:ea typeface="华文楷体" panose="02010600040101010101" charset="-122"/>
            </a:rPr>
            <a:t>第一代：</a:t>
          </a:r>
          <a:endParaRPr lang="en-US" altLang="zh-CN" sz="1600" b="1" dirty="0">
            <a:solidFill>
              <a:schemeClr val="dk1"/>
            </a:solidFill>
            <a:latin typeface="华文楷体" panose="02010600040101010101" charset="-122"/>
            <a:ea typeface="华文楷体" panose="02010600040101010101" charset="-122"/>
          </a:endParaRPr>
        </a:p>
        <a:p>
          <a:pPr lvl="0">
            <a:lnSpc>
              <a:spcPct val="100000"/>
            </a:lnSpc>
            <a:spcBef>
              <a:spcPct val="0"/>
            </a:spcBef>
            <a:spcAft>
              <a:spcPct val="35000"/>
            </a:spcAft>
          </a:pPr>
          <a:r>
            <a:rPr lang="zh-CN" altLang="en-US" sz="1600" b="1" dirty="0">
              <a:solidFill>
                <a:schemeClr val="dk1"/>
              </a:solidFill>
              <a:latin typeface="华文楷体" panose="02010600040101010101" charset="-122"/>
              <a:ea typeface="华文楷体" panose="02010600040101010101" charset="-122"/>
            </a:rPr>
            <a:t>噻氯匹定</a:t>
          </a:r>
          <a:endParaRPr>
            <a:solidFill>
              <a:schemeClr val="dk1"/>
            </a:solidFill>
          </a:endParaRPr>
        </a:p>
      </dsp:txBody>
      <dsp:txXfrm>
        <a:off x="616937" y="1290982"/>
        <a:ext cx="1652457" cy="1032786"/>
      </dsp:txXfrm>
    </dsp:sp>
    <dsp:sp modelId="{6928CCA4-6141-433D-B771-46C75913763A}">
      <dsp:nvSpPr>
        <dsp:cNvPr id="7" name="任意多边形 6"/>
        <dsp:cNvSpPr/>
      </dsp:nvSpPr>
      <dsp:spPr bwMode="white">
        <a:xfrm>
          <a:off x="410376" y="1032786"/>
          <a:ext cx="206561" cy="2065571"/>
        </a:xfrm>
        <a:custGeom>
          <a:avLst/>
          <a:gdLst/>
          <a:ahLst/>
          <a:cxnLst/>
          <a:pathLst>
            <a:path w="325" h="3253">
              <a:moveTo>
                <a:pt x="0" y="0"/>
              </a:moveTo>
              <a:lnTo>
                <a:pt x="0" y="3253"/>
              </a:lnTo>
              <a:lnTo>
                <a:pt x="325" y="3253"/>
              </a:lnTo>
            </a:path>
          </a:pathLst>
        </a:custGeom>
        <a:ln>
          <a:noFill/>
        </a:ln>
      </dsp:spPr>
      <dsp:style>
        <a:lnRef idx="2">
          <a:schemeClr val="accent1">
            <a:shade val="60000"/>
          </a:schemeClr>
        </a:lnRef>
        <a:fillRef idx="0">
          <a:schemeClr val="accent1"/>
        </a:fillRef>
        <a:effectRef idx="0">
          <a:scrgbClr r="0" g="0" b="0"/>
        </a:effectRef>
        <a:fontRef idx="minor"/>
      </dsp:style>
      <dsp:txXfrm>
        <a:off x="410376" y="1032786"/>
        <a:ext cx="206561" cy="2065571"/>
      </dsp:txXfrm>
    </dsp:sp>
    <dsp:sp modelId="{4479C4F5-F901-4D0A-94D9-3955E88B6810}">
      <dsp:nvSpPr>
        <dsp:cNvPr id="8" name="圆角矩形 7"/>
        <dsp:cNvSpPr/>
      </dsp:nvSpPr>
      <dsp:spPr bwMode="white">
        <a:xfrm>
          <a:off x="616937" y="2581964"/>
          <a:ext cx="1652457" cy="1032786"/>
        </a:xfrm>
        <a:prstGeom prst="roundRect">
          <a:avLst>
            <a:gd name="adj" fmla="val 10000"/>
          </a:avLst>
        </a:prstGeom>
      </dsp:spPr>
      <dsp:style>
        <a:lnRef idx="2">
          <a:schemeClr val="accent1"/>
        </a:lnRef>
        <a:fillRef idx="1">
          <a:schemeClr val="lt1">
            <a:alpha val="90000"/>
          </a:schemeClr>
        </a:fillRef>
        <a:effectRef idx="0">
          <a:scrgbClr r="0" g="0" b="0"/>
        </a:effectRef>
        <a:fontRef idx="minor"/>
      </dsp:style>
      <dsp:txBody>
        <a:bodyPr lIns="30480" tIns="20320" rIns="30480" bIns="2032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1600" b="1" dirty="0">
              <a:solidFill>
                <a:schemeClr val="dk1"/>
              </a:solidFill>
              <a:latin typeface="华文楷体" panose="02010600040101010101" charset="-122"/>
              <a:ea typeface="华文楷体" panose="02010600040101010101" charset="-122"/>
            </a:rPr>
            <a:t>第二代：</a:t>
          </a:r>
          <a:endParaRPr lang="en-US" altLang="zh-CN" sz="1600" b="1" dirty="0">
            <a:solidFill>
              <a:schemeClr val="dk1"/>
            </a:solidFill>
            <a:latin typeface="华文楷体" panose="02010600040101010101" charset="-122"/>
            <a:ea typeface="华文楷体" panose="02010600040101010101" charset="-122"/>
          </a:endParaRPr>
        </a:p>
        <a:p>
          <a:pPr lvl="0">
            <a:lnSpc>
              <a:spcPct val="100000"/>
            </a:lnSpc>
            <a:spcBef>
              <a:spcPct val="0"/>
            </a:spcBef>
            <a:spcAft>
              <a:spcPct val="35000"/>
            </a:spcAft>
          </a:pPr>
          <a:r>
            <a:rPr lang="zh-CN" altLang="en-US" sz="1600" b="1" dirty="0">
              <a:solidFill>
                <a:schemeClr val="dk1"/>
              </a:solidFill>
              <a:latin typeface="华文楷体" panose="02010600040101010101" charset="-122"/>
              <a:ea typeface="华文楷体" panose="02010600040101010101" charset="-122"/>
            </a:rPr>
            <a:t>氯吡格雷</a:t>
          </a:r>
          <a:endParaRPr>
            <a:solidFill>
              <a:schemeClr val="dk1"/>
            </a:solidFill>
          </a:endParaRPr>
        </a:p>
      </dsp:txBody>
      <dsp:txXfrm>
        <a:off x="616937" y="2581964"/>
        <a:ext cx="1652457" cy="1032786"/>
      </dsp:txXfrm>
    </dsp:sp>
    <dsp:sp modelId="{4AAEDAD9-E40A-4D4E-97E6-25D26DCFC7E7}">
      <dsp:nvSpPr>
        <dsp:cNvPr id="9" name="圆角矩形 8"/>
        <dsp:cNvSpPr/>
      </dsp:nvSpPr>
      <dsp:spPr bwMode="white">
        <a:xfrm>
          <a:off x="4914210" y="0"/>
          <a:ext cx="2302410" cy="1032786"/>
        </a:xfrm>
        <a:prstGeom prst="roundRect">
          <a:avLst>
            <a:gd name="adj" fmla="val 10000"/>
          </a:avLst>
        </a:prstGeom>
        <a:solidFill>
          <a:srgbClr val="0033CC"/>
        </a:solidFill>
      </dsp:spPr>
      <dsp:style>
        <a:lnRef idx="2">
          <a:schemeClr val="lt1"/>
        </a:lnRef>
        <a:fillRef idx="1">
          <a:schemeClr val="accent1"/>
        </a:fillRef>
        <a:effectRef idx="0">
          <a:scrgbClr r="0" g="0" b="0"/>
        </a:effectRef>
        <a:fontRef idx="minor">
          <a:schemeClr val="lt1"/>
        </a:fontRef>
      </dsp:style>
      <dsp:txBody>
        <a:bodyPr lIns="45719" tIns="30480" rIns="45719" bIns="3048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ts val="0"/>
            </a:spcAft>
          </a:pPr>
          <a:r>
            <a:rPr lang="zh-CN" altLang="en-US" sz="2400" b="1" dirty="0">
              <a:solidFill>
                <a:srgbClr val="FFFF00"/>
              </a:solidFill>
              <a:latin typeface="华文楷体" panose="02010600040101010101" charset="-122"/>
              <a:ea typeface="华文楷体" panose="02010600040101010101" charset="-122"/>
            </a:rPr>
            <a:t>可逆性：</a:t>
          </a:r>
          <a:endParaRPr lang="en-US" altLang="zh-CN" sz="2400" b="1" dirty="0">
            <a:solidFill>
              <a:srgbClr val="FFFF00"/>
            </a:solidFill>
            <a:latin typeface="华文楷体" panose="02010600040101010101" charset="-122"/>
            <a:ea typeface="华文楷体" panose="02010600040101010101" charset="-122"/>
          </a:endParaRPr>
        </a:p>
        <a:p>
          <a:pPr lvl="0">
            <a:lnSpc>
              <a:spcPct val="100000"/>
            </a:lnSpc>
            <a:spcBef>
              <a:spcPct val="0"/>
            </a:spcBef>
            <a:spcAft>
              <a:spcPts val="0"/>
            </a:spcAft>
          </a:pPr>
          <a:r>
            <a:rPr lang="zh-CN" altLang="en-US" sz="2000" b="1" dirty="0">
              <a:solidFill>
                <a:srgbClr val="FFFF00"/>
              </a:solidFill>
              <a:latin typeface="华文楷体" panose="02010600040101010101" charset="-122"/>
              <a:ea typeface="华文楷体" panose="02010600040101010101" charset="-122"/>
            </a:rPr>
            <a:t>非噻吩并吡啶类</a:t>
          </a:r>
        </a:p>
      </dsp:txBody>
      <dsp:txXfrm>
        <a:off x="4914210" y="0"/>
        <a:ext cx="2302410" cy="1032786"/>
      </dsp:txXfrm>
    </dsp:sp>
    <dsp:sp modelId="{91424645-BB0E-4D09-802D-9654BDD393CB}">
      <dsp:nvSpPr>
        <dsp:cNvPr id="11" name="任意多边形 10"/>
        <dsp:cNvSpPr/>
      </dsp:nvSpPr>
      <dsp:spPr bwMode="white">
        <a:xfrm>
          <a:off x="5144451" y="1032786"/>
          <a:ext cx="196754" cy="690737"/>
        </a:xfrm>
        <a:custGeom>
          <a:avLst/>
          <a:gdLst/>
          <a:ahLst/>
          <a:cxnLst/>
          <a:pathLst>
            <a:path w="310" h="1088">
              <a:moveTo>
                <a:pt x="0" y="0"/>
              </a:moveTo>
              <a:lnTo>
                <a:pt x="0" y="1088"/>
              </a:lnTo>
              <a:lnTo>
                <a:pt x="310" y="1088"/>
              </a:lnTo>
            </a:path>
          </a:pathLst>
        </a:custGeom>
      </dsp:spPr>
      <dsp:style>
        <a:lnRef idx="2">
          <a:schemeClr val="accent1">
            <a:shade val="60000"/>
          </a:schemeClr>
        </a:lnRef>
        <a:fillRef idx="0">
          <a:schemeClr val="accent1"/>
        </a:fillRef>
        <a:effectRef idx="0">
          <a:scrgbClr r="0" g="0" b="0"/>
        </a:effectRef>
        <a:fontRef idx="minor"/>
      </dsp:style>
      <dsp:txXfrm>
        <a:off x="5144451" y="1032786"/>
        <a:ext cx="196754" cy="690737"/>
      </dsp:txXfrm>
    </dsp:sp>
    <dsp:sp modelId="{C8C5EA40-1110-4C3C-B6CD-55672324AFD4}">
      <dsp:nvSpPr>
        <dsp:cNvPr id="12" name="圆角矩形 11"/>
        <dsp:cNvSpPr/>
      </dsp:nvSpPr>
      <dsp:spPr bwMode="white">
        <a:xfrm>
          <a:off x="5341205" y="1207130"/>
          <a:ext cx="1652457" cy="1032786"/>
        </a:xfrm>
        <a:prstGeom prst="roundRect">
          <a:avLst>
            <a:gd name="adj" fmla="val 10000"/>
          </a:avLst>
        </a:prstGeom>
        <a:solidFill>
          <a:srgbClr val="FF99FF">
            <a:alpha val="90000"/>
          </a:srgbClr>
        </a:solidFill>
        <a:ln>
          <a:solidFill>
            <a:srgbClr val="FF99FF"/>
          </a:solidFill>
        </a:ln>
      </dsp:spPr>
      <dsp:style>
        <a:lnRef idx="2">
          <a:schemeClr val="accent1"/>
        </a:lnRef>
        <a:fillRef idx="1">
          <a:schemeClr val="lt1">
            <a:alpha val="90000"/>
          </a:schemeClr>
        </a:fillRef>
        <a:effectRef idx="0">
          <a:scrgbClr r="0" g="0" b="0"/>
        </a:effectRef>
        <a:fontRef idx="minor"/>
      </dsp:style>
      <dsp:txBody>
        <a:bodyPr lIns="34290" tIns="22860" rIns="3429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marL="0" marR="0" lvl="0" indent="0" defTabSz="914400" eaLnBrk="1" fontAlgn="auto" latinLnBrk="0" hangingPunct="1">
            <a:lnSpc>
              <a:spcPct val="100000"/>
            </a:lnSpc>
            <a:spcBef>
              <a:spcPts val="0"/>
            </a:spcBef>
            <a:spcAft>
              <a:spcPts val="0"/>
            </a:spcAft>
            <a:buClrTx/>
            <a:buSzTx/>
            <a:buFontTx/>
            <a:buNone/>
          </a:pPr>
          <a:r>
            <a:rPr lang="zh-CN" altLang="en-US" sz="1800" b="1" dirty="0">
              <a:solidFill>
                <a:schemeClr val="dk1"/>
              </a:solidFill>
              <a:latin typeface="华文楷体" panose="02010600040101010101" charset="-122"/>
              <a:ea typeface="华文楷体" panose="02010600040101010101" charset="-122"/>
            </a:rPr>
            <a:t>替格瑞洛</a:t>
          </a:r>
          <a:endParaRPr lang="en-US" altLang="zh-CN" sz="1800" b="1" dirty="0">
            <a:solidFill>
              <a:schemeClr val="dk1"/>
            </a:solidFill>
            <a:latin typeface="华文楷体" panose="02010600040101010101" charset="-122"/>
            <a:ea typeface="华文楷体" panose="02010600040101010101" charset="-122"/>
          </a:endParaRPr>
        </a:p>
        <a:p>
          <a:pPr marL="0" marR="0" lvl="0" indent="0" defTabSz="914400" eaLnBrk="1" fontAlgn="auto" latinLnBrk="0" hangingPunct="1">
            <a:lnSpc>
              <a:spcPct val="100000"/>
            </a:lnSpc>
            <a:spcBef>
              <a:spcPts val="0"/>
            </a:spcBef>
            <a:spcAft>
              <a:spcPts val="0"/>
            </a:spcAft>
            <a:buClrTx/>
            <a:buSzTx/>
            <a:buFontTx/>
            <a:buNone/>
          </a:pPr>
          <a:r>
            <a:rPr lang="en-US" altLang="zh-CN" sz="1800" b="1" dirty="0">
              <a:solidFill>
                <a:schemeClr val="dk1"/>
              </a:solidFill>
              <a:latin typeface="华文楷体" panose="02010600040101010101" charset="-122"/>
              <a:ea typeface="华文楷体" panose="02010600040101010101" charset="-122"/>
              <a:cs typeface="Times New Roman" panose="02020603050405020304" pitchFamily="18" charset="0"/>
            </a:rPr>
            <a:t>(</a:t>
          </a:r>
          <a:r>
            <a:rPr lang="en-US" altLang="zh-CN" sz="1800" b="1" dirty="0" err="1">
              <a:solidFill>
                <a:schemeClr val="dk1"/>
              </a:solidFill>
              <a:latin typeface="华文楷体" panose="02010600040101010101" charset="-122"/>
              <a:ea typeface="华文楷体" panose="02010600040101010101" charset="-122"/>
              <a:cs typeface="Times New Roman" panose="02020603050405020304" pitchFamily="18" charset="0"/>
            </a:rPr>
            <a:t>Ticagrelor</a:t>
          </a:r>
          <a:r>
            <a:rPr lang="en-US" altLang="zh-CN" sz="1800" b="1" dirty="0">
              <a:solidFill>
                <a:schemeClr val="dk1"/>
              </a:solidFill>
              <a:latin typeface="华文楷体" panose="02010600040101010101" charset="-122"/>
              <a:ea typeface="华文楷体" panose="02010600040101010101" charset="-122"/>
              <a:cs typeface="Times New Roman" panose="02020603050405020304" pitchFamily="18" charset="0"/>
            </a:rPr>
            <a:t>)</a:t>
          </a:r>
          <a:endParaRPr lang="zh-CN" altLang="en-US" sz="1800" b="1" dirty="0">
            <a:solidFill>
              <a:schemeClr val="dk1"/>
            </a:solidFill>
            <a:latin typeface="华文楷体" panose="02010600040101010101" charset="-122"/>
            <a:ea typeface="华文楷体" panose="02010600040101010101" charset="-122"/>
            <a:cs typeface="Times New Roman" panose="02020603050405020304" pitchFamily="18" charset="0"/>
          </a:endParaRPr>
        </a:p>
        <a:p>
          <a:pPr lvl="0" defTabSz="800100">
            <a:lnSpc>
              <a:spcPct val="90000"/>
            </a:lnSpc>
            <a:spcBef>
              <a:spcPct val="0"/>
            </a:spcBef>
            <a:spcAft>
              <a:spcPct val="35000"/>
            </a:spcAft>
          </a:pPr>
          <a:endParaRPr lang="zh-CN" altLang="en-US" sz="1800" b="1" dirty="0">
            <a:solidFill>
              <a:schemeClr val="dk1"/>
            </a:solidFill>
            <a:latin typeface="华文楷体" panose="02010600040101010101" charset="-122"/>
            <a:ea typeface="华文楷体" panose="02010600040101010101" charset="-122"/>
          </a:endParaRPr>
        </a:p>
      </dsp:txBody>
      <dsp:txXfrm>
        <a:off x="5341205" y="1207130"/>
        <a:ext cx="1652457" cy="1032786"/>
      </dsp:txXfrm>
    </dsp:sp>
    <dsp:sp modelId="{1A3F387E-D287-473E-B638-16B7E3B359AF}">
      <dsp:nvSpPr>
        <dsp:cNvPr id="4" name="圆角矩形 3" hidden="1"/>
        <dsp:cNvSpPr/>
      </dsp:nvSpPr>
      <dsp:spPr>
        <a:xfrm>
          <a:off x="203819" y="0"/>
          <a:ext cx="413114" cy="1032786"/>
        </a:xfrm>
        <a:prstGeom prst="roundRect">
          <a:avLst>
            <a:gd name="adj" fmla="val 10000"/>
          </a:avLst>
        </a:prstGeom>
      </dsp:spPr>
      <dsp:txXfrm>
        <a:off x="203819" y="0"/>
        <a:ext cx="413114" cy="1032786"/>
      </dsp:txXfrm>
    </dsp:sp>
    <dsp:sp modelId="{875240CF-1EA2-42DB-B21A-AAFD6B93A588}">
      <dsp:nvSpPr>
        <dsp:cNvPr id="10" name="圆角矩形 9" hidden="1"/>
        <dsp:cNvSpPr/>
      </dsp:nvSpPr>
      <dsp:spPr>
        <a:xfrm>
          <a:off x="4914210" y="0"/>
          <a:ext cx="460482" cy="1032786"/>
        </a:xfrm>
        <a:prstGeom prst="roundRect">
          <a:avLst>
            <a:gd name="adj" fmla="val 10000"/>
          </a:avLst>
        </a:prstGeom>
      </dsp:spPr>
      <dsp:txXfrm>
        <a:off x="4914210" y="0"/>
        <a:ext cx="460482" cy="103278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1">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rSet qsTypeId="urn:microsoft.com/office/officeart/2005/8/quickstyle/simple5"/>
        </dgm:pt>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linDir" val="fromT"/>
              <dgm:param type="chAlign" val="l"/>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srcNode" val="rootConnector"/>
                        <dgm:param type="dim" val="1D"/>
                        <dgm:param type="endSty" val="noArr"/>
                        <dgm:param type="connRout" val="bend"/>
                        <dgm:param type="begPts" val="bCtr"/>
                        <dgm:param type="endPts" val="midL"/>
                      </dgm:alg>
                    </dgm:if>
                    <dgm:else name="Name16">
                      <dgm:alg type="conn">
                        <dgm:param type="srcNode" val="rootConnector"/>
                        <dgm:param type="dim" val="1D"/>
                        <dgm:param type="endSty" val="noArr"/>
                        <dgm:param type="connRout" val="bend"/>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1048671"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冠心病的治疗措施，即二级预防方案</a:t>
            </a:r>
            <a:r>
              <a:rPr lang="en-US" altLang="zh-CN" dirty="0"/>
              <a:t>ABCDE</a:t>
            </a:r>
            <a:endParaRPr lang="en-US" altLang="zh-CN" dirty="0"/>
          </a:p>
          <a:p>
            <a:r>
              <a:rPr lang="en-US" altLang="zh-CN" dirty="0"/>
              <a:t>A</a:t>
            </a:r>
            <a:r>
              <a:rPr lang="zh-CN" altLang="en-US" dirty="0"/>
              <a:t>包括</a:t>
            </a:r>
            <a:endParaRPr lang="en-US" altLang="zh-CN" dirty="0"/>
          </a:p>
          <a:p>
            <a:r>
              <a:rPr lang="zh-CN" altLang="en-US" dirty="0"/>
              <a:t>阿司匹林（</a:t>
            </a:r>
            <a:r>
              <a:rPr lang="en-US" altLang="zh-CN" dirty="0"/>
              <a:t>Aspirin</a:t>
            </a:r>
            <a:r>
              <a:rPr lang="zh-CN" altLang="en-US" dirty="0"/>
              <a:t>）</a:t>
            </a:r>
            <a:endParaRPr lang="zh-CN" altLang="en-US" dirty="0"/>
          </a:p>
          <a:p>
            <a:r>
              <a:rPr lang="zh-CN" altLang="en-US" dirty="0"/>
              <a:t>抗心绞痛药物（</a:t>
            </a:r>
            <a:r>
              <a:rPr lang="en-US" altLang="zh-CN" dirty="0"/>
              <a:t>Anti-angina drugs</a:t>
            </a:r>
            <a:r>
              <a:rPr lang="zh-CN" altLang="en-US" dirty="0"/>
              <a:t>）</a:t>
            </a:r>
            <a:endParaRPr lang="zh-CN" altLang="en-US" dirty="0"/>
          </a:p>
          <a:p>
            <a:r>
              <a:rPr lang="zh-CN" altLang="en-US" dirty="0"/>
              <a:t>血管紧张素转换酶抑制剂</a:t>
            </a:r>
            <a:r>
              <a:rPr lang="en-US" altLang="zh-CN" dirty="0"/>
              <a:t>/</a:t>
            </a:r>
            <a:r>
              <a:rPr lang="zh-CN" altLang="en-US" dirty="0"/>
              <a:t>血管紧张素</a:t>
            </a:r>
            <a:r>
              <a:rPr lang="en-US" altLang="zh-CN" dirty="0"/>
              <a:t>Ⅱ</a:t>
            </a:r>
            <a:r>
              <a:rPr lang="zh-CN" altLang="en-US" dirty="0"/>
              <a:t>受体拮抗（</a:t>
            </a:r>
            <a:r>
              <a:rPr lang="en-US" altLang="zh-CN" dirty="0"/>
              <a:t>ACEI/ARB</a:t>
            </a:r>
            <a:r>
              <a:rPr lang="zh-CN" altLang="en-US" dirty="0"/>
              <a:t>）</a:t>
            </a:r>
            <a:endParaRPr lang="en-US" altLang="zh-CN" dirty="0"/>
          </a:p>
          <a:p>
            <a:r>
              <a:rPr lang="en-US" altLang="zh-CN" dirty="0"/>
              <a:t>B</a:t>
            </a:r>
            <a:r>
              <a:rPr lang="zh-CN" altLang="en-US" dirty="0"/>
              <a:t>包括</a:t>
            </a:r>
            <a:endParaRPr lang="en-US" altLang="zh-CN" dirty="0"/>
          </a:p>
          <a:p>
            <a:r>
              <a:rPr lang="el-GR" altLang="zh-CN" dirty="0"/>
              <a:t>β</a:t>
            </a:r>
            <a:r>
              <a:rPr lang="zh-CN" altLang="en-US" dirty="0"/>
              <a:t>受体阻滞剂（</a:t>
            </a:r>
            <a:r>
              <a:rPr lang="en-US" altLang="zh-CN" dirty="0"/>
              <a:t>Beta-blocker</a:t>
            </a:r>
            <a:r>
              <a:rPr lang="zh-CN" altLang="en-US" dirty="0"/>
              <a:t>）</a:t>
            </a:r>
            <a:endParaRPr lang="zh-CN" altLang="en-US" dirty="0"/>
          </a:p>
          <a:p>
            <a:r>
              <a:rPr lang="zh-CN" altLang="en-US" dirty="0"/>
              <a:t>抗心绞痛药物（</a:t>
            </a:r>
            <a:r>
              <a:rPr lang="en-US" altLang="zh-CN" dirty="0"/>
              <a:t>Blood pressure</a:t>
            </a:r>
            <a:endParaRPr lang="en-US" altLang="zh-CN" dirty="0"/>
          </a:p>
          <a:p>
            <a:r>
              <a:rPr lang="en-US" altLang="zh-CN" dirty="0"/>
              <a:t>C</a:t>
            </a:r>
            <a:r>
              <a:rPr lang="zh-CN" altLang="en-US" dirty="0"/>
              <a:t>包括</a:t>
            </a:r>
            <a:endParaRPr lang="en-US" altLang="zh-CN" dirty="0"/>
          </a:p>
          <a:p>
            <a:pPr marL="0" indent="0">
              <a:buFont typeface="Arial" panose="020B0604020202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降低胆固醇（</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Cholesterol</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marL="0" indent="0">
              <a:buFont typeface="Arial" panose="020B0604020202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戒烟（</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Cigarettes</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dirty="0"/>
          </a:p>
          <a:p>
            <a:r>
              <a:rPr lang="en-US" altLang="zh-CN" dirty="0"/>
              <a:t>D</a:t>
            </a:r>
            <a:r>
              <a:rPr lang="zh-CN" altLang="en-US" dirty="0"/>
              <a:t>包括</a:t>
            </a:r>
            <a:endParaRPr lang="en-US" altLang="zh-CN" dirty="0"/>
          </a:p>
          <a:p>
            <a:r>
              <a:rPr lang="zh-CN" altLang="en-US" dirty="0"/>
              <a:t>防治糖尿病（</a:t>
            </a:r>
            <a:r>
              <a:rPr lang="en-US" altLang="zh-CN" dirty="0"/>
              <a:t>Diabetes</a:t>
            </a:r>
            <a:r>
              <a:rPr lang="zh-CN" altLang="en-US" dirty="0"/>
              <a:t>）</a:t>
            </a:r>
            <a:endParaRPr lang="zh-CN" altLang="en-US" dirty="0"/>
          </a:p>
          <a:p>
            <a:r>
              <a:rPr lang="zh-CN" altLang="en-US" dirty="0"/>
              <a:t>控制饮食（</a:t>
            </a:r>
            <a:r>
              <a:rPr lang="en-US" altLang="zh-CN" dirty="0"/>
              <a:t>Diet</a:t>
            </a:r>
            <a:r>
              <a:rPr lang="zh-CN" altLang="en-US" dirty="0"/>
              <a:t>）</a:t>
            </a:r>
            <a:endParaRPr lang="en-US" altLang="zh-CN" dirty="0"/>
          </a:p>
          <a:p>
            <a:r>
              <a:rPr lang="en-US" altLang="zh-CN" dirty="0"/>
              <a:t>E</a:t>
            </a:r>
            <a:r>
              <a:rPr lang="zh-CN" altLang="en-US" dirty="0"/>
              <a:t>包括</a:t>
            </a:r>
            <a:endParaRPr lang="en-US" altLang="zh-CN" dirty="0"/>
          </a:p>
          <a:p>
            <a:r>
              <a:rPr lang="zh-CN" altLang="en-US" dirty="0"/>
              <a:t>健康教育（</a:t>
            </a:r>
            <a:r>
              <a:rPr lang="en-US" altLang="zh-CN" dirty="0"/>
              <a:t>Education</a:t>
            </a:r>
            <a:r>
              <a:rPr lang="zh-CN" altLang="en-US" dirty="0"/>
              <a:t>）</a:t>
            </a:r>
            <a:endParaRPr lang="zh-CN" altLang="en-US" dirty="0"/>
          </a:p>
          <a:p>
            <a:r>
              <a:rPr lang="zh-CN" altLang="en-US" dirty="0"/>
              <a:t>体育锻炼（</a:t>
            </a:r>
            <a:r>
              <a:rPr lang="en-US" altLang="zh-CN" dirty="0"/>
              <a:t>Exercises</a:t>
            </a:r>
            <a:r>
              <a:rPr lang="zh-CN" altLang="en-US" dirty="0"/>
              <a:t>）</a:t>
            </a:r>
            <a:endParaRPr lang="zh-CN" altLang="en-US" dirty="0"/>
          </a:p>
          <a:p>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972225C1-575B-4C04-B12C-CFD54A399A0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20481"/>
          <p:cNvSpPr/>
          <p:nvPr/>
        </p:nvSpPr>
        <p:spPr>
          <a:xfrm>
            <a:off x="930275" y="4484688"/>
            <a:ext cx="5168900" cy="4116387"/>
          </a:xfrm>
          <a:prstGeom prst="rect">
            <a:avLst/>
          </a:prstGeom>
          <a:noFill/>
          <a:ln w="9525">
            <a:noFill/>
          </a:ln>
        </p:spPr>
        <p:txBody>
          <a:bodyPr lIns="93909" tIns="46954" rIns="93909" bIns="46954"/>
          <a:lstStyle/>
          <a:p>
            <a:pPr lvl="0" defTabSz="630555" eaLnBrk="1" hangingPunct="1">
              <a:spcBef>
                <a:spcPct val="0"/>
              </a:spcBef>
              <a:buClr>
                <a:schemeClr val="bg1"/>
              </a:buClr>
            </a:pPr>
            <a:endParaRPr lang="zh-CN" altLang="en-US" sz="800" b="0" dirty="0">
              <a:solidFill>
                <a:schemeClr val="tx1"/>
              </a:solidFill>
              <a:latin typeface="Arial" panose="020B0604020202020204" pitchFamily="34" charset="0"/>
            </a:endParaRPr>
          </a:p>
        </p:txBody>
      </p:sp>
      <p:sp>
        <p:nvSpPr>
          <p:cNvPr id="20483" name="文本框 20482"/>
          <p:cNvSpPr txBox="1"/>
          <p:nvPr/>
        </p:nvSpPr>
        <p:spPr>
          <a:xfrm>
            <a:off x="452438" y="7215188"/>
            <a:ext cx="5856287" cy="628650"/>
          </a:xfrm>
          <a:prstGeom prst="rect">
            <a:avLst/>
          </a:prstGeom>
          <a:noFill/>
          <a:ln w="9525">
            <a:noFill/>
          </a:ln>
        </p:spPr>
        <p:txBody>
          <a:bodyPr lIns="131925" tIns="65962" rIns="131925" bIns="65962">
            <a:spAutoFit/>
          </a:bodyPr>
          <a:lstStyle/>
          <a:p>
            <a:pPr lvl="0" eaLnBrk="1" hangingPunct="1">
              <a:spcBef>
                <a:spcPct val="0"/>
              </a:spcBef>
              <a:buClr>
                <a:schemeClr val="bg1"/>
              </a:buClr>
            </a:pPr>
            <a:r>
              <a:rPr lang="en-GB" altLang="zh-CN" sz="1200">
                <a:solidFill>
                  <a:schemeClr val="tx1"/>
                </a:solidFill>
                <a:latin typeface="Arial" panose="020B0604020202020204" pitchFamily="34" charset="0"/>
              </a:rPr>
              <a:t>References:</a:t>
            </a:r>
            <a:endParaRPr lang="en-US" altLang="zh-CN">
              <a:solidFill>
                <a:schemeClr val="tx1"/>
              </a:solidFill>
              <a:latin typeface="Arial" panose="020B0604020202020204" pitchFamily="34" charset="0"/>
            </a:endParaRPr>
          </a:p>
          <a:p>
            <a:pPr lvl="0" eaLnBrk="1" hangingPunct="1">
              <a:spcBef>
                <a:spcPct val="0"/>
              </a:spcBef>
              <a:buClr>
                <a:schemeClr val="bg1"/>
              </a:buClr>
            </a:pPr>
            <a:r>
              <a:rPr lang="en-US" altLang="zh-CN" sz="1200" b="0">
                <a:solidFill>
                  <a:schemeClr val="tx1"/>
                </a:solidFill>
                <a:latin typeface="Arial" panose="020B0604020202020204" pitchFamily="34" charset="0"/>
              </a:rPr>
              <a:t>1. Falk E </a:t>
            </a:r>
            <a:r>
              <a:rPr lang="en-US" altLang="zh-CN" sz="1200" b="0" i="1">
                <a:solidFill>
                  <a:schemeClr val="tx1"/>
                </a:solidFill>
                <a:latin typeface="Arial" panose="020B0604020202020204" pitchFamily="34" charset="0"/>
              </a:rPr>
              <a:t>et al. Circulation</a:t>
            </a:r>
            <a:r>
              <a:rPr lang="en-US" altLang="zh-CN" sz="1200" b="0">
                <a:solidFill>
                  <a:schemeClr val="tx1"/>
                </a:solidFill>
                <a:latin typeface="Arial" panose="020B0604020202020204" pitchFamily="34" charset="0"/>
              </a:rPr>
              <a:t> 1995; 92: 657–71. </a:t>
            </a:r>
            <a:endParaRPr lang="en-US" altLang="zh-CN" sz="1200" b="0">
              <a:solidFill>
                <a:schemeClr val="tx1"/>
              </a:solidFill>
              <a:latin typeface="Arial" panose="020B0604020202020204" pitchFamily="34" charset="0"/>
            </a:endParaRPr>
          </a:p>
          <a:p>
            <a:pPr lvl="0" eaLnBrk="1" hangingPunct="1">
              <a:spcBef>
                <a:spcPct val="0"/>
              </a:spcBef>
              <a:buClr>
                <a:schemeClr val="bg1"/>
              </a:buClr>
            </a:pPr>
            <a:r>
              <a:rPr lang="en-US" altLang="zh-CN" sz="1200" b="0">
                <a:solidFill>
                  <a:schemeClr val="tx1"/>
                </a:solidFill>
                <a:latin typeface="Arial" panose="020B0604020202020204" pitchFamily="34" charset="0"/>
              </a:rPr>
              <a:t>2. </a:t>
            </a:r>
            <a:r>
              <a:rPr lang="en-US" altLang="zh-CN" sz="1200" b="0" dirty="0" err="1">
                <a:solidFill>
                  <a:schemeClr val="tx1"/>
                </a:solidFill>
                <a:latin typeface="Arial" panose="020B0604020202020204" pitchFamily="34" charset="0"/>
              </a:rPr>
              <a:t>Arbustini</a:t>
            </a:r>
            <a:r>
              <a:rPr lang="en-US" altLang="zh-CN" sz="1200" b="0">
                <a:solidFill>
                  <a:schemeClr val="tx1"/>
                </a:solidFill>
                <a:latin typeface="Arial" panose="020B0604020202020204" pitchFamily="34" charset="0"/>
              </a:rPr>
              <a:t> E </a:t>
            </a:r>
            <a:r>
              <a:rPr lang="en-US" altLang="zh-CN" sz="1200" b="0" i="1">
                <a:solidFill>
                  <a:schemeClr val="tx1"/>
                </a:solidFill>
                <a:latin typeface="Arial" panose="020B0604020202020204" pitchFamily="34" charset="0"/>
              </a:rPr>
              <a:t>et al. Heart</a:t>
            </a:r>
            <a:r>
              <a:rPr lang="en-US" altLang="zh-CN" sz="1200" b="0">
                <a:solidFill>
                  <a:schemeClr val="tx1"/>
                </a:solidFill>
                <a:latin typeface="Arial" panose="020B0604020202020204" pitchFamily="34" charset="0"/>
              </a:rPr>
              <a:t> 1999; 82: 269–72.</a:t>
            </a:r>
            <a:endParaRPr lang="en-US" altLang="zh-CN" sz="1200" b="0">
              <a:solidFill>
                <a:schemeClr val="tx1"/>
              </a:solidFill>
              <a:latin typeface="Arial" panose="020B0604020202020204" pitchFamily="34" charset="0"/>
            </a:endParaRPr>
          </a:p>
        </p:txBody>
      </p:sp>
      <p:sp>
        <p:nvSpPr>
          <p:cNvPr id="20484" name="直接连接符 20483"/>
          <p:cNvSpPr/>
          <p:nvPr/>
        </p:nvSpPr>
        <p:spPr>
          <a:xfrm>
            <a:off x="581025" y="7192963"/>
            <a:ext cx="5545138" cy="0"/>
          </a:xfrm>
          <a:prstGeom prst="line">
            <a:avLst/>
          </a:prstGeom>
          <a:ln w="9525" cap="flat" cmpd="sng">
            <a:solidFill>
              <a:schemeClr val="tx1"/>
            </a:solidFill>
            <a:prstDash val="solid"/>
            <a:headEnd type="none" w="med" len="med"/>
            <a:tailEnd type="none" w="med" len="med"/>
          </a:ln>
        </p:spPr>
      </p:sp>
      <p:sp>
        <p:nvSpPr>
          <p:cNvPr id="20485" name="幻灯片图像占位符 20484"/>
          <p:cNvSpPr>
            <a:spLocks noGrp="1" noRot="1" noChangeAspect="1" noTextEdit="1"/>
          </p:cNvSpPr>
          <p:nvPr>
            <p:ph type="sldImg"/>
          </p:nvPr>
        </p:nvSpPr>
        <p:spPr>
          <a:xfrm>
            <a:off x="583583" y="547688"/>
            <a:ext cx="5692421" cy="3201987"/>
          </a:xfrm>
        </p:spPr>
      </p:sp>
      <p:sp>
        <p:nvSpPr>
          <p:cNvPr id="20486" name="文本占位符 20485"/>
          <p:cNvSpPr>
            <a:spLocks noGrp="1"/>
          </p:cNvSpPr>
          <p:nvPr>
            <p:ph type="body" idx="1"/>
          </p:nvPr>
        </p:nvSpPr>
        <p:spPr>
          <a:xfrm>
            <a:off x="511175" y="3979863"/>
            <a:ext cx="5872163" cy="3111500"/>
          </a:xfrm>
        </p:spPr>
        <p:txBody>
          <a:bodyPr anchor="ctr"/>
          <a:lstStyle/>
          <a:p>
            <a:pPr lvl="0"/>
            <a:r>
              <a:rPr lang="en-US" altLang="zh-CN" dirty="0" err="1"/>
              <a:t>Atherothrombosis</a:t>
            </a:r>
            <a:r>
              <a:rPr lang="en-US" altLang="zh-CN"/>
              <a:t> is characterized by an unpredictable, sudden disruption (rupture or erosion/fissure) of an atherosclerotic plaque, which leads to platelet activation and thrombus formation.</a:t>
            </a:r>
            <a:endParaRPr lang="en-US" altLang="zh-CN"/>
          </a:p>
          <a:p>
            <a:pPr lvl="0"/>
            <a:r>
              <a:rPr lang="en-US" altLang="zh-CN"/>
              <a:t>The left hand image illustrates the rapid progression of </a:t>
            </a:r>
            <a:r>
              <a:rPr lang="en-US" altLang="zh-CN" dirty="0" err="1"/>
              <a:t>atherothrombosis</a:t>
            </a:r>
            <a:r>
              <a:rPr lang="en-US" altLang="zh-CN"/>
              <a:t>, showing a disrupted coronary plaque with occlusive thrombosis superimposed.</a:t>
            </a:r>
            <a:r>
              <a:rPr lang="en-US" altLang="zh-CN" baseline="30000"/>
              <a:t>1</a:t>
            </a:r>
            <a:endParaRPr lang="en-US" altLang="zh-CN"/>
          </a:p>
          <a:p>
            <a:pPr lvl="0"/>
            <a:r>
              <a:rPr lang="en-US" altLang="zh-CN"/>
              <a:t>The right hand image shows plaque erosion with an acute coronary thrombosis.</a:t>
            </a:r>
            <a:r>
              <a:rPr lang="en-US" altLang="zh-CN" baseline="30000"/>
              <a:t>2</a:t>
            </a:r>
            <a:endParaRPr lang="en-US" altLang="zh-CN"/>
          </a:p>
          <a:p>
            <a:pPr lvl="0"/>
            <a:r>
              <a:rPr lang="en-US" altLang="zh-CN" dirty="0" err="1"/>
              <a:t>Atherothrombosis</a:t>
            </a:r>
            <a:r>
              <a:rPr lang="en-US" altLang="zh-CN"/>
              <a:t> is the underlying condition that results in events leading to myocardial infarction, ischemic stroke, and vascular death.</a:t>
            </a:r>
            <a:endParaRPr lang="en-US" altLang="zh-CN"/>
          </a:p>
          <a:p>
            <a:pPr lvl="0"/>
            <a:r>
              <a:rPr lang="en-US" altLang="zh-CN"/>
              <a:t>Cardiovascular, </a:t>
            </a:r>
            <a:r>
              <a:rPr lang="en-US" altLang="zh-CN" dirty="0" err="1"/>
              <a:t>cerebrovascular</a:t>
            </a:r>
            <a:r>
              <a:rPr lang="en-US" altLang="zh-CN"/>
              <a:t> and peripheral vascular disease are part of a continuum of diseases with the common underlying </a:t>
            </a:r>
            <a:r>
              <a:rPr lang="en-US" altLang="zh-CN" dirty="0" err="1"/>
              <a:t>pathophysiology</a:t>
            </a:r>
            <a:r>
              <a:rPr lang="en-US" altLang="zh-CN"/>
              <a:t> of </a:t>
            </a:r>
            <a:r>
              <a:rPr lang="en-US" altLang="zh-CN" dirty="0" err="1"/>
              <a:t>atherothrombosis</a:t>
            </a:r>
            <a:r>
              <a:rPr lang="en-US" altLang="zh-CN"/>
              <a:t>.</a:t>
            </a:r>
            <a:endParaRPr lang="en-GB"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ln>
        </p:spPr>
      </p:sp>
      <p:sp>
        <p:nvSpPr>
          <p:cNvPr id="33794" name="Notes Placeholder 2"/>
          <p:cNvSpPr>
            <a:spLocks noGrp="1"/>
          </p:cNvSpPr>
          <p:nvPr>
            <p:ph type="body" idx="1"/>
          </p:nvPr>
        </p:nvSpPr>
        <p:spPr bwMode="auto">
          <a:noFill/>
        </p:spPr>
        <p:txBody>
          <a:bodyPr wrap="square" numCol="1" anchor="t" anchorCtr="0" compatLnSpc="1"/>
          <a:lstStyle/>
          <a:p>
            <a:pPr eaLnBrk="1" hangingPunct="1">
              <a:spcBef>
                <a:spcPct val="0"/>
              </a:spcBef>
            </a:pPr>
            <a:endParaRPr lang="zh-CN" altLang="zh-CN" dirty="0">
              <a:latin typeface="Arial" panose="020B0604020202020204" pitchFamily="34" charset="0"/>
            </a:endParaRPr>
          </a:p>
        </p:txBody>
      </p:sp>
      <p:sp>
        <p:nvSpPr>
          <p:cNvPr id="43012" name="Slide Number Placeholder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966A024F-BB5E-4163-8B38-554ACC08CB96}" type="slidenum">
              <a:rPr lang="en-US" altLang="zh-CN" smtClean="0">
                <a:solidFill>
                  <a:srgbClr val="000000"/>
                </a:solidFill>
              </a:rPr>
            </a:fld>
            <a:endParaRPr lang="en-US" altLang="zh-CN">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利伐沙班吸收迅速，服用后</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 2-4 </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小时达到血药峰浓度</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a:t>
            </a:r>
            <a:r>
              <a:rPr kumimoji="1" lang="en-US" altLang="zh-CN" sz="1200" kern="1200" dirty="0" err="1">
                <a:solidFill>
                  <a:schemeClr val="tx1"/>
                </a:solidFill>
                <a:effectLst/>
                <a:latin typeface="Times New Roman" panose="02020603050405020304" pitchFamily="18" charset="0"/>
                <a:ea typeface="宋体" panose="02010600030101010101" pitchFamily="2" charset="-122"/>
                <a:cs typeface="+mn-cs"/>
              </a:rPr>
              <a:t>Cmax</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。口服利伐沙班几乎完全吸收。利伐沙班</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10mg</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不受进食影响，但</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20mg</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空腹服药后吸收程度降低，口服生物利用度为</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66%</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，与食物同服后生物利用度提高（平均</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AUC</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提高</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39%</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a:t>
            </a:r>
            <a:r>
              <a:rPr kumimoji="1" lang="en-US" altLang="zh-CN" sz="1200" kern="1200" dirty="0" err="1">
                <a:solidFill>
                  <a:schemeClr val="tx1"/>
                </a:solidFill>
                <a:effectLst/>
                <a:latin typeface="Times New Roman" panose="02020603050405020304" pitchFamily="18" charset="0"/>
                <a:ea typeface="宋体" panose="02010600030101010101" pitchFamily="2" charset="-122"/>
                <a:cs typeface="+mn-cs"/>
              </a:rPr>
              <a:t>Cmax</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升高</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76%</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），因此利伐沙班</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15mg</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和</a:t>
            </a:r>
            <a:r>
              <a:rPr kumimoji="1" lang="en-US" altLang="zh-CN" sz="1200" kern="1200" dirty="0">
                <a:solidFill>
                  <a:schemeClr val="tx1"/>
                </a:solidFill>
                <a:effectLst/>
                <a:latin typeface="Times New Roman" panose="02020603050405020304" pitchFamily="18" charset="0"/>
                <a:ea typeface="宋体" panose="02010600030101010101" pitchFamily="2" charset="-122"/>
                <a:cs typeface="+mn-cs"/>
              </a:rPr>
              <a:t> 20mg</a:t>
            </a:r>
            <a:r>
              <a:rPr kumimoji="1" lang="zh-CN" altLang="zh-CN" sz="1200" kern="1200" dirty="0">
                <a:solidFill>
                  <a:schemeClr val="tx1"/>
                </a:solidFill>
                <a:effectLst/>
                <a:latin typeface="Times New Roman" panose="02020603050405020304" pitchFamily="18" charset="0"/>
                <a:ea typeface="宋体" panose="02010600030101010101" pitchFamily="2" charset="-122"/>
                <a:cs typeface="+mn-cs"/>
              </a:rPr>
              <a:t>应与食物同服。</a:t>
            </a: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文本框 301057"/>
          <p:cNvSpPr txBox="1"/>
          <p:nvPr/>
        </p:nvSpPr>
        <p:spPr>
          <a:xfrm>
            <a:off x="452438" y="7215188"/>
            <a:ext cx="5856287" cy="498475"/>
          </a:xfrm>
          <a:prstGeom prst="rect">
            <a:avLst/>
          </a:prstGeom>
          <a:noFill/>
          <a:ln w="9525">
            <a:noFill/>
          </a:ln>
        </p:spPr>
        <p:txBody>
          <a:bodyPr lIns="131925" tIns="65962" rIns="131925" bIns="65962">
            <a:spAutoFit/>
          </a:bodyPr>
          <a:lstStyle/>
          <a:p>
            <a:pPr lvl="0">
              <a:spcBef>
                <a:spcPct val="50000"/>
              </a:spcBef>
              <a:buClr>
                <a:schemeClr val="bg1"/>
              </a:buClr>
            </a:pPr>
            <a:r>
              <a:rPr lang="en-GB" altLang="zh-CN" sz="1200" b="1" dirty="0">
                <a:ea typeface="宋体" panose="02010600030101010101" pitchFamily="2" charset="-122"/>
              </a:rPr>
              <a:t>Reference:</a:t>
            </a:r>
            <a:endParaRPr lang="en-US" altLang="zh-CN" sz="2400" b="1" dirty="0">
              <a:ea typeface="宋体" panose="02010600030101010101" pitchFamily="2" charset="-122"/>
            </a:endParaRPr>
          </a:p>
          <a:p>
            <a:pPr lvl="0">
              <a:buClr>
                <a:schemeClr val="bg1"/>
              </a:buClr>
            </a:pPr>
            <a:r>
              <a:rPr lang="fr-FR" altLang="zh-CN" sz="1200" dirty="0">
                <a:ea typeface="宋体" panose="02010600030101010101" pitchFamily="2" charset="-122"/>
              </a:rPr>
              <a:t>1. Antithrombotic Trialists’ Collaboration. </a:t>
            </a:r>
            <a:r>
              <a:rPr lang="fr-FR" altLang="zh-CN" sz="1200" i="1" dirty="0">
                <a:ea typeface="宋体" panose="02010600030101010101" pitchFamily="2" charset="-122"/>
              </a:rPr>
              <a:t>BMJ</a:t>
            </a:r>
            <a:r>
              <a:rPr lang="fr-FR" altLang="zh-CN" sz="1200" dirty="0">
                <a:ea typeface="宋体" panose="02010600030101010101" pitchFamily="2" charset="-122"/>
              </a:rPr>
              <a:t> 2002; 324: 71–86.</a:t>
            </a:r>
            <a:r>
              <a:rPr lang="en-US" altLang="zh-CN" sz="1200" dirty="0">
                <a:ea typeface="宋体" panose="02010600030101010101" pitchFamily="2" charset="-122"/>
              </a:rPr>
              <a:t> </a:t>
            </a:r>
            <a:endParaRPr lang="en-US" altLang="zh-CN" sz="1200" dirty="0">
              <a:ea typeface="宋体" panose="02010600030101010101" pitchFamily="2" charset="-122"/>
            </a:endParaRPr>
          </a:p>
        </p:txBody>
      </p:sp>
      <p:sp>
        <p:nvSpPr>
          <p:cNvPr id="301059" name="直接连接符 301058"/>
          <p:cNvSpPr/>
          <p:nvPr/>
        </p:nvSpPr>
        <p:spPr>
          <a:xfrm>
            <a:off x="581025" y="7192963"/>
            <a:ext cx="5545138" cy="0"/>
          </a:xfrm>
          <a:prstGeom prst="line">
            <a:avLst/>
          </a:prstGeom>
          <a:ln w="9525" cap="flat" cmpd="sng">
            <a:solidFill>
              <a:schemeClr val="tx1"/>
            </a:solidFill>
            <a:prstDash val="solid"/>
            <a:headEnd type="none" w="med" len="med"/>
            <a:tailEnd type="none" w="med" len="med"/>
          </a:ln>
        </p:spPr>
      </p:sp>
      <p:sp>
        <p:nvSpPr>
          <p:cNvPr id="301060" name="幻灯片图像占位符 301059"/>
          <p:cNvSpPr>
            <a:spLocks noGrp="1" noRot="1" noChangeAspect="1" noTextEdit="1"/>
          </p:cNvSpPr>
          <p:nvPr>
            <p:ph type="sldImg"/>
          </p:nvPr>
        </p:nvSpPr>
        <p:spPr>
          <a:xfrm>
            <a:off x="583583" y="547688"/>
            <a:ext cx="5692421" cy="3201987"/>
          </a:xfrm>
        </p:spPr>
      </p:sp>
      <p:sp>
        <p:nvSpPr>
          <p:cNvPr id="301061" name="文本占位符 301060"/>
          <p:cNvSpPr>
            <a:spLocks noGrp="1"/>
          </p:cNvSpPr>
          <p:nvPr>
            <p:ph type="body" idx="1"/>
          </p:nvPr>
        </p:nvSpPr>
        <p:spPr>
          <a:xfrm>
            <a:off x="511175" y="3979863"/>
            <a:ext cx="5872163" cy="3040062"/>
          </a:xfrm>
        </p:spPr>
        <p:txBody>
          <a:bodyPr/>
          <a:lstStyle/>
          <a:p>
            <a:pPr lvl="0"/>
            <a:r>
              <a:rPr lang="en-US" altLang="zh-CN" dirty="0">
                <a:ea typeface="宋体" panose="02010600030101010101" pitchFamily="2" charset="-122"/>
              </a:rPr>
              <a:t>Since the previous Collaboration’s meta-analysis, much more information has become available from both direct and indirect comparisons of ASA doses. </a:t>
            </a:r>
            <a:endParaRPr lang="en-US" altLang="zh-CN" dirty="0">
              <a:ea typeface="宋体" panose="02010600030101010101" pitchFamily="2" charset="-122"/>
            </a:endParaRPr>
          </a:p>
          <a:p>
            <a:pPr lvl="0"/>
            <a:r>
              <a:rPr lang="en-US" altLang="zh-CN" dirty="0">
                <a:ea typeface="宋体" panose="02010600030101010101" pitchFamily="2" charset="-122"/>
              </a:rPr>
              <a:t>The present analyses indicate that high doses of 500–1500 mg ASA daily (which are more </a:t>
            </a:r>
            <a:r>
              <a:rPr lang="en-US" altLang="zh-CN" dirty="0" err="1">
                <a:ea typeface="宋体" panose="02010600030101010101" pitchFamily="2" charset="-122"/>
              </a:rPr>
              <a:t>gastrotoxic</a:t>
            </a:r>
            <a:r>
              <a:rPr lang="en-US" altLang="zh-CN" dirty="0">
                <a:ea typeface="宋体" panose="02010600030101010101" pitchFamily="2" charset="-122"/>
              </a:rPr>
              <a:t>) are no more effective than medium ASA daily doses of 160–325 mg or low doses of 75–150 mg. </a:t>
            </a:r>
            <a:endParaRPr lang="en-US" altLang="zh-CN" dirty="0">
              <a:ea typeface="宋体" panose="02010600030101010101" pitchFamily="2" charset="-122"/>
            </a:endParaRPr>
          </a:p>
          <a:p>
            <a:pPr lvl="0"/>
            <a:r>
              <a:rPr lang="en-US" altLang="zh-CN" dirty="0">
                <a:ea typeface="宋体" panose="02010600030101010101" pitchFamily="2" charset="-122"/>
              </a:rPr>
              <a:t>The effects of doses lower than 75 mg were less certain.</a:t>
            </a:r>
            <a:endParaRPr lang="en-US" altLang="zh-CN" dirty="0">
              <a:ea typeface="宋体" panose="02010600030101010101" pitchFamily="2" charset="-122"/>
            </a:endParaRPr>
          </a:p>
          <a:p>
            <a:pPr lvl="0"/>
            <a:r>
              <a:rPr lang="en-US" altLang="zh-CN" dirty="0">
                <a:ea typeface="宋体" panose="02010600030101010101" pitchFamily="2" charset="-122"/>
              </a:rPr>
              <a:t>In conclusion, the available evidence supports daily doses of ASA in the range of 75–150mg for the long-term prevention of serious vascular events in high risk patients. In acute settings, an initial loading dose of at least 150 mg ASA may be required.</a:t>
            </a:r>
            <a:endParaRPr lang="en-US" altLang="zh-CN" dirty="0">
              <a:ea typeface="宋体" panose="02010600030101010101" pitchFamily="2" charset="-122"/>
            </a:endParaRPr>
          </a:p>
          <a:p>
            <a:pPr lvl="0"/>
            <a:endParaRPr lang="zh-CN" altLang="en-US" dirty="0">
              <a:ea typeface="宋体" panose="02010600030101010101" pitchFamily="2" charset="-122"/>
            </a:endParaRPr>
          </a:p>
        </p:txBody>
      </p:sp>
      <p:sp>
        <p:nvSpPr>
          <p:cNvPr id="2" name="灯片编号占位符 1"/>
          <p:cNvSpPr>
            <a:spLocks noGrp="1"/>
          </p:cNvSpPr>
          <p:nvPr>
            <p:ph type="sldNum" sz="quarter" idx="2"/>
          </p:nvPr>
        </p:nvSpPr>
        <p:spPr/>
        <p:txBody>
          <a:bodyPr/>
          <a:lstStyle/>
          <a:p>
            <a:pPr lvl="0" algn="r"/>
            <a:fld id="{9A0DB2DC-4C9A-4742-B13C-FB6460FD3503}" type="slidenum">
              <a:rPr lang="zh-CN" altLang="en-US" sz="1200" dirty="0">
                <a:ea typeface="宋体" panose="02010600030101010101" pitchFamily="2" charset="-122"/>
              </a:rPr>
            </a:fld>
            <a:endParaRPr lang="zh-CN" altLang="en-US" sz="1200" dirty="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ln>
        </p:spPr>
      </p:sp>
      <p:sp>
        <p:nvSpPr>
          <p:cNvPr id="37890" name="Notes Placeholder 2"/>
          <p:cNvSpPr>
            <a:spLocks noGrp="1"/>
          </p:cNvSpPr>
          <p:nvPr>
            <p:ph type="body" idx="1"/>
          </p:nvPr>
        </p:nvSpPr>
        <p:spPr bwMode="auto">
          <a:noFill/>
        </p:spPr>
        <p:txBody>
          <a:bodyPr wrap="square" numCol="1" anchor="t" anchorCtr="0" compatLnSpc="1"/>
          <a:lstStyle/>
          <a:p>
            <a:r>
              <a:rPr lang="zh-CN" altLang="en-US" dirty="0"/>
              <a:t>噻吩并吡啶类药物的发展，通过引入甲酯基团修饰第一代噻氯匹定，从而增加药物的脂溶性，增加药物与受体的亲和力，得到第二代氯吡格雷药物；第三代的普拉格雷，通过在第二代药物的研究基础上进一步修饰，将甲酯基团转换为更加稳定的环丙基，增加半衰期，同时在噻吩基团引入乙酰酯基团增加药物脂溶性，并将氯原子换为人体亲和性更好的氟原子，从而获得稳定性更好，亲和力更强的药物。</a:t>
            </a:r>
            <a:endParaRPr lang="zh-CN" altLang="en-US" dirty="0"/>
          </a:p>
          <a:p>
            <a:endParaRPr lang="en-US" altLang="zh-CN" dirty="0"/>
          </a:p>
          <a:p>
            <a:endParaRPr lang="zh-CN" altLang="en-US" dirty="0"/>
          </a:p>
        </p:txBody>
      </p:sp>
      <p:sp>
        <p:nvSpPr>
          <p:cNvPr id="4" name="Slide Number Placeholder 3"/>
          <p:cNvSpPr>
            <a:spLocks noGrp="1"/>
          </p:cNvSpPr>
          <p:nvPr>
            <p:ph type="sldNum" sz="quarter" idx="5"/>
          </p:nvPr>
        </p:nvSpPr>
        <p:spPr/>
        <p:txBody>
          <a:bodyPr/>
          <a:lstStyle/>
          <a:p>
            <a:pPr>
              <a:defRPr/>
            </a:pPr>
            <a:fld id="{5FA9F044-360D-4590-BC83-E48DAC383D1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p:cNvSpPr>
          <p:nvPr>
            <p:ph type="sldNum" sz="quarter"/>
          </p:nvPr>
        </p:nvSpPr>
        <p:spPr>
          <a:xfrm>
            <a:off x="3886200" y="8686800"/>
            <a:ext cx="2971800" cy="457200"/>
          </a:xfrm>
          <a:prstGeom prst="rect">
            <a:avLst/>
          </a:prstGeom>
          <a:noFill/>
          <a:ln w="9525">
            <a:noFill/>
          </a:ln>
        </p:spPr>
        <p:txBody>
          <a:bodyPr anchor="b"/>
          <a:lstStyle/>
          <a:p>
            <a:pPr lvl="0" algn="r" eaLnBrk="1" hangingPunct="1"/>
            <a:fld id="{9A0DB2DC-4C9A-4742-B13C-FB6460FD3503}" type="slidenum">
              <a:rPr lang="zh-CN" altLang="en-US" sz="1200" dirty="0"/>
            </a:fld>
            <a:endParaRPr lang="zh-CN" altLang="en-US" sz="1200" dirty="0"/>
          </a:p>
        </p:txBody>
      </p:sp>
      <p:sp>
        <p:nvSpPr>
          <p:cNvPr id="95235" name="Rectangle 2"/>
          <p:cNvSpPr>
            <a:spLocks noGrp="1" noRot="1" noChangeAspect="1" noTextEdit="1"/>
          </p:cNvSpPr>
          <p:nvPr>
            <p:ph type="sldImg"/>
          </p:nvPr>
        </p:nvSpPr>
        <p:spPr>
          <a:xfrm>
            <a:off x="1040959" y="850900"/>
            <a:ext cx="4603045" cy="2589213"/>
          </a:xfrm>
          <a:solidFill>
            <a:srgbClr val="FFFFFF">
              <a:alpha val="100000"/>
            </a:srgbClr>
          </a:solidFill>
          <a:ln>
            <a:solidFill>
              <a:srgbClr val="000000">
                <a:alpha val="100000"/>
              </a:srgbClr>
            </a:solidFill>
            <a:miter lim="800000"/>
          </a:ln>
        </p:spPr>
      </p:sp>
      <p:sp>
        <p:nvSpPr>
          <p:cNvPr id="95236" name="Rectangle 3"/>
          <p:cNvSpPr>
            <a:spLocks noGrp="1"/>
          </p:cNvSpPr>
          <p:nvPr>
            <p:ph type="body" idx="1"/>
          </p:nvPr>
        </p:nvSpPr>
        <p:spPr>
          <a:xfrm>
            <a:off x="941388" y="4344988"/>
            <a:ext cx="4862512" cy="4113212"/>
          </a:xfrm>
          <a:solidFill>
            <a:srgbClr val="FFFFFF">
              <a:alpha val="100000"/>
            </a:srgbClr>
          </a:solidFill>
          <a:ln>
            <a:solidFill>
              <a:srgbClr val="000000">
                <a:alpha val="100000"/>
              </a:srgbClr>
            </a:solidFill>
            <a:miter lim="800000"/>
          </a:ln>
        </p:spPr>
        <p:txBody>
          <a:bodyPr wrap="square" lIns="90540" tIns="45270" rIns="90540" bIns="45270" anchor="t"/>
          <a:lstStyle/>
          <a:p>
            <a:pPr lvl="0" eaLnBrk="1" hangingPunct="1"/>
            <a:r>
              <a:rPr lang="en-US" altLang="zh-CN" sz="1400" dirty="0">
                <a:latin typeface="Univers Condensed" pitchFamily="34" charset="0"/>
              </a:rPr>
              <a:t>Angiotensin II is the central molecule of the RAS, with a multitude of actions. Both the antihypertensive and the protective effects of RAS modulators are related to their influence on angiotensin II actions.</a:t>
            </a:r>
            <a:endParaRPr lang="en-US" altLang="zh-CN" sz="1400" dirty="0">
              <a:latin typeface="Univers Condensed" pitchFamily="34" charset="0"/>
            </a:endParaRPr>
          </a:p>
          <a:p>
            <a:pPr lvl="0" eaLnBrk="1" hangingPunct="1"/>
            <a:r>
              <a:rPr lang="en-US" altLang="zh-CN" sz="1400" dirty="0">
                <a:latin typeface="Univers Condensed" pitchFamily="34" charset="0"/>
              </a:rPr>
              <a:t>ACE inhibitors block the conversion of angiotensin I to angiotensin II and also have other substrates including bradykinin, substance P, neurotensin, enkephalin, LHRH, N-acetyl-Ser-Asp-Lys-Pro.  The effects on kinins is suggested to be responsible for the cough associated with ACE inhibitors.</a:t>
            </a:r>
            <a:endParaRPr lang="en-US" altLang="zh-CN" sz="1400" dirty="0">
              <a:latin typeface="Univers Condensed" pitchFamily="34" charset="0"/>
            </a:endParaRPr>
          </a:p>
          <a:p>
            <a:pPr lvl="0" eaLnBrk="1" hangingPunct="1"/>
            <a:r>
              <a:rPr lang="en-US" altLang="zh-CN" sz="1400" dirty="0">
                <a:latin typeface="Univers Condensed" pitchFamily="34" charset="0"/>
              </a:rPr>
              <a:t>ACE inhibitors do not block the conversion of Ang I to Ang II by alternative enzymes prominent in heart tissue, such as chymase.</a:t>
            </a:r>
            <a:endParaRPr lang="en-US" altLang="zh-CN" sz="1400" dirty="0">
              <a:latin typeface="Univers Condensed" pitchFamily="34" charset="0"/>
            </a:endParaRPr>
          </a:p>
          <a:p>
            <a:pPr lvl="0" eaLnBrk="1" hangingPunct="1"/>
            <a:r>
              <a:rPr lang="en-US" altLang="zh-CN" sz="1400" dirty="0">
                <a:latin typeface="Univers Condensed" pitchFamily="34" charset="0"/>
              </a:rPr>
              <a:t>Ang II receptor blockers such as valsartan block the action of Ang II directly at its receptor, regardless of synthesis pathway.</a:t>
            </a:r>
            <a:endParaRPr lang="en-US" altLang="zh-CN" sz="1400" dirty="0">
              <a:latin typeface="Univers Condensed"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846FDAB1-7E96-4DF0-89C8-2BBEBFC3C73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mn-ea"/>
              </a:rPr>
              <a:t>保留</a:t>
            </a:r>
            <a:r>
              <a:rPr lang="en-US" altLang="zh-CN" sz="1200" dirty="0">
                <a:latin typeface="+mn-ea"/>
              </a:rPr>
              <a:t>LDL-C</a:t>
            </a:r>
            <a:r>
              <a:rPr lang="zh-CN" altLang="en-US" sz="1200" dirty="0">
                <a:latin typeface="+mn-ea"/>
              </a:rPr>
              <a:t>目标值的原因：</a:t>
            </a:r>
            <a:endParaRPr lang="en-US" altLang="zh-CN" sz="1200" dirty="0">
              <a:latin typeface="+mn-ea"/>
            </a:endParaRPr>
          </a:p>
          <a:p>
            <a:r>
              <a:rPr lang="en-US" altLang="zh-CN" sz="1200" dirty="0">
                <a:latin typeface="+mn-ea"/>
              </a:rPr>
              <a:t>1</a:t>
            </a:r>
            <a:r>
              <a:rPr lang="zh-CN" altLang="en-US" sz="1200" dirty="0">
                <a:latin typeface="+mn-ea"/>
              </a:rPr>
              <a:t>）总体</a:t>
            </a:r>
            <a:r>
              <a:rPr lang="en-US" altLang="zh-CN" sz="1200" dirty="0">
                <a:latin typeface="+mn-ea"/>
              </a:rPr>
              <a:t>CV</a:t>
            </a:r>
            <a:r>
              <a:rPr lang="zh-CN" altLang="en-US" sz="1200" dirty="0">
                <a:latin typeface="+mn-ea"/>
              </a:rPr>
              <a:t>风险降低需要个体化，确定靶目标可使个体化治疗更明确</a:t>
            </a:r>
            <a:endParaRPr lang="en-US" altLang="zh-CN" sz="1200" dirty="0">
              <a:latin typeface="+mn-ea"/>
            </a:endParaRPr>
          </a:p>
          <a:p>
            <a:r>
              <a:rPr lang="en-US" altLang="zh-CN" sz="1200" dirty="0">
                <a:latin typeface="+mn-ea"/>
              </a:rPr>
              <a:t>2</a:t>
            </a:r>
            <a:r>
              <a:rPr lang="zh-CN" altLang="en-US" sz="1200" dirty="0">
                <a:latin typeface="+mn-ea"/>
              </a:rPr>
              <a:t>）靶目标可帮助患者与医生沟通</a:t>
            </a:r>
            <a:endParaRPr lang="en-US" altLang="zh-CN" sz="1200" dirty="0">
              <a:latin typeface="+mn-ea"/>
            </a:endParaRPr>
          </a:p>
          <a:p>
            <a:r>
              <a:rPr lang="en-US" altLang="zh-CN" sz="1200" dirty="0">
                <a:latin typeface="+mn-ea"/>
              </a:rPr>
              <a:t>3</a:t>
            </a:r>
            <a:r>
              <a:rPr lang="zh-CN" altLang="en-US" sz="1200" dirty="0">
                <a:latin typeface="+mn-ea"/>
              </a:rPr>
              <a:t>）靶目标有助于提高治疗依从性</a:t>
            </a:r>
            <a:endParaRPr lang="zh-CN" altLang="en-US" sz="1200" dirty="0">
              <a:latin typeface="+mn-ea"/>
            </a:endParaRPr>
          </a:p>
          <a:p>
            <a:r>
              <a:rPr lang="zh-CN" altLang="en-US" b="1" dirty="0">
                <a:solidFill>
                  <a:schemeClr val="bg1"/>
                </a:solidFill>
                <a:sym typeface="+mn-ea"/>
              </a:rPr>
              <a:t>中危和低危者 </a:t>
            </a:r>
            <a:r>
              <a:rPr lang="en-US" altLang="zh-CN" b="1" dirty="0">
                <a:solidFill>
                  <a:schemeClr val="bg1"/>
                </a:solidFill>
                <a:sym typeface="+mn-ea"/>
              </a:rPr>
              <a:t>LDL-C&lt;3.4 mmol/L</a:t>
            </a:r>
            <a:r>
              <a:rPr lang="zh-CN" altLang="en-US" b="1" dirty="0">
                <a:solidFill>
                  <a:schemeClr val="bg1"/>
                </a:solidFill>
                <a:sym typeface="+mn-ea"/>
              </a:rPr>
              <a:t>（中国）；</a:t>
            </a:r>
            <a:r>
              <a:rPr lang="en-US" altLang="zh-CN" b="1" dirty="0">
                <a:solidFill>
                  <a:schemeClr val="bg1"/>
                </a:solidFill>
                <a:sym typeface="+mn-ea"/>
              </a:rPr>
              <a:t>ESC 3.0</a:t>
            </a:r>
            <a:br>
              <a:rPr lang="zh-CN" altLang="en-US" b="1" dirty="0">
                <a:solidFill>
                  <a:schemeClr val="bg1"/>
                </a:solidFill>
                <a:sym typeface="+mn-ea"/>
              </a:rPr>
            </a:br>
            <a:endParaRPr lang="zh-CN" altLang="en-US" dirty="0"/>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fld id="{1B9C21D6-26A5-41EF-BA05-E48B134C674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p:cNvSpP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fld>
            <a:endParaRPr lang="en-US" altLang="zh-CN" sz="1200" dirty="0"/>
          </a:p>
        </p:txBody>
      </p:sp>
      <p:sp>
        <p:nvSpPr>
          <p:cNvPr id="94211" name="Rectangle 2"/>
          <p:cNvSpPr>
            <a:spLocks noGrp="1" noRot="1" noChangeAspect="1" noTextEdit="1"/>
          </p:cNvSpPr>
          <p:nvPr>
            <p:ph type="sldImg"/>
          </p:nvPr>
        </p:nvSpPr>
        <p:spPr>
          <a:xfrm>
            <a:off x="381000" y="687388"/>
            <a:ext cx="6096000" cy="3429000"/>
          </a:xfrm>
        </p:spPr>
      </p:sp>
      <p:sp>
        <p:nvSpPr>
          <p:cNvPr id="94212" name="Rectangle 3"/>
          <p:cNvSpPr>
            <a:spLocks noGrp="1"/>
          </p:cNvSpPr>
          <p:nvPr>
            <p:ph type="body" idx="1"/>
          </p:nvPr>
        </p:nvSpPr>
        <p:spPr>
          <a:xfrm>
            <a:off x="871538" y="4464050"/>
            <a:ext cx="5143500" cy="4113213"/>
          </a:xfrm>
        </p:spPr>
        <p:txBody>
          <a:bodyPr wrap="square" lIns="91440" tIns="45720" rIns="91440" bIns="45720" anchor="t"/>
          <a:lstStyle/>
          <a:p>
            <a:pPr lvl="0" eaLnBrk="1" hangingPunct="1"/>
            <a:r>
              <a:rPr lang="zh-CN" altLang="en-US" dirty="0">
                <a:cs typeface="Times New Roman" panose="02020603050405020304" pitchFamily="18" charset="0"/>
              </a:rPr>
              <a:t>人体内胆固醇的来源有</a:t>
            </a:r>
            <a:r>
              <a:rPr lang="en-US" altLang="zh-CN" dirty="0">
                <a:cs typeface="Times New Roman" panose="02020603050405020304" pitchFamily="18" charset="0"/>
              </a:rPr>
              <a:t>2</a:t>
            </a:r>
            <a:r>
              <a:rPr lang="zh-CN" altLang="en-US" dirty="0">
                <a:cs typeface="Times New Roman" panose="02020603050405020304" pitchFamily="18" charset="0"/>
              </a:rPr>
              <a:t>个，即合成和吸收，包括肝脏（肝脏生物转化）、肠道、肾上腺皮质和生殖组织在内的人体内所有组织均能合成胆固醇。</a:t>
            </a:r>
            <a:endParaRPr lang="en-US" altLang="zh-CN" dirty="0">
              <a:cs typeface="Times New Roman" panose="02020603050405020304" pitchFamily="18" charset="0"/>
            </a:endParaRPr>
          </a:p>
          <a:p>
            <a:pPr lvl="0" eaLnBrk="1" hangingPunct="1"/>
            <a:endParaRPr lang="zh-CN" altLang="en-US" dirty="0">
              <a:cs typeface="Times New Roman" panose="02020603050405020304" pitchFamily="18" charset="0"/>
            </a:endParaRPr>
          </a:p>
          <a:p>
            <a:pPr lvl="0" eaLnBrk="1" hangingPunct="1"/>
            <a:r>
              <a:rPr lang="zh-CN" altLang="en-US" dirty="0">
                <a:cs typeface="Times New Roman" panose="02020603050405020304" pitchFamily="18" charset="0"/>
              </a:rPr>
              <a:t>肠道中的胆固醇来源于饮食和胆汁，经肠道吸收后转运至肝脏。</a:t>
            </a:r>
            <a:endParaRPr lang="en-US" altLang="zh-CN" dirty="0">
              <a:cs typeface="Times New Roman" panose="02020603050405020304" pitchFamily="18" charset="0"/>
            </a:endParaRPr>
          </a:p>
          <a:p>
            <a:pPr lvl="0" eaLnBrk="1" hangingPunct="1"/>
            <a:endParaRPr lang="zh-CN" altLang="en-US" dirty="0">
              <a:cs typeface="Times New Roman" panose="02020603050405020304" pitchFamily="18" charset="0"/>
            </a:endParaRPr>
          </a:p>
          <a:p>
            <a:pPr lvl="0" eaLnBrk="1" hangingPunct="1"/>
            <a:r>
              <a:rPr lang="zh-CN" altLang="en-US" dirty="0">
                <a:cs typeface="Times New Roman" panose="02020603050405020304" pitchFamily="18" charset="0"/>
              </a:rPr>
              <a:t>低胆固醇饮食的个体，肝脏每天合成约</a:t>
            </a:r>
            <a:r>
              <a:rPr lang="en-US" altLang="zh-CN" dirty="0">
                <a:cs typeface="Times New Roman" panose="02020603050405020304" pitchFamily="18" charset="0"/>
              </a:rPr>
              <a:t>800mg</a:t>
            </a:r>
            <a:r>
              <a:rPr lang="zh-CN" altLang="en-US" dirty="0">
                <a:cs typeface="Times New Roman" panose="02020603050405020304" pitchFamily="18" charset="0"/>
              </a:rPr>
              <a:t>胆固醇，以替代从粪便中排泄的胆盐和胆固醇。</a:t>
            </a:r>
            <a:endParaRPr lang="zh-CN" altLang="en-US" dirty="0">
              <a:cs typeface="Times New Roman" panose="02020603050405020304" pitchFamily="18" charset="0"/>
            </a:endParaRPr>
          </a:p>
          <a:p>
            <a:pPr lvl="0" eaLnBrk="1" hangingPunct="1"/>
            <a:endParaRPr lang="en-US" altLang="zh-CN" dirty="0">
              <a:cs typeface="Times New Roman" panose="02020603050405020304" pitchFamily="18" charset="0"/>
            </a:endParaRPr>
          </a:p>
          <a:p>
            <a:pPr lvl="0" eaLnBrk="1" hangingPunct="1"/>
            <a:r>
              <a:rPr lang="zh-CN" altLang="en-US" dirty="0">
                <a:cs typeface="Times New Roman" panose="02020603050405020304" pitchFamily="18" charset="0"/>
              </a:rPr>
              <a:t>每日约有</a:t>
            </a:r>
            <a:r>
              <a:rPr lang="en-US" altLang="zh-CN" dirty="0">
                <a:cs typeface="Times New Roman" panose="02020603050405020304" pitchFamily="18" charset="0"/>
              </a:rPr>
              <a:t>1000mg</a:t>
            </a:r>
            <a:r>
              <a:rPr lang="zh-CN" altLang="en-US" dirty="0">
                <a:cs typeface="Times New Roman" panose="02020603050405020304" pitchFamily="18" charset="0"/>
              </a:rPr>
              <a:t>胆固醇从肝脏分泌入胆管（约占肠道胆固醇的</a:t>
            </a:r>
            <a:r>
              <a:rPr lang="en-US" altLang="zh-CN" dirty="0">
                <a:cs typeface="Times New Roman" panose="02020603050405020304" pitchFamily="18" charset="0"/>
              </a:rPr>
              <a:t>2/3</a:t>
            </a:r>
            <a:r>
              <a:rPr lang="zh-CN" altLang="en-US" dirty="0">
                <a:cs typeface="Times New Roman" panose="02020603050405020304" pitchFamily="18" charset="0"/>
              </a:rPr>
              <a:t>）。</a:t>
            </a:r>
            <a:endParaRPr lang="zh-CN" altLang="en-US" dirty="0">
              <a:cs typeface="Times New Roman" panose="02020603050405020304" pitchFamily="18" charset="0"/>
            </a:endParaRPr>
          </a:p>
          <a:p>
            <a:pPr lvl="0" eaLnBrk="1" hangingPunct="1"/>
            <a:endParaRPr lang="en-US" altLang="zh-CN" dirty="0">
              <a:cs typeface="Times New Roman" panose="02020603050405020304" pitchFamily="18" charset="0"/>
            </a:endParaRPr>
          </a:p>
          <a:p>
            <a:pPr lvl="0" eaLnBrk="1" hangingPunct="1"/>
            <a:r>
              <a:rPr lang="zh-CN" altLang="en-US" dirty="0">
                <a:cs typeface="Times New Roman" panose="02020603050405020304" pitchFamily="18" charset="0"/>
              </a:rPr>
              <a:t>每日胆固醇摄入量取决于饮食，通常范围在 </a:t>
            </a:r>
            <a:r>
              <a:rPr lang="en-US" altLang="zh-CN" dirty="0">
                <a:cs typeface="Times New Roman" panose="02020603050405020304" pitchFamily="18" charset="0"/>
              </a:rPr>
              <a:t>300-700 mg/d </a:t>
            </a:r>
            <a:r>
              <a:rPr lang="zh-CN" altLang="en-US" dirty="0">
                <a:cs typeface="Times New Roman" panose="02020603050405020304" pitchFamily="18" charset="0"/>
              </a:rPr>
              <a:t>（约占肠道胆固醇的</a:t>
            </a:r>
            <a:r>
              <a:rPr lang="en-US" altLang="zh-CN" dirty="0">
                <a:cs typeface="Times New Roman" panose="02020603050405020304" pitchFamily="18" charset="0"/>
              </a:rPr>
              <a:t>1/3</a:t>
            </a:r>
            <a:r>
              <a:rPr lang="zh-CN" altLang="en-US" dirty="0">
                <a:cs typeface="Times New Roman" panose="02020603050405020304" pitchFamily="18" charset="0"/>
              </a:rPr>
              <a:t>） 。</a:t>
            </a:r>
            <a:endParaRPr lang="zh-CN" altLang="en-US" dirty="0">
              <a:cs typeface="Times New Roman" panose="02020603050405020304" pitchFamily="18" charset="0"/>
            </a:endParaRPr>
          </a:p>
          <a:p>
            <a:pPr lvl="0" eaLnBrk="1" hangingPunct="1"/>
            <a:endParaRPr lang="en-US" altLang="zh-CN" dirty="0">
              <a:cs typeface="Times New Roman" panose="02020603050405020304" pitchFamily="18" charset="0"/>
            </a:endParaRPr>
          </a:p>
          <a:p>
            <a:pPr lvl="0" eaLnBrk="1" hangingPunct="1"/>
            <a:r>
              <a:rPr lang="zh-CN" altLang="en-US" dirty="0">
                <a:cs typeface="Times New Roman" panose="02020603050405020304" pitchFamily="18" charset="0"/>
              </a:rPr>
              <a:t>因此，每天约有</a:t>
            </a:r>
            <a:r>
              <a:rPr lang="en-US" altLang="zh-CN" dirty="0">
                <a:cs typeface="Times New Roman" panose="02020603050405020304" pitchFamily="18" charset="0"/>
              </a:rPr>
              <a:t>1300-1700mg</a:t>
            </a:r>
            <a:r>
              <a:rPr lang="zh-CN" altLang="en-US" dirty="0">
                <a:cs typeface="Times New Roman" panose="02020603050405020304" pitchFamily="18" charset="0"/>
              </a:rPr>
              <a:t>的胆固醇经过肠道，其中约一半被吸收。</a:t>
            </a:r>
            <a:endParaRPr lang="zh-CN" altLang="en-US" dirty="0">
              <a:ea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1" y="4343400"/>
            <a:ext cx="5486400" cy="4114800"/>
          </a:xfrm>
          <a:prstGeom prst="rect">
            <a:avLst/>
          </a:prstGeom>
        </p:spPr>
        <p:txBody>
          <a:bodyPr/>
          <a:lstStyle/>
          <a:p>
            <a:r>
              <a:rPr lang="zh-CN" altLang="en-US" sz="1300" dirty="0"/>
              <a:t>他汀类药物调脂疗效的特点是每种他汀的起始剂量均有良好调脂疗效，虽然不同种类与剂量的他汀降胆固醇幅度有较大差别，但任何一种他汀剂量倍增时，</a:t>
            </a:r>
            <a:r>
              <a:rPr lang="en-US" altLang="zh-CN" sz="1300" dirty="0"/>
              <a:t>LDL-C </a:t>
            </a:r>
            <a:r>
              <a:rPr lang="zh-CN" altLang="en-US" sz="1300" dirty="0"/>
              <a:t>进一步降低幅度仅约</a:t>
            </a:r>
            <a:r>
              <a:rPr lang="en-US" altLang="zh-CN" sz="1300" dirty="0"/>
              <a:t>6</a:t>
            </a:r>
            <a:r>
              <a:rPr lang="zh-CN" altLang="en-US" sz="1300" dirty="0"/>
              <a:t>％，即所谓“他汀疗效</a:t>
            </a:r>
            <a:r>
              <a:rPr lang="en-US" altLang="zh-CN" sz="1300" dirty="0"/>
              <a:t>6% </a:t>
            </a:r>
            <a:r>
              <a:rPr lang="zh-CN" altLang="en-US" sz="1300" dirty="0"/>
              <a:t>效应”。这意味着为了降脂达标提高他汀剂量也未能获得</a:t>
            </a:r>
            <a:r>
              <a:rPr lang="en-US" altLang="zh-CN" sz="1300" dirty="0"/>
              <a:t>LDL-C</a:t>
            </a:r>
            <a:r>
              <a:rPr lang="zh-CN" altLang="en-US" sz="1300" dirty="0"/>
              <a:t>大幅度的下降。</a:t>
            </a:r>
            <a:endParaRPr lang="zh-CN" altLang="en-US" dirty="0"/>
          </a:p>
        </p:txBody>
      </p:sp>
      <p:sp>
        <p:nvSpPr>
          <p:cNvPr id="4" name="Header Placeholder 3"/>
          <p:cNvSpPr>
            <a:spLocks noGrp="1"/>
          </p:cNvSpPr>
          <p:nvPr>
            <p:ph type="hdr" sz="quarter" idx="10"/>
          </p:nvPr>
        </p:nvSpPr>
        <p:spPr>
          <a:xfrm>
            <a:off x="0" y="0"/>
            <a:ext cx="2971800" cy="458788"/>
          </a:xfrm>
          <a:prstGeom prst="rect">
            <a:avLst/>
          </a:prstGeom>
        </p:spPr>
        <p:txBody>
          <a:bodyPr/>
          <a:lstStyle/>
          <a:p>
            <a:endParaRPr lang="zh-CN" altLang="zh-CN"/>
          </a:p>
        </p:txBody>
      </p:sp>
      <p:sp>
        <p:nvSpPr>
          <p:cNvPr id="5" name="Date Placeholder 4"/>
          <p:cNvSpPr>
            <a:spLocks noGrp="1"/>
          </p:cNvSpPr>
          <p:nvPr>
            <p:ph type="dt" idx="11"/>
          </p:nvPr>
        </p:nvSpPr>
        <p:spPr>
          <a:xfrm>
            <a:off x="3884614" y="0"/>
            <a:ext cx="2971800" cy="458788"/>
          </a:xfrm>
          <a:prstGeom prst="rect">
            <a:avLst/>
          </a:prstGeom>
        </p:spPr>
        <p:txBody>
          <a:bodyPr/>
          <a:lstStyle/>
          <a:p>
            <a:fld id="{4957F2C2-90AD-4DAB-A1A3-7AE7BAEFF07D}" type="datetime1">
              <a:rPr lang="zh-CN" altLang="en-US" smtClean="0"/>
            </a:fld>
            <a:endParaRPr lang="zh-CN" altLang="en-US"/>
          </a:p>
        </p:txBody>
      </p:sp>
      <p:sp>
        <p:nvSpPr>
          <p:cNvPr id="6" name="Footer Placeholder 5"/>
          <p:cNvSpPr>
            <a:spLocks noGrp="1"/>
          </p:cNvSpPr>
          <p:nvPr>
            <p:ph type="ftr" sz="quarter" idx="12"/>
          </p:nvPr>
        </p:nvSpPr>
        <p:spPr>
          <a:xfrm>
            <a:off x="0" y="8685215"/>
            <a:ext cx="2971800" cy="458787"/>
          </a:xfrm>
          <a:prstGeom prst="rect">
            <a:avLst/>
          </a:prstGeom>
        </p:spPr>
        <p:txBody>
          <a:bodyPr/>
          <a:lstStyle/>
          <a:p>
            <a:endParaRPr lang="zh-CN" altLang="zh-CN"/>
          </a:p>
        </p:txBody>
      </p:sp>
      <p:sp>
        <p:nvSpPr>
          <p:cNvPr id="7" name="Slide Number Placeholder 6"/>
          <p:cNvSpPr>
            <a:spLocks noGrp="1"/>
          </p:cNvSpPr>
          <p:nvPr>
            <p:ph type="sldNum" sz="quarter" idx="13"/>
          </p:nvPr>
        </p:nvSpPr>
        <p:spPr>
          <a:xfrm>
            <a:off x="3884614" y="8685215"/>
            <a:ext cx="2971800" cy="458787"/>
          </a:xfrm>
          <a:prstGeom prst="rect">
            <a:avLst/>
          </a:prstGeom>
        </p:spPr>
        <p:txBody>
          <a:bodyPr/>
          <a:lstStyle/>
          <a:p>
            <a:fld id="{846365B4-3862-4ABA-945C-F80514E5521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a:xfrm>
            <a:off x="342019" y="592138"/>
            <a:ext cx="6132688" cy="3449637"/>
          </a:xfrm>
        </p:spPr>
      </p:sp>
      <p:sp>
        <p:nvSpPr>
          <p:cNvPr id="79875" name="Rectangle 3"/>
          <p:cNvSpPr>
            <a:spLocks noGrp="1"/>
          </p:cNvSpPr>
          <p:nvPr>
            <p:ph type="body" idx="1"/>
          </p:nvPr>
        </p:nvSpPr>
        <p:spPr>
          <a:xfrm>
            <a:off x="783178" y="4342377"/>
            <a:ext cx="5209965" cy="4111289"/>
          </a:xfrm>
        </p:spPr>
        <p:txBody>
          <a:bodyPr wrap="square" lIns="91440" tIns="45720" rIns="91440" bIns="45720" anchor="t"/>
          <a:lstStyle/>
          <a:p>
            <a:pPr lvl="0" eaLnBrk="1" hangingPunct="1"/>
            <a:r>
              <a:rPr lang="zh-CN" altLang="en-US" dirty="0"/>
              <a:t>此外，他汀类药物在长期应用过程中存在疗效的逃逸现象。</a:t>
            </a:r>
            <a:r>
              <a:rPr lang="en-US" altLang="zh-CN" dirty="0">
                <a:latin typeface="Arial" panose="020B0604020202020204" pitchFamily="34" charset="0"/>
              </a:rPr>
              <a:t>“</a:t>
            </a:r>
            <a:r>
              <a:rPr lang="zh-CN" altLang="en-US" dirty="0"/>
              <a:t>他汀类的逃逸现象</a:t>
            </a:r>
            <a:r>
              <a:rPr lang="zh-CN" altLang="en-US" dirty="0">
                <a:latin typeface="Arial" panose="020B0604020202020204" pitchFamily="34" charset="0"/>
              </a:rPr>
              <a:t>”</a:t>
            </a:r>
            <a:r>
              <a:rPr lang="zh-CN" altLang="en-US" dirty="0"/>
              <a:t>是指在他汀类药物延展治疗期间，患者在起始反应出现后发生的</a:t>
            </a:r>
            <a:r>
              <a:rPr lang="en-US" altLang="zh-CN" dirty="0"/>
              <a:t>LDL-C</a:t>
            </a:r>
            <a:r>
              <a:rPr lang="zh-CN" altLang="en-US" dirty="0"/>
              <a:t>水平缓慢升高。</a:t>
            </a:r>
            <a:endParaRPr lang="zh-CN" altLang="en-US" dirty="0"/>
          </a:p>
          <a:p>
            <a:pPr lvl="0" eaLnBrk="1" hangingPunct="1"/>
            <a:endParaRPr lang="zh-CN" altLang="en-US" dirty="0"/>
          </a:p>
          <a:p>
            <a:pPr lvl="0" eaLnBrk="1" hangingPunct="1"/>
            <a:r>
              <a:rPr lang="en-US" altLang="zh-CN" dirty="0"/>
              <a:t>Barter </a:t>
            </a:r>
            <a:r>
              <a:rPr lang="zh-CN" altLang="en-US" dirty="0"/>
              <a:t>和 </a:t>
            </a:r>
            <a:r>
              <a:rPr lang="en-US" altLang="zh-CN" dirty="0"/>
              <a:t>O</a:t>
            </a:r>
            <a:r>
              <a:rPr lang="en-US" altLang="zh-CN" dirty="0">
                <a:latin typeface="Arial" panose="020B0604020202020204" pitchFamily="34" charset="0"/>
              </a:rPr>
              <a:t>’</a:t>
            </a:r>
            <a:r>
              <a:rPr lang="en-US" altLang="zh-CN" dirty="0"/>
              <a:t> Brien </a:t>
            </a:r>
            <a:r>
              <a:rPr lang="zh-CN" altLang="en-US" dirty="0"/>
              <a:t>采用</a:t>
            </a:r>
            <a:r>
              <a:rPr lang="en-US" altLang="zh-CN" dirty="0"/>
              <a:t>10mg</a:t>
            </a:r>
            <a:r>
              <a:rPr lang="zh-CN" altLang="en-US" dirty="0"/>
              <a:t>阿托伐他汀或</a:t>
            </a:r>
            <a:r>
              <a:rPr lang="en-US" altLang="zh-CN" dirty="0"/>
              <a:t>10mg</a:t>
            </a:r>
            <a:r>
              <a:rPr lang="zh-CN" altLang="en-US" dirty="0"/>
              <a:t>辛伐他汀治疗时，报告了逃逸现象存在的证据。</a:t>
            </a:r>
            <a:endParaRPr lang="zh-CN" altLang="en-US" dirty="0"/>
          </a:p>
          <a:p>
            <a:pPr lvl="0" eaLnBrk="1" hangingPunct="1"/>
            <a:endParaRPr lang="zh-CN" altLang="en-US" dirty="0"/>
          </a:p>
          <a:p>
            <a:pPr lvl="0" eaLnBrk="1" hangingPunct="1"/>
            <a:r>
              <a:rPr lang="zh-CN" altLang="en-US" dirty="0"/>
              <a:t>经</a:t>
            </a:r>
            <a:r>
              <a:rPr lang="en-US" altLang="zh-CN" dirty="0"/>
              <a:t>6</a:t>
            </a:r>
            <a:r>
              <a:rPr lang="zh-CN" altLang="en-US" dirty="0"/>
              <a:t>周治疗后，</a:t>
            </a:r>
            <a:r>
              <a:rPr lang="en-US" altLang="zh-CN" dirty="0"/>
              <a:t>38%</a:t>
            </a:r>
            <a:r>
              <a:rPr lang="zh-CN" altLang="en-US" dirty="0"/>
              <a:t>的阿托伐他汀治疗患者达到目标水平，但</a:t>
            </a:r>
            <a:r>
              <a:rPr lang="en-US" altLang="zh-CN" dirty="0"/>
              <a:t>12</a:t>
            </a:r>
            <a:r>
              <a:rPr lang="zh-CN" altLang="en-US" dirty="0"/>
              <a:t>周后，仅</a:t>
            </a:r>
            <a:r>
              <a:rPr lang="en-US" altLang="zh-CN" dirty="0"/>
              <a:t>27%</a:t>
            </a:r>
            <a:r>
              <a:rPr lang="zh-CN" altLang="en-US" dirty="0"/>
              <a:t>（即阿托伐他汀</a:t>
            </a:r>
            <a:r>
              <a:rPr lang="en-US" altLang="zh-CN" dirty="0"/>
              <a:t>6</a:t>
            </a:r>
            <a:r>
              <a:rPr lang="zh-CN" altLang="en-US" dirty="0"/>
              <a:t>周达标人数的</a:t>
            </a:r>
            <a:r>
              <a:rPr lang="en-US" altLang="zh-CN" dirty="0"/>
              <a:t>2/3</a:t>
            </a:r>
            <a:r>
              <a:rPr lang="zh-CN" altLang="en-US" dirty="0"/>
              <a:t>）的患者维持在预期水平。</a:t>
            </a:r>
            <a:r>
              <a:rPr lang="en-US" altLang="zh-CN" dirty="0"/>
              <a:t>24</a:t>
            </a:r>
            <a:r>
              <a:rPr lang="zh-CN" altLang="en-US" dirty="0"/>
              <a:t>周研究期间，该治疗组患者的平均胆固醇水平逐渐由</a:t>
            </a:r>
            <a:r>
              <a:rPr lang="en-US" altLang="zh-CN" dirty="0"/>
              <a:t>4.5 mmol/l </a:t>
            </a:r>
            <a:r>
              <a:rPr lang="zh-CN" altLang="en-US" dirty="0"/>
              <a:t>（即</a:t>
            </a:r>
            <a:r>
              <a:rPr lang="en-US" altLang="zh-CN" dirty="0"/>
              <a:t>174mg/dl</a:t>
            </a:r>
            <a:r>
              <a:rPr lang="zh-CN" altLang="en-US" dirty="0"/>
              <a:t>）增加到</a:t>
            </a:r>
            <a:r>
              <a:rPr lang="en-US" altLang="zh-CN" dirty="0"/>
              <a:t>4.8</a:t>
            </a:r>
            <a:r>
              <a:rPr lang="zh-CN" altLang="en-US" dirty="0"/>
              <a:t> </a:t>
            </a:r>
            <a:r>
              <a:rPr lang="en-US" altLang="zh-CN" dirty="0"/>
              <a:t>mmol/l </a:t>
            </a:r>
            <a:r>
              <a:rPr lang="zh-CN" altLang="en-US" dirty="0"/>
              <a:t>（即</a:t>
            </a:r>
            <a:r>
              <a:rPr lang="en-US" altLang="zh-CN" dirty="0"/>
              <a:t>186mg/dl</a:t>
            </a:r>
            <a:r>
              <a:rPr lang="zh-CN" altLang="en-US" dirty="0"/>
              <a:t>）</a:t>
            </a:r>
            <a:r>
              <a:rPr lang="en-US" altLang="zh-CN" dirty="0"/>
              <a:t> </a:t>
            </a:r>
            <a:r>
              <a:rPr lang="zh-CN" altLang="en-US" dirty="0"/>
              <a:t>。</a:t>
            </a:r>
            <a:endParaRPr lang="zh-CN" altLang="en-US" dirty="0"/>
          </a:p>
          <a:p>
            <a:pPr lvl="0" eaLnBrk="1" hangingPunct="1"/>
            <a:endParaRPr lang="zh-CN" altLang="en-US" dirty="0"/>
          </a:p>
          <a:p>
            <a:pPr lvl="0" eaLnBrk="1" hangingPunct="1"/>
            <a:r>
              <a:rPr lang="zh-CN" altLang="en-US" dirty="0"/>
              <a:t>辛伐他汀治疗组的情况也颇为相似。</a:t>
            </a:r>
            <a:endParaRPr lang="zh-CN" altLang="en-US" dirty="0"/>
          </a:p>
          <a:p>
            <a:pPr lvl="0" eaLnBrk="1" hangingPunct="1"/>
            <a:endParaRPr lang="zh-CN" altLang="en-US" dirty="0"/>
          </a:p>
          <a:p>
            <a:pPr lvl="0" eaLnBrk="1" hangingPunct="1"/>
            <a:r>
              <a:rPr lang="zh-CN" altLang="en-US" dirty="0"/>
              <a:t>在治疗</a:t>
            </a:r>
            <a:r>
              <a:rPr lang="en-US" altLang="zh-CN" dirty="0"/>
              <a:t>6</a:t>
            </a:r>
            <a:r>
              <a:rPr lang="zh-CN" altLang="en-US" dirty="0"/>
              <a:t>周时</a:t>
            </a:r>
            <a:r>
              <a:rPr lang="en-US" altLang="zh-CN" dirty="0"/>
              <a:t>LDL-C</a:t>
            </a:r>
            <a:r>
              <a:rPr lang="zh-CN" altLang="en-US" dirty="0"/>
              <a:t>达标的患者中，第</a:t>
            </a:r>
            <a:r>
              <a:rPr lang="en-US" altLang="zh-CN" dirty="0"/>
              <a:t>24</a:t>
            </a:r>
            <a:r>
              <a:rPr lang="zh-CN" altLang="en-US" dirty="0"/>
              <a:t>周治疗时阿托伐他汀组有</a:t>
            </a:r>
            <a:r>
              <a:rPr lang="en-US" altLang="zh-CN" dirty="0"/>
              <a:t>33%</a:t>
            </a:r>
            <a:r>
              <a:rPr lang="zh-CN" altLang="en-US" dirty="0"/>
              <a:t>、辛伐他汀组有</a:t>
            </a:r>
            <a:r>
              <a:rPr lang="en-US" altLang="zh-CN" dirty="0"/>
              <a:t>55%</a:t>
            </a:r>
            <a:r>
              <a:rPr lang="zh-CN" altLang="en-US" dirty="0"/>
              <a:t>的患者不再达标。</a:t>
            </a:r>
            <a:endParaRPr lang="zh-CN" altLang="en-US" dirty="0"/>
          </a:p>
          <a:p>
            <a:pPr lvl="0" eaLnBrk="1" hangingPunct="1"/>
            <a:endParaRPr lang="zh-CN" altLang="en-US" dirty="0"/>
          </a:p>
          <a:p>
            <a:pPr lvl="0" eaLnBrk="1" hangingPunct="1"/>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p:nvPr>
        </p:nvSpPr>
        <p:spPr>
          <a:ln>
            <a:solidFill>
              <a:srgbClr val="000000">
                <a:alpha val="100000"/>
              </a:srgbClr>
            </a:solidFill>
            <a:miter lim="800000"/>
          </a:ln>
        </p:spPr>
      </p:sp>
      <p:sp>
        <p:nvSpPr>
          <p:cNvPr id="55298"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55299"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lstStyle/>
          <a:p>
            <a:pPr lvl="0" algn="r"/>
            <a:fld id="{9A0DB2DC-4C9A-4742-B13C-FB6460FD3503}" type="slidenum">
              <a:rPr lang="zh-CN" altLang="en-US" sz="1200" dirty="0">
                <a:latin typeface="Calibri" panose="020F0502020204030204" charset="0"/>
                <a:ea typeface="微软雅黑" panose="020B0503020204020204" pitchFamily="34" charset="-122"/>
              </a:rPr>
            </a:fld>
            <a:endParaRPr lang="zh-CN" altLang="en-US" sz="1200" dirty="0">
              <a:latin typeface="Calibri" panose="020F0502020204030204" charset="0"/>
              <a:ea typeface="微软雅黑" panose="020B0503020204020204"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endParaRPr lang="zh-CN" altLang="en-US"/>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25880" cy="368300"/>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3"/>
            <a:ext cx="9313035" cy="597861"/>
          </a:xfrm>
        </p:spPr>
        <p:txBody>
          <a:bodyPr/>
          <a:lstStyle/>
          <a:p>
            <a:r>
              <a:rPr lang="zh-CN" altLang="en-US" dirty="0"/>
              <a:t>单击此处编辑母版标题样式</a:t>
            </a:r>
            <a:endParaRPr lang="zh-CN" altLang="en-US" dirty="0"/>
          </a:p>
        </p:txBody>
      </p:sp>
      <p:sp>
        <p:nvSpPr>
          <p:cNvPr id="1048590" name="内容占位符 2"/>
          <p:cNvSpPr>
            <a:spLocks noGrp="1"/>
          </p:cNvSpPr>
          <p:nvPr>
            <p:ph idx="1"/>
          </p:nvPr>
        </p:nvSpPr>
        <p:spPr>
          <a:xfrm>
            <a:off x="838200" y="1247875"/>
            <a:ext cx="105156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1048591"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25880" cy="368300"/>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8"/>
            <a:ext cx="10515600" cy="2852737"/>
          </a:xfrm>
        </p:spPr>
        <p:txBody>
          <a:bodyPr anchor="b"/>
          <a:lstStyle>
            <a:lvl1pPr>
              <a:defRPr sz="6000"/>
            </a:lvl1pPr>
          </a:lstStyle>
          <a:p>
            <a:r>
              <a:rPr lang="zh-CN" altLang="en-US"/>
              <a:t>单击此处编辑母版标题样式</a:t>
            </a:r>
            <a:endParaRPr lang="zh-CN" altLang="en-US"/>
          </a:p>
        </p:txBody>
      </p:sp>
      <p:sp>
        <p:nvSpPr>
          <p:cNvPr id="1048642" name="文本占位符 2"/>
          <p:cNvSpPr>
            <a:spLocks noGrp="1"/>
          </p:cNvSpPr>
          <p:nvPr>
            <p:ph type="body" idx="1"/>
          </p:nvPr>
        </p:nvSpPr>
        <p:spPr>
          <a:xfrm>
            <a:off x="831851"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8643"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endParaRPr lang="zh-CN" altLang="en-US"/>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9"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5"/>
            <a:ext cx="10515600" cy="1325563"/>
          </a:xfrm>
        </p:spPr>
        <p:txBody>
          <a:bodyPr/>
          <a:lstStyle/>
          <a:p>
            <a:r>
              <a:rPr lang="zh-CN" altLang="en-US"/>
              <a:t>单击此处编辑母版标题样式</a:t>
            </a:r>
            <a:endParaRPr lang="zh-CN" altLang="en-US"/>
          </a:p>
        </p:txBody>
      </p:sp>
      <p:sp>
        <p:nvSpPr>
          <p:cNvPr id="1048653" name="文本占位符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4" name="内容占位符 3"/>
          <p:cNvSpPr>
            <a:spLocks noGrp="1"/>
          </p:cNvSpPr>
          <p:nvPr>
            <p:ph sz="half" idx="2"/>
          </p:nvPr>
        </p:nvSpPr>
        <p:spPr>
          <a:xfrm>
            <a:off x="840317" y="2505075"/>
            <a:ext cx="5158316"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7" name="日期占位符 6"/>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endParaRPr lang="zh-CN" altLang="en-US"/>
          </a:p>
        </p:txBody>
      </p:sp>
      <p:sp>
        <p:nvSpPr>
          <p:cNvPr id="1048622" name="日期占位符 2"/>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7" y="457200"/>
            <a:ext cx="3932767" cy="1600200"/>
          </a:xfrm>
        </p:spPr>
        <p:txBody>
          <a:bodyPr anchor="b"/>
          <a:lstStyle>
            <a:lvl1pPr>
              <a:defRPr sz="3200"/>
            </a:lvl1pPr>
          </a:lstStyle>
          <a:p>
            <a:r>
              <a:rPr lang="zh-CN" altLang="en-US"/>
              <a:t>单击此处编辑母版标题样式</a:t>
            </a:r>
            <a:endParaRPr lang="zh-CN" altLang="en-US"/>
          </a:p>
        </p:txBody>
      </p:sp>
      <p:sp>
        <p:nvSpPr>
          <p:cNvPr id="1048664" name="内容占位符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5" name="文本占位符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66"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7" y="457200"/>
            <a:ext cx="3932767" cy="1600200"/>
          </a:xfrm>
        </p:spPr>
        <p:txBody>
          <a:bodyPr anchor="b"/>
          <a:lstStyle>
            <a:lvl1pPr>
              <a:defRPr sz="3200"/>
            </a:lvl1pPr>
          </a:lstStyle>
          <a:p>
            <a:r>
              <a:rPr lang="zh-CN" altLang="en-US"/>
              <a:t>单击此处编辑母版标题样式</a:t>
            </a:r>
            <a:endParaRPr lang="zh-CN" altLang="en-US"/>
          </a:p>
        </p:txBody>
      </p:sp>
      <p:sp>
        <p:nvSpPr>
          <p:cNvPr id="1048631" name="图片占位符 2"/>
          <p:cNvSpPr>
            <a:spLocks noGrp="1"/>
          </p:cNvSpPr>
          <p:nvPr>
            <p:ph type="pic" idx="1"/>
          </p:nvPr>
        </p:nvSpPr>
        <p:spPr>
          <a:xfrm>
            <a:off x="5183717"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33" name="日期占位符 4"/>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endParaRPr lang="zh-CN" altLang="en-US"/>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38"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1048626" name="竖排文字占位符 2"/>
          <p:cNvSpPr>
            <a:spLocks noGrp="1"/>
          </p:cNvSpPr>
          <p:nvPr>
            <p:ph type="body" orient="vert" idx="1"/>
          </p:nvPr>
        </p:nvSpPr>
        <p:spPr>
          <a:xfrm>
            <a:off x="838200" y="365125"/>
            <a:ext cx="76835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27" name="日期占位符 3"/>
          <p:cNvSpPr>
            <a:spLocks noGrp="1"/>
          </p:cNvSpPr>
          <p:nvPr>
            <p:ph type="dt" sz="half" idx="10"/>
          </p:nvPr>
        </p:nvSpPr>
        <p:spPr>
          <a:xfrm>
            <a:off x="838200" y="6356350"/>
            <a:ext cx="2743200" cy="365125"/>
          </a:xfrm>
          <a:prstGeom prst="rect">
            <a:avLst/>
          </a:prstGeom>
        </p:spPr>
        <p:txBody>
          <a:bodyPr/>
          <a:lstStyle/>
          <a:p>
            <a:fld id="{6BB57CA0-76D5-4D8D-AE14-28AF40370E08}" type="datetimeFigureOut">
              <a:rPr lang="zh-CN" altLang="en-US" smtClean="0"/>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1219200" y="762000"/>
            <a:ext cx="10668000" cy="1143000"/>
          </a:xfrm>
        </p:spPr>
        <p:txBody>
          <a:bodyPr/>
          <a:lstStyle/>
          <a:p>
            <a:r>
              <a:rPr lang="zh-CN" altLang="en-US"/>
              <a:t>单击此处编辑母版标题样式</a:t>
            </a:r>
            <a:endParaRPr lang="zh-CN" altLang="en-US"/>
          </a:p>
        </p:txBody>
      </p:sp>
      <p:sp>
        <p:nvSpPr>
          <p:cNvPr id="3" name="表格占位符 2"/>
          <p:cNvSpPr>
            <a:spLocks noGrp="1"/>
          </p:cNvSpPr>
          <p:nvPr>
            <p:ph type="tbl" idx="1"/>
          </p:nvPr>
        </p:nvSpPr>
        <p:spPr>
          <a:xfrm>
            <a:off x="1219200" y="2362200"/>
            <a:ext cx="10668000" cy="3733800"/>
          </a:xfrm>
        </p:spPr>
        <p:txBody>
          <a:bodyPr vert="horz" wrap="square" lIns="91440" tIns="45720" rIns="91440" bIns="45720" numCol="1" anchor="t" anchorCtr="0" compatLnSpc="1"/>
          <a:lstStyle/>
          <a:p>
            <a:pPr marL="342900" marR="0" lvl="0" indent="-34290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Char char="l"/>
              <a:defRPr/>
            </a:pPr>
            <a:endParaRPr kumimoji="1" lang="zh-CN" altLang="en-US" sz="2800" b="0" i="0" u="none" strike="noStrike" kern="0" cap="none" spc="0" normalizeH="0" baseline="0" noProof="0">
              <a:ln>
                <a:noFill/>
              </a:ln>
              <a:solidFill>
                <a:schemeClr val="tx1"/>
              </a:solidFill>
              <a:effectLst/>
              <a:uLnTx/>
              <a:uFillTx/>
              <a:latin typeface="+mn-lt"/>
              <a:ea typeface="+mn-ea"/>
              <a:cs typeface="+mn-cs"/>
            </a:endParaRPr>
          </a:p>
        </p:txBody>
      </p:sp>
      <p:sp>
        <p:nvSpPr>
          <p:cNvPr id="4" name="日期占位符 3"/>
          <p:cNvSpPr>
            <a:spLocks noGrp="1"/>
          </p:cNvSpPr>
          <p:nvPr>
            <p:ph type="dt" sz="half" idx="10"/>
          </p:nvPr>
        </p:nvSpPr>
        <p:spPr>
          <a:xfrm>
            <a:off x="838200" y="6356351"/>
            <a:ext cx="2743200" cy="365125"/>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sz="2600" b="1" dirty="0">
                <a:solidFill>
                  <a:schemeClr val="bg1"/>
                </a:solidFill>
                <a:latin typeface="Arial" panose="020B0604020202020204" pitchFamily="34" charset="0"/>
              </a:rPr>
            </a:fld>
            <a:endParaRPr lang="zh-CN" altLang="en-US" sz="2600" b="1" dirty="0">
              <a:solidFill>
                <a:schemeClr val="bg1"/>
              </a:solidFill>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仅标题">
    <p:spTree>
      <p:nvGrpSpPr>
        <p:cNvPr id="1" name=""/>
        <p:cNvGrpSpPr/>
        <p:nvPr/>
      </p:nvGrpSpPr>
      <p:grpSpPr>
        <a:xfrm>
          <a:off x="0" y="0"/>
          <a:ext cx="0" cy="0"/>
          <a:chOff x="0" y="0"/>
          <a:chExt cx="0" cy="0"/>
        </a:xfrm>
      </p:grpSpPr>
      <p:sp>
        <p:nvSpPr>
          <p:cNvPr id="60" name="Shape 60"/>
          <p:cNvSpPr>
            <a:spLocks noGrp="1"/>
          </p:cNvSpPr>
          <p:nvPr>
            <p:ph type="title" hasCustomPrompt="1"/>
          </p:nvPr>
        </p:nvSpPr>
        <p:spPr>
          <a:xfrm>
            <a:off x="575895" y="729657"/>
            <a:ext cx="11029617" cy="988334"/>
          </a:xfrm>
          <a:prstGeom prst="rect">
            <a:avLst/>
          </a:prstGeom>
        </p:spPr>
        <p:txBody>
          <a:bodyPr/>
          <a:lstStyle/>
          <a:p>
            <a:r>
              <a:t>标题文本</a:t>
            </a:r>
          </a:p>
        </p:txBody>
      </p:sp>
      <p:sp>
        <p:nvSpPr>
          <p:cNvPr id="61" name="Shape 61"/>
          <p:cNvSpPr>
            <a:spLocks noGrp="1"/>
          </p:cNvSpPr>
          <p:nvPr>
            <p:ph type="body" sz="quarter" idx="1" hasCustomPrompt="1"/>
          </p:nvPr>
        </p:nvSpPr>
        <p:spPr>
          <a:xfrm>
            <a:off x="0" y="6316664"/>
            <a:ext cx="11495316" cy="541339"/>
          </a:xfrm>
          <a:prstGeom prst="rect">
            <a:avLst/>
          </a:prstGeom>
        </p:spPr>
        <p:txBody>
          <a:bodyPr anchor="b"/>
          <a:lstStyle>
            <a:lvl1pPr marL="0" indent="0">
              <a:spcBef>
                <a:spcPts val="0"/>
              </a:spcBef>
              <a:buSzTx/>
              <a:buFontTx/>
              <a:buNone/>
              <a:defRPr sz="700"/>
            </a:lvl1pPr>
            <a:lvl2pPr marL="0" indent="0">
              <a:spcBef>
                <a:spcPts val="0"/>
              </a:spcBef>
              <a:buSzTx/>
              <a:buFontTx/>
              <a:buNone/>
              <a:defRPr sz="700"/>
            </a:lvl2pPr>
            <a:lvl3pPr marL="1014095" indent="-99695">
              <a:spcBef>
                <a:spcPts val="0"/>
              </a:spcBef>
              <a:buFontTx/>
              <a:defRPr sz="700"/>
            </a:lvl3pPr>
            <a:lvl4pPr marL="1485900" indent="-114300">
              <a:spcBef>
                <a:spcPts val="0"/>
              </a:spcBef>
              <a:buFontTx/>
              <a:defRPr sz="700"/>
            </a:lvl4pPr>
            <a:lvl5pPr marL="1943100" indent="-114300">
              <a:spcBef>
                <a:spcPts val="0"/>
              </a:spcBef>
              <a:buFontTx/>
              <a:defRPr sz="700"/>
            </a:lvl5pPr>
          </a:lstStyle>
          <a:p>
            <a:r>
              <a:t>正文级别 1</a:t>
            </a:r>
          </a:p>
          <a:p>
            <a:pPr lvl="1"/>
            <a:r>
              <a:t>正文级别 2</a:t>
            </a:r>
          </a:p>
          <a:p>
            <a:pPr lvl="2"/>
            <a:r>
              <a:t>正文级别 3</a:t>
            </a:r>
          </a:p>
          <a:p>
            <a:pPr lvl="3"/>
            <a:r>
              <a:t>正文级别 4</a:t>
            </a:r>
          </a:p>
          <a:p>
            <a:pPr lvl="4"/>
            <a:r>
              <a:t>正文级别 5</a:t>
            </a:r>
          </a:p>
        </p:txBody>
      </p:sp>
      <p:sp>
        <p:nvSpPr>
          <p:cNvPr id="62" name="Shape 62"/>
          <p:cNvSpPr>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a:t>单击此处编辑母版标题样式</a:t>
            </a:r>
            <a:endParaRPr lang="zh-CN" altLang="en-US"/>
          </a:p>
        </p:txBody>
      </p:sp>
      <p:sp>
        <p:nvSpPr>
          <p:cNvPr id="8" name="文本占位符 7"/>
          <p:cNvSpPr>
            <a:spLocks noGrp="1"/>
          </p:cNvSpPr>
          <p:nvPr>
            <p:ph type="body" sz="quarter" idx="11"/>
          </p:nvPr>
        </p:nvSpPr>
        <p:spPr>
          <a:xfrm>
            <a:off x="0" y="6308725"/>
            <a:ext cx="12192000" cy="549275"/>
          </a:xfrm>
        </p:spPr>
        <p:txBody>
          <a:bodyPr anchor="b">
            <a:normAutofit/>
          </a:bodyPr>
          <a:lstStyle>
            <a:lvl1pPr marL="0" indent="0">
              <a:spcBef>
                <a:spcPts val="0"/>
              </a:spcBef>
              <a:spcAft>
                <a:spcPts val="0"/>
              </a:spcAft>
              <a:buClrTx/>
              <a:buFont typeface="Wingdings" panose="05000000000000000000" pitchFamily="2" charset="2"/>
              <a:buNone/>
              <a:defRPr sz="1000"/>
            </a:lvl1pPr>
          </a:lstStyle>
          <a:p>
            <a:pPr lvl="0"/>
            <a:r>
              <a:rPr lang="zh-CN" altLang="en-US" dirty="0"/>
              <a:t>单击此处编辑母版文本样式</a:t>
            </a:r>
            <a:endParaRPr lang="zh-CN" alt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tags" Target="../tags/tag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oleObject" Target="../embeddings/Workbook1.xls"/></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标题 1"/>
          <p:cNvSpPr>
            <a:spLocks noGrp="1"/>
          </p:cNvSpPr>
          <p:nvPr>
            <p:ph type="ctrTitle"/>
          </p:nvPr>
        </p:nvSpPr>
        <p:spPr>
          <a:xfrm>
            <a:off x="2078990" y="822325"/>
            <a:ext cx="8034020" cy="2896235"/>
          </a:xfrm>
        </p:spPr>
        <p:txBody>
          <a:bodyPr>
            <a:normAutofit fontScale="90000"/>
          </a:bodyPr>
          <a:lstStyle/>
          <a:p>
            <a:br>
              <a:rPr lang="en-US" altLang="en-US" sz="2800" b="1" dirty="0">
                <a:latin typeface="微软雅黑" panose="020B0503020204020204" pitchFamily="34" charset="-122"/>
                <a:ea typeface="微软雅黑" panose="020B0503020204020204" pitchFamily="34" charset="-122"/>
              </a:rPr>
            </a:br>
            <a:br>
              <a:rPr lang="en-US" altLang="en-US" sz="2800" b="1" dirty="0">
                <a:latin typeface="微软雅黑" panose="020B0503020204020204" pitchFamily="34" charset="-122"/>
                <a:ea typeface="微软雅黑" panose="020B0503020204020204" pitchFamily="34" charset="-122"/>
              </a:rPr>
            </a:br>
            <a:br>
              <a:rPr lang="en-US" altLang="en-US" sz="2800" b="1" dirty="0">
                <a:latin typeface="微软雅黑" panose="020B0503020204020204" pitchFamily="34" charset="-122"/>
                <a:ea typeface="微软雅黑" panose="020B0503020204020204" pitchFamily="34" charset="-122"/>
              </a:rPr>
            </a:br>
            <a:br>
              <a:rPr lang="en-US" altLang="en-US" sz="2800" b="1" dirty="0">
                <a:latin typeface="微软雅黑" panose="020B0503020204020204" pitchFamily="34" charset="-122"/>
                <a:ea typeface="微软雅黑" panose="020B0503020204020204" pitchFamily="34" charset="-122"/>
              </a:rPr>
            </a:br>
            <a:br>
              <a:rPr lang="en-US" altLang="en-US" sz="2800" b="1" dirty="0">
                <a:latin typeface="微软雅黑" panose="020B0503020204020204" pitchFamily="34" charset="-122"/>
                <a:ea typeface="微软雅黑" panose="020B0503020204020204" pitchFamily="34" charset="-122"/>
              </a:rPr>
            </a:br>
            <a:br>
              <a:rPr lang="en-US" altLang="en-US" sz="2800" b="1" dirty="0">
                <a:latin typeface="微软雅黑" panose="020B0503020204020204" pitchFamily="34" charset="-122"/>
                <a:ea typeface="微软雅黑" panose="020B0503020204020204" pitchFamily="34" charset="-122"/>
              </a:rPr>
            </a:br>
            <a:br>
              <a:rPr lang="en-US" altLang="zh-CN" sz="2800" b="1" dirty="0">
                <a:latin typeface="微软雅黑" panose="020B0503020204020204" pitchFamily="34" charset="-122"/>
                <a:ea typeface="微软雅黑" panose="020B0503020204020204" pitchFamily="34" charset="-122"/>
              </a:rPr>
            </a:br>
            <a:r>
              <a:rPr lang="zh-CN" altLang="en-US" sz="2800" b="1" dirty="0">
                <a:latin typeface="微软雅黑" panose="020B0503020204020204" pitchFamily="34" charset="-122"/>
                <a:ea typeface="微软雅黑" panose="020B0503020204020204" pitchFamily="34" charset="-122"/>
              </a:rPr>
              <a:t>药师处方审核培训班</a:t>
            </a:r>
            <a:br>
              <a:rPr lang="en-US" altLang="zh-CN" sz="2800" b="1" dirty="0">
                <a:latin typeface="微软雅黑" panose="020B0503020204020204" pitchFamily="34" charset="-122"/>
                <a:ea typeface="微软雅黑" panose="020B0503020204020204" pitchFamily="34" charset="-122"/>
              </a:rPr>
            </a:br>
            <a:br>
              <a:rPr lang="en-US" altLang="zh-CN" sz="2800" b="1" dirty="0">
                <a:latin typeface="微软雅黑" panose="020B0503020204020204" pitchFamily="34" charset="-122"/>
                <a:ea typeface="微软雅黑" panose="020B0503020204020204" pitchFamily="34" charset="-122"/>
              </a:rPr>
            </a:b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a:xfrm>
            <a:off x="3199765" y="2957195"/>
            <a:ext cx="5552440" cy="381000"/>
          </a:xfrm>
          <a:ln>
            <a:noFill/>
          </a:ln>
        </p:spPr>
        <p:txBody>
          <a:bodyPr>
            <a:noAutofit/>
          </a:bodyPr>
          <a:lstStyle/>
          <a:p>
            <a:pPr algn="ctr"/>
            <a:r>
              <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北京协和医院 心内科 </a:t>
            </a:r>
            <a:r>
              <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田庄</a:t>
            </a: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algn="ctr"/>
            <a:endParaRPr lang="zh-CN" altLang="en-US" sz="2800" b="1" dirty="0">
              <a:solidFill>
                <a:schemeClr val="accent1">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2800" b="1" dirty="0">
              <a:latin typeface="微软雅黑" panose="020B0503020204020204" pitchFamily="34" charset="-122"/>
              <a:ea typeface="微软雅黑" panose="020B0503020204020204" pitchFamily="34" charset="-122"/>
            </a:endParaRPr>
          </a:p>
          <a:p>
            <a:endParaRPr lang="zh-CN" altLang="en-US" sz="2800" b="1" dirty="0">
              <a:latin typeface="微软雅黑" panose="020B0503020204020204" pitchFamily="34" charset="-122"/>
              <a:ea typeface="微软雅黑" panose="020B0503020204020204" pitchFamily="34" charset="-122"/>
            </a:endParaRPr>
          </a:p>
        </p:txBody>
      </p:sp>
      <p:sp>
        <p:nvSpPr>
          <p:cNvPr id="3074" name="Rectangle 2"/>
          <p:cNvSpPr>
            <a:spLocks noGrp="1"/>
          </p:cNvSpPr>
          <p:nvPr>
            <p:ph type="title"/>
          </p:nvPr>
        </p:nvSpPr>
        <p:spPr>
          <a:xfrm>
            <a:off x="2135560" y="1844824"/>
            <a:ext cx="7781221" cy="866415"/>
          </a:xfrm>
        </p:spPr>
        <p:txBody>
          <a:bodyPr vert="horz" wrap="square" lIns="91440" tIns="45720" rIns="91440" bIns="45720" anchor="ctr">
            <a:normAutofit/>
          </a:bodyPr>
          <a:lstStyle/>
          <a:p>
            <a:pPr eaLnBrk="1" hangingPunct="1"/>
            <a:r>
              <a:rPr kumimoji="1" lang="zh-CN" altLang="en-US" sz="2800" b="1" dirty="0">
                <a:solidFill>
                  <a:schemeClr val="accent1">
                    <a:lumMod val="75000"/>
                  </a:schemeClr>
                </a:solidFill>
                <a:latin typeface="微软雅黑" panose="020B0503020204020204" pitchFamily="34" charset="-122"/>
                <a:ea typeface="微软雅黑" panose="020B0503020204020204" pitchFamily="34" charset="-122"/>
              </a:rPr>
              <a:t>冠心病</a:t>
            </a:r>
            <a:r>
              <a:rPr kumimoji="1" lang="zh-CN" altLang="en-US" sz="2800" b="1" kern="1200" dirty="0">
                <a:solidFill>
                  <a:schemeClr val="accent1">
                    <a:lumMod val="75000"/>
                  </a:schemeClr>
                </a:solidFill>
                <a:latin typeface="微软雅黑" panose="020B0503020204020204" pitchFamily="34" charset="-122"/>
                <a:ea typeface="微软雅黑" panose="020B0503020204020204" pitchFamily="34" charset="-122"/>
              </a:rPr>
              <a:t>药物治疗</a:t>
            </a:r>
            <a:endParaRPr kumimoji="1" lang="zh-CN" altLang="en-US" sz="2800" b="1" kern="1200"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4" name="标题 3483"/>
          <p:cNvSpPr>
            <a:spLocks noGrp="1"/>
          </p:cNvSpPr>
          <p:nvPr>
            <p:ph type="title"/>
          </p:nvPr>
        </p:nvSpPr>
        <p:spPr/>
        <p:txBody>
          <a:bodyPr anchor="b">
            <a:noAutofit/>
          </a:bodyPr>
          <a:lstStyle/>
          <a:p>
            <a:r>
              <a:rPr lang="zh-CN" altLang="en-US"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rPr>
              <a:t>冠心病</a:t>
            </a:r>
            <a:endParaRPr lang="zh-CN" altLang="en-US" b="1">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3485" name="内容占位符 3484"/>
          <p:cNvSpPr>
            <a:spLocks noGrp="1"/>
          </p:cNvSpPr>
          <p:nvPr>
            <p:ph idx="1"/>
          </p:nvPr>
        </p:nvSpPr>
        <p:spPr>
          <a:xfrm>
            <a:off x="838200" y="1484730"/>
            <a:ext cx="10515600" cy="4621459"/>
          </a:xfrm>
        </p:spPr>
        <p:txBody>
          <a:bodyPr>
            <a:normAutofit lnSpcReduction="20000"/>
          </a:bodyPr>
          <a:lstStyle/>
          <a:p>
            <a:pPr>
              <a:lnSpc>
                <a:spcPct val="90000"/>
              </a:lnSpc>
              <a:buClr>
                <a:schemeClr val="folHlink"/>
              </a:buClr>
              <a:buNone/>
            </a:pPr>
            <a:r>
              <a:rPr lang="en-US" altLang="zh-CN" sz="2200" b="1" dirty="0">
                <a:solidFill>
                  <a:schemeClr val="hlink"/>
                </a:solidFill>
                <a:ea typeface="微软雅黑" panose="020B0503020204020204" pitchFamily="34" charset="-122"/>
              </a:rPr>
              <a:t>  </a:t>
            </a:r>
            <a:r>
              <a:rPr lang="zh-CN" altLang="en-US" sz="2800"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rPr>
              <a:t>定义：</a:t>
            </a:r>
            <a:endParaRPr lang="zh-CN" altLang="en-US" sz="2800"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Clr>
                <a:schemeClr val="folHlink"/>
              </a:buClr>
              <a:buNone/>
            </a:pPr>
            <a:r>
              <a:rPr lang="zh-CN" altLang="en-US" sz="2200"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冠状动脉粥样硬化使管腔狭窄或阻塞，或</a:t>
            </a:r>
            <a:r>
              <a:rPr lang="en-US" altLang="zh-CN"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和冠状动脉痉挛，导致心肌缺血、缺氧或坏死，而引起的心脏病，统称为冠状动脉性心脏病，亦称缺血性心脏病</a:t>
            </a:r>
            <a:endPar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buClr>
                <a:schemeClr val="folHlink"/>
              </a:buClr>
              <a:buNone/>
            </a:pPr>
            <a:r>
              <a:rPr lang="zh-CN" altLang="en-US"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rPr>
              <a:t> 流行病学：</a:t>
            </a:r>
            <a:endParaRPr lang="zh-CN" altLang="en-US" b="1" dirty="0">
              <a:solidFill>
                <a:schemeClr val="hlink"/>
              </a:solidFill>
              <a:latin typeface="微软雅黑" panose="020B0503020204020204" pitchFamily="34" charset="-122"/>
              <a:ea typeface="微软雅黑" panose="020B0503020204020204" pitchFamily="34" charset="-122"/>
              <a:cs typeface="微软雅黑" panose="020B0503020204020204" pitchFamily="34" charset="-122"/>
            </a:endParaRPr>
          </a:p>
          <a:p>
            <a:pPr marL="685800" indent="-457200">
              <a:lnSpc>
                <a:spcPct val="150000"/>
              </a:lnSpc>
              <a:buClr>
                <a:schemeClr val="folHlink"/>
              </a:buClr>
            </a:pPr>
            <a:r>
              <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我国心血管病现患人数为2.9亿，死亡率居首位</a:t>
            </a:r>
            <a:endPar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a:p>
            <a:pPr marL="685800" indent="-457200">
              <a:lnSpc>
                <a:spcPct val="150000"/>
              </a:lnSpc>
              <a:buClr>
                <a:schemeClr val="folHlink"/>
              </a:buClr>
            </a:pPr>
            <a:r>
              <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rPr>
              <a:t>其中冠心病1100万人</a:t>
            </a:r>
            <a:endParaRPr lang="zh-CN" altLang="en-US" b="1" dirty="0">
              <a:solidFill>
                <a:schemeClr val="tx2"/>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ransition>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8" name="标题 3487"/>
          <p:cNvSpPr>
            <a:spLocks noGrp="1"/>
          </p:cNvSpPr>
          <p:nvPr>
            <p:ph type="title"/>
          </p:nvPr>
        </p:nvSpPr>
        <p:spPr/>
        <p:txBody>
          <a:bodyPr anchor="b">
            <a:normAutofit/>
          </a:bodyPr>
          <a:lstStyle/>
          <a:p>
            <a:r>
              <a:rPr lang="zh-CN" altLang="en-US" sz="2800" b="1" dirty="0">
                <a:latin typeface="微软雅黑" panose="020B0503020204020204" pitchFamily="34" charset="-122"/>
                <a:ea typeface="微软雅黑" panose="020B0503020204020204" pitchFamily="34" charset="-122"/>
              </a:rPr>
              <a:t>冠心病分型</a:t>
            </a:r>
            <a:r>
              <a:rPr lang="zh-CN" altLang="en-US" sz="2800" b="1" dirty="0">
                <a:ea typeface="微软雅黑" panose="020B0503020204020204" pitchFamily="34" charset="-122"/>
              </a:rPr>
              <a:t> </a:t>
            </a:r>
            <a:endParaRPr lang="zh-CN" altLang="en-US" sz="2800" b="1" dirty="0">
              <a:ea typeface="微软雅黑" panose="020B0503020204020204" pitchFamily="34" charset="-122"/>
            </a:endParaRPr>
          </a:p>
        </p:txBody>
      </p:sp>
      <p:sp>
        <p:nvSpPr>
          <p:cNvPr id="3489" name="内容占位符 3488"/>
          <p:cNvSpPr>
            <a:spLocks noGrp="1"/>
          </p:cNvSpPr>
          <p:nvPr>
            <p:ph idx="1"/>
          </p:nvPr>
        </p:nvSpPr>
        <p:spPr>
          <a:xfrm>
            <a:off x="1074420" y="1567180"/>
            <a:ext cx="8964930" cy="3574415"/>
          </a:xfrm>
        </p:spPr>
        <p:txBody>
          <a:bodyPr>
            <a:normAutofit/>
          </a:bodyPr>
          <a:lstStyle/>
          <a:p>
            <a:pPr algn="just">
              <a:buClr>
                <a:schemeClr val="folHlink"/>
              </a:buClr>
            </a:pPr>
            <a:r>
              <a:rPr lang="zh-CN" altLang="en-US" sz="3600" b="1">
                <a:latin typeface="微软雅黑" panose="020B0503020204020204" pitchFamily="34" charset="-122"/>
                <a:ea typeface="微软雅黑" panose="020B0503020204020204" pitchFamily="34" charset="-122"/>
              </a:rPr>
              <a:t>无症状性心肌缺血</a:t>
            </a:r>
            <a:endParaRPr lang="zh-CN" altLang="en-US" sz="3600" b="1">
              <a:latin typeface="微软雅黑" panose="020B0503020204020204" pitchFamily="34" charset="-122"/>
              <a:ea typeface="微软雅黑" panose="020B0503020204020204" pitchFamily="34" charset="-122"/>
            </a:endParaRPr>
          </a:p>
          <a:p>
            <a:pPr algn="just">
              <a:buClr>
                <a:schemeClr val="folHlink"/>
              </a:buClr>
            </a:pPr>
            <a:r>
              <a:rPr lang="zh-CN" altLang="en-US" sz="3600" b="1">
                <a:latin typeface="微软雅黑" panose="020B0503020204020204" pitchFamily="34" charset="-122"/>
                <a:ea typeface="微软雅黑" panose="020B0503020204020204" pitchFamily="34" charset="-122"/>
              </a:rPr>
              <a:t>心绞痛</a:t>
            </a:r>
            <a:endParaRPr lang="zh-CN" altLang="en-US" sz="3600" b="1">
              <a:latin typeface="微软雅黑" panose="020B0503020204020204" pitchFamily="34" charset="-122"/>
              <a:ea typeface="微软雅黑" panose="020B0503020204020204" pitchFamily="34" charset="-122"/>
            </a:endParaRPr>
          </a:p>
          <a:p>
            <a:pPr algn="just">
              <a:buClr>
                <a:schemeClr val="folHlink"/>
              </a:buClr>
            </a:pPr>
            <a:r>
              <a:rPr lang="zh-CN" altLang="en-US" sz="3600" b="1">
                <a:latin typeface="微软雅黑" panose="020B0503020204020204" pitchFamily="34" charset="-122"/>
                <a:ea typeface="微软雅黑" panose="020B0503020204020204" pitchFamily="34" charset="-122"/>
              </a:rPr>
              <a:t>心肌梗死</a:t>
            </a:r>
            <a:endParaRPr lang="zh-CN" altLang="en-US" sz="3600" b="1">
              <a:latin typeface="微软雅黑" panose="020B0503020204020204" pitchFamily="34" charset="-122"/>
              <a:ea typeface="微软雅黑" panose="020B0503020204020204" pitchFamily="34" charset="-122"/>
            </a:endParaRPr>
          </a:p>
          <a:p>
            <a:pPr algn="just">
              <a:buClr>
                <a:schemeClr val="folHlink"/>
              </a:buClr>
            </a:pPr>
            <a:r>
              <a:rPr lang="zh-CN" altLang="en-US" sz="3600" b="1">
                <a:latin typeface="微软雅黑" panose="020B0503020204020204" pitchFamily="34" charset="-122"/>
                <a:ea typeface="微软雅黑" panose="020B0503020204020204" pitchFamily="34" charset="-122"/>
              </a:rPr>
              <a:t>缺血性心肌病</a:t>
            </a:r>
            <a:endParaRPr lang="zh-CN" altLang="en-US" sz="3600" b="1">
              <a:latin typeface="微软雅黑" panose="020B0503020204020204" pitchFamily="34" charset="-122"/>
              <a:ea typeface="微软雅黑" panose="020B0503020204020204" pitchFamily="34" charset="-122"/>
            </a:endParaRPr>
          </a:p>
          <a:p>
            <a:pPr algn="just">
              <a:buClr>
                <a:schemeClr val="folHlink"/>
              </a:buClr>
            </a:pPr>
            <a:r>
              <a:rPr lang="zh-CN" altLang="en-US" sz="3600" b="1">
                <a:latin typeface="微软雅黑" panose="020B0503020204020204" pitchFamily="34" charset="-122"/>
                <a:ea typeface="微软雅黑" panose="020B0503020204020204" pitchFamily="34" charset="-122"/>
              </a:rPr>
              <a:t>猝死</a:t>
            </a:r>
            <a:endParaRPr lang="zh-CN" altLang="en-US" sz="3600" b="1">
              <a:latin typeface="微软雅黑" panose="020B0503020204020204" pitchFamily="34" charset="-122"/>
              <a:ea typeface="微软雅黑" panose="020B0503020204020204" pitchFamily="34" charset="-122"/>
            </a:endParaRPr>
          </a:p>
        </p:txBody>
      </p:sp>
    </p:spTree>
  </p:cSld>
  <p:clrMapOvr>
    <a:masterClrMapping/>
  </p:clrMapOvr>
  <p:transition>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0" name="矩形 3499"/>
          <p:cNvSpPr/>
          <p:nvPr/>
        </p:nvSpPr>
        <p:spPr>
          <a:xfrm>
            <a:off x="4711700" y="219075"/>
            <a:ext cx="4913630" cy="583565"/>
          </a:xfrm>
          <a:prstGeom prst="rect">
            <a:avLst/>
          </a:prstGeom>
          <a:noFill/>
          <a:ln w="9525">
            <a:noFill/>
          </a:ln>
        </p:spPr>
        <p:txBody>
          <a:bodyPr wrap="square">
            <a:spAutoFit/>
          </a:bodyPr>
          <a:lstStyle/>
          <a:p>
            <a:r>
              <a:rPr lang="zh-CN" sz="3200" dirty="0">
                <a:effectLst>
                  <a:outerShdw blurRad="38100" dist="38100" dir="2700000">
                    <a:srgbClr val="C0C0C0"/>
                  </a:outerShdw>
                </a:effectLst>
                <a:latin typeface="黑体" panose="02010609060101010101" charset="-122"/>
                <a:ea typeface="黑体" panose="02010609060101010101" charset="-122"/>
              </a:rPr>
              <a:t>慢性冠脉综合征</a:t>
            </a:r>
            <a:endParaRPr lang="zh-CN" sz="3200" dirty="0">
              <a:effectLst>
                <a:outerShdw blurRad="38100" dist="38100" dir="2700000">
                  <a:srgbClr val="C0C0C0"/>
                </a:outerShdw>
              </a:effectLst>
              <a:latin typeface="黑体" panose="02010609060101010101" charset="-122"/>
              <a:ea typeface="黑体" panose="02010609060101010101" charset="-122"/>
            </a:endParaRPr>
          </a:p>
        </p:txBody>
      </p:sp>
      <p:grpSp>
        <p:nvGrpSpPr>
          <p:cNvPr id="9" name="组合 8"/>
          <p:cNvGrpSpPr/>
          <p:nvPr/>
        </p:nvGrpSpPr>
        <p:grpSpPr>
          <a:xfrm>
            <a:off x="1703705" y="3644900"/>
            <a:ext cx="8641080" cy="2736850"/>
            <a:chOff x="2796" y="2225"/>
            <a:chExt cx="13608" cy="4310"/>
          </a:xfrm>
        </p:grpSpPr>
        <p:grpSp>
          <p:nvGrpSpPr>
            <p:cNvPr id="8" name="组合 7"/>
            <p:cNvGrpSpPr/>
            <p:nvPr/>
          </p:nvGrpSpPr>
          <p:grpSpPr>
            <a:xfrm>
              <a:off x="5634" y="5745"/>
              <a:ext cx="7599" cy="251"/>
              <a:chOff x="5634" y="5745"/>
              <a:chExt cx="7599" cy="251"/>
            </a:xfrm>
          </p:grpSpPr>
          <p:cxnSp>
            <p:nvCxnSpPr>
              <p:cNvPr id="3501" name="直接连接符 3500"/>
              <p:cNvCxnSpPr/>
              <p:nvPr/>
            </p:nvCxnSpPr>
            <p:spPr>
              <a:xfrm flipV="1">
                <a:off x="5752" y="5967"/>
                <a:ext cx="7367" cy="2"/>
              </a:xfrm>
              <a:prstGeom prst="line">
                <a:avLst/>
              </a:prstGeom>
              <a:ln w="38100" cap="flat" cmpd="sng">
                <a:solidFill>
                  <a:srgbClr val="00E4A8"/>
                </a:solidFill>
                <a:prstDash val="solid"/>
                <a:headEnd type="none" w="med" len="med"/>
                <a:tailEnd type="none" w="med" len="med"/>
              </a:ln>
            </p:spPr>
          </p:cxnSp>
          <p:sp>
            <p:nvSpPr>
              <p:cNvPr id="3505" name="直角三角形 3504"/>
              <p:cNvSpPr/>
              <p:nvPr/>
            </p:nvSpPr>
            <p:spPr>
              <a:xfrm>
                <a:off x="5634" y="5770"/>
                <a:ext cx="340" cy="227"/>
              </a:xfrm>
              <a:prstGeom prst="rtTriangle">
                <a:avLst/>
              </a:prstGeom>
              <a:solidFill>
                <a:srgbClr val="00E4A8"/>
              </a:solidFill>
              <a:ln w="9525" cap="flat" cmpd="sng">
                <a:solidFill>
                  <a:srgbClr val="000000"/>
                </a:solidFill>
                <a:prstDash val="solid"/>
                <a:miter/>
                <a:headEnd type="none" w="med" len="med"/>
                <a:tailEnd type="none" w="med" len="med"/>
              </a:ln>
            </p:spPr>
            <p:txBody>
              <a:bodyPr/>
              <a:lstStyle/>
              <a:p>
                <a:endParaRPr lang="zh-CN" altLang="en-US"/>
              </a:p>
            </p:txBody>
          </p:sp>
          <p:sp>
            <p:nvSpPr>
              <p:cNvPr id="3506" name="直角三角形 3505"/>
              <p:cNvSpPr/>
              <p:nvPr/>
            </p:nvSpPr>
            <p:spPr>
              <a:xfrm rot="16200000">
                <a:off x="12949" y="5685"/>
                <a:ext cx="225" cy="345"/>
              </a:xfrm>
              <a:prstGeom prst="rtTriangle">
                <a:avLst/>
              </a:prstGeom>
              <a:solidFill>
                <a:srgbClr val="00E4A8"/>
              </a:solidFill>
              <a:ln w="9525" cap="flat" cmpd="sng">
                <a:solidFill>
                  <a:srgbClr val="000000"/>
                </a:solidFill>
                <a:prstDash val="solid"/>
                <a:miter/>
                <a:headEnd type="none" w="med" len="med"/>
                <a:tailEnd type="none" w="med" len="med"/>
              </a:ln>
            </p:spPr>
            <p:txBody>
              <a:bodyPr/>
              <a:lstStyle/>
              <a:p>
                <a:endParaRPr lang="zh-CN" altLang="en-US"/>
              </a:p>
            </p:txBody>
          </p:sp>
        </p:grpSp>
        <p:grpSp>
          <p:nvGrpSpPr>
            <p:cNvPr id="7" name="组合 6"/>
            <p:cNvGrpSpPr/>
            <p:nvPr/>
          </p:nvGrpSpPr>
          <p:grpSpPr>
            <a:xfrm>
              <a:off x="2796" y="2225"/>
              <a:ext cx="13608" cy="4310"/>
              <a:chOff x="2795" y="3585"/>
              <a:chExt cx="13608" cy="4310"/>
            </a:xfrm>
          </p:grpSpPr>
          <p:sp>
            <p:nvSpPr>
              <p:cNvPr id="3502" name="等腰三角形 3501"/>
              <p:cNvSpPr/>
              <p:nvPr/>
            </p:nvSpPr>
            <p:spPr>
              <a:xfrm>
                <a:off x="9035" y="7443"/>
                <a:ext cx="565" cy="452"/>
              </a:xfrm>
              <a:prstGeom prst="triangle">
                <a:avLst>
                  <a:gd name="adj" fmla="val 50000"/>
                </a:avLst>
              </a:prstGeom>
              <a:solidFill>
                <a:srgbClr val="00E4A8"/>
              </a:solidFill>
              <a:ln w="9525" cap="flat" cmpd="sng">
                <a:solidFill>
                  <a:srgbClr val="000000"/>
                </a:solidFill>
                <a:prstDash val="solid"/>
                <a:miter/>
                <a:headEnd type="none" w="med" len="med"/>
                <a:tailEnd type="none" w="med" len="med"/>
              </a:ln>
            </p:spPr>
            <p:txBody>
              <a:bodyPr/>
              <a:lstStyle/>
              <a:p>
                <a:endParaRPr lang="zh-CN" altLang="en-US"/>
              </a:p>
            </p:txBody>
          </p:sp>
          <p:grpSp>
            <p:nvGrpSpPr>
              <p:cNvPr id="6" name="组合 5"/>
              <p:cNvGrpSpPr/>
              <p:nvPr/>
            </p:nvGrpSpPr>
            <p:grpSpPr>
              <a:xfrm>
                <a:off x="2795" y="3585"/>
                <a:ext cx="13609" cy="3542"/>
                <a:chOff x="2795" y="3585"/>
                <a:chExt cx="13609" cy="3542"/>
              </a:xfrm>
            </p:grpSpPr>
            <p:sp>
              <p:nvSpPr>
                <p:cNvPr id="3503" name="矩形 3502"/>
                <p:cNvSpPr/>
                <p:nvPr/>
              </p:nvSpPr>
              <p:spPr>
                <a:xfrm>
                  <a:off x="11605" y="6305"/>
                  <a:ext cx="2528" cy="822"/>
                </a:xfrm>
                <a:prstGeom prst="rect">
                  <a:avLst/>
                </a:prstGeom>
                <a:solidFill>
                  <a:schemeClr val="accent2">
                    <a:lumMod val="75000"/>
                  </a:schemeClr>
                </a:solidFill>
                <a:ln w="9525">
                  <a:noFill/>
                </a:ln>
              </p:spPr>
              <p:txBody>
                <a:bodyPr wrap="none" anchor="t">
                  <a:spAutoFit/>
                </a:bodyPr>
                <a:lstStyle/>
                <a:p>
                  <a:r>
                    <a:rPr lang="zh-CN" altLang="en-US" sz="2800">
                      <a:effectLst>
                        <a:outerShdw blurRad="38100" dist="38100" dir="2700000">
                          <a:srgbClr val="FFFFFF"/>
                        </a:outerShdw>
                      </a:effectLst>
                      <a:latin typeface="Tahoma" panose="020B0604030504040204" pitchFamily="34" charset="0"/>
                    </a:rPr>
                    <a:t>冠脉供血</a:t>
                  </a:r>
                  <a:endParaRPr lang="zh-CN" altLang="en-US" sz="2800">
                    <a:effectLst>
                      <a:outerShdw blurRad="38100" dist="38100" dir="2700000">
                        <a:srgbClr val="FFFFFF"/>
                      </a:outerShdw>
                    </a:effectLst>
                    <a:latin typeface="Tahoma" panose="020B0604030504040204" pitchFamily="34" charset="0"/>
                  </a:endParaRPr>
                </a:p>
              </p:txBody>
            </p:sp>
            <p:sp>
              <p:nvSpPr>
                <p:cNvPr id="3510" name="矩形 3509"/>
                <p:cNvSpPr/>
                <p:nvPr/>
              </p:nvSpPr>
              <p:spPr>
                <a:xfrm>
                  <a:off x="12435" y="3585"/>
                  <a:ext cx="1588" cy="1113"/>
                </a:xfrm>
                <a:prstGeom prst="rect">
                  <a:avLst/>
                </a:prstGeom>
                <a:solidFill>
                  <a:schemeClr val="accent4">
                    <a:lumMod val="40000"/>
                    <a:lumOff val="60000"/>
                  </a:schemeClr>
                </a:solidFill>
                <a:ln w="9525">
                  <a:noFill/>
                </a:ln>
              </p:spPr>
              <p:txBody>
                <a:bodyPr>
                  <a:spAutoFit/>
                </a:bodyPr>
                <a:lstStyle/>
                <a:p>
                  <a:r>
                    <a:rPr lang="zh-CN" altLang="en-US" sz="2000" b="1">
                      <a:effectLst>
                        <a:outerShdw blurRad="38100" dist="38100" dir="2700000">
                          <a:srgbClr val="FFFFFF"/>
                        </a:outerShdw>
                      </a:effectLst>
                      <a:latin typeface="Tahoma" panose="020B0604030504040204" pitchFamily="34" charset="0"/>
                    </a:rPr>
                    <a:t>循环血量</a:t>
                  </a:r>
                  <a:r>
                    <a:rPr lang="zh-CN" altLang="en-US" sz="2000" b="1">
                      <a:effectLst>
                        <a:outerShdw blurRad="38100" dist="38100" dir="2700000">
                          <a:srgbClr val="FFFFFF"/>
                        </a:outerShdw>
                      </a:effectLst>
                      <a:latin typeface="宋体" panose="02010600030101010101" pitchFamily="2" charset="-122"/>
                    </a:rPr>
                    <a:t>减少</a:t>
                  </a:r>
                  <a:endParaRPr lang="zh-CN" altLang="en-US" sz="2000" b="1">
                    <a:effectLst>
                      <a:outerShdw blurRad="38100" dist="38100" dir="2700000">
                        <a:srgbClr val="FFFFFF"/>
                      </a:outerShdw>
                    </a:effectLst>
                    <a:latin typeface="宋体" panose="02010600030101010101" pitchFamily="2" charset="-122"/>
                  </a:endParaRPr>
                </a:p>
              </p:txBody>
            </p:sp>
            <p:sp>
              <p:nvSpPr>
                <p:cNvPr id="3511" name="矩形 3510"/>
                <p:cNvSpPr/>
                <p:nvPr/>
              </p:nvSpPr>
              <p:spPr>
                <a:xfrm>
                  <a:off x="14590" y="3585"/>
                  <a:ext cx="1815" cy="1113"/>
                </a:xfrm>
                <a:prstGeom prst="rect">
                  <a:avLst/>
                </a:prstGeom>
                <a:solidFill>
                  <a:schemeClr val="accent4">
                    <a:lumMod val="40000"/>
                    <a:lumOff val="60000"/>
                  </a:schemeClr>
                </a:solidFill>
                <a:ln w="9525">
                  <a:noFill/>
                </a:ln>
              </p:spPr>
              <p:txBody>
                <a:bodyPr>
                  <a:spAutoFit/>
                </a:bodyPr>
                <a:lstStyle/>
                <a:p>
                  <a:pPr>
                    <a:spcBef>
                      <a:spcPct val="50000"/>
                    </a:spcBef>
                  </a:pPr>
                  <a:r>
                    <a:rPr lang="zh-CN" altLang="en-US" sz="2000" b="1">
                      <a:solidFill>
                        <a:schemeClr val="accent2"/>
                      </a:solidFill>
                      <a:latin typeface="Tahoma" panose="020B0604030504040204" pitchFamily="34" charset="0"/>
                    </a:rPr>
                    <a:t>冠脉狭窄固定</a:t>
                  </a:r>
                  <a:endParaRPr lang="zh-CN" altLang="en-US" sz="2000" b="1">
                    <a:solidFill>
                      <a:schemeClr val="accent2"/>
                    </a:solidFill>
                    <a:latin typeface="Tahoma" panose="020B0604030504040204" pitchFamily="34" charset="0"/>
                  </a:endParaRPr>
                </a:p>
              </p:txBody>
            </p:sp>
            <p:sp>
              <p:nvSpPr>
                <p:cNvPr id="3512" name="矩形 3511"/>
                <p:cNvSpPr/>
                <p:nvPr/>
              </p:nvSpPr>
              <p:spPr>
                <a:xfrm>
                  <a:off x="10278" y="3615"/>
                  <a:ext cx="1360" cy="1113"/>
                </a:xfrm>
                <a:prstGeom prst="rect">
                  <a:avLst/>
                </a:prstGeom>
                <a:solidFill>
                  <a:schemeClr val="accent4">
                    <a:lumMod val="40000"/>
                    <a:lumOff val="60000"/>
                  </a:schemeClr>
                </a:solidFill>
                <a:ln w="9525">
                  <a:noFill/>
                </a:ln>
              </p:spPr>
              <p:txBody>
                <a:bodyPr>
                  <a:spAutoFit/>
                </a:bodyPr>
                <a:lstStyle/>
                <a:p>
                  <a:pPr algn="ctr"/>
                  <a:r>
                    <a:rPr lang="en-US" altLang="zh-CN" sz="2000" b="1">
                      <a:effectLst>
                        <a:outerShdw blurRad="38100" dist="38100" dir="2700000">
                          <a:srgbClr val="FFFFFF"/>
                        </a:outerShdw>
                      </a:effectLst>
                      <a:latin typeface="Tahoma" panose="020B0604030504040204" pitchFamily="34" charset="0"/>
                    </a:rPr>
                    <a:t> </a:t>
                  </a:r>
                  <a:r>
                    <a:rPr lang="zh-CN" altLang="en-US" sz="2000" b="1">
                      <a:effectLst>
                        <a:outerShdw blurRad="38100" dist="38100" dir="2700000">
                          <a:srgbClr val="FFFFFF"/>
                        </a:outerShdw>
                      </a:effectLst>
                      <a:latin typeface="Tahoma" panose="020B0604030504040204" pitchFamily="34" charset="0"/>
                    </a:rPr>
                    <a:t>冠脉痉挛 </a:t>
                  </a:r>
                  <a:endParaRPr lang="zh-CN" altLang="en-US" sz="2000" b="1">
                    <a:effectLst>
                      <a:outerShdw blurRad="38100" dist="38100" dir="2700000">
                        <a:srgbClr val="FFFFFF"/>
                      </a:outerShdw>
                    </a:effectLst>
                    <a:latin typeface="Tahoma" panose="020B0604030504040204" pitchFamily="34" charset="0"/>
                  </a:endParaRPr>
                </a:p>
              </p:txBody>
            </p:sp>
            <p:grpSp>
              <p:nvGrpSpPr>
                <p:cNvPr id="5" name="组合 4"/>
                <p:cNvGrpSpPr/>
                <p:nvPr/>
              </p:nvGrpSpPr>
              <p:grpSpPr>
                <a:xfrm>
                  <a:off x="2795" y="3585"/>
                  <a:ext cx="6123" cy="3520"/>
                  <a:chOff x="2795" y="3585"/>
                  <a:chExt cx="6123" cy="3520"/>
                </a:xfrm>
              </p:grpSpPr>
              <p:sp>
                <p:nvSpPr>
                  <p:cNvPr id="3504" name="矩形 3503"/>
                  <p:cNvSpPr/>
                  <p:nvPr/>
                </p:nvSpPr>
                <p:spPr>
                  <a:xfrm>
                    <a:off x="4498" y="6283"/>
                    <a:ext cx="2528" cy="822"/>
                  </a:xfrm>
                  <a:prstGeom prst="rect">
                    <a:avLst/>
                  </a:prstGeom>
                  <a:solidFill>
                    <a:schemeClr val="accent2">
                      <a:lumMod val="75000"/>
                    </a:schemeClr>
                  </a:solidFill>
                  <a:ln w="9525">
                    <a:noFill/>
                  </a:ln>
                </p:spPr>
                <p:txBody>
                  <a:bodyPr wrap="none" anchor="t">
                    <a:spAutoFit/>
                  </a:bodyPr>
                  <a:lstStyle/>
                  <a:p>
                    <a:r>
                      <a:rPr lang="zh-CN" altLang="en-US" sz="2800">
                        <a:effectLst>
                          <a:outerShdw blurRad="38100" dist="38100" dir="2700000">
                            <a:srgbClr val="FFFFFF"/>
                          </a:outerShdw>
                        </a:effectLst>
                        <a:latin typeface="Tahoma" panose="020B0604030504040204" pitchFamily="34" charset="0"/>
                      </a:rPr>
                      <a:t>心肌耗氧</a:t>
                    </a:r>
                    <a:endParaRPr lang="zh-CN" altLang="en-US" sz="2800">
                      <a:effectLst>
                        <a:outerShdw blurRad="38100" dist="38100" dir="2700000">
                          <a:srgbClr val="FFFFFF"/>
                        </a:outerShdw>
                      </a:effectLst>
                      <a:latin typeface="Tahoma" panose="020B0604030504040204" pitchFamily="34" charset="0"/>
                    </a:endParaRPr>
                  </a:p>
                </p:txBody>
              </p:sp>
              <p:sp>
                <p:nvSpPr>
                  <p:cNvPr id="3507" name="矩形 3506"/>
                  <p:cNvSpPr/>
                  <p:nvPr/>
                </p:nvSpPr>
                <p:spPr>
                  <a:xfrm>
                    <a:off x="2795" y="3585"/>
                    <a:ext cx="1340" cy="1113"/>
                  </a:xfrm>
                  <a:prstGeom prst="rect">
                    <a:avLst/>
                  </a:prstGeom>
                  <a:solidFill>
                    <a:schemeClr val="accent4">
                      <a:lumMod val="40000"/>
                      <a:lumOff val="60000"/>
                    </a:schemeClr>
                  </a:solidFill>
                  <a:ln w="9525">
                    <a:noFill/>
                  </a:ln>
                </p:spPr>
                <p:txBody>
                  <a:bodyPr>
                    <a:spAutoFit/>
                  </a:bodyPr>
                  <a:lstStyle/>
                  <a:p>
                    <a:r>
                      <a:rPr lang="zh-CN" altLang="en-US" sz="2000" b="1">
                        <a:effectLst>
                          <a:outerShdw blurRad="38100" dist="38100" dir="2700000">
                            <a:srgbClr val="FFFFFF"/>
                          </a:outerShdw>
                        </a:effectLst>
                        <a:latin typeface="Tahoma" panose="020B0604030504040204" pitchFamily="34" charset="0"/>
                      </a:rPr>
                      <a:t>心率加快</a:t>
                    </a:r>
                    <a:endParaRPr lang="zh-CN" altLang="en-US" sz="2000" b="1">
                      <a:effectLst>
                        <a:outerShdw blurRad="38100" dist="38100" dir="2700000">
                          <a:srgbClr val="FFFFFF"/>
                        </a:outerShdw>
                      </a:effectLst>
                      <a:latin typeface="Tahoma" panose="020B0604030504040204" pitchFamily="34" charset="0"/>
                    </a:endParaRPr>
                  </a:p>
                </p:txBody>
              </p:sp>
              <p:sp>
                <p:nvSpPr>
                  <p:cNvPr id="3508" name="矩形 3507"/>
                  <p:cNvSpPr/>
                  <p:nvPr/>
                </p:nvSpPr>
                <p:spPr>
                  <a:xfrm>
                    <a:off x="7218" y="3585"/>
                    <a:ext cx="1700" cy="1113"/>
                  </a:xfrm>
                  <a:prstGeom prst="rect">
                    <a:avLst/>
                  </a:prstGeom>
                  <a:solidFill>
                    <a:schemeClr val="accent4">
                      <a:lumMod val="40000"/>
                      <a:lumOff val="60000"/>
                    </a:schemeClr>
                  </a:solidFill>
                  <a:ln w="9525">
                    <a:noFill/>
                  </a:ln>
                </p:spPr>
                <p:txBody>
                  <a:bodyPr>
                    <a:spAutoFit/>
                  </a:bodyPr>
                  <a:lstStyle/>
                  <a:p>
                    <a:r>
                      <a:rPr lang="zh-CN" altLang="en-US" sz="2000" b="1">
                        <a:effectLst>
                          <a:outerShdw blurRad="38100" dist="38100" dir="2700000">
                            <a:srgbClr val="FFFFFF"/>
                          </a:outerShdw>
                        </a:effectLst>
                        <a:latin typeface="Tahoma" panose="020B0604030504040204" pitchFamily="34" charset="0"/>
                      </a:rPr>
                      <a:t>心肌张力增加</a:t>
                    </a:r>
                    <a:endParaRPr lang="zh-CN" altLang="en-US" sz="2000" b="1">
                      <a:effectLst>
                        <a:outerShdw blurRad="38100" dist="38100" dir="2700000">
                          <a:srgbClr val="FFFFFF"/>
                        </a:outerShdw>
                      </a:effectLst>
                      <a:latin typeface="Tahoma" panose="020B0604030504040204" pitchFamily="34" charset="0"/>
                    </a:endParaRPr>
                  </a:p>
                </p:txBody>
              </p:sp>
              <p:sp>
                <p:nvSpPr>
                  <p:cNvPr id="3509" name="矩形 3508"/>
                  <p:cNvSpPr/>
                  <p:nvPr/>
                </p:nvSpPr>
                <p:spPr>
                  <a:xfrm>
                    <a:off x="4723" y="3585"/>
                    <a:ext cx="1927" cy="1113"/>
                  </a:xfrm>
                  <a:prstGeom prst="rect">
                    <a:avLst/>
                  </a:prstGeom>
                  <a:solidFill>
                    <a:schemeClr val="accent4">
                      <a:lumMod val="40000"/>
                      <a:lumOff val="60000"/>
                    </a:schemeClr>
                  </a:solidFill>
                  <a:ln w="9525">
                    <a:noFill/>
                  </a:ln>
                </p:spPr>
                <p:txBody>
                  <a:bodyPr>
                    <a:spAutoFit/>
                  </a:bodyPr>
                  <a:lstStyle/>
                  <a:p>
                    <a:pPr algn="ctr"/>
                    <a:r>
                      <a:rPr lang="zh-CN" altLang="en-US" sz="2000" b="1">
                        <a:effectLst>
                          <a:outerShdw blurRad="38100" dist="38100" dir="2700000">
                            <a:srgbClr val="FFFFFF"/>
                          </a:outerShdw>
                        </a:effectLst>
                        <a:latin typeface="Tahoma" panose="020B0604030504040204" pitchFamily="34" charset="0"/>
                      </a:rPr>
                      <a:t>心肌收缩力加强</a:t>
                    </a:r>
                    <a:endParaRPr lang="zh-CN" altLang="en-US" sz="2000" b="1">
                      <a:effectLst>
                        <a:outerShdw blurRad="38100" dist="38100" dir="2700000">
                          <a:srgbClr val="FFFFFF"/>
                        </a:outerShdw>
                      </a:effectLst>
                      <a:latin typeface="Tahoma" panose="020B0604030504040204" pitchFamily="34" charset="0"/>
                    </a:endParaRPr>
                  </a:p>
                </p:txBody>
              </p:sp>
              <p:cxnSp>
                <p:nvCxnSpPr>
                  <p:cNvPr id="3513" name="直接连接符 3512"/>
                  <p:cNvCxnSpPr/>
                  <p:nvPr/>
                </p:nvCxnSpPr>
                <p:spPr>
                  <a:xfrm>
                    <a:off x="3250" y="4833"/>
                    <a:ext cx="2155" cy="1360"/>
                  </a:xfrm>
                  <a:prstGeom prst="line">
                    <a:avLst/>
                  </a:prstGeom>
                  <a:ln w="38100" cap="flat" cmpd="sng">
                    <a:solidFill>
                      <a:srgbClr val="00E4A8"/>
                    </a:solidFill>
                    <a:prstDash val="solid"/>
                    <a:headEnd type="none" w="med" len="med"/>
                    <a:tailEnd type="none" w="med" len="med"/>
                  </a:ln>
                </p:spPr>
              </p:cxnSp>
              <p:cxnSp>
                <p:nvCxnSpPr>
                  <p:cNvPr id="3514" name="直接连接符 3513"/>
                  <p:cNvCxnSpPr/>
                  <p:nvPr/>
                </p:nvCxnSpPr>
                <p:spPr>
                  <a:xfrm>
                    <a:off x="5633" y="4945"/>
                    <a:ext cx="0" cy="1248"/>
                  </a:xfrm>
                  <a:prstGeom prst="line">
                    <a:avLst/>
                  </a:prstGeom>
                  <a:ln w="38100" cap="flat" cmpd="sng">
                    <a:solidFill>
                      <a:srgbClr val="00E4A8"/>
                    </a:solidFill>
                    <a:prstDash val="solid"/>
                    <a:headEnd type="none" w="med" len="med"/>
                    <a:tailEnd type="none" w="med" len="med"/>
                  </a:ln>
                </p:spPr>
              </p:cxnSp>
              <p:cxnSp>
                <p:nvCxnSpPr>
                  <p:cNvPr id="3515" name="直接连接符 3514"/>
                  <p:cNvCxnSpPr/>
                  <p:nvPr/>
                </p:nvCxnSpPr>
                <p:spPr>
                  <a:xfrm flipH="1">
                    <a:off x="5860" y="4945"/>
                    <a:ext cx="2040" cy="1248"/>
                  </a:xfrm>
                  <a:prstGeom prst="line">
                    <a:avLst/>
                  </a:prstGeom>
                  <a:ln w="38100" cap="flat" cmpd="sng">
                    <a:solidFill>
                      <a:srgbClr val="00E4A8"/>
                    </a:solidFill>
                    <a:prstDash val="solid"/>
                    <a:headEnd type="none" w="med" len="med"/>
                    <a:tailEnd type="none" w="med" len="med"/>
                  </a:ln>
                </p:spPr>
              </p:cxnSp>
            </p:grpSp>
            <p:cxnSp>
              <p:nvCxnSpPr>
                <p:cNvPr id="3516" name="直接连接符 3515"/>
                <p:cNvCxnSpPr/>
                <p:nvPr/>
              </p:nvCxnSpPr>
              <p:spPr>
                <a:xfrm>
                  <a:off x="11075" y="5060"/>
                  <a:ext cx="1815" cy="1133"/>
                </a:xfrm>
                <a:prstGeom prst="line">
                  <a:avLst/>
                </a:prstGeom>
                <a:ln w="38100" cap="flat" cmpd="sng">
                  <a:solidFill>
                    <a:srgbClr val="00E4A8"/>
                  </a:solidFill>
                  <a:prstDash val="solid"/>
                  <a:headEnd type="none" w="med" len="med"/>
                  <a:tailEnd type="none" w="med" len="med"/>
                </a:ln>
              </p:spPr>
            </p:cxnSp>
            <p:cxnSp>
              <p:nvCxnSpPr>
                <p:cNvPr id="3517" name="直接连接符 3516"/>
                <p:cNvCxnSpPr/>
                <p:nvPr/>
              </p:nvCxnSpPr>
              <p:spPr>
                <a:xfrm>
                  <a:off x="13118" y="5060"/>
                  <a:ext cx="0" cy="1133"/>
                </a:xfrm>
                <a:prstGeom prst="line">
                  <a:avLst/>
                </a:prstGeom>
                <a:ln w="38100" cap="flat" cmpd="sng">
                  <a:solidFill>
                    <a:srgbClr val="00E4A8"/>
                  </a:solidFill>
                  <a:prstDash val="solid"/>
                  <a:headEnd type="none" w="med" len="med"/>
                  <a:tailEnd type="none" w="med" len="med"/>
                </a:ln>
              </p:spPr>
            </p:cxnSp>
            <p:cxnSp>
              <p:nvCxnSpPr>
                <p:cNvPr id="3518" name="直接连接符 3517"/>
                <p:cNvCxnSpPr/>
                <p:nvPr/>
              </p:nvCxnSpPr>
              <p:spPr>
                <a:xfrm flipH="1">
                  <a:off x="13343" y="5060"/>
                  <a:ext cx="1815" cy="1133"/>
                </a:xfrm>
                <a:prstGeom prst="line">
                  <a:avLst/>
                </a:prstGeom>
                <a:ln w="38100" cap="flat" cmpd="sng">
                  <a:solidFill>
                    <a:srgbClr val="00E4A8"/>
                  </a:solidFill>
                  <a:prstDash val="solid"/>
                  <a:headEnd type="none" w="med" len="med"/>
                  <a:tailEnd type="none" w="med" len="med"/>
                </a:ln>
              </p:spPr>
            </p:cxnSp>
          </p:grpSp>
        </p:grpSp>
      </p:grpSp>
      <p:pic>
        <p:nvPicPr>
          <p:cNvPr id="100" name="图片 99"/>
          <p:cNvPicPr/>
          <p:nvPr/>
        </p:nvPicPr>
        <p:blipFill>
          <a:blip r:embed="rId1"/>
          <a:stretch>
            <a:fillRect/>
          </a:stretch>
        </p:blipFill>
        <p:spPr>
          <a:xfrm>
            <a:off x="1343660" y="980440"/>
            <a:ext cx="9655175" cy="2382520"/>
          </a:xfrm>
          <a:prstGeom prst="rect">
            <a:avLst/>
          </a:prstGeom>
          <a:noFill/>
          <a:ln w="9525">
            <a:noFill/>
          </a:ln>
        </p:spPr>
      </p:pic>
    </p:spTree>
  </p:cSld>
  <p:clrMapOvr>
    <a:masterClrMapping/>
  </p:clrMapOvr>
  <p:transition>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9" name="内容占位符 3638"/>
          <p:cNvSpPr>
            <a:spLocks noGrp="1"/>
          </p:cNvSpPr>
          <p:nvPr>
            <p:ph idx="1"/>
          </p:nvPr>
        </p:nvSpPr>
        <p:spPr/>
        <p:txBody>
          <a:bodyPr>
            <a:normAutofit/>
          </a:bodyPr>
          <a:lstStyle/>
          <a:p>
            <a:pPr>
              <a:buClr>
                <a:schemeClr val="folHlink"/>
              </a:buClr>
            </a:pPr>
            <a:r>
              <a:rPr lang="zh-CN" altLang="en-US" sz="2200" b="1">
                <a:solidFill>
                  <a:schemeClr val="tx2"/>
                </a:solidFill>
                <a:latin typeface="微软雅黑" panose="020B0503020204020204" pitchFamily="34" charset="-122"/>
                <a:ea typeface="微软雅黑" panose="020B0503020204020204" pitchFamily="34" charset="-122"/>
              </a:rPr>
              <a:t>不稳定心绞痛</a:t>
            </a:r>
            <a:r>
              <a:rPr lang="en-US" altLang="zh-CN" sz="2200" b="1">
                <a:solidFill>
                  <a:schemeClr val="tx2"/>
                </a:solidFill>
                <a:latin typeface="微软雅黑" panose="020B0503020204020204" pitchFamily="34" charset="-122"/>
                <a:ea typeface="微软雅黑" panose="020B0503020204020204" pitchFamily="34" charset="-122"/>
              </a:rPr>
              <a:t>+</a:t>
            </a:r>
            <a:r>
              <a:rPr lang="zh-CN" altLang="en-US" sz="2200" b="1">
                <a:solidFill>
                  <a:schemeClr val="tx2"/>
                </a:solidFill>
                <a:latin typeface="微软雅黑" panose="020B0503020204020204" pitchFamily="34" charset="-122"/>
                <a:ea typeface="微软雅黑" panose="020B0503020204020204" pitchFamily="34" charset="-122"/>
              </a:rPr>
              <a:t>心肌梗死</a:t>
            </a:r>
            <a:endParaRPr lang="zh-CN" altLang="en-US" sz="2200" b="1">
              <a:solidFill>
                <a:schemeClr val="tx2"/>
              </a:solidFill>
              <a:latin typeface="微软雅黑" panose="020B0503020204020204" pitchFamily="34" charset="-122"/>
              <a:ea typeface="微软雅黑" panose="020B0503020204020204" pitchFamily="34" charset="-122"/>
            </a:endParaRPr>
          </a:p>
          <a:p>
            <a:pPr>
              <a:buClr>
                <a:schemeClr val="folHlink"/>
              </a:buClr>
            </a:pPr>
            <a:r>
              <a:rPr lang="zh-CN" altLang="en-US" sz="2200" b="1">
                <a:solidFill>
                  <a:schemeClr val="tx2"/>
                </a:solidFill>
                <a:latin typeface="微软雅黑" panose="020B0503020204020204" pitchFamily="34" charset="-122"/>
                <a:ea typeface="微软雅黑" panose="020B0503020204020204" pitchFamily="34" charset="-122"/>
              </a:rPr>
              <a:t>冠状动脉病变  </a:t>
            </a:r>
            <a:r>
              <a:rPr lang="en-US" altLang="zh-CN" sz="2200" b="1">
                <a:solidFill>
                  <a:schemeClr val="tx2"/>
                </a:solidFill>
                <a:latin typeface="微软雅黑" panose="020B0503020204020204" pitchFamily="34" charset="-122"/>
                <a:ea typeface="微软雅黑" panose="020B0503020204020204" pitchFamily="34" charset="-122"/>
              </a:rPr>
              <a:t>AS + </a:t>
            </a:r>
            <a:r>
              <a:rPr lang="zh-CN" altLang="en-US" sz="2200" b="1">
                <a:solidFill>
                  <a:schemeClr val="tx2"/>
                </a:solidFill>
                <a:latin typeface="微软雅黑" panose="020B0503020204020204" pitchFamily="34" charset="-122"/>
                <a:ea typeface="微软雅黑" panose="020B0503020204020204" pitchFamily="34" charset="-122"/>
              </a:rPr>
              <a:t>闭塞性血栓（ </a:t>
            </a:r>
            <a:r>
              <a:rPr lang="en-US" altLang="zh-CN" sz="2200" b="1">
                <a:solidFill>
                  <a:schemeClr val="tx2"/>
                </a:solidFill>
                <a:latin typeface="微软雅黑" panose="020B0503020204020204" pitchFamily="34" charset="-122"/>
                <a:ea typeface="微软雅黑" panose="020B0503020204020204" pitchFamily="34" charset="-122"/>
              </a:rPr>
              <a:t>96% </a:t>
            </a:r>
            <a:r>
              <a:rPr lang="zh-CN" altLang="en-US" sz="2200" b="1">
                <a:solidFill>
                  <a:schemeClr val="tx2"/>
                </a:solidFill>
                <a:latin typeface="微软雅黑" panose="020B0503020204020204" pitchFamily="34" charset="-122"/>
                <a:ea typeface="微软雅黑" panose="020B0503020204020204" pitchFamily="34" charset="-122"/>
              </a:rPr>
              <a:t>）</a:t>
            </a:r>
            <a:endParaRPr lang="zh-CN" altLang="en-US" sz="2200" b="1">
              <a:solidFill>
                <a:schemeClr val="tx2"/>
              </a:solidFill>
              <a:latin typeface="微软雅黑" panose="020B0503020204020204" pitchFamily="34" charset="-122"/>
              <a:ea typeface="微软雅黑" panose="020B0503020204020204" pitchFamily="34" charset="-122"/>
            </a:endParaRPr>
          </a:p>
        </p:txBody>
      </p:sp>
      <p:pic>
        <p:nvPicPr>
          <p:cNvPr id="3640" name="图片 3639"/>
          <p:cNvPicPr>
            <a:picLocks noChangeAspect="1"/>
          </p:cNvPicPr>
          <p:nvPr/>
        </p:nvPicPr>
        <p:blipFill>
          <a:blip r:embed="rId1">
            <a:lum bright="-12003" contrast="24000"/>
          </a:blip>
          <a:stretch>
            <a:fillRect/>
          </a:stretch>
        </p:blipFill>
        <p:spPr>
          <a:xfrm>
            <a:off x="1752600" y="3048000"/>
            <a:ext cx="3581400" cy="3270250"/>
          </a:xfrm>
          <a:prstGeom prst="rect">
            <a:avLst/>
          </a:prstGeom>
          <a:noFill/>
          <a:ln w="9525">
            <a:noFill/>
          </a:ln>
        </p:spPr>
      </p:pic>
      <p:pic>
        <p:nvPicPr>
          <p:cNvPr id="3641" name="图片 3640"/>
          <p:cNvPicPr>
            <a:picLocks noChangeAspect="1"/>
          </p:cNvPicPr>
          <p:nvPr/>
        </p:nvPicPr>
        <p:blipFill>
          <a:blip r:embed="rId2">
            <a:lum bright="-6003" contrast="84000"/>
          </a:blip>
          <a:srcRect b="17191"/>
          <a:stretch>
            <a:fillRect/>
          </a:stretch>
        </p:blipFill>
        <p:spPr>
          <a:xfrm>
            <a:off x="5448300" y="2733040"/>
            <a:ext cx="5256213" cy="3900488"/>
          </a:xfrm>
          <a:prstGeom prst="rect">
            <a:avLst/>
          </a:prstGeom>
          <a:noFill/>
          <a:ln w="9525">
            <a:noFill/>
          </a:ln>
        </p:spPr>
      </p:pic>
      <p:sp>
        <p:nvSpPr>
          <p:cNvPr id="3642" name="标题 3641"/>
          <p:cNvSpPr>
            <a:spLocks noGrp="1"/>
          </p:cNvSpPr>
          <p:nvPr>
            <p:ph type="title"/>
          </p:nvPr>
        </p:nvSpPr>
        <p:spPr/>
        <p:txBody>
          <a:bodyPr anchor="b">
            <a:normAutofit/>
          </a:bodyPr>
          <a:lstStyle/>
          <a:p>
            <a:r>
              <a:rPr lang="zh-CN" altLang="en-US" sz="2800" b="1" dirty="0">
                <a:latin typeface="微软雅黑" panose="020B0503020204020204" pitchFamily="34" charset="-122"/>
                <a:ea typeface="微软雅黑" panose="020B0503020204020204" pitchFamily="34" charset="-122"/>
              </a:rPr>
              <a:t>急性冠状动脉综合征</a:t>
            </a:r>
            <a:endParaRPr lang="zh-CN" altLang="en-US" sz="2800" b="1" dirty="0">
              <a:latin typeface="微软雅黑" panose="020B0503020204020204" pitchFamily="34" charset="-122"/>
              <a:ea typeface="微软雅黑" panose="020B0503020204020204" pitchFamily="34" charset="-122"/>
            </a:endParaRPr>
          </a:p>
        </p:txBody>
      </p:sp>
    </p:spTree>
  </p:cSld>
  <p:clrMapOvr>
    <a:masterClrMapping/>
  </p:clrMapOvr>
  <p:transition>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a:ea typeface="微软雅黑" panose="020B0503020204020204" pitchFamily="34" charset="-122"/>
              </a:rPr>
              <a:t>治疗</a:t>
            </a:r>
            <a:endParaRPr lang="zh-CN" altLang="en-US" sz="2800" b="1">
              <a:ea typeface="微软雅黑" panose="020B0503020204020204" pitchFamily="34" charset="-122"/>
            </a:endParaRPr>
          </a:p>
        </p:txBody>
      </p:sp>
      <p:sp>
        <p:nvSpPr>
          <p:cNvPr id="3" name="内容占位符 2"/>
          <p:cNvSpPr>
            <a:spLocks noGrp="1"/>
          </p:cNvSpPr>
          <p:nvPr>
            <p:ph idx="1"/>
          </p:nvPr>
        </p:nvSpPr>
        <p:spPr/>
        <p:txBody>
          <a:bodyPr>
            <a:normAutofit/>
          </a:bodyPr>
          <a:lstStyle/>
          <a:p>
            <a:endParaRPr lang="zh-CN" altLang="en-US" sz="2200" b="1">
              <a:ea typeface="微软雅黑" panose="020B0503020204020204" pitchFamily="34" charset="-122"/>
            </a:endParaRPr>
          </a:p>
          <a:p>
            <a:r>
              <a:rPr lang="zh-CN" altLang="en-US" sz="2200" b="1">
                <a:ea typeface="微软雅黑" panose="020B0503020204020204" pitchFamily="34" charset="-122"/>
              </a:rPr>
              <a:t>药物治疗</a:t>
            </a:r>
            <a:r>
              <a:rPr lang="en-US" altLang="zh-CN" sz="2200" b="1">
                <a:ea typeface="微软雅黑" panose="020B0503020204020204" pitchFamily="34" charset="-122"/>
              </a:rPr>
              <a:t>----</a:t>
            </a:r>
            <a:r>
              <a:rPr lang="zh-CN" altLang="en-US" sz="2200" b="1">
                <a:ea typeface="微软雅黑" panose="020B0503020204020204" pitchFamily="34" charset="-122"/>
              </a:rPr>
              <a:t>基石</a:t>
            </a:r>
            <a:endParaRPr lang="zh-CN" altLang="en-US" sz="2200" b="1">
              <a:ea typeface="微软雅黑" panose="020B0503020204020204" pitchFamily="34" charset="-122"/>
            </a:endParaRPr>
          </a:p>
          <a:p>
            <a:endParaRPr lang="zh-CN" altLang="en-US" sz="2200" b="1">
              <a:ea typeface="微软雅黑" panose="020B0503020204020204" pitchFamily="34" charset="-122"/>
            </a:endParaRPr>
          </a:p>
          <a:p>
            <a:endParaRPr lang="zh-CN" altLang="en-US" sz="2200" b="1">
              <a:ea typeface="微软雅黑" panose="020B0503020204020204" pitchFamily="34" charset="-122"/>
            </a:endParaRPr>
          </a:p>
          <a:p>
            <a:r>
              <a:rPr lang="zh-CN" altLang="en-US" sz="2200" b="1">
                <a:ea typeface="微软雅黑" panose="020B0503020204020204" pitchFamily="34" charset="-122"/>
              </a:rPr>
              <a:t>血管重建</a:t>
            </a:r>
            <a:r>
              <a:rPr lang="en-US" altLang="zh-CN" sz="2200" b="1">
                <a:ea typeface="微软雅黑" panose="020B0503020204020204" pitchFamily="34" charset="-122"/>
              </a:rPr>
              <a:t>---PCI, CABG</a:t>
            </a:r>
            <a:endParaRPr lang="en-US" altLang="zh-CN" sz="2200" b="1">
              <a:ea typeface="微软雅黑" panose="020B0503020204020204" pitchFamily="34" charset="-122"/>
            </a:endParaRPr>
          </a:p>
          <a:p>
            <a:endParaRPr lang="en-US" altLang="zh-CN" sz="2200" b="1">
              <a:ea typeface="微软雅黑" panose="020B0503020204020204" pitchFamily="34" charset="-122"/>
            </a:endParaRPr>
          </a:p>
          <a:p>
            <a:endParaRPr lang="en-US" altLang="zh-CN" sz="2200" b="1">
              <a:ea typeface="微软雅黑" panose="020B0503020204020204" pitchFamily="34" charset="-122"/>
            </a:endParaRPr>
          </a:p>
          <a:p>
            <a:r>
              <a:rPr lang="zh-CN" altLang="en-US" sz="2200" b="1">
                <a:ea typeface="微软雅黑" panose="020B0503020204020204" pitchFamily="34" charset="-122"/>
              </a:rPr>
              <a:t>并发症治疗</a:t>
            </a:r>
            <a:r>
              <a:rPr lang="en-US" altLang="zh-CN" sz="2200" b="1">
                <a:ea typeface="微软雅黑" panose="020B0503020204020204" pitchFamily="34" charset="-122"/>
              </a:rPr>
              <a:t>---</a:t>
            </a:r>
            <a:r>
              <a:rPr lang="zh-CN" altLang="en-US" sz="2200" b="1">
                <a:ea typeface="微软雅黑" panose="020B0503020204020204" pitchFamily="34" charset="-122"/>
              </a:rPr>
              <a:t>瓣膜，室壁瘤，心律失常</a:t>
            </a:r>
            <a:endParaRPr lang="zh-CN" altLang="en-US" sz="2200" b="1">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2073991" y="3507485"/>
            <a:ext cx="8580017" cy="704162"/>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华文楷体" panose="02010600040101010101" charset="-122"/>
            </a:endParaRPr>
          </a:p>
        </p:txBody>
      </p:sp>
      <p:sp>
        <p:nvSpPr>
          <p:cNvPr id="20" name="矩形 19"/>
          <p:cNvSpPr/>
          <p:nvPr/>
        </p:nvSpPr>
        <p:spPr>
          <a:xfrm>
            <a:off x="2073991" y="4362387"/>
            <a:ext cx="8580017" cy="725016"/>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华文楷体" panose="02010600040101010101" charset="-122"/>
            </a:endParaRPr>
          </a:p>
        </p:txBody>
      </p:sp>
      <p:sp>
        <p:nvSpPr>
          <p:cNvPr id="21" name="矩形 20"/>
          <p:cNvSpPr/>
          <p:nvPr/>
        </p:nvSpPr>
        <p:spPr>
          <a:xfrm>
            <a:off x="2073991" y="5245154"/>
            <a:ext cx="8580018" cy="772741"/>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华文楷体" panose="02010600040101010101" charset="-122"/>
            </a:endParaRPr>
          </a:p>
        </p:txBody>
      </p:sp>
      <p:sp>
        <p:nvSpPr>
          <p:cNvPr id="17" name="矩形 16"/>
          <p:cNvSpPr/>
          <p:nvPr/>
        </p:nvSpPr>
        <p:spPr>
          <a:xfrm>
            <a:off x="2073991" y="2619425"/>
            <a:ext cx="8580017" cy="68025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华文楷体" panose="02010600040101010101" charset="-122"/>
            </a:endParaRPr>
          </a:p>
        </p:txBody>
      </p:sp>
      <p:sp>
        <p:nvSpPr>
          <p:cNvPr id="3" name="矩形 2"/>
          <p:cNvSpPr/>
          <p:nvPr/>
        </p:nvSpPr>
        <p:spPr>
          <a:xfrm>
            <a:off x="2073991" y="1639372"/>
            <a:ext cx="8580017" cy="830997"/>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ea typeface="华文楷体" panose="02010600040101010101" charset="-122"/>
            </a:endParaRPr>
          </a:p>
        </p:txBody>
      </p:sp>
      <p:sp>
        <p:nvSpPr>
          <p:cNvPr id="5" name="标题 4"/>
          <p:cNvSpPr>
            <a:spLocks noGrp="1"/>
          </p:cNvSpPr>
          <p:nvPr>
            <p:ph type="title"/>
          </p:nvPr>
        </p:nvSpPr>
        <p:spPr>
          <a:xfrm>
            <a:off x="2234565" y="205105"/>
            <a:ext cx="7352030" cy="598170"/>
          </a:xfrm>
        </p:spPr>
        <p:txBody>
          <a:bodyPr>
            <a:noAutofit/>
          </a:bodyPr>
          <a:lstStyle/>
          <a:p>
            <a:r>
              <a:rPr lang="zh-CN" altLang="en-US" sz="2800" b="1" dirty="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药物治疗：冠心病二级预防方案</a:t>
            </a:r>
            <a:r>
              <a:rPr lang="en-US" altLang="zh-CN" sz="2800" b="1" dirty="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ABCDE</a:t>
            </a:r>
            <a:endParaRPr lang="en-US" altLang="zh-CN" sz="2800" b="1" dirty="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4" name="内容占位符 3"/>
          <p:cNvSpPr>
            <a:spLocks noGrp="1"/>
          </p:cNvSpPr>
          <p:nvPr>
            <p:ph idx="1"/>
          </p:nvPr>
        </p:nvSpPr>
        <p:spPr/>
        <p:txBody>
          <a:bodyPr>
            <a:normAutofit/>
          </a:bodyPr>
          <a:lstStyle/>
          <a:p>
            <a:pPr marL="0" indent="0">
              <a:buNone/>
            </a:pPr>
            <a:endParaRPr lang="zh-CN" altLang="en-US" sz="2200" b="1" dirty="0">
              <a:solidFill>
                <a:schemeClr val="tx1">
                  <a:lumMod val="50000"/>
                  <a:lumOff val="50000"/>
                </a:schemeClr>
              </a:solidFill>
              <a:ea typeface="微软雅黑" panose="020B0503020204020204" pitchFamily="34" charset="-122"/>
            </a:endParaRPr>
          </a:p>
          <a:p>
            <a:endParaRPr lang="zh-CN" altLang="en-US" sz="2200" b="1" dirty="0">
              <a:solidFill>
                <a:schemeClr val="tx1">
                  <a:lumMod val="50000"/>
                  <a:lumOff val="50000"/>
                </a:schemeClr>
              </a:solidFill>
              <a:ea typeface="微软雅黑" panose="020B0503020204020204" pitchFamily="34" charset="-122"/>
            </a:endParaRPr>
          </a:p>
        </p:txBody>
      </p:sp>
      <p:sp>
        <p:nvSpPr>
          <p:cNvPr id="7" name="文本框 6"/>
          <p:cNvSpPr txBox="1"/>
          <p:nvPr/>
        </p:nvSpPr>
        <p:spPr>
          <a:xfrm>
            <a:off x="2143432" y="1495321"/>
            <a:ext cx="877824" cy="1106805"/>
          </a:xfrm>
          <a:prstGeom prst="rect">
            <a:avLst/>
          </a:prstGeom>
          <a:noFill/>
        </p:spPr>
        <p:txBody>
          <a:bodyPr wrap="square" rtlCol="0">
            <a:spAutoFit/>
          </a:bodyPr>
          <a:lstStyle/>
          <a:p>
            <a:r>
              <a:rPr lang="en-US" altLang="zh-CN" sz="6600" b="1" dirty="0">
                <a:solidFill>
                  <a:srgbClr val="284E8F"/>
                </a:solidFill>
                <a:latin typeface="Algerian" panose="04020705040A02060702" pitchFamily="82" charset="0"/>
                <a:ea typeface="华文楷体" panose="02010600040101010101" charset="-122"/>
              </a:rPr>
              <a:t>A</a:t>
            </a:r>
            <a:endParaRPr lang="zh-CN" altLang="en-US" sz="6600" b="1" dirty="0">
              <a:solidFill>
                <a:srgbClr val="284E8F"/>
              </a:solidFill>
              <a:latin typeface="Algerian" panose="04020705040A02060702" pitchFamily="82" charset="0"/>
              <a:ea typeface="华文楷体" panose="02010600040101010101" charset="-122"/>
            </a:endParaRPr>
          </a:p>
        </p:txBody>
      </p:sp>
      <p:sp>
        <p:nvSpPr>
          <p:cNvPr id="8" name="文本框 7"/>
          <p:cNvSpPr txBox="1"/>
          <p:nvPr/>
        </p:nvSpPr>
        <p:spPr>
          <a:xfrm>
            <a:off x="3064208" y="1679168"/>
            <a:ext cx="6669024" cy="829945"/>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阿司匹林（</a:t>
            </a:r>
            <a:r>
              <a:rPr lang="en-US" altLang="zh-CN" sz="1600" b="1" dirty="0">
                <a:solidFill>
                  <a:schemeClr val="tx1">
                    <a:lumMod val="75000"/>
                  </a:schemeClr>
                </a:solidFill>
                <a:latin typeface="华文楷体" panose="02010600040101010101" charset="-122"/>
                <a:ea typeface="华文楷体" panose="02010600040101010101" charset="-122"/>
              </a:rPr>
              <a:t>Aspirin</a:t>
            </a:r>
            <a:r>
              <a:rPr lang="zh-CN" altLang="en-US" sz="1600" b="1" dirty="0">
                <a:solidFill>
                  <a:schemeClr val="tx1">
                    <a:lumMod val="75000"/>
                  </a:schemeClr>
                </a:solidFill>
                <a:latin typeface="华文楷体" panose="02010600040101010101" charset="-122"/>
                <a:ea typeface="华文楷体" panose="02010600040101010101" charset="-122"/>
              </a:rPr>
              <a:t>，</a:t>
            </a:r>
            <a:r>
              <a:rPr lang="en-US" altLang="zh-CN" sz="1600" b="1" dirty="0">
                <a:solidFill>
                  <a:schemeClr val="tx1">
                    <a:lumMod val="75000"/>
                  </a:schemeClr>
                </a:solidFill>
                <a:latin typeface="华文楷体" panose="02010600040101010101" charset="-122"/>
                <a:ea typeface="华文楷体" panose="02010600040101010101" charset="-122"/>
              </a:rPr>
              <a:t>antiplatelet</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抗心绞痛药物（</a:t>
            </a:r>
            <a:r>
              <a:rPr lang="en-US" altLang="zh-CN" sz="1600" b="1" dirty="0">
                <a:solidFill>
                  <a:schemeClr val="tx1">
                    <a:lumMod val="75000"/>
                  </a:schemeClr>
                </a:solidFill>
                <a:latin typeface="华文楷体" panose="02010600040101010101" charset="-122"/>
                <a:ea typeface="华文楷体" panose="02010600040101010101" charset="-122"/>
              </a:rPr>
              <a:t>Anti-angina drugs</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血管紧张素转换酶抑制剂</a:t>
            </a:r>
            <a:r>
              <a:rPr lang="en-US" altLang="zh-CN" sz="1600" b="1" dirty="0">
                <a:solidFill>
                  <a:schemeClr val="tx1">
                    <a:lumMod val="75000"/>
                  </a:schemeClr>
                </a:solidFill>
                <a:latin typeface="华文楷体" panose="02010600040101010101" charset="-122"/>
                <a:ea typeface="华文楷体" panose="02010600040101010101" charset="-122"/>
              </a:rPr>
              <a:t>/</a:t>
            </a:r>
            <a:r>
              <a:rPr lang="zh-CN" altLang="en-US" sz="1600" b="1" dirty="0">
                <a:solidFill>
                  <a:schemeClr val="tx1">
                    <a:lumMod val="75000"/>
                  </a:schemeClr>
                </a:solidFill>
                <a:latin typeface="华文楷体" panose="02010600040101010101" charset="-122"/>
                <a:ea typeface="华文楷体" panose="02010600040101010101" charset="-122"/>
              </a:rPr>
              <a:t>血管紧张素</a:t>
            </a:r>
            <a:r>
              <a:rPr lang="en-US" altLang="zh-CN" sz="1600" b="1" dirty="0">
                <a:solidFill>
                  <a:schemeClr val="tx1">
                    <a:lumMod val="75000"/>
                  </a:schemeClr>
                </a:solidFill>
                <a:latin typeface="华文楷体" panose="02010600040101010101" charset="-122"/>
                <a:ea typeface="华文楷体" panose="02010600040101010101" charset="-122"/>
              </a:rPr>
              <a:t>Ⅱ</a:t>
            </a:r>
            <a:r>
              <a:rPr lang="zh-CN" altLang="en-US" sz="1600" b="1" dirty="0">
                <a:solidFill>
                  <a:schemeClr val="tx1">
                    <a:lumMod val="75000"/>
                  </a:schemeClr>
                </a:solidFill>
                <a:latin typeface="华文楷体" panose="02010600040101010101" charset="-122"/>
                <a:ea typeface="华文楷体" panose="02010600040101010101" charset="-122"/>
              </a:rPr>
              <a:t>受体拮抗（</a:t>
            </a:r>
            <a:r>
              <a:rPr lang="en-US" altLang="zh-CN" sz="1600" b="1" dirty="0">
                <a:solidFill>
                  <a:schemeClr val="tx1">
                    <a:lumMod val="75000"/>
                  </a:schemeClr>
                </a:solidFill>
                <a:latin typeface="华文楷体" panose="02010600040101010101" charset="-122"/>
                <a:ea typeface="华文楷体" panose="02010600040101010101" charset="-122"/>
              </a:rPr>
              <a:t>ACEI/ARB</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p:txBody>
      </p:sp>
      <p:sp>
        <p:nvSpPr>
          <p:cNvPr id="9" name="文本框 8"/>
          <p:cNvSpPr txBox="1"/>
          <p:nvPr/>
        </p:nvSpPr>
        <p:spPr>
          <a:xfrm>
            <a:off x="2212873" y="2408118"/>
            <a:ext cx="877824" cy="1106805"/>
          </a:xfrm>
          <a:prstGeom prst="rect">
            <a:avLst/>
          </a:prstGeom>
          <a:noFill/>
        </p:spPr>
        <p:txBody>
          <a:bodyPr wrap="square" rtlCol="0">
            <a:spAutoFit/>
          </a:bodyPr>
          <a:lstStyle/>
          <a:p>
            <a:r>
              <a:rPr lang="en-US" altLang="zh-CN" sz="6600" b="1" dirty="0">
                <a:solidFill>
                  <a:srgbClr val="284E8F"/>
                </a:solidFill>
                <a:latin typeface="Algerian" panose="04020705040A02060702" pitchFamily="82" charset="0"/>
                <a:ea typeface="华文楷体" panose="02010600040101010101" charset="-122"/>
              </a:rPr>
              <a:t>B</a:t>
            </a:r>
            <a:endParaRPr lang="zh-CN" altLang="en-US" sz="6600" b="1" dirty="0">
              <a:solidFill>
                <a:srgbClr val="284E8F"/>
              </a:solidFill>
              <a:latin typeface="Algerian" panose="04020705040A02060702" pitchFamily="82" charset="0"/>
              <a:ea typeface="华文楷体" panose="02010600040101010101" charset="-122"/>
            </a:endParaRPr>
          </a:p>
        </p:txBody>
      </p:sp>
      <p:sp>
        <p:nvSpPr>
          <p:cNvPr id="10" name="文本框 9"/>
          <p:cNvSpPr txBox="1"/>
          <p:nvPr/>
        </p:nvSpPr>
        <p:spPr>
          <a:xfrm>
            <a:off x="2212873" y="3297371"/>
            <a:ext cx="833308" cy="1106805"/>
          </a:xfrm>
          <a:prstGeom prst="rect">
            <a:avLst/>
          </a:prstGeom>
          <a:noFill/>
        </p:spPr>
        <p:txBody>
          <a:bodyPr wrap="square" rtlCol="0">
            <a:spAutoFit/>
          </a:bodyPr>
          <a:lstStyle/>
          <a:p>
            <a:r>
              <a:rPr lang="en-US" altLang="zh-CN" sz="6600" b="1" dirty="0">
                <a:solidFill>
                  <a:srgbClr val="284E8F"/>
                </a:solidFill>
                <a:latin typeface="Algerian" panose="04020705040A02060702" pitchFamily="82" charset="0"/>
                <a:ea typeface="华文楷体" panose="02010600040101010101" charset="-122"/>
              </a:rPr>
              <a:t>c</a:t>
            </a:r>
            <a:endParaRPr lang="zh-CN" altLang="en-US" sz="6600" b="1" dirty="0">
              <a:solidFill>
                <a:srgbClr val="284E8F"/>
              </a:solidFill>
              <a:latin typeface="Algerian" panose="04020705040A02060702" pitchFamily="82" charset="0"/>
              <a:ea typeface="华文楷体" panose="02010600040101010101" charset="-122"/>
            </a:endParaRPr>
          </a:p>
        </p:txBody>
      </p:sp>
      <p:sp>
        <p:nvSpPr>
          <p:cNvPr id="11" name="文本框 10"/>
          <p:cNvSpPr txBox="1"/>
          <p:nvPr/>
        </p:nvSpPr>
        <p:spPr>
          <a:xfrm>
            <a:off x="2240047" y="4137158"/>
            <a:ext cx="823476" cy="1106805"/>
          </a:xfrm>
          <a:prstGeom prst="rect">
            <a:avLst/>
          </a:prstGeom>
          <a:noFill/>
        </p:spPr>
        <p:txBody>
          <a:bodyPr wrap="square" rtlCol="0">
            <a:spAutoFit/>
          </a:bodyPr>
          <a:lstStyle/>
          <a:p>
            <a:r>
              <a:rPr lang="en-US" altLang="zh-CN" sz="6600" b="1" dirty="0">
                <a:solidFill>
                  <a:srgbClr val="284E8F"/>
                </a:solidFill>
                <a:latin typeface="Algerian" panose="04020705040A02060702" pitchFamily="82" charset="0"/>
                <a:ea typeface="华文楷体" panose="02010600040101010101" charset="-122"/>
              </a:rPr>
              <a:t>d</a:t>
            </a:r>
            <a:endParaRPr lang="zh-CN" altLang="en-US" sz="6600" b="1" dirty="0">
              <a:solidFill>
                <a:srgbClr val="284E8F"/>
              </a:solidFill>
              <a:latin typeface="Algerian" panose="04020705040A02060702" pitchFamily="82" charset="0"/>
              <a:ea typeface="华文楷体" panose="02010600040101010101" charset="-122"/>
            </a:endParaRPr>
          </a:p>
        </p:txBody>
      </p:sp>
      <p:sp>
        <p:nvSpPr>
          <p:cNvPr id="12" name="文本框 11"/>
          <p:cNvSpPr txBox="1"/>
          <p:nvPr/>
        </p:nvSpPr>
        <p:spPr>
          <a:xfrm>
            <a:off x="2240047" y="5057282"/>
            <a:ext cx="877824" cy="1106805"/>
          </a:xfrm>
          <a:prstGeom prst="rect">
            <a:avLst/>
          </a:prstGeom>
          <a:noFill/>
        </p:spPr>
        <p:txBody>
          <a:bodyPr wrap="square" rtlCol="0">
            <a:spAutoFit/>
          </a:bodyPr>
          <a:lstStyle/>
          <a:p>
            <a:r>
              <a:rPr lang="en-US" altLang="zh-CN" sz="6600" b="1" dirty="0">
                <a:solidFill>
                  <a:srgbClr val="284E8F"/>
                </a:solidFill>
                <a:latin typeface="Algerian" panose="04020705040A02060702" pitchFamily="82" charset="0"/>
                <a:ea typeface="华文楷体" panose="02010600040101010101" charset="-122"/>
              </a:rPr>
              <a:t>e</a:t>
            </a:r>
            <a:endParaRPr lang="zh-CN" altLang="en-US" sz="6600" b="1" dirty="0">
              <a:solidFill>
                <a:srgbClr val="284E8F"/>
              </a:solidFill>
              <a:latin typeface="Algerian" panose="04020705040A02060702" pitchFamily="82" charset="0"/>
              <a:ea typeface="华文楷体" panose="02010600040101010101" charset="-122"/>
            </a:endParaRPr>
          </a:p>
        </p:txBody>
      </p:sp>
      <p:sp>
        <p:nvSpPr>
          <p:cNvPr id="13" name="文本框 12"/>
          <p:cNvSpPr txBox="1"/>
          <p:nvPr/>
        </p:nvSpPr>
        <p:spPr>
          <a:xfrm>
            <a:off x="3063523" y="2660729"/>
            <a:ext cx="3579362" cy="583565"/>
          </a:xfrm>
          <a:prstGeom prst="rect">
            <a:avLst/>
          </a:prstGeom>
          <a:noFill/>
        </p:spPr>
        <p:txBody>
          <a:bodyPr wrap="square" rtlCol="0">
            <a:spAutoFit/>
          </a:bodyPr>
          <a:lstStyle/>
          <a:p>
            <a:pPr marL="285750" indent="-285750">
              <a:buFont typeface="Arial" panose="020B0604020202020204" pitchFamily="34" charset="0"/>
              <a:buChar char="•"/>
            </a:pPr>
            <a:r>
              <a:rPr lang="en-US" altLang="zh-CN" sz="1600" b="1" dirty="0">
                <a:solidFill>
                  <a:schemeClr val="tx1">
                    <a:lumMod val="75000"/>
                  </a:schemeClr>
                </a:solidFill>
                <a:latin typeface="华文楷体" panose="02010600040101010101" charset="-122"/>
                <a:ea typeface="华文楷体" panose="02010600040101010101" charset="-122"/>
              </a:rPr>
              <a:t>β</a:t>
            </a:r>
            <a:r>
              <a:rPr lang="zh-CN" altLang="en-US" sz="1600" b="1" dirty="0">
                <a:solidFill>
                  <a:schemeClr val="tx1">
                    <a:lumMod val="75000"/>
                  </a:schemeClr>
                </a:solidFill>
                <a:latin typeface="华文楷体" panose="02010600040101010101" charset="-122"/>
                <a:ea typeface="华文楷体" panose="02010600040101010101" charset="-122"/>
              </a:rPr>
              <a:t>受体阻滞剂（</a:t>
            </a:r>
            <a:r>
              <a:rPr lang="en-US" altLang="zh-CN" sz="1600" b="1" dirty="0">
                <a:solidFill>
                  <a:schemeClr val="tx1">
                    <a:lumMod val="75000"/>
                  </a:schemeClr>
                </a:solidFill>
                <a:latin typeface="华文楷体" panose="02010600040101010101" charset="-122"/>
                <a:ea typeface="华文楷体" panose="02010600040101010101" charset="-122"/>
              </a:rPr>
              <a:t>Beta-blocker</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控制血压（</a:t>
            </a:r>
            <a:r>
              <a:rPr lang="en-US" altLang="zh-CN" sz="1600" b="1" dirty="0">
                <a:solidFill>
                  <a:schemeClr val="tx1">
                    <a:lumMod val="75000"/>
                  </a:schemeClr>
                </a:solidFill>
                <a:latin typeface="华文楷体" panose="02010600040101010101" charset="-122"/>
                <a:ea typeface="华文楷体" panose="02010600040101010101" charset="-122"/>
              </a:rPr>
              <a:t>Blood Pressure</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p:txBody>
      </p:sp>
      <p:sp>
        <p:nvSpPr>
          <p:cNvPr id="14" name="文本框 13"/>
          <p:cNvSpPr txBox="1"/>
          <p:nvPr/>
        </p:nvSpPr>
        <p:spPr>
          <a:xfrm>
            <a:off x="3090697" y="3567178"/>
            <a:ext cx="3971279" cy="583565"/>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降低胆固醇（</a:t>
            </a:r>
            <a:r>
              <a:rPr lang="en-US" altLang="zh-CN" sz="1600" b="1" dirty="0">
                <a:solidFill>
                  <a:schemeClr val="tx1">
                    <a:lumMod val="75000"/>
                  </a:schemeClr>
                </a:solidFill>
                <a:latin typeface="华文楷体" panose="02010600040101010101" charset="-122"/>
                <a:ea typeface="华文楷体" panose="02010600040101010101" charset="-122"/>
              </a:rPr>
              <a:t>Cholesterol</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戒烟（</a:t>
            </a:r>
            <a:r>
              <a:rPr lang="en-US" altLang="zh-CN" sz="1600" b="1" dirty="0">
                <a:solidFill>
                  <a:schemeClr val="tx1">
                    <a:lumMod val="75000"/>
                  </a:schemeClr>
                </a:solidFill>
                <a:latin typeface="华文楷体" panose="02010600040101010101" charset="-122"/>
                <a:ea typeface="华文楷体" panose="02010600040101010101" charset="-122"/>
              </a:rPr>
              <a:t>Cigarettes</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p:txBody>
      </p:sp>
      <p:sp>
        <p:nvSpPr>
          <p:cNvPr id="15" name="文本框 14"/>
          <p:cNvSpPr txBox="1"/>
          <p:nvPr/>
        </p:nvSpPr>
        <p:spPr>
          <a:xfrm>
            <a:off x="3090697" y="4432018"/>
            <a:ext cx="3971279" cy="583565"/>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防治糖尿病（</a:t>
            </a:r>
            <a:r>
              <a:rPr lang="en-US" altLang="zh-CN" sz="1600" b="1" dirty="0">
                <a:solidFill>
                  <a:schemeClr val="tx1">
                    <a:lumMod val="75000"/>
                  </a:schemeClr>
                </a:solidFill>
                <a:latin typeface="华文楷体" panose="02010600040101010101" charset="-122"/>
                <a:ea typeface="华文楷体" panose="02010600040101010101" charset="-122"/>
              </a:rPr>
              <a:t>Diabetes</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控制饮食（</a:t>
            </a:r>
            <a:r>
              <a:rPr lang="en-US" altLang="zh-CN" sz="1600" b="1" dirty="0">
                <a:solidFill>
                  <a:schemeClr val="tx1">
                    <a:lumMod val="75000"/>
                  </a:schemeClr>
                </a:solidFill>
                <a:latin typeface="华文楷体" panose="02010600040101010101" charset="-122"/>
                <a:ea typeface="华文楷体" panose="02010600040101010101" charset="-122"/>
              </a:rPr>
              <a:t>Diet</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p:txBody>
      </p:sp>
      <p:sp>
        <p:nvSpPr>
          <p:cNvPr id="16" name="文本框 15"/>
          <p:cNvSpPr txBox="1"/>
          <p:nvPr/>
        </p:nvSpPr>
        <p:spPr>
          <a:xfrm>
            <a:off x="3117871" y="5303866"/>
            <a:ext cx="3971279" cy="583565"/>
          </a:xfrm>
          <a:prstGeom prst="rect">
            <a:avLst/>
          </a:prstGeom>
          <a:noFill/>
        </p:spPr>
        <p:txBody>
          <a:bodyPr wrap="square" rtlCol="0">
            <a:spAutoFit/>
          </a:bodyPr>
          <a:lstStyle/>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健康教育（</a:t>
            </a:r>
            <a:r>
              <a:rPr lang="en-US" altLang="zh-CN" sz="1600" b="1" dirty="0">
                <a:solidFill>
                  <a:schemeClr val="tx1">
                    <a:lumMod val="75000"/>
                  </a:schemeClr>
                </a:solidFill>
                <a:latin typeface="华文楷体" panose="02010600040101010101" charset="-122"/>
                <a:ea typeface="华文楷体" panose="02010600040101010101" charset="-122"/>
              </a:rPr>
              <a:t>Education</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a:p>
            <a:pPr marL="285750" indent="-285750">
              <a:buFont typeface="Arial" panose="020B0604020202020204" pitchFamily="34" charset="0"/>
              <a:buChar char="•"/>
            </a:pPr>
            <a:r>
              <a:rPr lang="zh-CN" altLang="en-US" sz="1600" b="1" dirty="0">
                <a:solidFill>
                  <a:schemeClr val="tx1">
                    <a:lumMod val="75000"/>
                  </a:schemeClr>
                </a:solidFill>
                <a:latin typeface="华文楷体" panose="02010600040101010101" charset="-122"/>
                <a:ea typeface="华文楷体" panose="02010600040101010101" charset="-122"/>
              </a:rPr>
              <a:t>体育锻炼（</a:t>
            </a:r>
            <a:r>
              <a:rPr lang="en-US" altLang="zh-CN" sz="1600" b="1" dirty="0">
                <a:solidFill>
                  <a:schemeClr val="tx1">
                    <a:lumMod val="75000"/>
                  </a:schemeClr>
                </a:solidFill>
                <a:latin typeface="华文楷体" panose="02010600040101010101" charset="-122"/>
                <a:ea typeface="华文楷体" panose="02010600040101010101" charset="-122"/>
              </a:rPr>
              <a:t>Exercises</a:t>
            </a:r>
            <a:r>
              <a:rPr lang="zh-CN" altLang="en-US" sz="1600" b="1" dirty="0">
                <a:solidFill>
                  <a:schemeClr val="tx1">
                    <a:lumMod val="75000"/>
                  </a:schemeClr>
                </a:solidFill>
                <a:latin typeface="华文楷体" panose="02010600040101010101" charset="-122"/>
                <a:ea typeface="华文楷体" panose="02010600040101010101" charset="-122"/>
              </a:rPr>
              <a:t>）</a:t>
            </a:r>
            <a:endParaRPr lang="en-US" altLang="zh-CN" sz="1600" b="1" dirty="0">
              <a:solidFill>
                <a:schemeClr val="tx1">
                  <a:lumMod val="75000"/>
                </a:schemeClr>
              </a:solidFill>
              <a:latin typeface="华文楷体" panose="02010600040101010101" charset="-122"/>
              <a:ea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ctrTitle"/>
          </p:nvPr>
        </p:nvSpPr>
        <p:spPr/>
        <p:txBody>
          <a:bodyPr vert="horz" wrap="square" lIns="91440" tIns="45720" rIns="91440" bIns="45720" anchor="b">
            <a:normAutofit/>
          </a:bodyPr>
          <a:lstStyle/>
          <a:p>
            <a:pPr algn="ctr" eaLnBrk="1" hangingPunct="1"/>
            <a:r>
              <a:rPr lang="en-US" altLang="zh-CN" sz="2800" b="1" dirty="0">
                <a:ea typeface="微软雅黑" panose="020B0503020204020204" pitchFamily="34" charset="-122"/>
              </a:rPr>
              <a:t>A: </a:t>
            </a:r>
            <a:r>
              <a:rPr lang="zh-CN" altLang="en-US" sz="2800" b="1" dirty="0">
                <a:ea typeface="微软雅黑" panose="020B0503020204020204" pitchFamily="34" charset="-122"/>
              </a:rPr>
              <a:t>抗血小板药物</a:t>
            </a:r>
            <a:endParaRPr lang="zh-CN" altLang="en-US" sz="2800" b="1" dirty="0">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9457"/>
          <p:cNvSpPr>
            <a:spLocks noGrp="1"/>
          </p:cNvSpPr>
          <p:nvPr>
            <p:ph type="title"/>
          </p:nvPr>
        </p:nvSpPr>
        <p:spPr>
          <a:solidFill>
            <a:srgbClr val="FFFFFF"/>
          </a:solidFill>
          <a:ln>
            <a:noFill/>
          </a:ln>
        </p:spPr>
        <p:txBody>
          <a:bodyPr>
            <a:normAutofit/>
          </a:bodyPr>
          <a:lstStyle/>
          <a:p>
            <a:pPr algn="ctr" latinLnBrk="1">
              <a:buClr>
                <a:schemeClr val="tx2"/>
              </a:buClr>
            </a:pPr>
            <a:r>
              <a:rPr lang="zh-CN" altLang="en-US" sz="2800" b="1" dirty="0">
                <a:ea typeface="微软雅黑" panose="020B0503020204020204" pitchFamily="34" charset="-122"/>
              </a:rPr>
              <a:t>无血栓，无事件</a:t>
            </a:r>
            <a:endParaRPr lang="en-US" altLang="zh-CN" sz="2800" b="1" dirty="0">
              <a:ea typeface="微软雅黑" panose="020B0503020204020204" pitchFamily="34" charset="-122"/>
            </a:endParaRPr>
          </a:p>
        </p:txBody>
      </p:sp>
      <p:pic>
        <p:nvPicPr>
          <p:cNvPr id="89092" name="Picture 33" descr="Thrombo-Interactions-v2"/>
          <p:cNvPicPr>
            <a:picLocks noChangeAspect="1"/>
          </p:cNvPicPr>
          <p:nvPr/>
        </p:nvPicPr>
        <p:blipFill>
          <a:blip r:embed="rId1"/>
          <a:stretch>
            <a:fillRect/>
          </a:stretch>
        </p:blipFill>
        <p:spPr>
          <a:xfrm>
            <a:off x="3863975" y="3860800"/>
            <a:ext cx="5710238" cy="1460500"/>
          </a:xfrm>
          <a:prstGeom prst="rect">
            <a:avLst/>
          </a:prstGeom>
          <a:noFill/>
          <a:ln w="9525">
            <a:noFill/>
          </a:ln>
        </p:spPr>
      </p:pic>
      <p:pic>
        <p:nvPicPr>
          <p:cNvPr id="89104" name="Picture 2" descr="http://www.regenexx.com/wp-content/uploads/2009/07/cellular_platelets.jpg"/>
          <p:cNvPicPr>
            <a:picLocks noChangeAspect="1"/>
          </p:cNvPicPr>
          <p:nvPr/>
        </p:nvPicPr>
        <p:blipFill>
          <a:blip r:embed="rId2"/>
          <a:stretch>
            <a:fillRect/>
          </a:stretch>
        </p:blipFill>
        <p:spPr>
          <a:xfrm>
            <a:off x="8688388" y="2852738"/>
            <a:ext cx="1404937" cy="1431925"/>
          </a:xfrm>
          <a:prstGeom prst="rect">
            <a:avLst/>
          </a:prstGeom>
          <a:noFill/>
          <a:ln w="9525">
            <a:noFill/>
          </a:ln>
        </p:spPr>
      </p:pic>
      <p:sp>
        <p:nvSpPr>
          <p:cNvPr id="105492" name="Rectangle 20"/>
          <p:cNvSpPr>
            <a:spLocks noChangeArrowheads="1"/>
          </p:cNvSpPr>
          <p:nvPr/>
        </p:nvSpPr>
        <p:spPr bwMode="auto">
          <a:xfrm>
            <a:off x="6054408" y="6274435"/>
            <a:ext cx="4412615" cy="521970"/>
          </a:xfrm>
          <a:prstGeom prst="rect">
            <a:avLst/>
          </a:prstGeom>
          <a:noFill/>
          <a:ln w="9525">
            <a:noFill/>
            <a:miter lim="800000"/>
          </a:ln>
          <a:effectLst>
            <a:prstShdw prst="shdw17" dist="17961" dir="2700000">
              <a:schemeClr val="accent1">
                <a:gamma/>
                <a:shade val="60000"/>
                <a:invGamma/>
              </a:schemeClr>
            </a:prstShdw>
          </a:effectLst>
        </p:spPr>
        <p:txBody>
          <a:bodyPr wrap="none">
            <a:spAutoFit/>
          </a:bodyPr>
          <a:lstStyle/>
          <a:p>
            <a:r>
              <a:rPr lang="en-US" altLang="zh-CN" sz="1400" b="1" err="1">
                <a:solidFill>
                  <a:schemeClr val="tx1"/>
                </a:solidFill>
                <a:latin typeface="Arial" panose="020B0604020202020204" pitchFamily="34" charset="0"/>
                <a:ea typeface="华文楷体" panose="02010600040101010101" charset="-122"/>
              </a:rPr>
              <a:t>Vorchheimer</a:t>
            </a:r>
            <a:r>
              <a:rPr lang="en-US" altLang="zh-CN" sz="1400" b="1">
                <a:solidFill>
                  <a:schemeClr val="tx1"/>
                </a:solidFill>
                <a:latin typeface="Arial" panose="020B0604020202020204" pitchFamily="34" charset="0"/>
                <a:ea typeface="华文楷体" panose="02010600040101010101" charset="-122"/>
              </a:rPr>
              <a:t> DA, </a:t>
            </a:r>
            <a:r>
              <a:rPr lang="en-US" altLang="zh-CN" sz="1400" b="1" i="1">
                <a:solidFill>
                  <a:schemeClr val="tx1"/>
                </a:solidFill>
                <a:latin typeface="Arial" panose="020B0604020202020204" pitchFamily="34" charset="0"/>
                <a:ea typeface="华文楷体" panose="02010600040101010101" charset="-122"/>
              </a:rPr>
              <a:t>et al.</a:t>
            </a:r>
            <a:r>
              <a:rPr lang="en-US" altLang="zh-CN" sz="1400" b="1">
                <a:solidFill>
                  <a:schemeClr val="tx1"/>
                </a:solidFill>
                <a:latin typeface="Arial" panose="020B0604020202020204" pitchFamily="34" charset="0"/>
                <a:ea typeface="华文楷体" panose="02010600040101010101" charset="-122"/>
              </a:rPr>
              <a:t> Mayo </a:t>
            </a:r>
            <a:r>
              <a:rPr lang="en-US" altLang="zh-CN" sz="1400" b="1" err="1">
                <a:solidFill>
                  <a:schemeClr val="tx1"/>
                </a:solidFill>
                <a:latin typeface="Arial" panose="020B0604020202020204" pitchFamily="34" charset="0"/>
                <a:ea typeface="华文楷体" panose="02010600040101010101" charset="-122"/>
              </a:rPr>
              <a:t>Clin</a:t>
            </a:r>
            <a:r>
              <a:rPr lang="en-US" altLang="zh-CN" sz="1400" b="1">
                <a:solidFill>
                  <a:schemeClr val="tx1"/>
                </a:solidFill>
                <a:latin typeface="Arial" panose="020B0604020202020204" pitchFamily="34" charset="0"/>
                <a:ea typeface="华文楷体" panose="02010600040101010101" charset="-122"/>
              </a:rPr>
              <a:t> Proc. 2006;81:59</a:t>
            </a:r>
            <a:endParaRPr lang="en-US" altLang="zh-CN" sz="1400" b="1">
              <a:solidFill>
                <a:schemeClr val="tx1"/>
              </a:solidFill>
              <a:latin typeface="Arial" panose="020B0604020202020204" pitchFamily="34" charset="0"/>
              <a:ea typeface="华文楷体" panose="02010600040101010101" charset="-122"/>
            </a:endParaRPr>
          </a:p>
          <a:p>
            <a:r>
              <a:rPr lang="en-US" altLang="zh-CN" sz="1400" b="1">
                <a:solidFill>
                  <a:schemeClr val="tx1"/>
                </a:solidFill>
                <a:latin typeface="Arial" panose="020B0604020202020204" pitchFamily="34" charset="0"/>
                <a:ea typeface="华文楷体" panose="02010600040101010101" charset="-122"/>
              </a:rPr>
              <a:t>Davies MJ. Heart. 2000;83:361 </a:t>
            </a:r>
            <a:endParaRPr lang="en-US" altLang="zh-CN" sz="1400" b="1">
              <a:solidFill>
                <a:schemeClr val="tx1"/>
              </a:solidFill>
              <a:latin typeface="Arial" panose="020B0604020202020204" pitchFamily="34" charset="0"/>
              <a:ea typeface="华文楷体" panose="02010600040101010101" charset="-122"/>
            </a:endParaRPr>
          </a:p>
        </p:txBody>
      </p:sp>
      <p:sp>
        <p:nvSpPr>
          <p:cNvPr id="78864" name="Text Box 14"/>
          <p:cNvSpPr txBox="1">
            <a:spLocks noChangeArrowheads="1"/>
          </p:cNvSpPr>
          <p:nvPr/>
        </p:nvSpPr>
        <p:spPr bwMode="auto">
          <a:xfrm>
            <a:off x="1524000" y="3789363"/>
            <a:ext cx="2220913" cy="1014730"/>
          </a:xfrm>
          <a:prstGeom prst="rect">
            <a:avLst/>
          </a:prstGeom>
          <a:noFill/>
          <a:ln w="9525">
            <a:noFill/>
            <a:miter lim="800000"/>
          </a:ln>
        </p:spPr>
        <p:txBody>
          <a:bodyPr>
            <a:spAutoFit/>
          </a:bodyPr>
          <a:lstStyle/>
          <a:p>
            <a:pPr defTabSz="457200"/>
            <a:r>
              <a:rPr lang="zh-CN" altLang="en-US" sz="2000" b="1" dirty="0">
                <a:solidFill>
                  <a:schemeClr val="tx1"/>
                </a:solidFill>
                <a:latin typeface="Arial" panose="020B0604020202020204" pitchFamily="34" charset="0"/>
                <a:ea typeface="华文楷体" panose="02010600040101010101" charset="-122"/>
              </a:rPr>
              <a:t>斑块破裂致血小板活化、黏附在暴露的血管内皮下组织</a:t>
            </a:r>
            <a:endParaRPr lang="en-US" altLang="zh-CN" sz="2000" b="1" dirty="0">
              <a:solidFill>
                <a:schemeClr val="tx1"/>
              </a:solidFill>
              <a:latin typeface="Arial" panose="020B0604020202020204" pitchFamily="34" charset="0"/>
              <a:ea typeface="华文楷体" panose="02010600040101010101" charset="-122"/>
            </a:endParaRPr>
          </a:p>
        </p:txBody>
      </p:sp>
      <p:sp>
        <p:nvSpPr>
          <p:cNvPr id="159761" name="Line 17"/>
          <p:cNvSpPr>
            <a:spLocks noChangeShapeType="1"/>
          </p:cNvSpPr>
          <p:nvPr/>
        </p:nvSpPr>
        <p:spPr bwMode="auto">
          <a:xfrm>
            <a:off x="3719513" y="4437063"/>
            <a:ext cx="1870075" cy="204788"/>
          </a:xfrm>
          <a:prstGeom prst="line">
            <a:avLst/>
          </a:prstGeom>
          <a:noFill/>
          <a:ln w="57150">
            <a:solidFill>
              <a:srgbClr val="FFCC00"/>
            </a:solidFill>
            <a:round/>
            <a:tailEnd type="triangle" w="med" len="med"/>
          </a:ln>
          <a:effectLst>
            <a:outerShdw dist="35921" dir="2700000" algn="ctr" rotWithShape="0">
              <a:schemeClr val="tx1"/>
            </a:outerShdw>
          </a:effectLst>
        </p:spPr>
        <p:txBody>
          <a:body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sz="2000" b="1" i="0" u="none" strike="noStrike" kern="1200" cap="none" spc="0" normalizeH="0" baseline="0" noProof="0" dirty="0">
              <a:ln>
                <a:noFill/>
              </a:ln>
              <a:solidFill>
                <a:srgbClr val="000000"/>
              </a:solidFill>
              <a:effectLst/>
              <a:uLnTx/>
              <a:uFillTx/>
              <a:latin typeface="+mn-lt"/>
              <a:ea typeface="+mj-ea"/>
              <a:cs typeface="+mn-cs"/>
            </a:endParaRPr>
          </a:p>
        </p:txBody>
      </p:sp>
      <p:sp>
        <p:nvSpPr>
          <p:cNvPr id="159753" name="Line 9"/>
          <p:cNvSpPr>
            <a:spLocks noChangeShapeType="1"/>
          </p:cNvSpPr>
          <p:nvPr/>
        </p:nvSpPr>
        <p:spPr bwMode="auto">
          <a:xfrm>
            <a:off x="4511675" y="2924175"/>
            <a:ext cx="1219200" cy="979488"/>
          </a:xfrm>
          <a:prstGeom prst="line">
            <a:avLst/>
          </a:prstGeom>
          <a:noFill/>
          <a:ln w="57150">
            <a:solidFill>
              <a:srgbClr val="FFCC00"/>
            </a:solidFill>
            <a:round/>
            <a:tailEnd type="triangle" w="med" len="med"/>
          </a:ln>
          <a:effectLst>
            <a:outerShdw dist="35921" dir="2700000" algn="ctr" rotWithShape="0">
              <a:schemeClr val="tx1"/>
            </a:outerShdw>
          </a:effectLst>
        </p:spPr>
        <p:txBody>
          <a:body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sz="2000" b="1" i="0" u="none" strike="noStrike" kern="1200" cap="none" spc="0" normalizeH="0" baseline="0" noProof="0" dirty="0">
              <a:ln>
                <a:noFill/>
              </a:ln>
              <a:solidFill>
                <a:srgbClr val="000000"/>
              </a:solidFill>
              <a:effectLst/>
              <a:uLnTx/>
              <a:uFillTx/>
              <a:latin typeface="+mn-lt"/>
              <a:ea typeface="+mj-ea"/>
              <a:cs typeface="+mn-cs"/>
            </a:endParaRPr>
          </a:p>
        </p:txBody>
      </p:sp>
      <p:sp>
        <p:nvSpPr>
          <p:cNvPr id="19477" name="Oval 25"/>
          <p:cNvSpPr/>
          <p:nvPr/>
        </p:nvSpPr>
        <p:spPr>
          <a:xfrm>
            <a:off x="1619250" y="3357563"/>
            <a:ext cx="457200" cy="457200"/>
          </a:xfrm>
          <a:prstGeom prst="ellipse">
            <a:avLst/>
          </a:prstGeom>
          <a:noFill/>
          <a:ln w="25400" cap="flat" cmpd="sng">
            <a:solidFill>
              <a:schemeClr val="tx1"/>
            </a:solidFill>
            <a:prstDash val="solid"/>
            <a:headEnd type="none" w="med" len="med"/>
            <a:tailEnd type="none" w="med" len="med"/>
          </a:ln>
        </p:spPr>
        <p:txBody>
          <a:bodyPr anchor="ctr"/>
          <a:lstStyle/>
          <a:p>
            <a:pPr algn="ctr">
              <a:spcBef>
                <a:spcPct val="0"/>
              </a:spcBef>
            </a:pPr>
            <a:r>
              <a:rPr lang="en-US" altLang="zh-CN" sz="2000" b="1">
                <a:solidFill>
                  <a:schemeClr val="tx1"/>
                </a:solidFill>
                <a:latin typeface="Arial" panose="020B0604020202020204" pitchFamily="34" charset="0"/>
                <a:ea typeface="华文楷体" panose="02010600040101010101" charset="-122"/>
              </a:rPr>
              <a:t>1</a:t>
            </a:r>
            <a:endParaRPr lang="en-US" altLang="zh-CN" sz="2000" b="1">
              <a:solidFill>
                <a:schemeClr val="tx1"/>
              </a:solidFill>
              <a:latin typeface="Arial" panose="020B0604020202020204" pitchFamily="34" charset="0"/>
              <a:ea typeface="华文楷体" panose="02010600040101010101" charset="-122"/>
            </a:endParaRPr>
          </a:p>
        </p:txBody>
      </p:sp>
      <p:sp>
        <p:nvSpPr>
          <p:cNvPr id="89096" name="Text Box 10"/>
          <p:cNvSpPr txBox="1">
            <a:spLocks noChangeArrowheads="1"/>
          </p:cNvSpPr>
          <p:nvPr/>
        </p:nvSpPr>
        <p:spPr bwMode="auto">
          <a:xfrm>
            <a:off x="7032625" y="2205038"/>
            <a:ext cx="3359150" cy="1014730"/>
          </a:xfrm>
          <a:prstGeom prst="rect">
            <a:avLst/>
          </a:prstGeom>
          <a:noFill/>
          <a:ln w="9525">
            <a:noFill/>
            <a:miter lim="800000"/>
          </a:ln>
        </p:spPr>
        <p:txBody>
          <a:bodyPr>
            <a:spAutoFit/>
          </a:bodyPr>
          <a:lstStyle/>
          <a:p>
            <a:pPr defTabSz="457200"/>
            <a:r>
              <a:rPr lang="zh-CN" altLang="en-US" sz="2000" b="1" dirty="0">
                <a:solidFill>
                  <a:schemeClr val="tx1"/>
                </a:solidFill>
                <a:latin typeface="Arial" panose="020B0604020202020204" pitchFamily="34" charset="0"/>
                <a:ea typeface="华文楷体" panose="02010600040101010101" charset="-122"/>
              </a:rPr>
              <a:t>激活的血小板不断聚集，在受损部位聚合成块状物</a:t>
            </a:r>
            <a:endParaRPr lang="en-US" altLang="zh-CN" sz="2000" b="1">
              <a:solidFill>
                <a:schemeClr val="tx1"/>
              </a:solidFill>
              <a:latin typeface="Arial" panose="020B0604020202020204" pitchFamily="34" charset="0"/>
              <a:ea typeface="华文楷体" panose="02010600040101010101" charset="-122"/>
            </a:endParaRPr>
          </a:p>
          <a:p>
            <a:pPr defTabSz="457200"/>
            <a:endParaRPr lang="en-US" altLang="zh-CN" sz="2000" b="1">
              <a:solidFill>
                <a:schemeClr val="tx1"/>
              </a:solidFill>
              <a:latin typeface="Arial" panose="020B0604020202020204" pitchFamily="34" charset="0"/>
              <a:ea typeface="华文楷体" panose="02010600040101010101" charset="-122"/>
            </a:endParaRPr>
          </a:p>
        </p:txBody>
      </p:sp>
      <p:sp>
        <p:nvSpPr>
          <p:cNvPr id="19479" name="Oval 26"/>
          <p:cNvSpPr/>
          <p:nvPr/>
        </p:nvSpPr>
        <p:spPr>
          <a:xfrm>
            <a:off x="6600825" y="2349500"/>
            <a:ext cx="457200" cy="457200"/>
          </a:xfrm>
          <a:prstGeom prst="ellipse">
            <a:avLst/>
          </a:prstGeom>
          <a:noFill/>
          <a:ln w="25400" cap="flat" cmpd="sng">
            <a:solidFill>
              <a:schemeClr val="tx1"/>
            </a:solidFill>
            <a:prstDash val="solid"/>
            <a:headEnd type="none" w="med" len="med"/>
            <a:tailEnd type="none" w="med" len="med"/>
          </a:ln>
        </p:spPr>
        <p:txBody>
          <a:bodyPr anchor="ctr"/>
          <a:lstStyle/>
          <a:p>
            <a:pPr algn="ctr">
              <a:spcBef>
                <a:spcPct val="0"/>
              </a:spcBef>
            </a:pPr>
            <a:r>
              <a:rPr lang="en-US" altLang="zh-CN" sz="2000" b="1">
                <a:solidFill>
                  <a:schemeClr val="tx1"/>
                </a:solidFill>
                <a:latin typeface="Arial" panose="020B0604020202020204" pitchFamily="34" charset="0"/>
                <a:ea typeface="华文楷体" panose="02010600040101010101" charset="-122"/>
              </a:rPr>
              <a:t>3</a:t>
            </a:r>
            <a:endParaRPr lang="en-US" altLang="zh-CN" sz="2000" b="1">
              <a:solidFill>
                <a:schemeClr val="tx1"/>
              </a:solidFill>
              <a:latin typeface="Arial" panose="020B0604020202020204" pitchFamily="34" charset="0"/>
              <a:ea typeface="华文楷体" panose="02010600040101010101" charset="-122"/>
            </a:endParaRPr>
          </a:p>
        </p:txBody>
      </p:sp>
      <p:sp>
        <p:nvSpPr>
          <p:cNvPr id="19480" name="Text Box 7"/>
          <p:cNvSpPr txBox="1"/>
          <p:nvPr/>
        </p:nvSpPr>
        <p:spPr>
          <a:xfrm>
            <a:off x="2927350" y="2565400"/>
            <a:ext cx="3854450" cy="398780"/>
          </a:xfrm>
          <a:prstGeom prst="rect">
            <a:avLst/>
          </a:prstGeom>
          <a:noFill/>
          <a:ln w="9525">
            <a:noFill/>
          </a:ln>
        </p:spPr>
        <p:txBody>
          <a:bodyPr>
            <a:spAutoFit/>
          </a:bodyPr>
          <a:lstStyle/>
          <a:p>
            <a:pPr defTabSz="457200"/>
            <a:r>
              <a:rPr lang="zh-CN" altLang="en-US" sz="2000" b="1" dirty="0">
                <a:solidFill>
                  <a:schemeClr val="tx1"/>
                </a:solidFill>
                <a:latin typeface="Arial" panose="020B0604020202020204" pitchFamily="34" charset="0"/>
                <a:ea typeface="华文楷体" panose="02010600040101010101" charset="-122"/>
              </a:rPr>
              <a:t>活化血小板释放</a:t>
            </a:r>
            <a:endParaRPr lang="zh-CN" altLang="en-US" sz="2000" b="1" dirty="0">
              <a:solidFill>
                <a:schemeClr val="tx1"/>
              </a:solidFill>
              <a:latin typeface="Arial" panose="020B0604020202020204" pitchFamily="34" charset="0"/>
              <a:ea typeface="华文楷体" panose="02010600040101010101" charset="-122"/>
            </a:endParaRPr>
          </a:p>
        </p:txBody>
      </p:sp>
      <p:sp>
        <p:nvSpPr>
          <p:cNvPr id="19481" name="Oval 24"/>
          <p:cNvSpPr/>
          <p:nvPr/>
        </p:nvSpPr>
        <p:spPr>
          <a:xfrm>
            <a:off x="2495550" y="2565400"/>
            <a:ext cx="457200" cy="457200"/>
          </a:xfrm>
          <a:prstGeom prst="ellipse">
            <a:avLst/>
          </a:prstGeom>
          <a:noFill/>
          <a:ln w="25400" cap="flat" cmpd="sng">
            <a:solidFill>
              <a:schemeClr val="tx1"/>
            </a:solidFill>
            <a:prstDash val="solid"/>
            <a:headEnd type="none" w="med" len="med"/>
            <a:tailEnd type="none" w="med" len="med"/>
          </a:ln>
        </p:spPr>
        <p:txBody>
          <a:bodyPr anchor="ctr"/>
          <a:lstStyle/>
          <a:p>
            <a:pPr algn="ctr">
              <a:spcBef>
                <a:spcPct val="0"/>
              </a:spcBef>
            </a:pPr>
            <a:r>
              <a:rPr lang="en-US" altLang="zh-CN" sz="2000" b="1">
                <a:solidFill>
                  <a:schemeClr val="tx1"/>
                </a:solidFill>
                <a:latin typeface="Arial" panose="020B0604020202020204" pitchFamily="34" charset="0"/>
                <a:ea typeface="华文楷体" panose="02010600040101010101" charset="-122"/>
              </a:rPr>
              <a:t>2</a:t>
            </a:r>
            <a:endParaRPr lang="en-US" altLang="zh-CN" sz="2000" b="1">
              <a:solidFill>
                <a:schemeClr val="tx1"/>
              </a:solidFill>
              <a:latin typeface="Arial" panose="020B0604020202020204" pitchFamily="34" charset="0"/>
              <a:ea typeface="华文楷体" panose="02010600040101010101" charset="-122"/>
            </a:endParaRPr>
          </a:p>
        </p:txBody>
      </p:sp>
      <p:sp>
        <p:nvSpPr>
          <p:cNvPr id="159756" name="Line 12"/>
          <p:cNvSpPr>
            <a:spLocks noChangeShapeType="1"/>
          </p:cNvSpPr>
          <p:nvPr/>
        </p:nvSpPr>
        <p:spPr bwMode="auto">
          <a:xfrm flipH="1">
            <a:off x="6738938" y="2997200"/>
            <a:ext cx="1878013" cy="1500188"/>
          </a:xfrm>
          <a:prstGeom prst="line">
            <a:avLst/>
          </a:prstGeom>
          <a:noFill/>
          <a:ln w="57150">
            <a:solidFill>
              <a:srgbClr val="FFCC00"/>
            </a:solidFill>
            <a:round/>
            <a:tailEnd type="triangle" w="med" len="med"/>
          </a:ln>
          <a:effectLst>
            <a:outerShdw dist="35921" dir="2700000" algn="ctr" rotWithShape="0">
              <a:schemeClr val="tx1"/>
            </a:outerShdw>
          </a:effectLst>
        </p:spPr>
        <p:txBody>
          <a:body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en-US" sz="2000" b="1" i="0" u="none" strike="noStrike" kern="1200" cap="none" spc="0" normalizeH="0" baseline="0" noProof="0" dirty="0">
              <a:ln>
                <a:noFill/>
              </a:ln>
              <a:solidFill>
                <a:srgbClr val="000000"/>
              </a:solidFill>
              <a:effectLst/>
              <a:uLnTx/>
              <a:uFillTx/>
              <a:latin typeface="+mn-lt"/>
              <a:ea typeface="+mj-ea"/>
              <a:cs typeface="+mn-cs"/>
            </a:endParaRPr>
          </a:p>
        </p:txBody>
      </p:sp>
      <p:sp>
        <p:nvSpPr>
          <p:cNvPr id="51" name="圆角矩形 50"/>
          <p:cNvSpPr/>
          <p:nvPr/>
        </p:nvSpPr>
        <p:spPr>
          <a:xfrm>
            <a:off x="3432175" y="3500438"/>
            <a:ext cx="5903913" cy="1152525"/>
          </a:xfrm>
          <a:prstGeom prst="roundRect">
            <a:avLst/>
          </a:prstGeom>
          <a:solidFill>
            <a:srgbClr val="A6C1F8">
              <a:alpha val="41000"/>
            </a:srgbClr>
          </a:solidFill>
          <a:ln>
            <a:solidFill>
              <a:srgbClr val="A6C1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lvl="0" indent="0" algn="l" defTabSz="914400" rtl="0" eaLnBrk="0" fontAlgn="base" latinLnBrk="0" hangingPunct="0">
              <a:lnSpc>
                <a:spcPct val="100000"/>
              </a:lnSpc>
              <a:spcBef>
                <a:spcPct val="50000"/>
              </a:spcBef>
              <a:spcAft>
                <a:spcPct val="0"/>
              </a:spcAft>
              <a:buNone/>
              <a:defRPr sz="2400" b="1" i="0" u="none" kern="1200" baseline="0">
                <a:solidFill>
                  <a:srgbClr val="FF0000"/>
                </a:solidFill>
                <a:latin typeface="Times New Roman" panose="02020603050405020304" pitchFamily="18" charset="0"/>
                <a:ea typeface="宋体" panose="02010600030101010101" pitchFamily="2" charset="-122"/>
              </a:defRPr>
            </a:lvl1pPr>
            <a:lvl2pPr marL="457200" lvl="1" indent="0" algn="l" defTabSz="914400" rtl="0" eaLnBrk="1" fontAlgn="base" latinLnBrk="0" hangingPunct="1">
              <a:lnSpc>
                <a:spcPct val="100000"/>
              </a:lnSpc>
              <a:spcBef>
                <a:spcPct val="50000"/>
              </a:spcBef>
              <a:spcAft>
                <a:spcPct val="0"/>
              </a:spcAft>
              <a:buNone/>
              <a:defRPr sz="2400" b="1" i="0" u="none" kern="1200" baseline="0">
                <a:solidFill>
                  <a:srgbClr val="FF0000"/>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50000"/>
              </a:spcBef>
              <a:spcAft>
                <a:spcPct val="0"/>
              </a:spcAft>
              <a:buNone/>
              <a:defRPr sz="2400" b="1" i="0" u="none" kern="1200" baseline="0">
                <a:solidFill>
                  <a:srgbClr val="FF0000"/>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50000"/>
              </a:spcBef>
              <a:spcAft>
                <a:spcPct val="0"/>
              </a:spcAft>
              <a:buNone/>
              <a:defRPr sz="2400" b="1" i="0" u="none" kern="1200" baseline="0">
                <a:solidFill>
                  <a:srgbClr val="FF0000"/>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50000"/>
              </a:spcBef>
              <a:spcAft>
                <a:spcPct val="0"/>
              </a:spcAft>
              <a:buNone/>
              <a:defRPr sz="2400" b="1" i="0" u="none" kern="1200" baseline="0">
                <a:solidFill>
                  <a:srgbClr val="FF0000"/>
                </a:solidFill>
                <a:latin typeface="Arial" panose="020B0604020202020204" pitchFamily="34" charset="0"/>
                <a:ea typeface="宋体" panose="02010600030101010101" pitchFamily="2" charset="-122"/>
                <a:cs typeface="+mn-cs"/>
              </a:defRPr>
            </a:lvl5pPr>
          </a:lstStyle>
          <a:p>
            <a:pPr lvl="0" algn="ctr" eaLnBrk="1" hangingPunct="1">
              <a:spcBef>
                <a:spcPct val="0"/>
              </a:spcBef>
            </a:pPr>
            <a:r>
              <a:rPr lang="en-US" altLang="zh-CN" sz="4000" err="1">
                <a:solidFill>
                  <a:schemeClr val="tx2"/>
                </a:solidFill>
                <a:effectLst>
                  <a:outerShdw blurRad="38100" dist="38100" dir="2700000">
                    <a:srgbClr val="C0C0C0"/>
                  </a:outerShdw>
                </a:effectLst>
                <a:latin typeface="Arial" panose="020B0604020202020204" pitchFamily="34" charset="0"/>
                <a:ea typeface="华文楷体" panose="02010600040101010101" charset="-122"/>
              </a:rPr>
              <a:t>Antiplatelet</a:t>
            </a:r>
            <a:r>
              <a:rPr lang="en-US" altLang="zh-CN" sz="4000">
                <a:solidFill>
                  <a:schemeClr val="tx2"/>
                </a:solidFill>
                <a:effectLst>
                  <a:outerShdw blurRad="38100" dist="38100" dir="2700000">
                    <a:srgbClr val="C0C0C0"/>
                  </a:outerShdw>
                </a:effectLst>
                <a:latin typeface="Arial" panose="020B0604020202020204" pitchFamily="34" charset="0"/>
                <a:ea typeface="华文楷体" panose="02010600040101010101" charset="-122"/>
              </a:rPr>
              <a:t> therapy</a:t>
            </a:r>
            <a:endParaRPr lang="en-US" altLang="zh-CN" sz="4000">
              <a:solidFill>
                <a:srgbClr val="FFFFFF"/>
              </a:solidFill>
              <a:effectLst>
                <a:outerShdw blurRad="38100" dist="38100" dir="2700000">
                  <a:srgbClr val="C0C0C0"/>
                </a:outerShdw>
              </a:effectLst>
              <a:latin typeface="Arial" panose="020B0604020202020204" pitchFamily="34" charset="0"/>
              <a:ea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2000" fill="hold"/>
                                        <p:tgtEl>
                                          <p:spTgt spid="51"/>
                                        </p:tgtEl>
                                        <p:attrNameLst>
                                          <p:attrName>ppt_x</p:attrName>
                                        </p:attrNameLst>
                                      </p:cBhvr>
                                      <p:tavLst>
                                        <p:tav tm="0">
                                          <p:val>
                                            <p:strVal val="#ppt_x"/>
                                          </p:val>
                                        </p:tav>
                                        <p:tav tm="100000">
                                          <p:val>
                                            <p:strVal val="#ppt_x"/>
                                          </p:val>
                                        </p:tav>
                                      </p:tavLst>
                                    </p:anim>
                                    <p:anim calcmode="lin" valueType="num">
                                      <p:cBhvr additive="base">
                                        <p:cTn id="8" dur="20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88"/>
          <p:cNvSpPr>
            <a:spLocks noGrp="1" noChangeArrowheads="1"/>
          </p:cNvSpPr>
          <p:nvPr>
            <p:ph type="title"/>
          </p:nvPr>
        </p:nvSpPr>
        <p:spPr>
          <a:xfrm>
            <a:off x="2616766" y="261030"/>
            <a:ext cx="7365504" cy="638944"/>
          </a:xfrm>
        </p:spPr>
        <p:txBody>
          <a:bodyPr>
            <a:normAutofit/>
          </a:bodyPr>
          <a:lstStyle/>
          <a:p>
            <a:pPr algn="ctr"/>
            <a:r>
              <a:rPr lang="zh-CN" altLang="en-US" sz="2800" b="1" dirty="0">
                <a:ea typeface="微软雅黑" panose="020B0503020204020204" pitchFamily="34" charset="-122"/>
              </a:rPr>
              <a:t>不同抗血小板药物的作用靶点</a:t>
            </a:r>
            <a:endParaRPr lang="zh-CN" altLang="en-US" sz="2800" b="1" dirty="0">
              <a:ea typeface="微软雅黑" panose="020B0503020204020204" pitchFamily="34" charset="-122"/>
            </a:endParaRPr>
          </a:p>
        </p:txBody>
      </p:sp>
      <p:sp>
        <p:nvSpPr>
          <p:cNvPr id="32770" name="Rectangle 20"/>
          <p:cNvSpPr>
            <a:spLocks noChangeArrowheads="1"/>
          </p:cNvSpPr>
          <p:nvPr/>
        </p:nvSpPr>
        <p:spPr bwMode="auto">
          <a:xfrm>
            <a:off x="1524000" y="6443345"/>
            <a:ext cx="3648075" cy="398780"/>
          </a:xfrm>
          <a:prstGeom prst="rect">
            <a:avLst/>
          </a:prstGeom>
          <a:noFill/>
          <a:ln w="9525">
            <a:noFill/>
            <a:miter lim="800000"/>
          </a:ln>
        </p:spPr>
        <p:txBody>
          <a:bodyPr wrap="none" anchor="b">
            <a:spAutoFit/>
          </a:bodyPr>
          <a:lstStyle/>
          <a:p>
            <a:r>
              <a:rPr lang="en-US" altLang="zh-CN" sz="1000" b="1" dirty="0">
                <a:ea typeface="华文楷体" panose="02010600040101010101" charset="-122"/>
              </a:rPr>
              <a:t>Meadows TA, Bhatt DL. Circ Res 2007;100:1261-1275.</a:t>
            </a:r>
            <a:endParaRPr lang="en-US" altLang="zh-CN" sz="1000" b="1" dirty="0">
              <a:ea typeface="华文楷体" panose="02010600040101010101" charset="-122"/>
            </a:endParaRPr>
          </a:p>
          <a:p>
            <a:r>
              <a:rPr lang="en-US" altLang="zh-CN" sz="1000" b="1" dirty="0">
                <a:ea typeface="华文楷体" panose="02010600040101010101" charset="-122"/>
              </a:rPr>
              <a:t>Desai NR, Bhatt DL. JACC </a:t>
            </a:r>
            <a:r>
              <a:rPr lang="en-US" altLang="zh-CN" sz="1000" b="1" dirty="0" err="1">
                <a:ea typeface="华文楷体" panose="02010600040101010101" charset="-122"/>
              </a:rPr>
              <a:t>Cardiovasc</a:t>
            </a:r>
            <a:r>
              <a:rPr lang="en-US" altLang="zh-CN" sz="1000" b="1" dirty="0">
                <a:ea typeface="华文楷体" panose="02010600040101010101" charset="-122"/>
              </a:rPr>
              <a:t> </a:t>
            </a:r>
            <a:r>
              <a:rPr lang="en-US" altLang="zh-CN" sz="1000" b="1" dirty="0" err="1">
                <a:ea typeface="华文楷体" panose="02010600040101010101" charset="-122"/>
              </a:rPr>
              <a:t>Interv</a:t>
            </a:r>
            <a:r>
              <a:rPr lang="en-US" altLang="zh-CN" sz="1000" b="1" dirty="0">
                <a:ea typeface="华文楷体" panose="02010600040101010101" charset="-122"/>
              </a:rPr>
              <a:t>. 2010;3:571-583.</a:t>
            </a:r>
            <a:endParaRPr lang="en-US" altLang="zh-CN" sz="1000" b="1" dirty="0">
              <a:ea typeface="华文楷体" panose="02010600040101010101" charset="-122"/>
            </a:endParaRPr>
          </a:p>
        </p:txBody>
      </p:sp>
      <p:grpSp>
        <p:nvGrpSpPr>
          <p:cNvPr id="2" name="Group 87"/>
          <p:cNvGrpSpPr/>
          <p:nvPr/>
        </p:nvGrpSpPr>
        <p:grpSpPr bwMode="auto">
          <a:xfrm>
            <a:off x="1720850" y="1200150"/>
            <a:ext cx="8494713" cy="5657850"/>
            <a:chOff x="124" y="756"/>
            <a:chExt cx="5351" cy="3564"/>
          </a:xfrm>
        </p:grpSpPr>
        <p:grpSp>
          <p:nvGrpSpPr>
            <p:cNvPr id="3" name="Chord 79"/>
            <p:cNvGrpSpPr/>
            <p:nvPr/>
          </p:nvGrpSpPr>
          <p:grpSpPr bwMode="auto">
            <a:xfrm>
              <a:off x="2925" y="3883"/>
              <a:ext cx="1287" cy="437"/>
              <a:chOff x="2941" y="3898"/>
              <a:chExt cx="1287" cy="437"/>
            </a:xfrm>
          </p:grpSpPr>
          <p:pic>
            <p:nvPicPr>
              <p:cNvPr id="32850" name="Chord 79"/>
              <p:cNvPicPr>
                <a:picLocks noChangeArrowheads="1"/>
              </p:cNvPicPr>
              <p:nvPr/>
            </p:nvPicPr>
            <p:blipFill>
              <a:blip r:embed="rId1" cstate="print"/>
              <a:srcRect/>
              <a:stretch>
                <a:fillRect/>
              </a:stretch>
            </p:blipFill>
            <p:spPr bwMode="auto">
              <a:xfrm>
                <a:off x="2941" y="3898"/>
                <a:ext cx="1287" cy="437"/>
              </a:xfrm>
              <a:prstGeom prst="rect">
                <a:avLst/>
              </a:prstGeom>
              <a:noFill/>
              <a:ln w="9525">
                <a:noFill/>
                <a:miter lim="800000"/>
                <a:headEnd/>
                <a:tailEnd/>
              </a:ln>
            </p:spPr>
          </p:pic>
          <p:sp>
            <p:nvSpPr>
              <p:cNvPr id="32851" name="Text Box 2"/>
              <p:cNvSpPr txBox="1">
                <a:spLocks noChangeArrowheads="1"/>
              </p:cNvSpPr>
              <p:nvPr/>
            </p:nvSpPr>
            <p:spPr bwMode="auto">
              <a:xfrm rot="6689773">
                <a:off x="3189" y="4024"/>
                <a:ext cx="830" cy="964"/>
              </a:xfrm>
              <a:prstGeom prst="rect">
                <a:avLst/>
              </a:prstGeom>
              <a:noFill/>
              <a:ln w="9525">
                <a:noFill/>
                <a:miter lim="800000"/>
              </a:ln>
            </p:spPr>
            <p:txBody>
              <a:bodyPr rot="10800000" vert="eaVert"/>
              <a:lstStyle/>
              <a:p>
                <a:pPr eaLnBrk="0" hangingPunct="0"/>
                <a:endParaRPr lang="zh-CN" altLang="zh-CN" sz="2000" b="1">
                  <a:ea typeface="华文楷体" panose="02010600040101010101" charset="-122"/>
                </a:endParaRPr>
              </a:p>
            </p:txBody>
          </p:sp>
        </p:grpSp>
        <p:sp>
          <p:nvSpPr>
            <p:cNvPr id="6" name="Oval 5"/>
            <p:cNvSpPr/>
            <p:nvPr/>
          </p:nvSpPr>
          <p:spPr bwMode="auto">
            <a:xfrm>
              <a:off x="1304" y="1654"/>
              <a:ext cx="3408" cy="1776"/>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12700" cap="flat" cmpd="sng" algn="ctr">
              <a:solidFill>
                <a:srgbClr val="000000"/>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grpSp>
          <p:nvGrpSpPr>
            <p:cNvPr id="4" name="Group 41"/>
            <p:cNvGrpSpPr/>
            <p:nvPr/>
          </p:nvGrpSpPr>
          <p:grpSpPr bwMode="auto">
            <a:xfrm>
              <a:off x="3284" y="3177"/>
              <a:ext cx="379" cy="812"/>
              <a:chOff x="3719564" y="4568651"/>
              <a:chExt cx="601227" cy="1289538"/>
            </a:xfrm>
          </p:grpSpPr>
          <p:sp>
            <p:nvSpPr>
              <p:cNvPr id="37" name="Freeform 36"/>
              <p:cNvSpPr/>
              <p:nvPr/>
            </p:nvSpPr>
            <p:spPr bwMode="auto">
              <a:xfrm>
                <a:off x="4004268" y="5174901"/>
                <a:ext cx="316523" cy="683288"/>
              </a:xfrm>
              <a:custGeom>
                <a:avLst/>
                <a:gdLst>
                  <a:gd name="connsiteX0" fmla="*/ 25121 w 316523"/>
                  <a:gd name="connsiteY0" fmla="*/ 683288 h 683288"/>
                  <a:gd name="connsiteX1" fmla="*/ 0 w 316523"/>
                  <a:gd name="connsiteY1" fmla="*/ 638070 h 683288"/>
                  <a:gd name="connsiteX2" fmla="*/ 175846 w 316523"/>
                  <a:gd name="connsiteY2" fmla="*/ 291402 h 683288"/>
                  <a:gd name="connsiteX3" fmla="*/ 175846 w 316523"/>
                  <a:gd name="connsiteY3" fmla="*/ 231112 h 683288"/>
                  <a:gd name="connsiteX4" fmla="*/ 170822 w 316523"/>
                  <a:gd name="connsiteY4" fmla="*/ 195943 h 683288"/>
                  <a:gd name="connsiteX5" fmla="*/ 125605 w 316523"/>
                  <a:gd name="connsiteY5" fmla="*/ 130629 h 683288"/>
                  <a:gd name="connsiteX6" fmla="*/ 90435 w 316523"/>
                  <a:gd name="connsiteY6" fmla="*/ 85411 h 683288"/>
                  <a:gd name="connsiteX7" fmla="*/ 120580 w 316523"/>
                  <a:gd name="connsiteY7" fmla="*/ 15073 h 683288"/>
                  <a:gd name="connsiteX8" fmla="*/ 165798 w 316523"/>
                  <a:gd name="connsiteY8" fmla="*/ 5024 h 683288"/>
                  <a:gd name="connsiteX9" fmla="*/ 226088 w 316523"/>
                  <a:gd name="connsiteY9" fmla="*/ 0 h 683288"/>
                  <a:gd name="connsiteX10" fmla="*/ 266281 w 316523"/>
                  <a:gd name="connsiteY10" fmla="*/ 15073 h 683288"/>
                  <a:gd name="connsiteX11" fmla="*/ 296427 w 316523"/>
                  <a:gd name="connsiteY11" fmla="*/ 60290 h 683288"/>
                  <a:gd name="connsiteX12" fmla="*/ 301451 w 316523"/>
                  <a:gd name="connsiteY12" fmla="*/ 90435 h 683288"/>
                  <a:gd name="connsiteX13" fmla="*/ 316523 w 316523"/>
                  <a:gd name="connsiteY13" fmla="*/ 150725 h 683288"/>
                  <a:gd name="connsiteX14" fmla="*/ 291402 w 316523"/>
                  <a:gd name="connsiteY14" fmla="*/ 190919 h 683288"/>
                  <a:gd name="connsiteX15" fmla="*/ 271306 w 316523"/>
                  <a:gd name="connsiteY15" fmla="*/ 246185 h 683288"/>
                  <a:gd name="connsiteX16" fmla="*/ 25121 w 316523"/>
                  <a:gd name="connsiteY16" fmla="*/ 683288 h 68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6523" h="683288">
                    <a:moveTo>
                      <a:pt x="25121" y="683288"/>
                    </a:moveTo>
                    <a:lnTo>
                      <a:pt x="0" y="638070"/>
                    </a:lnTo>
                    <a:lnTo>
                      <a:pt x="175846" y="291402"/>
                    </a:lnTo>
                    <a:lnTo>
                      <a:pt x="175846" y="231112"/>
                    </a:lnTo>
                    <a:lnTo>
                      <a:pt x="170822" y="195943"/>
                    </a:lnTo>
                    <a:lnTo>
                      <a:pt x="125605" y="130629"/>
                    </a:lnTo>
                    <a:lnTo>
                      <a:pt x="90435" y="85411"/>
                    </a:lnTo>
                    <a:lnTo>
                      <a:pt x="120580" y="15073"/>
                    </a:lnTo>
                    <a:lnTo>
                      <a:pt x="165798" y="5024"/>
                    </a:lnTo>
                    <a:lnTo>
                      <a:pt x="226088" y="0"/>
                    </a:lnTo>
                    <a:lnTo>
                      <a:pt x="266281" y="15073"/>
                    </a:lnTo>
                    <a:lnTo>
                      <a:pt x="296427" y="60290"/>
                    </a:lnTo>
                    <a:lnTo>
                      <a:pt x="301451" y="90435"/>
                    </a:lnTo>
                    <a:lnTo>
                      <a:pt x="316523" y="150725"/>
                    </a:lnTo>
                    <a:lnTo>
                      <a:pt x="291402" y="190919"/>
                    </a:lnTo>
                    <a:lnTo>
                      <a:pt x="271306" y="246185"/>
                    </a:lnTo>
                    <a:lnTo>
                      <a:pt x="25121" y="683288"/>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12700" cap="flat" cmpd="sng" algn="ctr">
                <a:solidFill>
                  <a:schemeClr val="accent3"/>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grpSp>
            <p:nvGrpSpPr>
              <p:cNvPr id="5" name="Freeform 38"/>
              <p:cNvGrpSpPr/>
              <p:nvPr/>
            </p:nvGrpSpPr>
            <p:grpSpPr bwMode="auto">
              <a:xfrm>
                <a:off x="3717280" y="4547964"/>
                <a:ext cx="310671" cy="719600"/>
                <a:chOff x="5236464" y="5023104"/>
                <a:chExt cx="310896" cy="719328"/>
              </a:xfrm>
            </p:grpSpPr>
            <p:pic>
              <p:nvPicPr>
                <p:cNvPr id="32848" name="Freeform 38"/>
                <p:cNvPicPr>
                  <a:picLocks noChangeArrowheads="1"/>
                </p:cNvPicPr>
                <p:nvPr/>
              </p:nvPicPr>
              <p:blipFill>
                <a:blip r:embed="rId2" cstate="print"/>
                <a:srcRect/>
                <a:stretch>
                  <a:fillRect/>
                </a:stretch>
              </p:blipFill>
              <p:spPr bwMode="auto">
                <a:xfrm>
                  <a:off x="5236464" y="5023104"/>
                  <a:ext cx="310896" cy="719328"/>
                </a:xfrm>
                <a:prstGeom prst="rect">
                  <a:avLst/>
                </a:prstGeom>
                <a:noFill/>
                <a:ln w="9525">
                  <a:noFill/>
                  <a:miter lim="800000"/>
                  <a:headEnd/>
                  <a:tailEnd/>
                </a:ln>
              </p:spPr>
            </p:pic>
            <p:sp>
              <p:nvSpPr>
                <p:cNvPr id="32849" name="Text Box 72"/>
                <p:cNvSpPr txBox="1">
                  <a:spLocks noChangeArrowheads="1"/>
                </p:cNvSpPr>
                <p:nvPr/>
              </p:nvSpPr>
              <p:spPr bwMode="auto">
                <a:xfrm rot="10575990">
                  <a:off x="5238750" y="5043783"/>
                  <a:ext cx="316752" cy="683029"/>
                </a:xfrm>
                <a:prstGeom prst="rect">
                  <a:avLst/>
                </a:prstGeom>
                <a:noFill/>
                <a:ln w="9525">
                  <a:noFill/>
                  <a:miter lim="800000"/>
                </a:ln>
              </p:spPr>
              <p:txBody>
                <a:bodyPr rot="10800000"/>
                <a:lstStyle/>
                <a:p>
                  <a:pPr eaLnBrk="0" hangingPunct="0"/>
                  <a:endParaRPr lang="zh-CN" altLang="zh-CN" sz="2000" b="1">
                    <a:ea typeface="华文楷体" panose="02010600040101010101" charset="-122"/>
                  </a:endParaRPr>
                </a:p>
              </p:txBody>
            </p:sp>
          </p:grpSp>
          <p:grpSp>
            <p:nvGrpSpPr>
              <p:cNvPr id="7" name="Freeform 39"/>
              <p:cNvGrpSpPr/>
              <p:nvPr/>
            </p:nvGrpSpPr>
            <p:grpSpPr bwMode="auto">
              <a:xfrm>
                <a:off x="4003585" y="4560161"/>
                <a:ext cx="182748" cy="652519"/>
                <a:chOff x="5522976" y="5035296"/>
                <a:chExt cx="182880" cy="652272"/>
              </a:xfrm>
            </p:grpSpPr>
            <p:pic>
              <p:nvPicPr>
                <p:cNvPr id="32846" name="Freeform 39"/>
                <p:cNvPicPr>
                  <a:picLocks noChangeArrowheads="1"/>
                </p:cNvPicPr>
                <p:nvPr/>
              </p:nvPicPr>
              <p:blipFill>
                <a:blip r:embed="rId3" cstate="print"/>
                <a:srcRect/>
                <a:stretch>
                  <a:fillRect/>
                </a:stretch>
              </p:blipFill>
              <p:spPr bwMode="auto">
                <a:xfrm>
                  <a:off x="5522976" y="5035296"/>
                  <a:ext cx="182880" cy="652272"/>
                </a:xfrm>
                <a:prstGeom prst="rect">
                  <a:avLst/>
                </a:prstGeom>
                <a:noFill/>
                <a:ln w="9525">
                  <a:noFill/>
                  <a:miter lim="800000"/>
                  <a:headEnd/>
                  <a:tailEnd/>
                </a:ln>
              </p:spPr>
            </p:pic>
            <p:sp>
              <p:nvSpPr>
                <p:cNvPr id="32847" name="Text Box 75"/>
                <p:cNvSpPr txBox="1">
                  <a:spLocks noChangeArrowheads="1"/>
                </p:cNvSpPr>
                <p:nvPr/>
              </p:nvSpPr>
              <p:spPr bwMode="auto">
                <a:xfrm rot="-10575991">
                  <a:off x="5519291" y="5050469"/>
                  <a:ext cx="186290" cy="622032"/>
                </a:xfrm>
                <a:prstGeom prst="rect">
                  <a:avLst/>
                </a:prstGeom>
                <a:noFill/>
                <a:ln w="9525">
                  <a:noFill/>
                  <a:miter lim="800000"/>
                </a:ln>
              </p:spPr>
              <p:txBody>
                <a:bodyPr rot="10800000"/>
                <a:lstStyle/>
                <a:p>
                  <a:pPr eaLnBrk="0" hangingPunct="0"/>
                  <a:endParaRPr lang="zh-CN" altLang="zh-CN" sz="2000" b="1">
                    <a:ea typeface="华文楷体" panose="02010600040101010101" charset="-122"/>
                  </a:endParaRPr>
                </a:p>
              </p:txBody>
            </p:sp>
          </p:grpSp>
          <p:sp>
            <p:nvSpPr>
              <p:cNvPr id="41" name="Freeform 40"/>
              <p:cNvSpPr/>
              <p:nvPr/>
            </p:nvSpPr>
            <p:spPr bwMode="auto">
              <a:xfrm rot="313110" flipH="1">
                <a:off x="3856442" y="5251703"/>
                <a:ext cx="169073" cy="591386"/>
              </a:xfrm>
              <a:custGeom>
                <a:avLst/>
                <a:gdLst>
                  <a:gd name="connsiteX0" fmla="*/ 25121 w 316523"/>
                  <a:gd name="connsiteY0" fmla="*/ 683288 h 683288"/>
                  <a:gd name="connsiteX1" fmla="*/ 0 w 316523"/>
                  <a:gd name="connsiteY1" fmla="*/ 638070 h 683288"/>
                  <a:gd name="connsiteX2" fmla="*/ 175846 w 316523"/>
                  <a:gd name="connsiteY2" fmla="*/ 291402 h 683288"/>
                  <a:gd name="connsiteX3" fmla="*/ 175846 w 316523"/>
                  <a:gd name="connsiteY3" fmla="*/ 231112 h 683288"/>
                  <a:gd name="connsiteX4" fmla="*/ 170822 w 316523"/>
                  <a:gd name="connsiteY4" fmla="*/ 195943 h 683288"/>
                  <a:gd name="connsiteX5" fmla="*/ 125605 w 316523"/>
                  <a:gd name="connsiteY5" fmla="*/ 130629 h 683288"/>
                  <a:gd name="connsiteX6" fmla="*/ 90435 w 316523"/>
                  <a:gd name="connsiteY6" fmla="*/ 85411 h 683288"/>
                  <a:gd name="connsiteX7" fmla="*/ 120580 w 316523"/>
                  <a:gd name="connsiteY7" fmla="*/ 15073 h 683288"/>
                  <a:gd name="connsiteX8" fmla="*/ 165798 w 316523"/>
                  <a:gd name="connsiteY8" fmla="*/ 5024 h 683288"/>
                  <a:gd name="connsiteX9" fmla="*/ 226088 w 316523"/>
                  <a:gd name="connsiteY9" fmla="*/ 0 h 683288"/>
                  <a:gd name="connsiteX10" fmla="*/ 266281 w 316523"/>
                  <a:gd name="connsiteY10" fmla="*/ 15073 h 683288"/>
                  <a:gd name="connsiteX11" fmla="*/ 296427 w 316523"/>
                  <a:gd name="connsiteY11" fmla="*/ 60290 h 683288"/>
                  <a:gd name="connsiteX12" fmla="*/ 301451 w 316523"/>
                  <a:gd name="connsiteY12" fmla="*/ 90435 h 683288"/>
                  <a:gd name="connsiteX13" fmla="*/ 316523 w 316523"/>
                  <a:gd name="connsiteY13" fmla="*/ 150725 h 683288"/>
                  <a:gd name="connsiteX14" fmla="*/ 291402 w 316523"/>
                  <a:gd name="connsiteY14" fmla="*/ 190919 h 683288"/>
                  <a:gd name="connsiteX15" fmla="*/ 271306 w 316523"/>
                  <a:gd name="connsiteY15" fmla="*/ 246185 h 683288"/>
                  <a:gd name="connsiteX16" fmla="*/ 25121 w 316523"/>
                  <a:gd name="connsiteY16" fmla="*/ 683288 h 683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6523" h="683288">
                    <a:moveTo>
                      <a:pt x="25121" y="683288"/>
                    </a:moveTo>
                    <a:lnTo>
                      <a:pt x="0" y="638070"/>
                    </a:lnTo>
                    <a:lnTo>
                      <a:pt x="175846" y="291402"/>
                    </a:lnTo>
                    <a:lnTo>
                      <a:pt x="175846" y="231112"/>
                    </a:lnTo>
                    <a:lnTo>
                      <a:pt x="170822" y="195943"/>
                    </a:lnTo>
                    <a:lnTo>
                      <a:pt x="125605" y="130629"/>
                    </a:lnTo>
                    <a:lnTo>
                      <a:pt x="90435" y="85411"/>
                    </a:lnTo>
                    <a:lnTo>
                      <a:pt x="120580" y="15073"/>
                    </a:lnTo>
                    <a:lnTo>
                      <a:pt x="165798" y="5024"/>
                    </a:lnTo>
                    <a:lnTo>
                      <a:pt x="226088" y="0"/>
                    </a:lnTo>
                    <a:lnTo>
                      <a:pt x="266281" y="15073"/>
                    </a:lnTo>
                    <a:lnTo>
                      <a:pt x="296427" y="60290"/>
                    </a:lnTo>
                    <a:lnTo>
                      <a:pt x="301451" y="90435"/>
                    </a:lnTo>
                    <a:lnTo>
                      <a:pt x="316523" y="150725"/>
                    </a:lnTo>
                    <a:lnTo>
                      <a:pt x="291402" y="190919"/>
                    </a:lnTo>
                    <a:lnTo>
                      <a:pt x="271306" y="246185"/>
                    </a:lnTo>
                    <a:lnTo>
                      <a:pt x="25121" y="683288"/>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path path="circle">
                  <a:fillToRect l="50000" t="50000" r="50000" b="50000"/>
                </a:path>
                <a:tileRect/>
              </a:gradFill>
              <a:ln w="12700" cap="flat" cmpd="sng" algn="ctr">
                <a:solidFill>
                  <a:schemeClr val="accent3"/>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sp>
            <p:nvSpPr>
              <p:cNvPr id="38" name="Freeform 37"/>
              <p:cNvSpPr/>
              <p:nvPr/>
            </p:nvSpPr>
            <p:spPr bwMode="auto">
              <a:xfrm>
                <a:off x="3901958" y="4978958"/>
                <a:ext cx="231112" cy="477297"/>
              </a:xfrm>
              <a:custGeom>
                <a:avLst/>
                <a:gdLst>
                  <a:gd name="connsiteX0" fmla="*/ 65314 w 231112"/>
                  <a:gd name="connsiteY0" fmla="*/ 170822 h 477297"/>
                  <a:gd name="connsiteX1" fmla="*/ 5024 w 231112"/>
                  <a:gd name="connsiteY1" fmla="*/ 130629 h 477297"/>
                  <a:gd name="connsiteX2" fmla="*/ 0 w 231112"/>
                  <a:gd name="connsiteY2" fmla="*/ 80387 h 477297"/>
                  <a:gd name="connsiteX3" fmla="*/ 25121 w 231112"/>
                  <a:gd name="connsiteY3" fmla="*/ 30145 h 477297"/>
                  <a:gd name="connsiteX4" fmla="*/ 60290 w 231112"/>
                  <a:gd name="connsiteY4" fmla="*/ 15073 h 477297"/>
                  <a:gd name="connsiteX5" fmla="*/ 110532 w 231112"/>
                  <a:gd name="connsiteY5" fmla="*/ 0 h 477297"/>
                  <a:gd name="connsiteX6" fmla="*/ 150725 w 231112"/>
                  <a:gd name="connsiteY6" fmla="*/ 25121 h 477297"/>
                  <a:gd name="connsiteX7" fmla="*/ 170822 w 231112"/>
                  <a:gd name="connsiteY7" fmla="*/ 55266 h 477297"/>
                  <a:gd name="connsiteX8" fmla="*/ 175846 w 231112"/>
                  <a:gd name="connsiteY8" fmla="*/ 80387 h 477297"/>
                  <a:gd name="connsiteX9" fmla="*/ 155749 w 231112"/>
                  <a:gd name="connsiteY9" fmla="*/ 120580 h 477297"/>
                  <a:gd name="connsiteX10" fmla="*/ 135653 w 231112"/>
                  <a:gd name="connsiteY10" fmla="*/ 170822 h 477297"/>
                  <a:gd name="connsiteX11" fmla="*/ 130629 w 231112"/>
                  <a:gd name="connsiteY11" fmla="*/ 211016 h 477297"/>
                  <a:gd name="connsiteX12" fmla="*/ 140677 w 231112"/>
                  <a:gd name="connsiteY12" fmla="*/ 251209 h 477297"/>
                  <a:gd name="connsiteX13" fmla="*/ 165798 w 231112"/>
                  <a:gd name="connsiteY13" fmla="*/ 296427 h 477297"/>
                  <a:gd name="connsiteX14" fmla="*/ 200967 w 231112"/>
                  <a:gd name="connsiteY14" fmla="*/ 316523 h 477297"/>
                  <a:gd name="connsiteX15" fmla="*/ 231112 w 231112"/>
                  <a:gd name="connsiteY15" fmla="*/ 361741 h 477297"/>
                  <a:gd name="connsiteX16" fmla="*/ 221064 w 231112"/>
                  <a:gd name="connsiteY16" fmla="*/ 432079 h 477297"/>
                  <a:gd name="connsiteX17" fmla="*/ 195943 w 231112"/>
                  <a:gd name="connsiteY17" fmla="*/ 457200 h 477297"/>
                  <a:gd name="connsiteX18" fmla="*/ 145701 w 231112"/>
                  <a:gd name="connsiteY18" fmla="*/ 477297 h 477297"/>
                  <a:gd name="connsiteX19" fmla="*/ 120580 w 231112"/>
                  <a:gd name="connsiteY19" fmla="*/ 472273 h 477297"/>
                  <a:gd name="connsiteX20" fmla="*/ 95459 w 231112"/>
                  <a:gd name="connsiteY20" fmla="*/ 447152 h 477297"/>
                  <a:gd name="connsiteX21" fmla="*/ 65314 w 231112"/>
                  <a:gd name="connsiteY21" fmla="*/ 411983 h 477297"/>
                  <a:gd name="connsiteX22" fmla="*/ 60290 w 231112"/>
                  <a:gd name="connsiteY22" fmla="*/ 366765 h 477297"/>
                  <a:gd name="connsiteX23" fmla="*/ 60290 w 231112"/>
                  <a:gd name="connsiteY23" fmla="*/ 366765 h 477297"/>
                  <a:gd name="connsiteX24" fmla="*/ 100483 w 231112"/>
                  <a:gd name="connsiteY24" fmla="*/ 296427 h 477297"/>
                  <a:gd name="connsiteX25" fmla="*/ 115556 w 231112"/>
                  <a:gd name="connsiteY25" fmla="*/ 261257 h 477297"/>
                  <a:gd name="connsiteX26" fmla="*/ 65314 w 231112"/>
                  <a:gd name="connsiteY26" fmla="*/ 170822 h 477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31112" h="477297">
                    <a:moveTo>
                      <a:pt x="65314" y="170822"/>
                    </a:moveTo>
                    <a:lnTo>
                      <a:pt x="5024" y="130629"/>
                    </a:lnTo>
                    <a:lnTo>
                      <a:pt x="0" y="80387"/>
                    </a:lnTo>
                    <a:lnTo>
                      <a:pt x="25121" y="30145"/>
                    </a:lnTo>
                    <a:lnTo>
                      <a:pt x="60290" y="15073"/>
                    </a:lnTo>
                    <a:lnTo>
                      <a:pt x="110532" y="0"/>
                    </a:lnTo>
                    <a:lnTo>
                      <a:pt x="150725" y="25121"/>
                    </a:lnTo>
                    <a:lnTo>
                      <a:pt x="170822" y="55266"/>
                    </a:lnTo>
                    <a:lnTo>
                      <a:pt x="175846" y="80387"/>
                    </a:lnTo>
                    <a:lnTo>
                      <a:pt x="155749" y="120580"/>
                    </a:lnTo>
                    <a:lnTo>
                      <a:pt x="135653" y="170822"/>
                    </a:lnTo>
                    <a:lnTo>
                      <a:pt x="130629" y="211016"/>
                    </a:lnTo>
                    <a:lnTo>
                      <a:pt x="140677" y="251209"/>
                    </a:lnTo>
                    <a:lnTo>
                      <a:pt x="165798" y="296427"/>
                    </a:lnTo>
                    <a:lnTo>
                      <a:pt x="200967" y="316523"/>
                    </a:lnTo>
                    <a:lnTo>
                      <a:pt x="231112" y="361741"/>
                    </a:lnTo>
                    <a:lnTo>
                      <a:pt x="221064" y="432079"/>
                    </a:lnTo>
                    <a:lnTo>
                      <a:pt x="195943" y="457200"/>
                    </a:lnTo>
                    <a:lnTo>
                      <a:pt x="145701" y="477297"/>
                    </a:lnTo>
                    <a:lnTo>
                      <a:pt x="120580" y="472273"/>
                    </a:lnTo>
                    <a:lnTo>
                      <a:pt x="95459" y="447152"/>
                    </a:lnTo>
                    <a:lnTo>
                      <a:pt x="65314" y="411983"/>
                    </a:lnTo>
                    <a:lnTo>
                      <a:pt x="60290" y="366765"/>
                    </a:lnTo>
                    <a:lnTo>
                      <a:pt x="60290" y="366765"/>
                    </a:lnTo>
                    <a:lnTo>
                      <a:pt x="100483" y="296427"/>
                    </a:lnTo>
                    <a:lnTo>
                      <a:pt x="115556" y="261257"/>
                    </a:lnTo>
                    <a:lnTo>
                      <a:pt x="65314" y="170822"/>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50000" t="50000" r="50000" b="50000"/>
                </a:path>
                <a:tileRect/>
              </a:gradFill>
              <a:ln w="12700" cap="flat" cmpd="sng" algn="ctr">
                <a:solidFill>
                  <a:srgbClr val="000000"/>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grpSp>
        <p:sp>
          <p:nvSpPr>
            <p:cNvPr id="32777" name="Text Box 6"/>
            <p:cNvSpPr txBox="1">
              <a:spLocks noChangeArrowheads="1"/>
            </p:cNvSpPr>
            <p:nvPr/>
          </p:nvSpPr>
          <p:spPr bwMode="auto">
            <a:xfrm>
              <a:off x="3340" y="3328"/>
              <a:ext cx="1428" cy="615"/>
            </a:xfrm>
            <a:prstGeom prst="rect">
              <a:avLst/>
            </a:prstGeom>
            <a:noFill/>
            <a:ln w="9525" algn="ctr">
              <a:noFill/>
              <a:miter lim="800000"/>
            </a:ln>
          </p:spPr>
          <p:txBody>
            <a:bodyPr>
              <a:spAutoFit/>
            </a:bodyPr>
            <a:lstStyle/>
            <a:p>
              <a:pPr algn="r" eaLnBrk="0" hangingPunct="0">
                <a:spcBef>
                  <a:spcPts val="300"/>
                </a:spcBef>
              </a:pPr>
              <a:r>
                <a:rPr lang="en-US" altLang="zh-CN" sz="1400" b="1">
                  <a:ea typeface="华文楷体" panose="02010600040101010101" charset="-122"/>
                </a:rPr>
                <a:t>GPIIb/IIIa</a:t>
              </a:r>
              <a:r>
                <a:rPr lang="zh-CN" altLang="en-US" sz="1400" b="1">
                  <a:ea typeface="华文楷体" panose="02010600040101010101" charset="-122"/>
                </a:rPr>
                <a:t>抑制剂</a:t>
              </a:r>
              <a:r>
                <a:rPr lang="en-US" altLang="zh-CN" sz="1400" b="1">
                  <a:ea typeface="华文楷体" panose="02010600040101010101" charset="-122"/>
                </a:rPr>
                <a:t>:</a:t>
              </a:r>
              <a:endParaRPr lang="en-US" altLang="zh-CN" sz="1400" b="1">
                <a:ea typeface="华文楷体" panose="02010600040101010101" charset="-122"/>
              </a:endParaRPr>
            </a:p>
            <a:p>
              <a:pPr algn="r" eaLnBrk="0" hangingPunct="0">
                <a:spcBef>
                  <a:spcPts val="300"/>
                </a:spcBef>
              </a:pPr>
              <a:r>
                <a:rPr lang="zh-CN" altLang="en-US" sz="1200" b="1">
                  <a:ea typeface="华文楷体" panose="02010600040101010101" charset="-122"/>
                </a:rPr>
                <a:t>阿昔单抗</a:t>
              </a:r>
              <a:endParaRPr lang="en-US" altLang="zh-CN" sz="1200" b="1">
                <a:ea typeface="华文楷体" panose="02010600040101010101" charset="-122"/>
              </a:endParaRPr>
            </a:p>
            <a:p>
              <a:pPr algn="r" eaLnBrk="0" hangingPunct="0">
                <a:spcBef>
                  <a:spcPts val="300"/>
                </a:spcBef>
              </a:pPr>
              <a:r>
                <a:rPr lang="zh-CN" altLang="en-US" sz="1200" b="1">
                  <a:ea typeface="华文楷体" panose="02010600040101010101" charset="-122"/>
                </a:rPr>
                <a:t>依替巴肽</a:t>
              </a:r>
              <a:endParaRPr lang="en-US" altLang="zh-CN" sz="1200" b="1">
                <a:ea typeface="华文楷体" panose="02010600040101010101" charset="-122"/>
              </a:endParaRPr>
            </a:p>
            <a:p>
              <a:pPr algn="r" eaLnBrk="0" hangingPunct="0">
                <a:spcBef>
                  <a:spcPts val="300"/>
                </a:spcBef>
              </a:pPr>
              <a:r>
                <a:rPr lang="zh-CN" altLang="en-US" sz="1200" b="1">
                  <a:ea typeface="华文楷体" panose="02010600040101010101" charset="-122"/>
                </a:rPr>
                <a:t>替罗非班</a:t>
              </a:r>
              <a:endParaRPr lang="en-US" altLang="zh-CN" sz="1200" b="1">
                <a:ea typeface="华文楷体" panose="02010600040101010101" charset="-122"/>
              </a:endParaRPr>
            </a:p>
          </p:txBody>
        </p:sp>
        <p:sp>
          <p:nvSpPr>
            <p:cNvPr id="56" name="Oval 55"/>
            <p:cNvSpPr/>
            <p:nvPr/>
          </p:nvSpPr>
          <p:spPr bwMode="auto">
            <a:xfrm>
              <a:off x="4234" y="1520"/>
              <a:ext cx="146" cy="137"/>
            </a:xfrm>
            <a:prstGeom prst="ellipse">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2700" cap="flat" cmpd="sng" algn="ctr">
              <a:solidFill>
                <a:schemeClr val="tx1"/>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sp>
          <p:nvSpPr>
            <p:cNvPr id="57" name="Oval 56"/>
            <p:cNvSpPr/>
            <p:nvPr/>
          </p:nvSpPr>
          <p:spPr bwMode="auto">
            <a:xfrm>
              <a:off x="3426" y="1279"/>
              <a:ext cx="139" cy="139"/>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sp>
          <p:nvSpPr>
            <p:cNvPr id="32782" name="Oval 57"/>
            <p:cNvSpPr>
              <a:spLocks noChangeArrowheads="1"/>
            </p:cNvSpPr>
            <p:nvPr/>
          </p:nvSpPr>
          <p:spPr bwMode="auto">
            <a:xfrm>
              <a:off x="2272" y="1329"/>
              <a:ext cx="135" cy="137"/>
            </a:xfrm>
            <a:prstGeom prst="ellipse">
              <a:avLst/>
            </a:prstGeom>
            <a:solidFill>
              <a:srgbClr val="92D050"/>
            </a:solidFill>
            <a:ln w="12700" algn="ctr">
              <a:solidFill>
                <a:schemeClr val="tx1"/>
              </a:solidFill>
              <a:round/>
            </a:ln>
          </p:spPr>
          <p:txBody>
            <a:bodyPr/>
            <a:lstStyle/>
            <a:p>
              <a:pPr eaLnBrk="0" hangingPunct="0"/>
              <a:endParaRPr lang="zh-CN" altLang="zh-CN" sz="2000" b="1">
                <a:ea typeface="华文楷体" panose="02010600040101010101" charset="-122"/>
              </a:endParaRPr>
            </a:p>
          </p:txBody>
        </p:sp>
        <p:sp>
          <p:nvSpPr>
            <p:cNvPr id="59" name="Oval 58"/>
            <p:cNvSpPr/>
            <p:nvPr/>
          </p:nvSpPr>
          <p:spPr bwMode="auto">
            <a:xfrm>
              <a:off x="1422" y="1614"/>
              <a:ext cx="160" cy="151"/>
            </a:xfrm>
            <a:prstGeom prst="ellipse">
              <a:avLst/>
            </a:prstGeom>
            <a:solidFill>
              <a:schemeClr val="tx2">
                <a:lumMod val="40000"/>
                <a:lumOff val="60000"/>
              </a:schemeClr>
            </a:solidFill>
            <a:ln w="12700" cap="flat" cmpd="sng" algn="ctr">
              <a:solidFill>
                <a:srgbClr val="000000"/>
              </a:solidFill>
              <a:prstDash val="solid"/>
              <a:round/>
              <a:headEnd type="none" w="med" len="med"/>
              <a:tailEnd type="none" w="med" len="med"/>
            </a:ln>
            <a:effectLst/>
          </p:spPr>
          <p:txBody>
            <a:bodyPr/>
            <a:lstStyle/>
            <a:p>
              <a:pPr eaLnBrk="0" hangingPunct="0">
                <a:defRPr/>
              </a:pPr>
              <a:endParaRPr lang="zh-CN" altLang="zh-CN" sz="2000" b="1">
                <a:ea typeface="华文楷体" panose="02010600040101010101" charset="-122"/>
              </a:endParaRPr>
            </a:p>
          </p:txBody>
        </p:sp>
        <p:grpSp>
          <p:nvGrpSpPr>
            <p:cNvPr id="8" name="Group 33"/>
            <p:cNvGrpSpPr/>
            <p:nvPr/>
          </p:nvGrpSpPr>
          <p:grpSpPr>
            <a:xfrm>
              <a:off x="4104" y="1559"/>
              <a:ext cx="396" cy="554"/>
              <a:chOff x="6264688" y="2324595"/>
              <a:chExt cx="628650" cy="879859"/>
            </a:xfrm>
            <a:noFill/>
          </p:grpSpPr>
          <p:sp>
            <p:nvSpPr>
              <p:cNvPr id="24" name="Freeform 23"/>
              <p:cNvSpPr/>
              <p:nvPr/>
            </p:nvSpPr>
            <p:spPr bwMode="auto">
              <a:xfrm rot="2328640">
                <a:off x="6264688" y="2605649"/>
                <a:ext cx="628650" cy="598805"/>
              </a:xfrm>
              <a:custGeom>
                <a:avLst/>
                <a:gdLst>
                  <a:gd name="connsiteX0" fmla="*/ 628650 w 628650"/>
                  <a:gd name="connsiteY0" fmla="*/ 480060 h 598805"/>
                  <a:gd name="connsiteX1" fmla="*/ 567690 w 628650"/>
                  <a:gd name="connsiteY1" fmla="*/ 476250 h 598805"/>
                  <a:gd name="connsiteX2" fmla="*/ 491490 w 628650"/>
                  <a:gd name="connsiteY2" fmla="*/ 87630 h 598805"/>
                  <a:gd name="connsiteX3" fmla="*/ 422910 w 628650"/>
                  <a:gd name="connsiteY3" fmla="*/ 118110 h 598805"/>
                  <a:gd name="connsiteX4" fmla="*/ 487680 w 628650"/>
                  <a:gd name="connsiteY4" fmla="*/ 464820 h 598805"/>
                  <a:gd name="connsiteX5" fmla="*/ 403860 w 628650"/>
                  <a:gd name="connsiteY5" fmla="*/ 468630 h 598805"/>
                  <a:gd name="connsiteX6" fmla="*/ 350520 w 628650"/>
                  <a:gd name="connsiteY6" fmla="*/ 125730 h 598805"/>
                  <a:gd name="connsiteX7" fmla="*/ 270510 w 628650"/>
                  <a:gd name="connsiteY7" fmla="*/ 148590 h 598805"/>
                  <a:gd name="connsiteX8" fmla="*/ 323850 w 628650"/>
                  <a:gd name="connsiteY8" fmla="*/ 483870 h 598805"/>
                  <a:gd name="connsiteX9" fmla="*/ 251460 w 628650"/>
                  <a:gd name="connsiteY9" fmla="*/ 491490 h 598805"/>
                  <a:gd name="connsiteX10" fmla="*/ 186690 w 628650"/>
                  <a:gd name="connsiteY10" fmla="*/ 140970 h 598805"/>
                  <a:gd name="connsiteX11" fmla="*/ 121920 w 628650"/>
                  <a:gd name="connsiteY11" fmla="*/ 182880 h 598805"/>
                  <a:gd name="connsiteX12" fmla="*/ 182880 w 628650"/>
                  <a:gd name="connsiteY12" fmla="*/ 506730 h 598805"/>
                  <a:gd name="connsiteX13" fmla="*/ 106680 w 628650"/>
                  <a:gd name="connsiteY13" fmla="*/ 514350 h 598805"/>
                  <a:gd name="connsiteX14" fmla="*/ 0 w 628650"/>
                  <a:gd name="connsiteY14" fmla="*/ 0 h 59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8650" h="598805">
                    <a:moveTo>
                      <a:pt x="628650" y="480060"/>
                    </a:moveTo>
                    <a:cubicBezTo>
                      <a:pt x="609600" y="510857"/>
                      <a:pt x="590550" y="541655"/>
                      <a:pt x="567690" y="476250"/>
                    </a:cubicBezTo>
                    <a:cubicBezTo>
                      <a:pt x="544830" y="410845"/>
                      <a:pt x="515620" y="147320"/>
                      <a:pt x="491490" y="87630"/>
                    </a:cubicBezTo>
                    <a:cubicBezTo>
                      <a:pt x="467360" y="27940"/>
                      <a:pt x="423545" y="55245"/>
                      <a:pt x="422910" y="118110"/>
                    </a:cubicBezTo>
                    <a:cubicBezTo>
                      <a:pt x="422275" y="180975"/>
                      <a:pt x="490855" y="406400"/>
                      <a:pt x="487680" y="464820"/>
                    </a:cubicBezTo>
                    <a:cubicBezTo>
                      <a:pt x="484505" y="523240"/>
                      <a:pt x="426720" y="525145"/>
                      <a:pt x="403860" y="468630"/>
                    </a:cubicBezTo>
                    <a:cubicBezTo>
                      <a:pt x="381000" y="412115"/>
                      <a:pt x="372745" y="179070"/>
                      <a:pt x="350520" y="125730"/>
                    </a:cubicBezTo>
                    <a:cubicBezTo>
                      <a:pt x="328295" y="72390"/>
                      <a:pt x="274955" y="88900"/>
                      <a:pt x="270510" y="148590"/>
                    </a:cubicBezTo>
                    <a:cubicBezTo>
                      <a:pt x="266065" y="208280"/>
                      <a:pt x="327025" y="426720"/>
                      <a:pt x="323850" y="483870"/>
                    </a:cubicBezTo>
                    <a:cubicBezTo>
                      <a:pt x="320675" y="541020"/>
                      <a:pt x="274320" y="548640"/>
                      <a:pt x="251460" y="491490"/>
                    </a:cubicBezTo>
                    <a:cubicBezTo>
                      <a:pt x="228600" y="434340"/>
                      <a:pt x="208280" y="192405"/>
                      <a:pt x="186690" y="140970"/>
                    </a:cubicBezTo>
                    <a:cubicBezTo>
                      <a:pt x="165100" y="89535"/>
                      <a:pt x="122555" y="121920"/>
                      <a:pt x="121920" y="182880"/>
                    </a:cubicBezTo>
                    <a:cubicBezTo>
                      <a:pt x="121285" y="243840"/>
                      <a:pt x="185420" y="451485"/>
                      <a:pt x="182880" y="506730"/>
                    </a:cubicBezTo>
                    <a:cubicBezTo>
                      <a:pt x="180340" y="561975"/>
                      <a:pt x="137160" y="598805"/>
                      <a:pt x="106680" y="514350"/>
                    </a:cubicBezTo>
                    <a:cubicBezTo>
                      <a:pt x="76200" y="429895"/>
                      <a:pt x="38100" y="214947"/>
                      <a:pt x="0" y="0"/>
                    </a:cubicBezTo>
                  </a:path>
                </a:pathLst>
              </a:custGeom>
              <a:grpFill/>
              <a:ln w="28575" cap="flat" cmpd="sng" algn="ctr">
                <a:solidFill>
                  <a:schemeClr val="accent3">
                    <a:lumMod val="75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sp>
            <p:nvSpPr>
              <p:cNvPr id="30" name="Freeform 29"/>
              <p:cNvSpPr/>
              <p:nvPr/>
            </p:nvSpPr>
            <p:spPr bwMode="auto">
              <a:xfrm rot="1790960">
                <a:off x="6427396" y="2324595"/>
                <a:ext cx="273132" cy="163285"/>
              </a:xfrm>
              <a:custGeom>
                <a:avLst/>
                <a:gdLst>
                  <a:gd name="connsiteX0" fmla="*/ 0 w 273132"/>
                  <a:gd name="connsiteY0" fmla="*/ 41563 h 163285"/>
                  <a:gd name="connsiteX1" fmla="*/ 71252 w 273132"/>
                  <a:gd name="connsiteY1" fmla="*/ 148441 h 163285"/>
                  <a:gd name="connsiteX2" fmla="*/ 237506 w 273132"/>
                  <a:gd name="connsiteY2" fmla="*/ 130628 h 163285"/>
                  <a:gd name="connsiteX3" fmla="*/ 273132 w 273132"/>
                  <a:gd name="connsiteY3" fmla="*/ 0 h 163285"/>
                </a:gdLst>
                <a:ahLst/>
                <a:cxnLst>
                  <a:cxn ang="0">
                    <a:pos x="connsiteX0" y="connsiteY0"/>
                  </a:cxn>
                  <a:cxn ang="0">
                    <a:pos x="connsiteX1" y="connsiteY1"/>
                  </a:cxn>
                  <a:cxn ang="0">
                    <a:pos x="connsiteX2" y="connsiteY2"/>
                  </a:cxn>
                  <a:cxn ang="0">
                    <a:pos x="connsiteX3" y="connsiteY3"/>
                  </a:cxn>
                </a:cxnLst>
                <a:rect l="l" t="t" r="r" b="b"/>
                <a:pathLst>
                  <a:path w="273132" h="163285">
                    <a:moveTo>
                      <a:pt x="0" y="41563"/>
                    </a:moveTo>
                    <a:cubicBezTo>
                      <a:pt x="15834" y="87580"/>
                      <a:pt x="31668" y="133597"/>
                      <a:pt x="71252" y="148441"/>
                    </a:cubicBezTo>
                    <a:cubicBezTo>
                      <a:pt x="110836" y="163285"/>
                      <a:pt x="203859" y="155368"/>
                      <a:pt x="237506" y="130628"/>
                    </a:cubicBezTo>
                    <a:cubicBezTo>
                      <a:pt x="271153" y="105888"/>
                      <a:pt x="272142" y="52944"/>
                      <a:pt x="273132" y="0"/>
                    </a:cubicBezTo>
                  </a:path>
                </a:pathLst>
              </a:custGeom>
              <a:grpFill/>
              <a:ln w="28575" cap="flat" cmpd="sng" algn="ctr">
                <a:solidFill>
                  <a:schemeClr val="accent3">
                    <a:lumMod val="75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grpSp>
        <p:grpSp>
          <p:nvGrpSpPr>
            <p:cNvPr id="9" name="Group 32"/>
            <p:cNvGrpSpPr/>
            <p:nvPr/>
          </p:nvGrpSpPr>
          <p:grpSpPr bwMode="auto">
            <a:xfrm>
              <a:off x="3386" y="1319"/>
              <a:ext cx="396" cy="536"/>
              <a:chOff x="5429465" y="2057895"/>
              <a:chExt cx="628650" cy="851656"/>
            </a:xfrm>
          </p:grpSpPr>
          <p:sp>
            <p:nvSpPr>
              <p:cNvPr id="23" name="Freeform 22"/>
              <p:cNvSpPr/>
              <p:nvPr/>
            </p:nvSpPr>
            <p:spPr bwMode="auto">
              <a:xfrm rot="1349362">
                <a:off x="5429465" y="2310531"/>
                <a:ext cx="628650" cy="599020"/>
              </a:xfrm>
              <a:custGeom>
                <a:avLst/>
                <a:gdLst>
                  <a:gd name="connsiteX0" fmla="*/ 628650 w 628650"/>
                  <a:gd name="connsiteY0" fmla="*/ 480060 h 598805"/>
                  <a:gd name="connsiteX1" fmla="*/ 567690 w 628650"/>
                  <a:gd name="connsiteY1" fmla="*/ 476250 h 598805"/>
                  <a:gd name="connsiteX2" fmla="*/ 491490 w 628650"/>
                  <a:gd name="connsiteY2" fmla="*/ 87630 h 598805"/>
                  <a:gd name="connsiteX3" fmla="*/ 422910 w 628650"/>
                  <a:gd name="connsiteY3" fmla="*/ 118110 h 598805"/>
                  <a:gd name="connsiteX4" fmla="*/ 487680 w 628650"/>
                  <a:gd name="connsiteY4" fmla="*/ 464820 h 598805"/>
                  <a:gd name="connsiteX5" fmla="*/ 403860 w 628650"/>
                  <a:gd name="connsiteY5" fmla="*/ 468630 h 598805"/>
                  <a:gd name="connsiteX6" fmla="*/ 350520 w 628650"/>
                  <a:gd name="connsiteY6" fmla="*/ 125730 h 598805"/>
                  <a:gd name="connsiteX7" fmla="*/ 270510 w 628650"/>
                  <a:gd name="connsiteY7" fmla="*/ 148590 h 598805"/>
                  <a:gd name="connsiteX8" fmla="*/ 323850 w 628650"/>
                  <a:gd name="connsiteY8" fmla="*/ 483870 h 598805"/>
                  <a:gd name="connsiteX9" fmla="*/ 251460 w 628650"/>
                  <a:gd name="connsiteY9" fmla="*/ 491490 h 598805"/>
                  <a:gd name="connsiteX10" fmla="*/ 186690 w 628650"/>
                  <a:gd name="connsiteY10" fmla="*/ 140970 h 598805"/>
                  <a:gd name="connsiteX11" fmla="*/ 121920 w 628650"/>
                  <a:gd name="connsiteY11" fmla="*/ 182880 h 598805"/>
                  <a:gd name="connsiteX12" fmla="*/ 182880 w 628650"/>
                  <a:gd name="connsiteY12" fmla="*/ 506730 h 598805"/>
                  <a:gd name="connsiteX13" fmla="*/ 106680 w 628650"/>
                  <a:gd name="connsiteY13" fmla="*/ 514350 h 598805"/>
                  <a:gd name="connsiteX14" fmla="*/ 0 w 628650"/>
                  <a:gd name="connsiteY14" fmla="*/ 0 h 59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8650" h="598805">
                    <a:moveTo>
                      <a:pt x="628650" y="480060"/>
                    </a:moveTo>
                    <a:cubicBezTo>
                      <a:pt x="609600" y="510857"/>
                      <a:pt x="590550" y="541655"/>
                      <a:pt x="567690" y="476250"/>
                    </a:cubicBezTo>
                    <a:cubicBezTo>
                      <a:pt x="544830" y="410845"/>
                      <a:pt x="515620" y="147320"/>
                      <a:pt x="491490" y="87630"/>
                    </a:cubicBezTo>
                    <a:cubicBezTo>
                      <a:pt x="467360" y="27940"/>
                      <a:pt x="423545" y="55245"/>
                      <a:pt x="422910" y="118110"/>
                    </a:cubicBezTo>
                    <a:cubicBezTo>
                      <a:pt x="422275" y="180975"/>
                      <a:pt x="490855" y="406400"/>
                      <a:pt x="487680" y="464820"/>
                    </a:cubicBezTo>
                    <a:cubicBezTo>
                      <a:pt x="484505" y="523240"/>
                      <a:pt x="426720" y="525145"/>
                      <a:pt x="403860" y="468630"/>
                    </a:cubicBezTo>
                    <a:cubicBezTo>
                      <a:pt x="381000" y="412115"/>
                      <a:pt x="372745" y="179070"/>
                      <a:pt x="350520" y="125730"/>
                    </a:cubicBezTo>
                    <a:cubicBezTo>
                      <a:pt x="328295" y="72390"/>
                      <a:pt x="274955" y="88900"/>
                      <a:pt x="270510" y="148590"/>
                    </a:cubicBezTo>
                    <a:cubicBezTo>
                      <a:pt x="266065" y="208280"/>
                      <a:pt x="327025" y="426720"/>
                      <a:pt x="323850" y="483870"/>
                    </a:cubicBezTo>
                    <a:cubicBezTo>
                      <a:pt x="320675" y="541020"/>
                      <a:pt x="274320" y="548640"/>
                      <a:pt x="251460" y="491490"/>
                    </a:cubicBezTo>
                    <a:cubicBezTo>
                      <a:pt x="228600" y="434340"/>
                      <a:pt x="208280" y="192405"/>
                      <a:pt x="186690" y="140970"/>
                    </a:cubicBezTo>
                    <a:cubicBezTo>
                      <a:pt x="165100" y="89535"/>
                      <a:pt x="122555" y="121920"/>
                      <a:pt x="121920" y="182880"/>
                    </a:cubicBezTo>
                    <a:cubicBezTo>
                      <a:pt x="121285" y="243840"/>
                      <a:pt x="185420" y="451485"/>
                      <a:pt x="182880" y="506730"/>
                    </a:cubicBezTo>
                    <a:cubicBezTo>
                      <a:pt x="180340" y="561975"/>
                      <a:pt x="137160" y="598805"/>
                      <a:pt x="106680" y="514350"/>
                    </a:cubicBezTo>
                    <a:cubicBezTo>
                      <a:pt x="76200" y="429895"/>
                      <a:pt x="38100" y="214947"/>
                      <a:pt x="0" y="0"/>
                    </a:cubicBezTo>
                  </a:path>
                </a:pathLst>
              </a:custGeom>
              <a:noFill/>
              <a:ln w="28575" cap="flat" cmpd="sng" algn="ctr">
                <a:solidFill>
                  <a:schemeClr val="accent2">
                    <a:lumMod val="75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sp>
            <p:nvSpPr>
              <p:cNvPr id="28" name="Freeform 27"/>
              <p:cNvSpPr/>
              <p:nvPr/>
            </p:nvSpPr>
            <p:spPr bwMode="auto">
              <a:xfrm rot="967261">
                <a:off x="5456453" y="2057895"/>
                <a:ext cx="273050" cy="163657"/>
              </a:xfrm>
              <a:custGeom>
                <a:avLst/>
                <a:gdLst>
                  <a:gd name="connsiteX0" fmla="*/ 0 w 273132"/>
                  <a:gd name="connsiteY0" fmla="*/ 41563 h 163285"/>
                  <a:gd name="connsiteX1" fmla="*/ 71252 w 273132"/>
                  <a:gd name="connsiteY1" fmla="*/ 148441 h 163285"/>
                  <a:gd name="connsiteX2" fmla="*/ 237506 w 273132"/>
                  <a:gd name="connsiteY2" fmla="*/ 130628 h 163285"/>
                  <a:gd name="connsiteX3" fmla="*/ 273132 w 273132"/>
                  <a:gd name="connsiteY3" fmla="*/ 0 h 163285"/>
                </a:gdLst>
                <a:ahLst/>
                <a:cxnLst>
                  <a:cxn ang="0">
                    <a:pos x="connsiteX0" y="connsiteY0"/>
                  </a:cxn>
                  <a:cxn ang="0">
                    <a:pos x="connsiteX1" y="connsiteY1"/>
                  </a:cxn>
                  <a:cxn ang="0">
                    <a:pos x="connsiteX2" y="connsiteY2"/>
                  </a:cxn>
                  <a:cxn ang="0">
                    <a:pos x="connsiteX3" y="connsiteY3"/>
                  </a:cxn>
                </a:cxnLst>
                <a:rect l="l" t="t" r="r" b="b"/>
                <a:pathLst>
                  <a:path w="273132" h="163285">
                    <a:moveTo>
                      <a:pt x="0" y="41563"/>
                    </a:moveTo>
                    <a:cubicBezTo>
                      <a:pt x="15834" y="87580"/>
                      <a:pt x="31668" y="133597"/>
                      <a:pt x="71252" y="148441"/>
                    </a:cubicBezTo>
                    <a:cubicBezTo>
                      <a:pt x="110836" y="163285"/>
                      <a:pt x="203859" y="155368"/>
                      <a:pt x="237506" y="130628"/>
                    </a:cubicBezTo>
                    <a:cubicBezTo>
                      <a:pt x="271153" y="105888"/>
                      <a:pt x="272142" y="52944"/>
                      <a:pt x="273132" y="0"/>
                    </a:cubicBezTo>
                  </a:path>
                </a:pathLst>
              </a:custGeom>
              <a:noFill/>
              <a:ln w="28575" cap="flat" cmpd="sng" algn="ctr">
                <a:solidFill>
                  <a:schemeClr val="accent2">
                    <a:lumMod val="75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grpSp>
        <p:grpSp>
          <p:nvGrpSpPr>
            <p:cNvPr id="10" name="Group 31"/>
            <p:cNvGrpSpPr/>
            <p:nvPr/>
          </p:nvGrpSpPr>
          <p:grpSpPr bwMode="auto">
            <a:xfrm>
              <a:off x="2254" y="1361"/>
              <a:ext cx="494" cy="470"/>
              <a:chOff x="3622923" y="2000745"/>
              <a:chExt cx="785247" cy="746265"/>
            </a:xfrm>
          </p:grpSpPr>
          <p:sp>
            <p:nvSpPr>
              <p:cNvPr id="21" name="Freeform 20"/>
              <p:cNvSpPr/>
              <p:nvPr/>
            </p:nvSpPr>
            <p:spPr bwMode="auto">
              <a:xfrm>
                <a:off x="3780291" y="2148410"/>
                <a:ext cx="627879" cy="598600"/>
              </a:xfrm>
              <a:custGeom>
                <a:avLst/>
                <a:gdLst>
                  <a:gd name="connsiteX0" fmla="*/ 628650 w 628650"/>
                  <a:gd name="connsiteY0" fmla="*/ 480060 h 598805"/>
                  <a:gd name="connsiteX1" fmla="*/ 567690 w 628650"/>
                  <a:gd name="connsiteY1" fmla="*/ 476250 h 598805"/>
                  <a:gd name="connsiteX2" fmla="*/ 491490 w 628650"/>
                  <a:gd name="connsiteY2" fmla="*/ 87630 h 598805"/>
                  <a:gd name="connsiteX3" fmla="*/ 422910 w 628650"/>
                  <a:gd name="connsiteY3" fmla="*/ 118110 h 598805"/>
                  <a:gd name="connsiteX4" fmla="*/ 487680 w 628650"/>
                  <a:gd name="connsiteY4" fmla="*/ 464820 h 598805"/>
                  <a:gd name="connsiteX5" fmla="*/ 403860 w 628650"/>
                  <a:gd name="connsiteY5" fmla="*/ 468630 h 598805"/>
                  <a:gd name="connsiteX6" fmla="*/ 350520 w 628650"/>
                  <a:gd name="connsiteY6" fmla="*/ 125730 h 598805"/>
                  <a:gd name="connsiteX7" fmla="*/ 270510 w 628650"/>
                  <a:gd name="connsiteY7" fmla="*/ 148590 h 598805"/>
                  <a:gd name="connsiteX8" fmla="*/ 323850 w 628650"/>
                  <a:gd name="connsiteY8" fmla="*/ 483870 h 598805"/>
                  <a:gd name="connsiteX9" fmla="*/ 251460 w 628650"/>
                  <a:gd name="connsiteY9" fmla="*/ 491490 h 598805"/>
                  <a:gd name="connsiteX10" fmla="*/ 186690 w 628650"/>
                  <a:gd name="connsiteY10" fmla="*/ 140970 h 598805"/>
                  <a:gd name="connsiteX11" fmla="*/ 121920 w 628650"/>
                  <a:gd name="connsiteY11" fmla="*/ 182880 h 598805"/>
                  <a:gd name="connsiteX12" fmla="*/ 182880 w 628650"/>
                  <a:gd name="connsiteY12" fmla="*/ 506730 h 598805"/>
                  <a:gd name="connsiteX13" fmla="*/ 106680 w 628650"/>
                  <a:gd name="connsiteY13" fmla="*/ 514350 h 598805"/>
                  <a:gd name="connsiteX14" fmla="*/ 0 w 628650"/>
                  <a:gd name="connsiteY14" fmla="*/ 0 h 59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8650" h="598805">
                    <a:moveTo>
                      <a:pt x="628650" y="480060"/>
                    </a:moveTo>
                    <a:cubicBezTo>
                      <a:pt x="609600" y="510857"/>
                      <a:pt x="590550" y="541655"/>
                      <a:pt x="567690" y="476250"/>
                    </a:cubicBezTo>
                    <a:cubicBezTo>
                      <a:pt x="544830" y="410845"/>
                      <a:pt x="515620" y="147320"/>
                      <a:pt x="491490" y="87630"/>
                    </a:cubicBezTo>
                    <a:cubicBezTo>
                      <a:pt x="467360" y="27940"/>
                      <a:pt x="423545" y="55245"/>
                      <a:pt x="422910" y="118110"/>
                    </a:cubicBezTo>
                    <a:cubicBezTo>
                      <a:pt x="422275" y="180975"/>
                      <a:pt x="490855" y="406400"/>
                      <a:pt x="487680" y="464820"/>
                    </a:cubicBezTo>
                    <a:cubicBezTo>
                      <a:pt x="484505" y="523240"/>
                      <a:pt x="426720" y="525145"/>
                      <a:pt x="403860" y="468630"/>
                    </a:cubicBezTo>
                    <a:cubicBezTo>
                      <a:pt x="381000" y="412115"/>
                      <a:pt x="372745" y="179070"/>
                      <a:pt x="350520" y="125730"/>
                    </a:cubicBezTo>
                    <a:cubicBezTo>
                      <a:pt x="328295" y="72390"/>
                      <a:pt x="274955" y="88900"/>
                      <a:pt x="270510" y="148590"/>
                    </a:cubicBezTo>
                    <a:cubicBezTo>
                      <a:pt x="266065" y="208280"/>
                      <a:pt x="327025" y="426720"/>
                      <a:pt x="323850" y="483870"/>
                    </a:cubicBezTo>
                    <a:cubicBezTo>
                      <a:pt x="320675" y="541020"/>
                      <a:pt x="274320" y="548640"/>
                      <a:pt x="251460" y="491490"/>
                    </a:cubicBezTo>
                    <a:cubicBezTo>
                      <a:pt x="228600" y="434340"/>
                      <a:pt x="208280" y="192405"/>
                      <a:pt x="186690" y="140970"/>
                    </a:cubicBezTo>
                    <a:cubicBezTo>
                      <a:pt x="165100" y="89535"/>
                      <a:pt x="122555" y="121920"/>
                      <a:pt x="121920" y="182880"/>
                    </a:cubicBezTo>
                    <a:cubicBezTo>
                      <a:pt x="121285" y="243840"/>
                      <a:pt x="185420" y="451485"/>
                      <a:pt x="182880" y="506730"/>
                    </a:cubicBezTo>
                    <a:cubicBezTo>
                      <a:pt x="180340" y="561975"/>
                      <a:pt x="137160" y="598805"/>
                      <a:pt x="106680" y="514350"/>
                    </a:cubicBezTo>
                    <a:cubicBezTo>
                      <a:pt x="76200" y="429895"/>
                      <a:pt x="38100" y="214947"/>
                      <a:pt x="0" y="0"/>
                    </a:cubicBezTo>
                  </a:path>
                </a:pathLst>
              </a:custGeom>
              <a:noFill/>
              <a:ln w="28575" cap="flat" cmpd="sng" algn="ctr">
                <a:solidFill>
                  <a:srgbClr val="FFFF00"/>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sp>
            <p:nvSpPr>
              <p:cNvPr id="27" name="Freeform 26"/>
              <p:cNvSpPr/>
              <p:nvPr/>
            </p:nvSpPr>
            <p:spPr bwMode="auto">
              <a:xfrm>
                <a:off x="3622923" y="2000745"/>
                <a:ext cx="273406" cy="163543"/>
              </a:xfrm>
              <a:custGeom>
                <a:avLst/>
                <a:gdLst>
                  <a:gd name="connsiteX0" fmla="*/ 0 w 273132"/>
                  <a:gd name="connsiteY0" fmla="*/ 41563 h 163285"/>
                  <a:gd name="connsiteX1" fmla="*/ 71252 w 273132"/>
                  <a:gd name="connsiteY1" fmla="*/ 148441 h 163285"/>
                  <a:gd name="connsiteX2" fmla="*/ 237506 w 273132"/>
                  <a:gd name="connsiteY2" fmla="*/ 130628 h 163285"/>
                  <a:gd name="connsiteX3" fmla="*/ 273132 w 273132"/>
                  <a:gd name="connsiteY3" fmla="*/ 0 h 163285"/>
                </a:gdLst>
                <a:ahLst/>
                <a:cxnLst>
                  <a:cxn ang="0">
                    <a:pos x="connsiteX0" y="connsiteY0"/>
                  </a:cxn>
                  <a:cxn ang="0">
                    <a:pos x="connsiteX1" y="connsiteY1"/>
                  </a:cxn>
                  <a:cxn ang="0">
                    <a:pos x="connsiteX2" y="connsiteY2"/>
                  </a:cxn>
                  <a:cxn ang="0">
                    <a:pos x="connsiteX3" y="connsiteY3"/>
                  </a:cxn>
                </a:cxnLst>
                <a:rect l="l" t="t" r="r" b="b"/>
                <a:pathLst>
                  <a:path w="273132" h="163285">
                    <a:moveTo>
                      <a:pt x="0" y="41563"/>
                    </a:moveTo>
                    <a:cubicBezTo>
                      <a:pt x="15834" y="87580"/>
                      <a:pt x="31668" y="133597"/>
                      <a:pt x="71252" y="148441"/>
                    </a:cubicBezTo>
                    <a:cubicBezTo>
                      <a:pt x="110836" y="163285"/>
                      <a:pt x="203859" y="155368"/>
                      <a:pt x="237506" y="130628"/>
                    </a:cubicBezTo>
                    <a:cubicBezTo>
                      <a:pt x="271153" y="105888"/>
                      <a:pt x="272142" y="52944"/>
                      <a:pt x="273132" y="0"/>
                    </a:cubicBezTo>
                  </a:path>
                </a:pathLst>
              </a:custGeom>
              <a:noFill/>
              <a:ln w="28575" cap="flat" cmpd="sng" algn="ctr">
                <a:solidFill>
                  <a:srgbClr val="FFFF00"/>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grpSp>
        <p:grpSp>
          <p:nvGrpSpPr>
            <p:cNvPr id="11" name="Group 30"/>
            <p:cNvGrpSpPr/>
            <p:nvPr/>
          </p:nvGrpSpPr>
          <p:grpSpPr bwMode="auto">
            <a:xfrm>
              <a:off x="1422" y="1661"/>
              <a:ext cx="538" cy="434"/>
              <a:chOff x="2474521" y="2400795"/>
              <a:chExt cx="854230" cy="688860"/>
            </a:xfrm>
          </p:grpSpPr>
          <p:sp>
            <p:nvSpPr>
              <p:cNvPr id="22" name="Freeform 21"/>
              <p:cNvSpPr/>
              <p:nvPr/>
            </p:nvSpPr>
            <p:spPr bwMode="auto">
              <a:xfrm rot="20951503">
                <a:off x="2699987" y="2491267"/>
                <a:ext cx="628764" cy="598388"/>
              </a:xfrm>
              <a:custGeom>
                <a:avLst/>
                <a:gdLst>
                  <a:gd name="connsiteX0" fmla="*/ 628650 w 628650"/>
                  <a:gd name="connsiteY0" fmla="*/ 480060 h 598805"/>
                  <a:gd name="connsiteX1" fmla="*/ 567690 w 628650"/>
                  <a:gd name="connsiteY1" fmla="*/ 476250 h 598805"/>
                  <a:gd name="connsiteX2" fmla="*/ 491490 w 628650"/>
                  <a:gd name="connsiteY2" fmla="*/ 87630 h 598805"/>
                  <a:gd name="connsiteX3" fmla="*/ 422910 w 628650"/>
                  <a:gd name="connsiteY3" fmla="*/ 118110 h 598805"/>
                  <a:gd name="connsiteX4" fmla="*/ 487680 w 628650"/>
                  <a:gd name="connsiteY4" fmla="*/ 464820 h 598805"/>
                  <a:gd name="connsiteX5" fmla="*/ 403860 w 628650"/>
                  <a:gd name="connsiteY5" fmla="*/ 468630 h 598805"/>
                  <a:gd name="connsiteX6" fmla="*/ 350520 w 628650"/>
                  <a:gd name="connsiteY6" fmla="*/ 125730 h 598805"/>
                  <a:gd name="connsiteX7" fmla="*/ 270510 w 628650"/>
                  <a:gd name="connsiteY7" fmla="*/ 148590 h 598805"/>
                  <a:gd name="connsiteX8" fmla="*/ 323850 w 628650"/>
                  <a:gd name="connsiteY8" fmla="*/ 483870 h 598805"/>
                  <a:gd name="connsiteX9" fmla="*/ 251460 w 628650"/>
                  <a:gd name="connsiteY9" fmla="*/ 491490 h 598805"/>
                  <a:gd name="connsiteX10" fmla="*/ 186690 w 628650"/>
                  <a:gd name="connsiteY10" fmla="*/ 140970 h 598805"/>
                  <a:gd name="connsiteX11" fmla="*/ 121920 w 628650"/>
                  <a:gd name="connsiteY11" fmla="*/ 182880 h 598805"/>
                  <a:gd name="connsiteX12" fmla="*/ 182880 w 628650"/>
                  <a:gd name="connsiteY12" fmla="*/ 506730 h 598805"/>
                  <a:gd name="connsiteX13" fmla="*/ 106680 w 628650"/>
                  <a:gd name="connsiteY13" fmla="*/ 514350 h 598805"/>
                  <a:gd name="connsiteX14" fmla="*/ 0 w 628650"/>
                  <a:gd name="connsiteY14" fmla="*/ 0 h 59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8650" h="598805">
                    <a:moveTo>
                      <a:pt x="628650" y="480060"/>
                    </a:moveTo>
                    <a:cubicBezTo>
                      <a:pt x="609600" y="510857"/>
                      <a:pt x="590550" y="541655"/>
                      <a:pt x="567690" y="476250"/>
                    </a:cubicBezTo>
                    <a:cubicBezTo>
                      <a:pt x="544830" y="410845"/>
                      <a:pt x="515620" y="147320"/>
                      <a:pt x="491490" y="87630"/>
                    </a:cubicBezTo>
                    <a:cubicBezTo>
                      <a:pt x="467360" y="27940"/>
                      <a:pt x="423545" y="55245"/>
                      <a:pt x="422910" y="118110"/>
                    </a:cubicBezTo>
                    <a:cubicBezTo>
                      <a:pt x="422275" y="180975"/>
                      <a:pt x="490855" y="406400"/>
                      <a:pt x="487680" y="464820"/>
                    </a:cubicBezTo>
                    <a:cubicBezTo>
                      <a:pt x="484505" y="523240"/>
                      <a:pt x="426720" y="525145"/>
                      <a:pt x="403860" y="468630"/>
                    </a:cubicBezTo>
                    <a:cubicBezTo>
                      <a:pt x="381000" y="412115"/>
                      <a:pt x="372745" y="179070"/>
                      <a:pt x="350520" y="125730"/>
                    </a:cubicBezTo>
                    <a:cubicBezTo>
                      <a:pt x="328295" y="72390"/>
                      <a:pt x="274955" y="88900"/>
                      <a:pt x="270510" y="148590"/>
                    </a:cubicBezTo>
                    <a:cubicBezTo>
                      <a:pt x="266065" y="208280"/>
                      <a:pt x="327025" y="426720"/>
                      <a:pt x="323850" y="483870"/>
                    </a:cubicBezTo>
                    <a:cubicBezTo>
                      <a:pt x="320675" y="541020"/>
                      <a:pt x="274320" y="548640"/>
                      <a:pt x="251460" y="491490"/>
                    </a:cubicBezTo>
                    <a:cubicBezTo>
                      <a:pt x="228600" y="434340"/>
                      <a:pt x="208280" y="192405"/>
                      <a:pt x="186690" y="140970"/>
                    </a:cubicBezTo>
                    <a:cubicBezTo>
                      <a:pt x="165100" y="89535"/>
                      <a:pt x="122555" y="121920"/>
                      <a:pt x="121920" y="182880"/>
                    </a:cubicBezTo>
                    <a:cubicBezTo>
                      <a:pt x="121285" y="243840"/>
                      <a:pt x="185420" y="451485"/>
                      <a:pt x="182880" y="506730"/>
                    </a:cubicBezTo>
                    <a:cubicBezTo>
                      <a:pt x="180340" y="561975"/>
                      <a:pt x="137160" y="598805"/>
                      <a:pt x="106680" y="514350"/>
                    </a:cubicBezTo>
                    <a:cubicBezTo>
                      <a:pt x="76200" y="429895"/>
                      <a:pt x="38100" y="214947"/>
                      <a:pt x="0" y="0"/>
                    </a:cubicBezTo>
                  </a:path>
                </a:pathLst>
              </a:custGeom>
              <a:noFill/>
              <a:ln w="28575" cap="flat" cmpd="sng" algn="ctr">
                <a:solidFill>
                  <a:schemeClr val="accent2">
                    <a:lumMod val="60000"/>
                    <a:lumOff val="40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sp>
            <p:nvSpPr>
              <p:cNvPr id="29" name="Freeform 28"/>
              <p:cNvSpPr/>
              <p:nvPr/>
            </p:nvSpPr>
            <p:spPr bwMode="auto">
              <a:xfrm rot="20700052">
                <a:off x="2474521" y="2400795"/>
                <a:ext cx="273100" cy="163485"/>
              </a:xfrm>
              <a:custGeom>
                <a:avLst/>
                <a:gdLst>
                  <a:gd name="connsiteX0" fmla="*/ 0 w 273132"/>
                  <a:gd name="connsiteY0" fmla="*/ 41563 h 163285"/>
                  <a:gd name="connsiteX1" fmla="*/ 71252 w 273132"/>
                  <a:gd name="connsiteY1" fmla="*/ 148441 h 163285"/>
                  <a:gd name="connsiteX2" fmla="*/ 237506 w 273132"/>
                  <a:gd name="connsiteY2" fmla="*/ 130628 h 163285"/>
                  <a:gd name="connsiteX3" fmla="*/ 273132 w 273132"/>
                  <a:gd name="connsiteY3" fmla="*/ 0 h 163285"/>
                </a:gdLst>
                <a:ahLst/>
                <a:cxnLst>
                  <a:cxn ang="0">
                    <a:pos x="connsiteX0" y="connsiteY0"/>
                  </a:cxn>
                  <a:cxn ang="0">
                    <a:pos x="connsiteX1" y="connsiteY1"/>
                  </a:cxn>
                  <a:cxn ang="0">
                    <a:pos x="connsiteX2" y="connsiteY2"/>
                  </a:cxn>
                  <a:cxn ang="0">
                    <a:pos x="connsiteX3" y="connsiteY3"/>
                  </a:cxn>
                </a:cxnLst>
                <a:rect l="l" t="t" r="r" b="b"/>
                <a:pathLst>
                  <a:path w="273132" h="163285">
                    <a:moveTo>
                      <a:pt x="0" y="41563"/>
                    </a:moveTo>
                    <a:cubicBezTo>
                      <a:pt x="15834" y="87580"/>
                      <a:pt x="31668" y="133597"/>
                      <a:pt x="71252" y="148441"/>
                    </a:cubicBezTo>
                    <a:cubicBezTo>
                      <a:pt x="110836" y="163285"/>
                      <a:pt x="203859" y="155368"/>
                      <a:pt x="237506" y="130628"/>
                    </a:cubicBezTo>
                    <a:cubicBezTo>
                      <a:pt x="271153" y="105888"/>
                      <a:pt x="272142" y="52944"/>
                      <a:pt x="273132" y="0"/>
                    </a:cubicBezTo>
                  </a:path>
                </a:pathLst>
              </a:custGeom>
              <a:noFill/>
              <a:ln w="28575" cap="flat" cmpd="sng" algn="ctr">
                <a:solidFill>
                  <a:schemeClr val="accent2">
                    <a:lumMod val="60000"/>
                    <a:lumOff val="40000"/>
                  </a:schemeClr>
                </a:solidFill>
                <a:prstDash val="solid"/>
                <a:round/>
                <a:headEnd type="none" w="med" len="med"/>
                <a:tailEnd type="none" w="med" len="med"/>
              </a:ln>
              <a:effectLst/>
            </p:spPr>
            <p:txBody>
              <a:bodyPr/>
              <a:lstStyle/>
              <a:p>
                <a:pPr eaLnBrk="0" fontAlgn="auto" hangingPunct="0">
                  <a:spcBef>
                    <a:spcPts val="0"/>
                  </a:spcBef>
                  <a:spcAft>
                    <a:spcPts val="0"/>
                  </a:spcAft>
                  <a:defRPr/>
                </a:pPr>
                <a:endParaRPr lang="en-US" sz="2000" b="1">
                  <a:latin typeface="+mn-lt"/>
                  <a:ea typeface="华文楷体" panose="02010600040101010101" charset="-122"/>
                </a:endParaRPr>
              </a:p>
            </p:txBody>
          </p:sp>
        </p:grpSp>
        <p:sp>
          <p:nvSpPr>
            <p:cNvPr id="32788" name="Text Box 6"/>
            <p:cNvSpPr txBox="1">
              <a:spLocks noChangeArrowheads="1"/>
            </p:cNvSpPr>
            <p:nvPr/>
          </p:nvSpPr>
          <p:spPr bwMode="auto">
            <a:xfrm>
              <a:off x="124" y="1760"/>
              <a:ext cx="1247" cy="458"/>
            </a:xfrm>
            <a:prstGeom prst="rect">
              <a:avLst/>
            </a:prstGeom>
            <a:noFill/>
            <a:ln w="9525" algn="ctr">
              <a:noFill/>
              <a:miter lim="800000"/>
            </a:ln>
          </p:spPr>
          <p:txBody>
            <a:bodyPr>
              <a:spAutoFit/>
            </a:bodyPr>
            <a:lstStyle/>
            <a:p>
              <a:pPr algn="r" eaLnBrk="0" hangingPunct="0">
                <a:spcBef>
                  <a:spcPts val="200"/>
                </a:spcBef>
              </a:pPr>
              <a:r>
                <a:rPr lang="en-US" altLang="zh-CN" sz="1400" b="1" dirty="0">
                  <a:ea typeface="华文楷体" panose="02010600040101010101" charset="-122"/>
                </a:rPr>
                <a:t>PDE</a:t>
              </a:r>
              <a:r>
                <a:rPr lang="en-US" altLang="zh-CN" sz="1400" b="1" baseline="-25000" dirty="0">
                  <a:ea typeface="华文楷体" panose="02010600040101010101" charset="-122"/>
                </a:rPr>
                <a:t>3</a:t>
              </a:r>
              <a:r>
                <a:rPr lang="en-US" altLang="zh-CN" sz="1400" b="1" dirty="0">
                  <a:ea typeface="华文楷体" panose="02010600040101010101" charset="-122"/>
                </a:rPr>
                <a:t> </a:t>
              </a:r>
              <a:r>
                <a:rPr lang="zh-CN" altLang="en-US" sz="1400" b="1" dirty="0">
                  <a:ea typeface="华文楷体" panose="02010600040101010101" charset="-122"/>
                </a:rPr>
                <a:t>抑制剂</a:t>
              </a:r>
              <a:r>
                <a:rPr lang="en-US" altLang="zh-CN" sz="1400" b="1" dirty="0">
                  <a:ea typeface="华文楷体" panose="02010600040101010101" charset="-122"/>
                </a:rPr>
                <a:t>:</a:t>
              </a:r>
              <a:endParaRPr lang="en-US" altLang="zh-CN" sz="1400" b="1" dirty="0">
                <a:ea typeface="华文楷体" panose="02010600040101010101" charset="-122"/>
              </a:endParaRPr>
            </a:p>
            <a:p>
              <a:pPr algn="r" eaLnBrk="0" hangingPunct="0">
                <a:spcBef>
                  <a:spcPts val="200"/>
                </a:spcBef>
              </a:pPr>
              <a:r>
                <a:rPr lang="zh-CN" altLang="en-US" sz="1200" b="1" dirty="0">
                  <a:ea typeface="华文楷体" panose="02010600040101010101" charset="-122"/>
                </a:rPr>
                <a:t>西洛他唑</a:t>
              </a:r>
              <a:endParaRPr lang="en-US" altLang="zh-CN" sz="1200" b="1" dirty="0">
                <a:ea typeface="华文楷体" panose="02010600040101010101" charset="-122"/>
              </a:endParaRPr>
            </a:p>
            <a:p>
              <a:pPr algn="r" eaLnBrk="0" hangingPunct="0">
                <a:spcBef>
                  <a:spcPts val="200"/>
                </a:spcBef>
              </a:pPr>
              <a:r>
                <a:rPr lang="zh-CN" altLang="en-US" sz="1200" b="1" dirty="0">
                  <a:ea typeface="华文楷体" panose="02010600040101010101" charset="-122"/>
                </a:rPr>
                <a:t>双嘧达莫</a:t>
              </a:r>
              <a:endParaRPr lang="en-US" altLang="zh-CN" sz="1200" b="1" dirty="0">
                <a:ea typeface="华文楷体" panose="02010600040101010101" charset="-122"/>
              </a:endParaRPr>
            </a:p>
          </p:txBody>
        </p:sp>
        <p:sp>
          <p:nvSpPr>
            <p:cNvPr id="32789" name="Rectangle 60"/>
            <p:cNvSpPr>
              <a:spLocks noChangeArrowheads="1"/>
            </p:cNvSpPr>
            <p:nvPr/>
          </p:nvSpPr>
          <p:spPr bwMode="auto">
            <a:xfrm>
              <a:off x="2595" y="3538"/>
              <a:ext cx="597" cy="174"/>
            </a:xfrm>
            <a:prstGeom prst="rect">
              <a:avLst/>
            </a:prstGeom>
            <a:noFill/>
            <a:ln w="9525">
              <a:noFill/>
              <a:miter lim="800000"/>
            </a:ln>
          </p:spPr>
          <p:txBody>
            <a:bodyPr wrap="none">
              <a:spAutoFit/>
            </a:bodyPr>
            <a:lstStyle/>
            <a:p>
              <a:r>
                <a:rPr lang="zh-CN" altLang="en-US" sz="1200" b="1">
                  <a:ea typeface="华文楷体" panose="02010600040101010101" charset="-122"/>
                </a:rPr>
                <a:t>纤维蛋白原</a:t>
              </a:r>
              <a:endParaRPr lang="en-US" altLang="zh-CN" sz="1200" b="1">
                <a:ea typeface="华文楷体" panose="02010600040101010101" charset="-122"/>
              </a:endParaRPr>
            </a:p>
          </p:txBody>
        </p:sp>
        <p:sp>
          <p:nvSpPr>
            <p:cNvPr id="32790" name="Rectangle 61"/>
            <p:cNvSpPr>
              <a:spLocks noChangeArrowheads="1"/>
            </p:cNvSpPr>
            <p:nvPr/>
          </p:nvSpPr>
          <p:spPr bwMode="auto">
            <a:xfrm>
              <a:off x="4396" y="1497"/>
              <a:ext cx="327" cy="174"/>
            </a:xfrm>
            <a:prstGeom prst="rect">
              <a:avLst/>
            </a:prstGeom>
            <a:noFill/>
            <a:ln w="9525">
              <a:noFill/>
              <a:miter lim="800000"/>
            </a:ln>
          </p:spPr>
          <p:txBody>
            <a:bodyPr wrap="none">
              <a:spAutoFit/>
            </a:bodyPr>
            <a:lstStyle/>
            <a:p>
              <a:r>
                <a:rPr lang="en-US" altLang="zh-CN" sz="1200" b="1">
                  <a:ea typeface="华文楷体" panose="02010600040101010101" charset="-122"/>
                </a:rPr>
                <a:t>TXA</a:t>
              </a:r>
              <a:r>
                <a:rPr lang="en-US" altLang="zh-CN" sz="1200" b="1" baseline="-25000">
                  <a:ea typeface="华文楷体" panose="02010600040101010101" charset="-122"/>
                </a:rPr>
                <a:t>2</a:t>
              </a:r>
              <a:endParaRPr lang="en-US" altLang="zh-CN" sz="1200" b="1" baseline="-25000">
                <a:ea typeface="华文楷体" panose="02010600040101010101" charset="-122"/>
              </a:endParaRPr>
            </a:p>
          </p:txBody>
        </p:sp>
        <p:sp>
          <p:nvSpPr>
            <p:cNvPr id="32791" name="Rectangle 62"/>
            <p:cNvSpPr>
              <a:spLocks noChangeArrowheads="1"/>
            </p:cNvSpPr>
            <p:nvPr/>
          </p:nvSpPr>
          <p:spPr bwMode="auto">
            <a:xfrm>
              <a:off x="3570" y="1224"/>
              <a:ext cx="404" cy="174"/>
            </a:xfrm>
            <a:prstGeom prst="rect">
              <a:avLst/>
            </a:prstGeom>
            <a:noFill/>
            <a:ln w="9525">
              <a:noFill/>
              <a:miter lim="800000"/>
            </a:ln>
          </p:spPr>
          <p:txBody>
            <a:bodyPr wrap="none">
              <a:spAutoFit/>
            </a:bodyPr>
            <a:lstStyle/>
            <a:p>
              <a:r>
                <a:rPr lang="zh-CN" altLang="en-US" sz="1200" b="1">
                  <a:ea typeface="华文楷体" panose="02010600040101010101" charset="-122"/>
                </a:rPr>
                <a:t>凝血酶</a:t>
              </a:r>
              <a:endParaRPr lang="en-US" altLang="zh-CN" sz="1200" b="1">
                <a:ea typeface="华文楷体" panose="02010600040101010101" charset="-122"/>
              </a:endParaRPr>
            </a:p>
          </p:txBody>
        </p:sp>
        <p:sp>
          <p:nvSpPr>
            <p:cNvPr id="32792" name="Rectangle 63"/>
            <p:cNvSpPr>
              <a:spLocks noChangeArrowheads="1"/>
            </p:cNvSpPr>
            <p:nvPr/>
          </p:nvSpPr>
          <p:spPr bwMode="auto">
            <a:xfrm>
              <a:off x="2405" y="1230"/>
              <a:ext cx="304" cy="174"/>
            </a:xfrm>
            <a:prstGeom prst="rect">
              <a:avLst/>
            </a:prstGeom>
            <a:noFill/>
            <a:ln w="9525">
              <a:noFill/>
              <a:miter lim="800000"/>
            </a:ln>
          </p:spPr>
          <p:txBody>
            <a:bodyPr wrap="none">
              <a:spAutoFit/>
            </a:bodyPr>
            <a:lstStyle/>
            <a:p>
              <a:r>
                <a:rPr lang="en-US" altLang="zh-CN" sz="1200" b="1">
                  <a:ea typeface="华文楷体" panose="02010600040101010101" charset="-122"/>
                </a:rPr>
                <a:t>ADP</a:t>
              </a:r>
              <a:endParaRPr lang="en-US" altLang="zh-CN" sz="1200" b="1">
                <a:ea typeface="华文楷体" panose="02010600040101010101" charset="-122"/>
              </a:endParaRPr>
            </a:p>
          </p:txBody>
        </p:sp>
        <p:sp>
          <p:nvSpPr>
            <p:cNvPr id="32793" name="Rectangle 64"/>
            <p:cNvSpPr>
              <a:spLocks noChangeArrowheads="1"/>
            </p:cNvSpPr>
            <p:nvPr/>
          </p:nvSpPr>
          <p:spPr bwMode="auto">
            <a:xfrm>
              <a:off x="1496" y="1451"/>
              <a:ext cx="322" cy="174"/>
            </a:xfrm>
            <a:prstGeom prst="rect">
              <a:avLst/>
            </a:prstGeom>
            <a:noFill/>
            <a:ln w="9525">
              <a:noFill/>
              <a:miter lim="800000"/>
            </a:ln>
          </p:spPr>
          <p:txBody>
            <a:bodyPr wrap="none">
              <a:spAutoFit/>
            </a:bodyPr>
            <a:lstStyle/>
            <a:p>
              <a:r>
                <a:rPr lang="en-US" altLang="zh-CN" sz="1200" b="1">
                  <a:ea typeface="华文楷体" panose="02010600040101010101" charset="-122"/>
                </a:rPr>
                <a:t>PGE</a:t>
              </a:r>
              <a:r>
                <a:rPr lang="en-US" altLang="zh-CN" sz="1200" b="1" baseline="-25000">
                  <a:ea typeface="华文楷体" panose="02010600040101010101" charset="-122"/>
                </a:rPr>
                <a:t>1</a:t>
              </a:r>
              <a:endParaRPr lang="en-US" altLang="zh-CN" sz="1200" b="1" baseline="-25000">
                <a:ea typeface="华文楷体" panose="02010600040101010101" charset="-122"/>
              </a:endParaRPr>
            </a:p>
          </p:txBody>
        </p:sp>
        <p:sp>
          <p:nvSpPr>
            <p:cNvPr id="32794" name="Text Box 6"/>
            <p:cNvSpPr txBox="1">
              <a:spLocks noChangeArrowheads="1"/>
            </p:cNvSpPr>
            <p:nvPr/>
          </p:nvSpPr>
          <p:spPr bwMode="auto">
            <a:xfrm>
              <a:off x="346" y="842"/>
              <a:ext cx="1547" cy="232"/>
            </a:xfrm>
            <a:prstGeom prst="rect">
              <a:avLst/>
            </a:prstGeom>
            <a:noFill/>
            <a:ln w="9525" algn="ctr">
              <a:noFill/>
              <a:miter lim="800000"/>
            </a:ln>
          </p:spPr>
          <p:txBody>
            <a:bodyPr>
              <a:spAutoFit/>
            </a:bodyPr>
            <a:lstStyle/>
            <a:p>
              <a:pPr algn="r" eaLnBrk="0" hangingPunct="0">
                <a:spcBef>
                  <a:spcPts val="200"/>
                </a:spcBef>
              </a:pPr>
              <a:r>
                <a:rPr lang="en-US" altLang="zh-CN" sz="1800" b="1" dirty="0">
                  <a:solidFill>
                    <a:srgbClr val="FF0000"/>
                  </a:solidFill>
                  <a:latin typeface="华文楷体" panose="02010600040101010101" charset="-122"/>
                  <a:ea typeface="华文楷体" panose="02010600040101010101" charset="-122"/>
                </a:rPr>
                <a:t>P2Y</a:t>
              </a:r>
              <a:r>
                <a:rPr lang="en-US" altLang="zh-CN" sz="1800" b="1" baseline="-25000" dirty="0">
                  <a:solidFill>
                    <a:srgbClr val="FF0000"/>
                  </a:solidFill>
                  <a:latin typeface="华文楷体" panose="02010600040101010101" charset="-122"/>
                  <a:ea typeface="华文楷体" panose="02010600040101010101" charset="-122"/>
                </a:rPr>
                <a:t>12</a:t>
              </a:r>
              <a:r>
                <a:rPr lang="en-US" altLang="zh-CN" sz="1800" b="1" dirty="0">
                  <a:solidFill>
                    <a:srgbClr val="FF0000"/>
                  </a:solidFill>
                  <a:latin typeface="华文楷体" panose="02010600040101010101" charset="-122"/>
                  <a:ea typeface="华文楷体" panose="02010600040101010101" charset="-122"/>
                </a:rPr>
                <a:t> </a:t>
              </a:r>
              <a:r>
                <a:rPr lang="zh-CN" altLang="en-US" sz="1800" b="1" dirty="0">
                  <a:solidFill>
                    <a:srgbClr val="FF0000"/>
                  </a:solidFill>
                  <a:latin typeface="华文楷体" panose="02010600040101010101" charset="-122"/>
                  <a:ea typeface="华文楷体" panose="02010600040101010101" charset="-122"/>
                </a:rPr>
                <a:t>受体抑制剂：</a:t>
              </a:r>
              <a:endParaRPr lang="en-US" altLang="zh-CN" sz="1800" b="1" dirty="0">
                <a:solidFill>
                  <a:srgbClr val="FF0000"/>
                </a:solidFill>
                <a:latin typeface="华文楷体" panose="02010600040101010101" charset="-122"/>
                <a:ea typeface="华文楷体" panose="02010600040101010101" charset="-122"/>
              </a:endParaRPr>
            </a:p>
          </p:txBody>
        </p:sp>
        <p:sp>
          <p:nvSpPr>
            <p:cNvPr id="32795" name="Text Box 6"/>
            <p:cNvSpPr txBox="1">
              <a:spLocks noChangeArrowheads="1"/>
            </p:cNvSpPr>
            <p:nvPr/>
          </p:nvSpPr>
          <p:spPr bwMode="auto">
            <a:xfrm>
              <a:off x="3569" y="756"/>
              <a:ext cx="1555" cy="458"/>
            </a:xfrm>
            <a:prstGeom prst="rect">
              <a:avLst/>
            </a:prstGeom>
            <a:noFill/>
            <a:ln w="9525" algn="ctr">
              <a:noFill/>
              <a:miter lim="800000"/>
            </a:ln>
          </p:spPr>
          <p:txBody>
            <a:bodyPr>
              <a:spAutoFit/>
            </a:bodyPr>
            <a:lstStyle/>
            <a:p>
              <a:pPr eaLnBrk="0" hangingPunct="0">
                <a:spcBef>
                  <a:spcPts val="200"/>
                </a:spcBef>
              </a:pPr>
              <a:r>
                <a:rPr lang="zh-CN" altLang="en-US" sz="1400" b="1">
                  <a:ea typeface="华文楷体" panose="02010600040101010101" charset="-122"/>
                </a:rPr>
                <a:t>凝血酶</a:t>
              </a:r>
              <a:r>
                <a:rPr lang="en-US" altLang="zh-CN" sz="1400" b="1">
                  <a:ea typeface="华文楷体" panose="02010600040101010101" charset="-122"/>
                </a:rPr>
                <a:t>PAR-1 </a:t>
              </a:r>
              <a:r>
                <a:rPr lang="zh-CN" altLang="en-US" sz="1400" b="1">
                  <a:ea typeface="华文楷体" panose="02010600040101010101" charset="-122"/>
                </a:rPr>
                <a:t>拮抗剂：</a:t>
              </a:r>
              <a:endParaRPr lang="en-US" altLang="zh-CN" sz="1400" b="1">
                <a:ea typeface="华文楷体" panose="02010600040101010101" charset="-122"/>
              </a:endParaRPr>
            </a:p>
            <a:p>
              <a:pPr eaLnBrk="0" hangingPunct="0">
                <a:spcBef>
                  <a:spcPts val="200"/>
                </a:spcBef>
              </a:pPr>
              <a:r>
                <a:rPr lang="en-US" altLang="zh-CN" sz="1200" b="1">
                  <a:ea typeface="华文楷体" panose="02010600040101010101" charset="-122"/>
                </a:rPr>
                <a:t>E5555</a:t>
              </a:r>
              <a:endParaRPr lang="en-US" altLang="zh-CN" sz="1200" b="1">
                <a:ea typeface="华文楷体" panose="02010600040101010101" charset="-122"/>
              </a:endParaRPr>
            </a:p>
            <a:p>
              <a:pPr eaLnBrk="0" hangingPunct="0">
                <a:spcBef>
                  <a:spcPts val="200"/>
                </a:spcBef>
              </a:pPr>
              <a:r>
                <a:rPr lang="en-US" altLang="zh-CN" sz="1200" b="1">
                  <a:ea typeface="华文楷体" panose="02010600040101010101" charset="-122"/>
                </a:rPr>
                <a:t>vorapaxar</a:t>
              </a:r>
              <a:endParaRPr lang="en-US" altLang="zh-CN" sz="1200" b="1">
                <a:ea typeface="华文楷体" panose="02010600040101010101" charset="-122"/>
              </a:endParaRPr>
            </a:p>
          </p:txBody>
        </p:sp>
        <p:sp>
          <p:nvSpPr>
            <p:cNvPr id="32796" name="Text Box 6"/>
            <p:cNvSpPr txBox="1">
              <a:spLocks noChangeArrowheads="1"/>
            </p:cNvSpPr>
            <p:nvPr/>
          </p:nvSpPr>
          <p:spPr bwMode="auto">
            <a:xfrm>
              <a:off x="4349" y="1401"/>
              <a:ext cx="1126" cy="590"/>
            </a:xfrm>
            <a:prstGeom prst="rect">
              <a:avLst/>
            </a:prstGeom>
            <a:noFill/>
            <a:ln w="9525" algn="ctr">
              <a:noFill/>
              <a:miter lim="800000"/>
            </a:ln>
          </p:spPr>
          <p:txBody>
            <a:bodyPr>
              <a:spAutoFit/>
            </a:bodyPr>
            <a:lstStyle/>
            <a:p>
              <a:pPr algn="r" eaLnBrk="0" hangingPunct="0">
                <a:spcBef>
                  <a:spcPts val="200"/>
                </a:spcBef>
              </a:pPr>
              <a:r>
                <a:rPr lang="zh-CN" altLang="en-US" sz="1400" b="1" dirty="0">
                  <a:ea typeface="华文楷体" panose="02010600040101010101" charset="-122"/>
                </a:rPr>
                <a:t>血栓素抑制剂</a:t>
              </a:r>
              <a:r>
                <a:rPr lang="en-US" altLang="zh-CN" sz="1400" b="1" dirty="0">
                  <a:ea typeface="华文楷体" panose="02010600040101010101" charset="-122"/>
                </a:rPr>
                <a:t>:</a:t>
              </a:r>
              <a:endParaRPr lang="en-US" altLang="zh-CN" sz="1400" b="1" dirty="0">
                <a:ea typeface="华文楷体" panose="02010600040101010101" charset="-122"/>
              </a:endParaRPr>
            </a:p>
            <a:p>
              <a:pPr algn="r" eaLnBrk="0" hangingPunct="0">
                <a:spcBef>
                  <a:spcPts val="200"/>
                </a:spcBef>
              </a:pPr>
              <a:r>
                <a:rPr lang="zh-CN" altLang="en-US" sz="1200" b="1" dirty="0">
                  <a:ea typeface="华文楷体" panose="02010600040101010101" charset="-122"/>
                </a:rPr>
                <a:t>阿司匹林</a:t>
              </a:r>
              <a:endParaRPr lang="en-US" altLang="zh-CN" sz="1200" b="1" dirty="0">
                <a:ea typeface="华文楷体" panose="02010600040101010101" charset="-122"/>
              </a:endParaRPr>
            </a:p>
            <a:p>
              <a:pPr algn="r" eaLnBrk="0" hangingPunct="0">
                <a:spcBef>
                  <a:spcPts val="200"/>
                </a:spcBef>
              </a:pPr>
              <a:r>
                <a:rPr lang="zh-CN" altLang="en-US" sz="1200" b="1" dirty="0">
                  <a:ea typeface="华文楷体" panose="02010600040101010101" charset="-122"/>
                </a:rPr>
                <a:t>利多格雷</a:t>
              </a:r>
              <a:endParaRPr lang="en-US" altLang="zh-CN" sz="1200" b="1" dirty="0">
                <a:ea typeface="华文楷体" panose="02010600040101010101" charset="-122"/>
              </a:endParaRPr>
            </a:p>
            <a:p>
              <a:pPr algn="r" eaLnBrk="0" hangingPunct="0">
                <a:spcBef>
                  <a:spcPts val="200"/>
                </a:spcBef>
              </a:pPr>
              <a:r>
                <a:rPr lang="en-US" altLang="zh-CN" sz="1200" b="1" dirty="0">
                  <a:ea typeface="华文楷体" panose="02010600040101010101" charset="-122"/>
                </a:rPr>
                <a:t>S18886</a:t>
              </a:r>
              <a:endParaRPr lang="en-US" altLang="zh-CN" sz="1200" b="1" dirty="0">
                <a:ea typeface="华文楷体" panose="02010600040101010101" charset="-122"/>
              </a:endParaRPr>
            </a:p>
          </p:txBody>
        </p:sp>
        <p:cxnSp>
          <p:nvCxnSpPr>
            <p:cNvPr id="32797" name="Straight Connector 82"/>
            <p:cNvCxnSpPr>
              <a:cxnSpLocks noChangeShapeType="1"/>
              <a:endCxn id="32798" idx="0"/>
            </p:cNvCxnSpPr>
            <p:nvPr/>
          </p:nvCxnSpPr>
          <p:spPr bwMode="auto">
            <a:xfrm>
              <a:off x="1867" y="2060"/>
              <a:ext cx="66" cy="419"/>
            </a:xfrm>
            <a:prstGeom prst="line">
              <a:avLst/>
            </a:prstGeom>
            <a:noFill/>
            <a:ln w="12700" algn="ctr">
              <a:solidFill>
                <a:srgbClr val="000000"/>
              </a:solidFill>
              <a:prstDash val="dash"/>
              <a:round/>
              <a:tailEnd type="arrow" w="med" len="med"/>
            </a:ln>
          </p:spPr>
        </p:cxnSp>
        <p:sp>
          <p:nvSpPr>
            <p:cNvPr id="32798" name="Rectangle 83"/>
            <p:cNvSpPr>
              <a:spLocks noChangeArrowheads="1"/>
            </p:cNvSpPr>
            <p:nvPr/>
          </p:nvSpPr>
          <p:spPr bwMode="auto">
            <a:xfrm>
              <a:off x="1725" y="2479"/>
              <a:ext cx="415" cy="174"/>
            </a:xfrm>
            <a:prstGeom prst="rect">
              <a:avLst/>
            </a:prstGeom>
            <a:noFill/>
            <a:ln w="9525">
              <a:noFill/>
              <a:miter lim="800000"/>
            </a:ln>
          </p:spPr>
          <p:txBody>
            <a:bodyPr wrap="none">
              <a:spAutoFit/>
            </a:bodyPr>
            <a:lstStyle/>
            <a:p>
              <a:r>
                <a:rPr lang="en-US" altLang="zh-CN" sz="1200" b="1">
                  <a:solidFill>
                    <a:srgbClr val="000000"/>
                  </a:solidFill>
                  <a:ea typeface="华文楷体" panose="02010600040101010101" charset="-122"/>
                </a:rPr>
                <a:t>↑cAMP</a:t>
              </a:r>
              <a:endParaRPr lang="en-US" altLang="zh-CN" sz="1200" b="1" baseline="-25000">
                <a:solidFill>
                  <a:srgbClr val="000000"/>
                </a:solidFill>
                <a:ea typeface="华文楷体" panose="02010600040101010101" charset="-122"/>
              </a:endParaRPr>
            </a:p>
          </p:txBody>
        </p:sp>
        <p:sp>
          <p:nvSpPr>
            <p:cNvPr id="32799" name="Freeform 88"/>
            <p:cNvSpPr/>
            <p:nvPr/>
          </p:nvSpPr>
          <p:spPr bwMode="auto">
            <a:xfrm flipV="1">
              <a:off x="1580" y="2577"/>
              <a:ext cx="175" cy="228"/>
            </a:xfrm>
            <a:custGeom>
              <a:avLst/>
              <a:gdLst>
                <a:gd name="T0" fmla="*/ 165 w 277504"/>
                <a:gd name="T1" fmla="*/ 0 h 361666"/>
                <a:gd name="T2" fmla="*/ 24 w 277504"/>
                <a:gd name="T3" fmla="*/ 53 h 361666"/>
                <a:gd name="T4" fmla="*/ 24 w 277504"/>
                <a:gd name="T5" fmla="*/ 140 h 361666"/>
                <a:gd name="T6" fmla="*/ 156 w 277504"/>
                <a:gd name="T7" fmla="*/ 219 h 361666"/>
                <a:gd name="T8" fmla="*/ 165 w 277504"/>
                <a:gd name="T9" fmla="*/ 219 h 361666"/>
                <a:gd name="T10" fmla="*/ 0 60000 65536"/>
                <a:gd name="T11" fmla="*/ 0 60000 65536"/>
                <a:gd name="T12" fmla="*/ 0 60000 65536"/>
                <a:gd name="T13" fmla="*/ 0 60000 65536"/>
                <a:gd name="T14" fmla="*/ 0 60000 65536"/>
                <a:gd name="T15" fmla="*/ 0 w 277504"/>
                <a:gd name="T16" fmla="*/ 0 h 361666"/>
                <a:gd name="T17" fmla="*/ 277504 w 277504"/>
                <a:gd name="T18" fmla="*/ 361666 h 361666"/>
              </a:gdLst>
              <a:ahLst/>
              <a:cxnLst>
                <a:cxn ang="T10">
                  <a:pos x="T0" y="T1"/>
                </a:cxn>
                <a:cxn ang="T11">
                  <a:pos x="T2" y="T3"/>
                </a:cxn>
                <a:cxn ang="T12">
                  <a:pos x="T4" y="T5"/>
                </a:cxn>
                <a:cxn ang="T13">
                  <a:pos x="T6" y="T7"/>
                </a:cxn>
                <a:cxn ang="T14">
                  <a:pos x="T8" y="T9"/>
                </a:cxn>
              </a:cxnLst>
              <a:rect l="T15" t="T16" r="T17" b="T18"/>
              <a:pathLst>
                <a:path w="277504" h="361666">
                  <a:moveTo>
                    <a:pt x="254758" y="0"/>
                  </a:moveTo>
                  <a:cubicBezTo>
                    <a:pt x="163773" y="22746"/>
                    <a:pt x="72788" y="45493"/>
                    <a:pt x="36394" y="81887"/>
                  </a:cubicBezTo>
                  <a:cubicBezTo>
                    <a:pt x="0" y="118281"/>
                    <a:pt x="2275" y="175147"/>
                    <a:pt x="36394" y="218365"/>
                  </a:cubicBezTo>
                  <a:cubicBezTo>
                    <a:pt x="70513" y="261583"/>
                    <a:pt x="204716" y="320722"/>
                    <a:pt x="241110" y="341194"/>
                  </a:cubicBezTo>
                  <a:cubicBezTo>
                    <a:pt x="277504" y="361666"/>
                    <a:pt x="266131" y="351430"/>
                    <a:pt x="254758" y="341194"/>
                  </a:cubicBezTo>
                </a:path>
              </a:pathLst>
            </a:custGeom>
            <a:noFill/>
            <a:ln w="12700" algn="ctr">
              <a:solidFill>
                <a:srgbClr val="000000"/>
              </a:solidFill>
              <a:prstDash val="dash"/>
              <a:round/>
              <a:headEnd type="arrow" w="med" len="med"/>
            </a:ln>
          </p:spPr>
          <p:txBody>
            <a:bodyPr/>
            <a:lstStyle/>
            <a:p>
              <a:endParaRPr lang="zh-CN" altLang="en-US" b="1">
                <a:ea typeface="华文楷体" panose="02010600040101010101" charset="-122"/>
              </a:endParaRPr>
            </a:p>
          </p:txBody>
        </p:sp>
        <p:sp>
          <p:nvSpPr>
            <p:cNvPr id="32800" name="Rectangle 89"/>
            <p:cNvSpPr>
              <a:spLocks noChangeArrowheads="1"/>
            </p:cNvSpPr>
            <p:nvPr/>
          </p:nvSpPr>
          <p:spPr bwMode="auto">
            <a:xfrm>
              <a:off x="1340" y="2540"/>
              <a:ext cx="290" cy="174"/>
            </a:xfrm>
            <a:prstGeom prst="rect">
              <a:avLst/>
            </a:prstGeom>
            <a:noFill/>
            <a:ln w="9525">
              <a:noFill/>
              <a:miter lim="800000"/>
            </a:ln>
          </p:spPr>
          <p:txBody>
            <a:bodyPr wrap="none">
              <a:spAutoFit/>
            </a:bodyPr>
            <a:lstStyle/>
            <a:p>
              <a:r>
                <a:rPr lang="en-US" altLang="zh-CN" sz="1200" b="1">
                  <a:solidFill>
                    <a:srgbClr val="000000"/>
                  </a:solidFill>
                  <a:ea typeface="华文楷体" panose="02010600040101010101" charset="-122"/>
                </a:rPr>
                <a:t>PDE</a:t>
              </a:r>
              <a:endParaRPr lang="en-US" altLang="zh-CN" sz="1200" b="1" baseline="-25000">
                <a:solidFill>
                  <a:srgbClr val="000000"/>
                </a:solidFill>
                <a:ea typeface="华文楷体" panose="02010600040101010101" charset="-122"/>
              </a:endParaRPr>
            </a:p>
          </p:txBody>
        </p:sp>
        <p:sp>
          <p:nvSpPr>
            <p:cNvPr id="32801" name="Rectangle 90"/>
            <p:cNvSpPr>
              <a:spLocks noChangeArrowheads="1"/>
            </p:cNvSpPr>
            <p:nvPr/>
          </p:nvSpPr>
          <p:spPr bwMode="auto">
            <a:xfrm>
              <a:off x="1718" y="2721"/>
              <a:ext cx="327" cy="174"/>
            </a:xfrm>
            <a:prstGeom prst="rect">
              <a:avLst/>
            </a:prstGeom>
            <a:noFill/>
            <a:ln w="9525">
              <a:noFill/>
              <a:miter lim="800000"/>
            </a:ln>
          </p:spPr>
          <p:txBody>
            <a:bodyPr wrap="none">
              <a:spAutoFit/>
            </a:bodyPr>
            <a:lstStyle/>
            <a:p>
              <a:r>
                <a:rPr lang="en-US" altLang="zh-CN" sz="1200" b="1">
                  <a:solidFill>
                    <a:srgbClr val="000000"/>
                  </a:solidFill>
                  <a:ea typeface="华文楷体" panose="02010600040101010101" charset="-122"/>
                </a:rPr>
                <a:t>GMP</a:t>
              </a:r>
              <a:endParaRPr lang="en-US" altLang="zh-CN" sz="1200" b="1" baseline="-25000">
                <a:solidFill>
                  <a:srgbClr val="000000"/>
                </a:solidFill>
                <a:ea typeface="华文楷体" panose="02010600040101010101" charset="-122"/>
              </a:endParaRPr>
            </a:p>
          </p:txBody>
        </p:sp>
        <p:sp>
          <p:nvSpPr>
            <p:cNvPr id="32802" name="Freeform 96"/>
            <p:cNvSpPr/>
            <p:nvPr/>
          </p:nvSpPr>
          <p:spPr bwMode="auto">
            <a:xfrm>
              <a:off x="2007" y="2655"/>
              <a:ext cx="1272" cy="619"/>
            </a:xfrm>
            <a:custGeom>
              <a:avLst/>
              <a:gdLst>
                <a:gd name="T0" fmla="*/ 0 w 2019869"/>
                <a:gd name="T1" fmla="*/ 0 h 982639"/>
                <a:gd name="T2" fmla="*/ 77 w 2019869"/>
                <a:gd name="T3" fmla="*/ 189 h 982639"/>
                <a:gd name="T4" fmla="*/ 367 w 2019869"/>
                <a:gd name="T5" fmla="*/ 318 h 982639"/>
                <a:gd name="T6" fmla="*/ 1263 w 2019869"/>
                <a:gd name="T7" fmla="*/ 619 h 982639"/>
                <a:gd name="T8" fmla="*/ 0 60000 65536"/>
                <a:gd name="T9" fmla="*/ 0 60000 65536"/>
                <a:gd name="T10" fmla="*/ 0 60000 65536"/>
                <a:gd name="T11" fmla="*/ 0 60000 65536"/>
                <a:gd name="T12" fmla="*/ 0 w 2019869"/>
                <a:gd name="T13" fmla="*/ 0 h 982639"/>
                <a:gd name="T14" fmla="*/ 2019869 w 2019869"/>
                <a:gd name="T15" fmla="*/ 982639 h 982639"/>
              </a:gdLst>
              <a:ahLst/>
              <a:cxnLst>
                <a:cxn ang="T8">
                  <a:pos x="T0" y="T1"/>
                </a:cxn>
                <a:cxn ang="T9">
                  <a:pos x="T2" y="T3"/>
                </a:cxn>
                <a:cxn ang="T10">
                  <a:pos x="T4" y="T5"/>
                </a:cxn>
                <a:cxn ang="T11">
                  <a:pos x="T6" y="T7"/>
                </a:cxn>
              </a:cxnLst>
              <a:rect l="T12" t="T13" r="T14" b="T15"/>
              <a:pathLst>
                <a:path w="2019869" h="982639">
                  <a:moveTo>
                    <a:pt x="0" y="0"/>
                  </a:moveTo>
                  <a:cubicBezTo>
                    <a:pt x="12510" y="108045"/>
                    <a:pt x="25021" y="216090"/>
                    <a:pt x="122830" y="300251"/>
                  </a:cubicBezTo>
                  <a:cubicBezTo>
                    <a:pt x="220639" y="384412"/>
                    <a:pt x="270681" y="391236"/>
                    <a:pt x="586854" y="504967"/>
                  </a:cubicBezTo>
                  <a:cubicBezTo>
                    <a:pt x="903027" y="618698"/>
                    <a:pt x="1461448" y="800668"/>
                    <a:pt x="2019869" y="982639"/>
                  </a:cubicBezTo>
                </a:path>
              </a:pathLst>
            </a:custGeom>
            <a:noFill/>
            <a:ln w="12700" algn="ctr">
              <a:solidFill>
                <a:srgbClr val="000000"/>
              </a:solidFill>
              <a:prstDash val="dash"/>
              <a:round/>
              <a:tailEnd type="arrow" w="med" len="med"/>
            </a:ln>
          </p:spPr>
          <p:txBody>
            <a:bodyPr/>
            <a:lstStyle/>
            <a:p>
              <a:endParaRPr lang="zh-CN" altLang="en-US" b="1">
                <a:ea typeface="华文楷体" panose="02010600040101010101" charset="-122"/>
              </a:endParaRPr>
            </a:p>
          </p:txBody>
        </p:sp>
        <p:sp>
          <p:nvSpPr>
            <p:cNvPr id="32803" name="Rectangle 97"/>
            <p:cNvSpPr>
              <a:spLocks noChangeArrowheads="1"/>
            </p:cNvSpPr>
            <p:nvPr/>
          </p:nvSpPr>
          <p:spPr bwMode="auto">
            <a:xfrm>
              <a:off x="3484" y="2998"/>
              <a:ext cx="526" cy="290"/>
            </a:xfrm>
            <a:prstGeom prst="rect">
              <a:avLst/>
            </a:prstGeom>
            <a:noFill/>
            <a:ln w="9525">
              <a:noFill/>
              <a:miter lim="800000"/>
            </a:ln>
          </p:spPr>
          <p:txBody>
            <a:bodyPr wrap="none">
              <a:spAutoFit/>
            </a:bodyPr>
            <a:lstStyle/>
            <a:p>
              <a:r>
                <a:rPr lang="en-US" altLang="zh-CN" sz="1200" b="1">
                  <a:solidFill>
                    <a:srgbClr val="000000"/>
                  </a:solidFill>
                  <a:ea typeface="华文楷体" panose="02010600040101010101" charset="-122"/>
                </a:rPr>
                <a:t>GPIIb/IIIa</a:t>
              </a:r>
              <a:endParaRPr lang="en-US" altLang="zh-CN" sz="1200" b="1">
                <a:solidFill>
                  <a:srgbClr val="000000"/>
                </a:solidFill>
                <a:ea typeface="华文楷体" panose="02010600040101010101" charset="-122"/>
              </a:endParaRPr>
            </a:p>
            <a:p>
              <a:r>
                <a:rPr lang="zh-CN" altLang="en-US" sz="1200" b="1">
                  <a:solidFill>
                    <a:srgbClr val="000000"/>
                  </a:solidFill>
                  <a:ea typeface="华文楷体" panose="02010600040101010101" charset="-122"/>
                </a:rPr>
                <a:t>激活</a:t>
              </a:r>
              <a:endParaRPr lang="en-US" altLang="zh-CN" sz="1200" b="1">
                <a:solidFill>
                  <a:srgbClr val="000000"/>
                </a:solidFill>
                <a:ea typeface="华文楷体" panose="02010600040101010101" charset="-122"/>
              </a:endParaRPr>
            </a:p>
          </p:txBody>
        </p:sp>
        <p:sp>
          <p:nvSpPr>
            <p:cNvPr id="32804" name="Rectangle 98"/>
            <p:cNvSpPr>
              <a:spLocks noChangeArrowheads="1"/>
            </p:cNvSpPr>
            <p:nvPr/>
          </p:nvSpPr>
          <p:spPr bwMode="auto">
            <a:xfrm>
              <a:off x="2011" y="1506"/>
              <a:ext cx="350" cy="174"/>
            </a:xfrm>
            <a:prstGeom prst="rect">
              <a:avLst/>
            </a:prstGeom>
            <a:noFill/>
            <a:ln w="9525">
              <a:noFill/>
              <a:miter lim="800000"/>
            </a:ln>
          </p:spPr>
          <p:txBody>
            <a:bodyPr wrap="none">
              <a:spAutoFit/>
            </a:bodyPr>
            <a:lstStyle/>
            <a:p>
              <a:r>
                <a:rPr lang="en-US" altLang="zh-CN" sz="1200" b="1">
                  <a:ea typeface="华文楷体" panose="02010600040101010101" charset="-122"/>
                </a:rPr>
                <a:t>P2Y</a:t>
              </a:r>
              <a:r>
                <a:rPr lang="en-US" altLang="zh-CN" sz="1200" b="1" baseline="-25000">
                  <a:ea typeface="华文楷体" panose="02010600040101010101" charset="-122"/>
                </a:rPr>
                <a:t>12</a:t>
              </a:r>
              <a:endParaRPr lang="en-US" altLang="zh-CN" sz="1200" b="1" baseline="-25000">
                <a:ea typeface="华文楷体" panose="02010600040101010101" charset="-122"/>
              </a:endParaRPr>
            </a:p>
          </p:txBody>
        </p:sp>
        <p:cxnSp>
          <p:nvCxnSpPr>
            <p:cNvPr id="32805" name="Straight Connector 99"/>
            <p:cNvCxnSpPr>
              <a:cxnSpLocks noChangeShapeType="1"/>
            </p:cNvCxnSpPr>
            <p:nvPr/>
          </p:nvCxnSpPr>
          <p:spPr bwMode="auto">
            <a:xfrm rot="16200000" flipH="1">
              <a:off x="2229" y="2113"/>
              <a:ext cx="1267" cy="746"/>
            </a:xfrm>
            <a:prstGeom prst="line">
              <a:avLst/>
            </a:prstGeom>
            <a:noFill/>
            <a:ln w="12700" algn="ctr">
              <a:solidFill>
                <a:srgbClr val="000000"/>
              </a:solidFill>
              <a:prstDash val="dash"/>
              <a:round/>
              <a:tailEnd type="arrow" w="med" len="med"/>
            </a:ln>
          </p:spPr>
        </p:cxnSp>
        <p:sp>
          <p:nvSpPr>
            <p:cNvPr id="32806" name="Rectangle 101"/>
            <p:cNvSpPr>
              <a:spLocks noChangeArrowheads="1"/>
            </p:cNvSpPr>
            <p:nvPr/>
          </p:nvSpPr>
          <p:spPr bwMode="auto">
            <a:xfrm>
              <a:off x="3536" y="2353"/>
              <a:ext cx="244" cy="174"/>
            </a:xfrm>
            <a:prstGeom prst="rect">
              <a:avLst/>
            </a:prstGeom>
            <a:noFill/>
            <a:ln w="9525">
              <a:noFill/>
              <a:miter lim="800000"/>
            </a:ln>
          </p:spPr>
          <p:txBody>
            <a:bodyPr wrap="none">
              <a:spAutoFit/>
            </a:bodyPr>
            <a:lstStyle/>
            <a:p>
              <a:r>
                <a:rPr lang="en-US" altLang="zh-CN" sz="1200" b="1">
                  <a:ea typeface="华文楷体" panose="02010600040101010101" charset="-122"/>
                </a:rPr>
                <a:t>AA</a:t>
              </a:r>
              <a:endParaRPr lang="en-US" altLang="zh-CN" sz="1200" b="1" baseline="-25000">
                <a:ea typeface="华文楷体" panose="02010600040101010101" charset="-122"/>
              </a:endParaRPr>
            </a:p>
          </p:txBody>
        </p:sp>
        <p:sp>
          <p:nvSpPr>
            <p:cNvPr id="32807" name="Rectangle 102"/>
            <p:cNvSpPr>
              <a:spLocks noChangeArrowheads="1"/>
            </p:cNvSpPr>
            <p:nvPr/>
          </p:nvSpPr>
          <p:spPr bwMode="auto">
            <a:xfrm>
              <a:off x="4171" y="2354"/>
              <a:ext cx="327" cy="174"/>
            </a:xfrm>
            <a:prstGeom prst="rect">
              <a:avLst/>
            </a:prstGeom>
            <a:noFill/>
            <a:ln w="9525">
              <a:noFill/>
              <a:miter lim="800000"/>
            </a:ln>
          </p:spPr>
          <p:txBody>
            <a:bodyPr wrap="none">
              <a:spAutoFit/>
            </a:bodyPr>
            <a:lstStyle/>
            <a:p>
              <a:r>
                <a:rPr lang="en-US" altLang="zh-CN" sz="1200" b="1">
                  <a:ea typeface="华文楷体" panose="02010600040101010101" charset="-122"/>
                </a:rPr>
                <a:t>TXA</a:t>
              </a:r>
              <a:r>
                <a:rPr lang="en-US" altLang="zh-CN" sz="1200" b="1" baseline="-25000">
                  <a:ea typeface="华文楷体" panose="02010600040101010101" charset="-122"/>
                </a:rPr>
                <a:t>2</a:t>
              </a:r>
              <a:endParaRPr lang="en-US" altLang="zh-CN" sz="1200" b="1" baseline="-25000">
                <a:ea typeface="华文楷体" panose="02010600040101010101" charset="-122"/>
              </a:endParaRPr>
            </a:p>
          </p:txBody>
        </p:sp>
        <p:sp>
          <p:nvSpPr>
            <p:cNvPr id="32808" name="Rectangle 103"/>
            <p:cNvSpPr>
              <a:spLocks noChangeArrowheads="1"/>
            </p:cNvSpPr>
            <p:nvPr/>
          </p:nvSpPr>
          <p:spPr bwMode="auto">
            <a:xfrm>
              <a:off x="3800" y="2275"/>
              <a:ext cx="307" cy="174"/>
            </a:xfrm>
            <a:prstGeom prst="rect">
              <a:avLst/>
            </a:prstGeom>
            <a:noFill/>
            <a:ln w="9525">
              <a:noFill/>
              <a:miter lim="800000"/>
            </a:ln>
          </p:spPr>
          <p:txBody>
            <a:bodyPr wrap="none">
              <a:spAutoFit/>
            </a:bodyPr>
            <a:lstStyle/>
            <a:p>
              <a:r>
                <a:rPr lang="en-US" altLang="zh-CN" sz="1200" b="1">
                  <a:ea typeface="华文楷体" panose="02010600040101010101" charset="-122"/>
                </a:rPr>
                <a:t>COX</a:t>
              </a:r>
              <a:endParaRPr lang="en-US" altLang="zh-CN" sz="1200" b="1" baseline="-25000">
                <a:ea typeface="华文楷体" panose="02010600040101010101" charset="-122"/>
              </a:endParaRPr>
            </a:p>
          </p:txBody>
        </p:sp>
        <p:sp>
          <p:nvSpPr>
            <p:cNvPr id="32809" name="Rectangle 104"/>
            <p:cNvSpPr>
              <a:spLocks noChangeArrowheads="1"/>
            </p:cNvSpPr>
            <p:nvPr/>
          </p:nvSpPr>
          <p:spPr bwMode="auto">
            <a:xfrm>
              <a:off x="3750" y="2689"/>
              <a:ext cx="366" cy="133"/>
            </a:xfrm>
            <a:prstGeom prst="rect">
              <a:avLst/>
            </a:prstGeom>
            <a:noFill/>
            <a:ln w="9525">
              <a:noFill/>
              <a:miter lim="800000"/>
            </a:ln>
          </p:spPr>
          <p:txBody>
            <a:bodyPr wrap="none">
              <a:spAutoFit/>
            </a:bodyPr>
            <a:lstStyle/>
            <a:p>
              <a:r>
                <a:rPr lang="zh-CN" altLang="en-US" sz="1200" b="1" baseline="-25000">
                  <a:solidFill>
                    <a:srgbClr val="000000"/>
                  </a:solidFill>
                  <a:ea typeface="华文楷体" panose="02010600040101010101" charset="-122"/>
                </a:rPr>
                <a:t>阿司匹林</a:t>
              </a:r>
              <a:endParaRPr lang="en-US" altLang="zh-CN" sz="1200" b="1" baseline="-25000">
                <a:solidFill>
                  <a:srgbClr val="000000"/>
                </a:solidFill>
                <a:ea typeface="华文楷体" panose="02010600040101010101" charset="-122"/>
              </a:endParaRPr>
            </a:p>
          </p:txBody>
        </p:sp>
        <p:cxnSp>
          <p:nvCxnSpPr>
            <p:cNvPr id="32810" name="Straight Connector 105"/>
            <p:cNvCxnSpPr>
              <a:cxnSpLocks noChangeShapeType="1"/>
            </p:cNvCxnSpPr>
            <p:nvPr/>
          </p:nvCxnSpPr>
          <p:spPr bwMode="auto">
            <a:xfrm flipV="1">
              <a:off x="3788" y="2440"/>
              <a:ext cx="403" cy="1"/>
            </a:xfrm>
            <a:prstGeom prst="line">
              <a:avLst/>
            </a:prstGeom>
            <a:noFill/>
            <a:ln w="12700" algn="ctr">
              <a:solidFill>
                <a:srgbClr val="000000"/>
              </a:solidFill>
              <a:prstDash val="dash"/>
              <a:round/>
              <a:tailEnd type="arrow" w="med" len="med"/>
            </a:ln>
          </p:spPr>
        </p:cxnSp>
        <p:cxnSp>
          <p:nvCxnSpPr>
            <p:cNvPr id="32811" name="Straight Connector 107"/>
            <p:cNvCxnSpPr>
              <a:cxnSpLocks noChangeShapeType="1"/>
            </p:cNvCxnSpPr>
            <p:nvPr/>
          </p:nvCxnSpPr>
          <p:spPr bwMode="auto">
            <a:xfrm rot="5400000">
              <a:off x="3845" y="2598"/>
              <a:ext cx="230" cy="1"/>
            </a:xfrm>
            <a:prstGeom prst="line">
              <a:avLst/>
            </a:prstGeom>
            <a:noFill/>
            <a:ln w="12700" algn="ctr">
              <a:solidFill>
                <a:srgbClr val="000000"/>
              </a:solidFill>
              <a:round/>
            </a:ln>
          </p:spPr>
        </p:cxnSp>
        <p:cxnSp>
          <p:nvCxnSpPr>
            <p:cNvPr id="32812" name="Straight Connector 109"/>
            <p:cNvCxnSpPr>
              <a:cxnSpLocks noChangeShapeType="1"/>
            </p:cNvCxnSpPr>
            <p:nvPr/>
          </p:nvCxnSpPr>
          <p:spPr bwMode="auto">
            <a:xfrm flipV="1">
              <a:off x="3902" y="2484"/>
              <a:ext cx="116" cy="1"/>
            </a:xfrm>
            <a:prstGeom prst="line">
              <a:avLst/>
            </a:prstGeom>
            <a:noFill/>
            <a:ln w="12700" algn="ctr">
              <a:solidFill>
                <a:srgbClr val="000000"/>
              </a:solidFill>
              <a:round/>
            </a:ln>
          </p:spPr>
        </p:cxnSp>
        <p:sp>
          <p:nvSpPr>
            <p:cNvPr id="32813" name="Freeform 110"/>
            <p:cNvSpPr/>
            <p:nvPr/>
          </p:nvSpPr>
          <p:spPr bwMode="auto">
            <a:xfrm>
              <a:off x="2755" y="1829"/>
              <a:ext cx="774" cy="593"/>
            </a:xfrm>
            <a:custGeom>
              <a:avLst/>
              <a:gdLst>
                <a:gd name="T0" fmla="*/ 0 w 1228299"/>
                <a:gd name="T1" fmla="*/ 0 h 941696"/>
                <a:gd name="T2" fmla="*/ 78 w 1228299"/>
                <a:gd name="T3" fmla="*/ 153 h 941696"/>
                <a:gd name="T4" fmla="*/ 295 w 1228299"/>
                <a:gd name="T5" fmla="*/ 358 h 941696"/>
                <a:gd name="T6" fmla="*/ 781 w 1228299"/>
                <a:gd name="T7" fmla="*/ 588 h 941696"/>
                <a:gd name="T8" fmla="*/ 0 60000 65536"/>
                <a:gd name="T9" fmla="*/ 0 60000 65536"/>
                <a:gd name="T10" fmla="*/ 0 60000 65536"/>
                <a:gd name="T11" fmla="*/ 0 60000 65536"/>
                <a:gd name="T12" fmla="*/ 0 w 1228299"/>
                <a:gd name="T13" fmla="*/ 0 h 941696"/>
                <a:gd name="T14" fmla="*/ 1228299 w 1228299"/>
                <a:gd name="T15" fmla="*/ 941696 h 941696"/>
              </a:gdLst>
              <a:ahLst/>
              <a:cxnLst>
                <a:cxn ang="T8">
                  <a:pos x="T0" y="T1"/>
                </a:cxn>
                <a:cxn ang="T9">
                  <a:pos x="T2" y="T3"/>
                </a:cxn>
                <a:cxn ang="T10">
                  <a:pos x="T4" y="T5"/>
                </a:cxn>
                <a:cxn ang="T11">
                  <a:pos x="T6" y="T7"/>
                </a:cxn>
              </a:cxnLst>
              <a:rect l="T12" t="T13" r="T14" b="T15"/>
              <a:pathLst>
                <a:path w="1228299" h="941696">
                  <a:moveTo>
                    <a:pt x="0" y="0"/>
                  </a:moveTo>
                  <a:cubicBezTo>
                    <a:pt x="22746" y="75063"/>
                    <a:pt x="45493" y="150126"/>
                    <a:pt x="122830" y="245660"/>
                  </a:cubicBezTo>
                  <a:cubicBezTo>
                    <a:pt x="200167" y="341194"/>
                    <a:pt x="279779" y="457200"/>
                    <a:pt x="464024" y="573206"/>
                  </a:cubicBezTo>
                  <a:cubicBezTo>
                    <a:pt x="648269" y="689212"/>
                    <a:pt x="938284" y="815454"/>
                    <a:pt x="1228299" y="941696"/>
                  </a:cubicBezTo>
                </a:path>
              </a:pathLst>
            </a:custGeom>
            <a:noFill/>
            <a:ln w="12700" algn="ctr">
              <a:solidFill>
                <a:srgbClr val="000000"/>
              </a:solidFill>
              <a:prstDash val="dash"/>
              <a:round/>
              <a:tailEnd type="arrow" w="med" len="med"/>
            </a:ln>
          </p:spPr>
          <p:txBody>
            <a:bodyPr/>
            <a:lstStyle/>
            <a:p>
              <a:endParaRPr lang="zh-CN" altLang="en-US" b="1">
                <a:ea typeface="华文楷体" panose="02010600040101010101" charset="-122"/>
              </a:endParaRPr>
            </a:p>
          </p:txBody>
        </p:sp>
        <p:cxnSp>
          <p:nvCxnSpPr>
            <p:cNvPr id="32814" name="Straight Connector 111"/>
            <p:cNvCxnSpPr>
              <a:cxnSpLocks noChangeShapeType="1"/>
            </p:cNvCxnSpPr>
            <p:nvPr/>
          </p:nvCxnSpPr>
          <p:spPr bwMode="auto">
            <a:xfrm rot="16200000" flipH="1">
              <a:off x="3397" y="2075"/>
              <a:ext cx="437" cy="51"/>
            </a:xfrm>
            <a:prstGeom prst="line">
              <a:avLst/>
            </a:prstGeom>
            <a:noFill/>
            <a:ln w="12700" algn="ctr">
              <a:solidFill>
                <a:srgbClr val="000000"/>
              </a:solidFill>
              <a:prstDash val="dash"/>
              <a:round/>
              <a:tailEnd type="arrow" w="med" len="med"/>
            </a:ln>
          </p:spPr>
        </p:cxnSp>
        <p:sp>
          <p:nvSpPr>
            <p:cNvPr id="32815" name="Freeform 119"/>
            <p:cNvSpPr/>
            <p:nvPr/>
          </p:nvSpPr>
          <p:spPr bwMode="auto">
            <a:xfrm>
              <a:off x="2910" y="1769"/>
              <a:ext cx="438" cy="1310"/>
            </a:xfrm>
            <a:custGeom>
              <a:avLst/>
              <a:gdLst>
                <a:gd name="T0" fmla="*/ 8322 w 618698"/>
                <a:gd name="T1" fmla="*/ 0 h 1978925"/>
                <a:gd name="T2" fmla="*/ 1477 w 618698"/>
                <a:gd name="T3" fmla="*/ 1346 h 1978925"/>
                <a:gd name="T4" fmla="*/ 1275 w 618698"/>
                <a:gd name="T5" fmla="*/ 2594 h 1978925"/>
                <a:gd name="T6" fmla="*/ 9128 w 618698"/>
                <a:gd name="T7" fmla="*/ 4762 h 1978925"/>
                <a:gd name="T8" fmla="*/ 9128 w 618698"/>
                <a:gd name="T9" fmla="*/ 4762 h 1978925"/>
                <a:gd name="T10" fmla="*/ 0 60000 65536"/>
                <a:gd name="T11" fmla="*/ 0 60000 65536"/>
                <a:gd name="T12" fmla="*/ 0 60000 65536"/>
                <a:gd name="T13" fmla="*/ 0 60000 65536"/>
                <a:gd name="T14" fmla="*/ 0 60000 65536"/>
                <a:gd name="T15" fmla="*/ 0 w 618698"/>
                <a:gd name="T16" fmla="*/ 0 h 1978925"/>
                <a:gd name="T17" fmla="*/ 618698 w 618698"/>
                <a:gd name="T18" fmla="*/ 1978925 h 1978925"/>
              </a:gdLst>
              <a:ahLst/>
              <a:cxnLst>
                <a:cxn ang="T10">
                  <a:pos x="T0" y="T1"/>
                </a:cxn>
                <a:cxn ang="T11">
                  <a:pos x="T2" y="T3"/>
                </a:cxn>
                <a:cxn ang="T12">
                  <a:pos x="T4" y="T5"/>
                </a:cxn>
                <a:cxn ang="T13">
                  <a:pos x="T6" y="T7"/>
                </a:cxn>
                <a:cxn ang="T14">
                  <a:pos x="T8" y="T9"/>
                </a:cxn>
              </a:cxnLst>
              <a:rect l="T15" t="T16" r="T17" b="T18"/>
              <a:pathLst>
                <a:path w="618698" h="1978925">
                  <a:moveTo>
                    <a:pt x="564107" y="0"/>
                  </a:moveTo>
                  <a:cubicBezTo>
                    <a:pt x="371901" y="189931"/>
                    <a:pt x="179695" y="379863"/>
                    <a:pt x="100083" y="559558"/>
                  </a:cubicBezTo>
                  <a:cubicBezTo>
                    <a:pt x="20471" y="739253"/>
                    <a:pt x="0" y="841612"/>
                    <a:pt x="86436" y="1078173"/>
                  </a:cubicBezTo>
                  <a:cubicBezTo>
                    <a:pt x="172872" y="1314734"/>
                    <a:pt x="618698" y="1978925"/>
                    <a:pt x="618698" y="1978925"/>
                  </a:cubicBezTo>
                </a:path>
              </a:pathLst>
            </a:custGeom>
            <a:noFill/>
            <a:ln w="12700" algn="ctr">
              <a:solidFill>
                <a:srgbClr val="000000"/>
              </a:solidFill>
              <a:prstDash val="dash"/>
              <a:round/>
              <a:tailEnd type="arrow" w="med" len="med"/>
            </a:ln>
          </p:spPr>
          <p:txBody>
            <a:bodyPr/>
            <a:lstStyle/>
            <a:p>
              <a:endParaRPr lang="zh-CN" altLang="en-US" b="1">
                <a:ea typeface="华文楷体" panose="02010600040101010101" charset="-122"/>
              </a:endParaRPr>
            </a:p>
          </p:txBody>
        </p:sp>
        <p:sp>
          <p:nvSpPr>
            <p:cNvPr id="32816" name="Freeform 120"/>
            <p:cNvSpPr/>
            <p:nvPr/>
          </p:nvSpPr>
          <p:spPr bwMode="auto">
            <a:xfrm>
              <a:off x="3049" y="1950"/>
              <a:ext cx="970" cy="1066"/>
            </a:xfrm>
            <a:custGeom>
              <a:avLst/>
              <a:gdLst>
                <a:gd name="T0" fmla="*/ 969 w 1539922"/>
                <a:gd name="T1" fmla="*/ 0 h 1692322"/>
                <a:gd name="T2" fmla="*/ 471 w 1539922"/>
                <a:gd name="T3" fmla="*/ 60 h 1692322"/>
                <a:gd name="T4" fmla="*/ 67 w 1539922"/>
                <a:gd name="T5" fmla="*/ 189 h 1692322"/>
                <a:gd name="T6" fmla="*/ 67 w 1539922"/>
                <a:gd name="T7" fmla="*/ 490 h 1692322"/>
                <a:gd name="T8" fmla="*/ 359 w 1539922"/>
                <a:gd name="T9" fmla="*/ 1065 h 1692322"/>
                <a:gd name="T10" fmla="*/ 0 60000 65536"/>
                <a:gd name="T11" fmla="*/ 0 60000 65536"/>
                <a:gd name="T12" fmla="*/ 0 60000 65536"/>
                <a:gd name="T13" fmla="*/ 0 60000 65536"/>
                <a:gd name="T14" fmla="*/ 0 60000 65536"/>
                <a:gd name="T15" fmla="*/ 0 w 1539922"/>
                <a:gd name="T16" fmla="*/ 0 h 1692322"/>
                <a:gd name="T17" fmla="*/ 1539922 w 1539922"/>
                <a:gd name="T18" fmla="*/ 1692322 h 1692322"/>
              </a:gdLst>
              <a:ahLst/>
              <a:cxnLst>
                <a:cxn ang="T10">
                  <a:pos x="T0" y="T1"/>
                </a:cxn>
                <a:cxn ang="T11">
                  <a:pos x="T2" y="T3"/>
                </a:cxn>
                <a:cxn ang="T12">
                  <a:pos x="T4" y="T5"/>
                </a:cxn>
                <a:cxn ang="T13">
                  <a:pos x="T6" y="T7"/>
                </a:cxn>
                <a:cxn ang="T14">
                  <a:pos x="T8" y="T9"/>
                </a:cxn>
              </a:cxnLst>
              <a:rect l="T15" t="T16" r="T17" b="T18"/>
              <a:pathLst>
                <a:path w="1539922" h="1692322">
                  <a:moveTo>
                    <a:pt x="1539922" y="0"/>
                  </a:moveTo>
                  <a:cubicBezTo>
                    <a:pt x="1263555" y="22746"/>
                    <a:pt x="987188" y="45492"/>
                    <a:pt x="748352" y="95534"/>
                  </a:cubicBezTo>
                  <a:cubicBezTo>
                    <a:pt x="509516" y="145576"/>
                    <a:pt x="213814" y="186519"/>
                    <a:pt x="106907" y="300250"/>
                  </a:cubicBezTo>
                  <a:cubicBezTo>
                    <a:pt x="0" y="413981"/>
                    <a:pt x="29570" y="545910"/>
                    <a:pt x="106907" y="777922"/>
                  </a:cubicBezTo>
                  <a:cubicBezTo>
                    <a:pt x="184244" y="1009934"/>
                    <a:pt x="377587" y="1351128"/>
                    <a:pt x="570931" y="1692322"/>
                  </a:cubicBezTo>
                </a:path>
              </a:pathLst>
            </a:custGeom>
            <a:noFill/>
            <a:ln w="12700" algn="ctr">
              <a:solidFill>
                <a:srgbClr val="000000"/>
              </a:solidFill>
              <a:prstDash val="dash"/>
              <a:round/>
              <a:tailEnd type="arrow" w="med" len="med"/>
            </a:ln>
          </p:spPr>
          <p:txBody>
            <a:bodyPr/>
            <a:lstStyle/>
            <a:p>
              <a:endParaRPr lang="zh-CN" altLang="en-US" b="1">
                <a:ea typeface="华文楷体" panose="02010600040101010101" charset="-122"/>
              </a:endParaRPr>
            </a:p>
          </p:txBody>
        </p:sp>
        <p:sp>
          <p:nvSpPr>
            <p:cNvPr id="32817" name="Freeform 122"/>
            <p:cNvSpPr/>
            <p:nvPr/>
          </p:nvSpPr>
          <p:spPr bwMode="auto">
            <a:xfrm>
              <a:off x="4526" y="1623"/>
              <a:ext cx="334" cy="791"/>
            </a:xfrm>
            <a:custGeom>
              <a:avLst/>
              <a:gdLst>
                <a:gd name="T0" fmla="*/ 0 w 529988"/>
                <a:gd name="T1" fmla="*/ 793 h 1255594"/>
                <a:gd name="T2" fmla="*/ 244 w 529988"/>
                <a:gd name="T3" fmla="*/ 620 h 1255594"/>
                <a:gd name="T4" fmla="*/ 331 w 529988"/>
                <a:gd name="T5" fmla="*/ 224 h 1255594"/>
                <a:gd name="T6" fmla="*/ 200 w 529988"/>
                <a:gd name="T7" fmla="*/ 0 h 1255594"/>
                <a:gd name="T8" fmla="*/ 0 60000 65536"/>
                <a:gd name="T9" fmla="*/ 0 60000 65536"/>
                <a:gd name="T10" fmla="*/ 0 60000 65536"/>
                <a:gd name="T11" fmla="*/ 0 60000 65536"/>
                <a:gd name="T12" fmla="*/ 0 w 529988"/>
                <a:gd name="T13" fmla="*/ 0 h 1255594"/>
                <a:gd name="T14" fmla="*/ 529988 w 529988"/>
                <a:gd name="T15" fmla="*/ 1255594 h 1255594"/>
              </a:gdLst>
              <a:ahLst/>
              <a:cxnLst>
                <a:cxn ang="T8">
                  <a:pos x="T0" y="T1"/>
                </a:cxn>
                <a:cxn ang="T9">
                  <a:pos x="T2" y="T3"/>
                </a:cxn>
                <a:cxn ang="T10">
                  <a:pos x="T4" y="T5"/>
                </a:cxn>
                <a:cxn ang="T11">
                  <a:pos x="T6" y="T7"/>
                </a:cxn>
              </a:cxnLst>
              <a:rect l="T12" t="T13" r="T14" b="T15"/>
              <a:pathLst>
                <a:path w="529988" h="1255594">
                  <a:moveTo>
                    <a:pt x="0" y="1255594"/>
                  </a:moveTo>
                  <a:cubicBezTo>
                    <a:pt x="147851" y="1194179"/>
                    <a:pt x="295702" y="1132764"/>
                    <a:pt x="382138" y="982638"/>
                  </a:cubicBezTo>
                  <a:cubicBezTo>
                    <a:pt x="468574" y="832513"/>
                    <a:pt x="529988" y="518614"/>
                    <a:pt x="518615" y="354841"/>
                  </a:cubicBezTo>
                  <a:cubicBezTo>
                    <a:pt x="507242" y="191068"/>
                    <a:pt x="410570" y="95534"/>
                    <a:pt x="313899" y="0"/>
                  </a:cubicBezTo>
                </a:path>
              </a:pathLst>
            </a:custGeom>
            <a:noFill/>
            <a:ln w="22225" algn="ctr">
              <a:solidFill>
                <a:schemeClr val="tx1"/>
              </a:solidFill>
              <a:prstDash val="dash"/>
              <a:round/>
              <a:tailEnd type="arrow" w="med" len="med"/>
            </a:ln>
          </p:spPr>
          <p:txBody>
            <a:bodyPr/>
            <a:lstStyle/>
            <a:p>
              <a:endParaRPr lang="zh-CN" altLang="en-US" b="1">
                <a:ea typeface="华文楷体" panose="02010600040101010101" charset="-122"/>
              </a:endParaRPr>
            </a:p>
          </p:txBody>
        </p:sp>
        <p:sp>
          <p:nvSpPr>
            <p:cNvPr id="32818" name="Freeform 125"/>
            <p:cNvSpPr/>
            <p:nvPr/>
          </p:nvSpPr>
          <p:spPr bwMode="auto">
            <a:xfrm>
              <a:off x="4532" y="2392"/>
              <a:ext cx="48" cy="18"/>
            </a:xfrm>
            <a:custGeom>
              <a:avLst/>
              <a:gdLst>
                <a:gd name="T0" fmla="*/ 0 w 77190"/>
                <a:gd name="T1" fmla="*/ 7 h 29689"/>
                <a:gd name="T2" fmla="*/ 35 w 77190"/>
                <a:gd name="T3" fmla="*/ 0 h 29689"/>
                <a:gd name="T4" fmla="*/ 0 60000 65536"/>
                <a:gd name="T5" fmla="*/ 0 60000 65536"/>
                <a:gd name="T6" fmla="*/ 0 w 77190"/>
                <a:gd name="T7" fmla="*/ 0 h 29689"/>
                <a:gd name="T8" fmla="*/ 77190 w 77190"/>
                <a:gd name="T9" fmla="*/ 29689 h 29689"/>
              </a:gdLst>
              <a:ahLst/>
              <a:cxnLst>
                <a:cxn ang="T4">
                  <a:pos x="T0" y="T1"/>
                </a:cxn>
                <a:cxn ang="T5">
                  <a:pos x="T2" y="T3"/>
                </a:cxn>
              </a:cxnLst>
              <a:rect l="T6" t="T7" r="T8" b="T9"/>
              <a:pathLst>
                <a:path w="77190" h="29689">
                  <a:moveTo>
                    <a:pt x="0" y="29689"/>
                  </a:moveTo>
                  <a:lnTo>
                    <a:pt x="77190" y="0"/>
                  </a:lnTo>
                </a:path>
              </a:pathLst>
            </a:custGeom>
            <a:solidFill>
              <a:schemeClr val="accent1"/>
            </a:solidFill>
            <a:ln w="19050" algn="ctr">
              <a:solidFill>
                <a:srgbClr val="000000"/>
              </a:solidFill>
              <a:round/>
            </a:ln>
          </p:spPr>
          <p:txBody>
            <a:bodyPr/>
            <a:lstStyle/>
            <a:p>
              <a:endParaRPr lang="zh-CN" altLang="en-US" b="1">
                <a:ea typeface="华文楷体" panose="02010600040101010101" charset="-122"/>
              </a:endParaRPr>
            </a:p>
          </p:txBody>
        </p:sp>
        <p:sp>
          <p:nvSpPr>
            <p:cNvPr id="32819" name="Freeform 126"/>
            <p:cNvSpPr/>
            <p:nvPr/>
          </p:nvSpPr>
          <p:spPr bwMode="auto">
            <a:xfrm>
              <a:off x="4614" y="2347"/>
              <a:ext cx="52" cy="29"/>
            </a:xfrm>
            <a:custGeom>
              <a:avLst/>
              <a:gdLst>
                <a:gd name="T0" fmla="*/ 0 w 77276"/>
                <a:gd name="T1" fmla="*/ 2097645 h 29689"/>
                <a:gd name="T2" fmla="*/ 0 w 77276"/>
                <a:gd name="T3" fmla="*/ 2097645 h 29689"/>
                <a:gd name="T4" fmla="*/ 179 w 77276"/>
                <a:gd name="T5" fmla="*/ 1034584 h 29689"/>
                <a:gd name="T6" fmla="*/ 291 w 77276"/>
                <a:gd name="T7" fmla="*/ 0 h 29689"/>
                <a:gd name="T8" fmla="*/ 224 w 77276"/>
                <a:gd name="T9" fmla="*/ 517312 h 29689"/>
                <a:gd name="T10" fmla="*/ 0 60000 65536"/>
                <a:gd name="T11" fmla="*/ 0 60000 65536"/>
                <a:gd name="T12" fmla="*/ 0 60000 65536"/>
                <a:gd name="T13" fmla="*/ 0 60000 65536"/>
                <a:gd name="T14" fmla="*/ 0 60000 65536"/>
                <a:gd name="T15" fmla="*/ 0 w 77276"/>
                <a:gd name="T16" fmla="*/ 0 h 29689"/>
                <a:gd name="T17" fmla="*/ 77276 w 77276"/>
                <a:gd name="T18" fmla="*/ 29689 h 29689"/>
              </a:gdLst>
              <a:ahLst/>
              <a:cxnLst>
                <a:cxn ang="T10">
                  <a:pos x="T0" y="T1"/>
                </a:cxn>
                <a:cxn ang="T11">
                  <a:pos x="T2" y="T3"/>
                </a:cxn>
                <a:cxn ang="T12">
                  <a:pos x="T4" y="T5"/>
                </a:cxn>
                <a:cxn ang="T13">
                  <a:pos x="T6" y="T7"/>
                </a:cxn>
                <a:cxn ang="T14">
                  <a:pos x="T8" y="T9"/>
                </a:cxn>
              </a:cxnLst>
              <a:rect l="T15" t="T16" r="T17" b="T18"/>
              <a:pathLst>
                <a:path w="77276" h="29689">
                  <a:moveTo>
                    <a:pt x="0" y="29689"/>
                  </a:moveTo>
                  <a:lnTo>
                    <a:pt x="0" y="29689"/>
                  </a:lnTo>
                  <a:cubicBezTo>
                    <a:pt x="15834" y="23751"/>
                    <a:pt x="31458" y="17224"/>
                    <a:pt x="47501" y="11876"/>
                  </a:cubicBezTo>
                  <a:cubicBezTo>
                    <a:pt x="77276" y="1951"/>
                    <a:pt x="64347" y="12843"/>
                    <a:pt x="77190" y="0"/>
                  </a:cubicBezTo>
                  <a:lnTo>
                    <a:pt x="59377" y="5938"/>
                  </a:lnTo>
                </a:path>
              </a:pathLst>
            </a:custGeom>
            <a:solidFill>
              <a:schemeClr val="accent1"/>
            </a:solidFill>
            <a:ln w="19050" algn="ctr">
              <a:solidFill>
                <a:srgbClr val="000000"/>
              </a:solidFill>
              <a:round/>
            </a:ln>
          </p:spPr>
          <p:txBody>
            <a:bodyPr/>
            <a:lstStyle/>
            <a:p>
              <a:endParaRPr lang="zh-CN" altLang="en-US" b="1">
                <a:ea typeface="华文楷体" panose="02010600040101010101" charset="-122"/>
              </a:endParaRPr>
            </a:p>
          </p:txBody>
        </p:sp>
        <p:sp>
          <p:nvSpPr>
            <p:cNvPr id="32820" name="Oval 127"/>
            <p:cNvSpPr>
              <a:spLocks noChangeArrowheads="1"/>
            </p:cNvSpPr>
            <p:nvPr/>
          </p:nvSpPr>
          <p:spPr bwMode="auto">
            <a:xfrm>
              <a:off x="3320" y="2691"/>
              <a:ext cx="90" cy="90"/>
            </a:xfrm>
            <a:prstGeom prst="ellipse">
              <a:avLst/>
            </a:prstGeom>
            <a:noFill/>
            <a:ln w="12700" algn="ctr">
              <a:solidFill>
                <a:srgbClr val="000000"/>
              </a:solidFill>
              <a:round/>
            </a:ln>
          </p:spPr>
          <p:txBody>
            <a:bodyPr/>
            <a:lstStyle/>
            <a:p>
              <a:pPr eaLnBrk="0" hangingPunct="0"/>
              <a:endParaRPr lang="zh-CN" altLang="zh-CN" sz="2000" b="1">
                <a:ea typeface="华文楷体" panose="02010600040101010101" charset="-122"/>
              </a:endParaRPr>
            </a:p>
          </p:txBody>
        </p:sp>
        <p:sp>
          <p:nvSpPr>
            <p:cNvPr id="32821" name="Rectangle 128"/>
            <p:cNvSpPr>
              <a:spLocks noChangeArrowheads="1"/>
            </p:cNvSpPr>
            <p:nvPr/>
          </p:nvSpPr>
          <p:spPr bwMode="auto">
            <a:xfrm>
              <a:off x="3287" y="2659"/>
              <a:ext cx="159" cy="133"/>
            </a:xfrm>
            <a:prstGeom prst="rect">
              <a:avLst/>
            </a:prstGeom>
            <a:noFill/>
            <a:ln w="9525">
              <a:noFill/>
              <a:miter lim="800000"/>
            </a:ln>
          </p:spPr>
          <p:txBody>
            <a:bodyPr>
              <a:spAutoFit/>
            </a:bodyPr>
            <a:lstStyle/>
            <a:p>
              <a:r>
                <a:rPr lang="en-US" altLang="zh-CN" sz="1200" b="1" baseline="-25000">
                  <a:solidFill>
                    <a:srgbClr val="000000"/>
                  </a:solidFill>
                  <a:ea typeface="华文楷体" panose="02010600040101010101" charset="-122"/>
                </a:rPr>
                <a:t>+</a:t>
              </a:r>
              <a:endParaRPr lang="en-US" altLang="zh-CN" sz="1200" b="1" baseline="-25000">
                <a:solidFill>
                  <a:srgbClr val="000000"/>
                </a:solidFill>
                <a:ea typeface="华文楷体" panose="02010600040101010101" charset="-122"/>
              </a:endParaRPr>
            </a:p>
          </p:txBody>
        </p:sp>
        <p:cxnSp>
          <p:nvCxnSpPr>
            <p:cNvPr id="32822" name="Straight Connector 71"/>
            <p:cNvCxnSpPr>
              <a:cxnSpLocks noChangeShapeType="1"/>
            </p:cNvCxnSpPr>
            <p:nvPr/>
          </p:nvCxnSpPr>
          <p:spPr bwMode="auto">
            <a:xfrm>
              <a:off x="1322" y="2196"/>
              <a:ext cx="377" cy="328"/>
            </a:xfrm>
            <a:prstGeom prst="line">
              <a:avLst/>
            </a:prstGeom>
            <a:noFill/>
            <a:ln w="19050" algn="ctr">
              <a:solidFill>
                <a:schemeClr val="tx1"/>
              </a:solidFill>
              <a:round/>
            </a:ln>
          </p:spPr>
        </p:cxnSp>
        <p:cxnSp>
          <p:nvCxnSpPr>
            <p:cNvPr id="32823" name="Straight Connector 72"/>
            <p:cNvCxnSpPr>
              <a:cxnSpLocks noChangeShapeType="1"/>
            </p:cNvCxnSpPr>
            <p:nvPr/>
          </p:nvCxnSpPr>
          <p:spPr bwMode="auto">
            <a:xfrm>
              <a:off x="1393" y="2254"/>
              <a:ext cx="313" cy="276"/>
            </a:xfrm>
            <a:prstGeom prst="line">
              <a:avLst/>
            </a:prstGeom>
            <a:noFill/>
            <a:ln w="19050" algn="ctr">
              <a:solidFill>
                <a:srgbClr val="000000"/>
              </a:solidFill>
              <a:round/>
            </a:ln>
          </p:spPr>
        </p:cxnSp>
        <p:cxnSp>
          <p:nvCxnSpPr>
            <p:cNvPr id="32824" name="Straight Connector 76"/>
            <p:cNvCxnSpPr>
              <a:cxnSpLocks noChangeShapeType="1"/>
            </p:cNvCxnSpPr>
            <p:nvPr/>
          </p:nvCxnSpPr>
          <p:spPr bwMode="auto">
            <a:xfrm flipV="1">
              <a:off x="1673" y="2504"/>
              <a:ext cx="72" cy="60"/>
            </a:xfrm>
            <a:prstGeom prst="line">
              <a:avLst/>
            </a:prstGeom>
            <a:noFill/>
            <a:ln w="12700" algn="ctr">
              <a:solidFill>
                <a:srgbClr val="000000"/>
              </a:solidFill>
              <a:round/>
            </a:ln>
          </p:spPr>
        </p:cxnSp>
        <p:sp>
          <p:nvSpPr>
            <p:cNvPr id="32825" name="Oval 70"/>
            <p:cNvSpPr>
              <a:spLocks noChangeArrowheads="1"/>
            </p:cNvSpPr>
            <p:nvPr/>
          </p:nvSpPr>
          <p:spPr bwMode="auto">
            <a:xfrm>
              <a:off x="2745" y="2976"/>
              <a:ext cx="90" cy="90"/>
            </a:xfrm>
            <a:prstGeom prst="ellipse">
              <a:avLst/>
            </a:prstGeom>
            <a:noFill/>
            <a:ln w="12700" algn="ctr">
              <a:solidFill>
                <a:srgbClr val="000000"/>
              </a:solidFill>
              <a:round/>
            </a:ln>
          </p:spPr>
          <p:txBody>
            <a:bodyPr/>
            <a:lstStyle/>
            <a:p>
              <a:pPr eaLnBrk="0" hangingPunct="0"/>
              <a:endParaRPr lang="zh-CN" altLang="zh-CN" sz="2000" b="1">
                <a:ea typeface="华文楷体" panose="02010600040101010101" charset="-122"/>
              </a:endParaRPr>
            </a:p>
          </p:txBody>
        </p:sp>
        <p:sp>
          <p:nvSpPr>
            <p:cNvPr id="32826" name="Rectangle 73"/>
            <p:cNvSpPr>
              <a:spLocks noChangeArrowheads="1"/>
            </p:cNvSpPr>
            <p:nvPr/>
          </p:nvSpPr>
          <p:spPr bwMode="auto">
            <a:xfrm>
              <a:off x="2721" y="2935"/>
              <a:ext cx="159" cy="133"/>
            </a:xfrm>
            <a:prstGeom prst="rect">
              <a:avLst/>
            </a:prstGeom>
            <a:noFill/>
            <a:ln w="9525">
              <a:noFill/>
              <a:miter lim="800000"/>
            </a:ln>
          </p:spPr>
          <p:txBody>
            <a:bodyPr>
              <a:spAutoFit/>
            </a:bodyPr>
            <a:lstStyle/>
            <a:p>
              <a:r>
                <a:rPr lang="en-US" altLang="zh-CN" sz="1200" b="1" baseline="-25000">
                  <a:solidFill>
                    <a:srgbClr val="000000"/>
                  </a:solidFill>
                  <a:ea typeface="华文楷体" panose="02010600040101010101" charset="-122"/>
                </a:rPr>
                <a:t>–</a:t>
              </a:r>
              <a:endParaRPr lang="en-US" altLang="zh-CN" sz="1200" b="1" baseline="-25000">
                <a:solidFill>
                  <a:srgbClr val="000000"/>
                </a:solidFill>
                <a:ea typeface="华文楷体" panose="02010600040101010101" charset="-122"/>
              </a:endParaRPr>
            </a:p>
          </p:txBody>
        </p:sp>
        <p:sp>
          <p:nvSpPr>
            <p:cNvPr id="32827" name="Rectangle 85"/>
            <p:cNvSpPr>
              <a:spLocks noChangeArrowheads="1"/>
            </p:cNvSpPr>
            <p:nvPr/>
          </p:nvSpPr>
          <p:spPr bwMode="auto">
            <a:xfrm>
              <a:off x="1775" y="845"/>
              <a:ext cx="817" cy="406"/>
            </a:xfrm>
            <a:prstGeom prst="rect">
              <a:avLst/>
            </a:prstGeom>
            <a:noFill/>
            <a:ln w="9525">
              <a:noFill/>
              <a:miter lim="800000"/>
            </a:ln>
          </p:spPr>
          <p:txBody>
            <a:bodyPr>
              <a:spAutoFit/>
            </a:bodyPr>
            <a:lstStyle/>
            <a:p>
              <a:r>
                <a:rPr lang="zh-CN" altLang="en-US" sz="1200" b="1" dirty="0">
                  <a:ea typeface="华文楷体" panose="02010600040101010101" charset="-122"/>
                </a:rPr>
                <a:t>噻氯匹定 </a:t>
              </a:r>
              <a:endParaRPr lang="zh-CN" altLang="en-US" sz="1200" b="1" dirty="0">
                <a:ea typeface="华文楷体" panose="02010600040101010101" charset="-122"/>
              </a:endParaRPr>
            </a:p>
            <a:p>
              <a:r>
                <a:rPr lang="zh-CN" altLang="en-US" sz="1200" b="1" dirty="0">
                  <a:ea typeface="华文楷体" panose="02010600040101010101" charset="-122"/>
                </a:rPr>
                <a:t>坎格雷洛 </a:t>
              </a:r>
              <a:endParaRPr lang="zh-CN" altLang="en-US" sz="1200" b="1" dirty="0">
                <a:ea typeface="华文楷体" panose="02010600040101010101" charset="-122"/>
              </a:endParaRPr>
            </a:p>
            <a:p>
              <a:r>
                <a:rPr lang="en-US" altLang="zh-CN" sz="1200" b="1" dirty="0" err="1">
                  <a:ea typeface="华文楷体" panose="02010600040101010101" charset="-122"/>
                </a:rPr>
                <a:t>elinogrel</a:t>
              </a:r>
              <a:r>
                <a:rPr lang="en-US" altLang="zh-CN" sz="1200" b="1" dirty="0">
                  <a:ea typeface="华文楷体" panose="02010600040101010101" charset="-122"/>
                </a:rPr>
                <a:t> </a:t>
              </a:r>
              <a:endParaRPr lang="zh-CN" altLang="en-US" sz="1200" b="1" dirty="0">
                <a:ea typeface="华文楷体" panose="02010600040101010101" charset="-122"/>
              </a:endParaRPr>
            </a:p>
          </p:txBody>
        </p:sp>
        <p:sp>
          <p:nvSpPr>
            <p:cNvPr id="83030" name="Rectangle 86"/>
            <p:cNvSpPr>
              <a:spLocks noChangeArrowheads="1"/>
            </p:cNvSpPr>
            <p:nvPr/>
          </p:nvSpPr>
          <p:spPr bwMode="auto">
            <a:xfrm>
              <a:off x="2365" y="845"/>
              <a:ext cx="760" cy="406"/>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p>
              <a:pPr>
                <a:defRPr/>
              </a:pPr>
              <a:r>
                <a:rPr lang="zh-CN" altLang="en-US" sz="1200" b="1" dirty="0">
                  <a:ea typeface="华文楷体" panose="02010600040101010101" charset="-122"/>
                </a:rPr>
                <a:t>氯吡格雷</a:t>
              </a:r>
              <a:endParaRPr lang="zh-CN" altLang="en-US" sz="1200" b="1" dirty="0">
                <a:ea typeface="华文楷体" panose="02010600040101010101" charset="-122"/>
              </a:endParaRPr>
            </a:p>
            <a:p>
              <a:pPr>
                <a:defRPr/>
              </a:pPr>
              <a:r>
                <a:rPr lang="zh-CN" altLang="en-US" sz="1200" b="1" dirty="0">
                  <a:ea typeface="华文楷体" panose="02010600040101010101" charset="-122"/>
                </a:rPr>
                <a:t>普拉格雷</a:t>
              </a:r>
              <a:endParaRPr lang="zh-CN" altLang="en-US" sz="1200" b="1" dirty="0">
                <a:ea typeface="华文楷体" panose="02010600040101010101" charset="-122"/>
              </a:endParaRPr>
            </a:p>
            <a:p>
              <a:pPr>
                <a:defRPr/>
              </a:pPr>
              <a:r>
                <a:rPr lang="zh-CN" altLang="en-US" sz="1200" b="1" dirty="0">
                  <a:ea typeface="华文楷体" panose="02010600040101010101" charset="-122"/>
                </a:rPr>
                <a:t>替格瑞洛</a:t>
              </a:r>
              <a:endParaRPr lang="zh-CN" altLang="en-US" sz="1200" b="1" dirty="0">
                <a:ea typeface="华文楷体" panose="02010600040101010101" charset="-122"/>
              </a:endParaRPr>
            </a:p>
          </p:txBody>
        </p:sp>
      </p:grpSp>
      <p:sp>
        <p:nvSpPr>
          <p:cNvPr id="77" name="TextBox 76"/>
          <p:cNvSpPr txBox="1"/>
          <p:nvPr/>
        </p:nvSpPr>
        <p:spPr>
          <a:xfrm>
            <a:off x="1524000" y="5814265"/>
            <a:ext cx="3131840" cy="553085"/>
          </a:xfrm>
          <a:prstGeom prst="rect">
            <a:avLst/>
          </a:prstGeom>
          <a:noFill/>
        </p:spPr>
        <p:txBody>
          <a:bodyPr wrap="square" rtlCol="0">
            <a:spAutoFit/>
          </a:bodyPr>
          <a:lstStyle/>
          <a:p>
            <a:r>
              <a:rPr lang="en-US" altLang="zh-CN" sz="1000" b="1" dirty="0">
                <a:latin typeface="+mn-lt"/>
                <a:ea typeface="华文楷体" panose="02010600040101010101" charset="-122"/>
              </a:rPr>
              <a:t>PAR:</a:t>
            </a:r>
            <a:r>
              <a:rPr lang="zh-CN" altLang="en-US" sz="1000" b="1" dirty="0">
                <a:ea typeface="华文楷体" panose="02010600040101010101" charset="-122"/>
              </a:rPr>
              <a:t>蛋白酶活化受体 </a:t>
            </a:r>
            <a:r>
              <a:rPr lang="en-US" altLang="zh-CN" sz="1000" b="1" dirty="0">
                <a:latin typeface="+mn-lt"/>
                <a:ea typeface="华文楷体" panose="02010600040101010101" charset="-122"/>
              </a:rPr>
              <a:t>PDE:</a:t>
            </a:r>
            <a:r>
              <a:rPr lang="zh-CN" altLang="en-US" sz="1000" b="1" dirty="0">
                <a:ea typeface="华文楷体" panose="02010600040101010101" charset="-122"/>
              </a:rPr>
              <a:t>磷酸二酯酶 </a:t>
            </a:r>
            <a:r>
              <a:rPr lang="en-US" altLang="zh-CN" sz="1000" b="1" dirty="0">
                <a:latin typeface="+mn-lt"/>
                <a:ea typeface="华文楷体" panose="02010600040101010101" charset="-122"/>
              </a:rPr>
              <a:t>PG:</a:t>
            </a:r>
            <a:r>
              <a:rPr lang="zh-CN" altLang="en-US" sz="1000" b="1" dirty="0">
                <a:latin typeface="+mn-lt"/>
                <a:ea typeface="华文楷体" panose="02010600040101010101" charset="-122"/>
              </a:rPr>
              <a:t>前列腺素</a:t>
            </a:r>
            <a:r>
              <a:rPr lang="en-US" altLang="zh-CN" sz="1000" b="1" dirty="0">
                <a:latin typeface="+mn-lt"/>
                <a:ea typeface="华文楷体" panose="02010600040101010101" charset="-122"/>
              </a:rPr>
              <a:t>TXA2</a:t>
            </a:r>
            <a:r>
              <a:rPr lang="zh-CN" altLang="en-US" sz="1000" b="1" dirty="0">
                <a:latin typeface="+mn-lt"/>
                <a:ea typeface="华文楷体" panose="02010600040101010101" charset="-122"/>
              </a:rPr>
              <a:t>：血栓素</a:t>
            </a:r>
            <a:r>
              <a:rPr lang="en-US" altLang="zh-CN" sz="1000" b="1" dirty="0">
                <a:latin typeface="+mn-lt"/>
                <a:ea typeface="华文楷体" panose="02010600040101010101" charset="-122"/>
              </a:rPr>
              <a:t>A2 AA</a:t>
            </a:r>
            <a:r>
              <a:rPr lang="zh-CN" altLang="en-US" sz="1000" b="1" dirty="0">
                <a:latin typeface="+mn-lt"/>
                <a:ea typeface="华文楷体" panose="02010600040101010101" charset="-122"/>
              </a:rPr>
              <a:t>：</a:t>
            </a:r>
            <a:r>
              <a:rPr lang="zh-CN" altLang="en-US" sz="1000" b="1" dirty="0">
                <a:ea typeface="华文楷体" panose="02010600040101010101" charset="-122"/>
              </a:rPr>
              <a:t>花生四烯酸</a:t>
            </a:r>
            <a:r>
              <a:rPr lang="en-US" altLang="zh-CN" sz="1000" b="1" dirty="0">
                <a:latin typeface="+mn-lt"/>
                <a:ea typeface="华文楷体" panose="02010600040101010101" charset="-122"/>
              </a:rPr>
              <a:t>COX</a:t>
            </a:r>
            <a:r>
              <a:rPr lang="zh-CN" altLang="en-US" sz="1000" b="1" dirty="0">
                <a:latin typeface="+mn-lt"/>
                <a:ea typeface="华文楷体" panose="02010600040101010101" charset="-122"/>
              </a:rPr>
              <a:t>：</a:t>
            </a:r>
            <a:r>
              <a:rPr lang="zh-CN" altLang="en-US" sz="1000" b="1" dirty="0">
                <a:ea typeface="华文楷体" panose="02010600040101010101" charset="-122"/>
              </a:rPr>
              <a:t>环氧酶 </a:t>
            </a:r>
            <a:r>
              <a:rPr lang="en-US" altLang="zh-CN" sz="1000" b="1" dirty="0">
                <a:latin typeface="+mn-lt"/>
                <a:ea typeface="华文楷体" panose="02010600040101010101" charset="-122"/>
              </a:rPr>
              <a:t>GP:</a:t>
            </a:r>
            <a:r>
              <a:rPr lang="zh-CN" altLang="en-US" sz="1000" b="1" dirty="0">
                <a:latin typeface="+mn-lt"/>
                <a:ea typeface="华文楷体" panose="02010600040101010101" charset="-122"/>
              </a:rPr>
              <a:t>糖蛋白 </a:t>
            </a:r>
            <a:r>
              <a:rPr lang="en-US" altLang="zh-CN" sz="1000" b="1" dirty="0" err="1">
                <a:latin typeface="+mn-lt"/>
                <a:ea typeface="华文楷体" panose="02010600040101010101" charset="-122"/>
              </a:rPr>
              <a:t>cAMP</a:t>
            </a:r>
            <a:r>
              <a:rPr lang="en-US" altLang="zh-CN" sz="1000" b="1" dirty="0">
                <a:latin typeface="+mn-lt"/>
                <a:ea typeface="华文楷体" panose="02010600040101010101" charset="-122"/>
              </a:rPr>
              <a:t>:</a:t>
            </a:r>
            <a:r>
              <a:rPr lang="zh-CN" altLang="en-US" sz="1000" b="1" dirty="0">
                <a:ea typeface="华文楷体" panose="02010600040101010101" charset="-122"/>
              </a:rPr>
              <a:t>环磷酸腺苷 </a:t>
            </a:r>
            <a:r>
              <a:rPr lang="en-US" altLang="zh-CN" sz="1000" b="1" dirty="0" err="1">
                <a:ea typeface="华文楷体" panose="02010600040101010101" charset="-122"/>
              </a:rPr>
              <a:t>c</a:t>
            </a:r>
            <a:r>
              <a:rPr lang="en-US" altLang="zh-CN" sz="1000" b="1" dirty="0" err="1">
                <a:latin typeface="+mn-lt"/>
                <a:ea typeface="华文楷体" panose="02010600040101010101" charset="-122"/>
              </a:rPr>
              <a:t>GMP</a:t>
            </a:r>
            <a:r>
              <a:rPr lang="en-US" altLang="zh-CN" sz="1000" b="1" dirty="0">
                <a:latin typeface="+mn-lt"/>
                <a:ea typeface="华文楷体" panose="02010600040101010101" charset="-122"/>
              </a:rPr>
              <a:t>:</a:t>
            </a:r>
            <a:r>
              <a:rPr lang="zh-CN" altLang="en-US" sz="1000" b="1" dirty="0">
                <a:ea typeface="华文楷体" panose="02010600040101010101" charset="-122"/>
              </a:rPr>
              <a:t>环磷酸鸟苷</a:t>
            </a:r>
            <a:endParaRPr lang="zh-CN" altLang="en-US" sz="1000" b="1" dirty="0">
              <a:latin typeface="+mn-lt"/>
              <a:ea typeface="华文楷体" panose="02010600040101010101"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p:cNvSpPr>
          <p:nvPr>
            <p:ph type="title"/>
          </p:nvPr>
        </p:nvSpPr>
        <p:spPr>
          <a:xfrm>
            <a:off x="767715" y="692785"/>
            <a:ext cx="10515600" cy="583565"/>
          </a:xfrm>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阿司匹林</a:t>
            </a:r>
            <a:endParaRPr lang="zh-CN" altLang="en-US" sz="2800" b="1" dirty="0">
              <a:ea typeface="微软雅黑" panose="020B0503020204020204" pitchFamily="34" charset="-122"/>
            </a:endParaRPr>
          </a:p>
        </p:txBody>
      </p:sp>
      <p:sp>
        <p:nvSpPr>
          <p:cNvPr id="63491" name="Rectangle 3"/>
          <p:cNvSpPr>
            <a:spLocks noGrp="1"/>
          </p:cNvSpPr>
          <p:nvPr>
            <p:ph sz="half" idx="1"/>
          </p:nvPr>
        </p:nvSpPr>
        <p:spPr/>
        <p:txBody>
          <a:bodyPr vert="horz" wrap="square" lIns="91440" tIns="45720" rIns="91440" bIns="45720" anchor="t">
            <a:normAutofit/>
          </a:bodyPr>
          <a:lstStyle/>
          <a:p>
            <a:pPr algn="just" eaLnBrk="1" hangingPunct="1"/>
            <a:r>
              <a:rPr lang="zh-CN" altLang="en-US" sz="2200" b="1" dirty="0">
                <a:latin typeface="微软雅黑" panose="020B0503020204020204" pitchFamily="34" charset="-122"/>
                <a:ea typeface="微软雅黑" panose="020B0503020204020204" pitchFamily="34" charset="-122"/>
              </a:rPr>
              <a:t>选择性地使</a:t>
            </a:r>
            <a:r>
              <a:rPr lang="en-US" altLang="zh-CN" sz="2200" b="1" dirty="0">
                <a:latin typeface="微软雅黑" panose="020B0503020204020204" pitchFamily="34" charset="-122"/>
                <a:ea typeface="微软雅黑" panose="020B0503020204020204" pitchFamily="34" charset="-122"/>
              </a:rPr>
              <a:t>COX-1</a:t>
            </a:r>
            <a:r>
              <a:rPr lang="zh-CN" altLang="en-US" sz="2200" b="1" dirty="0">
                <a:latin typeface="微软雅黑" panose="020B0503020204020204" pitchFamily="34" charset="-122"/>
                <a:ea typeface="微软雅黑" panose="020B0503020204020204" pitchFamily="34" charset="-122"/>
              </a:rPr>
              <a:t>多肽链上</a:t>
            </a:r>
            <a:r>
              <a:rPr lang="en-US" altLang="zh-CN" sz="2200" b="1" dirty="0">
                <a:latin typeface="微软雅黑" panose="020B0503020204020204" pitchFamily="34" charset="-122"/>
                <a:ea typeface="微软雅黑" panose="020B0503020204020204" pitchFamily="34" charset="-122"/>
              </a:rPr>
              <a:t>Ser</a:t>
            </a:r>
            <a:r>
              <a:rPr lang="en-US" altLang="zh-CN" sz="2200" b="1" baseline="30000" dirty="0">
                <a:latin typeface="微软雅黑" panose="020B0503020204020204" pitchFamily="34" charset="-122"/>
                <a:ea typeface="微软雅黑" panose="020B0503020204020204" pitchFamily="34" charset="-122"/>
              </a:rPr>
              <a:t>529</a:t>
            </a:r>
            <a:r>
              <a:rPr lang="zh-CN" altLang="en-US" sz="2200" b="1" dirty="0">
                <a:latin typeface="微软雅黑" panose="020B0503020204020204" pitchFamily="34" charset="-122"/>
                <a:ea typeface="微软雅黑" panose="020B0503020204020204" pitchFamily="34" charset="-122"/>
              </a:rPr>
              <a:t>位点乙酰化，从而使</a:t>
            </a:r>
            <a:r>
              <a:rPr lang="en-US" altLang="zh-CN" sz="2200" b="1" dirty="0">
                <a:latin typeface="微软雅黑" panose="020B0503020204020204" pitchFamily="34" charset="-122"/>
                <a:ea typeface="微软雅黑" panose="020B0503020204020204" pitchFamily="34" charset="-122"/>
              </a:rPr>
              <a:t>COX-1</a:t>
            </a:r>
            <a:r>
              <a:rPr lang="zh-CN" altLang="en-US" sz="2200" b="1" dirty="0">
                <a:latin typeface="微软雅黑" panose="020B0503020204020204" pitchFamily="34" charset="-122"/>
                <a:ea typeface="微软雅黑" panose="020B0503020204020204" pitchFamily="34" charset="-122"/>
              </a:rPr>
              <a:t>活性永久性丧失，阻断了血小板</a:t>
            </a:r>
            <a:r>
              <a:rPr lang="en-US" altLang="zh-CN" sz="2200" b="1" dirty="0">
                <a:latin typeface="微软雅黑" panose="020B0503020204020204" pitchFamily="34" charset="-122"/>
                <a:ea typeface="微软雅黑" panose="020B0503020204020204" pitchFamily="34" charset="-122"/>
              </a:rPr>
              <a:t>TXA2</a:t>
            </a:r>
            <a:r>
              <a:rPr lang="zh-CN" altLang="en-US" sz="2200" b="1" dirty="0">
                <a:latin typeface="微软雅黑" panose="020B0503020204020204" pitchFamily="34" charset="-122"/>
                <a:ea typeface="微软雅黑" panose="020B0503020204020204" pitchFamily="34" charset="-122"/>
              </a:rPr>
              <a:t>的合成，血小板激活被抑制。</a:t>
            </a:r>
            <a:endParaRPr lang="zh-CN" altLang="en-US" sz="2200" b="1" dirty="0">
              <a:latin typeface="微软雅黑" panose="020B0503020204020204" pitchFamily="34" charset="-122"/>
              <a:ea typeface="微软雅黑" panose="020B0503020204020204" pitchFamily="34" charset="-122"/>
            </a:endParaRPr>
          </a:p>
          <a:p>
            <a:pPr eaLnBrk="1" hangingPunct="1"/>
            <a:r>
              <a:rPr lang="zh-CN" altLang="en-US" sz="2200" b="1" dirty="0">
                <a:latin typeface="微软雅黑" panose="020B0503020204020204" pitchFamily="34" charset="-122"/>
                <a:ea typeface="微软雅黑" panose="020B0503020204020204" pitchFamily="34" charset="-122"/>
              </a:rPr>
              <a:t>抑制作用非常快15－30分钟</a:t>
            </a:r>
            <a:endParaRPr lang="zh-CN" altLang="en-US" sz="2200" b="1" dirty="0">
              <a:latin typeface="微软雅黑" panose="020B0503020204020204" pitchFamily="34" charset="-122"/>
              <a:ea typeface="微软雅黑" panose="020B0503020204020204" pitchFamily="34" charset="-122"/>
            </a:endParaRPr>
          </a:p>
          <a:p>
            <a:pPr eaLnBrk="1" hangingPunct="1"/>
            <a:r>
              <a:rPr lang="zh-CN" altLang="en-US" sz="2200" b="1" dirty="0">
                <a:latin typeface="微软雅黑" panose="020B0503020204020204" pitchFamily="34" charset="-122"/>
                <a:ea typeface="微软雅黑" panose="020B0503020204020204" pitchFamily="34" charset="-122"/>
              </a:rPr>
              <a:t>停用7天后新生血小板再生</a:t>
            </a:r>
            <a:endParaRPr lang="zh-CN" altLang="en-US" sz="2200" b="1" dirty="0">
              <a:latin typeface="微软雅黑" panose="020B0503020204020204" pitchFamily="34" charset="-122"/>
              <a:ea typeface="微软雅黑" panose="020B0503020204020204" pitchFamily="34" charset="-122"/>
            </a:endParaRPr>
          </a:p>
        </p:txBody>
      </p:sp>
      <p:sp>
        <p:nvSpPr>
          <p:cNvPr id="2" name="内容占位符 1"/>
          <p:cNvSpPr>
            <a:spLocks noGrp="1"/>
          </p:cNvSpPr>
          <p:nvPr>
            <p:ph sz="half" idx="2"/>
          </p:nvPr>
        </p:nvSpPr>
        <p:spPr/>
        <p:txBody>
          <a:bodyPr>
            <a:normAutofit/>
          </a:bodyPr>
          <a:lstStyle/>
          <a:p>
            <a:r>
              <a:rPr lang="zh-CN" altLang="en-US" sz="2200" b="1" dirty="0">
                <a:latin typeface="微软雅黑" panose="020B0503020204020204" pitchFamily="34" charset="-122"/>
                <a:ea typeface="微软雅黑" panose="020B0503020204020204" pitchFamily="34" charset="-122"/>
              </a:rPr>
              <a:t>弱的血小板抑制剂</a:t>
            </a:r>
            <a:endParaRPr lang="zh-CN" altLang="en-US" sz="2200" b="1" dirty="0">
              <a:latin typeface="微软雅黑" panose="020B0503020204020204" pitchFamily="34" charset="-122"/>
              <a:ea typeface="微软雅黑" panose="020B0503020204020204" pitchFamily="34" charset="-122"/>
            </a:endParaRPr>
          </a:p>
          <a:p>
            <a:r>
              <a:rPr lang="en-US" altLang="zh-CN" sz="2200" b="1" dirty="0">
                <a:latin typeface="微软雅黑" panose="020B0503020204020204" pitchFamily="34" charset="-122"/>
                <a:ea typeface="微软雅黑" panose="020B0503020204020204" pitchFamily="34" charset="-122"/>
              </a:rPr>
              <a:t>GI</a:t>
            </a:r>
            <a:r>
              <a:rPr lang="zh-CN" altLang="en-US" sz="2200" b="1" dirty="0">
                <a:latin typeface="微软雅黑" panose="020B0503020204020204" pitchFamily="34" charset="-122"/>
                <a:ea typeface="微软雅黑" panose="020B0503020204020204" pitchFamily="34" charset="-122"/>
              </a:rPr>
              <a:t>出血</a:t>
            </a:r>
            <a:endParaRPr lang="zh-CN" altLang="en-US" sz="2200" b="1" dirty="0">
              <a:latin typeface="微软雅黑" panose="020B0503020204020204" pitchFamily="34" charset="-122"/>
              <a:ea typeface="微软雅黑" panose="020B0503020204020204" pitchFamily="34" charset="-122"/>
            </a:endParaRPr>
          </a:p>
          <a:p>
            <a:endParaRPr lang="zh-CN" altLang="en-US" sz="2200" b="1" dirty="0">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ea typeface="微软雅黑" panose="020B0503020204020204" pitchFamily="34" charset="-122"/>
              </a:rPr>
              <a:t>胡扬</a:t>
            </a:r>
            <a:r>
              <a:rPr lang="en-US" altLang="zh-CN" sz="2800" b="1" dirty="0">
                <a:ea typeface="微软雅黑" panose="020B0503020204020204" pitchFamily="34" charset="-122"/>
              </a:rPr>
              <a:t>---</a:t>
            </a:r>
            <a:r>
              <a:rPr lang="zh-CN" altLang="en-US" sz="2800" b="1" dirty="0">
                <a:ea typeface="微软雅黑" panose="020B0503020204020204" pitchFamily="34" charset="-122"/>
              </a:rPr>
              <a:t>笔记</a:t>
            </a:r>
            <a:endParaRPr lang="zh-CN" altLang="en-US" sz="2800" b="1" dirty="0">
              <a:ea typeface="微软雅黑" panose="020B0503020204020204" pitchFamily="34" charset="-122"/>
            </a:endParaRPr>
          </a:p>
        </p:txBody>
      </p:sp>
      <p:sp>
        <p:nvSpPr>
          <p:cNvPr id="3" name="内容占位符 2"/>
          <p:cNvSpPr>
            <a:spLocks noGrp="1"/>
          </p:cNvSpPr>
          <p:nvPr>
            <p:ph sz="half" idx="1"/>
          </p:nvPr>
        </p:nvSpPr>
        <p:spPr/>
        <p:txBody>
          <a:bodyPr>
            <a:noAutofit/>
          </a:bodyPr>
          <a:lstStyle/>
          <a:p>
            <a:r>
              <a:rPr lang="zh-CN" altLang="en-US" sz="2200" b="1" dirty="0">
                <a:latin typeface="微软雅黑" panose="020B0503020204020204" pitchFamily="34" charset="-122"/>
                <a:ea typeface="微软雅黑" panose="020B0503020204020204" pitchFamily="34" charset="-122"/>
              </a:rPr>
              <a:t>阿司匹林</a:t>
            </a:r>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水杨酸分析可能是刺激胃肠道的原因</a:t>
            </a:r>
            <a:endParaRPr lang="en-US" altLang="zh-CN" sz="2200" b="1" dirty="0">
              <a:latin typeface="微软雅黑" panose="020B0503020204020204" pitchFamily="34" charset="-122"/>
              <a:ea typeface="微软雅黑" panose="020B0503020204020204" pitchFamily="34" charset="-122"/>
            </a:endParaRPr>
          </a:p>
          <a:p>
            <a:r>
              <a:rPr lang="zh-CN" altLang="en-US" sz="2200" b="1" dirty="0">
                <a:solidFill>
                  <a:srgbClr val="FF0000"/>
                </a:solidFill>
                <a:latin typeface="微软雅黑" panose="020B0503020204020204" pitchFamily="34" charset="-122"/>
                <a:ea typeface="微软雅黑" panose="020B0503020204020204" pitchFamily="34" charset="-122"/>
              </a:rPr>
              <a:t>普通片：餐后</a:t>
            </a:r>
            <a:endParaRPr lang="en-US" altLang="zh-CN" sz="2200" b="1" dirty="0">
              <a:solidFill>
                <a:srgbClr val="FF0000"/>
              </a:solidFill>
              <a:latin typeface="微软雅黑" panose="020B0503020204020204" pitchFamily="34" charset="-122"/>
              <a:ea typeface="微软雅黑" panose="020B0503020204020204" pitchFamily="34" charset="-122"/>
            </a:endParaRPr>
          </a:p>
          <a:p>
            <a:r>
              <a:rPr lang="zh-CN" altLang="en-US" sz="2200" b="1" dirty="0">
                <a:solidFill>
                  <a:srgbClr val="FF0000"/>
                </a:solidFill>
                <a:latin typeface="微软雅黑" panose="020B0503020204020204" pitchFamily="34" charset="-122"/>
                <a:ea typeface="微软雅黑" panose="020B0503020204020204" pitchFamily="34" charset="-122"/>
              </a:rPr>
              <a:t>肠溶片：空腹</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利伐沙班</a:t>
            </a:r>
            <a:endParaRPr lang="en-US" altLang="zh-CN" sz="2200" b="1" dirty="0">
              <a:latin typeface="微软雅黑" panose="020B0503020204020204" pitchFamily="34" charset="-122"/>
              <a:ea typeface="微软雅黑" panose="020B0503020204020204" pitchFamily="34" charset="-122"/>
            </a:endParaRPr>
          </a:p>
          <a:p>
            <a:r>
              <a:rPr lang="en-US" altLang="zh-CN" sz="2200" b="1" dirty="0">
                <a:latin typeface="微软雅黑" panose="020B0503020204020204" pitchFamily="34" charset="-122"/>
                <a:ea typeface="微软雅黑" panose="020B0503020204020204" pitchFamily="34" charset="-122"/>
              </a:rPr>
              <a:t>10mg</a:t>
            </a:r>
            <a:r>
              <a:rPr lang="zh-CN" altLang="en-US" sz="2200" b="1" dirty="0">
                <a:latin typeface="微软雅黑" panose="020B0503020204020204" pitchFamily="34" charset="-122"/>
                <a:ea typeface="微软雅黑" panose="020B0503020204020204" pitchFamily="34" charset="-122"/>
              </a:rPr>
              <a:t>对服药时间无要求</a:t>
            </a:r>
            <a:endParaRPr lang="en-US" altLang="zh-CN" sz="2200" b="1" dirty="0">
              <a:latin typeface="微软雅黑" panose="020B0503020204020204" pitchFamily="34" charset="-122"/>
              <a:ea typeface="微软雅黑" panose="020B0503020204020204" pitchFamily="34" charset="-122"/>
            </a:endParaRPr>
          </a:p>
          <a:p>
            <a:r>
              <a:rPr lang="en-US" altLang="zh-CN" sz="2200" b="1" dirty="0">
                <a:latin typeface="微软雅黑" panose="020B0503020204020204" pitchFamily="34" charset="-122"/>
                <a:ea typeface="微软雅黑" panose="020B0503020204020204" pitchFamily="34" charset="-122"/>
              </a:rPr>
              <a:t>20mg</a:t>
            </a:r>
            <a:r>
              <a:rPr lang="zh-CN" altLang="en-US" sz="2200" b="1" dirty="0">
                <a:latin typeface="微软雅黑" panose="020B0503020204020204" pitchFamily="34" charset="-122"/>
                <a:ea typeface="微软雅黑" panose="020B0503020204020204" pitchFamily="34" charset="-122"/>
              </a:rPr>
              <a:t>大剂量时吸收有饱和，空腹吸收程度降低</a:t>
            </a:r>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必须跟</a:t>
            </a:r>
            <a:r>
              <a:rPr lang="zh-CN" altLang="en-US" sz="2200" b="1" dirty="0">
                <a:solidFill>
                  <a:srgbClr val="FF0000"/>
                </a:solidFill>
                <a:latin typeface="微软雅黑" panose="020B0503020204020204" pitchFamily="34" charset="-122"/>
                <a:ea typeface="微软雅黑" panose="020B0503020204020204" pitchFamily="34" charset="-122"/>
              </a:rPr>
              <a:t>食物同服</a:t>
            </a:r>
            <a:r>
              <a:rPr lang="zh-CN" altLang="en-US" sz="2200" b="1" dirty="0">
                <a:latin typeface="微软雅黑" panose="020B0503020204020204" pitchFamily="34" charset="-122"/>
                <a:ea typeface="微软雅黑" panose="020B0503020204020204" pitchFamily="34" charset="-122"/>
              </a:rPr>
              <a:t>才能增进吸收（</a:t>
            </a:r>
            <a:r>
              <a:rPr kumimoji="1" lang="zh-CN" altLang="zh-CN" sz="2200" b="1" dirty="0">
                <a:solidFill>
                  <a:schemeClr val="tx1"/>
                </a:solidFill>
                <a:latin typeface="Times New Roman" panose="02020603050405020304" pitchFamily="18" charset="0"/>
                <a:ea typeface="微软雅黑" panose="020B0503020204020204" pitchFamily="34" charset="-122"/>
              </a:rPr>
              <a:t>平均</a:t>
            </a:r>
            <a:r>
              <a:rPr kumimoji="1" lang="en-US" altLang="zh-CN" sz="2200" b="1" dirty="0">
                <a:solidFill>
                  <a:schemeClr val="tx1"/>
                </a:solidFill>
                <a:latin typeface="Times New Roman" panose="02020603050405020304" pitchFamily="18" charset="0"/>
                <a:ea typeface="微软雅黑" panose="020B0503020204020204" pitchFamily="34" charset="-122"/>
              </a:rPr>
              <a:t>AUC</a:t>
            </a:r>
            <a:r>
              <a:rPr kumimoji="1" lang="zh-CN" altLang="zh-CN" sz="2200" b="1" dirty="0">
                <a:solidFill>
                  <a:schemeClr val="tx1"/>
                </a:solidFill>
                <a:latin typeface="Times New Roman" panose="02020603050405020304" pitchFamily="18" charset="0"/>
                <a:ea typeface="微软雅黑" panose="020B0503020204020204" pitchFamily="34" charset="-122"/>
              </a:rPr>
              <a:t>提高</a:t>
            </a:r>
            <a:r>
              <a:rPr kumimoji="1" lang="en-US" altLang="zh-CN" sz="2200" b="1" dirty="0">
                <a:solidFill>
                  <a:schemeClr val="tx1"/>
                </a:solidFill>
                <a:latin typeface="Times New Roman" panose="02020603050405020304" pitchFamily="18" charset="0"/>
                <a:ea typeface="微软雅黑" panose="020B0503020204020204" pitchFamily="34" charset="-122"/>
              </a:rPr>
              <a:t>39%</a:t>
            </a:r>
            <a:r>
              <a:rPr kumimoji="1" lang="zh-CN" altLang="zh-CN" sz="2200" b="1" dirty="0">
                <a:solidFill>
                  <a:schemeClr val="tx1"/>
                </a:solidFill>
                <a:latin typeface="Times New Roman" panose="02020603050405020304" pitchFamily="18" charset="0"/>
                <a:ea typeface="微软雅黑" panose="020B0503020204020204" pitchFamily="34" charset="-122"/>
              </a:rPr>
              <a:t>，</a:t>
            </a:r>
            <a:r>
              <a:rPr kumimoji="1" lang="en-US" altLang="zh-CN" sz="2200" b="1" dirty="0" err="1">
                <a:solidFill>
                  <a:schemeClr val="tx1"/>
                </a:solidFill>
                <a:latin typeface="Times New Roman" panose="02020603050405020304" pitchFamily="18" charset="0"/>
                <a:ea typeface="微软雅黑" panose="020B0503020204020204" pitchFamily="34" charset="-122"/>
              </a:rPr>
              <a:t>Cmax</a:t>
            </a:r>
            <a:r>
              <a:rPr kumimoji="1" lang="zh-CN" altLang="zh-CN" sz="2200" b="1" dirty="0">
                <a:solidFill>
                  <a:schemeClr val="tx1"/>
                </a:solidFill>
                <a:latin typeface="Times New Roman" panose="02020603050405020304" pitchFamily="18" charset="0"/>
                <a:ea typeface="微软雅黑" panose="020B0503020204020204" pitchFamily="34" charset="-122"/>
              </a:rPr>
              <a:t>升高</a:t>
            </a:r>
            <a:r>
              <a:rPr kumimoji="1" lang="en-US" altLang="zh-CN" sz="2200" b="1" dirty="0">
                <a:solidFill>
                  <a:schemeClr val="tx1"/>
                </a:solidFill>
                <a:latin typeface="Times New Roman" panose="02020603050405020304" pitchFamily="18" charset="0"/>
                <a:ea typeface="微软雅黑" panose="020B0503020204020204" pitchFamily="34" charset="-122"/>
              </a:rPr>
              <a:t>76%</a:t>
            </a:r>
            <a:r>
              <a:rPr kumimoji="1" lang="zh-CN" altLang="zh-CN" sz="2200" b="1" dirty="0">
                <a:solidFill>
                  <a:schemeClr val="tx1"/>
                </a:solidFill>
                <a:latin typeface="Times New Roman" panose="02020603050405020304" pitchFamily="18" charset="0"/>
                <a:ea typeface="微软雅黑" panose="020B0503020204020204" pitchFamily="34" charset="-122"/>
              </a:rPr>
              <a:t>）</a:t>
            </a:r>
            <a:endParaRPr kumimoji="1" lang="en-US" altLang="zh-CN" sz="2200" b="1" dirty="0">
              <a:solidFill>
                <a:schemeClr val="tx1"/>
              </a:solidFill>
              <a:latin typeface="Times New Roman" panose="02020603050405020304" pitchFamily="18" charset="0"/>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endParaRPr lang="zh-CN" altLang="en-US" sz="2200" b="1" dirty="0">
              <a:latin typeface="微软雅黑" panose="020B0503020204020204" pitchFamily="34" charset="-122"/>
              <a:ea typeface="微软雅黑" panose="020B0503020204020204" pitchFamily="34" charset="-122"/>
            </a:endParaRPr>
          </a:p>
        </p:txBody>
      </p:sp>
      <p:sp>
        <p:nvSpPr>
          <p:cNvPr id="4" name="内容占位符 3"/>
          <p:cNvSpPr>
            <a:spLocks noGrp="1"/>
          </p:cNvSpPr>
          <p:nvPr>
            <p:ph sz="half" idx="2"/>
          </p:nvPr>
        </p:nvSpPr>
        <p:spPr/>
        <p:txBody>
          <a:bodyPr>
            <a:normAutofit/>
          </a:bodyPr>
          <a:lstStyle/>
          <a:p>
            <a:r>
              <a:rPr lang="zh-CN" altLang="en-US" sz="2200" b="1" dirty="0">
                <a:latin typeface="微软雅黑" panose="020B0503020204020204" pitchFamily="34" charset="-122"/>
                <a:ea typeface="微软雅黑" panose="020B0503020204020204" pitchFamily="34" charset="-122"/>
              </a:rPr>
              <a:t>达比加群</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建议</a:t>
            </a:r>
            <a:r>
              <a:rPr lang="zh-CN" altLang="en-US" sz="2200" b="1" dirty="0">
                <a:solidFill>
                  <a:srgbClr val="FF0000"/>
                </a:solidFill>
                <a:latin typeface="微软雅黑" panose="020B0503020204020204" pitchFamily="34" charset="-122"/>
                <a:ea typeface="微软雅黑" panose="020B0503020204020204" pitchFamily="34" charset="-122"/>
              </a:rPr>
              <a:t>餐时或餐后</a:t>
            </a:r>
            <a:r>
              <a:rPr lang="zh-CN" altLang="en-US" sz="2200" b="1" dirty="0">
                <a:latin typeface="微软雅黑" panose="020B0503020204020204" pitchFamily="34" charset="-122"/>
                <a:ea typeface="微软雅黑" panose="020B0503020204020204" pitchFamily="34" charset="-122"/>
              </a:rPr>
              <a:t>服用</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胶囊里面的颗粒是有酒石酸成分，</a:t>
            </a:r>
            <a:r>
              <a:rPr lang="en-US" altLang="zh-CN" sz="2200" b="1" dirty="0">
                <a:latin typeface="微软雅黑" panose="020B0503020204020204" pitchFamily="34" charset="-122"/>
                <a:ea typeface="微软雅黑" panose="020B0503020204020204" pitchFamily="34" charset="-122"/>
              </a:rPr>
              <a:t>PH</a:t>
            </a:r>
            <a:r>
              <a:rPr lang="zh-CN" altLang="en-US" sz="2200" b="1" dirty="0">
                <a:latin typeface="微软雅黑" panose="020B0503020204020204" pitchFamily="34" charset="-122"/>
                <a:ea typeface="微软雅黑" panose="020B0503020204020204" pitchFamily="34" charset="-122"/>
              </a:rPr>
              <a:t>低，直接刺激胃肠，比如有食管炎</a:t>
            </a:r>
            <a:r>
              <a:rPr lang="en-US" altLang="zh-CN" sz="2200" b="1" dirty="0">
                <a:latin typeface="微软雅黑" panose="020B0503020204020204" pitchFamily="34" charset="-122"/>
                <a:ea typeface="微软雅黑" panose="020B0503020204020204" pitchFamily="34" charset="-122"/>
              </a:rPr>
              <a:t>ADR</a:t>
            </a:r>
            <a:r>
              <a:rPr lang="zh-CN" altLang="en-US" sz="2200" b="1" dirty="0">
                <a:latin typeface="微软雅黑" panose="020B0503020204020204" pitchFamily="34" charset="-122"/>
                <a:ea typeface="微软雅黑" panose="020B0503020204020204" pitchFamily="34" charset="-122"/>
              </a:rPr>
              <a:t>，消化道不良反应发生率高。</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endParaRPr lang="zh-CN" altLang="en-US" sz="2200" b="1" dirty="0">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89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00034" name="标题 300033"/>
          <p:cNvSpPr>
            <a:spLocks noGrp="1"/>
          </p:cNvSpPr>
          <p:nvPr>
            <p:ph type="title"/>
          </p:nvPr>
        </p:nvSpPr>
        <p:spPr>
          <a:xfrm>
            <a:off x="1919536" y="333375"/>
            <a:ext cx="8498211" cy="1143000"/>
          </a:xfrm>
        </p:spPr>
        <p:txBody>
          <a:bodyPr anchor="ctr">
            <a:normAutofit/>
          </a:bodyPr>
          <a:lstStyle/>
          <a:p>
            <a:r>
              <a:rPr lang="zh-CN" altLang="en-US" sz="2800" b="1" dirty="0">
                <a:solidFill>
                  <a:schemeClr val="tx1"/>
                </a:solidFill>
                <a:effectLst>
                  <a:outerShdw blurRad="38100" dist="19050" dir="2700000" algn="tl" rotWithShape="0">
                    <a:schemeClr val="dk1">
                      <a:alpha val="40000"/>
                    </a:schemeClr>
                  </a:outerShdw>
                </a:effectLst>
                <a:ea typeface="微软雅黑" panose="020B0503020204020204" pitchFamily="34" charset="-122"/>
              </a:rPr>
              <a:t>支持低剂量阿司匹林的证据 </a:t>
            </a:r>
            <a:r>
              <a:rPr lang="en-US" altLang="zh-CN" sz="2800" b="1" dirty="0">
                <a:solidFill>
                  <a:schemeClr val="tx1"/>
                </a:solidFill>
                <a:effectLst>
                  <a:outerShdw blurRad="38100" dist="19050" dir="2700000" algn="tl" rotWithShape="0">
                    <a:schemeClr val="dk1">
                      <a:alpha val="40000"/>
                    </a:schemeClr>
                  </a:outerShdw>
                </a:effectLst>
                <a:ea typeface="微软雅黑" panose="020B0503020204020204" pitchFamily="34" charset="-122"/>
              </a:rPr>
              <a:t>(75–150mg)</a:t>
            </a:r>
            <a:r>
              <a:rPr lang="en-US" altLang="zh-CN" sz="2800" b="1" baseline="30000" dirty="0">
                <a:solidFill>
                  <a:schemeClr val="tx1"/>
                </a:solidFill>
                <a:effectLst>
                  <a:outerShdw blurRad="38100" dist="19050" dir="2700000" algn="tl" rotWithShape="0">
                    <a:schemeClr val="dk1">
                      <a:alpha val="40000"/>
                    </a:schemeClr>
                  </a:outerShdw>
                </a:effectLst>
                <a:ea typeface="微软雅黑" panose="020B0503020204020204" pitchFamily="34" charset="-122"/>
              </a:rPr>
              <a:t>1</a:t>
            </a:r>
            <a:endParaRPr lang="en-US" altLang="zh-CN" sz="2800" b="1" baseline="30000" dirty="0">
              <a:solidFill>
                <a:schemeClr val="tx1"/>
              </a:solidFill>
              <a:effectLst>
                <a:outerShdw blurRad="38100" dist="19050" dir="2700000" algn="tl" rotWithShape="0">
                  <a:schemeClr val="dk1">
                    <a:alpha val="40000"/>
                  </a:schemeClr>
                </a:outerShdw>
              </a:effectLst>
              <a:ea typeface="微软雅黑" panose="020B0503020204020204" pitchFamily="34" charset="-122"/>
            </a:endParaRPr>
          </a:p>
        </p:txBody>
      </p:sp>
      <p:sp>
        <p:nvSpPr>
          <p:cNvPr id="300035" name="文本框 300034"/>
          <p:cNvSpPr txBox="1"/>
          <p:nvPr/>
        </p:nvSpPr>
        <p:spPr>
          <a:xfrm>
            <a:off x="1890487" y="6501690"/>
            <a:ext cx="5106570" cy="184150"/>
          </a:xfrm>
          <a:prstGeom prst="rect">
            <a:avLst/>
          </a:prstGeom>
          <a:noFill/>
          <a:ln w="9525">
            <a:noFill/>
          </a:ln>
        </p:spPr>
        <p:txBody>
          <a:bodyPr lIns="0" tIns="0" rIns="0" bIns="0">
            <a:spAutoFit/>
          </a:bodyPr>
          <a:lstStyle/>
          <a:p>
            <a:pPr eaLnBrk="0" hangingPunct="0">
              <a:spcBef>
                <a:spcPct val="50000"/>
              </a:spcBef>
              <a:buClr>
                <a:schemeClr val="bg1"/>
              </a:buClr>
            </a:pPr>
            <a:r>
              <a:rPr lang="en-US" altLang="zh-CN" sz="1200" b="1" dirty="0">
                <a:solidFill>
                  <a:schemeClr val="bg1"/>
                </a:solidFill>
                <a:latin typeface="Arial" panose="020B0604020202020204" pitchFamily="34" charset="0"/>
                <a:ea typeface="华文楷体" panose="02010600040101010101" charset="-122"/>
              </a:rPr>
              <a:t>1. Antithrombotic </a:t>
            </a:r>
            <a:r>
              <a:rPr lang="en-US" altLang="zh-CN" sz="1200" b="1" dirty="0" err="1">
                <a:solidFill>
                  <a:schemeClr val="bg1"/>
                </a:solidFill>
                <a:latin typeface="Arial" panose="020B0604020202020204" pitchFamily="34" charset="0"/>
                <a:ea typeface="华文楷体" panose="02010600040101010101" charset="-122"/>
              </a:rPr>
              <a:t>Trialists</a:t>
            </a:r>
            <a:r>
              <a:rPr lang="en-US" altLang="zh-CN" sz="1200" b="1" dirty="0">
                <a:solidFill>
                  <a:schemeClr val="bg1"/>
                </a:solidFill>
                <a:latin typeface="Arial" panose="020B0604020202020204" pitchFamily="34" charset="0"/>
                <a:ea typeface="华文楷体" panose="02010600040101010101" charset="-122"/>
              </a:rPr>
              <a:t>’ Collaboration. </a:t>
            </a:r>
            <a:r>
              <a:rPr lang="en-US" altLang="zh-CN" sz="1200" b="1" i="1" dirty="0">
                <a:solidFill>
                  <a:schemeClr val="bg1"/>
                </a:solidFill>
                <a:latin typeface="Arial" panose="020B0604020202020204" pitchFamily="34" charset="0"/>
                <a:ea typeface="华文楷体" panose="02010600040101010101" charset="-122"/>
              </a:rPr>
              <a:t>BMJ</a:t>
            </a:r>
            <a:r>
              <a:rPr lang="en-US" altLang="zh-CN" sz="1200" b="1" dirty="0">
                <a:solidFill>
                  <a:schemeClr val="bg1"/>
                </a:solidFill>
                <a:latin typeface="Arial" panose="020B0604020202020204" pitchFamily="34" charset="0"/>
                <a:ea typeface="华文楷体" panose="02010600040101010101" charset="-122"/>
              </a:rPr>
              <a:t> 2002; 324: 71–86.</a:t>
            </a:r>
            <a:endParaRPr lang="en-US" altLang="zh-CN" sz="1200" b="1" dirty="0">
              <a:solidFill>
                <a:schemeClr val="bg1"/>
              </a:solidFill>
              <a:latin typeface="Arial" panose="020B0604020202020204" pitchFamily="34" charset="0"/>
              <a:ea typeface="华文楷体" panose="02010600040101010101" charset="-122"/>
            </a:endParaRPr>
          </a:p>
        </p:txBody>
      </p:sp>
      <p:sp>
        <p:nvSpPr>
          <p:cNvPr id="300036" name="矩形 300035"/>
          <p:cNvSpPr/>
          <p:nvPr/>
        </p:nvSpPr>
        <p:spPr>
          <a:xfrm>
            <a:off x="2415183" y="1600200"/>
            <a:ext cx="7338001" cy="41148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5pPr>
          </a:lstStyle>
          <a:p>
            <a:pPr marL="762000" lvl="0" indent="-762000" defTabSz="0">
              <a:buNone/>
              <a:tabLst>
                <a:tab pos="2479675" algn="ctr"/>
                <a:tab pos="2768600" algn="ctr"/>
                <a:tab pos="5053330" algn="l"/>
                <a:tab pos="6955155" algn="ctr"/>
              </a:tabLst>
            </a:pP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阿司匹林			</a:t>
            </a: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a:t>
            </a: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比值下降</a:t>
            </a:r>
            <a:endPar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75000"/>
              </a:lnSpc>
              <a:buNone/>
              <a:tabLst>
                <a:tab pos="2479675" algn="ctr"/>
                <a:tab pos="2768600" algn="ctr"/>
                <a:tab pos="5053330" algn="l"/>
                <a:tab pos="6955155" algn="ctr"/>
              </a:tabLst>
            </a:pPr>
            <a:endParaRPr lang="zh-CN" altLang="en-US" sz="1800" b="1" dirty="0">
              <a:solidFill>
                <a:schemeClr val="bg1"/>
              </a:solidFill>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500–1500 mg /</a:t>
            </a: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天</a:t>
            </a:r>
            <a:endPar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160–325 mg /</a:t>
            </a: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天	</a:t>
            </a:r>
            <a:endPar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75–150 mg /</a:t>
            </a: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天		</a:t>
            </a:r>
            <a:endPar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&lt; 75 mg /</a:t>
            </a: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天						</a:t>
            </a:r>
            <a:endPar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zh-CN" altLang="en-US" sz="1800" b="1" dirty="0">
                <a:solidFill>
                  <a:schemeClr val="tx1"/>
                </a:solidFill>
                <a:effectLst>
                  <a:outerShdw blurRad="38100" dist="19050" dir="2700000" algn="tl" rotWithShape="0">
                    <a:schemeClr val="dk1">
                      <a:alpha val="40000"/>
                    </a:schemeClr>
                  </a:outerShdw>
                </a:effectLst>
                <a:ea typeface="华文楷体" panose="02010600040101010101" charset="-122"/>
              </a:rPr>
              <a:t>任何阿司匹林剂量			</a:t>
            </a:r>
            <a:r>
              <a:rPr lang="en-US" altLang="zh-CN" sz="2000" b="1">
                <a:solidFill>
                  <a:schemeClr val="tx1"/>
                </a:solidFill>
                <a:effectLst>
                  <a:outerShdw blurRad="38100" dist="19050" dir="2700000" algn="tl" rotWithShape="0">
                    <a:schemeClr val="dk1">
                      <a:alpha val="40000"/>
                    </a:schemeClr>
                  </a:outerShdw>
                </a:effectLst>
                <a:ea typeface="华文楷体" panose="02010600040101010101" charset="-122"/>
              </a:rPr>
              <a:t>23% </a:t>
            </a: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±2</a:t>
            </a:r>
            <a:endPar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endParaRPr>
          </a:p>
          <a:p>
            <a:pPr marL="762000" lvl="0" indent="-762000" defTabSz="0">
              <a:lnSpc>
                <a:spcPct val="120000"/>
              </a:lnSpc>
              <a:buNone/>
              <a:tabLst>
                <a:tab pos="2479675" algn="ctr"/>
                <a:tab pos="2768600" algn="ctr"/>
                <a:tab pos="5053330" algn="l"/>
                <a:tab pos="6955155" algn="ctr"/>
              </a:tabLst>
            </a:pPr>
            <a:r>
              <a:rPr lang="en-US" altLang="zh-CN" sz="1600" b="1">
                <a:solidFill>
                  <a:schemeClr val="tx1"/>
                </a:solidFill>
                <a:effectLst>
                  <a:outerShdw blurRad="38100" dist="19050" dir="2700000" algn="tl" rotWithShape="0">
                    <a:schemeClr val="dk1">
                      <a:alpha val="40000"/>
                    </a:schemeClr>
                  </a:outerShdw>
                </a:effectLst>
                <a:ea typeface="华文楷体" panose="02010600040101010101" charset="-122"/>
              </a:rPr>
              <a:t>	</a:t>
            </a: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			(</a:t>
            </a:r>
            <a:r>
              <a:rPr lang="en-US" altLang="zh-CN" sz="1800" b="1" i="1">
                <a:solidFill>
                  <a:schemeClr val="tx1"/>
                </a:solidFill>
                <a:effectLst>
                  <a:outerShdw blurRad="38100" dist="19050" dir="2700000" algn="tl" rotWithShape="0">
                    <a:schemeClr val="dk1">
                      <a:alpha val="40000"/>
                    </a:schemeClr>
                  </a:outerShdw>
                </a:effectLst>
                <a:ea typeface="华文楷体" panose="02010600040101010101" charset="-122"/>
              </a:rPr>
              <a:t>p </a:t>
            </a:r>
            <a:r>
              <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rPr>
              <a:t>&lt; 0.0001)</a:t>
            </a:r>
            <a:endParaRPr lang="en-US" altLang="zh-CN" sz="1800" b="1">
              <a:solidFill>
                <a:schemeClr val="tx1"/>
              </a:solidFill>
              <a:effectLst>
                <a:outerShdw blurRad="38100" dist="19050" dir="2700000" algn="tl" rotWithShape="0">
                  <a:schemeClr val="dk1">
                    <a:alpha val="40000"/>
                  </a:schemeClr>
                </a:outerShdw>
              </a:effectLst>
              <a:ea typeface="华文楷体" panose="02010600040101010101" charset="-122"/>
            </a:endParaRPr>
          </a:p>
        </p:txBody>
      </p:sp>
      <p:grpSp>
        <p:nvGrpSpPr>
          <p:cNvPr id="300037" name="组合 300036"/>
          <p:cNvGrpSpPr/>
          <p:nvPr/>
        </p:nvGrpSpPr>
        <p:grpSpPr>
          <a:xfrm>
            <a:off x="2238614" y="1981201"/>
            <a:ext cx="7057160" cy="4371975"/>
            <a:chOff x="450" y="1063"/>
            <a:chExt cx="4446" cy="2754"/>
          </a:xfrm>
        </p:grpSpPr>
        <p:sp>
          <p:nvSpPr>
            <p:cNvPr id="300038" name="直接连接符 300037"/>
            <p:cNvSpPr/>
            <p:nvPr/>
          </p:nvSpPr>
          <p:spPr>
            <a:xfrm flipV="1">
              <a:off x="2815" y="1089"/>
              <a:ext cx="0" cy="2194"/>
            </a:xfrm>
            <a:prstGeom prst="line">
              <a:avLst/>
            </a:prstGeom>
            <a:ln w="9525" cap="flat" cmpd="sng">
              <a:solidFill>
                <a:schemeClr val="accent1"/>
              </a:solidFill>
              <a:prstDash val="dash"/>
              <a:headEnd type="none" w="med" len="med"/>
              <a:tailEnd type="none" w="med" len="med"/>
            </a:ln>
          </p:spPr>
          <p:txBody>
            <a:bodyPr/>
            <a:lstStyle/>
            <a:p>
              <a:endParaRPr lang="zh-CN" altLang="en-US"/>
            </a:p>
          </p:txBody>
        </p:sp>
        <p:sp>
          <p:nvSpPr>
            <p:cNvPr id="300039" name="菱形 300038"/>
            <p:cNvSpPr/>
            <p:nvPr/>
          </p:nvSpPr>
          <p:spPr>
            <a:xfrm>
              <a:off x="2719" y="2371"/>
              <a:ext cx="192" cy="144"/>
            </a:xfrm>
            <a:prstGeom prst="diamond">
              <a:avLst/>
            </a:prstGeom>
            <a:noFill/>
            <a:ln w="9525" cap="flat" cmpd="sng">
              <a:solidFill>
                <a:schemeClr val="accent1"/>
              </a:solidFill>
              <a:prstDash val="solid"/>
              <a:miter/>
              <a:headEnd type="none" w="med" len="med"/>
              <a:tailEnd type="none" w="med" len="med"/>
            </a:ln>
          </p:spPr>
          <p:txBody>
            <a:bodyPr/>
            <a:lstStyle/>
            <a:p>
              <a:endParaRPr lang="zh-CN" altLang="en-US" b="1">
                <a:ea typeface="华文楷体" panose="02010600040101010101" charset="-122"/>
              </a:endParaRPr>
            </a:p>
          </p:txBody>
        </p:sp>
        <p:sp>
          <p:nvSpPr>
            <p:cNvPr id="300040" name="直接连接符 300039"/>
            <p:cNvSpPr/>
            <p:nvPr/>
          </p:nvSpPr>
          <p:spPr>
            <a:xfrm flipV="1">
              <a:off x="2680" y="2023"/>
              <a:ext cx="576" cy="0"/>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41" name="直接连接符 300040"/>
            <p:cNvSpPr/>
            <p:nvPr/>
          </p:nvSpPr>
          <p:spPr>
            <a:xfrm>
              <a:off x="2599" y="1797"/>
              <a:ext cx="328" cy="0"/>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42" name="直接连接符 300041"/>
            <p:cNvSpPr/>
            <p:nvPr/>
          </p:nvSpPr>
          <p:spPr>
            <a:xfrm>
              <a:off x="2703" y="1539"/>
              <a:ext cx="168" cy="0"/>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43" name="直接连接符 300042"/>
            <p:cNvSpPr/>
            <p:nvPr/>
          </p:nvSpPr>
          <p:spPr>
            <a:xfrm>
              <a:off x="2767" y="1283"/>
              <a:ext cx="160" cy="0"/>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44" name="菱形 300043"/>
            <p:cNvSpPr/>
            <p:nvPr/>
          </p:nvSpPr>
          <p:spPr>
            <a:xfrm>
              <a:off x="2878" y="1964"/>
              <a:ext cx="61" cy="113"/>
            </a:xfrm>
            <a:prstGeom prst="diamond">
              <a:avLst/>
            </a:prstGeom>
            <a:solidFill>
              <a:schemeClr val="tx1"/>
            </a:solidFill>
            <a:ln w="9525" cap="flat" cmpd="sng">
              <a:solidFill>
                <a:schemeClr val="accent1"/>
              </a:solidFill>
              <a:prstDash val="solid"/>
              <a:miter/>
              <a:headEnd type="none" w="med" len="med"/>
              <a:tailEnd type="none" w="med" len="med"/>
            </a:ln>
          </p:spPr>
          <p:txBody>
            <a:bodyPr/>
            <a:lstStyle/>
            <a:p>
              <a:endParaRPr lang="zh-CN" altLang="en-US" b="1">
                <a:ea typeface="华文楷体" panose="02010600040101010101" charset="-122"/>
              </a:endParaRPr>
            </a:p>
          </p:txBody>
        </p:sp>
        <p:sp>
          <p:nvSpPr>
            <p:cNvPr id="300045" name="菱形 300044"/>
            <p:cNvSpPr/>
            <p:nvPr/>
          </p:nvSpPr>
          <p:spPr>
            <a:xfrm>
              <a:off x="2698" y="1742"/>
              <a:ext cx="91" cy="113"/>
            </a:xfrm>
            <a:prstGeom prst="diamond">
              <a:avLst/>
            </a:prstGeom>
            <a:solidFill>
              <a:schemeClr val="tx1"/>
            </a:solidFill>
            <a:ln w="9525" cap="flat" cmpd="sng">
              <a:solidFill>
                <a:schemeClr val="accent1"/>
              </a:solidFill>
              <a:prstDash val="solid"/>
              <a:miter/>
              <a:headEnd type="none" w="med" len="med"/>
              <a:tailEnd type="none" w="med" len="med"/>
            </a:ln>
          </p:spPr>
          <p:txBody>
            <a:bodyPr/>
            <a:lstStyle/>
            <a:p>
              <a:endParaRPr lang="zh-CN" altLang="en-US" b="1">
                <a:ea typeface="华文楷体" panose="02010600040101010101" charset="-122"/>
              </a:endParaRPr>
            </a:p>
          </p:txBody>
        </p:sp>
        <p:sp>
          <p:nvSpPr>
            <p:cNvPr id="300046" name="菱形 300045"/>
            <p:cNvSpPr/>
            <p:nvPr/>
          </p:nvSpPr>
          <p:spPr>
            <a:xfrm>
              <a:off x="2730" y="1484"/>
              <a:ext cx="119" cy="113"/>
            </a:xfrm>
            <a:prstGeom prst="diamond">
              <a:avLst/>
            </a:prstGeom>
            <a:solidFill>
              <a:schemeClr val="tx1"/>
            </a:solidFill>
            <a:ln w="9525" cap="flat" cmpd="sng">
              <a:solidFill>
                <a:schemeClr val="accent1"/>
              </a:solidFill>
              <a:prstDash val="solid"/>
              <a:miter/>
              <a:headEnd type="none" w="med" len="med"/>
              <a:tailEnd type="none" w="med" len="med"/>
            </a:ln>
          </p:spPr>
          <p:txBody>
            <a:bodyPr/>
            <a:lstStyle/>
            <a:p>
              <a:endParaRPr lang="zh-CN" altLang="en-US" b="1">
                <a:ea typeface="华文楷体" panose="02010600040101010101" charset="-122"/>
              </a:endParaRPr>
            </a:p>
          </p:txBody>
        </p:sp>
        <p:sp>
          <p:nvSpPr>
            <p:cNvPr id="300047" name="菱形 300046"/>
            <p:cNvSpPr/>
            <p:nvPr/>
          </p:nvSpPr>
          <p:spPr>
            <a:xfrm>
              <a:off x="2778" y="1228"/>
              <a:ext cx="127" cy="113"/>
            </a:xfrm>
            <a:prstGeom prst="diamond">
              <a:avLst/>
            </a:prstGeom>
            <a:solidFill>
              <a:schemeClr val="tx1"/>
            </a:solidFill>
            <a:ln w="9525" cap="flat" cmpd="sng">
              <a:solidFill>
                <a:schemeClr val="accent1"/>
              </a:solidFill>
              <a:prstDash val="solid"/>
              <a:miter/>
              <a:headEnd type="none" w="med" len="med"/>
              <a:tailEnd type="none" w="med" len="med"/>
            </a:ln>
          </p:spPr>
          <p:txBody>
            <a:bodyPr/>
            <a:lstStyle/>
            <a:p>
              <a:endParaRPr lang="zh-CN" altLang="en-US" b="1">
                <a:ea typeface="华文楷体" panose="02010600040101010101" charset="-122"/>
              </a:endParaRPr>
            </a:p>
          </p:txBody>
        </p:sp>
        <p:sp>
          <p:nvSpPr>
            <p:cNvPr id="300048" name="直接连接符 300047"/>
            <p:cNvSpPr/>
            <p:nvPr/>
          </p:nvSpPr>
          <p:spPr>
            <a:xfrm>
              <a:off x="450" y="1063"/>
              <a:ext cx="4446" cy="0"/>
            </a:xfrm>
            <a:prstGeom prst="line">
              <a:avLst/>
            </a:prstGeom>
            <a:ln w="19050" cap="flat" cmpd="sng">
              <a:solidFill>
                <a:schemeClr val="accent1"/>
              </a:solidFill>
              <a:prstDash val="solid"/>
              <a:headEnd type="none" w="med" len="med"/>
              <a:tailEnd type="none" w="med" len="med"/>
            </a:ln>
          </p:spPr>
          <p:txBody>
            <a:bodyPr/>
            <a:lstStyle/>
            <a:p>
              <a:endParaRPr lang="zh-CN" altLang="en-US"/>
            </a:p>
          </p:txBody>
        </p:sp>
        <p:sp>
          <p:nvSpPr>
            <p:cNvPr id="300049" name="直接连接符 300048"/>
            <p:cNvSpPr/>
            <p:nvPr/>
          </p:nvSpPr>
          <p:spPr>
            <a:xfrm flipH="1">
              <a:off x="3090" y="1063"/>
              <a:ext cx="0" cy="2216"/>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0" name="直接连接符 300049"/>
            <p:cNvSpPr/>
            <p:nvPr/>
          </p:nvSpPr>
          <p:spPr>
            <a:xfrm>
              <a:off x="1986" y="3282"/>
              <a:ext cx="2448" cy="0"/>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1" name="直接连接符 300050"/>
            <p:cNvSpPr/>
            <p:nvPr/>
          </p:nvSpPr>
          <p:spPr>
            <a:xfrm>
              <a:off x="2562" y="3282"/>
              <a:ext cx="0" cy="96"/>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2" name="直接连接符 300051"/>
            <p:cNvSpPr/>
            <p:nvPr/>
          </p:nvSpPr>
          <p:spPr>
            <a:xfrm>
              <a:off x="1986" y="3282"/>
              <a:ext cx="0" cy="96"/>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3" name="直接连接符 300052"/>
            <p:cNvSpPr/>
            <p:nvPr/>
          </p:nvSpPr>
          <p:spPr>
            <a:xfrm>
              <a:off x="3618" y="3282"/>
              <a:ext cx="0" cy="96"/>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4" name="直接连接符 300053"/>
            <p:cNvSpPr/>
            <p:nvPr/>
          </p:nvSpPr>
          <p:spPr>
            <a:xfrm>
              <a:off x="4194" y="3274"/>
              <a:ext cx="0" cy="96"/>
            </a:xfrm>
            <a:prstGeom prst="line">
              <a:avLst/>
            </a:prstGeom>
            <a:ln w="9525" cap="flat" cmpd="sng">
              <a:solidFill>
                <a:schemeClr val="accent1"/>
              </a:solidFill>
              <a:prstDash val="solid"/>
              <a:headEnd type="none" w="med" len="med"/>
              <a:tailEnd type="none" w="med" len="med"/>
            </a:ln>
          </p:spPr>
          <p:txBody>
            <a:bodyPr/>
            <a:lstStyle/>
            <a:p>
              <a:endParaRPr lang="zh-CN" altLang="en-US"/>
            </a:p>
          </p:txBody>
        </p:sp>
        <p:sp>
          <p:nvSpPr>
            <p:cNvPr id="300055" name="文本框 300054"/>
            <p:cNvSpPr txBox="1"/>
            <p:nvPr/>
          </p:nvSpPr>
          <p:spPr>
            <a:xfrm>
              <a:off x="2946" y="3330"/>
              <a:ext cx="337" cy="251"/>
            </a:xfrm>
            <a:prstGeom prst="rect">
              <a:avLst/>
            </a:prstGeom>
            <a:noFill/>
            <a:ln w="9525" cap="flat" cmpd="sng">
              <a:solidFill>
                <a:schemeClr val="accent1"/>
              </a:solidFill>
              <a:prstDash val="solid"/>
              <a:miter/>
              <a:headEnd type="none" w="med" len="med"/>
              <a:tailEnd type="none" w="med" len="med"/>
            </a:ln>
          </p:spPr>
          <p:txBody>
            <a:bodyPr wrap="none" anchor="t">
              <a:spAutoFit/>
            </a:bodyPr>
            <a:lstStyle/>
            <a:p>
              <a:pPr eaLnBrk="0" hangingPunct="0">
                <a:buClr>
                  <a:schemeClr val="bg1"/>
                </a:buClr>
              </a:pPr>
              <a:r>
                <a:rPr lang="en-US" altLang="zh-CN" sz="2000" b="1">
                  <a:solidFill>
                    <a:schemeClr val="bg1"/>
                  </a:solidFill>
                  <a:latin typeface="Arial" panose="020B0604020202020204" pitchFamily="34" charset="0"/>
                  <a:ea typeface="华文楷体" panose="02010600040101010101" charset="-122"/>
                </a:rPr>
                <a:t>1.0</a:t>
              </a:r>
              <a:endParaRPr lang="en-US" altLang="zh-CN" sz="2000" b="1">
                <a:solidFill>
                  <a:schemeClr val="bg1"/>
                </a:solidFill>
                <a:latin typeface="Arial" panose="020B0604020202020204" pitchFamily="34" charset="0"/>
                <a:ea typeface="华文楷体" panose="02010600040101010101" charset="-122"/>
              </a:endParaRPr>
            </a:p>
          </p:txBody>
        </p:sp>
        <p:sp>
          <p:nvSpPr>
            <p:cNvPr id="300056" name="文本框 300055"/>
            <p:cNvSpPr txBox="1"/>
            <p:nvPr/>
          </p:nvSpPr>
          <p:spPr>
            <a:xfrm>
              <a:off x="2412" y="3330"/>
              <a:ext cx="337" cy="251"/>
            </a:xfrm>
            <a:prstGeom prst="rect">
              <a:avLst/>
            </a:prstGeom>
            <a:noFill/>
            <a:ln w="9525" cap="flat" cmpd="sng">
              <a:solidFill>
                <a:schemeClr val="accent1"/>
              </a:solidFill>
              <a:prstDash val="solid"/>
              <a:miter/>
              <a:headEnd type="none" w="med" len="med"/>
              <a:tailEnd type="none" w="med" len="med"/>
            </a:ln>
          </p:spPr>
          <p:txBody>
            <a:bodyPr wrap="none" anchor="t">
              <a:spAutoFit/>
            </a:bodyPr>
            <a:lstStyle/>
            <a:p>
              <a:pPr eaLnBrk="0" hangingPunct="0">
                <a:buClr>
                  <a:schemeClr val="bg1"/>
                </a:buClr>
              </a:pPr>
              <a:r>
                <a:rPr lang="en-US" altLang="zh-CN" sz="2000" b="1">
                  <a:solidFill>
                    <a:schemeClr val="bg1"/>
                  </a:solidFill>
                  <a:latin typeface="Arial" panose="020B0604020202020204" pitchFamily="34" charset="0"/>
                  <a:ea typeface="华文楷体" panose="02010600040101010101" charset="-122"/>
                </a:rPr>
                <a:t>0.5</a:t>
              </a:r>
              <a:endParaRPr lang="en-US" altLang="zh-CN" sz="2000" b="1">
                <a:solidFill>
                  <a:schemeClr val="bg1"/>
                </a:solidFill>
                <a:latin typeface="Arial" panose="020B0604020202020204" pitchFamily="34" charset="0"/>
                <a:ea typeface="华文楷体" panose="02010600040101010101" charset="-122"/>
              </a:endParaRPr>
            </a:p>
          </p:txBody>
        </p:sp>
        <p:sp>
          <p:nvSpPr>
            <p:cNvPr id="300057" name="文本框 300056"/>
            <p:cNvSpPr txBox="1"/>
            <p:nvPr/>
          </p:nvSpPr>
          <p:spPr>
            <a:xfrm>
              <a:off x="1842" y="3330"/>
              <a:ext cx="337" cy="251"/>
            </a:xfrm>
            <a:prstGeom prst="rect">
              <a:avLst/>
            </a:prstGeom>
            <a:noFill/>
            <a:ln w="9525" cap="flat" cmpd="sng">
              <a:solidFill>
                <a:schemeClr val="accent1"/>
              </a:solidFill>
              <a:prstDash val="solid"/>
              <a:miter/>
              <a:headEnd type="none" w="med" len="med"/>
              <a:tailEnd type="none" w="med" len="med"/>
            </a:ln>
          </p:spPr>
          <p:txBody>
            <a:bodyPr wrap="none" anchor="t">
              <a:spAutoFit/>
            </a:bodyPr>
            <a:lstStyle/>
            <a:p>
              <a:pPr eaLnBrk="0" hangingPunct="0">
                <a:buClr>
                  <a:schemeClr val="bg1"/>
                </a:buClr>
              </a:pPr>
              <a:r>
                <a:rPr lang="en-US" altLang="zh-CN" sz="2000" b="1">
                  <a:solidFill>
                    <a:schemeClr val="bg1"/>
                  </a:solidFill>
                  <a:latin typeface="Arial" panose="020B0604020202020204" pitchFamily="34" charset="0"/>
                  <a:ea typeface="华文楷体" panose="02010600040101010101" charset="-122"/>
                </a:rPr>
                <a:t>0.0</a:t>
              </a:r>
              <a:endParaRPr lang="en-US" altLang="zh-CN" sz="2000" b="1">
                <a:solidFill>
                  <a:schemeClr val="bg1"/>
                </a:solidFill>
                <a:latin typeface="Arial" panose="020B0604020202020204" pitchFamily="34" charset="0"/>
                <a:ea typeface="华文楷体" panose="02010600040101010101" charset="-122"/>
              </a:endParaRPr>
            </a:p>
          </p:txBody>
        </p:sp>
        <p:sp>
          <p:nvSpPr>
            <p:cNvPr id="300058" name="文本框 300057"/>
            <p:cNvSpPr txBox="1"/>
            <p:nvPr/>
          </p:nvSpPr>
          <p:spPr>
            <a:xfrm>
              <a:off x="3468" y="3330"/>
              <a:ext cx="337" cy="251"/>
            </a:xfrm>
            <a:prstGeom prst="rect">
              <a:avLst/>
            </a:prstGeom>
            <a:noFill/>
            <a:ln w="9525" cap="flat" cmpd="sng">
              <a:solidFill>
                <a:schemeClr val="accent1"/>
              </a:solidFill>
              <a:prstDash val="solid"/>
              <a:miter/>
              <a:headEnd type="none" w="med" len="med"/>
              <a:tailEnd type="none" w="med" len="med"/>
            </a:ln>
          </p:spPr>
          <p:txBody>
            <a:bodyPr wrap="none" anchor="t">
              <a:spAutoFit/>
            </a:bodyPr>
            <a:lstStyle/>
            <a:p>
              <a:pPr eaLnBrk="0" hangingPunct="0">
                <a:buClr>
                  <a:schemeClr val="bg1"/>
                </a:buClr>
              </a:pPr>
              <a:r>
                <a:rPr lang="en-US" altLang="zh-CN" sz="2000" b="1">
                  <a:solidFill>
                    <a:schemeClr val="bg1"/>
                  </a:solidFill>
                  <a:latin typeface="Arial" panose="020B0604020202020204" pitchFamily="34" charset="0"/>
                  <a:ea typeface="华文楷体" panose="02010600040101010101" charset="-122"/>
                </a:rPr>
                <a:t>1.5</a:t>
              </a:r>
              <a:endParaRPr lang="en-US" altLang="zh-CN" sz="2000" b="1">
                <a:solidFill>
                  <a:schemeClr val="bg1"/>
                </a:solidFill>
                <a:latin typeface="Arial" panose="020B0604020202020204" pitchFamily="34" charset="0"/>
                <a:ea typeface="华文楷体" panose="02010600040101010101" charset="-122"/>
              </a:endParaRPr>
            </a:p>
          </p:txBody>
        </p:sp>
        <p:sp>
          <p:nvSpPr>
            <p:cNvPr id="300059" name="文本框 300058"/>
            <p:cNvSpPr txBox="1"/>
            <p:nvPr/>
          </p:nvSpPr>
          <p:spPr>
            <a:xfrm>
              <a:off x="4038" y="3330"/>
              <a:ext cx="337" cy="251"/>
            </a:xfrm>
            <a:prstGeom prst="rect">
              <a:avLst/>
            </a:prstGeom>
            <a:noFill/>
            <a:ln w="9525" cap="flat" cmpd="sng">
              <a:solidFill>
                <a:schemeClr val="accent1"/>
              </a:solidFill>
              <a:prstDash val="solid"/>
              <a:miter/>
              <a:headEnd type="none" w="med" len="med"/>
              <a:tailEnd type="none" w="med" len="med"/>
            </a:ln>
          </p:spPr>
          <p:txBody>
            <a:bodyPr wrap="none" anchor="t">
              <a:spAutoFit/>
            </a:bodyPr>
            <a:lstStyle/>
            <a:p>
              <a:pPr eaLnBrk="0" hangingPunct="0">
                <a:buClr>
                  <a:schemeClr val="bg1"/>
                </a:buClr>
              </a:pPr>
              <a:r>
                <a:rPr lang="en-US" altLang="zh-CN" sz="2000" b="1">
                  <a:solidFill>
                    <a:schemeClr val="bg1"/>
                  </a:solidFill>
                  <a:latin typeface="Arial" panose="020B0604020202020204" pitchFamily="34" charset="0"/>
                  <a:ea typeface="华文楷体" panose="02010600040101010101" charset="-122"/>
                </a:rPr>
                <a:t>2.0</a:t>
              </a:r>
              <a:endParaRPr lang="en-US" altLang="zh-CN" sz="2000" b="1">
                <a:solidFill>
                  <a:schemeClr val="bg1"/>
                </a:solidFill>
                <a:latin typeface="Arial" panose="020B0604020202020204" pitchFamily="34" charset="0"/>
                <a:ea typeface="华文楷体" panose="02010600040101010101" charset="-122"/>
              </a:endParaRPr>
            </a:p>
          </p:txBody>
        </p:sp>
        <p:sp>
          <p:nvSpPr>
            <p:cNvPr id="300060" name="文本框 300059"/>
            <p:cNvSpPr txBox="1"/>
            <p:nvPr/>
          </p:nvSpPr>
          <p:spPr>
            <a:xfrm>
              <a:off x="2976" y="3602"/>
              <a:ext cx="1274" cy="214"/>
            </a:xfrm>
            <a:prstGeom prst="rect">
              <a:avLst/>
            </a:prstGeom>
            <a:noFill/>
            <a:ln w="12700" cap="flat" cmpd="sng">
              <a:solidFill>
                <a:schemeClr val="accent1"/>
              </a:solidFill>
              <a:prstDash val="solid"/>
              <a:miter/>
              <a:headEnd type="none" w="med" len="med"/>
              <a:tailEnd type="none" w="med" len="med"/>
            </a:ln>
          </p:spPr>
          <p:txBody>
            <a:bodyPr anchor="ctr">
              <a:spAutoFit/>
            </a:bodyPr>
            <a:lstStyle/>
            <a:p>
              <a:pPr algn="ctr" defTabSz="762000" eaLnBrk="0" hangingPunct="0">
                <a:lnSpc>
                  <a:spcPct val="90000"/>
                </a:lnSpc>
                <a:buClr>
                  <a:schemeClr val="bg1"/>
                </a:buClr>
              </a:pPr>
              <a:r>
                <a:rPr lang="zh-CN" altLang="fr-FR" b="1" dirty="0">
                  <a:solidFill>
                    <a:schemeClr val="bg1"/>
                  </a:solidFill>
                  <a:latin typeface="Arial" panose="020B0604020202020204" pitchFamily="34" charset="0"/>
                  <a:ea typeface="华文楷体" panose="02010600040101010101" charset="-122"/>
                </a:rPr>
                <a:t>对照更好</a:t>
              </a:r>
              <a:endParaRPr lang="zh-CN" altLang="fr-FR" b="1" dirty="0">
                <a:solidFill>
                  <a:schemeClr val="bg1"/>
                </a:solidFill>
                <a:latin typeface="Arial" panose="020B0604020202020204" pitchFamily="34" charset="0"/>
                <a:ea typeface="华文楷体" panose="02010600040101010101" charset="-122"/>
              </a:endParaRPr>
            </a:p>
          </p:txBody>
        </p:sp>
        <p:sp>
          <p:nvSpPr>
            <p:cNvPr id="300061" name="文本框 300060"/>
            <p:cNvSpPr txBox="1"/>
            <p:nvPr/>
          </p:nvSpPr>
          <p:spPr>
            <a:xfrm>
              <a:off x="1666" y="3603"/>
              <a:ext cx="2030" cy="214"/>
            </a:xfrm>
            <a:prstGeom prst="rect">
              <a:avLst/>
            </a:prstGeom>
            <a:noFill/>
            <a:ln w="12700" cap="flat" cmpd="sng">
              <a:solidFill>
                <a:schemeClr val="accent1"/>
              </a:solidFill>
              <a:prstDash val="solid"/>
              <a:miter/>
              <a:headEnd type="none" w="med" len="med"/>
              <a:tailEnd type="none" w="med" len="med"/>
            </a:ln>
          </p:spPr>
          <p:txBody>
            <a:bodyPr anchor="ctr">
              <a:spAutoFit/>
            </a:bodyPr>
            <a:lstStyle/>
            <a:p>
              <a:pPr algn="ctr" defTabSz="762000" eaLnBrk="0" hangingPunct="0">
                <a:lnSpc>
                  <a:spcPct val="90000"/>
                </a:lnSpc>
                <a:buClr>
                  <a:schemeClr val="bg1"/>
                </a:buClr>
              </a:pPr>
              <a:r>
                <a:rPr lang="zh-CN" altLang="fr-FR" b="1" dirty="0">
                  <a:solidFill>
                    <a:schemeClr val="bg1"/>
                  </a:solidFill>
                  <a:latin typeface="Arial" panose="020B0604020202020204" pitchFamily="34" charset="0"/>
                  <a:ea typeface="华文楷体" panose="02010600040101010101" charset="-122"/>
                </a:rPr>
                <a:t>阿司匹林更好</a:t>
              </a:r>
              <a:endParaRPr lang="zh-CN" altLang="fr-FR" b="1" dirty="0">
                <a:solidFill>
                  <a:schemeClr val="bg1"/>
                </a:solidFill>
                <a:latin typeface="Arial" panose="020B0604020202020204" pitchFamily="34" charset="0"/>
                <a:ea typeface="华文楷体" panose="02010600040101010101" charset="-122"/>
              </a:endParaRPr>
            </a:p>
          </p:txBody>
        </p:sp>
      </p:grpSp>
      <p:sp>
        <p:nvSpPr>
          <p:cNvPr id="300062" name="椭圆 300061"/>
          <p:cNvSpPr/>
          <p:nvPr/>
        </p:nvSpPr>
        <p:spPr>
          <a:xfrm>
            <a:off x="4898258" y="2708276"/>
            <a:ext cx="1954761" cy="720725"/>
          </a:xfrm>
          <a:prstGeom prst="ellipse">
            <a:avLst/>
          </a:prstGeom>
          <a:noFill/>
          <a:ln w="57150" cap="flat" cmpd="sng">
            <a:solidFill>
              <a:srgbClr val="00FFFF"/>
            </a:solidFill>
            <a:prstDash val="solid"/>
            <a:headEnd type="none" w="med" len="med"/>
            <a:tailEnd type="none" w="med" len="med"/>
          </a:ln>
        </p:spPr>
        <p:txBody>
          <a:bodyPr/>
          <a:lstStyle/>
          <a:p>
            <a:endParaRPr lang="zh-CN" altLang="en-US" b="1">
              <a:ea typeface="华文楷体" panose="02010600040101010101" charset="-122"/>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标题 1"/>
          <p:cNvSpPr>
            <a:spLocks noGrp="1"/>
          </p:cNvSpPr>
          <p:nvPr>
            <p:ph type="title"/>
          </p:nvPr>
        </p:nvSpPr>
        <p:spPr>
          <a:xfrm>
            <a:off x="2063552" y="0"/>
            <a:ext cx="8229600" cy="1143000"/>
          </a:xfrm>
          <a:effectLst>
            <a:outerShdw blurRad="50800" dist="50800" dir="5400000" algn="ctr" rotWithShape="0">
              <a:srgbClr val="FF0000"/>
            </a:outerShdw>
          </a:effectLst>
        </p:spPr>
        <p:txBody>
          <a:bodyPr>
            <a:normAutofit/>
          </a:bodyPr>
          <a:lstStyle/>
          <a:p>
            <a:pPr>
              <a:defRPr/>
            </a:pPr>
            <a:r>
              <a:rPr lang="zh-CN" altLang="en-US" sz="2800" b="1" dirty="0">
                <a:effectLst>
                  <a:outerShdw blurRad="38100" dist="19050" dir="2700000" algn="tl" rotWithShape="0">
                    <a:schemeClr val="dk1">
                      <a:alpha val="40000"/>
                    </a:schemeClr>
                  </a:outerShdw>
                </a:effectLst>
                <a:ea typeface="微软雅黑" panose="020B0503020204020204" pitchFamily="34" charset="-122"/>
              </a:rPr>
              <a:t>P2Y12受体拮抗剂的分类</a:t>
            </a:r>
            <a:endParaRPr lang="zh-CN" altLang="en-US" sz="2800" b="1" dirty="0">
              <a:effectLst>
                <a:outerShdw blurRad="38100" dist="19050" dir="2700000" algn="tl" rotWithShape="0">
                  <a:schemeClr val="dk1">
                    <a:alpha val="40000"/>
                  </a:schemeClr>
                </a:outerShdw>
              </a:effectLst>
              <a:ea typeface="微软雅黑" panose="020B0503020204020204" pitchFamily="34" charset="-122"/>
            </a:endParaRPr>
          </a:p>
        </p:txBody>
      </p:sp>
      <p:graphicFrame>
        <p:nvGraphicFramePr>
          <p:cNvPr id="4" name="内容占位符 3"/>
          <p:cNvGraphicFramePr>
            <a:graphicFrameLocks noGrp="1"/>
          </p:cNvGraphicFramePr>
          <p:nvPr>
            <p:ph idx="1"/>
          </p:nvPr>
        </p:nvGraphicFramePr>
        <p:xfrm>
          <a:off x="1974215" y="1440815"/>
          <a:ext cx="8043890" cy="361475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36867" name="组合 9"/>
          <p:cNvGrpSpPr/>
          <p:nvPr/>
        </p:nvGrpSpPr>
        <p:grpSpPr bwMode="auto">
          <a:xfrm>
            <a:off x="2423592" y="3861048"/>
            <a:ext cx="1900238" cy="2479675"/>
            <a:chOff x="987593" y="4051300"/>
            <a:chExt cx="1900092" cy="2480418"/>
          </a:xfrm>
        </p:grpSpPr>
        <p:grpSp>
          <p:nvGrpSpPr>
            <p:cNvPr id="37182" name="组合 5"/>
            <p:cNvGrpSpPr/>
            <p:nvPr/>
          </p:nvGrpSpPr>
          <p:grpSpPr bwMode="auto">
            <a:xfrm>
              <a:off x="1238060" y="5500702"/>
              <a:ext cx="1649625" cy="1031016"/>
              <a:chOff x="2043127" y="2580637"/>
              <a:chExt cx="1649625" cy="1031016"/>
            </a:xfrm>
          </p:grpSpPr>
          <p:sp>
            <p:nvSpPr>
              <p:cNvPr id="7" name="圆角矩形 6"/>
              <p:cNvSpPr/>
              <p:nvPr/>
            </p:nvSpPr>
            <p:spPr>
              <a:xfrm>
                <a:off x="2043466" y="2581057"/>
                <a:ext cx="1649286" cy="1030596"/>
              </a:xfrm>
              <a:prstGeom prst="roundRect">
                <a:avLst>
                  <a:gd name="adj" fmla="val 10000"/>
                </a:avLst>
              </a:prstGeom>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b="1">
                  <a:ea typeface="华文楷体" panose="02010600040101010101" charset="-122"/>
                </a:endParaRPr>
              </a:p>
            </p:txBody>
          </p:sp>
          <p:sp>
            <p:nvSpPr>
              <p:cNvPr id="8" name="圆角矩形 4"/>
              <p:cNvSpPr/>
              <p:nvPr/>
            </p:nvSpPr>
            <p:spPr>
              <a:xfrm>
                <a:off x="2043466" y="2611228"/>
                <a:ext cx="1588966" cy="970254"/>
              </a:xfrm>
              <a:prstGeom prst="rect">
                <a:avLst/>
              </a:prstGeom>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lIns="30480" tIns="20320" rIns="30480" bIns="20320" spcCol="1270" anchor="ctr"/>
              <a:lstStyle/>
              <a:p>
                <a:pPr algn="ctr" defTabSz="711200" fontAlgn="auto">
                  <a:lnSpc>
                    <a:spcPct val="90000"/>
                  </a:lnSpc>
                  <a:spcAft>
                    <a:spcPct val="35000"/>
                  </a:spcAft>
                  <a:defRPr/>
                </a:pPr>
                <a:r>
                  <a:rPr lang="zh-CN" altLang="en-US" sz="1600" b="1" dirty="0">
                    <a:latin typeface="华文楷体" panose="02010600040101010101" charset="-122"/>
                    <a:ea typeface="华文楷体" panose="02010600040101010101" charset="-122"/>
                    <a:cs typeface="Arial" panose="020B0604020202020204" pitchFamily="34" charset="0"/>
                  </a:rPr>
                  <a:t>第三代：</a:t>
                </a:r>
                <a:endParaRPr lang="en-US" altLang="zh-CN" sz="1600" b="1" dirty="0">
                  <a:latin typeface="华文楷体" panose="02010600040101010101" charset="-122"/>
                  <a:ea typeface="华文楷体" panose="02010600040101010101" charset="-122"/>
                  <a:cs typeface="Arial" panose="020B0604020202020204" pitchFamily="34" charset="0"/>
                </a:endParaRPr>
              </a:p>
              <a:p>
                <a:pPr algn="ctr" defTabSz="711200" fontAlgn="auto">
                  <a:lnSpc>
                    <a:spcPct val="90000"/>
                  </a:lnSpc>
                  <a:spcAft>
                    <a:spcPct val="35000"/>
                  </a:spcAft>
                  <a:defRPr/>
                </a:pPr>
                <a:r>
                  <a:rPr lang="zh-CN" altLang="en-US" sz="1600" b="1" dirty="0">
                    <a:latin typeface="华文楷体" panose="02010600040101010101" charset="-122"/>
                    <a:ea typeface="华文楷体" panose="02010600040101010101" charset="-122"/>
                    <a:cs typeface="Arial" panose="020B0604020202020204" pitchFamily="34" charset="0"/>
                  </a:rPr>
                  <a:t>普拉格雷</a:t>
                </a:r>
                <a:endParaRPr lang="zh-CN" altLang="en-US" sz="1600" b="1" dirty="0">
                  <a:latin typeface="华文楷体" panose="02010600040101010101" charset="-122"/>
                  <a:ea typeface="华文楷体" panose="02010600040101010101" charset="-122"/>
                  <a:cs typeface="Arial" panose="020B0604020202020204" pitchFamily="34" charset="0"/>
                </a:endParaRPr>
              </a:p>
            </p:txBody>
          </p:sp>
        </p:grpSp>
        <p:sp>
          <p:nvSpPr>
            <p:cNvPr id="9" name="直接连接符 3"/>
            <p:cNvSpPr/>
            <p:nvPr/>
          </p:nvSpPr>
          <p:spPr>
            <a:xfrm>
              <a:off x="987593" y="4051300"/>
              <a:ext cx="206359" cy="1840464"/>
            </a:xfrm>
            <a:custGeom>
              <a:avLst/>
              <a:gdLst/>
              <a:ahLst/>
              <a:cxnLst/>
              <a:rect l="0" t="0" r="0" b="0"/>
              <a:pathLst>
                <a:path>
                  <a:moveTo>
                    <a:pt x="0" y="0"/>
                  </a:moveTo>
                  <a:lnTo>
                    <a:pt x="0" y="2062032"/>
                  </a:lnTo>
                  <a:lnTo>
                    <a:pt x="206207" y="2062032"/>
                  </a:lnTo>
                </a:path>
              </a:pathLst>
            </a:custGeom>
            <a:no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zh-CN" altLang="en-US" b="1">
                <a:ea typeface="华文楷体" panose="02010600040101010101" charset="-122"/>
              </a:endParaRPr>
            </a:p>
          </p:txBody>
        </p:sp>
      </p:grpSp>
      <p:sp>
        <p:nvSpPr>
          <p:cNvPr id="36868" name="矩形 23"/>
          <p:cNvSpPr>
            <a:spLocks noChangeArrowheads="1"/>
          </p:cNvSpPr>
          <p:nvPr/>
        </p:nvSpPr>
        <p:spPr bwMode="auto">
          <a:xfrm>
            <a:off x="1873250" y="3048000"/>
            <a:ext cx="635000" cy="337185"/>
          </a:xfrm>
          <a:prstGeom prst="rect">
            <a:avLst/>
          </a:prstGeom>
          <a:noFill/>
          <a:ln w="9525">
            <a:noFill/>
            <a:miter lim="800000"/>
          </a:ln>
        </p:spPr>
        <p:txBody>
          <a:bodyPr wrap="none">
            <a:spAutoFit/>
          </a:bodyPr>
          <a:lstStyle/>
          <a:p>
            <a:r>
              <a:rPr lang="en-US" altLang="zh-CN" sz="1600" b="1">
                <a:solidFill>
                  <a:schemeClr val="bg1"/>
                </a:solidFill>
                <a:ea typeface="华文楷体" panose="02010600040101010101" charset="-122"/>
                <a:cs typeface="Arial" panose="020B0604020202020204" pitchFamily="34" charset="0"/>
              </a:rPr>
              <a:t>1991</a:t>
            </a:r>
            <a:endParaRPr lang="en-US" altLang="zh-CN" sz="1600" b="1">
              <a:solidFill>
                <a:schemeClr val="bg1"/>
              </a:solidFill>
              <a:ea typeface="华文楷体" panose="02010600040101010101" charset="-122"/>
              <a:cs typeface="Arial" panose="020B0604020202020204" pitchFamily="34" charset="0"/>
            </a:endParaRPr>
          </a:p>
        </p:txBody>
      </p:sp>
      <p:sp>
        <p:nvSpPr>
          <p:cNvPr id="36869" name="矩形 22"/>
          <p:cNvSpPr>
            <a:spLocks noChangeArrowheads="1"/>
          </p:cNvSpPr>
          <p:nvPr/>
        </p:nvSpPr>
        <p:spPr bwMode="auto">
          <a:xfrm>
            <a:off x="1885950" y="4337050"/>
            <a:ext cx="635000" cy="337185"/>
          </a:xfrm>
          <a:prstGeom prst="rect">
            <a:avLst/>
          </a:prstGeom>
          <a:noFill/>
          <a:ln w="9525">
            <a:noFill/>
            <a:miter lim="800000"/>
          </a:ln>
        </p:spPr>
        <p:txBody>
          <a:bodyPr wrap="none">
            <a:spAutoFit/>
          </a:bodyPr>
          <a:lstStyle/>
          <a:p>
            <a:r>
              <a:rPr lang="en-US" altLang="zh-CN" sz="1600" b="1">
                <a:solidFill>
                  <a:schemeClr val="bg1"/>
                </a:solidFill>
                <a:ea typeface="华文楷体" panose="02010600040101010101" charset="-122"/>
                <a:cs typeface="Arial" panose="020B0604020202020204" pitchFamily="34" charset="0"/>
              </a:rPr>
              <a:t>1997</a:t>
            </a:r>
            <a:endParaRPr lang="zh-CN" altLang="en-US" sz="1600" b="1">
              <a:solidFill>
                <a:schemeClr val="bg1"/>
              </a:solidFill>
              <a:ea typeface="华文楷体" panose="02010600040101010101" charset="-122"/>
              <a:cs typeface="Arial" panose="020B0604020202020204" pitchFamily="34" charset="0"/>
            </a:endParaRPr>
          </a:p>
        </p:txBody>
      </p:sp>
      <p:sp>
        <p:nvSpPr>
          <p:cNvPr id="36870" name="矩形 23"/>
          <p:cNvSpPr>
            <a:spLocks noChangeArrowheads="1"/>
          </p:cNvSpPr>
          <p:nvPr/>
        </p:nvSpPr>
        <p:spPr bwMode="auto">
          <a:xfrm>
            <a:off x="1917700" y="5715000"/>
            <a:ext cx="635000" cy="337185"/>
          </a:xfrm>
          <a:prstGeom prst="rect">
            <a:avLst/>
          </a:prstGeom>
          <a:noFill/>
          <a:ln w="9525">
            <a:noFill/>
            <a:miter lim="800000"/>
          </a:ln>
        </p:spPr>
        <p:txBody>
          <a:bodyPr wrap="none">
            <a:spAutoFit/>
          </a:bodyPr>
          <a:lstStyle/>
          <a:p>
            <a:r>
              <a:rPr lang="en-US" altLang="zh-CN" sz="1600" b="1">
                <a:solidFill>
                  <a:schemeClr val="bg1"/>
                </a:solidFill>
                <a:ea typeface="华文楷体" panose="02010600040101010101" charset="-122"/>
                <a:cs typeface="Arial" panose="020B0604020202020204" pitchFamily="34" charset="0"/>
              </a:rPr>
              <a:t>2009</a:t>
            </a:r>
            <a:endParaRPr lang="en-US" altLang="zh-CN" sz="1600" b="1">
              <a:solidFill>
                <a:schemeClr val="bg1"/>
              </a:solidFill>
              <a:ea typeface="华文楷体" panose="02010600040101010101" charset="-122"/>
              <a:cs typeface="Arial" panose="020B0604020202020204" pitchFamily="34" charset="0"/>
            </a:endParaRPr>
          </a:p>
        </p:txBody>
      </p:sp>
      <p:grpSp>
        <p:nvGrpSpPr>
          <p:cNvPr id="36871" name="Group 126"/>
          <p:cNvGrpSpPr/>
          <p:nvPr/>
        </p:nvGrpSpPr>
        <p:grpSpPr bwMode="auto">
          <a:xfrm>
            <a:off x="4584700" y="2984500"/>
            <a:ext cx="1511300" cy="633413"/>
            <a:chOff x="2625" y="769"/>
            <a:chExt cx="952" cy="399"/>
          </a:xfrm>
        </p:grpSpPr>
        <p:grpSp>
          <p:nvGrpSpPr>
            <p:cNvPr id="37080" name="Group 127"/>
            <p:cNvGrpSpPr/>
            <p:nvPr/>
          </p:nvGrpSpPr>
          <p:grpSpPr bwMode="auto">
            <a:xfrm>
              <a:off x="2681" y="769"/>
              <a:ext cx="534" cy="362"/>
              <a:chOff x="2681" y="769"/>
              <a:chExt cx="534" cy="362"/>
            </a:xfrm>
          </p:grpSpPr>
          <p:sp>
            <p:nvSpPr>
              <p:cNvPr id="37179" name="Rectangle 63"/>
              <p:cNvSpPr>
                <a:spLocks noChangeArrowheads="1"/>
              </p:cNvSpPr>
              <p:nvPr/>
            </p:nvSpPr>
            <p:spPr bwMode="auto">
              <a:xfrm>
                <a:off x="3048" y="769"/>
                <a:ext cx="98" cy="155"/>
              </a:xfrm>
              <a:prstGeom prst="rect">
                <a:avLst/>
              </a:prstGeom>
              <a:noFill/>
              <a:ln w="9525">
                <a:noFill/>
                <a:miter lim="800000"/>
              </a:ln>
            </p:spPr>
            <p:txBody>
              <a:bodyPr wrap="none" lIns="0" tIns="0" rIns="0" bIns="0">
                <a:spAutoFit/>
              </a:bodyPr>
              <a:lstStyle/>
              <a:p>
                <a:r>
                  <a:rPr lang="en-US" altLang="zh-CN" sz="1600" b="1">
                    <a:solidFill>
                      <a:srgbClr val="FFFFFF"/>
                    </a:solidFill>
                    <a:ea typeface="华文楷体" panose="02010600040101010101" charset="-122"/>
                    <a:cs typeface="Arial" panose="020B0604020202020204" pitchFamily="34" charset="0"/>
                  </a:rPr>
                  <a:t>N</a:t>
                </a:r>
                <a:endParaRPr lang="en-US" altLang="zh-CN" sz="1600" b="1">
                  <a:ea typeface="华文楷体" panose="02010600040101010101" charset="-122"/>
                  <a:cs typeface="Arial" panose="020B0604020202020204" pitchFamily="34" charset="0"/>
                </a:endParaRPr>
              </a:p>
            </p:txBody>
          </p:sp>
          <p:sp>
            <p:nvSpPr>
              <p:cNvPr id="37180" name="Rectangle 66"/>
              <p:cNvSpPr>
                <a:spLocks noChangeArrowheads="1"/>
              </p:cNvSpPr>
              <p:nvPr/>
            </p:nvSpPr>
            <p:spPr bwMode="auto">
              <a:xfrm>
                <a:off x="2681" y="953"/>
                <a:ext cx="70" cy="155"/>
              </a:xfrm>
              <a:prstGeom prst="rect">
                <a:avLst/>
              </a:prstGeom>
              <a:noFill/>
              <a:ln w="9525">
                <a:noFill/>
                <a:miter lim="800000"/>
              </a:ln>
            </p:spPr>
            <p:txBody>
              <a:bodyPr wrap="none" lIns="0" tIns="0" rIns="0" bIns="0">
                <a:spAutoFit/>
              </a:bodyPr>
              <a:lstStyle/>
              <a:p>
                <a:r>
                  <a:rPr lang="en-US" altLang="zh-CN" sz="1600" b="1">
                    <a:solidFill>
                      <a:srgbClr val="FFFFFF"/>
                    </a:solidFill>
                    <a:ea typeface="华文楷体" panose="02010600040101010101" charset="-122"/>
                    <a:cs typeface="Arial" panose="020B0604020202020204" pitchFamily="34" charset="0"/>
                  </a:rPr>
                  <a:t>S</a:t>
                </a:r>
                <a:endParaRPr lang="en-US" altLang="zh-CN" sz="1600" b="1">
                  <a:ea typeface="华文楷体" panose="02010600040101010101" charset="-122"/>
                  <a:cs typeface="Arial" panose="020B0604020202020204" pitchFamily="34" charset="0"/>
                </a:endParaRPr>
              </a:p>
            </p:txBody>
          </p:sp>
          <p:sp>
            <p:nvSpPr>
              <p:cNvPr id="37181" name="Rectangle 73"/>
              <p:cNvSpPr>
                <a:spLocks noChangeArrowheads="1"/>
              </p:cNvSpPr>
              <p:nvPr/>
            </p:nvSpPr>
            <p:spPr bwMode="auto">
              <a:xfrm>
                <a:off x="3102" y="976"/>
                <a:ext cx="113" cy="155"/>
              </a:xfrm>
              <a:prstGeom prst="rect">
                <a:avLst/>
              </a:prstGeom>
              <a:noFill/>
              <a:ln w="9525">
                <a:noFill/>
                <a:miter lim="800000"/>
              </a:ln>
            </p:spPr>
            <p:txBody>
              <a:bodyPr wrap="none" lIns="0" tIns="0" rIns="0" bIns="0">
                <a:spAutoFit/>
              </a:bodyPr>
              <a:lstStyle/>
              <a:p>
                <a:r>
                  <a:rPr lang="en-US" altLang="zh-CN" sz="1600" b="1">
                    <a:solidFill>
                      <a:srgbClr val="FFFFFF"/>
                    </a:solidFill>
                    <a:ea typeface="华文楷体" panose="02010600040101010101" charset="-122"/>
                    <a:cs typeface="Arial" panose="020B0604020202020204" pitchFamily="34" charset="0"/>
                  </a:rPr>
                  <a:t>Cl</a:t>
                </a:r>
                <a:endParaRPr lang="en-US" altLang="zh-CN" sz="1600" b="1">
                  <a:ea typeface="华文楷体" panose="02010600040101010101" charset="-122"/>
                  <a:cs typeface="Arial" panose="020B0604020202020204" pitchFamily="34" charset="0"/>
                </a:endParaRPr>
              </a:p>
            </p:txBody>
          </p:sp>
        </p:grpSp>
        <p:grpSp>
          <p:nvGrpSpPr>
            <p:cNvPr id="37081" name="Group 131"/>
            <p:cNvGrpSpPr/>
            <p:nvPr/>
          </p:nvGrpSpPr>
          <p:grpSpPr bwMode="auto">
            <a:xfrm>
              <a:off x="2625" y="771"/>
              <a:ext cx="952" cy="397"/>
              <a:chOff x="2625" y="771"/>
              <a:chExt cx="952" cy="397"/>
            </a:xfrm>
          </p:grpSpPr>
          <p:sp>
            <p:nvSpPr>
              <p:cNvPr id="37082" name="Line 19"/>
              <p:cNvSpPr>
                <a:spLocks noChangeShapeType="1"/>
              </p:cNvSpPr>
              <p:nvPr/>
            </p:nvSpPr>
            <p:spPr bwMode="auto">
              <a:xfrm>
                <a:off x="2848" y="868"/>
                <a:ext cx="1" cy="137"/>
              </a:xfrm>
              <a:prstGeom prst="line">
                <a:avLst/>
              </a:prstGeom>
              <a:noFill/>
              <a:ln w="1588">
                <a:solidFill>
                  <a:srgbClr val="FFFFFF"/>
                </a:solidFill>
                <a:round/>
              </a:ln>
            </p:spPr>
            <p:txBody>
              <a:bodyPr/>
              <a:lstStyle/>
              <a:p>
                <a:endParaRPr lang="zh-CN" altLang="en-US"/>
              </a:p>
            </p:txBody>
          </p:sp>
          <p:sp>
            <p:nvSpPr>
              <p:cNvPr id="37083" name="Freeform 20"/>
              <p:cNvSpPr/>
              <p:nvPr/>
            </p:nvSpPr>
            <p:spPr bwMode="auto">
              <a:xfrm>
                <a:off x="2842" y="862"/>
                <a:ext cx="14" cy="148"/>
              </a:xfrm>
              <a:custGeom>
                <a:avLst/>
                <a:gdLst>
                  <a:gd name="T0" fmla="*/ 628962 w 22"/>
                  <a:gd name="T1" fmla="*/ 3950859 h 210"/>
                  <a:gd name="T2" fmla="*/ 628962 w 22"/>
                  <a:gd name="T3" fmla="*/ 3950859 h 210"/>
                  <a:gd name="T4" fmla="*/ 0 w 22"/>
                  <a:gd name="T5" fmla="*/ 3950859 h 210"/>
                  <a:gd name="T6" fmla="*/ 0 w 22"/>
                  <a:gd name="T7" fmla="*/ 3950859 h 210"/>
                  <a:gd name="T8" fmla="*/ 628962 w 22"/>
                  <a:gd name="T9" fmla="*/ 0 h 210"/>
                  <a:gd name="T10" fmla="*/ 628962 w 22"/>
                  <a:gd name="T11" fmla="*/ 3950859 h 210"/>
                  <a:gd name="T12" fmla="*/ 628962 w 22"/>
                  <a:gd name="T13" fmla="*/ 3950859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1" y="210"/>
                    </a:lnTo>
                    <a:lnTo>
                      <a:pt x="0" y="204"/>
                    </a:lnTo>
                    <a:lnTo>
                      <a:pt x="0" y="8"/>
                    </a:lnTo>
                    <a:lnTo>
                      <a:pt x="11" y="0"/>
                    </a:lnTo>
                    <a:lnTo>
                      <a:pt x="22" y="5"/>
                    </a:lnTo>
                    <a:lnTo>
                      <a:pt x="22" y="20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84" name="Line 21"/>
              <p:cNvSpPr>
                <a:spLocks noChangeShapeType="1"/>
              </p:cNvSpPr>
              <p:nvPr/>
            </p:nvSpPr>
            <p:spPr bwMode="auto">
              <a:xfrm flipH="1" flipV="1">
                <a:off x="2852" y="1012"/>
                <a:ext cx="116" cy="73"/>
              </a:xfrm>
              <a:prstGeom prst="line">
                <a:avLst/>
              </a:prstGeom>
              <a:noFill/>
              <a:ln w="1588">
                <a:solidFill>
                  <a:srgbClr val="FFFFFF"/>
                </a:solidFill>
                <a:round/>
              </a:ln>
            </p:spPr>
            <p:txBody>
              <a:bodyPr/>
              <a:lstStyle/>
              <a:p>
                <a:endParaRPr lang="zh-CN" altLang="en-US"/>
              </a:p>
            </p:txBody>
          </p:sp>
          <p:sp>
            <p:nvSpPr>
              <p:cNvPr id="37085" name="Freeform 22"/>
              <p:cNvSpPr/>
              <p:nvPr/>
            </p:nvSpPr>
            <p:spPr bwMode="auto">
              <a:xfrm>
                <a:off x="2848" y="1005"/>
                <a:ext cx="121" cy="90"/>
              </a:xfrm>
              <a:custGeom>
                <a:avLst/>
                <a:gdLst>
                  <a:gd name="T0" fmla="*/ 701055 w 189"/>
                  <a:gd name="T1" fmla="*/ 5030640 h 126"/>
                  <a:gd name="T2" fmla="*/ 701055 w 189"/>
                  <a:gd name="T3" fmla="*/ 5030640 h 126"/>
                  <a:gd name="T4" fmla="*/ 0 w 189"/>
                  <a:gd name="T5" fmla="*/ 5030640 h 126"/>
                  <a:gd name="T6" fmla="*/ 701055 w 189"/>
                  <a:gd name="T7" fmla="*/ 5030640 h 126"/>
                  <a:gd name="T8" fmla="*/ 701055 w 189"/>
                  <a:gd name="T9" fmla="*/ 0 h 126"/>
                  <a:gd name="T10" fmla="*/ 701055 w 189"/>
                  <a:gd name="T11" fmla="*/ 5030640 h 126"/>
                  <a:gd name="T12" fmla="*/ 0 60000 65536"/>
                  <a:gd name="T13" fmla="*/ 0 60000 65536"/>
                  <a:gd name="T14" fmla="*/ 0 60000 65536"/>
                  <a:gd name="T15" fmla="*/ 0 60000 65536"/>
                  <a:gd name="T16" fmla="*/ 0 60000 65536"/>
                  <a:gd name="T17" fmla="*/ 0 60000 65536"/>
                  <a:gd name="T18" fmla="*/ 0 w 189"/>
                  <a:gd name="T19" fmla="*/ 0 h 126"/>
                  <a:gd name="T20" fmla="*/ 189 w 189"/>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89" h="126">
                    <a:moveTo>
                      <a:pt x="189" y="102"/>
                    </a:moveTo>
                    <a:lnTo>
                      <a:pt x="189" y="126"/>
                    </a:lnTo>
                    <a:lnTo>
                      <a:pt x="0" y="18"/>
                    </a:lnTo>
                    <a:lnTo>
                      <a:pt x="1" y="7"/>
                    </a:lnTo>
                    <a:lnTo>
                      <a:pt x="12" y="0"/>
                    </a:lnTo>
                    <a:lnTo>
                      <a:pt x="189" y="10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86" name="Line 23"/>
              <p:cNvSpPr>
                <a:spLocks noChangeShapeType="1"/>
              </p:cNvSpPr>
              <p:nvPr/>
            </p:nvSpPr>
            <p:spPr bwMode="auto">
              <a:xfrm flipH="1">
                <a:off x="2969" y="1010"/>
                <a:ext cx="118" cy="75"/>
              </a:xfrm>
              <a:prstGeom prst="line">
                <a:avLst/>
              </a:prstGeom>
              <a:noFill/>
              <a:ln w="1588">
                <a:solidFill>
                  <a:srgbClr val="FFFFFF"/>
                </a:solidFill>
                <a:round/>
              </a:ln>
            </p:spPr>
            <p:txBody>
              <a:bodyPr/>
              <a:lstStyle/>
              <a:p>
                <a:endParaRPr lang="zh-CN" altLang="en-US"/>
              </a:p>
            </p:txBody>
          </p:sp>
          <p:sp>
            <p:nvSpPr>
              <p:cNvPr id="37087" name="Freeform 24"/>
              <p:cNvSpPr/>
              <p:nvPr/>
            </p:nvSpPr>
            <p:spPr bwMode="auto">
              <a:xfrm>
                <a:off x="2969" y="1005"/>
                <a:ext cx="127" cy="90"/>
              </a:xfrm>
              <a:custGeom>
                <a:avLst/>
                <a:gdLst>
                  <a:gd name="T0" fmla="*/ 662277 w 199"/>
                  <a:gd name="T1" fmla="*/ 0 h 126"/>
                  <a:gd name="T2" fmla="*/ 662277 w 199"/>
                  <a:gd name="T3" fmla="*/ 5030640 h 126"/>
                  <a:gd name="T4" fmla="*/ 0 w 199"/>
                  <a:gd name="T5" fmla="*/ 5030640 h 126"/>
                  <a:gd name="T6" fmla="*/ 0 w 199"/>
                  <a:gd name="T7" fmla="*/ 5030640 h 126"/>
                  <a:gd name="T8" fmla="*/ 662277 w 199"/>
                  <a:gd name="T9" fmla="*/ 0 h 126"/>
                  <a:gd name="T10" fmla="*/ 0 60000 65536"/>
                  <a:gd name="T11" fmla="*/ 0 60000 65536"/>
                  <a:gd name="T12" fmla="*/ 0 60000 65536"/>
                  <a:gd name="T13" fmla="*/ 0 60000 65536"/>
                  <a:gd name="T14" fmla="*/ 0 60000 65536"/>
                  <a:gd name="T15" fmla="*/ 0 w 199"/>
                  <a:gd name="T16" fmla="*/ 0 h 126"/>
                  <a:gd name="T17" fmla="*/ 199 w 199"/>
                  <a:gd name="T18" fmla="*/ 126 h 126"/>
                </a:gdLst>
                <a:ahLst/>
                <a:cxnLst>
                  <a:cxn ang="T10">
                    <a:pos x="T0" y="T1"/>
                  </a:cxn>
                  <a:cxn ang="T11">
                    <a:pos x="T2" y="T3"/>
                  </a:cxn>
                  <a:cxn ang="T12">
                    <a:pos x="T4" y="T5"/>
                  </a:cxn>
                  <a:cxn ang="T13">
                    <a:pos x="T6" y="T7"/>
                  </a:cxn>
                  <a:cxn ang="T14">
                    <a:pos x="T8" y="T9"/>
                  </a:cxn>
                </a:cxnLst>
                <a:rect l="T15" t="T16" r="T17" b="T18"/>
                <a:pathLst>
                  <a:path w="199" h="126">
                    <a:moveTo>
                      <a:pt x="177" y="0"/>
                    </a:moveTo>
                    <a:lnTo>
                      <a:pt x="199" y="12"/>
                    </a:lnTo>
                    <a:lnTo>
                      <a:pt x="0" y="126"/>
                    </a:lnTo>
                    <a:lnTo>
                      <a:pt x="0" y="102"/>
                    </a:lnTo>
                    <a:lnTo>
                      <a:pt x="177"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88" name="Line 25"/>
              <p:cNvSpPr>
                <a:spLocks noChangeShapeType="1"/>
              </p:cNvSpPr>
              <p:nvPr/>
            </p:nvSpPr>
            <p:spPr bwMode="auto">
              <a:xfrm>
                <a:off x="3088" y="908"/>
                <a:ext cx="1" cy="100"/>
              </a:xfrm>
              <a:prstGeom prst="line">
                <a:avLst/>
              </a:prstGeom>
              <a:noFill/>
              <a:ln w="1588">
                <a:solidFill>
                  <a:srgbClr val="FFFFFF"/>
                </a:solidFill>
                <a:round/>
              </a:ln>
            </p:spPr>
            <p:txBody>
              <a:bodyPr/>
              <a:lstStyle/>
              <a:p>
                <a:endParaRPr lang="zh-CN" altLang="en-US"/>
              </a:p>
            </p:txBody>
          </p:sp>
          <p:sp>
            <p:nvSpPr>
              <p:cNvPr id="37089" name="Freeform 26"/>
              <p:cNvSpPr/>
              <p:nvPr/>
            </p:nvSpPr>
            <p:spPr bwMode="auto">
              <a:xfrm>
                <a:off x="3082" y="908"/>
                <a:ext cx="14" cy="106"/>
              </a:xfrm>
              <a:custGeom>
                <a:avLst/>
                <a:gdLst>
                  <a:gd name="T0" fmla="*/ 0 w 22"/>
                  <a:gd name="T1" fmla="*/ 0 h 150"/>
                  <a:gd name="T2" fmla="*/ 628962 w 22"/>
                  <a:gd name="T3" fmla="*/ 0 h 150"/>
                  <a:gd name="T4" fmla="*/ 628962 w 22"/>
                  <a:gd name="T5" fmla="*/ 4147537 h 150"/>
                  <a:gd name="T6" fmla="*/ 0 w 22"/>
                  <a:gd name="T7" fmla="*/ 4147537 h 150"/>
                  <a:gd name="T8" fmla="*/ 0 w 22"/>
                  <a:gd name="T9" fmla="*/ 0 h 150"/>
                  <a:gd name="T10" fmla="*/ 0 60000 65536"/>
                  <a:gd name="T11" fmla="*/ 0 60000 65536"/>
                  <a:gd name="T12" fmla="*/ 0 60000 65536"/>
                  <a:gd name="T13" fmla="*/ 0 60000 65536"/>
                  <a:gd name="T14" fmla="*/ 0 60000 65536"/>
                  <a:gd name="T15" fmla="*/ 0 w 22"/>
                  <a:gd name="T16" fmla="*/ 0 h 150"/>
                  <a:gd name="T17" fmla="*/ 22 w 22"/>
                  <a:gd name="T18" fmla="*/ 150 h 150"/>
                </a:gdLst>
                <a:ahLst/>
                <a:cxnLst>
                  <a:cxn ang="T10">
                    <a:pos x="T0" y="T1"/>
                  </a:cxn>
                  <a:cxn ang="T11">
                    <a:pos x="T2" y="T3"/>
                  </a:cxn>
                  <a:cxn ang="T12">
                    <a:pos x="T4" y="T5"/>
                  </a:cxn>
                  <a:cxn ang="T13">
                    <a:pos x="T6" y="T7"/>
                  </a:cxn>
                  <a:cxn ang="T14">
                    <a:pos x="T8" y="T9"/>
                  </a:cxn>
                </a:cxnLst>
                <a:rect l="T15" t="T16" r="T17" b="T18"/>
                <a:pathLst>
                  <a:path w="22" h="150">
                    <a:moveTo>
                      <a:pt x="0" y="0"/>
                    </a:moveTo>
                    <a:lnTo>
                      <a:pt x="22" y="0"/>
                    </a:lnTo>
                    <a:lnTo>
                      <a:pt x="22" y="150"/>
                    </a:lnTo>
                    <a:lnTo>
                      <a:pt x="0" y="138"/>
                    </a:lnTo>
                    <a:lnTo>
                      <a:pt x="0"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90" name="Line 27"/>
              <p:cNvSpPr>
                <a:spLocks noChangeShapeType="1"/>
              </p:cNvSpPr>
              <p:nvPr/>
            </p:nvSpPr>
            <p:spPr bwMode="auto">
              <a:xfrm>
                <a:off x="2969" y="787"/>
                <a:ext cx="69" cy="44"/>
              </a:xfrm>
              <a:prstGeom prst="line">
                <a:avLst/>
              </a:prstGeom>
              <a:noFill/>
              <a:ln w="1588">
                <a:solidFill>
                  <a:srgbClr val="FFFFFF"/>
                </a:solidFill>
                <a:round/>
              </a:ln>
            </p:spPr>
            <p:txBody>
              <a:bodyPr/>
              <a:lstStyle/>
              <a:p>
                <a:endParaRPr lang="zh-CN" altLang="en-US"/>
              </a:p>
            </p:txBody>
          </p:sp>
          <p:sp>
            <p:nvSpPr>
              <p:cNvPr id="37091" name="Freeform 28"/>
              <p:cNvSpPr/>
              <p:nvPr/>
            </p:nvSpPr>
            <p:spPr bwMode="auto">
              <a:xfrm>
                <a:off x="2968" y="779"/>
                <a:ext cx="76" cy="59"/>
              </a:xfrm>
              <a:custGeom>
                <a:avLst/>
                <a:gdLst>
                  <a:gd name="T0" fmla="*/ 0 w 118"/>
                  <a:gd name="T1" fmla="*/ 4611667 h 83"/>
                  <a:gd name="T2" fmla="*/ 781082 w 118"/>
                  <a:gd name="T3" fmla="*/ 0 h 83"/>
                  <a:gd name="T4" fmla="*/ 781082 w 118"/>
                  <a:gd name="T5" fmla="*/ 4611667 h 83"/>
                  <a:gd name="T6" fmla="*/ 781082 w 118"/>
                  <a:gd name="T7" fmla="*/ 4611667 h 83"/>
                  <a:gd name="T8" fmla="*/ 0 w 118"/>
                  <a:gd name="T9" fmla="*/ 4611667 h 83"/>
                  <a:gd name="T10" fmla="*/ 0 60000 65536"/>
                  <a:gd name="T11" fmla="*/ 0 60000 65536"/>
                  <a:gd name="T12" fmla="*/ 0 60000 65536"/>
                  <a:gd name="T13" fmla="*/ 0 60000 65536"/>
                  <a:gd name="T14" fmla="*/ 0 60000 65536"/>
                  <a:gd name="T15" fmla="*/ 0 w 118"/>
                  <a:gd name="T16" fmla="*/ 0 h 83"/>
                  <a:gd name="T17" fmla="*/ 118 w 118"/>
                  <a:gd name="T18" fmla="*/ 83 h 83"/>
                </a:gdLst>
                <a:ahLst/>
                <a:cxnLst>
                  <a:cxn ang="T10">
                    <a:pos x="T0" y="T1"/>
                  </a:cxn>
                  <a:cxn ang="T11">
                    <a:pos x="T2" y="T3"/>
                  </a:cxn>
                  <a:cxn ang="T12">
                    <a:pos x="T4" y="T5"/>
                  </a:cxn>
                  <a:cxn ang="T13">
                    <a:pos x="T6" y="T7"/>
                  </a:cxn>
                  <a:cxn ang="T14">
                    <a:pos x="T8" y="T9"/>
                  </a:cxn>
                </a:cxnLst>
                <a:rect l="T15" t="T16" r="T17" b="T18"/>
                <a:pathLst>
                  <a:path w="118" h="83">
                    <a:moveTo>
                      <a:pt x="0" y="24"/>
                    </a:moveTo>
                    <a:lnTo>
                      <a:pt x="3" y="0"/>
                    </a:lnTo>
                    <a:lnTo>
                      <a:pt x="118" y="65"/>
                    </a:lnTo>
                    <a:lnTo>
                      <a:pt x="106" y="83"/>
                    </a:lnTo>
                    <a:lnTo>
                      <a:pt x="0"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92" name="Line 29"/>
              <p:cNvSpPr>
                <a:spLocks noChangeShapeType="1"/>
              </p:cNvSpPr>
              <p:nvPr/>
            </p:nvSpPr>
            <p:spPr bwMode="auto">
              <a:xfrm flipV="1">
                <a:off x="2852" y="787"/>
                <a:ext cx="115" cy="72"/>
              </a:xfrm>
              <a:prstGeom prst="line">
                <a:avLst/>
              </a:prstGeom>
              <a:noFill/>
              <a:ln w="1588">
                <a:solidFill>
                  <a:srgbClr val="FFFFFF"/>
                </a:solidFill>
                <a:round/>
              </a:ln>
            </p:spPr>
            <p:txBody>
              <a:bodyPr/>
              <a:lstStyle/>
              <a:p>
                <a:endParaRPr lang="zh-CN" altLang="en-US"/>
              </a:p>
            </p:txBody>
          </p:sp>
          <p:sp>
            <p:nvSpPr>
              <p:cNvPr id="37093" name="Freeform 30"/>
              <p:cNvSpPr/>
              <p:nvPr/>
            </p:nvSpPr>
            <p:spPr bwMode="auto">
              <a:xfrm>
                <a:off x="2848" y="779"/>
                <a:ext cx="121" cy="87"/>
              </a:xfrm>
              <a:custGeom>
                <a:avLst/>
                <a:gdLst>
                  <a:gd name="T0" fmla="*/ 701055 w 189"/>
                  <a:gd name="T1" fmla="*/ 0 h 122"/>
                  <a:gd name="T2" fmla="*/ 701055 w 189"/>
                  <a:gd name="T3" fmla="*/ 4884249 h 122"/>
                  <a:gd name="T4" fmla="*/ 701055 w 189"/>
                  <a:gd name="T5" fmla="*/ 4884249 h 122"/>
                  <a:gd name="T6" fmla="*/ 701055 w 189"/>
                  <a:gd name="T7" fmla="*/ 4884249 h 122"/>
                  <a:gd name="T8" fmla="*/ 0 w 189"/>
                  <a:gd name="T9" fmla="*/ 4884249 h 122"/>
                  <a:gd name="T10" fmla="*/ 701055 w 189"/>
                  <a:gd name="T11" fmla="*/ 0 h 122"/>
                  <a:gd name="T12" fmla="*/ 0 60000 65536"/>
                  <a:gd name="T13" fmla="*/ 0 60000 65536"/>
                  <a:gd name="T14" fmla="*/ 0 60000 65536"/>
                  <a:gd name="T15" fmla="*/ 0 60000 65536"/>
                  <a:gd name="T16" fmla="*/ 0 60000 65536"/>
                  <a:gd name="T17" fmla="*/ 0 60000 65536"/>
                  <a:gd name="T18" fmla="*/ 0 w 189"/>
                  <a:gd name="T19" fmla="*/ 0 h 122"/>
                  <a:gd name="T20" fmla="*/ 189 w 189"/>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89" h="122">
                    <a:moveTo>
                      <a:pt x="189" y="0"/>
                    </a:moveTo>
                    <a:lnTo>
                      <a:pt x="187" y="24"/>
                    </a:lnTo>
                    <a:lnTo>
                      <a:pt x="12" y="122"/>
                    </a:lnTo>
                    <a:lnTo>
                      <a:pt x="1" y="117"/>
                    </a:lnTo>
                    <a:lnTo>
                      <a:pt x="0" y="104"/>
                    </a:lnTo>
                    <a:lnTo>
                      <a:pt x="189"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94" name="Line 31"/>
              <p:cNvSpPr>
                <a:spLocks noChangeShapeType="1"/>
              </p:cNvSpPr>
              <p:nvPr/>
            </p:nvSpPr>
            <p:spPr bwMode="auto">
              <a:xfrm>
                <a:off x="3214" y="789"/>
                <a:ext cx="111" cy="70"/>
              </a:xfrm>
              <a:prstGeom prst="line">
                <a:avLst/>
              </a:prstGeom>
              <a:noFill/>
              <a:ln w="1588">
                <a:solidFill>
                  <a:srgbClr val="FFFFFF"/>
                </a:solidFill>
                <a:round/>
              </a:ln>
            </p:spPr>
            <p:txBody>
              <a:bodyPr/>
              <a:lstStyle/>
              <a:p>
                <a:endParaRPr lang="zh-CN" altLang="en-US"/>
              </a:p>
            </p:txBody>
          </p:sp>
          <p:sp>
            <p:nvSpPr>
              <p:cNvPr id="37095" name="Freeform 32"/>
              <p:cNvSpPr/>
              <p:nvPr/>
            </p:nvSpPr>
            <p:spPr bwMode="auto">
              <a:xfrm>
                <a:off x="3209" y="783"/>
                <a:ext cx="121" cy="83"/>
              </a:xfrm>
              <a:custGeom>
                <a:avLst/>
                <a:gdLst>
                  <a:gd name="T0" fmla="*/ 0 w 189"/>
                  <a:gd name="T1" fmla="*/ 5189074 h 116"/>
                  <a:gd name="T2" fmla="*/ 0 w 189"/>
                  <a:gd name="T3" fmla="*/ 5189074 h 116"/>
                  <a:gd name="T4" fmla="*/ 701055 w 189"/>
                  <a:gd name="T5" fmla="*/ 0 h 116"/>
                  <a:gd name="T6" fmla="*/ 701055 w 189"/>
                  <a:gd name="T7" fmla="*/ 5189074 h 116"/>
                  <a:gd name="T8" fmla="*/ 701055 w 189"/>
                  <a:gd name="T9" fmla="*/ 5189074 h 116"/>
                  <a:gd name="T10" fmla="*/ 701055 w 189"/>
                  <a:gd name="T11" fmla="*/ 5189074 h 116"/>
                  <a:gd name="T12" fmla="*/ 0 w 189"/>
                  <a:gd name="T13" fmla="*/ 5189074 h 116"/>
                  <a:gd name="T14" fmla="*/ 0 60000 65536"/>
                  <a:gd name="T15" fmla="*/ 0 60000 65536"/>
                  <a:gd name="T16" fmla="*/ 0 60000 65536"/>
                  <a:gd name="T17" fmla="*/ 0 60000 65536"/>
                  <a:gd name="T18" fmla="*/ 0 60000 65536"/>
                  <a:gd name="T19" fmla="*/ 0 60000 65536"/>
                  <a:gd name="T20" fmla="*/ 0 60000 65536"/>
                  <a:gd name="T21" fmla="*/ 0 w 189"/>
                  <a:gd name="T22" fmla="*/ 0 h 116"/>
                  <a:gd name="T23" fmla="*/ 189 w 189"/>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9" h="116">
                    <a:moveTo>
                      <a:pt x="0" y="18"/>
                    </a:moveTo>
                    <a:lnTo>
                      <a:pt x="0" y="5"/>
                    </a:lnTo>
                    <a:lnTo>
                      <a:pt x="11" y="0"/>
                    </a:lnTo>
                    <a:lnTo>
                      <a:pt x="189" y="98"/>
                    </a:lnTo>
                    <a:lnTo>
                      <a:pt x="189" y="110"/>
                    </a:lnTo>
                    <a:lnTo>
                      <a:pt x="177" y="116"/>
                    </a:lnTo>
                    <a:lnTo>
                      <a:pt x="0" y="18"/>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96" name="Line 33"/>
              <p:cNvSpPr>
                <a:spLocks noChangeShapeType="1"/>
              </p:cNvSpPr>
              <p:nvPr/>
            </p:nvSpPr>
            <p:spPr bwMode="auto">
              <a:xfrm flipH="1">
                <a:off x="3139" y="789"/>
                <a:ext cx="66" cy="41"/>
              </a:xfrm>
              <a:prstGeom prst="line">
                <a:avLst/>
              </a:prstGeom>
              <a:noFill/>
              <a:ln w="1588">
                <a:solidFill>
                  <a:srgbClr val="FFFFFF"/>
                </a:solidFill>
                <a:round/>
              </a:ln>
            </p:spPr>
            <p:txBody>
              <a:bodyPr/>
              <a:lstStyle/>
              <a:p>
                <a:endParaRPr lang="zh-CN" altLang="en-US"/>
              </a:p>
            </p:txBody>
          </p:sp>
          <p:sp>
            <p:nvSpPr>
              <p:cNvPr id="37097" name="Freeform 34"/>
              <p:cNvSpPr/>
              <p:nvPr/>
            </p:nvSpPr>
            <p:spPr bwMode="auto">
              <a:xfrm>
                <a:off x="3135" y="783"/>
                <a:ext cx="74" cy="54"/>
              </a:xfrm>
              <a:custGeom>
                <a:avLst/>
                <a:gdLst>
                  <a:gd name="T0" fmla="*/ 657439 w 116"/>
                  <a:gd name="T1" fmla="*/ 0 h 75"/>
                  <a:gd name="T2" fmla="*/ 657439 w 116"/>
                  <a:gd name="T3" fmla="*/ 5806471 h 75"/>
                  <a:gd name="T4" fmla="*/ 657439 w 116"/>
                  <a:gd name="T5" fmla="*/ 5806471 h 75"/>
                  <a:gd name="T6" fmla="*/ 657439 w 116"/>
                  <a:gd name="T7" fmla="*/ 5806471 h 75"/>
                  <a:gd name="T8" fmla="*/ 0 w 116"/>
                  <a:gd name="T9" fmla="*/ 5806471 h 75"/>
                  <a:gd name="T10" fmla="*/ 657439 w 116"/>
                  <a:gd name="T11" fmla="*/ 0 h 75"/>
                  <a:gd name="T12" fmla="*/ 0 60000 65536"/>
                  <a:gd name="T13" fmla="*/ 0 60000 65536"/>
                  <a:gd name="T14" fmla="*/ 0 60000 65536"/>
                  <a:gd name="T15" fmla="*/ 0 60000 65536"/>
                  <a:gd name="T16" fmla="*/ 0 60000 65536"/>
                  <a:gd name="T17" fmla="*/ 0 60000 65536"/>
                  <a:gd name="T18" fmla="*/ 0 w 116"/>
                  <a:gd name="T19" fmla="*/ 0 h 75"/>
                  <a:gd name="T20" fmla="*/ 116 w 116"/>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16" h="75">
                    <a:moveTo>
                      <a:pt x="104" y="0"/>
                    </a:moveTo>
                    <a:lnTo>
                      <a:pt x="116" y="5"/>
                    </a:lnTo>
                    <a:lnTo>
                      <a:pt x="116" y="18"/>
                    </a:lnTo>
                    <a:lnTo>
                      <a:pt x="10" y="75"/>
                    </a:lnTo>
                    <a:lnTo>
                      <a:pt x="0" y="57"/>
                    </a:lnTo>
                    <a:lnTo>
                      <a:pt x="104"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098" name="Line 35"/>
              <p:cNvSpPr>
                <a:spLocks noChangeShapeType="1"/>
              </p:cNvSpPr>
              <p:nvPr/>
            </p:nvSpPr>
            <p:spPr bwMode="auto">
              <a:xfrm>
                <a:off x="2715" y="816"/>
                <a:ext cx="128" cy="45"/>
              </a:xfrm>
              <a:prstGeom prst="line">
                <a:avLst/>
              </a:prstGeom>
              <a:noFill/>
              <a:ln w="1588">
                <a:solidFill>
                  <a:srgbClr val="FFFFFF"/>
                </a:solidFill>
                <a:round/>
              </a:ln>
            </p:spPr>
            <p:txBody>
              <a:bodyPr/>
              <a:lstStyle/>
              <a:p>
                <a:endParaRPr lang="zh-CN" altLang="en-US"/>
              </a:p>
            </p:txBody>
          </p:sp>
          <p:sp>
            <p:nvSpPr>
              <p:cNvPr id="37099" name="Freeform 36"/>
              <p:cNvSpPr/>
              <p:nvPr/>
            </p:nvSpPr>
            <p:spPr bwMode="auto">
              <a:xfrm>
                <a:off x="2713" y="807"/>
                <a:ext cx="136" cy="61"/>
              </a:xfrm>
              <a:custGeom>
                <a:avLst/>
                <a:gdLst>
                  <a:gd name="T0" fmla="*/ 668029 w 213"/>
                  <a:gd name="T1" fmla="*/ 4434989 h 86"/>
                  <a:gd name="T2" fmla="*/ 0 w 213"/>
                  <a:gd name="T3" fmla="*/ 0 h 86"/>
                  <a:gd name="T4" fmla="*/ 668029 w 213"/>
                  <a:gd name="T5" fmla="*/ 4434989 h 86"/>
                  <a:gd name="T6" fmla="*/ 668029 w 213"/>
                  <a:gd name="T7" fmla="*/ 4434989 h 86"/>
                  <a:gd name="T8" fmla="*/ 668029 w 213"/>
                  <a:gd name="T9" fmla="*/ 4434989 h 86"/>
                  <a:gd name="T10" fmla="*/ 668029 w 213"/>
                  <a:gd name="T11" fmla="*/ 4434989 h 86"/>
                  <a:gd name="T12" fmla="*/ 0 60000 65536"/>
                  <a:gd name="T13" fmla="*/ 0 60000 65536"/>
                  <a:gd name="T14" fmla="*/ 0 60000 65536"/>
                  <a:gd name="T15" fmla="*/ 0 60000 65536"/>
                  <a:gd name="T16" fmla="*/ 0 60000 65536"/>
                  <a:gd name="T17" fmla="*/ 0 60000 65536"/>
                  <a:gd name="T18" fmla="*/ 0 w 213"/>
                  <a:gd name="T19" fmla="*/ 0 h 86"/>
                  <a:gd name="T20" fmla="*/ 213 w 213"/>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213" h="86">
                    <a:moveTo>
                      <a:pt x="8" y="24"/>
                    </a:moveTo>
                    <a:lnTo>
                      <a:pt x="0" y="0"/>
                    </a:lnTo>
                    <a:lnTo>
                      <a:pt x="211" y="65"/>
                    </a:lnTo>
                    <a:lnTo>
                      <a:pt x="213" y="77"/>
                    </a:lnTo>
                    <a:lnTo>
                      <a:pt x="201" y="86"/>
                    </a:lnTo>
                    <a:lnTo>
                      <a:pt x="8"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00" name="Line 37"/>
              <p:cNvSpPr>
                <a:spLocks noChangeShapeType="1"/>
              </p:cNvSpPr>
              <p:nvPr/>
            </p:nvSpPr>
            <p:spPr bwMode="auto">
              <a:xfrm flipV="1">
                <a:off x="2633" y="816"/>
                <a:ext cx="82" cy="118"/>
              </a:xfrm>
              <a:prstGeom prst="line">
                <a:avLst/>
              </a:prstGeom>
              <a:noFill/>
              <a:ln w="1588">
                <a:solidFill>
                  <a:srgbClr val="FFFFFF"/>
                </a:solidFill>
                <a:round/>
              </a:ln>
            </p:spPr>
            <p:txBody>
              <a:bodyPr/>
              <a:lstStyle/>
              <a:p>
                <a:endParaRPr lang="zh-CN" altLang="en-US"/>
              </a:p>
            </p:txBody>
          </p:sp>
          <p:sp>
            <p:nvSpPr>
              <p:cNvPr id="37101" name="Freeform 38"/>
              <p:cNvSpPr/>
              <p:nvPr/>
            </p:nvSpPr>
            <p:spPr bwMode="auto">
              <a:xfrm>
                <a:off x="2625" y="807"/>
                <a:ext cx="93" cy="128"/>
              </a:xfrm>
              <a:custGeom>
                <a:avLst/>
                <a:gdLst>
                  <a:gd name="T0" fmla="*/ 724429 w 145"/>
                  <a:gd name="T1" fmla="*/ 3805589 h 182"/>
                  <a:gd name="T2" fmla="*/ 0 w 145"/>
                  <a:gd name="T3" fmla="*/ 3805589 h 182"/>
                  <a:gd name="T4" fmla="*/ 724429 w 145"/>
                  <a:gd name="T5" fmla="*/ 0 h 182"/>
                  <a:gd name="T6" fmla="*/ 724429 w 145"/>
                  <a:gd name="T7" fmla="*/ 3805589 h 182"/>
                  <a:gd name="T8" fmla="*/ 724429 w 145"/>
                  <a:gd name="T9" fmla="*/ 3805589 h 182"/>
                  <a:gd name="T10" fmla="*/ 0 60000 65536"/>
                  <a:gd name="T11" fmla="*/ 0 60000 65536"/>
                  <a:gd name="T12" fmla="*/ 0 60000 65536"/>
                  <a:gd name="T13" fmla="*/ 0 60000 65536"/>
                  <a:gd name="T14" fmla="*/ 0 60000 65536"/>
                  <a:gd name="T15" fmla="*/ 0 w 145"/>
                  <a:gd name="T16" fmla="*/ 0 h 182"/>
                  <a:gd name="T17" fmla="*/ 145 w 145"/>
                  <a:gd name="T18" fmla="*/ 182 h 182"/>
                </a:gdLst>
                <a:ahLst/>
                <a:cxnLst>
                  <a:cxn ang="T10">
                    <a:pos x="T0" y="T1"/>
                  </a:cxn>
                  <a:cxn ang="T11">
                    <a:pos x="T2" y="T3"/>
                  </a:cxn>
                  <a:cxn ang="T12">
                    <a:pos x="T4" y="T5"/>
                  </a:cxn>
                  <a:cxn ang="T13">
                    <a:pos x="T6" y="T7"/>
                  </a:cxn>
                  <a:cxn ang="T14">
                    <a:pos x="T8" y="T9"/>
                  </a:cxn>
                </a:cxnLst>
                <a:rect l="T15" t="T16" r="T17" b="T18"/>
                <a:pathLst>
                  <a:path w="145" h="182">
                    <a:moveTo>
                      <a:pt x="26" y="182"/>
                    </a:moveTo>
                    <a:lnTo>
                      <a:pt x="0" y="182"/>
                    </a:lnTo>
                    <a:lnTo>
                      <a:pt x="136" y="0"/>
                    </a:lnTo>
                    <a:lnTo>
                      <a:pt x="145" y="24"/>
                    </a:lnTo>
                    <a:lnTo>
                      <a:pt x="26" y="18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02" name="Line 39"/>
              <p:cNvSpPr>
                <a:spLocks noChangeShapeType="1"/>
              </p:cNvSpPr>
              <p:nvPr/>
            </p:nvSpPr>
            <p:spPr bwMode="auto">
              <a:xfrm flipH="1" flipV="1">
                <a:off x="2633" y="935"/>
                <a:ext cx="53" cy="77"/>
              </a:xfrm>
              <a:prstGeom prst="line">
                <a:avLst/>
              </a:prstGeom>
              <a:noFill/>
              <a:ln w="1588">
                <a:solidFill>
                  <a:srgbClr val="FFFFFF"/>
                </a:solidFill>
                <a:round/>
              </a:ln>
            </p:spPr>
            <p:txBody>
              <a:bodyPr/>
              <a:lstStyle/>
              <a:p>
                <a:endParaRPr lang="zh-CN" altLang="en-US"/>
              </a:p>
            </p:txBody>
          </p:sp>
          <p:sp>
            <p:nvSpPr>
              <p:cNvPr id="37103" name="Freeform 40"/>
              <p:cNvSpPr/>
              <p:nvPr/>
            </p:nvSpPr>
            <p:spPr bwMode="auto">
              <a:xfrm>
                <a:off x="2625" y="935"/>
                <a:ext cx="67" cy="83"/>
              </a:xfrm>
              <a:custGeom>
                <a:avLst/>
                <a:gdLst>
                  <a:gd name="T0" fmla="*/ 784647 w 104"/>
                  <a:gd name="T1" fmla="*/ 4446184 h 117"/>
                  <a:gd name="T2" fmla="*/ 784647 w 104"/>
                  <a:gd name="T3" fmla="*/ 4446184 h 117"/>
                  <a:gd name="T4" fmla="*/ 0 w 104"/>
                  <a:gd name="T5" fmla="*/ 0 h 117"/>
                  <a:gd name="T6" fmla="*/ 784647 w 104"/>
                  <a:gd name="T7" fmla="*/ 0 h 117"/>
                  <a:gd name="T8" fmla="*/ 784647 w 104"/>
                  <a:gd name="T9" fmla="*/ 4446184 h 117"/>
                  <a:gd name="T10" fmla="*/ 0 60000 65536"/>
                  <a:gd name="T11" fmla="*/ 0 60000 65536"/>
                  <a:gd name="T12" fmla="*/ 0 60000 65536"/>
                  <a:gd name="T13" fmla="*/ 0 60000 65536"/>
                  <a:gd name="T14" fmla="*/ 0 60000 65536"/>
                  <a:gd name="T15" fmla="*/ 0 w 104"/>
                  <a:gd name="T16" fmla="*/ 0 h 117"/>
                  <a:gd name="T17" fmla="*/ 104 w 104"/>
                  <a:gd name="T18" fmla="*/ 117 h 117"/>
                </a:gdLst>
                <a:ahLst/>
                <a:cxnLst>
                  <a:cxn ang="T10">
                    <a:pos x="T0" y="T1"/>
                  </a:cxn>
                  <a:cxn ang="T11">
                    <a:pos x="T2" y="T3"/>
                  </a:cxn>
                  <a:cxn ang="T12">
                    <a:pos x="T4" y="T5"/>
                  </a:cxn>
                  <a:cxn ang="T13">
                    <a:pos x="T6" y="T7"/>
                  </a:cxn>
                  <a:cxn ang="T14">
                    <a:pos x="T8" y="T9"/>
                  </a:cxn>
                </a:cxnLst>
                <a:rect l="T15" t="T16" r="T17" b="T18"/>
                <a:pathLst>
                  <a:path w="104" h="117">
                    <a:moveTo>
                      <a:pt x="104" y="106"/>
                    </a:moveTo>
                    <a:lnTo>
                      <a:pt x="85" y="117"/>
                    </a:lnTo>
                    <a:lnTo>
                      <a:pt x="0" y="0"/>
                    </a:lnTo>
                    <a:lnTo>
                      <a:pt x="27" y="0"/>
                    </a:lnTo>
                    <a:lnTo>
                      <a:pt x="104" y="106"/>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04" name="Line 41"/>
              <p:cNvSpPr>
                <a:spLocks noChangeShapeType="1"/>
              </p:cNvSpPr>
              <p:nvPr/>
            </p:nvSpPr>
            <p:spPr bwMode="auto">
              <a:xfrm flipH="1">
                <a:off x="2760" y="1012"/>
                <a:ext cx="83" cy="30"/>
              </a:xfrm>
              <a:prstGeom prst="line">
                <a:avLst/>
              </a:prstGeom>
              <a:noFill/>
              <a:ln w="1588">
                <a:solidFill>
                  <a:srgbClr val="FFFFFF"/>
                </a:solidFill>
                <a:round/>
              </a:ln>
            </p:spPr>
            <p:txBody>
              <a:bodyPr/>
              <a:lstStyle/>
              <a:p>
                <a:endParaRPr lang="zh-CN" altLang="en-US"/>
              </a:p>
            </p:txBody>
          </p:sp>
          <p:sp>
            <p:nvSpPr>
              <p:cNvPr id="37105" name="Freeform 42"/>
              <p:cNvSpPr/>
              <p:nvPr/>
            </p:nvSpPr>
            <p:spPr bwMode="auto">
              <a:xfrm>
                <a:off x="2756" y="1005"/>
                <a:ext cx="93" cy="44"/>
              </a:xfrm>
              <a:custGeom>
                <a:avLst/>
                <a:gdLst>
                  <a:gd name="T0" fmla="*/ 724429 w 145"/>
                  <a:gd name="T1" fmla="*/ 4477403 h 62"/>
                  <a:gd name="T2" fmla="*/ 0 w 145"/>
                  <a:gd name="T3" fmla="*/ 4477403 h 62"/>
                  <a:gd name="T4" fmla="*/ 724429 w 145"/>
                  <a:gd name="T5" fmla="*/ 0 h 62"/>
                  <a:gd name="T6" fmla="*/ 724429 w 145"/>
                  <a:gd name="T7" fmla="*/ 4477403 h 62"/>
                  <a:gd name="T8" fmla="*/ 724429 w 145"/>
                  <a:gd name="T9" fmla="*/ 4477403 h 62"/>
                  <a:gd name="T10" fmla="*/ 724429 w 145"/>
                  <a:gd name="T11" fmla="*/ 4477403 h 62"/>
                  <a:gd name="T12" fmla="*/ 0 60000 65536"/>
                  <a:gd name="T13" fmla="*/ 0 60000 65536"/>
                  <a:gd name="T14" fmla="*/ 0 60000 65536"/>
                  <a:gd name="T15" fmla="*/ 0 60000 65536"/>
                  <a:gd name="T16" fmla="*/ 0 60000 65536"/>
                  <a:gd name="T17" fmla="*/ 0 60000 65536"/>
                  <a:gd name="T18" fmla="*/ 0 w 145"/>
                  <a:gd name="T19" fmla="*/ 0 h 62"/>
                  <a:gd name="T20" fmla="*/ 145 w 145"/>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45" h="62">
                    <a:moveTo>
                      <a:pt x="8" y="62"/>
                    </a:moveTo>
                    <a:lnTo>
                      <a:pt x="0" y="41"/>
                    </a:lnTo>
                    <a:lnTo>
                      <a:pt x="133" y="0"/>
                    </a:lnTo>
                    <a:lnTo>
                      <a:pt x="145" y="7"/>
                    </a:lnTo>
                    <a:lnTo>
                      <a:pt x="143" y="18"/>
                    </a:lnTo>
                    <a:lnTo>
                      <a:pt x="8" y="6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06" name="Line 43"/>
              <p:cNvSpPr>
                <a:spLocks noChangeShapeType="1"/>
              </p:cNvSpPr>
              <p:nvPr/>
            </p:nvSpPr>
            <p:spPr bwMode="auto">
              <a:xfrm flipV="1">
                <a:off x="3329" y="866"/>
                <a:ext cx="1" cy="139"/>
              </a:xfrm>
              <a:prstGeom prst="line">
                <a:avLst/>
              </a:prstGeom>
              <a:noFill/>
              <a:ln w="1588">
                <a:solidFill>
                  <a:srgbClr val="FFFFFF"/>
                </a:solidFill>
                <a:round/>
              </a:ln>
            </p:spPr>
            <p:txBody>
              <a:bodyPr/>
              <a:lstStyle/>
              <a:p>
                <a:endParaRPr lang="zh-CN" altLang="en-US"/>
              </a:p>
            </p:txBody>
          </p:sp>
          <p:sp>
            <p:nvSpPr>
              <p:cNvPr id="37107" name="Freeform 44"/>
              <p:cNvSpPr/>
              <p:nvPr/>
            </p:nvSpPr>
            <p:spPr bwMode="auto">
              <a:xfrm>
                <a:off x="3323" y="862"/>
                <a:ext cx="14" cy="148"/>
              </a:xfrm>
              <a:custGeom>
                <a:avLst/>
                <a:gdLst>
                  <a:gd name="T0" fmla="*/ 628962 w 22"/>
                  <a:gd name="T1" fmla="*/ 3950859 h 210"/>
                  <a:gd name="T2" fmla="*/ 628962 w 22"/>
                  <a:gd name="T3" fmla="*/ 3950859 h 210"/>
                  <a:gd name="T4" fmla="*/ 0 w 22"/>
                  <a:gd name="T5" fmla="*/ 3950859 h 210"/>
                  <a:gd name="T6" fmla="*/ 0 w 22"/>
                  <a:gd name="T7" fmla="*/ 3950859 h 210"/>
                  <a:gd name="T8" fmla="*/ 628962 w 22"/>
                  <a:gd name="T9" fmla="*/ 0 h 210"/>
                  <a:gd name="T10" fmla="*/ 628962 w 22"/>
                  <a:gd name="T11" fmla="*/ 3950859 h 210"/>
                  <a:gd name="T12" fmla="*/ 628962 w 22"/>
                  <a:gd name="T13" fmla="*/ 3950859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2" y="210"/>
                    </a:lnTo>
                    <a:lnTo>
                      <a:pt x="0" y="204"/>
                    </a:lnTo>
                    <a:lnTo>
                      <a:pt x="0" y="5"/>
                    </a:lnTo>
                    <a:lnTo>
                      <a:pt x="12" y="0"/>
                    </a:lnTo>
                    <a:lnTo>
                      <a:pt x="22" y="5"/>
                    </a:lnTo>
                    <a:lnTo>
                      <a:pt x="22" y="20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08" name="Line 45"/>
              <p:cNvSpPr>
                <a:spLocks noChangeShapeType="1"/>
              </p:cNvSpPr>
              <p:nvPr/>
            </p:nvSpPr>
            <p:spPr bwMode="auto">
              <a:xfrm flipH="1" flipV="1">
                <a:off x="3335" y="1012"/>
                <a:ext cx="114" cy="73"/>
              </a:xfrm>
              <a:prstGeom prst="line">
                <a:avLst/>
              </a:prstGeom>
              <a:noFill/>
              <a:ln w="1588">
                <a:solidFill>
                  <a:srgbClr val="FFFFFF"/>
                </a:solidFill>
                <a:round/>
              </a:ln>
            </p:spPr>
            <p:txBody>
              <a:bodyPr/>
              <a:lstStyle/>
              <a:p>
                <a:endParaRPr lang="zh-CN" altLang="en-US"/>
              </a:p>
            </p:txBody>
          </p:sp>
          <p:sp>
            <p:nvSpPr>
              <p:cNvPr id="37109" name="Freeform 46"/>
              <p:cNvSpPr/>
              <p:nvPr/>
            </p:nvSpPr>
            <p:spPr bwMode="auto">
              <a:xfrm>
                <a:off x="3330" y="1005"/>
                <a:ext cx="122" cy="90"/>
              </a:xfrm>
              <a:custGeom>
                <a:avLst/>
                <a:gdLst>
                  <a:gd name="T0" fmla="*/ 739333 w 190"/>
                  <a:gd name="T1" fmla="*/ 5030640 h 126"/>
                  <a:gd name="T2" fmla="*/ 739333 w 190"/>
                  <a:gd name="T3" fmla="*/ 5030640 h 126"/>
                  <a:gd name="T4" fmla="*/ 0 w 190"/>
                  <a:gd name="T5" fmla="*/ 5030640 h 126"/>
                  <a:gd name="T6" fmla="*/ 0 w 190"/>
                  <a:gd name="T7" fmla="*/ 5030640 h 126"/>
                  <a:gd name="T8" fmla="*/ 739333 w 190"/>
                  <a:gd name="T9" fmla="*/ 0 h 126"/>
                  <a:gd name="T10" fmla="*/ 739333 w 190"/>
                  <a:gd name="T11" fmla="*/ 5030640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87" y="102"/>
                    </a:moveTo>
                    <a:lnTo>
                      <a:pt x="190" y="126"/>
                    </a:lnTo>
                    <a:lnTo>
                      <a:pt x="0" y="18"/>
                    </a:lnTo>
                    <a:lnTo>
                      <a:pt x="0" y="7"/>
                    </a:lnTo>
                    <a:lnTo>
                      <a:pt x="10" y="0"/>
                    </a:lnTo>
                    <a:lnTo>
                      <a:pt x="187" y="10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10" name="Line 47"/>
              <p:cNvSpPr>
                <a:spLocks noChangeShapeType="1"/>
              </p:cNvSpPr>
              <p:nvPr/>
            </p:nvSpPr>
            <p:spPr bwMode="auto">
              <a:xfrm flipH="1" flipV="1">
                <a:off x="3365" y="988"/>
                <a:ext cx="84" cy="53"/>
              </a:xfrm>
              <a:prstGeom prst="line">
                <a:avLst/>
              </a:prstGeom>
              <a:noFill/>
              <a:ln w="1588">
                <a:solidFill>
                  <a:srgbClr val="FFFFFF"/>
                </a:solidFill>
                <a:round/>
              </a:ln>
            </p:spPr>
            <p:txBody>
              <a:bodyPr/>
              <a:lstStyle/>
              <a:p>
                <a:endParaRPr lang="zh-CN" altLang="en-US"/>
              </a:p>
            </p:txBody>
          </p:sp>
          <p:sp>
            <p:nvSpPr>
              <p:cNvPr id="37111" name="Freeform 48"/>
              <p:cNvSpPr/>
              <p:nvPr/>
            </p:nvSpPr>
            <p:spPr bwMode="auto">
              <a:xfrm>
                <a:off x="3362" y="981"/>
                <a:ext cx="92" cy="66"/>
              </a:xfrm>
              <a:custGeom>
                <a:avLst/>
                <a:gdLst>
                  <a:gd name="T0" fmla="*/ 596327 w 145"/>
                  <a:gd name="T1" fmla="*/ 4477386 h 93"/>
                  <a:gd name="T2" fmla="*/ 596327 w 145"/>
                  <a:gd name="T3" fmla="*/ 4477386 h 93"/>
                  <a:gd name="T4" fmla="*/ 0 w 145"/>
                  <a:gd name="T5" fmla="*/ 4477386 h 93"/>
                  <a:gd name="T6" fmla="*/ 596327 w 145"/>
                  <a:gd name="T7" fmla="*/ 0 h 93"/>
                  <a:gd name="T8" fmla="*/ 596327 w 145"/>
                  <a:gd name="T9" fmla="*/ 4477386 h 93"/>
                  <a:gd name="T10" fmla="*/ 0 60000 65536"/>
                  <a:gd name="T11" fmla="*/ 0 60000 65536"/>
                  <a:gd name="T12" fmla="*/ 0 60000 65536"/>
                  <a:gd name="T13" fmla="*/ 0 60000 65536"/>
                  <a:gd name="T14" fmla="*/ 0 60000 65536"/>
                  <a:gd name="T15" fmla="*/ 0 w 145"/>
                  <a:gd name="T16" fmla="*/ 0 h 93"/>
                  <a:gd name="T17" fmla="*/ 145 w 145"/>
                  <a:gd name="T18" fmla="*/ 93 h 93"/>
                </a:gdLst>
                <a:ahLst/>
                <a:cxnLst>
                  <a:cxn ang="T10">
                    <a:pos x="T0" y="T1"/>
                  </a:cxn>
                  <a:cxn ang="T11">
                    <a:pos x="T2" y="T3"/>
                  </a:cxn>
                  <a:cxn ang="T12">
                    <a:pos x="T4" y="T5"/>
                  </a:cxn>
                  <a:cxn ang="T13">
                    <a:pos x="T6" y="T7"/>
                  </a:cxn>
                  <a:cxn ang="T14">
                    <a:pos x="T8" y="T9"/>
                  </a:cxn>
                </a:cxnLst>
                <a:rect l="T15" t="T16" r="T17" b="T18"/>
                <a:pathLst>
                  <a:path w="145" h="93">
                    <a:moveTo>
                      <a:pt x="145" y="75"/>
                    </a:moveTo>
                    <a:lnTo>
                      <a:pt x="135" y="93"/>
                    </a:lnTo>
                    <a:lnTo>
                      <a:pt x="0" y="18"/>
                    </a:lnTo>
                    <a:lnTo>
                      <a:pt x="10" y="0"/>
                    </a:lnTo>
                    <a:lnTo>
                      <a:pt x="145" y="75"/>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12" name="Line 49"/>
              <p:cNvSpPr>
                <a:spLocks noChangeShapeType="1"/>
              </p:cNvSpPr>
              <p:nvPr/>
            </p:nvSpPr>
            <p:spPr bwMode="auto">
              <a:xfrm flipH="1">
                <a:off x="3452" y="1010"/>
                <a:ext cx="117" cy="75"/>
              </a:xfrm>
              <a:prstGeom prst="line">
                <a:avLst/>
              </a:prstGeom>
              <a:noFill/>
              <a:ln w="1588">
                <a:solidFill>
                  <a:srgbClr val="FFFFFF"/>
                </a:solidFill>
                <a:round/>
              </a:ln>
            </p:spPr>
            <p:txBody>
              <a:bodyPr/>
              <a:lstStyle/>
              <a:p>
                <a:endParaRPr lang="zh-CN" altLang="en-US"/>
              </a:p>
            </p:txBody>
          </p:sp>
          <p:sp>
            <p:nvSpPr>
              <p:cNvPr id="37113" name="Freeform 50"/>
              <p:cNvSpPr/>
              <p:nvPr/>
            </p:nvSpPr>
            <p:spPr bwMode="auto">
              <a:xfrm>
                <a:off x="3451" y="1005"/>
                <a:ext cx="126" cy="90"/>
              </a:xfrm>
              <a:custGeom>
                <a:avLst/>
                <a:gdLst>
                  <a:gd name="T0" fmla="*/ 688978 w 197"/>
                  <a:gd name="T1" fmla="*/ 0 h 126"/>
                  <a:gd name="T2" fmla="*/ 688978 w 197"/>
                  <a:gd name="T3" fmla="*/ 5030640 h 126"/>
                  <a:gd name="T4" fmla="*/ 688978 w 197"/>
                  <a:gd name="T5" fmla="*/ 5030640 h 126"/>
                  <a:gd name="T6" fmla="*/ 0 w 197"/>
                  <a:gd name="T7" fmla="*/ 5030640 h 126"/>
                  <a:gd name="T8" fmla="*/ 688978 w 197"/>
                  <a:gd name="T9" fmla="*/ 0 h 126"/>
                  <a:gd name="T10" fmla="*/ 0 60000 65536"/>
                  <a:gd name="T11" fmla="*/ 0 60000 65536"/>
                  <a:gd name="T12" fmla="*/ 0 60000 65536"/>
                  <a:gd name="T13" fmla="*/ 0 60000 65536"/>
                  <a:gd name="T14" fmla="*/ 0 60000 65536"/>
                  <a:gd name="T15" fmla="*/ 0 w 197"/>
                  <a:gd name="T16" fmla="*/ 0 h 126"/>
                  <a:gd name="T17" fmla="*/ 197 w 197"/>
                  <a:gd name="T18" fmla="*/ 126 h 126"/>
                </a:gdLst>
                <a:ahLst/>
                <a:cxnLst>
                  <a:cxn ang="T10">
                    <a:pos x="T0" y="T1"/>
                  </a:cxn>
                  <a:cxn ang="T11">
                    <a:pos x="T2" y="T3"/>
                  </a:cxn>
                  <a:cxn ang="T12">
                    <a:pos x="T4" y="T5"/>
                  </a:cxn>
                  <a:cxn ang="T13">
                    <a:pos x="T6" y="T7"/>
                  </a:cxn>
                  <a:cxn ang="T14">
                    <a:pos x="T8" y="T9"/>
                  </a:cxn>
                </a:cxnLst>
                <a:rect l="T15" t="T16" r="T17" b="T18"/>
                <a:pathLst>
                  <a:path w="197" h="126">
                    <a:moveTo>
                      <a:pt x="177" y="0"/>
                    </a:moveTo>
                    <a:lnTo>
                      <a:pt x="197" y="12"/>
                    </a:lnTo>
                    <a:lnTo>
                      <a:pt x="2" y="126"/>
                    </a:lnTo>
                    <a:lnTo>
                      <a:pt x="0" y="102"/>
                    </a:lnTo>
                    <a:lnTo>
                      <a:pt x="177"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14" name="Line 51"/>
              <p:cNvSpPr>
                <a:spLocks noChangeShapeType="1"/>
              </p:cNvSpPr>
              <p:nvPr/>
            </p:nvSpPr>
            <p:spPr bwMode="auto">
              <a:xfrm>
                <a:off x="3571" y="862"/>
                <a:ext cx="0" cy="146"/>
              </a:xfrm>
              <a:prstGeom prst="line">
                <a:avLst/>
              </a:prstGeom>
              <a:noFill/>
              <a:ln w="1588">
                <a:solidFill>
                  <a:srgbClr val="FFFFFF"/>
                </a:solidFill>
                <a:round/>
              </a:ln>
            </p:spPr>
            <p:txBody>
              <a:bodyPr/>
              <a:lstStyle/>
              <a:p>
                <a:endParaRPr lang="zh-CN" altLang="en-US"/>
              </a:p>
            </p:txBody>
          </p:sp>
          <p:sp>
            <p:nvSpPr>
              <p:cNvPr id="37115" name="Freeform 52"/>
              <p:cNvSpPr/>
              <p:nvPr/>
            </p:nvSpPr>
            <p:spPr bwMode="auto">
              <a:xfrm>
                <a:off x="3564" y="857"/>
                <a:ext cx="13" cy="157"/>
              </a:xfrm>
              <a:custGeom>
                <a:avLst/>
                <a:gdLst>
                  <a:gd name="T0" fmla="*/ 0 w 20"/>
                  <a:gd name="T1" fmla="*/ 4205023 h 222"/>
                  <a:gd name="T2" fmla="*/ 921229 w 20"/>
                  <a:gd name="T3" fmla="*/ 0 h 222"/>
                  <a:gd name="T4" fmla="*/ 921229 w 20"/>
                  <a:gd name="T5" fmla="*/ 4205023 h 222"/>
                  <a:gd name="T6" fmla="*/ 0 w 20"/>
                  <a:gd name="T7" fmla="*/ 4205023 h 222"/>
                  <a:gd name="T8" fmla="*/ 0 w 20"/>
                  <a:gd name="T9" fmla="*/ 4205023 h 222"/>
                  <a:gd name="T10" fmla="*/ 0 60000 65536"/>
                  <a:gd name="T11" fmla="*/ 0 60000 65536"/>
                  <a:gd name="T12" fmla="*/ 0 60000 65536"/>
                  <a:gd name="T13" fmla="*/ 0 60000 65536"/>
                  <a:gd name="T14" fmla="*/ 0 60000 65536"/>
                  <a:gd name="T15" fmla="*/ 0 w 20"/>
                  <a:gd name="T16" fmla="*/ 0 h 222"/>
                  <a:gd name="T17" fmla="*/ 20 w 20"/>
                  <a:gd name="T18" fmla="*/ 222 h 222"/>
                </a:gdLst>
                <a:ahLst/>
                <a:cxnLst>
                  <a:cxn ang="T10">
                    <a:pos x="T0" y="T1"/>
                  </a:cxn>
                  <a:cxn ang="T11">
                    <a:pos x="T2" y="T3"/>
                  </a:cxn>
                  <a:cxn ang="T12">
                    <a:pos x="T4" y="T5"/>
                  </a:cxn>
                  <a:cxn ang="T13">
                    <a:pos x="T6" y="T7"/>
                  </a:cxn>
                  <a:cxn ang="T14">
                    <a:pos x="T8" y="T9"/>
                  </a:cxn>
                </a:cxnLst>
                <a:rect l="T15" t="T16" r="T17" b="T18"/>
                <a:pathLst>
                  <a:path w="20" h="222">
                    <a:moveTo>
                      <a:pt x="0" y="12"/>
                    </a:moveTo>
                    <a:lnTo>
                      <a:pt x="20" y="0"/>
                    </a:lnTo>
                    <a:lnTo>
                      <a:pt x="20" y="222"/>
                    </a:lnTo>
                    <a:lnTo>
                      <a:pt x="0" y="210"/>
                    </a:lnTo>
                    <a:lnTo>
                      <a:pt x="0" y="1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16" name="Line 53"/>
              <p:cNvSpPr>
                <a:spLocks noChangeShapeType="1"/>
              </p:cNvSpPr>
              <p:nvPr/>
            </p:nvSpPr>
            <p:spPr bwMode="auto">
              <a:xfrm>
                <a:off x="3535" y="883"/>
                <a:ext cx="1" cy="105"/>
              </a:xfrm>
              <a:prstGeom prst="line">
                <a:avLst/>
              </a:prstGeom>
              <a:noFill/>
              <a:ln w="1588">
                <a:solidFill>
                  <a:srgbClr val="FFFFFF"/>
                </a:solidFill>
                <a:round/>
              </a:ln>
            </p:spPr>
            <p:txBody>
              <a:bodyPr/>
              <a:lstStyle/>
              <a:p>
                <a:endParaRPr lang="zh-CN" altLang="en-US"/>
              </a:p>
            </p:txBody>
          </p:sp>
          <p:sp>
            <p:nvSpPr>
              <p:cNvPr id="37117" name="Rectangle 54"/>
              <p:cNvSpPr>
                <a:spLocks noChangeArrowheads="1"/>
              </p:cNvSpPr>
              <p:nvPr/>
            </p:nvSpPr>
            <p:spPr bwMode="auto">
              <a:xfrm>
                <a:off x="3529" y="883"/>
                <a:ext cx="14" cy="105"/>
              </a:xfrm>
              <a:prstGeom prst="rect">
                <a:avLst/>
              </a:prstGeom>
              <a:solidFill>
                <a:srgbClr val="FFFFFF"/>
              </a:solid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18" name="Line 55"/>
              <p:cNvSpPr>
                <a:spLocks noChangeShapeType="1"/>
              </p:cNvSpPr>
              <p:nvPr/>
            </p:nvSpPr>
            <p:spPr bwMode="auto">
              <a:xfrm>
                <a:off x="3452" y="787"/>
                <a:ext cx="117" cy="75"/>
              </a:xfrm>
              <a:prstGeom prst="line">
                <a:avLst/>
              </a:prstGeom>
              <a:noFill/>
              <a:ln w="1588">
                <a:solidFill>
                  <a:srgbClr val="FFFFFF"/>
                </a:solidFill>
                <a:round/>
              </a:ln>
            </p:spPr>
            <p:txBody>
              <a:bodyPr/>
              <a:lstStyle/>
              <a:p>
                <a:endParaRPr lang="zh-CN" altLang="en-US"/>
              </a:p>
            </p:txBody>
          </p:sp>
          <p:sp>
            <p:nvSpPr>
              <p:cNvPr id="37119" name="Freeform 56"/>
              <p:cNvSpPr/>
              <p:nvPr/>
            </p:nvSpPr>
            <p:spPr bwMode="auto">
              <a:xfrm>
                <a:off x="3451" y="779"/>
                <a:ext cx="126" cy="87"/>
              </a:xfrm>
              <a:custGeom>
                <a:avLst/>
                <a:gdLst>
                  <a:gd name="T0" fmla="*/ 0 w 197"/>
                  <a:gd name="T1" fmla="*/ 4884249 h 122"/>
                  <a:gd name="T2" fmla="*/ 688978 w 197"/>
                  <a:gd name="T3" fmla="*/ 0 h 122"/>
                  <a:gd name="T4" fmla="*/ 688978 w 197"/>
                  <a:gd name="T5" fmla="*/ 4884249 h 122"/>
                  <a:gd name="T6" fmla="*/ 688978 w 197"/>
                  <a:gd name="T7" fmla="*/ 4884249 h 122"/>
                  <a:gd name="T8" fmla="*/ 0 w 197"/>
                  <a:gd name="T9" fmla="*/ 4884249 h 122"/>
                  <a:gd name="T10" fmla="*/ 0 60000 65536"/>
                  <a:gd name="T11" fmla="*/ 0 60000 65536"/>
                  <a:gd name="T12" fmla="*/ 0 60000 65536"/>
                  <a:gd name="T13" fmla="*/ 0 60000 65536"/>
                  <a:gd name="T14" fmla="*/ 0 60000 65536"/>
                  <a:gd name="T15" fmla="*/ 0 w 197"/>
                  <a:gd name="T16" fmla="*/ 0 h 122"/>
                  <a:gd name="T17" fmla="*/ 197 w 197"/>
                  <a:gd name="T18" fmla="*/ 122 h 122"/>
                </a:gdLst>
                <a:ahLst/>
                <a:cxnLst>
                  <a:cxn ang="T10">
                    <a:pos x="T0" y="T1"/>
                  </a:cxn>
                  <a:cxn ang="T11">
                    <a:pos x="T2" y="T3"/>
                  </a:cxn>
                  <a:cxn ang="T12">
                    <a:pos x="T4" y="T5"/>
                  </a:cxn>
                  <a:cxn ang="T13">
                    <a:pos x="T6" y="T7"/>
                  </a:cxn>
                  <a:cxn ang="T14">
                    <a:pos x="T8" y="T9"/>
                  </a:cxn>
                </a:cxnLst>
                <a:rect l="T15" t="T16" r="T17" b="T18"/>
                <a:pathLst>
                  <a:path w="197" h="122">
                    <a:moveTo>
                      <a:pt x="0" y="24"/>
                    </a:moveTo>
                    <a:lnTo>
                      <a:pt x="2" y="0"/>
                    </a:lnTo>
                    <a:lnTo>
                      <a:pt x="197" y="111"/>
                    </a:lnTo>
                    <a:lnTo>
                      <a:pt x="177" y="122"/>
                    </a:lnTo>
                    <a:lnTo>
                      <a:pt x="0"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20" name="Line 57"/>
              <p:cNvSpPr>
                <a:spLocks noChangeShapeType="1"/>
              </p:cNvSpPr>
              <p:nvPr/>
            </p:nvSpPr>
            <p:spPr bwMode="auto">
              <a:xfrm flipV="1">
                <a:off x="3335" y="787"/>
                <a:ext cx="114" cy="72"/>
              </a:xfrm>
              <a:prstGeom prst="line">
                <a:avLst/>
              </a:prstGeom>
              <a:noFill/>
              <a:ln w="1588">
                <a:solidFill>
                  <a:srgbClr val="FFFFFF"/>
                </a:solidFill>
                <a:round/>
              </a:ln>
            </p:spPr>
            <p:txBody>
              <a:bodyPr/>
              <a:lstStyle/>
              <a:p>
                <a:endParaRPr lang="zh-CN" altLang="en-US"/>
              </a:p>
            </p:txBody>
          </p:sp>
          <p:sp>
            <p:nvSpPr>
              <p:cNvPr id="37121" name="Freeform 58"/>
              <p:cNvSpPr/>
              <p:nvPr/>
            </p:nvSpPr>
            <p:spPr bwMode="auto">
              <a:xfrm>
                <a:off x="3330" y="779"/>
                <a:ext cx="122" cy="87"/>
              </a:xfrm>
              <a:custGeom>
                <a:avLst/>
                <a:gdLst>
                  <a:gd name="T0" fmla="*/ 739333 w 190"/>
                  <a:gd name="T1" fmla="*/ 0 h 122"/>
                  <a:gd name="T2" fmla="*/ 739333 w 190"/>
                  <a:gd name="T3" fmla="*/ 4884249 h 122"/>
                  <a:gd name="T4" fmla="*/ 739333 w 190"/>
                  <a:gd name="T5" fmla="*/ 4884249 h 122"/>
                  <a:gd name="T6" fmla="*/ 0 w 190"/>
                  <a:gd name="T7" fmla="*/ 4884249 h 122"/>
                  <a:gd name="T8" fmla="*/ 0 w 190"/>
                  <a:gd name="T9" fmla="*/ 4884249 h 122"/>
                  <a:gd name="T10" fmla="*/ 739333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7" y="24"/>
                    </a:lnTo>
                    <a:lnTo>
                      <a:pt x="10" y="122"/>
                    </a:lnTo>
                    <a:lnTo>
                      <a:pt x="0" y="117"/>
                    </a:lnTo>
                    <a:lnTo>
                      <a:pt x="0" y="104"/>
                    </a:lnTo>
                    <a:lnTo>
                      <a:pt x="190"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22" name="Line 59"/>
              <p:cNvSpPr>
                <a:spLocks noChangeShapeType="1"/>
              </p:cNvSpPr>
              <p:nvPr/>
            </p:nvSpPr>
            <p:spPr bwMode="auto">
              <a:xfrm flipH="1">
                <a:off x="3365" y="830"/>
                <a:ext cx="84" cy="53"/>
              </a:xfrm>
              <a:prstGeom prst="line">
                <a:avLst/>
              </a:prstGeom>
              <a:noFill/>
              <a:ln w="1588">
                <a:solidFill>
                  <a:srgbClr val="FFFFFF"/>
                </a:solidFill>
                <a:round/>
              </a:ln>
            </p:spPr>
            <p:txBody>
              <a:bodyPr/>
              <a:lstStyle/>
              <a:p>
                <a:endParaRPr lang="zh-CN" altLang="en-US"/>
              </a:p>
            </p:txBody>
          </p:sp>
          <p:sp>
            <p:nvSpPr>
              <p:cNvPr id="37123" name="Freeform 60"/>
              <p:cNvSpPr/>
              <p:nvPr/>
            </p:nvSpPr>
            <p:spPr bwMode="auto">
              <a:xfrm>
                <a:off x="3362" y="824"/>
                <a:ext cx="92" cy="66"/>
              </a:xfrm>
              <a:custGeom>
                <a:avLst/>
                <a:gdLst>
                  <a:gd name="T0" fmla="*/ 596327 w 145"/>
                  <a:gd name="T1" fmla="*/ 0 h 93"/>
                  <a:gd name="T2" fmla="*/ 596327 w 145"/>
                  <a:gd name="T3" fmla="*/ 4477386 h 93"/>
                  <a:gd name="T4" fmla="*/ 596327 w 145"/>
                  <a:gd name="T5" fmla="*/ 4477386 h 93"/>
                  <a:gd name="T6" fmla="*/ 0 w 145"/>
                  <a:gd name="T7" fmla="*/ 4477386 h 93"/>
                  <a:gd name="T8" fmla="*/ 596327 w 145"/>
                  <a:gd name="T9" fmla="*/ 0 h 93"/>
                  <a:gd name="T10" fmla="*/ 0 60000 65536"/>
                  <a:gd name="T11" fmla="*/ 0 60000 65536"/>
                  <a:gd name="T12" fmla="*/ 0 60000 65536"/>
                  <a:gd name="T13" fmla="*/ 0 60000 65536"/>
                  <a:gd name="T14" fmla="*/ 0 60000 65536"/>
                  <a:gd name="T15" fmla="*/ 0 w 145"/>
                  <a:gd name="T16" fmla="*/ 0 h 93"/>
                  <a:gd name="T17" fmla="*/ 145 w 145"/>
                  <a:gd name="T18" fmla="*/ 93 h 93"/>
                </a:gdLst>
                <a:ahLst/>
                <a:cxnLst>
                  <a:cxn ang="T10">
                    <a:pos x="T0" y="T1"/>
                  </a:cxn>
                  <a:cxn ang="T11">
                    <a:pos x="T2" y="T3"/>
                  </a:cxn>
                  <a:cxn ang="T12">
                    <a:pos x="T4" y="T5"/>
                  </a:cxn>
                  <a:cxn ang="T13">
                    <a:pos x="T6" y="T7"/>
                  </a:cxn>
                  <a:cxn ang="T14">
                    <a:pos x="T8" y="T9"/>
                  </a:cxn>
                </a:cxnLst>
                <a:rect l="T15" t="T16" r="T17" b="T18"/>
                <a:pathLst>
                  <a:path w="145" h="93">
                    <a:moveTo>
                      <a:pt x="135" y="0"/>
                    </a:moveTo>
                    <a:lnTo>
                      <a:pt x="145" y="18"/>
                    </a:lnTo>
                    <a:lnTo>
                      <a:pt x="10" y="93"/>
                    </a:lnTo>
                    <a:lnTo>
                      <a:pt x="0" y="75"/>
                    </a:lnTo>
                    <a:lnTo>
                      <a:pt x="135"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24" name="Rectangle 61"/>
              <p:cNvSpPr>
                <a:spLocks noChangeArrowheads="1"/>
              </p:cNvSpPr>
              <p:nvPr/>
            </p:nvSpPr>
            <p:spPr bwMode="auto">
              <a:xfrm>
                <a:off x="3052" y="787"/>
                <a:ext cx="77" cy="110"/>
              </a:xfrm>
              <a:prstGeom prst="rect">
                <a:avLst/>
              </a:prstGeom>
              <a:no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25" name="Rectangle 62"/>
              <p:cNvSpPr>
                <a:spLocks noChangeArrowheads="1"/>
              </p:cNvSpPr>
              <p:nvPr/>
            </p:nvSpPr>
            <p:spPr bwMode="auto">
              <a:xfrm>
                <a:off x="3052" y="771"/>
                <a:ext cx="128" cy="153"/>
              </a:xfrm>
              <a:prstGeom prst="rect">
                <a:avLst/>
              </a:prstGeom>
              <a:no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26" name="Rectangle 64"/>
              <p:cNvSpPr>
                <a:spLocks noChangeArrowheads="1"/>
              </p:cNvSpPr>
              <p:nvPr/>
            </p:nvSpPr>
            <p:spPr bwMode="auto">
              <a:xfrm>
                <a:off x="2683" y="984"/>
                <a:ext cx="71" cy="108"/>
              </a:xfrm>
              <a:prstGeom prst="rect">
                <a:avLst/>
              </a:prstGeom>
              <a:no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27" name="Rectangle 65"/>
              <p:cNvSpPr>
                <a:spLocks noChangeArrowheads="1"/>
              </p:cNvSpPr>
              <p:nvPr/>
            </p:nvSpPr>
            <p:spPr bwMode="auto">
              <a:xfrm>
                <a:off x="2683" y="967"/>
                <a:ext cx="123" cy="154"/>
              </a:xfrm>
              <a:prstGeom prst="rect">
                <a:avLst/>
              </a:prstGeom>
              <a:no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28" name="Freeform 67"/>
              <p:cNvSpPr/>
              <p:nvPr/>
            </p:nvSpPr>
            <p:spPr bwMode="auto">
              <a:xfrm>
                <a:off x="2668" y="840"/>
                <a:ext cx="60" cy="101"/>
              </a:xfrm>
              <a:custGeom>
                <a:avLst/>
                <a:gdLst>
                  <a:gd name="T0" fmla="*/ 549067 w 95"/>
                  <a:gd name="T1" fmla="*/ 0 h 142"/>
                  <a:gd name="T2" fmla="*/ 549067 w 95"/>
                  <a:gd name="T3" fmla="*/ 4661454 h 142"/>
                  <a:gd name="T4" fmla="*/ 549067 w 95"/>
                  <a:gd name="T5" fmla="*/ 4661454 h 142"/>
                  <a:gd name="T6" fmla="*/ 0 w 95"/>
                  <a:gd name="T7" fmla="*/ 4661454 h 142"/>
                  <a:gd name="T8" fmla="*/ 549067 w 95"/>
                  <a:gd name="T9" fmla="*/ 0 h 142"/>
                  <a:gd name="T10" fmla="*/ 0 60000 65536"/>
                  <a:gd name="T11" fmla="*/ 0 60000 65536"/>
                  <a:gd name="T12" fmla="*/ 0 60000 65536"/>
                  <a:gd name="T13" fmla="*/ 0 60000 65536"/>
                  <a:gd name="T14" fmla="*/ 0 60000 65536"/>
                  <a:gd name="T15" fmla="*/ 0 w 95"/>
                  <a:gd name="T16" fmla="*/ 0 h 142"/>
                  <a:gd name="T17" fmla="*/ 95 w 95"/>
                  <a:gd name="T18" fmla="*/ 142 h 142"/>
                </a:gdLst>
                <a:ahLst/>
                <a:cxnLst>
                  <a:cxn ang="T10">
                    <a:pos x="T0" y="T1"/>
                  </a:cxn>
                  <a:cxn ang="T11">
                    <a:pos x="T2" y="T3"/>
                  </a:cxn>
                  <a:cxn ang="T12">
                    <a:pos x="T4" y="T5"/>
                  </a:cxn>
                  <a:cxn ang="T13">
                    <a:pos x="T6" y="T7"/>
                  </a:cxn>
                  <a:cxn ang="T14">
                    <a:pos x="T8" y="T9"/>
                  </a:cxn>
                </a:cxnLst>
                <a:rect l="T15" t="T16" r="T17" b="T18"/>
                <a:pathLst>
                  <a:path w="95" h="142">
                    <a:moveTo>
                      <a:pt x="89" y="0"/>
                    </a:moveTo>
                    <a:lnTo>
                      <a:pt x="95" y="27"/>
                    </a:lnTo>
                    <a:lnTo>
                      <a:pt x="7" y="142"/>
                    </a:lnTo>
                    <a:lnTo>
                      <a:pt x="0" y="115"/>
                    </a:lnTo>
                    <a:lnTo>
                      <a:pt x="89"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29" name="Rectangle 68"/>
              <p:cNvSpPr>
                <a:spLocks noChangeArrowheads="1"/>
              </p:cNvSpPr>
              <p:nvPr/>
            </p:nvSpPr>
            <p:spPr bwMode="auto">
              <a:xfrm>
                <a:off x="2818" y="888"/>
                <a:ext cx="14" cy="106"/>
              </a:xfrm>
              <a:prstGeom prst="rect">
                <a:avLst/>
              </a:prstGeom>
              <a:solidFill>
                <a:srgbClr val="FFFFFF"/>
              </a:solid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30" name="Line 69"/>
              <p:cNvSpPr>
                <a:spLocks noChangeShapeType="1"/>
              </p:cNvSpPr>
              <p:nvPr/>
            </p:nvSpPr>
            <p:spPr bwMode="auto">
              <a:xfrm flipH="1">
                <a:off x="3255" y="1014"/>
                <a:ext cx="70" cy="45"/>
              </a:xfrm>
              <a:prstGeom prst="line">
                <a:avLst/>
              </a:prstGeom>
              <a:noFill/>
              <a:ln w="1588">
                <a:solidFill>
                  <a:srgbClr val="FFFFFF"/>
                </a:solidFill>
                <a:round/>
              </a:ln>
            </p:spPr>
            <p:txBody>
              <a:bodyPr/>
              <a:lstStyle/>
              <a:p>
                <a:endParaRPr lang="zh-CN" altLang="en-US"/>
              </a:p>
            </p:txBody>
          </p:sp>
          <p:sp>
            <p:nvSpPr>
              <p:cNvPr id="37131" name="Freeform 70"/>
              <p:cNvSpPr/>
              <p:nvPr/>
            </p:nvSpPr>
            <p:spPr bwMode="auto">
              <a:xfrm>
                <a:off x="3241" y="1023"/>
                <a:ext cx="79" cy="57"/>
              </a:xfrm>
              <a:custGeom>
                <a:avLst/>
                <a:gdLst>
                  <a:gd name="T0" fmla="*/ 742889 w 123"/>
                  <a:gd name="T1" fmla="*/ 4808993 h 80"/>
                  <a:gd name="T2" fmla="*/ 0 w 123"/>
                  <a:gd name="T3" fmla="*/ 4808993 h 80"/>
                  <a:gd name="T4" fmla="*/ 742889 w 123"/>
                  <a:gd name="T5" fmla="*/ 0 h 80"/>
                  <a:gd name="T6" fmla="*/ 742889 w 123"/>
                  <a:gd name="T7" fmla="*/ 4808993 h 80"/>
                  <a:gd name="T8" fmla="*/ 742889 w 123"/>
                  <a:gd name="T9" fmla="*/ 4808993 h 80"/>
                  <a:gd name="T10" fmla="*/ 742889 w 123"/>
                  <a:gd name="T11" fmla="*/ 4808993 h 80"/>
                  <a:gd name="T12" fmla="*/ 0 60000 65536"/>
                  <a:gd name="T13" fmla="*/ 0 60000 65536"/>
                  <a:gd name="T14" fmla="*/ 0 60000 65536"/>
                  <a:gd name="T15" fmla="*/ 0 60000 65536"/>
                  <a:gd name="T16" fmla="*/ 0 60000 65536"/>
                  <a:gd name="T17" fmla="*/ 0 60000 65536"/>
                  <a:gd name="T18" fmla="*/ 0 w 123"/>
                  <a:gd name="T19" fmla="*/ 0 h 80"/>
                  <a:gd name="T20" fmla="*/ 123 w 12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3" h="80">
                    <a:moveTo>
                      <a:pt x="10" y="80"/>
                    </a:moveTo>
                    <a:lnTo>
                      <a:pt x="0" y="63"/>
                    </a:lnTo>
                    <a:lnTo>
                      <a:pt x="111" y="0"/>
                    </a:lnTo>
                    <a:lnTo>
                      <a:pt x="123" y="5"/>
                    </a:lnTo>
                    <a:lnTo>
                      <a:pt x="123" y="18"/>
                    </a:lnTo>
                    <a:lnTo>
                      <a:pt x="10" y="8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32" name="Rectangle 71"/>
              <p:cNvSpPr>
                <a:spLocks noChangeArrowheads="1"/>
              </p:cNvSpPr>
              <p:nvPr/>
            </p:nvSpPr>
            <p:spPr bwMode="auto">
              <a:xfrm>
                <a:off x="3127" y="1059"/>
                <a:ext cx="106" cy="109"/>
              </a:xfrm>
              <a:prstGeom prst="rect">
                <a:avLst/>
              </a:prstGeom>
              <a:no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33" name="Line 74"/>
              <p:cNvSpPr>
                <a:spLocks noChangeShapeType="1"/>
              </p:cNvSpPr>
              <p:nvPr/>
            </p:nvSpPr>
            <p:spPr bwMode="auto">
              <a:xfrm>
                <a:off x="2848" y="868"/>
                <a:ext cx="1" cy="137"/>
              </a:xfrm>
              <a:prstGeom prst="line">
                <a:avLst/>
              </a:prstGeom>
              <a:noFill/>
              <a:ln w="1588">
                <a:solidFill>
                  <a:srgbClr val="FFFFFF"/>
                </a:solidFill>
                <a:round/>
              </a:ln>
            </p:spPr>
            <p:txBody>
              <a:bodyPr/>
              <a:lstStyle/>
              <a:p>
                <a:endParaRPr lang="zh-CN" altLang="en-US"/>
              </a:p>
            </p:txBody>
          </p:sp>
          <p:sp>
            <p:nvSpPr>
              <p:cNvPr id="37134" name="Freeform 75"/>
              <p:cNvSpPr/>
              <p:nvPr/>
            </p:nvSpPr>
            <p:spPr bwMode="auto">
              <a:xfrm>
                <a:off x="2842" y="862"/>
                <a:ext cx="14" cy="148"/>
              </a:xfrm>
              <a:custGeom>
                <a:avLst/>
                <a:gdLst>
                  <a:gd name="T0" fmla="*/ 628962 w 22"/>
                  <a:gd name="T1" fmla="*/ 3950859 h 210"/>
                  <a:gd name="T2" fmla="*/ 628962 w 22"/>
                  <a:gd name="T3" fmla="*/ 3950859 h 210"/>
                  <a:gd name="T4" fmla="*/ 0 w 22"/>
                  <a:gd name="T5" fmla="*/ 3950859 h 210"/>
                  <a:gd name="T6" fmla="*/ 0 w 22"/>
                  <a:gd name="T7" fmla="*/ 3950859 h 210"/>
                  <a:gd name="T8" fmla="*/ 628962 w 22"/>
                  <a:gd name="T9" fmla="*/ 0 h 210"/>
                  <a:gd name="T10" fmla="*/ 628962 w 22"/>
                  <a:gd name="T11" fmla="*/ 3950859 h 210"/>
                  <a:gd name="T12" fmla="*/ 628962 w 22"/>
                  <a:gd name="T13" fmla="*/ 3950859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1" y="210"/>
                    </a:lnTo>
                    <a:lnTo>
                      <a:pt x="0" y="204"/>
                    </a:lnTo>
                    <a:lnTo>
                      <a:pt x="0" y="8"/>
                    </a:lnTo>
                    <a:lnTo>
                      <a:pt x="11" y="0"/>
                    </a:lnTo>
                    <a:lnTo>
                      <a:pt x="22" y="5"/>
                    </a:lnTo>
                    <a:lnTo>
                      <a:pt x="22" y="20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35" name="Line 76"/>
              <p:cNvSpPr>
                <a:spLocks noChangeShapeType="1"/>
              </p:cNvSpPr>
              <p:nvPr/>
            </p:nvSpPr>
            <p:spPr bwMode="auto">
              <a:xfrm flipH="1" flipV="1">
                <a:off x="2852" y="1012"/>
                <a:ext cx="116" cy="73"/>
              </a:xfrm>
              <a:prstGeom prst="line">
                <a:avLst/>
              </a:prstGeom>
              <a:noFill/>
              <a:ln w="1588">
                <a:solidFill>
                  <a:srgbClr val="FFFFFF"/>
                </a:solidFill>
                <a:round/>
              </a:ln>
            </p:spPr>
            <p:txBody>
              <a:bodyPr/>
              <a:lstStyle/>
              <a:p>
                <a:endParaRPr lang="zh-CN" altLang="en-US"/>
              </a:p>
            </p:txBody>
          </p:sp>
          <p:sp>
            <p:nvSpPr>
              <p:cNvPr id="37136" name="Freeform 77"/>
              <p:cNvSpPr/>
              <p:nvPr/>
            </p:nvSpPr>
            <p:spPr bwMode="auto">
              <a:xfrm>
                <a:off x="2848" y="1005"/>
                <a:ext cx="121" cy="90"/>
              </a:xfrm>
              <a:custGeom>
                <a:avLst/>
                <a:gdLst>
                  <a:gd name="T0" fmla="*/ 701055 w 189"/>
                  <a:gd name="T1" fmla="*/ 5030640 h 126"/>
                  <a:gd name="T2" fmla="*/ 701055 w 189"/>
                  <a:gd name="T3" fmla="*/ 5030640 h 126"/>
                  <a:gd name="T4" fmla="*/ 0 w 189"/>
                  <a:gd name="T5" fmla="*/ 5030640 h 126"/>
                  <a:gd name="T6" fmla="*/ 701055 w 189"/>
                  <a:gd name="T7" fmla="*/ 5030640 h 126"/>
                  <a:gd name="T8" fmla="*/ 701055 w 189"/>
                  <a:gd name="T9" fmla="*/ 0 h 126"/>
                  <a:gd name="T10" fmla="*/ 701055 w 189"/>
                  <a:gd name="T11" fmla="*/ 5030640 h 126"/>
                  <a:gd name="T12" fmla="*/ 0 60000 65536"/>
                  <a:gd name="T13" fmla="*/ 0 60000 65536"/>
                  <a:gd name="T14" fmla="*/ 0 60000 65536"/>
                  <a:gd name="T15" fmla="*/ 0 60000 65536"/>
                  <a:gd name="T16" fmla="*/ 0 60000 65536"/>
                  <a:gd name="T17" fmla="*/ 0 60000 65536"/>
                  <a:gd name="T18" fmla="*/ 0 w 189"/>
                  <a:gd name="T19" fmla="*/ 0 h 126"/>
                  <a:gd name="T20" fmla="*/ 189 w 189"/>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89" h="126">
                    <a:moveTo>
                      <a:pt x="189" y="102"/>
                    </a:moveTo>
                    <a:lnTo>
                      <a:pt x="189" y="126"/>
                    </a:lnTo>
                    <a:lnTo>
                      <a:pt x="0" y="18"/>
                    </a:lnTo>
                    <a:lnTo>
                      <a:pt x="1" y="7"/>
                    </a:lnTo>
                    <a:lnTo>
                      <a:pt x="12" y="0"/>
                    </a:lnTo>
                    <a:lnTo>
                      <a:pt x="189" y="10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37" name="Line 78"/>
              <p:cNvSpPr>
                <a:spLocks noChangeShapeType="1"/>
              </p:cNvSpPr>
              <p:nvPr/>
            </p:nvSpPr>
            <p:spPr bwMode="auto">
              <a:xfrm flipH="1">
                <a:off x="2969" y="1010"/>
                <a:ext cx="118" cy="75"/>
              </a:xfrm>
              <a:prstGeom prst="line">
                <a:avLst/>
              </a:prstGeom>
              <a:noFill/>
              <a:ln w="1588">
                <a:solidFill>
                  <a:srgbClr val="FFFFFF"/>
                </a:solidFill>
                <a:round/>
              </a:ln>
            </p:spPr>
            <p:txBody>
              <a:bodyPr/>
              <a:lstStyle/>
              <a:p>
                <a:endParaRPr lang="zh-CN" altLang="en-US"/>
              </a:p>
            </p:txBody>
          </p:sp>
          <p:sp>
            <p:nvSpPr>
              <p:cNvPr id="37138" name="Freeform 79"/>
              <p:cNvSpPr/>
              <p:nvPr/>
            </p:nvSpPr>
            <p:spPr bwMode="auto">
              <a:xfrm>
                <a:off x="2969" y="1005"/>
                <a:ext cx="127" cy="90"/>
              </a:xfrm>
              <a:custGeom>
                <a:avLst/>
                <a:gdLst>
                  <a:gd name="T0" fmla="*/ 662277 w 199"/>
                  <a:gd name="T1" fmla="*/ 0 h 126"/>
                  <a:gd name="T2" fmla="*/ 662277 w 199"/>
                  <a:gd name="T3" fmla="*/ 5030640 h 126"/>
                  <a:gd name="T4" fmla="*/ 0 w 199"/>
                  <a:gd name="T5" fmla="*/ 5030640 h 126"/>
                  <a:gd name="T6" fmla="*/ 0 w 199"/>
                  <a:gd name="T7" fmla="*/ 5030640 h 126"/>
                  <a:gd name="T8" fmla="*/ 662277 w 199"/>
                  <a:gd name="T9" fmla="*/ 0 h 126"/>
                  <a:gd name="T10" fmla="*/ 0 60000 65536"/>
                  <a:gd name="T11" fmla="*/ 0 60000 65536"/>
                  <a:gd name="T12" fmla="*/ 0 60000 65536"/>
                  <a:gd name="T13" fmla="*/ 0 60000 65536"/>
                  <a:gd name="T14" fmla="*/ 0 60000 65536"/>
                  <a:gd name="T15" fmla="*/ 0 w 199"/>
                  <a:gd name="T16" fmla="*/ 0 h 126"/>
                  <a:gd name="T17" fmla="*/ 199 w 199"/>
                  <a:gd name="T18" fmla="*/ 126 h 126"/>
                </a:gdLst>
                <a:ahLst/>
                <a:cxnLst>
                  <a:cxn ang="T10">
                    <a:pos x="T0" y="T1"/>
                  </a:cxn>
                  <a:cxn ang="T11">
                    <a:pos x="T2" y="T3"/>
                  </a:cxn>
                  <a:cxn ang="T12">
                    <a:pos x="T4" y="T5"/>
                  </a:cxn>
                  <a:cxn ang="T13">
                    <a:pos x="T6" y="T7"/>
                  </a:cxn>
                  <a:cxn ang="T14">
                    <a:pos x="T8" y="T9"/>
                  </a:cxn>
                </a:cxnLst>
                <a:rect l="T15" t="T16" r="T17" b="T18"/>
                <a:pathLst>
                  <a:path w="199" h="126">
                    <a:moveTo>
                      <a:pt x="177" y="0"/>
                    </a:moveTo>
                    <a:lnTo>
                      <a:pt x="199" y="12"/>
                    </a:lnTo>
                    <a:lnTo>
                      <a:pt x="0" y="126"/>
                    </a:lnTo>
                    <a:lnTo>
                      <a:pt x="0" y="102"/>
                    </a:lnTo>
                    <a:lnTo>
                      <a:pt x="177"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39" name="Line 80"/>
              <p:cNvSpPr>
                <a:spLocks noChangeShapeType="1"/>
              </p:cNvSpPr>
              <p:nvPr/>
            </p:nvSpPr>
            <p:spPr bwMode="auto">
              <a:xfrm>
                <a:off x="3088" y="908"/>
                <a:ext cx="1" cy="100"/>
              </a:xfrm>
              <a:prstGeom prst="line">
                <a:avLst/>
              </a:prstGeom>
              <a:noFill/>
              <a:ln w="1588">
                <a:solidFill>
                  <a:srgbClr val="FFFFFF"/>
                </a:solidFill>
                <a:round/>
              </a:ln>
            </p:spPr>
            <p:txBody>
              <a:bodyPr/>
              <a:lstStyle/>
              <a:p>
                <a:endParaRPr lang="zh-CN" altLang="en-US"/>
              </a:p>
            </p:txBody>
          </p:sp>
          <p:sp>
            <p:nvSpPr>
              <p:cNvPr id="37140" name="Freeform 81"/>
              <p:cNvSpPr/>
              <p:nvPr/>
            </p:nvSpPr>
            <p:spPr bwMode="auto">
              <a:xfrm>
                <a:off x="3082" y="908"/>
                <a:ext cx="14" cy="106"/>
              </a:xfrm>
              <a:custGeom>
                <a:avLst/>
                <a:gdLst>
                  <a:gd name="T0" fmla="*/ 0 w 22"/>
                  <a:gd name="T1" fmla="*/ 0 h 150"/>
                  <a:gd name="T2" fmla="*/ 628962 w 22"/>
                  <a:gd name="T3" fmla="*/ 0 h 150"/>
                  <a:gd name="T4" fmla="*/ 628962 w 22"/>
                  <a:gd name="T5" fmla="*/ 4147537 h 150"/>
                  <a:gd name="T6" fmla="*/ 0 w 22"/>
                  <a:gd name="T7" fmla="*/ 4147537 h 150"/>
                  <a:gd name="T8" fmla="*/ 0 w 22"/>
                  <a:gd name="T9" fmla="*/ 0 h 150"/>
                  <a:gd name="T10" fmla="*/ 0 60000 65536"/>
                  <a:gd name="T11" fmla="*/ 0 60000 65536"/>
                  <a:gd name="T12" fmla="*/ 0 60000 65536"/>
                  <a:gd name="T13" fmla="*/ 0 60000 65536"/>
                  <a:gd name="T14" fmla="*/ 0 60000 65536"/>
                  <a:gd name="T15" fmla="*/ 0 w 22"/>
                  <a:gd name="T16" fmla="*/ 0 h 150"/>
                  <a:gd name="T17" fmla="*/ 22 w 22"/>
                  <a:gd name="T18" fmla="*/ 150 h 150"/>
                </a:gdLst>
                <a:ahLst/>
                <a:cxnLst>
                  <a:cxn ang="T10">
                    <a:pos x="T0" y="T1"/>
                  </a:cxn>
                  <a:cxn ang="T11">
                    <a:pos x="T2" y="T3"/>
                  </a:cxn>
                  <a:cxn ang="T12">
                    <a:pos x="T4" y="T5"/>
                  </a:cxn>
                  <a:cxn ang="T13">
                    <a:pos x="T6" y="T7"/>
                  </a:cxn>
                  <a:cxn ang="T14">
                    <a:pos x="T8" y="T9"/>
                  </a:cxn>
                </a:cxnLst>
                <a:rect l="T15" t="T16" r="T17" b="T18"/>
                <a:pathLst>
                  <a:path w="22" h="150">
                    <a:moveTo>
                      <a:pt x="0" y="0"/>
                    </a:moveTo>
                    <a:lnTo>
                      <a:pt x="22" y="0"/>
                    </a:lnTo>
                    <a:lnTo>
                      <a:pt x="22" y="150"/>
                    </a:lnTo>
                    <a:lnTo>
                      <a:pt x="0" y="138"/>
                    </a:lnTo>
                    <a:lnTo>
                      <a:pt x="0"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41" name="Line 82"/>
              <p:cNvSpPr>
                <a:spLocks noChangeShapeType="1"/>
              </p:cNvSpPr>
              <p:nvPr/>
            </p:nvSpPr>
            <p:spPr bwMode="auto">
              <a:xfrm>
                <a:off x="2969" y="787"/>
                <a:ext cx="69" cy="44"/>
              </a:xfrm>
              <a:prstGeom prst="line">
                <a:avLst/>
              </a:prstGeom>
              <a:noFill/>
              <a:ln w="1588">
                <a:solidFill>
                  <a:srgbClr val="FFFFFF"/>
                </a:solidFill>
                <a:round/>
              </a:ln>
            </p:spPr>
            <p:txBody>
              <a:bodyPr/>
              <a:lstStyle/>
              <a:p>
                <a:endParaRPr lang="zh-CN" altLang="en-US"/>
              </a:p>
            </p:txBody>
          </p:sp>
          <p:sp>
            <p:nvSpPr>
              <p:cNvPr id="37142" name="Freeform 83"/>
              <p:cNvSpPr/>
              <p:nvPr/>
            </p:nvSpPr>
            <p:spPr bwMode="auto">
              <a:xfrm>
                <a:off x="2968" y="779"/>
                <a:ext cx="76" cy="59"/>
              </a:xfrm>
              <a:custGeom>
                <a:avLst/>
                <a:gdLst>
                  <a:gd name="T0" fmla="*/ 0 w 118"/>
                  <a:gd name="T1" fmla="*/ 4611667 h 83"/>
                  <a:gd name="T2" fmla="*/ 781082 w 118"/>
                  <a:gd name="T3" fmla="*/ 0 h 83"/>
                  <a:gd name="T4" fmla="*/ 781082 w 118"/>
                  <a:gd name="T5" fmla="*/ 4611667 h 83"/>
                  <a:gd name="T6" fmla="*/ 781082 w 118"/>
                  <a:gd name="T7" fmla="*/ 4611667 h 83"/>
                  <a:gd name="T8" fmla="*/ 0 w 118"/>
                  <a:gd name="T9" fmla="*/ 4611667 h 83"/>
                  <a:gd name="T10" fmla="*/ 0 60000 65536"/>
                  <a:gd name="T11" fmla="*/ 0 60000 65536"/>
                  <a:gd name="T12" fmla="*/ 0 60000 65536"/>
                  <a:gd name="T13" fmla="*/ 0 60000 65536"/>
                  <a:gd name="T14" fmla="*/ 0 60000 65536"/>
                  <a:gd name="T15" fmla="*/ 0 w 118"/>
                  <a:gd name="T16" fmla="*/ 0 h 83"/>
                  <a:gd name="T17" fmla="*/ 118 w 118"/>
                  <a:gd name="T18" fmla="*/ 83 h 83"/>
                </a:gdLst>
                <a:ahLst/>
                <a:cxnLst>
                  <a:cxn ang="T10">
                    <a:pos x="T0" y="T1"/>
                  </a:cxn>
                  <a:cxn ang="T11">
                    <a:pos x="T2" y="T3"/>
                  </a:cxn>
                  <a:cxn ang="T12">
                    <a:pos x="T4" y="T5"/>
                  </a:cxn>
                  <a:cxn ang="T13">
                    <a:pos x="T6" y="T7"/>
                  </a:cxn>
                  <a:cxn ang="T14">
                    <a:pos x="T8" y="T9"/>
                  </a:cxn>
                </a:cxnLst>
                <a:rect l="T15" t="T16" r="T17" b="T18"/>
                <a:pathLst>
                  <a:path w="118" h="83">
                    <a:moveTo>
                      <a:pt x="0" y="24"/>
                    </a:moveTo>
                    <a:lnTo>
                      <a:pt x="3" y="0"/>
                    </a:lnTo>
                    <a:lnTo>
                      <a:pt x="118" y="65"/>
                    </a:lnTo>
                    <a:lnTo>
                      <a:pt x="106" y="83"/>
                    </a:lnTo>
                    <a:lnTo>
                      <a:pt x="0"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43" name="Line 84"/>
              <p:cNvSpPr>
                <a:spLocks noChangeShapeType="1"/>
              </p:cNvSpPr>
              <p:nvPr/>
            </p:nvSpPr>
            <p:spPr bwMode="auto">
              <a:xfrm flipV="1">
                <a:off x="2852" y="787"/>
                <a:ext cx="115" cy="72"/>
              </a:xfrm>
              <a:prstGeom prst="line">
                <a:avLst/>
              </a:prstGeom>
              <a:noFill/>
              <a:ln w="1588">
                <a:solidFill>
                  <a:srgbClr val="FFFFFF"/>
                </a:solidFill>
                <a:round/>
              </a:ln>
            </p:spPr>
            <p:txBody>
              <a:bodyPr/>
              <a:lstStyle/>
              <a:p>
                <a:endParaRPr lang="zh-CN" altLang="en-US"/>
              </a:p>
            </p:txBody>
          </p:sp>
          <p:sp>
            <p:nvSpPr>
              <p:cNvPr id="37144" name="Freeform 85"/>
              <p:cNvSpPr/>
              <p:nvPr/>
            </p:nvSpPr>
            <p:spPr bwMode="auto">
              <a:xfrm>
                <a:off x="2848" y="779"/>
                <a:ext cx="121" cy="87"/>
              </a:xfrm>
              <a:custGeom>
                <a:avLst/>
                <a:gdLst>
                  <a:gd name="T0" fmla="*/ 701055 w 189"/>
                  <a:gd name="T1" fmla="*/ 0 h 122"/>
                  <a:gd name="T2" fmla="*/ 701055 w 189"/>
                  <a:gd name="T3" fmla="*/ 4884249 h 122"/>
                  <a:gd name="T4" fmla="*/ 701055 w 189"/>
                  <a:gd name="T5" fmla="*/ 4884249 h 122"/>
                  <a:gd name="T6" fmla="*/ 701055 w 189"/>
                  <a:gd name="T7" fmla="*/ 4884249 h 122"/>
                  <a:gd name="T8" fmla="*/ 0 w 189"/>
                  <a:gd name="T9" fmla="*/ 4884249 h 122"/>
                  <a:gd name="T10" fmla="*/ 701055 w 189"/>
                  <a:gd name="T11" fmla="*/ 0 h 122"/>
                  <a:gd name="T12" fmla="*/ 0 60000 65536"/>
                  <a:gd name="T13" fmla="*/ 0 60000 65536"/>
                  <a:gd name="T14" fmla="*/ 0 60000 65536"/>
                  <a:gd name="T15" fmla="*/ 0 60000 65536"/>
                  <a:gd name="T16" fmla="*/ 0 60000 65536"/>
                  <a:gd name="T17" fmla="*/ 0 60000 65536"/>
                  <a:gd name="T18" fmla="*/ 0 w 189"/>
                  <a:gd name="T19" fmla="*/ 0 h 122"/>
                  <a:gd name="T20" fmla="*/ 189 w 189"/>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89" h="122">
                    <a:moveTo>
                      <a:pt x="189" y="0"/>
                    </a:moveTo>
                    <a:lnTo>
                      <a:pt x="187" y="24"/>
                    </a:lnTo>
                    <a:lnTo>
                      <a:pt x="12" y="122"/>
                    </a:lnTo>
                    <a:lnTo>
                      <a:pt x="1" y="117"/>
                    </a:lnTo>
                    <a:lnTo>
                      <a:pt x="0" y="104"/>
                    </a:lnTo>
                    <a:lnTo>
                      <a:pt x="189"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45" name="Line 86"/>
              <p:cNvSpPr>
                <a:spLocks noChangeShapeType="1"/>
              </p:cNvSpPr>
              <p:nvPr/>
            </p:nvSpPr>
            <p:spPr bwMode="auto">
              <a:xfrm>
                <a:off x="3214" y="789"/>
                <a:ext cx="111" cy="70"/>
              </a:xfrm>
              <a:prstGeom prst="line">
                <a:avLst/>
              </a:prstGeom>
              <a:noFill/>
              <a:ln w="1588">
                <a:solidFill>
                  <a:srgbClr val="FFFFFF"/>
                </a:solidFill>
                <a:round/>
              </a:ln>
            </p:spPr>
            <p:txBody>
              <a:bodyPr/>
              <a:lstStyle/>
              <a:p>
                <a:endParaRPr lang="zh-CN" altLang="en-US"/>
              </a:p>
            </p:txBody>
          </p:sp>
          <p:sp>
            <p:nvSpPr>
              <p:cNvPr id="37146" name="Freeform 87"/>
              <p:cNvSpPr/>
              <p:nvPr/>
            </p:nvSpPr>
            <p:spPr bwMode="auto">
              <a:xfrm>
                <a:off x="3209" y="783"/>
                <a:ext cx="121" cy="83"/>
              </a:xfrm>
              <a:custGeom>
                <a:avLst/>
                <a:gdLst>
                  <a:gd name="T0" fmla="*/ 0 w 189"/>
                  <a:gd name="T1" fmla="*/ 5189074 h 116"/>
                  <a:gd name="T2" fmla="*/ 0 w 189"/>
                  <a:gd name="T3" fmla="*/ 5189074 h 116"/>
                  <a:gd name="T4" fmla="*/ 701055 w 189"/>
                  <a:gd name="T5" fmla="*/ 0 h 116"/>
                  <a:gd name="T6" fmla="*/ 701055 w 189"/>
                  <a:gd name="T7" fmla="*/ 5189074 h 116"/>
                  <a:gd name="T8" fmla="*/ 701055 w 189"/>
                  <a:gd name="T9" fmla="*/ 5189074 h 116"/>
                  <a:gd name="T10" fmla="*/ 701055 w 189"/>
                  <a:gd name="T11" fmla="*/ 5189074 h 116"/>
                  <a:gd name="T12" fmla="*/ 0 w 189"/>
                  <a:gd name="T13" fmla="*/ 5189074 h 116"/>
                  <a:gd name="T14" fmla="*/ 0 60000 65536"/>
                  <a:gd name="T15" fmla="*/ 0 60000 65536"/>
                  <a:gd name="T16" fmla="*/ 0 60000 65536"/>
                  <a:gd name="T17" fmla="*/ 0 60000 65536"/>
                  <a:gd name="T18" fmla="*/ 0 60000 65536"/>
                  <a:gd name="T19" fmla="*/ 0 60000 65536"/>
                  <a:gd name="T20" fmla="*/ 0 60000 65536"/>
                  <a:gd name="T21" fmla="*/ 0 w 189"/>
                  <a:gd name="T22" fmla="*/ 0 h 116"/>
                  <a:gd name="T23" fmla="*/ 189 w 189"/>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9" h="116">
                    <a:moveTo>
                      <a:pt x="0" y="18"/>
                    </a:moveTo>
                    <a:lnTo>
                      <a:pt x="0" y="5"/>
                    </a:lnTo>
                    <a:lnTo>
                      <a:pt x="11" y="0"/>
                    </a:lnTo>
                    <a:lnTo>
                      <a:pt x="189" y="98"/>
                    </a:lnTo>
                    <a:lnTo>
                      <a:pt x="189" y="110"/>
                    </a:lnTo>
                    <a:lnTo>
                      <a:pt x="177" y="116"/>
                    </a:lnTo>
                    <a:lnTo>
                      <a:pt x="0" y="18"/>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47" name="Line 88"/>
              <p:cNvSpPr>
                <a:spLocks noChangeShapeType="1"/>
              </p:cNvSpPr>
              <p:nvPr/>
            </p:nvSpPr>
            <p:spPr bwMode="auto">
              <a:xfrm flipH="1">
                <a:off x="3139" y="789"/>
                <a:ext cx="66" cy="41"/>
              </a:xfrm>
              <a:prstGeom prst="line">
                <a:avLst/>
              </a:prstGeom>
              <a:noFill/>
              <a:ln w="1588">
                <a:solidFill>
                  <a:srgbClr val="FFFFFF"/>
                </a:solidFill>
                <a:round/>
              </a:ln>
            </p:spPr>
            <p:txBody>
              <a:bodyPr/>
              <a:lstStyle/>
              <a:p>
                <a:endParaRPr lang="zh-CN" altLang="en-US"/>
              </a:p>
            </p:txBody>
          </p:sp>
          <p:sp>
            <p:nvSpPr>
              <p:cNvPr id="37148" name="Freeform 89"/>
              <p:cNvSpPr/>
              <p:nvPr/>
            </p:nvSpPr>
            <p:spPr bwMode="auto">
              <a:xfrm>
                <a:off x="3135" y="783"/>
                <a:ext cx="74" cy="54"/>
              </a:xfrm>
              <a:custGeom>
                <a:avLst/>
                <a:gdLst>
                  <a:gd name="T0" fmla="*/ 657439 w 116"/>
                  <a:gd name="T1" fmla="*/ 0 h 75"/>
                  <a:gd name="T2" fmla="*/ 657439 w 116"/>
                  <a:gd name="T3" fmla="*/ 5806471 h 75"/>
                  <a:gd name="T4" fmla="*/ 657439 w 116"/>
                  <a:gd name="T5" fmla="*/ 5806471 h 75"/>
                  <a:gd name="T6" fmla="*/ 657439 w 116"/>
                  <a:gd name="T7" fmla="*/ 5806471 h 75"/>
                  <a:gd name="T8" fmla="*/ 0 w 116"/>
                  <a:gd name="T9" fmla="*/ 5806471 h 75"/>
                  <a:gd name="T10" fmla="*/ 657439 w 116"/>
                  <a:gd name="T11" fmla="*/ 0 h 75"/>
                  <a:gd name="T12" fmla="*/ 0 60000 65536"/>
                  <a:gd name="T13" fmla="*/ 0 60000 65536"/>
                  <a:gd name="T14" fmla="*/ 0 60000 65536"/>
                  <a:gd name="T15" fmla="*/ 0 60000 65536"/>
                  <a:gd name="T16" fmla="*/ 0 60000 65536"/>
                  <a:gd name="T17" fmla="*/ 0 60000 65536"/>
                  <a:gd name="T18" fmla="*/ 0 w 116"/>
                  <a:gd name="T19" fmla="*/ 0 h 75"/>
                  <a:gd name="T20" fmla="*/ 116 w 116"/>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16" h="75">
                    <a:moveTo>
                      <a:pt x="104" y="0"/>
                    </a:moveTo>
                    <a:lnTo>
                      <a:pt x="116" y="5"/>
                    </a:lnTo>
                    <a:lnTo>
                      <a:pt x="116" y="18"/>
                    </a:lnTo>
                    <a:lnTo>
                      <a:pt x="10" y="75"/>
                    </a:lnTo>
                    <a:lnTo>
                      <a:pt x="0" y="57"/>
                    </a:lnTo>
                    <a:lnTo>
                      <a:pt x="104"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49" name="Line 90"/>
              <p:cNvSpPr>
                <a:spLocks noChangeShapeType="1"/>
              </p:cNvSpPr>
              <p:nvPr/>
            </p:nvSpPr>
            <p:spPr bwMode="auto">
              <a:xfrm>
                <a:off x="2715" y="816"/>
                <a:ext cx="128" cy="45"/>
              </a:xfrm>
              <a:prstGeom prst="line">
                <a:avLst/>
              </a:prstGeom>
              <a:noFill/>
              <a:ln w="1588">
                <a:solidFill>
                  <a:srgbClr val="FFFFFF"/>
                </a:solidFill>
                <a:round/>
              </a:ln>
            </p:spPr>
            <p:txBody>
              <a:bodyPr/>
              <a:lstStyle/>
              <a:p>
                <a:endParaRPr lang="zh-CN" altLang="en-US"/>
              </a:p>
            </p:txBody>
          </p:sp>
          <p:sp>
            <p:nvSpPr>
              <p:cNvPr id="37150" name="Freeform 91"/>
              <p:cNvSpPr/>
              <p:nvPr/>
            </p:nvSpPr>
            <p:spPr bwMode="auto">
              <a:xfrm>
                <a:off x="2713" y="807"/>
                <a:ext cx="136" cy="61"/>
              </a:xfrm>
              <a:custGeom>
                <a:avLst/>
                <a:gdLst>
                  <a:gd name="T0" fmla="*/ 668029 w 213"/>
                  <a:gd name="T1" fmla="*/ 4434989 h 86"/>
                  <a:gd name="T2" fmla="*/ 0 w 213"/>
                  <a:gd name="T3" fmla="*/ 0 h 86"/>
                  <a:gd name="T4" fmla="*/ 668029 w 213"/>
                  <a:gd name="T5" fmla="*/ 4434989 h 86"/>
                  <a:gd name="T6" fmla="*/ 668029 w 213"/>
                  <a:gd name="T7" fmla="*/ 4434989 h 86"/>
                  <a:gd name="T8" fmla="*/ 668029 w 213"/>
                  <a:gd name="T9" fmla="*/ 4434989 h 86"/>
                  <a:gd name="T10" fmla="*/ 668029 w 213"/>
                  <a:gd name="T11" fmla="*/ 4434989 h 86"/>
                  <a:gd name="T12" fmla="*/ 0 60000 65536"/>
                  <a:gd name="T13" fmla="*/ 0 60000 65536"/>
                  <a:gd name="T14" fmla="*/ 0 60000 65536"/>
                  <a:gd name="T15" fmla="*/ 0 60000 65536"/>
                  <a:gd name="T16" fmla="*/ 0 60000 65536"/>
                  <a:gd name="T17" fmla="*/ 0 60000 65536"/>
                  <a:gd name="T18" fmla="*/ 0 w 213"/>
                  <a:gd name="T19" fmla="*/ 0 h 86"/>
                  <a:gd name="T20" fmla="*/ 213 w 213"/>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213" h="86">
                    <a:moveTo>
                      <a:pt x="8" y="24"/>
                    </a:moveTo>
                    <a:lnTo>
                      <a:pt x="0" y="0"/>
                    </a:lnTo>
                    <a:lnTo>
                      <a:pt x="211" y="65"/>
                    </a:lnTo>
                    <a:lnTo>
                      <a:pt x="213" y="77"/>
                    </a:lnTo>
                    <a:lnTo>
                      <a:pt x="201" y="86"/>
                    </a:lnTo>
                    <a:lnTo>
                      <a:pt x="8"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51" name="Line 92"/>
              <p:cNvSpPr>
                <a:spLocks noChangeShapeType="1"/>
              </p:cNvSpPr>
              <p:nvPr/>
            </p:nvSpPr>
            <p:spPr bwMode="auto">
              <a:xfrm flipV="1">
                <a:off x="2633" y="816"/>
                <a:ext cx="82" cy="118"/>
              </a:xfrm>
              <a:prstGeom prst="line">
                <a:avLst/>
              </a:prstGeom>
              <a:noFill/>
              <a:ln w="1588">
                <a:solidFill>
                  <a:srgbClr val="FFFFFF"/>
                </a:solidFill>
                <a:round/>
              </a:ln>
            </p:spPr>
            <p:txBody>
              <a:bodyPr/>
              <a:lstStyle/>
              <a:p>
                <a:endParaRPr lang="zh-CN" altLang="en-US"/>
              </a:p>
            </p:txBody>
          </p:sp>
          <p:sp>
            <p:nvSpPr>
              <p:cNvPr id="37152" name="Freeform 93"/>
              <p:cNvSpPr/>
              <p:nvPr/>
            </p:nvSpPr>
            <p:spPr bwMode="auto">
              <a:xfrm>
                <a:off x="2625" y="807"/>
                <a:ext cx="93" cy="128"/>
              </a:xfrm>
              <a:custGeom>
                <a:avLst/>
                <a:gdLst>
                  <a:gd name="T0" fmla="*/ 724429 w 145"/>
                  <a:gd name="T1" fmla="*/ 3805589 h 182"/>
                  <a:gd name="T2" fmla="*/ 0 w 145"/>
                  <a:gd name="T3" fmla="*/ 3805589 h 182"/>
                  <a:gd name="T4" fmla="*/ 724429 w 145"/>
                  <a:gd name="T5" fmla="*/ 0 h 182"/>
                  <a:gd name="T6" fmla="*/ 724429 w 145"/>
                  <a:gd name="T7" fmla="*/ 3805589 h 182"/>
                  <a:gd name="T8" fmla="*/ 724429 w 145"/>
                  <a:gd name="T9" fmla="*/ 3805589 h 182"/>
                  <a:gd name="T10" fmla="*/ 0 60000 65536"/>
                  <a:gd name="T11" fmla="*/ 0 60000 65536"/>
                  <a:gd name="T12" fmla="*/ 0 60000 65536"/>
                  <a:gd name="T13" fmla="*/ 0 60000 65536"/>
                  <a:gd name="T14" fmla="*/ 0 60000 65536"/>
                  <a:gd name="T15" fmla="*/ 0 w 145"/>
                  <a:gd name="T16" fmla="*/ 0 h 182"/>
                  <a:gd name="T17" fmla="*/ 145 w 145"/>
                  <a:gd name="T18" fmla="*/ 182 h 182"/>
                </a:gdLst>
                <a:ahLst/>
                <a:cxnLst>
                  <a:cxn ang="T10">
                    <a:pos x="T0" y="T1"/>
                  </a:cxn>
                  <a:cxn ang="T11">
                    <a:pos x="T2" y="T3"/>
                  </a:cxn>
                  <a:cxn ang="T12">
                    <a:pos x="T4" y="T5"/>
                  </a:cxn>
                  <a:cxn ang="T13">
                    <a:pos x="T6" y="T7"/>
                  </a:cxn>
                  <a:cxn ang="T14">
                    <a:pos x="T8" y="T9"/>
                  </a:cxn>
                </a:cxnLst>
                <a:rect l="T15" t="T16" r="T17" b="T18"/>
                <a:pathLst>
                  <a:path w="145" h="182">
                    <a:moveTo>
                      <a:pt x="26" y="182"/>
                    </a:moveTo>
                    <a:lnTo>
                      <a:pt x="0" y="182"/>
                    </a:lnTo>
                    <a:lnTo>
                      <a:pt x="136" y="0"/>
                    </a:lnTo>
                    <a:lnTo>
                      <a:pt x="145" y="24"/>
                    </a:lnTo>
                    <a:lnTo>
                      <a:pt x="26" y="18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53" name="Line 94"/>
              <p:cNvSpPr>
                <a:spLocks noChangeShapeType="1"/>
              </p:cNvSpPr>
              <p:nvPr/>
            </p:nvSpPr>
            <p:spPr bwMode="auto">
              <a:xfrm flipH="1" flipV="1">
                <a:off x="2633" y="935"/>
                <a:ext cx="53" cy="77"/>
              </a:xfrm>
              <a:prstGeom prst="line">
                <a:avLst/>
              </a:prstGeom>
              <a:noFill/>
              <a:ln w="1588">
                <a:solidFill>
                  <a:srgbClr val="FFFFFF"/>
                </a:solidFill>
                <a:round/>
              </a:ln>
            </p:spPr>
            <p:txBody>
              <a:bodyPr/>
              <a:lstStyle/>
              <a:p>
                <a:endParaRPr lang="zh-CN" altLang="en-US"/>
              </a:p>
            </p:txBody>
          </p:sp>
          <p:sp>
            <p:nvSpPr>
              <p:cNvPr id="37154" name="Freeform 95"/>
              <p:cNvSpPr/>
              <p:nvPr/>
            </p:nvSpPr>
            <p:spPr bwMode="auto">
              <a:xfrm>
                <a:off x="2625" y="935"/>
                <a:ext cx="67" cy="83"/>
              </a:xfrm>
              <a:custGeom>
                <a:avLst/>
                <a:gdLst>
                  <a:gd name="T0" fmla="*/ 784647 w 104"/>
                  <a:gd name="T1" fmla="*/ 4446184 h 117"/>
                  <a:gd name="T2" fmla="*/ 784647 w 104"/>
                  <a:gd name="T3" fmla="*/ 4446184 h 117"/>
                  <a:gd name="T4" fmla="*/ 0 w 104"/>
                  <a:gd name="T5" fmla="*/ 0 h 117"/>
                  <a:gd name="T6" fmla="*/ 784647 w 104"/>
                  <a:gd name="T7" fmla="*/ 0 h 117"/>
                  <a:gd name="T8" fmla="*/ 784647 w 104"/>
                  <a:gd name="T9" fmla="*/ 4446184 h 117"/>
                  <a:gd name="T10" fmla="*/ 0 60000 65536"/>
                  <a:gd name="T11" fmla="*/ 0 60000 65536"/>
                  <a:gd name="T12" fmla="*/ 0 60000 65536"/>
                  <a:gd name="T13" fmla="*/ 0 60000 65536"/>
                  <a:gd name="T14" fmla="*/ 0 60000 65536"/>
                  <a:gd name="T15" fmla="*/ 0 w 104"/>
                  <a:gd name="T16" fmla="*/ 0 h 117"/>
                  <a:gd name="T17" fmla="*/ 104 w 104"/>
                  <a:gd name="T18" fmla="*/ 117 h 117"/>
                </a:gdLst>
                <a:ahLst/>
                <a:cxnLst>
                  <a:cxn ang="T10">
                    <a:pos x="T0" y="T1"/>
                  </a:cxn>
                  <a:cxn ang="T11">
                    <a:pos x="T2" y="T3"/>
                  </a:cxn>
                  <a:cxn ang="T12">
                    <a:pos x="T4" y="T5"/>
                  </a:cxn>
                  <a:cxn ang="T13">
                    <a:pos x="T6" y="T7"/>
                  </a:cxn>
                  <a:cxn ang="T14">
                    <a:pos x="T8" y="T9"/>
                  </a:cxn>
                </a:cxnLst>
                <a:rect l="T15" t="T16" r="T17" b="T18"/>
                <a:pathLst>
                  <a:path w="104" h="117">
                    <a:moveTo>
                      <a:pt x="104" y="106"/>
                    </a:moveTo>
                    <a:lnTo>
                      <a:pt x="85" y="117"/>
                    </a:lnTo>
                    <a:lnTo>
                      <a:pt x="0" y="0"/>
                    </a:lnTo>
                    <a:lnTo>
                      <a:pt x="27" y="0"/>
                    </a:lnTo>
                    <a:lnTo>
                      <a:pt x="104" y="106"/>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55" name="Line 96"/>
              <p:cNvSpPr>
                <a:spLocks noChangeShapeType="1"/>
              </p:cNvSpPr>
              <p:nvPr/>
            </p:nvSpPr>
            <p:spPr bwMode="auto">
              <a:xfrm flipH="1">
                <a:off x="2760" y="1012"/>
                <a:ext cx="83" cy="30"/>
              </a:xfrm>
              <a:prstGeom prst="line">
                <a:avLst/>
              </a:prstGeom>
              <a:noFill/>
              <a:ln w="1588">
                <a:solidFill>
                  <a:srgbClr val="FFFFFF"/>
                </a:solidFill>
                <a:round/>
              </a:ln>
            </p:spPr>
            <p:txBody>
              <a:bodyPr/>
              <a:lstStyle/>
              <a:p>
                <a:endParaRPr lang="zh-CN" altLang="en-US"/>
              </a:p>
            </p:txBody>
          </p:sp>
          <p:sp>
            <p:nvSpPr>
              <p:cNvPr id="37156" name="Freeform 97"/>
              <p:cNvSpPr/>
              <p:nvPr/>
            </p:nvSpPr>
            <p:spPr bwMode="auto">
              <a:xfrm>
                <a:off x="2756" y="1005"/>
                <a:ext cx="93" cy="44"/>
              </a:xfrm>
              <a:custGeom>
                <a:avLst/>
                <a:gdLst>
                  <a:gd name="T0" fmla="*/ 724429 w 145"/>
                  <a:gd name="T1" fmla="*/ 4477403 h 62"/>
                  <a:gd name="T2" fmla="*/ 0 w 145"/>
                  <a:gd name="T3" fmla="*/ 4477403 h 62"/>
                  <a:gd name="T4" fmla="*/ 724429 w 145"/>
                  <a:gd name="T5" fmla="*/ 0 h 62"/>
                  <a:gd name="T6" fmla="*/ 724429 w 145"/>
                  <a:gd name="T7" fmla="*/ 4477403 h 62"/>
                  <a:gd name="T8" fmla="*/ 724429 w 145"/>
                  <a:gd name="T9" fmla="*/ 4477403 h 62"/>
                  <a:gd name="T10" fmla="*/ 724429 w 145"/>
                  <a:gd name="T11" fmla="*/ 4477403 h 62"/>
                  <a:gd name="T12" fmla="*/ 0 60000 65536"/>
                  <a:gd name="T13" fmla="*/ 0 60000 65536"/>
                  <a:gd name="T14" fmla="*/ 0 60000 65536"/>
                  <a:gd name="T15" fmla="*/ 0 60000 65536"/>
                  <a:gd name="T16" fmla="*/ 0 60000 65536"/>
                  <a:gd name="T17" fmla="*/ 0 60000 65536"/>
                  <a:gd name="T18" fmla="*/ 0 w 145"/>
                  <a:gd name="T19" fmla="*/ 0 h 62"/>
                  <a:gd name="T20" fmla="*/ 145 w 145"/>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45" h="62">
                    <a:moveTo>
                      <a:pt x="8" y="62"/>
                    </a:moveTo>
                    <a:lnTo>
                      <a:pt x="0" y="41"/>
                    </a:lnTo>
                    <a:lnTo>
                      <a:pt x="133" y="0"/>
                    </a:lnTo>
                    <a:lnTo>
                      <a:pt x="145" y="7"/>
                    </a:lnTo>
                    <a:lnTo>
                      <a:pt x="143" y="18"/>
                    </a:lnTo>
                    <a:lnTo>
                      <a:pt x="8" y="6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57" name="Line 98"/>
              <p:cNvSpPr>
                <a:spLocks noChangeShapeType="1"/>
              </p:cNvSpPr>
              <p:nvPr/>
            </p:nvSpPr>
            <p:spPr bwMode="auto">
              <a:xfrm flipV="1">
                <a:off x="3329" y="866"/>
                <a:ext cx="1" cy="139"/>
              </a:xfrm>
              <a:prstGeom prst="line">
                <a:avLst/>
              </a:prstGeom>
              <a:noFill/>
              <a:ln w="1588">
                <a:solidFill>
                  <a:srgbClr val="FFFFFF"/>
                </a:solidFill>
                <a:round/>
              </a:ln>
            </p:spPr>
            <p:txBody>
              <a:bodyPr/>
              <a:lstStyle/>
              <a:p>
                <a:endParaRPr lang="zh-CN" altLang="en-US"/>
              </a:p>
            </p:txBody>
          </p:sp>
          <p:sp>
            <p:nvSpPr>
              <p:cNvPr id="37158" name="Freeform 99"/>
              <p:cNvSpPr/>
              <p:nvPr/>
            </p:nvSpPr>
            <p:spPr bwMode="auto">
              <a:xfrm>
                <a:off x="3323" y="862"/>
                <a:ext cx="14" cy="148"/>
              </a:xfrm>
              <a:custGeom>
                <a:avLst/>
                <a:gdLst>
                  <a:gd name="T0" fmla="*/ 628962 w 22"/>
                  <a:gd name="T1" fmla="*/ 3950859 h 210"/>
                  <a:gd name="T2" fmla="*/ 628962 w 22"/>
                  <a:gd name="T3" fmla="*/ 3950859 h 210"/>
                  <a:gd name="T4" fmla="*/ 0 w 22"/>
                  <a:gd name="T5" fmla="*/ 3950859 h 210"/>
                  <a:gd name="T6" fmla="*/ 0 w 22"/>
                  <a:gd name="T7" fmla="*/ 3950859 h 210"/>
                  <a:gd name="T8" fmla="*/ 628962 w 22"/>
                  <a:gd name="T9" fmla="*/ 0 h 210"/>
                  <a:gd name="T10" fmla="*/ 628962 w 22"/>
                  <a:gd name="T11" fmla="*/ 3950859 h 210"/>
                  <a:gd name="T12" fmla="*/ 628962 w 22"/>
                  <a:gd name="T13" fmla="*/ 3950859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2" y="210"/>
                    </a:lnTo>
                    <a:lnTo>
                      <a:pt x="0" y="204"/>
                    </a:lnTo>
                    <a:lnTo>
                      <a:pt x="0" y="5"/>
                    </a:lnTo>
                    <a:lnTo>
                      <a:pt x="12" y="0"/>
                    </a:lnTo>
                    <a:lnTo>
                      <a:pt x="22" y="5"/>
                    </a:lnTo>
                    <a:lnTo>
                      <a:pt x="22" y="20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59" name="Line 100"/>
              <p:cNvSpPr>
                <a:spLocks noChangeShapeType="1"/>
              </p:cNvSpPr>
              <p:nvPr/>
            </p:nvSpPr>
            <p:spPr bwMode="auto">
              <a:xfrm flipH="1" flipV="1">
                <a:off x="3335" y="1012"/>
                <a:ext cx="114" cy="73"/>
              </a:xfrm>
              <a:prstGeom prst="line">
                <a:avLst/>
              </a:prstGeom>
              <a:noFill/>
              <a:ln w="1588">
                <a:solidFill>
                  <a:srgbClr val="FFFFFF"/>
                </a:solidFill>
                <a:round/>
              </a:ln>
            </p:spPr>
            <p:txBody>
              <a:bodyPr/>
              <a:lstStyle/>
              <a:p>
                <a:endParaRPr lang="zh-CN" altLang="en-US"/>
              </a:p>
            </p:txBody>
          </p:sp>
          <p:sp>
            <p:nvSpPr>
              <p:cNvPr id="37160" name="Freeform 101"/>
              <p:cNvSpPr/>
              <p:nvPr/>
            </p:nvSpPr>
            <p:spPr bwMode="auto">
              <a:xfrm>
                <a:off x="3330" y="1005"/>
                <a:ext cx="122" cy="90"/>
              </a:xfrm>
              <a:custGeom>
                <a:avLst/>
                <a:gdLst>
                  <a:gd name="T0" fmla="*/ 739333 w 190"/>
                  <a:gd name="T1" fmla="*/ 5030640 h 126"/>
                  <a:gd name="T2" fmla="*/ 739333 w 190"/>
                  <a:gd name="T3" fmla="*/ 5030640 h 126"/>
                  <a:gd name="T4" fmla="*/ 0 w 190"/>
                  <a:gd name="T5" fmla="*/ 5030640 h 126"/>
                  <a:gd name="T6" fmla="*/ 0 w 190"/>
                  <a:gd name="T7" fmla="*/ 5030640 h 126"/>
                  <a:gd name="T8" fmla="*/ 739333 w 190"/>
                  <a:gd name="T9" fmla="*/ 0 h 126"/>
                  <a:gd name="T10" fmla="*/ 739333 w 190"/>
                  <a:gd name="T11" fmla="*/ 5030640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87" y="102"/>
                    </a:moveTo>
                    <a:lnTo>
                      <a:pt x="190" y="126"/>
                    </a:lnTo>
                    <a:lnTo>
                      <a:pt x="0" y="18"/>
                    </a:lnTo>
                    <a:lnTo>
                      <a:pt x="0" y="7"/>
                    </a:lnTo>
                    <a:lnTo>
                      <a:pt x="10" y="0"/>
                    </a:lnTo>
                    <a:lnTo>
                      <a:pt x="187" y="10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61" name="Line 102"/>
              <p:cNvSpPr>
                <a:spLocks noChangeShapeType="1"/>
              </p:cNvSpPr>
              <p:nvPr/>
            </p:nvSpPr>
            <p:spPr bwMode="auto">
              <a:xfrm flipH="1" flipV="1">
                <a:off x="3365" y="988"/>
                <a:ext cx="84" cy="53"/>
              </a:xfrm>
              <a:prstGeom prst="line">
                <a:avLst/>
              </a:prstGeom>
              <a:noFill/>
              <a:ln w="1588">
                <a:solidFill>
                  <a:srgbClr val="FFFFFF"/>
                </a:solidFill>
                <a:round/>
              </a:ln>
            </p:spPr>
            <p:txBody>
              <a:bodyPr/>
              <a:lstStyle/>
              <a:p>
                <a:endParaRPr lang="zh-CN" altLang="en-US"/>
              </a:p>
            </p:txBody>
          </p:sp>
          <p:sp>
            <p:nvSpPr>
              <p:cNvPr id="37162" name="Freeform 103"/>
              <p:cNvSpPr/>
              <p:nvPr/>
            </p:nvSpPr>
            <p:spPr bwMode="auto">
              <a:xfrm>
                <a:off x="3362" y="981"/>
                <a:ext cx="92" cy="66"/>
              </a:xfrm>
              <a:custGeom>
                <a:avLst/>
                <a:gdLst>
                  <a:gd name="T0" fmla="*/ 596327 w 145"/>
                  <a:gd name="T1" fmla="*/ 4477386 h 93"/>
                  <a:gd name="T2" fmla="*/ 596327 w 145"/>
                  <a:gd name="T3" fmla="*/ 4477386 h 93"/>
                  <a:gd name="T4" fmla="*/ 0 w 145"/>
                  <a:gd name="T5" fmla="*/ 4477386 h 93"/>
                  <a:gd name="T6" fmla="*/ 596327 w 145"/>
                  <a:gd name="T7" fmla="*/ 0 h 93"/>
                  <a:gd name="T8" fmla="*/ 596327 w 145"/>
                  <a:gd name="T9" fmla="*/ 4477386 h 93"/>
                  <a:gd name="T10" fmla="*/ 0 60000 65536"/>
                  <a:gd name="T11" fmla="*/ 0 60000 65536"/>
                  <a:gd name="T12" fmla="*/ 0 60000 65536"/>
                  <a:gd name="T13" fmla="*/ 0 60000 65536"/>
                  <a:gd name="T14" fmla="*/ 0 60000 65536"/>
                  <a:gd name="T15" fmla="*/ 0 w 145"/>
                  <a:gd name="T16" fmla="*/ 0 h 93"/>
                  <a:gd name="T17" fmla="*/ 145 w 145"/>
                  <a:gd name="T18" fmla="*/ 93 h 93"/>
                </a:gdLst>
                <a:ahLst/>
                <a:cxnLst>
                  <a:cxn ang="T10">
                    <a:pos x="T0" y="T1"/>
                  </a:cxn>
                  <a:cxn ang="T11">
                    <a:pos x="T2" y="T3"/>
                  </a:cxn>
                  <a:cxn ang="T12">
                    <a:pos x="T4" y="T5"/>
                  </a:cxn>
                  <a:cxn ang="T13">
                    <a:pos x="T6" y="T7"/>
                  </a:cxn>
                  <a:cxn ang="T14">
                    <a:pos x="T8" y="T9"/>
                  </a:cxn>
                </a:cxnLst>
                <a:rect l="T15" t="T16" r="T17" b="T18"/>
                <a:pathLst>
                  <a:path w="145" h="93">
                    <a:moveTo>
                      <a:pt x="145" y="75"/>
                    </a:moveTo>
                    <a:lnTo>
                      <a:pt x="135" y="93"/>
                    </a:lnTo>
                    <a:lnTo>
                      <a:pt x="0" y="18"/>
                    </a:lnTo>
                    <a:lnTo>
                      <a:pt x="10" y="0"/>
                    </a:lnTo>
                    <a:lnTo>
                      <a:pt x="145" y="75"/>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63" name="Line 104"/>
              <p:cNvSpPr>
                <a:spLocks noChangeShapeType="1"/>
              </p:cNvSpPr>
              <p:nvPr/>
            </p:nvSpPr>
            <p:spPr bwMode="auto">
              <a:xfrm flipH="1">
                <a:off x="3452" y="1010"/>
                <a:ext cx="117" cy="75"/>
              </a:xfrm>
              <a:prstGeom prst="line">
                <a:avLst/>
              </a:prstGeom>
              <a:noFill/>
              <a:ln w="1588">
                <a:solidFill>
                  <a:srgbClr val="FFFFFF"/>
                </a:solidFill>
                <a:round/>
              </a:ln>
            </p:spPr>
            <p:txBody>
              <a:bodyPr/>
              <a:lstStyle/>
              <a:p>
                <a:endParaRPr lang="zh-CN" altLang="en-US"/>
              </a:p>
            </p:txBody>
          </p:sp>
          <p:sp>
            <p:nvSpPr>
              <p:cNvPr id="37164" name="Freeform 105"/>
              <p:cNvSpPr/>
              <p:nvPr/>
            </p:nvSpPr>
            <p:spPr bwMode="auto">
              <a:xfrm>
                <a:off x="3451" y="1005"/>
                <a:ext cx="126" cy="90"/>
              </a:xfrm>
              <a:custGeom>
                <a:avLst/>
                <a:gdLst>
                  <a:gd name="T0" fmla="*/ 688978 w 197"/>
                  <a:gd name="T1" fmla="*/ 0 h 126"/>
                  <a:gd name="T2" fmla="*/ 688978 w 197"/>
                  <a:gd name="T3" fmla="*/ 5030640 h 126"/>
                  <a:gd name="T4" fmla="*/ 688978 w 197"/>
                  <a:gd name="T5" fmla="*/ 5030640 h 126"/>
                  <a:gd name="T6" fmla="*/ 0 w 197"/>
                  <a:gd name="T7" fmla="*/ 5030640 h 126"/>
                  <a:gd name="T8" fmla="*/ 688978 w 197"/>
                  <a:gd name="T9" fmla="*/ 0 h 126"/>
                  <a:gd name="T10" fmla="*/ 0 60000 65536"/>
                  <a:gd name="T11" fmla="*/ 0 60000 65536"/>
                  <a:gd name="T12" fmla="*/ 0 60000 65536"/>
                  <a:gd name="T13" fmla="*/ 0 60000 65536"/>
                  <a:gd name="T14" fmla="*/ 0 60000 65536"/>
                  <a:gd name="T15" fmla="*/ 0 w 197"/>
                  <a:gd name="T16" fmla="*/ 0 h 126"/>
                  <a:gd name="T17" fmla="*/ 197 w 197"/>
                  <a:gd name="T18" fmla="*/ 126 h 126"/>
                </a:gdLst>
                <a:ahLst/>
                <a:cxnLst>
                  <a:cxn ang="T10">
                    <a:pos x="T0" y="T1"/>
                  </a:cxn>
                  <a:cxn ang="T11">
                    <a:pos x="T2" y="T3"/>
                  </a:cxn>
                  <a:cxn ang="T12">
                    <a:pos x="T4" y="T5"/>
                  </a:cxn>
                  <a:cxn ang="T13">
                    <a:pos x="T6" y="T7"/>
                  </a:cxn>
                  <a:cxn ang="T14">
                    <a:pos x="T8" y="T9"/>
                  </a:cxn>
                </a:cxnLst>
                <a:rect l="T15" t="T16" r="T17" b="T18"/>
                <a:pathLst>
                  <a:path w="197" h="126">
                    <a:moveTo>
                      <a:pt x="177" y="0"/>
                    </a:moveTo>
                    <a:lnTo>
                      <a:pt x="197" y="12"/>
                    </a:lnTo>
                    <a:lnTo>
                      <a:pt x="2" y="126"/>
                    </a:lnTo>
                    <a:lnTo>
                      <a:pt x="0" y="102"/>
                    </a:lnTo>
                    <a:lnTo>
                      <a:pt x="177"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65" name="Line 106"/>
              <p:cNvSpPr>
                <a:spLocks noChangeShapeType="1"/>
              </p:cNvSpPr>
              <p:nvPr/>
            </p:nvSpPr>
            <p:spPr bwMode="auto">
              <a:xfrm>
                <a:off x="3571" y="862"/>
                <a:ext cx="0" cy="146"/>
              </a:xfrm>
              <a:prstGeom prst="line">
                <a:avLst/>
              </a:prstGeom>
              <a:noFill/>
              <a:ln w="1588">
                <a:solidFill>
                  <a:srgbClr val="FFFFFF"/>
                </a:solidFill>
                <a:round/>
              </a:ln>
            </p:spPr>
            <p:txBody>
              <a:bodyPr/>
              <a:lstStyle/>
              <a:p>
                <a:endParaRPr lang="zh-CN" altLang="en-US"/>
              </a:p>
            </p:txBody>
          </p:sp>
          <p:sp>
            <p:nvSpPr>
              <p:cNvPr id="37166" name="Freeform 107"/>
              <p:cNvSpPr/>
              <p:nvPr/>
            </p:nvSpPr>
            <p:spPr bwMode="auto">
              <a:xfrm>
                <a:off x="3564" y="857"/>
                <a:ext cx="13" cy="157"/>
              </a:xfrm>
              <a:custGeom>
                <a:avLst/>
                <a:gdLst>
                  <a:gd name="T0" fmla="*/ 0 w 20"/>
                  <a:gd name="T1" fmla="*/ 4205023 h 222"/>
                  <a:gd name="T2" fmla="*/ 921229 w 20"/>
                  <a:gd name="T3" fmla="*/ 0 h 222"/>
                  <a:gd name="T4" fmla="*/ 921229 w 20"/>
                  <a:gd name="T5" fmla="*/ 4205023 h 222"/>
                  <a:gd name="T6" fmla="*/ 0 w 20"/>
                  <a:gd name="T7" fmla="*/ 4205023 h 222"/>
                  <a:gd name="T8" fmla="*/ 0 w 20"/>
                  <a:gd name="T9" fmla="*/ 4205023 h 222"/>
                  <a:gd name="T10" fmla="*/ 0 60000 65536"/>
                  <a:gd name="T11" fmla="*/ 0 60000 65536"/>
                  <a:gd name="T12" fmla="*/ 0 60000 65536"/>
                  <a:gd name="T13" fmla="*/ 0 60000 65536"/>
                  <a:gd name="T14" fmla="*/ 0 60000 65536"/>
                  <a:gd name="T15" fmla="*/ 0 w 20"/>
                  <a:gd name="T16" fmla="*/ 0 h 222"/>
                  <a:gd name="T17" fmla="*/ 20 w 20"/>
                  <a:gd name="T18" fmla="*/ 222 h 222"/>
                </a:gdLst>
                <a:ahLst/>
                <a:cxnLst>
                  <a:cxn ang="T10">
                    <a:pos x="T0" y="T1"/>
                  </a:cxn>
                  <a:cxn ang="T11">
                    <a:pos x="T2" y="T3"/>
                  </a:cxn>
                  <a:cxn ang="T12">
                    <a:pos x="T4" y="T5"/>
                  </a:cxn>
                  <a:cxn ang="T13">
                    <a:pos x="T6" y="T7"/>
                  </a:cxn>
                  <a:cxn ang="T14">
                    <a:pos x="T8" y="T9"/>
                  </a:cxn>
                </a:cxnLst>
                <a:rect l="T15" t="T16" r="T17" b="T18"/>
                <a:pathLst>
                  <a:path w="20" h="222">
                    <a:moveTo>
                      <a:pt x="0" y="12"/>
                    </a:moveTo>
                    <a:lnTo>
                      <a:pt x="20" y="0"/>
                    </a:lnTo>
                    <a:lnTo>
                      <a:pt x="20" y="222"/>
                    </a:lnTo>
                    <a:lnTo>
                      <a:pt x="0" y="210"/>
                    </a:lnTo>
                    <a:lnTo>
                      <a:pt x="0" y="12"/>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67" name="Line 108"/>
              <p:cNvSpPr>
                <a:spLocks noChangeShapeType="1"/>
              </p:cNvSpPr>
              <p:nvPr/>
            </p:nvSpPr>
            <p:spPr bwMode="auto">
              <a:xfrm>
                <a:off x="3535" y="883"/>
                <a:ext cx="1" cy="105"/>
              </a:xfrm>
              <a:prstGeom prst="line">
                <a:avLst/>
              </a:prstGeom>
              <a:noFill/>
              <a:ln w="1588">
                <a:solidFill>
                  <a:srgbClr val="FFFFFF"/>
                </a:solidFill>
                <a:round/>
              </a:ln>
            </p:spPr>
            <p:txBody>
              <a:bodyPr/>
              <a:lstStyle/>
              <a:p>
                <a:endParaRPr lang="zh-CN" altLang="en-US"/>
              </a:p>
            </p:txBody>
          </p:sp>
          <p:sp>
            <p:nvSpPr>
              <p:cNvPr id="37168" name="Rectangle 109"/>
              <p:cNvSpPr>
                <a:spLocks noChangeArrowheads="1"/>
              </p:cNvSpPr>
              <p:nvPr/>
            </p:nvSpPr>
            <p:spPr bwMode="auto">
              <a:xfrm>
                <a:off x="3529" y="883"/>
                <a:ext cx="14" cy="105"/>
              </a:xfrm>
              <a:prstGeom prst="rect">
                <a:avLst/>
              </a:prstGeom>
              <a:solidFill>
                <a:srgbClr val="FFFFFF"/>
              </a:solid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69" name="Line 110"/>
              <p:cNvSpPr>
                <a:spLocks noChangeShapeType="1"/>
              </p:cNvSpPr>
              <p:nvPr/>
            </p:nvSpPr>
            <p:spPr bwMode="auto">
              <a:xfrm>
                <a:off x="3452" y="787"/>
                <a:ext cx="117" cy="75"/>
              </a:xfrm>
              <a:prstGeom prst="line">
                <a:avLst/>
              </a:prstGeom>
              <a:noFill/>
              <a:ln w="1588">
                <a:solidFill>
                  <a:srgbClr val="FFFFFF"/>
                </a:solidFill>
                <a:round/>
              </a:ln>
            </p:spPr>
            <p:txBody>
              <a:bodyPr/>
              <a:lstStyle/>
              <a:p>
                <a:endParaRPr lang="zh-CN" altLang="en-US"/>
              </a:p>
            </p:txBody>
          </p:sp>
          <p:sp>
            <p:nvSpPr>
              <p:cNvPr id="37170" name="Freeform 111"/>
              <p:cNvSpPr/>
              <p:nvPr/>
            </p:nvSpPr>
            <p:spPr bwMode="auto">
              <a:xfrm>
                <a:off x="3451" y="779"/>
                <a:ext cx="126" cy="87"/>
              </a:xfrm>
              <a:custGeom>
                <a:avLst/>
                <a:gdLst>
                  <a:gd name="T0" fmla="*/ 0 w 197"/>
                  <a:gd name="T1" fmla="*/ 4884249 h 122"/>
                  <a:gd name="T2" fmla="*/ 688978 w 197"/>
                  <a:gd name="T3" fmla="*/ 0 h 122"/>
                  <a:gd name="T4" fmla="*/ 688978 w 197"/>
                  <a:gd name="T5" fmla="*/ 4884249 h 122"/>
                  <a:gd name="T6" fmla="*/ 688978 w 197"/>
                  <a:gd name="T7" fmla="*/ 4884249 h 122"/>
                  <a:gd name="T8" fmla="*/ 0 w 197"/>
                  <a:gd name="T9" fmla="*/ 4884249 h 122"/>
                  <a:gd name="T10" fmla="*/ 0 60000 65536"/>
                  <a:gd name="T11" fmla="*/ 0 60000 65536"/>
                  <a:gd name="T12" fmla="*/ 0 60000 65536"/>
                  <a:gd name="T13" fmla="*/ 0 60000 65536"/>
                  <a:gd name="T14" fmla="*/ 0 60000 65536"/>
                  <a:gd name="T15" fmla="*/ 0 w 197"/>
                  <a:gd name="T16" fmla="*/ 0 h 122"/>
                  <a:gd name="T17" fmla="*/ 197 w 197"/>
                  <a:gd name="T18" fmla="*/ 122 h 122"/>
                </a:gdLst>
                <a:ahLst/>
                <a:cxnLst>
                  <a:cxn ang="T10">
                    <a:pos x="T0" y="T1"/>
                  </a:cxn>
                  <a:cxn ang="T11">
                    <a:pos x="T2" y="T3"/>
                  </a:cxn>
                  <a:cxn ang="T12">
                    <a:pos x="T4" y="T5"/>
                  </a:cxn>
                  <a:cxn ang="T13">
                    <a:pos x="T6" y="T7"/>
                  </a:cxn>
                  <a:cxn ang="T14">
                    <a:pos x="T8" y="T9"/>
                  </a:cxn>
                </a:cxnLst>
                <a:rect l="T15" t="T16" r="T17" b="T18"/>
                <a:pathLst>
                  <a:path w="197" h="122">
                    <a:moveTo>
                      <a:pt x="0" y="24"/>
                    </a:moveTo>
                    <a:lnTo>
                      <a:pt x="2" y="0"/>
                    </a:lnTo>
                    <a:lnTo>
                      <a:pt x="197" y="111"/>
                    </a:lnTo>
                    <a:lnTo>
                      <a:pt x="177" y="122"/>
                    </a:lnTo>
                    <a:lnTo>
                      <a:pt x="0" y="24"/>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71" name="Line 112"/>
              <p:cNvSpPr>
                <a:spLocks noChangeShapeType="1"/>
              </p:cNvSpPr>
              <p:nvPr/>
            </p:nvSpPr>
            <p:spPr bwMode="auto">
              <a:xfrm flipV="1">
                <a:off x="3335" y="787"/>
                <a:ext cx="114" cy="72"/>
              </a:xfrm>
              <a:prstGeom prst="line">
                <a:avLst/>
              </a:prstGeom>
              <a:noFill/>
              <a:ln w="1588">
                <a:solidFill>
                  <a:srgbClr val="FFFFFF"/>
                </a:solidFill>
                <a:round/>
              </a:ln>
            </p:spPr>
            <p:txBody>
              <a:bodyPr/>
              <a:lstStyle/>
              <a:p>
                <a:endParaRPr lang="zh-CN" altLang="en-US"/>
              </a:p>
            </p:txBody>
          </p:sp>
          <p:sp>
            <p:nvSpPr>
              <p:cNvPr id="37172" name="Freeform 113"/>
              <p:cNvSpPr/>
              <p:nvPr/>
            </p:nvSpPr>
            <p:spPr bwMode="auto">
              <a:xfrm>
                <a:off x="3330" y="779"/>
                <a:ext cx="122" cy="87"/>
              </a:xfrm>
              <a:custGeom>
                <a:avLst/>
                <a:gdLst>
                  <a:gd name="T0" fmla="*/ 739333 w 190"/>
                  <a:gd name="T1" fmla="*/ 0 h 122"/>
                  <a:gd name="T2" fmla="*/ 739333 w 190"/>
                  <a:gd name="T3" fmla="*/ 4884249 h 122"/>
                  <a:gd name="T4" fmla="*/ 739333 w 190"/>
                  <a:gd name="T5" fmla="*/ 4884249 h 122"/>
                  <a:gd name="T6" fmla="*/ 0 w 190"/>
                  <a:gd name="T7" fmla="*/ 4884249 h 122"/>
                  <a:gd name="T8" fmla="*/ 0 w 190"/>
                  <a:gd name="T9" fmla="*/ 4884249 h 122"/>
                  <a:gd name="T10" fmla="*/ 739333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7" y="24"/>
                    </a:lnTo>
                    <a:lnTo>
                      <a:pt x="10" y="122"/>
                    </a:lnTo>
                    <a:lnTo>
                      <a:pt x="0" y="117"/>
                    </a:lnTo>
                    <a:lnTo>
                      <a:pt x="0" y="104"/>
                    </a:lnTo>
                    <a:lnTo>
                      <a:pt x="190"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73" name="Line 114"/>
              <p:cNvSpPr>
                <a:spLocks noChangeShapeType="1"/>
              </p:cNvSpPr>
              <p:nvPr/>
            </p:nvSpPr>
            <p:spPr bwMode="auto">
              <a:xfrm flipH="1">
                <a:off x="3365" y="830"/>
                <a:ext cx="84" cy="53"/>
              </a:xfrm>
              <a:prstGeom prst="line">
                <a:avLst/>
              </a:prstGeom>
              <a:noFill/>
              <a:ln w="1588">
                <a:solidFill>
                  <a:srgbClr val="FFFFFF"/>
                </a:solidFill>
                <a:round/>
              </a:ln>
            </p:spPr>
            <p:txBody>
              <a:bodyPr/>
              <a:lstStyle/>
              <a:p>
                <a:endParaRPr lang="zh-CN" altLang="en-US"/>
              </a:p>
            </p:txBody>
          </p:sp>
          <p:sp>
            <p:nvSpPr>
              <p:cNvPr id="37174" name="Freeform 115"/>
              <p:cNvSpPr/>
              <p:nvPr/>
            </p:nvSpPr>
            <p:spPr bwMode="auto">
              <a:xfrm>
                <a:off x="3362" y="824"/>
                <a:ext cx="92" cy="66"/>
              </a:xfrm>
              <a:custGeom>
                <a:avLst/>
                <a:gdLst>
                  <a:gd name="T0" fmla="*/ 596327 w 145"/>
                  <a:gd name="T1" fmla="*/ 0 h 93"/>
                  <a:gd name="T2" fmla="*/ 596327 w 145"/>
                  <a:gd name="T3" fmla="*/ 4477386 h 93"/>
                  <a:gd name="T4" fmla="*/ 596327 w 145"/>
                  <a:gd name="T5" fmla="*/ 4477386 h 93"/>
                  <a:gd name="T6" fmla="*/ 0 w 145"/>
                  <a:gd name="T7" fmla="*/ 4477386 h 93"/>
                  <a:gd name="T8" fmla="*/ 596327 w 145"/>
                  <a:gd name="T9" fmla="*/ 0 h 93"/>
                  <a:gd name="T10" fmla="*/ 0 60000 65536"/>
                  <a:gd name="T11" fmla="*/ 0 60000 65536"/>
                  <a:gd name="T12" fmla="*/ 0 60000 65536"/>
                  <a:gd name="T13" fmla="*/ 0 60000 65536"/>
                  <a:gd name="T14" fmla="*/ 0 60000 65536"/>
                  <a:gd name="T15" fmla="*/ 0 w 145"/>
                  <a:gd name="T16" fmla="*/ 0 h 93"/>
                  <a:gd name="T17" fmla="*/ 145 w 145"/>
                  <a:gd name="T18" fmla="*/ 93 h 93"/>
                </a:gdLst>
                <a:ahLst/>
                <a:cxnLst>
                  <a:cxn ang="T10">
                    <a:pos x="T0" y="T1"/>
                  </a:cxn>
                  <a:cxn ang="T11">
                    <a:pos x="T2" y="T3"/>
                  </a:cxn>
                  <a:cxn ang="T12">
                    <a:pos x="T4" y="T5"/>
                  </a:cxn>
                  <a:cxn ang="T13">
                    <a:pos x="T6" y="T7"/>
                  </a:cxn>
                  <a:cxn ang="T14">
                    <a:pos x="T8" y="T9"/>
                  </a:cxn>
                </a:cxnLst>
                <a:rect l="T15" t="T16" r="T17" b="T18"/>
                <a:pathLst>
                  <a:path w="145" h="93">
                    <a:moveTo>
                      <a:pt x="135" y="0"/>
                    </a:moveTo>
                    <a:lnTo>
                      <a:pt x="145" y="18"/>
                    </a:lnTo>
                    <a:lnTo>
                      <a:pt x="10" y="93"/>
                    </a:lnTo>
                    <a:lnTo>
                      <a:pt x="0" y="75"/>
                    </a:lnTo>
                    <a:lnTo>
                      <a:pt x="135"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75" name="Freeform 122"/>
              <p:cNvSpPr/>
              <p:nvPr/>
            </p:nvSpPr>
            <p:spPr bwMode="auto">
              <a:xfrm>
                <a:off x="2668" y="840"/>
                <a:ext cx="60" cy="101"/>
              </a:xfrm>
              <a:custGeom>
                <a:avLst/>
                <a:gdLst>
                  <a:gd name="T0" fmla="*/ 549067 w 95"/>
                  <a:gd name="T1" fmla="*/ 0 h 142"/>
                  <a:gd name="T2" fmla="*/ 549067 w 95"/>
                  <a:gd name="T3" fmla="*/ 4661454 h 142"/>
                  <a:gd name="T4" fmla="*/ 549067 w 95"/>
                  <a:gd name="T5" fmla="*/ 4661454 h 142"/>
                  <a:gd name="T6" fmla="*/ 0 w 95"/>
                  <a:gd name="T7" fmla="*/ 4661454 h 142"/>
                  <a:gd name="T8" fmla="*/ 549067 w 95"/>
                  <a:gd name="T9" fmla="*/ 0 h 142"/>
                  <a:gd name="T10" fmla="*/ 0 60000 65536"/>
                  <a:gd name="T11" fmla="*/ 0 60000 65536"/>
                  <a:gd name="T12" fmla="*/ 0 60000 65536"/>
                  <a:gd name="T13" fmla="*/ 0 60000 65536"/>
                  <a:gd name="T14" fmla="*/ 0 60000 65536"/>
                  <a:gd name="T15" fmla="*/ 0 w 95"/>
                  <a:gd name="T16" fmla="*/ 0 h 142"/>
                  <a:gd name="T17" fmla="*/ 95 w 95"/>
                  <a:gd name="T18" fmla="*/ 142 h 142"/>
                </a:gdLst>
                <a:ahLst/>
                <a:cxnLst>
                  <a:cxn ang="T10">
                    <a:pos x="T0" y="T1"/>
                  </a:cxn>
                  <a:cxn ang="T11">
                    <a:pos x="T2" y="T3"/>
                  </a:cxn>
                  <a:cxn ang="T12">
                    <a:pos x="T4" y="T5"/>
                  </a:cxn>
                  <a:cxn ang="T13">
                    <a:pos x="T6" y="T7"/>
                  </a:cxn>
                  <a:cxn ang="T14">
                    <a:pos x="T8" y="T9"/>
                  </a:cxn>
                </a:cxnLst>
                <a:rect l="T15" t="T16" r="T17" b="T18"/>
                <a:pathLst>
                  <a:path w="95" h="142">
                    <a:moveTo>
                      <a:pt x="89" y="0"/>
                    </a:moveTo>
                    <a:lnTo>
                      <a:pt x="95" y="27"/>
                    </a:lnTo>
                    <a:lnTo>
                      <a:pt x="7" y="142"/>
                    </a:lnTo>
                    <a:lnTo>
                      <a:pt x="0" y="115"/>
                    </a:lnTo>
                    <a:lnTo>
                      <a:pt x="89" y="0"/>
                    </a:lnTo>
                    <a:close/>
                  </a:path>
                </a:pathLst>
              </a:custGeom>
              <a:solidFill>
                <a:srgbClr val="FFFFFF"/>
              </a:solidFill>
              <a:ln w="9525">
                <a:noFill/>
                <a:round/>
              </a:ln>
            </p:spPr>
            <p:txBody>
              <a:bodyPr/>
              <a:lstStyle/>
              <a:p>
                <a:endParaRPr lang="zh-CN" altLang="en-US" b="1">
                  <a:ea typeface="华文楷体" panose="02010600040101010101" charset="-122"/>
                </a:endParaRPr>
              </a:p>
            </p:txBody>
          </p:sp>
          <p:sp>
            <p:nvSpPr>
              <p:cNvPr id="37176" name="Rectangle 123"/>
              <p:cNvSpPr>
                <a:spLocks noChangeArrowheads="1"/>
              </p:cNvSpPr>
              <p:nvPr/>
            </p:nvSpPr>
            <p:spPr bwMode="auto">
              <a:xfrm>
                <a:off x="2818" y="888"/>
                <a:ext cx="14" cy="106"/>
              </a:xfrm>
              <a:prstGeom prst="rect">
                <a:avLst/>
              </a:prstGeom>
              <a:solidFill>
                <a:srgbClr val="FFFFFF"/>
              </a:solidFill>
              <a:ln w="9525">
                <a:noFill/>
                <a:miter lim="800000"/>
              </a:ln>
            </p:spPr>
            <p:txBody>
              <a:bodyPr/>
              <a:lstStyle/>
              <a:p>
                <a:endParaRPr lang="zh-CN" altLang="zh-CN" sz="1600" b="1">
                  <a:ea typeface="华文楷体" panose="02010600040101010101" charset="-122"/>
                  <a:cs typeface="Arial" panose="020B0604020202020204" pitchFamily="34" charset="0"/>
                </a:endParaRPr>
              </a:p>
            </p:txBody>
          </p:sp>
          <p:sp>
            <p:nvSpPr>
              <p:cNvPr id="37177" name="Line 124"/>
              <p:cNvSpPr>
                <a:spLocks noChangeShapeType="1"/>
              </p:cNvSpPr>
              <p:nvPr/>
            </p:nvSpPr>
            <p:spPr bwMode="auto">
              <a:xfrm flipH="1">
                <a:off x="3255" y="1014"/>
                <a:ext cx="70" cy="45"/>
              </a:xfrm>
              <a:prstGeom prst="line">
                <a:avLst/>
              </a:prstGeom>
              <a:noFill/>
              <a:ln w="1588">
                <a:solidFill>
                  <a:srgbClr val="FFFFFF"/>
                </a:solidFill>
                <a:round/>
              </a:ln>
            </p:spPr>
            <p:txBody>
              <a:bodyPr/>
              <a:lstStyle/>
              <a:p>
                <a:endParaRPr lang="zh-CN" altLang="en-US"/>
              </a:p>
            </p:txBody>
          </p:sp>
          <p:sp>
            <p:nvSpPr>
              <p:cNvPr id="37178" name="Freeform 125"/>
              <p:cNvSpPr/>
              <p:nvPr/>
            </p:nvSpPr>
            <p:spPr bwMode="auto">
              <a:xfrm>
                <a:off x="3241" y="1023"/>
                <a:ext cx="79" cy="57"/>
              </a:xfrm>
              <a:custGeom>
                <a:avLst/>
                <a:gdLst>
                  <a:gd name="T0" fmla="*/ 742889 w 123"/>
                  <a:gd name="T1" fmla="*/ 4808993 h 80"/>
                  <a:gd name="T2" fmla="*/ 0 w 123"/>
                  <a:gd name="T3" fmla="*/ 4808993 h 80"/>
                  <a:gd name="T4" fmla="*/ 742889 w 123"/>
                  <a:gd name="T5" fmla="*/ 0 h 80"/>
                  <a:gd name="T6" fmla="*/ 742889 w 123"/>
                  <a:gd name="T7" fmla="*/ 4808993 h 80"/>
                  <a:gd name="T8" fmla="*/ 742889 w 123"/>
                  <a:gd name="T9" fmla="*/ 4808993 h 80"/>
                  <a:gd name="T10" fmla="*/ 742889 w 123"/>
                  <a:gd name="T11" fmla="*/ 4808993 h 80"/>
                  <a:gd name="T12" fmla="*/ 0 60000 65536"/>
                  <a:gd name="T13" fmla="*/ 0 60000 65536"/>
                  <a:gd name="T14" fmla="*/ 0 60000 65536"/>
                  <a:gd name="T15" fmla="*/ 0 60000 65536"/>
                  <a:gd name="T16" fmla="*/ 0 60000 65536"/>
                  <a:gd name="T17" fmla="*/ 0 60000 65536"/>
                  <a:gd name="T18" fmla="*/ 0 w 123"/>
                  <a:gd name="T19" fmla="*/ 0 h 80"/>
                  <a:gd name="T20" fmla="*/ 123 w 12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3" h="80">
                    <a:moveTo>
                      <a:pt x="10" y="80"/>
                    </a:moveTo>
                    <a:lnTo>
                      <a:pt x="0" y="63"/>
                    </a:lnTo>
                    <a:lnTo>
                      <a:pt x="111" y="0"/>
                    </a:lnTo>
                    <a:lnTo>
                      <a:pt x="123" y="5"/>
                    </a:lnTo>
                    <a:lnTo>
                      <a:pt x="123" y="18"/>
                    </a:lnTo>
                    <a:lnTo>
                      <a:pt x="10" y="80"/>
                    </a:lnTo>
                    <a:close/>
                  </a:path>
                </a:pathLst>
              </a:custGeom>
              <a:solidFill>
                <a:srgbClr val="FFFFFF"/>
              </a:solidFill>
              <a:ln w="9525">
                <a:noFill/>
                <a:round/>
              </a:ln>
            </p:spPr>
            <p:txBody>
              <a:bodyPr/>
              <a:lstStyle/>
              <a:p>
                <a:endParaRPr lang="zh-CN" altLang="en-US" b="1">
                  <a:ea typeface="华文楷体" panose="02010600040101010101" charset="-122"/>
                </a:endParaRPr>
              </a:p>
            </p:txBody>
          </p:sp>
        </p:grpSp>
      </p:grpSp>
      <p:sp>
        <p:nvSpPr>
          <p:cNvPr id="36872" name="Rectangle 326"/>
          <p:cNvSpPr>
            <a:spLocks noChangeArrowheads="1"/>
          </p:cNvSpPr>
          <p:nvPr/>
        </p:nvSpPr>
        <p:spPr bwMode="auto">
          <a:xfrm>
            <a:off x="5237163" y="3859496"/>
            <a:ext cx="933450" cy="627063"/>
          </a:xfrm>
          <a:prstGeom prst="rect">
            <a:avLst/>
          </a:prstGeom>
          <a:noFill/>
          <a:ln w="25400" algn="ctr">
            <a:solidFill>
              <a:schemeClr val="bg1"/>
            </a:solidFill>
            <a:prstDash val="sysDash"/>
            <a:miter lim="800000"/>
          </a:ln>
        </p:spPr>
        <p:txBody>
          <a:bodyPr wrap="none" anchor="ctr"/>
          <a:lstStyle/>
          <a:p>
            <a:pPr algn="ctr" defTabSz="457200"/>
            <a:endParaRPr lang="zh-CN" altLang="en-US" b="1">
              <a:ea typeface="华文楷体" panose="02010600040101010101" charset="-122"/>
              <a:cs typeface="Arial" panose="020B0604020202020204" pitchFamily="34" charset="0"/>
            </a:endParaRPr>
          </a:p>
        </p:txBody>
      </p:sp>
      <p:grpSp>
        <p:nvGrpSpPr>
          <p:cNvPr id="36873" name="Group 114"/>
          <p:cNvGrpSpPr/>
          <p:nvPr/>
        </p:nvGrpSpPr>
        <p:grpSpPr bwMode="auto">
          <a:xfrm>
            <a:off x="4486275" y="4005263"/>
            <a:ext cx="1965325" cy="1036637"/>
            <a:chOff x="5759450" y="1241425"/>
            <a:chExt cx="2819879" cy="1644650"/>
          </a:xfrm>
        </p:grpSpPr>
        <p:sp>
          <p:nvSpPr>
            <p:cNvPr id="36963" name="Line 129"/>
            <p:cNvSpPr>
              <a:spLocks noChangeShapeType="1"/>
            </p:cNvSpPr>
            <p:nvPr/>
          </p:nvSpPr>
          <p:spPr bwMode="auto">
            <a:xfrm>
              <a:off x="6365875" y="2116138"/>
              <a:ext cx="1588" cy="336550"/>
            </a:xfrm>
            <a:prstGeom prst="line">
              <a:avLst/>
            </a:prstGeom>
            <a:noFill/>
            <a:ln w="1588">
              <a:solidFill>
                <a:srgbClr val="FFFFFF"/>
              </a:solidFill>
              <a:round/>
            </a:ln>
          </p:spPr>
          <p:txBody>
            <a:bodyPr wrap="none"/>
            <a:lstStyle/>
            <a:p>
              <a:endParaRPr lang="zh-CN" altLang="en-US"/>
            </a:p>
          </p:txBody>
        </p:sp>
        <p:sp>
          <p:nvSpPr>
            <p:cNvPr id="36964" name="Freeform 130"/>
            <p:cNvSpPr/>
            <p:nvPr/>
          </p:nvSpPr>
          <p:spPr bwMode="auto">
            <a:xfrm>
              <a:off x="6348413" y="2101850"/>
              <a:ext cx="39687" cy="365125"/>
            </a:xfrm>
            <a:custGeom>
              <a:avLst/>
              <a:gdLst>
                <a:gd name="T0" fmla="*/ 2147483647 w 22"/>
                <a:gd name="T1" fmla="*/ 2147483647 h 210"/>
                <a:gd name="T2" fmla="*/ 2147483647 w 22"/>
                <a:gd name="T3" fmla="*/ 2147483647 h 210"/>
                <a:gd name="T4" fmla="*/ 0 w 22"/>
                <a:gd name="T5" fmla="*/ 2147483647 h 210"/>
                <a:gd name="T6" fmla="*/ 0 w 22"/>
                <a:gd name="T7" fmla="*/ 2147483647 h 210"/>
                <a:gd name="T8" fmla="*/ 2147483647 w 22"/>
                <a:gd name="T9" fmla="*/ 0 h 210"/>
                <a:gd name="T10" fmla="*/ 2147483647 w 22"/>
                <a:gd name="T11" fmla="*/ 2147483647 h 210"/>
                <a:gd name="T12" fmla="*/ 2147483647 w 22"/>
                <a:gd name="T13" fmla="*/ 2147483647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1" y="210"/>
                  </a:lnTo>
                  <a:lnTo>
                    <a:pt x="0" y="204"/>
                  </a:lnTo>
                  <a:lnTo>
                    <a:pt x="0" y="8"/>
                  </a:lnTo>
                  <a:lnTo>
                    <a:pt x="11" y="0"/>
                  </a:lnTo>
                  <a:lnTo>
                    <a:pt x="22" y="5"/>
                  </a:lnTo>
                  <a:lnTo>
                    <a:pt x="22" y="20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65" name="Line 131"/>
            <p:cNvSpPr>
              <a:spLocks noChangeShapeType="1"/>
            </p:cNvSpPr>
            <p:nvPr/>
          </p:nvSpPr>
          <p:spPr bwMode="auto">
            <a:xfrm flipH="1" flipV="1">
              <a:off x="6378575" y="2470150"/>
              <a:ext cx="315913" cy="180975"/>
            </a:xfrm>
            <a:prstGeom prst="line">
              <a:avLst/>
            </a:prstGeom>
            <a:noFill/>
            <a:ln w="1588">
              <a:solidFill>
                <a:srgbClr val="FFFFFF"/>
              </a:solidFill>
              <a:round/>
            </a:ln>
          </p:spPr>
          <p:txBody>
            <a:bodyPr wrap="none"/>
            <a:lstStyle/>
            <a:p>
              <a:endParaRPr lang="zh-CN" altLang="en-US"/>
            </a:p>
          </p:txBody>
        </p:sp>
        <p:sp>
          <p:nvSpPr>
            <p:cNvPr id="36966" name="Freeform 132"/>
            <p:cNvSpPr/>
            <p:nvPr/>
          </p:nvSpPr>
          <p:spPr bwMode="auto">
            <a:xfrm>
              <a:off x="6365875" y="2454275"/>
              <a:ext cx="331788" cy="220663"/>
            </a:xfrm>
            <a:custGeom>
              <a:avLst/>
              <a:gdLst>
                <a:gd name="T0" fmla="*/ 2147483647 w 190"/>
                <a:gd name="T1" fmla="*/ 2147483647 h 126"/>
                <a:gd name="T2" fmla="*/ 2147483647 w 190"/>
                <a:gd name="T3" fmla="*/ 2147483647 h 126"/>
                <a:gd name="T4" fmla="*/ 0 w 190"/>
                <a:gd name="T5" fmla="*/ 2147483647 h 126"/>
                <a:gd name="T6" fmla="*/ 2147483647 w 190"/>
                <a:gd name="T7" fmla="*/ 2147483647 h 126"/>
                <a:gd name="T8" fmla="*/ 2147483647 w 190"/>
                <a:gd name="T9" fmla="*/ 0 h 126"/>
                <a:gd name="T10" fmla="*/ 2147483647 w 190"/>
                <a:gd name="T11" fmla="*/ 2147483647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90" y="102"/>
                  </a:moveTo>
                  <a:lnTo>
                    <a:pt x="190" y="126"/>
                  </a:lnTo>
                  <a:lnTo>
                    <a:pt x="0" y="18"/>
                  </a:lnTo>
                  <a:lnTo>
                    <a:pt x="1" y="7"/>
                  </a:lnTo>
                  <a:lnTo>
                    <a:pt x="12" y="0"/>
                  </a:lnTo>
                  <a:lnTo>
                    <a:pt x="190" y="10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67" name="Line 133"/>
            <p:cNvSpPr>
              <a:spLocks noChangeShapeType="1"/>
            </p:cNvSpPr>
            <p:nvPr/>
          </p:nvSpPr>
          <p:spPr bwMode="auto">
            <a:xfrm flipH="1">
              <a:off x="6697663" y="2466975"/>
              <a:ext cx="320675" cy="184150"/>
            </a:xfrm>
            <a:prstGeom prst="line">
              <a:avLst/>
            </a:prstGeom>
            <a:noFill/>
            <a:ln w="1588">
              <a:solidFill>
                <a:srgbClr val="FFFFFF"/>
              </a:solidFill>
              <a:round/>
            </a:ln>
          </p:spPr>
          <p:txBody>
            <a:bodyPr wrap="none"/>
            <a:lstStyle/>
            <a:p>
              <a:endParaRPr lang="zh-CN" altLang="en-US"/>
            </a:p>
          </p:txBody>
        </p:sp>
        <p:sp>
          <p:nvSpPr>
            <p:cNvPr id="36968" name="Freeform 134"/>
            <p:cNvSpPr/>
            <p:nvPr/>
          </p:nvSpPr>
          <p:spPr bwMode="auto">
            <a:xfrm>
              <a:off x="6697663" y="2454275"/>
              <a:ext cx="346075" cy="220663"/>
            </a:xfrm>
            <a:custGeom>
              <a:avLst/>
              <a:gdLst>
                <a:gd name="T0" fmla="*/ 2147483647 w 198"/>
                <a:gd name="T1" fmla="*/ 0 h 126"/>
                <a:gd name="T2" fmla="*/ 2147483647 w 198"/>
                <a:gd name="T3" fmla="*/ 2147483647 h 126"/>
                <a:gd name="T4" fmla="*/ 0 w 198"/>
                <a:gd name="T5" fmla="*/ 2147483647 h 126"/>
                <a:gd name="T6" fmla="*/ 0 w 198"/>
                <a:gd name="T7" fmla="*/ 2147483647 h 126"/>
                <a:gd name="T8" fmla="*/ 2147483647 w 198"/>
                <a:gd name="T9" fmla="*/ 0 h 126"/>
                <a:gd name="T10" fmla="*/ 0 60000 65536"/>
                <a:gd name="T11" fmla="*/ 0 60000 65536"/>
                <a:gd name="T12" fmla="*/ 0 60000 65536"/>
                <a:gd name="T13" fmla="*/ 0 60000 65536"/>
                <a:gd name="T14" fmla="*/ 0 60000 65536"/>
                <a:gd name="T15" fmla="*/ 0 w 198"/>
                <a:gd name="T16" fmla="*/ 0 h 126"/>
                <a:gd name="T17" fmla="*/ 198 w 198"/>
                <a:gd name="T18" fmla="*/ 126 h 126"/>
              </a:gdLst>
              <a:ahLst/>
              <a:cxnLst>
                <a:cxn ang="T10">
                  <a:pos x="T0" y="T1"/>
                </a:cxn>
                <a:cxn ang="T11">
                  <a:pos x="T2" y="T3"/>
                </a:cxn>
                <a:cxn ang="T12">
                  <a:pos x="T4" y="T5"/>
                </a:cxn>
                <a:cxn ang="T13">
                  <a:pos x="T6" y="T7"/>
                </a:cxn>
                <a:cxn ang="T14">
                  <a:pos x="T8" y="T9"/>
                </a:cxn>
              </a:cxnLst>
              <a:rect l="T15" t="T16" r="T17" b="T18"/>
              <a:pathLst>
                <a:path w="198" h="126">
                  <a:moveTo>
                    <a:pt x="176" y="0"/>
                  </a:moveTo>
                  <a:lnTo>
                    <a:pt x="198" y="12"/>
                  </a:lnTo>
                  <a:lnTo>
                    <a:pt x="0" y="126"/>
                  </a:lnTo>
                  <a:lnTo>
                    <a:pt x="0" y="102"/>
                  </a:lnTo>
                  <a:lnTo>
                    <a:pt x="176"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69" name="Line 135"/>
            <p:cNvSpPr>
              <a:spLocks noChangeShapeType="1"/>
            </p:cNvSpPr>
            <p:nvPr/>
          </p:nvSpPr>
          <p:spPr bwMode="auto">
            <a:xfrm>
              <a:off x="7021513" y="2214563"/>
              <a:ext cx="3175" cy="247650"/>
            </a:xfrm>
            <a:prstGeom prst="line">
              <a:avLst/>
            </a:prstGeom>
            <a:noFill/>
            <a:ln w="1588">
              <a:solidFill>
                <a:srgbClr val="FFFFFF"/>
              </a:solidFill>
              <a:round/>
            </a:ln>
          </p:spPr>
          <p:txBody>
            <a:bodyPr wrap="none"/>
            <a:lstStyle/>
            <a:p>
              <a:endParaRPr lang="zh-CN" altLang="en-US"/>
            </a:p>
          </p:txBody>
        </p:sp>
        <p:sp>
          <p:nvSpPr>
            <p:cNvPr id="36970" name="Freeform 136"/>
            <p:cNvSpPr/>
            <p:nvPr/>
          </p:nvSpPr>
          <p:spPr bwMode="auto">
            <a:xfrm>
              <a:off x="7004050" y="2214563"/>
              <a:ext cx="39688" cy="261937"/>
            </a:xfrm>
            <a:custGeom>
              <a:avLst/>
              <a:gdLst>
                <a:gd name="T0" fmla="*/ 0 w 22"/>
                <a:gd name="T1" fmla="*/ 0 h 150"/>
                <a:gd name="T2" fmla="*/ 2147483647 w 22"/>
                <a:gd name="T3" fmla="*/ 0 h 150"/>
                <a:gd name="T4" fmla="*/ 2147483647 w 22"/>
                <a:gd name="T5" fmla="*/ 2147483647 h 150"/>
                <a:gd name="T6" fmla="*/ 0 w 22"/>
                <a:gd name="T7" fmla="*/ 2147483647 h 150"/>
                <a:gd name="T8" fmla="*/ 0 w 22"/>
                <a:gd name="T9" fmla="*/ 0 h 150"/>
                <a:gd name="T10" fmla="*/ 0 60000 65536"/>
                <a:gd name="T11" fmla="*/ 0 60000 65536"/>
                <a:gd name="T12" fmla="*/ 0 60000 65536"/>
                <a:gd name="T13" fmla="*/ 0 60000 65536"/>
                <a:gd name="T14" fmla="*/ 0 60000 65536"/>
                <a:gd name="T15" fmla="*/ 0 w 22"/>
                <a:gd name="T16" fmla="*/ 0 h 150"/>
                <a:gd name="T17" fmla="*/ 22 w 22"/>
                <a:gd name="T18" fmla="*/ 150 h 150"/>
              </a:gdLst>
              <a:ahLst/>
              <a:cxnLst>
                <a:cxn ang="T10">
                  <a:pos x="T0" y="T1"/>
                </a:cxn>
                <a:cxn ang="T11">
                  <a:pos x="T2" y="T3"/>
                </a:cxn>
                <a:cxn ang="T12">
                  <a:pos x="T4" y="T5"/>
                </a:cxn>
                <a:cxn ang="T13">
                  <a:pos x="T6" y="T7"/>
                </a:cxn>
                <a:cxn ang="T14">
                  <a:pos x="T8" y="T9"/>
                </a:cxn>
              </a:cxnLst>
              <a:rect l="T15" t="T16" r="T17" b="T18"/>
              <a:pathLst>
                <a:path w="22" h="150">
                  <a:moveTo>
                    <a:pt x="0" y="0"/>
                  </a:moveTo>
                  <a:lnTo>
                    <a:pt x="22" y="0"/>
                  </a:lnTo>
                  <a:lnTo>
                    <a:pt x="22" y="150"/>
                  </a:lnTo>
                  <a:lnTo>
                    <a:pt x="0" y="138"/>
                  </a:lnTo>
                  <a:lnTo>
                    <a:pt x="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71" name="Line 137"/>
            <p:cNvSpPr>
              <a:spLocks noChangeShapeType="1"/>
            </p:cNvSpPr>
            <p:nvPr/>
          </p:nvSpPr>
          <p:spPr bwMode="auto">
            <a:xfrm>
              <a:off x="6697663" y="1917700"/>
              <a:ext cx="188912" cy="107950"/>
            </a:xfrm>
            <a:prstGeom prst="line">
              <a:avLst/>
            </a:prstGeom>
            <a:noFill/>
            <a:ln w="1588">
              <a:solidFill>
                <a:srgbClr val="FFFFFF"/>
              </a:solidFill>
              <a:round/>
            </a:ln>
          </p:spPr>
          <p:txBody>
            <a:bodyPr wrap="none"/>
            <a:lstStyle/>
            <a:p>
              <a:endParaRPr lang="zh-CN" altLang="en-US"/>
            </a:p>
          </p:txBody>
        </p:sp>
        <p:sp>
          <p:nvSpPr>
            <p:cNvPr id="36972" name="Freeform 138"/>
            <p:cNvSpPr/>
            <p:nvPr/>
          </p:nvSpPr>
          <p:spPr bwMode="auto">
            <a:xfrm>
              <a:off x="6694488" y="1898650"/>
              <a:ext cx="206375" cy="144463"/>
            </a:xfrm>
            <a:custGeom>
              <a:avLst/>
              <a:gdLst>
                <a:gd name="T0" fmla="*/ 0 w 118"/>
                <a:gd name="T1" fmla="*/ 2147483647 h 83"/>
                <a:gd name="T2" fmla="*/ 2147483647 w 118"/>
                <a:gd name="T3" fmla="*/ 0 h 83"/>
                <a:gd name="T4" fmla="*/ 2147483647 w 118"/>
                <a:gd name="T5" fmla="*/ 2147483647 h 83"/>
                <a:gd name="T6" fmla="*/ 2147483647 w 118"/>
                <a:gd name="T7" fmla="*/ 2147483647 h 83"/>
                <a:gd name="T8" fmla="*/ 0 w 118"/>
                <a:gd name="T9" fmla="*/ 2147483647 h 83"/>
                <a:gd name="T10" fmla="*/ 0 60000 65536"/>
                <a:gd name="T11" fmla="*/ 0 60000 65536"/>
                <a:gd name="T12" fmla="*/ 0 60000 65536"/>
                <a:gd name="T13" fmla="*/ 0 60000 65536"/>
                <a:gd name="T14" fmla="*/ 0 60000 65536"/>
                <a:gd name="T15" fmla="*/ 0 w 118"/>
                <a:gd name="T16" fmla="*/ 0 h 83"/>
                <a:gd name="T17" fmla="*/ 118 w 118"/>
                <a:gd name="T18" fmla="*/ 83 h 83"/>
              </a:gdLst>
              <a:ahLst/>
              <a:cxnLst>
                <a:cxn ang="T10">
                  <a:pos x="T0" y="T1"/>
                </a:cxn>
                <a:cxn ang="T11">
                  <a:pos x="T2" y="T3"/>
                </a:cxn>
                <a:cxn ang="T12">
                  <a:pos x="T4" y="T5"/>
                </a:cxn>
                <a:cxn ang="T13">
                  <a:pos x="T6" y="T7"/>
                </a:cxn>
                <a:cxn ang="T14">
                  <a:pos x="T8" y="T9"/>
                </a:cxn>
              </a:cxnLst>
              <a:rect l="T15" t="T16" r="T17" b="T18"/>
              <a:pathLst>
                <a:path w="118" h="83">
                  <a:moveTo>
                    <a:pt x="0" y="24"/>
                  </a:moveTo>
                  <a:lnTo>
                    <a:pt x="3" y="0"/>
                  </a:lnTo>
                  <a:lnTo>
                    <a:pt x="118" y="65"/>
                  </a:lnTo>
                  <a:lnTo>
                    <a:pt x="106" y="83"/>
                  </a:lnTo>
                  <a:lnTo>
                    <a:pt x="0"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73" name="Line 139"/>
            <p:cNvSpPr>
              <a:spLocks noChangeShapeType="1"/>
            </p:cNvSpPr>
            <p:nvPr/>
          </p:nvSpPr>
          <p:spPr bwMode="auto">
            <a:xfrm flipV="1">
              <a:off x="6378575" y="1917700"/>
              <a:ext cx="312738" cy="176213"/>
            </a:xfrm>
            <a:prstGeom prst="line">
              <a:avLst/>
            </a:prstGeom>
            <a:noFill/>
            <a:ln w="1588">
              <a:solidFill>
                <a:srgbClr val="FFFFFF"/>
              </a:solidFill>
              <a:round/>
            </a:ln>
          </p:spPr>
          <p:txBody>
            <a:bodyPr wrap="none"/>
            <a:lstStyle/>
            <a:p>
              <a:endParaRPr lang="zh-CN" altLang="en-US"/>
            </a:p>
          </p:txBody>
        </p:sp>
        <p:sp>
          <p:nvSpPr>
            <p:cNvPr id="36974" name="Freeform 140"/>
            <p:cNvSpPr/>
            <p:nvPr/>
          </p:nvSpPr>
          <p:spPr bwMode="auto">
            <a:xfrm>
              <a:off x="6365875" y="1898650"/>
              <a:ext cx="331788" cy="212725"/>
            </a:xfrm>
            <a:custGeom>
              <a:avLst/>
              <a:gdLst>
                <a:gd name="T0" fmla="*/ 2147483647 w 190"/>
                <a:gd name="T1" fmla="*/ 0 h 122"/>
                <a:gd name="T2" fmla="*/ 2147483647 w 190"/>
                <a:gd name="T3" fmla="*/ 2147483647 h 122"/>
                <a:gd name="T4" fmla="*/ 2147483647 w 190"/>
                <a:gd name="T5" fmla="*/ 2147483647 h 122"/>
                <a:gd name="T6" fmla="*/ 2147483647 w 190"/>
                <a:gd name="T7" fmla="*/ 2147483647 h 122"/>
                <a:gd name="T8" fmla="*/ 0 w 190"/>
                <a:gd name="T9" fmla="*/ 2147483647 h 122"/>
                <a:gd name="T10" fmla="*/ 2147483647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7" y="24"/>
                  </a:lnTo>
                  <a:lnTo>
                    <a:pt x="12" y="122"/>
                  </a:lnTo>
                  <a:lnTo>
                    <a:pt x="1" y="117"/>
                  </a:lnTo>
                  <a:lnTo>
                    <a:pt x="0" y="104"/>
                  </a:lnTo>
                  <a:lnTo>
                    <a:pt x="19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75" name="Line 141"/>
            <p:cNvSpPr>
              <a:spLocks noChangeShapeType="1"/>
            </p:cNvSpPr>
            <p:nvPr/>
          </p:nvSpPr>
          <p:spPr bwMode="auto">
            <a:xfrm>
              <a:off x="7364413" y="1922463"/>
              <a:ext cx="303212" cy="171450"/>
            </a:xfrm>
            <a:prstGeom prst="line">
              <a:avLst/>
            </a:prstGeom>
            <a:noFill/>
            <a:ln w="1588">
              <a:solidFill>
                <a:srgbClr val="FFFFFF"/>
              </a:solidFill>
              <a:round/>
            </a:ln>
          </p:spPr>
          <p:txBody>
            <a:bodyPr wrap="none"/>
            <a:lstStyle/>
            <a:p>
              <a:endParaRPr lang="zh-CN" altLang="en-US"/>
            </a:p>
          </p:txBody>
        </p:sp>
        <p:sp>
          <p:nvSpPr>
            <p:cNvPr id="36976" name="Freeform 142"/>
            <p:cNvSpPr/>
            <p:nvPr/>
          </p:nvSpPr>
          <p:spPr bwMode="auto">
            <a:xfrm>
              <a:off x="7353300" y="1908175"/>
              <a:ext cx="328613" cy="203200"/>
            </a:xfrm>
            <a:custGeom>
              <a:avLst/>
              <a:gdLst>
                <a:gd name="T0" fmla="*/ 0 w 188"/>
                <a:gd name="T1" fmla="*/ 2147483647 h 116"/>
                <a:gd name="T2" fmla="*/ 0 w 188"/>
                <a:gd name="T3" fmla="*/ 2147483647 h 116"/>
                <a:gd name="T4" fmla="*/ 2147483647 w 188"/>
                <a:gd name="T5" fmla="*/ 0 h 116"/>
                <a:gd name="T6" fmla="*/ 2147483647 w 188"/>
                <a:gd name="T7" fmla="*/ 2147483647 h 116"/>
                <a:gd name="T8" fmla="*/ 2147483647 w 188"/>
                <a:gd name="T9" fmla="*/ 2147483647 h 116"/>
                <a:gd name="T10" fmla="*/ 2147483647 w 188"/>
                <a:gd name="T11" fmla="*/ 2147483647 h 116"/>
                <a:gd name="T12" fmla="*/ 0 w 188"/>
                <a:gd name="T13" fmla="*/ 2147483647 h 116"/>
                <a:gd name="T14" fmla="*/ 0 60000 65536"/>
                <a:gd name="T15" fmla="*/ 0 60000 65536"/>
                <a:gd name="T16" fmla="*/ 0 60000 65536"/>
                <a:gd name="T17" fmla="*/ 0 60000 65536"/>
                <a:gd name="T18" fmla="*/ 0 60000 65536"/>
                <a:gd name="T19" fmla="*/ 0 60000 65536"/>
                <a:gd name="T20" fmla="*/ 0 60000 65536"/>
                <a:gd name="T21" fmla="*/ 0 w 188"/>
                <a:gd name="T22" fmla="*/ 0 h 116"/>
                <a:gd name="T23" fmla="*/ 188 w 188"/>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116">
                  <a:moveTo>
                    <a:pt x="0" y="18"/>
                  </a:moveTo>
                  <a:lnTo>
                    <a:pt x="0" y="5"/>
                  </a:lnTo>
                  <a:lnTo>
                    <a:pt x="10" y="0"/>
                  </a:lnTo>
                  <a:lnTo>
                    <a:pt x="188" y="98"/>
                  </a:lnTo>
                  <a:lnTo>
                    <a:pt x="188" y="110"/>
                  </a:lnTo>
                  <a:lnTo>
                    <a:pt x="176" y="116"/>
                  </a:lnTo>
                  <a:lnTo>
                    <a:pt x="0" y="18"/>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77" name="Line 143"/>
            <p:cNvSpPr>
              <a:spLocks noChangeShapeType="1"/>
            </p:cNvSpPr>
            <p:nvPr/>
          </p:nvSpPr>
          <p:spPr bwMode="auto">
            <a:xfrm flipH="1">
              <a:off x="7161213" y="1922463"/>
              <a:ext cx="177800" cy="100012"/>
            </a:xfrm>
            <a:prstGeom prst="line">
              <a:avLst/>
            </a:prstGeom>
            <a:noFill/>
            <a:ln w="1588">
              <a:solidFill>
                <a:srgbClr val="FFFFFF"/>
              </a:solidFill>
              <a:round/>
            </a:ln>
          </p:spPr>
          <p:txBody>
            <a:bodyPr wrap="none"/>
            <a:lstStyle/>
            <a:p>
              <a:endParaRPr lang="zh-CN" altLang="en-US"/>
            </a:p>
          </p:txBody>
        </p:sp>
        <p:sp>
          <p:nvSpPr>
            <p:cNvPr id="36978" name="Freeform 144"/>
            <p:cNvSpPr/>
            <p:nvPr/>
          </p:nvSpPr>
          <p:spPr bwMode="auto">
            <a:xfrm>
              <a:off x="7150100" y="1908175"/>
              <a:ext cx="203200" cy="131763"/>
            </a:xfrm>
            <a:custGeom>
              <a:avLst/>
              <a:gdLst>
                <a:gd name="T0" fmla="*/ 2147483647 w 117"/>
                <a:gd name="T1" fmla="*/ 0 h 75"/>
                <a:gd name="T2" fmla="*/ 2147483647 w 117"/>
                <a:gd name="T3" fmla="*/ 2147483647 h 75"/>
                <a:gd name="T4" fmla="*/ 2147483647 w 117"/>
                <a:gd name="T5" fmla="*/ 2147483647 h 75"/>
                <a:gd name="T6" fmla="*/ 2147483647 w 117"/>
                <a:gd name="T7" fmla="*/ 2147483647 h 75"/>
                <a:gd name="T8" fmla="*/ 0 w 117"/>
                <a:gd name="T9" fmla="*/ 2147483647 h 75"/>
                <a:gd name="T10" fmla="*/ 2147483647 w 117"/>
                <a:gd name="T11" fmla="*/ 0 h 75"/>
                <a:gd name="T12" fmla="*/ 0 60000 65536"/>
                <a:gd name="T13" fmla="*/ 0 60000 65536"/>
                <a:gd name="T14" fmla="*/ 0 60000 65536"/>
                <a:gd name="T15" fmla="*/ 0 60000 65536"/>
                <a:gd name="T16" fmla="*/ 0 60000 65536"/>
                <a:gd name="T17" fmla="*/ 0 60000 65536"/>
                <a:gd name="T18" fmla="*/ 0 w 117"/>
                <a:gd name="T19" fmla="*/ 0 h 75"/>
                <a:gd name="T20" fmla="*/ 117 w 117"/>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17" h="75">
                  <a:moveTo>
                    <a:pt x="104" y="0"/>
                  </a:moveTo>
                  <a:lnTo>
                    <a:pt x="117" y="5"/>
                  </a:lnTo>
                  <a:lnTo>
                    <a:pt x="117" y="18"/>
                  </a:lnTo>
                  <a:lnTo>
                    <a:pt x="10" y="75"/>
                  </a:lnTo>
                  <a:lnTo>
                    <a:pt x="0" y="57"/>
                  </a:lnTo>
                  <a:lnTo>
                    <a:pt x="104"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79" name="Line 145"/>
            <p:cNvSpPr>
              <a:spLocks noChangeShapeType="1"/>
            </p:cNvSpPr>
            <p:nvPr/>
          </p:nvSpPr>
          <p:spPr bwMode="auto">
            <a:xfrm>
              <a:off x="6005513" y="1987550"/>
              <a:ext cx="347662" cy="111125"/>
            </a:xfrm>
            <a:prstGeom prst="line">
              <a:avLst/>
            </a:prstGeom>
            <a:noFill/>
            <a:ln w="1588">
              <a:solidFill>
                <a:srgbClr val="FFFFFF"/>
              </a:solidFill>
              <a:round/>
            </a:ln>
          </p:spPr>
          <p:txBody>
            <a:bodyPr wrap="none"/>
            <a:lstStyle/>
            <a:p>
              <a:endParaRPr lang="zh-CN" altLang="en-US"/>
            </a:p>
          </p:txBody>
        </p:sp>
        <p:sp>
          <p:nvSpPr>
            <p:cNvPr id="36980" name="Freeform 146"/>
            <p:cNvSpPr/>
            <p:nvPr/>
          </p:nvSpPr>
          <p:spPr bwMode="auto">
            <a:xfrm>
              <a:off x="5999163" y="1966913"/>
              <a:ext cx="371475" cy="149225"/>
            </a:xfrm>
            <a:custGeom>
              <a:avLst/>
              <a:gdLst>
                <a:gd name="T0" fmla="*/ 2147483647 w 213"/>
                <a:gd name="T1" fmla="*/ 2147483647 h 86"/>
                <a:gd name="T2" fmla="*/ 0 w 213"/>
                <a:gd name="T3" fmla="*/ 0 h 86"/>
                <a:gd name="T4" fmla="*/ 2147483647 w 213"/>
                <a:gd name="T5" fmla="*/ 2147483647 h 86"/>
                <a:gd name="T6" fmla="*/ 2147483647 w 213"/>
                <a:gd name="T7" fmla="*/ 2147483647 h 86"/>
                <a:gd name="T8" fmla="*/ 2147483647 w 213"/>
                <a:gd name="T9" fmla="*/ 2147483647 h 86"/>
                <a:gd name="T10" fmla="*/ 2147483647 w 213"/>
                <a:gd name="T11" fmla="*/ 2147483647 h 86"/>
                <a:gd name="T12" fmla="*/ 0 60000 65536"/>
                <a:gd name="T13" fmla="*/ 0 60000 65536"/>
                <a:gd name="T14" fmla="*/ 0 60000 65536"/>
                <a:gd name="T15" fmla="*/ 0 60000 65536"/>
                <a:gd name="T16" fmla="*/ 0 60000 65536"/>
                <a:gd name="T17" fmla="*/ 0 60000 65536"/>
                <a:gd name="T18" fmla="*/ 0 w 213"/>
                <a:gd name="T19" fmla="*/ 0 h 86"/>
                <a:gd name="T20" fmla="*/ 213 w 213"/>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213" h="86">
                  <a:moveTo>
                    <a:pt x="8" y="24"/>
                  </a:moveTo>
                  <a:lnTo>
                    <a:pt x="0" y="0"/>
                  </a:lnTo>
                  <a:lnTo>
                    <a:pt x="211" y="65"/>
                  </a:lnTo>
                  <a:lnTo>
                    <a:pt x="213" y="77"/>
                  </a:lnTo>
                  <a:lnTo>
                    <a:pt x="201" y="86"/>
                  </a:lnTo>
                  <a:lnTo>
                    <a:pt x="8"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81" name="Line 147"/>
            <p:cNvSpPr>
              <a:spLocks noChangeShapeType="1"/>
            </p:cNvSpPr>
            <p:nvPr/>
          </p:nvSpPr>
          <p:spPr bwMode="auto">
            <a:xfrm flipV="1">
              <a:off x="5780088" y="1987550"/>
              <a:ext cx="225425" cy="292100"/>
            </a:xfrm>
            <a:prstGeom prst="line">
              <a:avLst/>
            </a:prstGeom>
            <a:noFill/>
            <a:ln w="1588">
              <a:solidFill>
                <a:srgbClr val="FFFFFF"/>
              </a:solidFill>
              <a:round/>
            </a:ln>
          </p:spPr>
          <p:txBody>
            <a:bodyPr wrap="none"/>
            <a:lstStyle/>
            <a:p>
              <a:endParaRPr lang="zh-CN" altLang="en-US"/>
            </a:p>
          </p:txBody>
        </p:sp>
        <p:sp>
          <p:nvSpPr>
            <p:cNvPr id="36982" name="Freeform 148"/>
            <p:cNvSpPr/>
            <p:nvPr/>
          </p:nvSpPr>
          <p:spPr bwMode="auto">
            <a:xfrm>
              <a:off x="5759450" y="1966913"/>
              <a:ext cx="252413" cy="315912"/>
            </a:xfrm>
            <a:custGeom>
              <a:avLst/>
              <a:gdLst>
                <a:gd name="T0" fmla="*/ 2147483647 w 145"/>
                <a:gd name="T1" fmla="*/ 2147483647 h 182"/>
                <a:gd name="T2" fmla="*/ 0 w 145"/>
                <a:gd name="T3" fmla="*/ 2147483647 h 182"/>
                <a:gd name="T4" fmla="*/ 2147483647 w 145"/>
                <a:gd name="T5" fmla="*/ 0 h 182"/>
                <a:gd name="T6" fmla="*/ 2147483647 w 145"/>
                <a:gd name="T7" fmla="*/ 2147483647 h 182"/>
                <a:gd name="T8" fmla="*/ 2147483647 w 145"/>
                <a:gd name="T9" fmla="*/ 2147483647 h 182"/>
                <a:gd name="T10" fmla="*/ 0 60000 65536"/>
                <a:gd name="T11" fmla="*/ 0 60000 65536"/>
                <a:gd name="T12" fmla="*/ 0 60000 65536"/>
                <a:gd name="T13" fmla="*/ 0 60000 65536"/>
                <a:gd name="T14" fmla="*/ 0 60000 65536"/>
                <a:gd name="T15" fmla="*/ 0 w 145"/>
                <a:gd name="T16" fmla="*/ 0 h 182"/>
                <a:gd name="T17" fmla="*/ 145 w 145"/>
                <a:gd name="T18" fmla="*/ 182 h 182"/>
              </a:gdLst>
              <a:ahLst/>
              <a:cxnLst>
                <a:cxn ang="T10">
                  <a:pos x="T0" y="T1"/>
                </a:cxn>
                <a:cxn ang="T11">
                  <a:pos x="T2" y="T3"/>
                </a:cxn>
                <a:cxn ang="T12">
                  <a:pos x="T4" y="T5"/>
                </a:cxn>
                <a:cxn ang="T13">
                  <a:pos x="T6" y="T7"/>
                </a:cxn>
                <a:cxn ang="T14">
                  <a:pos x="T8" y="T9"/>
                </a:cxn>
              </a:cxnLst>
              <a:rect l="T15" t="T16" r="T17" b="T18"/>
              <a:pathLst>
                <a:path w="145" h="182">
                  <a:moveTo>
                    <a:pt x="26" y="182"/>
                  </a:moveTo>
                  <a:lnTo>
                    <a:pt x="0" y="182"/>
                  </a:lnTo>
                  <a:lnTo>
                    <a:pt x="136" y="0"/>
                  </a:lnTo>
                  <a:lnTo>
                    <a:pt x="145" y="24"/>
                  </a:lnTo>
                  <a:lnTo>
                    <a:pt x="26" y="18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83" name="Line 149"/>
            <p:cNvSpPr>
              <a:spLocks noChangeShapeType="1"/>
            </p:cNvSpPr>
            <p:nvPr/>
          </p:nvSpPr>
          <p:spPr bwMode="auto">
            <a:xfrm flipH="1" flipV="1">
              <a:off x="5780088" y="2282825"/>
              <a:ext cx="142875" cy="188913"/>
            </a:xfrm>
            <a:prstGeom prst="line">
              <a:avLst/>
            </a:prstGeom>
            <a:noFill/>
            <a:ln w="1588">
              <a:solidFill>
                <a:srgbClr val="FFFFFF"/>
              </a:solidFill>
              <a:round/>
            </a:ln>
          </p:spPr>
          <p:txBody>
            <a:bodyPr wrap="none"/>
            <a:lstStyle/>
            <a:p>
              <a:endParaRPr lang="zh-CN" altLang="en-US"/>
            </a:p>
          </p:txBody>
        </p:sp>
        <p:sp>
          <p:nvSpPr>
            <p:cNvPr id="36984" name="Freeform 150"/>
            <p:cNvSpPr/>
            <p:nvPr/>
          </p:nvSpPr>
          <p:spPr bwMode="auto">
            <a:xfrm>
              <a:off x="5759450" y="2282825"/>
              <a:ext cx="180975" cy="203200"/>
            </a:xfrm>
            <a:custGeom>
              <a:avLst/>
              <a:gdLst>
                <a:gd name="T0" fmla="*/ 2147483647 w 104"/>
                <a:gd name="T1" fmla="*/ 2147483647 h 117"/>
                <a:gd name="T2" fmla="*/ 2147483647 w 104"/>
                <a:gd name="T3" fmla="*/ 2147483647 h 117"/>
                <a:gd name="T4" fmla="*/ 0 w 104"/>
                <a:gd name="T5" fmla="*/ 0 h 117"/>
                <a:gd name="T6" fmla="*/ 2147483647 w 104"/>
                <a:gd name="T7" fmla="*/ 0 h 117"/>
                <a:gd name="T8" fmla="*/ 2147483647 w 104"/>
                <a:gd name="T9" fmla="*/ 2147483647 h 117"/>
                <a:gd name="T10" fmla="*/ 0 60000 65536"/>
                <a:gd name="T11" fmla="*/ 0 60000 65536"/>
                <a:gd name="T12" fmla="*/ 0 60000 65536"/>
                <a:gd name="T13" fmla="*/ 0 60000 65536"/>
                <a:gd name="T14" fmla="*/ 0 60000 65536"/>
                <a:gd name="T15" fmla="*/ 0 w 104"/>
                <a:gd name="T16" fmla="*/ 0 h 117"/>
                <a:gd name="T17" fmla="*/ 104 w 104"/>
                <a:gd name="T18" fmla="*/ 117 h 117"/>
              </a:gdLst>
              <a:ahLst/>
              <a:cxnLst>
                <a:cxn ang="T10">
                  <a:pos x="T0" y="T1"/>
                </a:cxn>
                <a:cxn ang="T11">
                  <a:pos x="T2" y="T3"/>
                </a:cxn>
                <a:cxn ang="T12">
                  <a:pos x="T4" y="T5"/>
                </a:cxn>
                <a:cxn ang="T13">
                  <a:pos x="T6" y="T7"/>
                </a:cxn>
                <a:cxn ang="T14">
                  <a:pos x="T8" y="T9"/>
                </a:cxn>
              </a:cxnLst>
              <a:rect l="T15" t="T16" r="T17" b="T18"/>
              <a:pathLst>
                <a:path w="104" h="117">
                  <a:moveTo>
                    <a:pt x="104" y="106"/>
                  </a:moveTo>
                  <a:lnTo>
                    <a:pt x="85" y="117"/>
                  </a:lnTo>
                  <a:lnTo>
                    <a:pt x="0" y="0"/>
                  </a:lnTo>
                  <a:lnTo>
                    <a:pt x="27" y="0"/>
                  </a:lnTo>
                  <a:lnTo>
                    <a:pt x="104" y="106"/>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85" name="Line 151"/>
            <p:cNvSpPr>
              <a:spLocks noChangeShapeType="1"/>
            </p:cNvSpPr>
            <p:nvPr/>
          </p:nvSpPr>
          <p:spPr bwMode="auto">
            <a:xfrm flipH="1">
              <a:off x="6126163" y="2470150"/>
              <a:ext cx="227012" cy="74613"/>
            </a:xfrm>
            <a:prstGeom prst="line">
              <a:avLst/>
            </a:prstGeom>
            <a:noFill/>
            <a:ln w="1588">
              <a:solidFill>
                <a:srgbClr val="FFFFFF"/>
              </a:solidFill>
              <a:round/>
            </a:ln>
          </p:spPr>
          <p:txBody>
            <a:bodyPr wrap="none"/>
            <a:lstStyle/>
            <a:p>
              <a:endParaRPr lang="zh-CN" altLang="en-US"/>
            </a:p>
          </p:txBody>
        </p:sp>
        <p:sp>
          <p:nvSpPr>
            <p:cNvPr id="36986" name="Freeform 152"/>
            <p:cNvSpPr/>
            <p:nvPr/>
          </p:nvSpPr>
          <p:spPr bwMode="auto">
            <a:xfrm>
              <a:off x="6116638" y="2454275"/>
              <a:ext cx="254000" cy="107950"/>
            </a:xfrm>
            <a:custGeom>
              <a:avLst/>
              <a:gdLst>
                <a:gd name="T0" fmla="*/ 2147483647 w 145"/>
                <a:gd name="T1" fmla="*/ 2147483647 h 62"/>
                <a:gd name="T2" fmla="*/ 0 w 145"/>
                <a:gd name="T3" fmla="*/ 2147483647 h 62"/>
                <a:gd name="T4" fmla="*/ 2147483647 w 145"/>
                <a:gd name="T5" fmla="*/ 0 h 62"/>
                <a:gd name="T6" fmla="*/ 2147483647 w 145"/>
                <a:gd name="T7" fmla="*/ 2147483647 h 62"/>
                <a:gd name="T8" fmla="*/ 2147483647 w 145"/>
                <a:gd name="T9" fmla="*/ 2147483647 h 62"/>
                <a:gd name="T10" fmla="*/ 2147483647 w 145"/>
                <a:gd name="T11" fmla="*/ 2147483647 h 62"/>
                <a:gd name="T12" fmla="*/ 0 60000 65536"/>
                <a:gd name="T13" fmla="*/ 0 60000 65536"/>
                <a:gd name="T14" fmla="*/ 0 60000 65536"/>
                <a:gd name="T15" fmla="*/ 0 60000 65536"/>
                <a:gd name="T16" fmla="*/ 0 60000 65536"/>
                <a:gd name="T17" fmla="*/ 0 60000 65536"/>
                <a:gd name="T18" fmla="*/ 0 w 145"/>
                <a:gd name="T19" fmla="*/ 0 h 62"/>
                <a:gd name="T20" fmla="*/ 145 w 145"/>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45" h="62">
                  <a:moveTo>
                    <a:pt x="8" y="62"/>
                  </a:moveTo>
                  <a:lnTo>
                    <a:pt x="0" y="41"/>
                  </a:lnTo>
                  <a:lnTo>
                    <a:pt x="133" y="0"/>
                  </a:lnTo>
                  <a:lnTo>
                    <a:pt x="145" y="7"/>
                  </a:lnTo>
                  <a:lnTo>
                    <a:pt x="143" y="18"/>
                  </a:lnTo>
                  <a:lnTo>
                    <a:pt x="8" y="6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87" name="Line 153"/>
            <p:cNvSpPr>
              <a:spLocks noChangeShapeType="1"/>
            </p:cNvSpPr>
            <p:nvPr/>
          </p:nvSpPr>
          <p:spPr bwMode="auto">
            <a:xfrm flipV="1">
              <a:off x="7677150" y="2111375"/>
              <a:ext cx="3175" cy="341313"/>
            </a:xfrm>
            <a:prstGeom prst="line">
              <a:avLst/>
            </a:prstGeom>
            <a:noFill/>
            <a:ln w="1588">
              <a:solidFill>
                <a:srgbClr val="FFFFFF"/>
              </a:solidFill>
              <a:round/>
            </a:ln>
          </p:spPr>
          <p:txBody>
            <a:bodyPr wrap="none"/>
            <a:lstStyle/>
            <a:p>
              <a:endParaRPr lang="zh-CN" altLang="en-US"/>
            </a:p>
          </p:txBody>
        </p:sp>
        <p:sp>
          <p:nvSpPr>
            <p:cNvPr id="36988" name="Freeform 154"/>
            <p:cNvSpPr/>
            <p:nvPr/>
          </p:nvSpPr>
          <p:spPr bwMode="auto">
            <a:xfrm>
              <a:off x="7659688" y="2101850"/>
              <a:ext cx="39687" cy="365125"/>
            </a:xfrm>
            <a:custGeom>
              <a:avLst/>
              <a:gdLst>
                <a:gd name="T0" fmla="*/ 2147483647 w 22"/>
                <a:gd name="T1" fmla="*/ 2147483647 h 210"/>
                <a:gd name="T2" fmla="*/ 2147483647 w 22"/>
                <a:gd name="T3" fmla="*/ 2147483647 h 210"/>
                <a:gd name="T4" fmla="*/ 0 w 22"/>
                <a:gd name="T5" fmla="*/ 2147483647 h 210"/>
                <a:gd name="T6" fmla="*/ 0 w 22"/>
                <a:gd name="T7" fmla="*/ 2147483647 h 210"/>
                <a:gd name="T8" fmla="*/ 2147483647 w 22"/>
                <a:gd name="T9" fmla="*/ 0 h 210"/>
                <a:gd name="T10" fmla="*/ 2147483647 w 22"/>
                <a:gd name="T11" fmla="*/ 2147483647 h 210"/>
                <a:gd name="T12" fmla="*/ 2147483647 w 22"/>
                <a:gd name="T13" fmla="*/ 2147483647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2" y="210"/>
                  </a:lnTo>
                  <a:lnTo>
                    <a:pt x="0" y="204"/>
                  </a:lnTo>
                  <a:lnTo>
                    <a:pt x="0" y="5"/>
                  </a:lnTo>
                  <a:lnTo>
                    <a:pt x="12" y="0"/>
                  </a:lnTo>
                  <a:lnTo>
                    <a:pt x="22" y="5"/>
                  </a:lnTo>
                  <a:lnTo>
                    <a:pt x="22" y="20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89" name="Line 155"/>
            <p:cNvSpPr>
              <a:spLocks noChangeShapeType="1"/>
            </p:cNvSpPr>
            <p:nvPr/>
          </p:nvSpPr>
          <p:spPr bwMode="auto">
            <a:xfrm flipH="1" flipV="1">
              <a:off x="7693025" y="2470150"/>
              <a:ext cx="312738" cy="180975"/>
            </a:xfrm>
            <a:prstGeom prst="line">
              <a:avLst/>
            </a:prstGeom>
            <a:noFill/>
            <a:ln w="1588">
              <a:solidFill>
                <a:srgbClr val="FFFFFF"/>
              </a:solidFill>
              <a:round/>
            </a:ln>
          </p:spPr>
          <p:txBody>
            <a:bodyPr wrap="none"/>
            <a:lstStyle/>
            <a:p>
              <a:endParaRPr lang="zh-CN" altLang="en-US"/>
            </a:p>
          </p:txBody>
        </p:sp>
        <p:sp>
          <p:nvSpPr>
            <p:cNvPr id="36990" name="Freeform 156"/>
            <p:cNvSpPr/>
            <p:nvPr/>
          </p:nvSpPr>
          <p:spPr bwMode="auto">
            <a:xfrm>
              <a:off x="7681913" y="2454275"/>
              <a:ext cx="330200" cy="220663"/>
            </a:xfrm>
            <a:custGeom>
              <a:avLst/>
              <a:gdLst>
                <a:gd name="T0" fmla="*/ 2147483647 w 190"/>
                <a:gd name="T1" fmla="*/ 2147483647 h 126"/>
                <a:gd name="T2" fmla="*/ 2147483647 w 190"/>
                <a:gd name="T3" fmla="*/ 2147483647 h 126"/>
                <a:gd name="T4" fmla="*/ 0 w 190"/>
                <a:gd name="T5" fmla="*/ 2147483647 h 126"/>
                <a:gd name="T6" fmla="*/ 0 w 190"/>
                <a:gd name="T7" fmla="*/ 2147483647 h 126"/>
                <a:gd name="T8" fmla="*/ 2147483647 w 190"/>
                <a:gd name="T9" fmla="*/ 0 h 126"/>
                <a:gd name="T10" fmla="*/ 2147483647 w 190"/>
                <a:gd name="T11" fmla="*/ 2147483647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88" y="102"/>
                  </a:moveTo>
                  <a:lnTo>
                    <a:pt x="190" y="126"/>
                  </a:lnTo>
                  <a:lnTo>
                    <a:pt x="0" y="18"/>
                  </a:lnTo>
                  <a:lnTo>
                    <a:pt x="0" y="7"/>
                  </a:lnTo>
                  <a:lnTo>
                    <a:pt x="10" y="0"/>
                  </a:lnTo>
                  <a:lnTo>
                    <a:pt x="188" y="10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91" name="Line 157"/>
            <p:cNvSpPr>
              <a:spLocks noChangeShapeType="1"/>
            </p:cNvSpPr>
            <p:nvPr/>
          </p:nvSpPr>
          <p:spPr bwMode="auto">
            <a:xfrm flipH="1" flipV="1">
              <a:off x="7777163" y="2411413"/>
              <a:ext cx="228600" cy="130175"/>
            </a:xfrm>
            <a:prstGeom prst="line">
              <a:avLst/>
            </a:prstGeom>
            <a:noFill/>
            <a:ln w="1588">
              <a:solidFill>
                <a:srgbClr val="FFFFFF"/>
              </a:solidFill>
              <a:round/>
            </a:ln>
          </p:spPr>
          <p:txBody>
            <a:bodyPr wrap="none"/>
            <a:lstStyle/>
            <a:p>
              <a:endParaRPr lang="zh-CN" altLang="en-US"/>
            </a:p>
          </p:txBody>
        </p:sp>
        <p:sp>
          <p:nvSpPr>
            <p:cNvPr id="36992" name="Freeform 158"/>
            <p:cNvSpPr/>
            <p:nvPr/>
          </p:nvSpPr>
          <p:spPr bwMode="auto">
            <a:xfrm>
              <a:off x="7769225" y="2395538"/>
              <a:ext cx="250825" cy="161925"/>
            </a:xfrm>
            <a:custGeom>
              <a:avLst/>
              <a:gdLst>
                <a:gd name="T0" fmla="*/ 2147483647 w 144"/>
                <a:gd name="T1" fmla="*/ 2147483647 h 93"/>
                <a:gd name="T2" fmla="*/ 2147483647 w 144"/>
                <a:gd name="T3" fmla="*/ 2147483647 h 93"/>
                <a:gd name="T4" fmla="*/ 0 w 144"/>
                <a:gd name="T5" fmla="*/ 2147483647 h 93"/>
                <a:gd name="T6" fmla="*/ 2147483647 w 144"/>
                <a:gd name="T7" fmla="*/ 0 h 93"/>
                <a:gd name="T8" fmla="*/ 2147483647 w 144"/>
                <a:gd name="T9" fmla="*/ 2147483647 h 93"/>
                <a:gd name="T10" fmla="*/ 0 60000 65536"/>
                <a:gd name="T11" fmla="*/ 0 60000 65536"/>
                <a:gd name="T12" fmla="*/ 0 60000 65536"/>
                <a:gd name="T13" fmla="*/ 0 60000 65536"/>
                <a:gd name="T14" fmla="*/ 0 60000 65536"/>
                <a:gd name="T15" fmla="*/ 0 w 144"/>
                <a:gd name="T16" fmla="*/ 0 h 93"/>
                <a:gd name="T17" fmla="*/ 144 w 144"/>
                <a:gd name="T18" fmla="*/ 93 h 93"/>
              </a:gdLst>
              <a:ahLst/>
              <a:cxnLst>
                <a:cxn ang="T10">
                  <a:pos x="T0" y="T1"/>
                </a:cxn>
                <a:cxn ang="T11">
                  <a:pos x="T2" y="T3"/>
                </a:cxn>
                <a:cxn ang="T12">
                  <a:pos x="T4" y="T5"/>
                </a:cxn>
                <a:cxn ang="T13">
                  <a:pos x="T6" y="T7"/>
                </a:cxn>
                <a:cxn ang="T14">
                  <a:pos x="T8" y="T9"/>
                </a:cxn>
              </a:cxnLst>
              <a:rect l="T15" t="T16" r="T17" b="T18"/>
              <a:pathLst>
                <a:path w="144" h="93">
                  <a:moveTo>
                    <a:pt x="144" y="75"/>
                  </a:moveTo>
                  <a:lnTo>
                    <a:pt x="134" y="93"/>
                  </a:lnTo>
                  <a:lnTo>
                    <a:pt x="0" y="18"/>
                  </a:lnTo>
                  <a:lnTo>
                    <a:pt x="10" y="0"/>
                  </a:lnTo>
                  <a:lnTo>
                    <a:pt x="144" y="75"/>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93" name="Line 159"/>
            <p:cNvSpPr>
              <a:spLocks noChangeShapeType="1"/>
            </p:cNvSpPr>
            <p:nvPr/>
          </p:nvSpPr>
          <p:spPr bwMode="auto">
            <a:xfrm flipH="1">
              <a:off x="8012113" y="2466975"/>
              <a:ext cx="320675" cy="184150"/>
            </a:xfrm>
            <a:prstGeom prst="line">
              <a:avLst/>
            </a:prstGeom>
            <a:noFill/>
            <a:ln w="1588">
              <a:solidFill>
                <a:srgbClr val="FFFFFF"/>
              </a:solidFill>
              <a:round/>
            </a:ln>
          </p:spPr>
          <p:txBody>
            <a:bodyPr wrap="none"/>
            <a:lstStyle/>
            <a:p>
              <a:endParaRPr lang="zh-CN" altLang="en-US"/>
            </a:p>
          </p:txBody>
        </p:sp>
        <p:sp>
          <p:nvSpPr>
            <p:cNvPr id="36994" name="Freeform 160"/>
            <p:cNvSpPr/>
            <p:nvPr/>
          </p:nvSpPr>
          <p:spPr bwMode="auto">
            <a:xfrm>
              <a:off x="8010525" y="2454275"/>
              <a:ext cx="344488" cy="220663"/>
            </a:xfrm>
            <a:custGeom>
              <a:avLst/>
              <a:gdLst>
                <a:gd name="T0" fmla="*/ 2147483647 w 197"/>
                <a:gd name="T1" fmla="*/ 0 h 126"/>
                <a:gd name="T2" fmla="*/ 2147483647 w 197"/>
                <a:gd name="T3" fmla="*/ 2147483647 h 126"/>
                <a:gd name="T4" fmla="*/ 2147483647 w 197"/>
                <a:gd name="T5" fmla="*/ 2147483647 h 126"/>
                <a:gd name="T6" fmla="*/ 0 w 197"/>
                <a:gd name="T7" fmla="*/ 2147483647 h 126"/>
                <a:gd name="T8" fmla="*/ 2147483647 w 197"/>
                <a:gd name="T9" fmla="*/ 0 h 126"/>
                <a:gd name="T10" fmla="*/ 0 60000 65536"/>
                <a:gd name="T11" fmla="*/ 0 60000 65536"/>
                <a:gd name="T12" fmla="*/ 0 60000 65536"/>
                <a:gd name="T13" fmla="*/ 0 60000 65536"/>
                <a:gd name="T14" fmla="*/ 0 60000 65536"/>
                <a:gd name="T15" fmla="*/ 0 w 197"/>
                <a:gd name="T16" fmla="*/ 0 h 126"/>
                <a:gd name="T17" fmla="*/ 197 w 197"/>
                <a:gd name="T18" fmla="*/ 126 h 126"/>
              </a:gdLst>
              <a:ahLst/>
              <a:cxnLst>
                <a:cxn ang="T10">
                  <a:pos x="T0" y="T1"/>
                </a:cxn>
                <a:cxn ang="T11">
                  <a:pos x="T2" y="T3"/>
                </a:cxn>
                <a:cxn ang="T12">
                  <a:pos x="T4" y="T5"/>
                </a:cxn>
                <a:cxn ang="T13">
                  <a:pos x="T6" y="T7"/>
                </a:cxn>
                <a:cxn ang="T14">
                  <a:pos x="T8" y="T9"/>
                </a:cxn>
              </a:cxnLst>
              <a:rect l="T15" t="T16" r="T17" b="T18"/>
              <a:pathLst>
                <a:path w="197" h="126">
                  <a:moveTo>
                    <a:pt x="177" y="0"/>
                  </a:moveTo>
                  <a:lnTo>
                    <a:pt x="197" y="12"/>
                  </a:lnTo>
                  <a:lnTo>
                    <a:pt x="2" y="126"/>
                  </a:lnTo>
                  <a:lnTo>
                    <a:pt x="0" y="102"/>
                  </a:lnTo>
                  <a:lnTo>
                    <a:pt x="177"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95" name="Line 161"/>
            <p:cNvSpPr>
              <a:spLocks noChangeShapeType="1"/>
            </p:cNvSpPr>
            <p:nvPr/>
          </p:nvSpPr>
          <p:spPr bwMode="auto">
            <a:xfrm>
              <a:off x="8337550" y="2101850"/>
              <a:ext cx="1588" cy="360363"/>
            </a:xfrm>
            <a:prstGeom prst="line">
              <a:avLst/>
            </a:prstGeom>
            <a:noFill/>
            <a:ln w="1588">
              <a:solidFill>
                <a:srgbClr val="FFFFFF"/>
              </a:solidFill>
              <a:round/>
            </a:ln>
          </p:spPr>
          <p:txBody>
            <a:bodyPr wrap="none"/>
            <a:lstStyle/>
            <a:p>
              <a:endParaRPr lang="zh-CN" altLang="en-US"/>
            </a:p>
          </p:txBody>
        </p:sp>
        <p:sp>
          <p:nvSpPr>
            <p:cNvPr id="36996" name="Freeform 162"/>
            <p:cNvSpPr/>
            <p:nvPr/>
          </p:nvSpPr>
          <p:spPr bwMode="auto">
            <a:xfrm>
              <a:off x="8320088" y="2089150"/>
              <a:ext cx="34925" cy="387350"/>
            </a:xfrm>
            <a:custGeom>
              <a:avLst/>
              <a:gdLst>
                <a:gd name="T0" fmla="*/ 0 w 20"/>
                <a:gd name="T1" fmla="*/ 2147483647 h 222"/>
                <a:gd name="T2" fmla="*/ 2147483647 w 20"/>
                <a:gd name="T3" fmla="*/ 0 h 222"/>
                <a:gd name="T4" fmla="*/ 2147483647 w 20"/>
                <a:gd name="T5" fmla="*/ 2147483647 h 222"/>
                <a:gd name="T6" fmla="*/ 0 w 20"/>
                <a:gd name="T7" fmla="*/ 2147483647 h 222"/>
                <a:gd name="T8" fmla="*/ 0 w 20"/>
                <a:gd name="T9" fmla="*/ 2147483647 h 222"/>
                <a:gd name="T10" fmla="*/ 0 60000 65536"/>
                <a:gd name="T11" fmla="*/ 0 60000 65536"/>
                <a:gd name="T12" fmla="*/ 0 60000 65536"/>
                <a:gd name="T13" fmla="*/ 0 60000 65536"/>
                <a:gd name="T14" fmla="*/ 0 60000 65536"/>
                <a:gd name="T15" fmla="*/ 0 w 20"/>
                <a:gd name="T16" fmla="*/ 0 h 222"/>
                <a:gd name="T17" fmla="*/ 20 w 20"/>
                <a:gd name="T18" fmla="*/ 222 h 222"/>
              </a:gdLst>
              <a:ahLst/>
              <a:cxnLst>
                <a:cxn ang="T10">
                  <a:pos x="T0" y="T1"/>
                </a:cxn>
                <a:cxn ang="T11">
                  <a:pos x="T2" y="T3"/>
                </a:cxn>
                <a:cxn ang="T12">
                  <a:pos x="T4" y="T5"/>
                </a:cxn>
                <a:cxn ang="T13">
                  <a:pos x="T6" y="T7"/>
                </a:cxn>
                <a:cxn ang="T14">
                  <a:pos x="T8" y="T9"/>
                </a:cxn>
              </a:cxnLst>
              <a:rect l="T15" t="T16" r="T17" b="T18"/>
              <a:pathLst>
                <a:path w="20" h="222">
                  <a:moveTo>
                    <a:pt x="0" y="12"/>
                  </a:moveTo>
                  <a:lnTo>
                    <a:pt x="20" y="0"/>
                  </a:lnTo>
                  <a:lnTo>
                    <a:pt x="20" y="222"/>
                  </a:lnTo>
                  <a:lnTo>
                    <a:pt x="0" y="210"/>
                  </a:lnTo>
                  <a:lnTo>
                    <a:pt x="0" y="1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6997" name="Line 163"/>
            <p:cNvSpPr>
              <a:spLocks noChangeShapeType="1"/>
            </p:cNvSpPr>
            <p:nvPr/>
          </p:nvSpPr>
          <p:spPr bwMode="auto">
            <a:xfrm>
              <a:off x="8240713" y="2152650"/>
              <a:ext cx="1587" cy="258763"/>
            </a:xfrm>
            <a:prstGeom prst="line">
              <a:avLst/>
            </a:prstGeom>
            <a:noFill/>
            <a:ln w="1588">
              <a:solidFill>
                <a:srgbClr val="FFFFFF"/>
              </a:solidFill>
              <a:round/>
            </a:ln>
          </p:spPr>
          <p:txBody>
            <a:bodyPr wrap="none"/>
            <a:lstStyle/>
            <a:p>
              <a:endParaRPr lang="zh-CN" altLang="en-US"/>
            </a:p>
          </p:txBody>
        </p:sp>
        <p:sp>
          <p:nvSpPr>
            <p:cNvPr id="36998" name="Rectangle 164"/>
            <p:cNvSpPr>
              <a:spLocks noChangeArrowheads="1"/>
            </p:cNvSpPr>
            <p:nvPr/>
          </p:nvSpPr>
          <p:spPr bwMode="auto">
            <a:xfrm>
              <a:off x="8223250" y="2152650"/>
              <a:ext cx="41275" cy="260350"/>
            </a:xfrm>
            <a:prstGeom prst="rect">
              <a:avLst/>
            </a:prstGeom>
            <a:solidFill>
              <a:srgbClr val="FFFFFF"/>
            </a:solid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6999" name="Line 165"/>
            <p:cNvSpPr>
              <a:spLocks noChangeShapeType="1"/>
            </p:cNvSpPr>
            <p:nvPr/>
          </p:nvSpPr>
          <p:spPr bwMode="auto">
            <a:xfrm>
              <a:off x="8012113" y="1917700"/>
              <a:ext cx="320675" cy="184150"/>
            </a:xfrm>
            <a:prstGeom prst="line">
              <a:avLst/>
            </a:prstGeom>
            <a:noFill/>
            <a:ln w="1588">
              <a:solidFill>
                <a:srgbClr val="FFFFFF"/>
              </a:solidFill>
              <a:round/>
            </a:ln>
          </p:spPr>
          <p:txBody>
            <a:bodyPr wrap="none"/>
            <a:lstStyle/>
            <a:p>
              <a:endParaRPr lang="zh-CN" altLang="en-US"/>
            </a:p>
          </p:txBody>
        </p:sp>
        <p:sp>
          <p:nvSpPr>
            <p:cNvPr id="37000" name="Freeform 166"/>
            <p:cNvSpPr/>
            <p:nvPr/>
          </p:nvSpPr>
          <p:spPr bwMode="auto">
            <a:xfrm>
              <a:off x="8010525" y="1898650"/>
              <a:ext cx="344488" cy="212725"/>
            </a:xfrm>
            <a:custGeom>
              <a:avLst/>
              <a:gdLst>
                <a:gd name="T0" fmla="*/ 0 w 197"/>
                <a:gd name="T1" fmla="*/ 2147483647 h 122"/>
                <a:gd name="T2" fmla="*/ 2147483647 w 197"/>
                <a:gd name="T3" fmla="*/ 0 h 122"/>
                <a:gd name="T4" fmla="*/ 2147483647 w 197"/>
                <a:gd name="T5" fmla="*/ 2147483647 h 122"/>
                <a:gd name="T6" fmla="*/ 2147483647 w 197"/>
                <a:gd name="T7" fmla="*/ 2147483647 h 122"/>
                <a:gd name="T8" fmla="*/ 0 w 197"/>
                <a:gd name="T9" fmla="*/ 2147483647 h 122"/>
                <a:gd name="T10" fmla="*/ 0 60000 65536"/>
                <a:gd name="T11" fmla="*/ 0 60000 65536"/>
                <a:gd name="T12" fmla="*/ 0 60000 65536"/>
                <a:gd name="T13" fmla="*/ 0 60000 65536"/>
                <a:gd name="T14" fmla="*/ 0 60000 65536"/>
                <a:gd name="T15" fmla="*/ 0 w 197"/>
                <a:gd name="T16" fmla="*/ 0 h 122"/>
                <a:gd name="T17" fmla="*/ 197 w 197"/>
                <a:gd name="T18" fmla="*/ 122 h 122"/>
              </a:gdLst>
              <a:ahLst/>
              <a:cxnLst>
                <a:cxn ang="T10">
                  <a:pos x="T0" y="T1"/>
                </a:cxn>
                <a:cxn ang="T11">
                  <a:pos x="T2" y="T3"/>
                </a:cxn>
                <a:cxn ang="T12">
                  <a:pos x="T4" y="T5"/>
                </a:cxn>
                <a:cxn ang="T13">
                  <a:pos x="T6" y="T7"/>
                </a:cxn>
                <a:cxn ang="T14">
                  <a:pos x="T8" y="T9"/>
                </a:cxn>
              </a:cxnLst>
              <a:rect l="T15" t="T16" r="T17" b="T18"/>
              <a:pathLst>
                <a:path w="197" h="122">
                  <a:moveTo>
                    <a:pt x="0" y="24"/>
                  </a:moveTo>
                  <a:lnTo>
                    <a:pt x="2" y="0"/>
                  </a:lnTo>
                  <a:lnTo>
                    <a:pt x="197" y="111"/>
                  </a:lnTo>
                  <a:lnTo>
                    <a:pt x="177" y="122"/>
                  </a:lnTo>
                  <a:lnTo>
                    <a:pt x="0"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01" name="Line 167"/>
            <p:cNvSpPr>
              <a:spLocks noChangeShapeType="1"/>
            </p:cNvSpPr>
            <p:nvPr/>
          </p:nvSpPr>
          <p:spPr bwMode="auto">
            <a:xfrm flipV="1">
              <a:off x="7693025" y="1917700"/>
              <a:ext cx="312738" cy="176213"/>
            </a:xfrm>
            <a:prstGeom prst="line">
              <a:avLst/>
            </a:prstGeom>
            <a:noFill/>
            <a:ln w="1588">
              <a:solidFill>
                <a:srgbClr val="FFFFFF"/>
              </a:solidFill>
              <a:round/>
            </a:ln>
          </p:spPr>
          <p:txBody>
            <a:bodyPr wrap="none"/>
            <a:lstStyle/>
            <a:p>
              <a:endParaRPr lang="zh-CN" altLang="en-US"/>
            </a:p>
          </p:txBody>
        </p:sp>
        <p:sp>
          <p:nvSpPr>
            <p:cNvPr id="37002" name="Freeform 168"/>
            <p:cNvSpPr/>
            <p:nvPr/>
          </p:nvSpPr>
          <p:spPr bwMode="auto">
            <a:xfrm>
              <a:off x="7681913" y="1898650"/>
              <a:ext cx="330200" cy="212725"/>
            </a:xfrm>
            <a:custGeom>
              <a:avLst/>
              <a:gdLst>
                <a:gd name="T0" fmla="*/ 2147483647 w 190"/>
                <a:gd name="T1" fmla="*/ 0 h 122"/>
                <a:gd name="T2" fmla="*/ 2147483647 w 190"/>
                <a:gd name="T3" fmla="*/ 2147483647 h 122"/>
                <a:gd name="T4" fmla="*/ 2147483647 w 190"/>
                <a:gd name="T5" fmla="*/ 2147483647 h 122"/>
                <a:gd name="T6" fmla="*/ 0 w 190"/>
                <a:gd name="T7" fmla="*/ 2147483647 h 122"/>
                <a:gd name="T8" fmla="*/ 0 w 190"/>
                <a:gd name="T9" fmla="*/ 2147483647 h 122"/>
                <a:gd name="T10" fmla="*/ 2147483647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8" y="24"/>
                  </a:lnTo>
                  <a:lnTo>
                    <a:pt x="10" y="122"/>
                  </a:lnTo>
                  <a:lnTo>
                    <a:pt x="0" y="117"/>
                  </a:lnTo>
                  <a:lnTo>
                    <a:pt x="0" y="104"/>
                  </a:lnTo>
                  <a:lnTo>
                    <a:pt x="19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03" name="Line 169"/>
            <p:cNvSpPr>
              <a:spLocks noChangeShapeType="1"/>
            </p:cNvSpPr>
            <p:nvPr/>
          </p:nvSpPr>
          <p:spPr bwMode="auto">
            <a:xfrm flipH="1">
              <a:off x="7777163" y="2022475"/>
              <a:ext cx="228600" cy="130175"/>
            </a:xfrm>
            <a:prstGeom prst="line">
              <a:avLst/>
            </a:prstGeom>
            <a:noFill/>
            <a:ln w="1588">
              <a:solidFill>
                <a:srgbClr val="FFFFFF"/>
              </a:solidFill>
              <a:round/>
            </a:ln>
          </p:spPr>
          <p:txBody>
            <a:bodyPr wrap="none"/>
            <a:lstStyle/>
            <a:p>
              <a:endParaRPr lang="zh-CN" altLang="en-US"/>
            </a:p>
          </p:txBody>
        </p:sp>
        <p:sp>
          <p:nvSpPr>
            <p:cNvPr id="37004" name="Freeform 170"/>
            <p:cNvSpPr/>
            <p:nvPr/>
          </p:nvSpPr>
          <p:spPr bwMode="auto">
            <a:xfrm>
              <a:off x="7769225" y="2008188"/>
              <a:ext cx="250825" cy="161925"/>
            </a:xfrm>
            <a:custGeom>
              <a:avLst/>
              <a:gdLst>
                <a:gd name="T0" fmla="*/ 2147483647 w 144"/>
                <a:gd name="T1" fmla="*/ 0 h 93"/>
                <a:gd name="T2" fmla="*/ 2147483647 w 144"/>
                <a:gd name="T3" fmla="*/ 2147483647 h 93"/>
                <a:gd name="T4" fmla="*/ 2147483647 w 144"/>
                <a:gd name="T5" fmla="*/ 2147483647 h 93"/>
                <a:gd name="T6" fmla="*/ 0 w 144"/>
                <a:gd name="T7" fmla="*/ 2147483647 h 93"/>
                <a:gd name="T8" fmla="*/ 2147483647 w 144"/>
                <a:gd name="T9" fmla="*/ 0 h 93"/>
                <a:gd name="T10" fmla="*/ 0 60000 65536"/>
                <a:gd name="T11" fmla="*/ 0 60000 65536"/>
                <a:gd name="T12" fmla="*/ 0 60000 65536"/>
                <a:gd name="T13" fmla="*/ 0 60000 65536"/>
                <a:gd name="T14" fmla="*/ 0 60000 65536"/>
                <a:gd name="T15" fmla="*/ 0 w 144"/>
                <a:gd name="T16" fmla="*/ 0 h 93"/>
                <a:gd name="T17" fmla="*/ 144 w 144"/>
                <a:gd name="T18" fmla="*/ 93 h 93"/>
              </a:gdLst>
              <a:ahLst/>
              <a:cxnLst>
                <a:cxn ang="T10">
                  <a:pos x="T0" y="T1"/>
                </a:cxn>
                <a:cxn ang="T11">
                  <a:pos x="T2" y="T3"/>
                </a:cxn>
                <a:cxn ang="T12">
                  <a:pos x="T4" y="T5"/>
                </a:cxn>
                <a:cxn ang="T13">
                  <a:pos x="T6" y="T7"/>
                </a:cxn>
                <a:cxn ang="T14">
                  <a:pos x="T8" y="T9"/>
                </a:cxn>
              </a:cxnLst>
              <a:rect l="T15" t="T16" r="T17" b="T18"/>
              <a:pathLst>
                <a:path w="144" h="93">
                  <a:moveTo>
                    <a:pt x="134" y="0"/>
                  </a:moveTo>
                  <a:lnTo>
                    <a:pt x="144" y="18"/>
                  </a:lnTo>
                  <a:lnTo>
                    <a:pt x="10" y="93"/>
                  </a:lnTo>
                  <a:lnTo>
                    <a:pt x="0" y="75"/>
                  </a:lnTo>
                  <a:lnTo>
                    <a:pt x="134"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05" name="Rectangle 171"/>
            <p:cNvSpPr>
              <a:spLocks noChangeArrowheads="1"/>
            </p:cNvSpPr>
            <p:nvPr/>
          </p:nvSpPr>
          <p:spPr bwMode="auto">
            <a:xfrm>
              <a:off x="6923088" y="1917700"/>
              <a:ext cx="209550" cy="269875"/>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06" name="Rectangle 172"/>
            <p:cNvSpPr>
              <a:spLocks noChangeArrowheads="1"/>
            </p:cNvSpPr>
            <p:nvPr/>
          </p:nvSpPr>
          <p:spPr bwMode="auto">
            <a:xfrm>
              <a:off x="6923088" y="1878013"/>
              <a:ext cx="350837" cy="376237"/>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07" name="Rectangle 173"/>
            <p:cNvSpPr>
              <a:spLocks noChangeArrowheads="1"/>
            </p:cNvSpPr>
            <p:nvPr/>
          </p:nvSpPr>
          <p:spPr bwMode="auto">
            <a:xfrm>
              <a:off x="6918098" y="1887717"/>
              <a:ext cx="207654" cy="289197"/>
            </a:xfrm>
            <a:prstGeom prst="rect">
              <a:avLst/>
            </a:prstGeom>
            <a:noFill/>
            <a:ln w="9525">
              <a:noFill/>
              <a:miter lim="800000"/>
            </a:ln>
          </p:spPr>
          <p:txBody>
            <a:bodyPr wrap="none" lIns="0" tIns="0" rIns="0" bIns="0"/>
            <a:lstStyle/>
            <a:p>
              <a:r>
                <a:rPr lang="en-US" altLang="zh-CN" b="1">
                  <a:ea typeface="华文楷体" panose="02010600040101010101" charset="-122"/>
                  <a:cs typeface="Arial" panose="020B0604020202020204" pitchFamily="34" charset="0"/>
                </a:rPr>
                <a:t>N</a:t>
              </a:r>
              <a:endParaRPr lang="en-US" altLang="zh-CN" b="1">
                <a:ea typeface="华文楷体" panose="02010600040101010101" charset="-122"/>
                <a:cs typeface="Arial" panose="020B0604020202020204" pitchFamily="34" charset="0"/>
              </a:endParaRPr>
            </a:p>
          </p:txBody>
        </p:sp>
        <p:sp>
          <p:nvSpPr>
            <p:cNvPr id="37008" name="Rectangle 174"/>
            <p:cNvSpPr>
              <a:spLocks noChangeArrowheads="1"/>
            </p:cNvSpPr>
            <p:nvPr/>
          </p:nvSpPr>
          <p:spPr bwMode="auto">
            <a:xfrm>
              <a:off x="5916613" y="2401888"/>
              <a:ext cx="195262" cy="266700"/>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09" name="Rectangle 175"/>
            <p:cNvSpPr>
              <a:spLocks noChangeArrowheads="1"/>
            </p:cNvSpPr>
            <p:nvPr/>
          </p:nvSpPr>
          <p:spPr bwMode="auto">
            <a:xfrm>
              <a:off x="5916613" y="2360613"/>
              <a:ext cx="334962" cy="379412"/>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10" name="Rectangle 176"/>
            <p:cNvSpPr>
              <a:spLocks noChangeArrowheads="1"/>
            </p:cNvSpPr>
            <p:nvPr/>
          </p:nvSpPr>
          <p:spPr bwMode="auto">
            <a:xfrm>
              <a:off x="5912933" y="2373065"/>
              <a:ext cx="192607" cy="289197"/>
            </a:xfrm>
            <a:prstGeom prst="rect">
              <a:avLst/>
            </a:prstGeom>
            <a:noFill/>
            <a:ln w="9525">
              <a:noFill/>
              <a:miter lim="800000"/>
            </a:ln>
          </p:spPr>
          <p:txBody>
            <a:bodyPr wrap="none" lIns="0" tIns="0" rIns="0" bIns="0"/>
            <a:lstStyle/>
            <a:p>
              <a:r>
                <a:rPr lang="en-US" altLang="zh-CN" b="1">
                  <a:ea typeface="华文楷体" panose="02010600040101010101" charset="-122"/>
                  <a:cs typeface="Arial" panose="020B0604020202020204" pitchFamily="34" charset="0"/>
                </a:rPr>
                <a:t>S</a:t>
              </a:r>
              <a:endParaRPr lang="en-US" altLang="zh-CN" b="1">
                <a:ea typeface="华文楷体" panose="02010600040101010101" charset="-122"/>
                <a:cs typeface="Arial" panose="020B0604020202020204" pitchFamily="34" charset="0"/>
              </a:endParaRPr>
            </a:p>
          </p:txBody>
        </p:sp>
        <p:sp>
          <p:nvSpPr>
            <p:cNvPr id="37011" name="Freeform 177"/>
            <p:cNvSpPr/>
            <p:nvPr/>
          </p:nvSpPr>
          <p:spPr bwMode="auto">
            <a:xfrm>
              <a:off x="5875338" y="2047875"/>
              <a:ext cx="166687" cy="247650"/>
            </a:xfrm>
            <a:custGeom>
              <a:avLst/>
              <a:gdLst>
                <a:gd name="T0" fmla="*/ 2147483647 w 96"/>
                <a:gd name="T1" fmla="*/ 0 h 142"/>
                <a:gd name="T2" fmla="*/ 2147483647 w 96"/>
                <a:gd name="T3" fmla="*/ 2147483647 h 142"/>
                <a:gd name="T4" fmla="*/ 2147483647 w 96"/>
                <a:gd name="T5" fmla="*/ 2147483647 h 142"/>
                <a:gd name="T6" fmla="*/ 0 w 96"/>
                <a:gd name="T7" fmla="*/ 2147483647 h 142"/>
                <a:gd name="T8" fmla="*/ 2147483647 w 96"/>
                <a:gd name="T9" fmla="*/ 0 h 142"/>
                <a:gd name="T10" fmla="*/ 0 60000 65536"/>
                <a:gd name="T11" fmla="*/ 0 60000 65536"/>
                <a:gd name="T12" fmla="*/ 0 60000 65536"/>
                <a:gd name="T13" fmla="*/ 0 60000 65536"/>
                <a:gd name="T14" fmla="*/ 0 60000 65536"/>
                <a:gd name="T15" fmla="*/ 0 w 96"/>
                <a:gd name="T16" fmla="*/ 0 h 142"/>
                <a:gd name="T17" fmla="*/ 96 w 96"/>
                <a:gd name="T18" fmla="*/ 142 h 142"/>
              </a:gdLst>
              <a:ahLst/>
              <a:cxnLst>
                <a:cxn ang="T10">
                  <a:pos x="T0" y="T1"/>
                </a:cxn>
                <a:cxn ang="T11">
                  <a:pos x="T2" y="T3"/>
                </a:cxn>
                <a:cxn ang="T12">
                  <a:pos x="T4" y="T5"/>
                </a:cxn>
                <a:cxn ang="T13">
                  <a:pos x="T6" y="T7"/>
                </a:cxn>
                <a:cxn ang="T14">
                  <a:pos x="T8" y="T9"/>
                </a:cxn>
              </a:cxnLst>
              <a:rect l="T15" t="T16" r="T17" b="T18"/>
              <a:pathLst>
                <a:path w="96" h="142">
                  <a:moveTo>
                    <a:pt x="89" y="0"/>
                  </a:moveTo>
                  <a:lnTo>
                    <a:pt x="96" y="27"/>
                  </a:lnTo>
                  <a:lnTo>
                    <a:pt x="7" y="142"/>
                  </a:lnTo>
                  <a:lnTo>
                    <a:pt x="0" y="115"/>
                  </a:lnTo>
                  <a:lnTo>
                    <a:pt x="89"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12" name="Rectangle 178"/>
            <p:cNvSpPr>
              <a:spLocks noChangeArrowheads="1"/>
            </p:cNvSpPr>
            <p:nvPr/>
          </p:nvSpPr>
          <p:spPr bwMode="auto">
            <a:xfrm>
              <a:off x="6286500" y="2166938"/>
              <a:ext cx="38100" cy="260350"/>
            </a:xfrm>
            <a:prstGeom prst="rect">
              <a:avLst/>
            </a:prstGeom>
            <a:solidFill>
              <a:srgbClr val="FFFFFF"/>
            </a:solid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13" name="Line 179"/>
            <p:cNvSpPr>
              <a:spLocks noChangeShapeType="1"/>
            </p:cNvSpPr>
            <p:nvPr/>
          </p:nvSpPr>
          <p:spPr bwMode="auto">
            <a:xfrm flipH="1">
              <a:off x="7477125" y="2476500"/>
              <a:ext cx="190500" cy="111125"/>
            </a:xfrm>
            <a:prstGeom prst="line">
              <a:avLst/>
            </a:prstGeom>
            <a:noFill/>
            <a:ln w="1588">
              <a:solidFill>
                <a:srgbClr val="FFFFFF"/>
              </a:solidFill>
              <a:round/>
            </a:ln>
          </p:spPr>
          <p:txBody>
            <a:bodyPr wrap="none"/>
            <a:lstStyle/>
            <a:p>
              <a:endParaRPr lang="zh-CN" altLang="en-US"/>
            </a:p>
          </p:txBody>
        </p:sp>
        <p:sp>
          <p:nvSpPr>
            <p:cNvPr id="37014" name="Freeform 180"/>
            <p:cNvSpPr/>
            <p:nvPr/>
          </p:nvSpPr>
          <p:spPr bwMode="auto">
            <a:xfrm>
              <a:off x="7439025" y="2498725"/>
              <a:ext cx="214313" cy="139700"/>
            </a:xfrm>
            <a:custGeom>
              <a:avLst/>
              <a:gdLst>
                <a:gd name="T0" fmla="*/ 2147483647 w 123"/>
                <a:gd name="T1" fmla="*/ 2147483647 h 80"/>
                <a:gd name="T2" fmla="*/ 0 w 123"/>
                <a:gd name="T3" fmla="*/ 2147483647 h 80"/>
                <a:gd name="T4" fmla="*/ 2147483647 w 123"/>
                <a:gd name="T5" fmla="*/ 0 h 80"/>
                <a:gd name="T6" fmla="*/ 2147483647 w 123"/>
                <a:gd name="T7" fmla="*/ 2147483647 h 80"/>
                <a:gd name="T8" fmla="*/ 2147483647 w 123"/>
                <a:gd name="T9" fmla="*/ 2147483647 h 80"/>
                <a:gd name="T10" fmla="*/ 2147483647 w 123"/>
                <a:gd name="T11" fmla="*/ 2147483647 h 80"/>
                <a:gd name="T12" fmla="*/ 0 60000 65536"/>
                <a:gd name="T13" fmla="*/ 0 60000 65536"/>
                <a:gd name="T14" fmla="*/ 0 60000 65536"/>
                <a:gd name="T15" fmla="*/ 0 60000 65536"/>
                <a:gd name="T16" fmla="*/ 0 60000 65536"/>
                <a:gd name="T17" fmla="*/ 0 60000 65536"/>
                <a:gd name="T18" fmla="*/ 0 w 123"/>
                <a:gd name="T19" fmla="*/ 0 h 80"/>
                <a:gd name="T20" fmla="*/ 123 w 12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3" h="80">
                  <a:moveTo>
                    <a:pt x="10" y="80"/>
                  </a:moveTo>
                  <a:lnTo>
                    <a:pt x="0" y="63"/>
                  </a:lnTo>
                  <a:lnTo>
                    <a:pt x="111" y="0"/>
                  </a:lnTo>
                  <a:lnTo>
                    <a:pt x="123" y="5"/>
                  </a:lnTo>
                  <a:lnTo>
                    <a:pt x="123" y="18"/>
                  </a:lnTo>
                  <a:lnTo>
                    <a:pt x="10" y="8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15" name="Rectangle 181"/>
            <p:cNvSpPr>
              <a:spLocks noChangeArrowheads="1"/>
            </p:cNvSpPr>
            <p:nvPr/>
          </p:nvSpPr>
          <p:spPr bwMode="auto">
            <a:xfrm>
              <a:off x="7161213" y="2587625"/>
              <a:ext cx="288925" cy="268288"/>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16" name="Rectangle 182"/>
            <p:cNvSpPr>
              <a:spLocks noChangeArrowheads="1"/>
            </p:cNvSpPr>
            <p:nvPr/>
          </p:nvSpPr>
          <p:spPr bwMode="auto">
            <a:xfrm>
              <a:off x="7161213" y="2547938"/>
              <a:ext cx="282575" cy="338137"/>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17" name="Rectangle 183"/>
            <p:cNvSpPr>
              <a:spLocks noChangeArrowheads="1"/>
            </p:cNvSpPr>
            <p:nvPr/>
          </p:nvSpPr>
          <p:spPr bwMode="auto">
            <a:xfrm>
              <a:off x="7164875" y="2559157"/>
              <a:ext cx="270853" cy="289197"/>
            </a:xfrm>
            <a:prstGeom prst="rect">
              <a:avLst/>
            </a:prstGeom>
            <a:noFill/>
            <a:ln w="9525">
              <a:noFill/>
              <a:miter lim="800000"/>
            </a:ln>
          </p:spPr>
          <p:txBody>
            <a:bodyPr wrap="none" lIns="0" tIns="0" rIns="0" bIns="0"/>
            <a:lstStyle/>
            <a:p>
              <a:r>
                <a:rPr lang="en-US" altLang="zh-CN" b="1">
                  <a:ea typeface="华文楷体" panose="02010600040101010101" charset="-122"/>
                  <a:cs typeface="Arial" panose="020B0604020202020204" pitchFamily="34" charset="0"/>
                </a:rPr>
                <a:t>Cl</a:t>
              </a:r>
              <a:endParaRPr lang="en-US" altLang="zh-CN" b="1">
                <a:ea typeface="华文楷体" panose="02010600040101010101" charset="-122"/>
                <a:cs typeface="Arial" panose="020B0604020202020204" pitchFamily="34" charset="0"/>
              </a:endParaRPr>
            </a:p>
          </p:txBody>
        </p:sp>
        <p:sp>
          <p:nvSpPr>
            <p:cNvPr id="37018" name="Line 184"/>
            <p:cNvSpPr>
              <a:spLocks noChangeShapeType="1"/>
            </p:cNvSpPr>
            <p:nvPr/>
          </p:nvSpPr>
          <p:spPr bwMode="auto">
            <a:xfrm>
              <a:off x="6365875" y="2116138"/>
              <a:ext cx="1588" cy="336550"/>
            </a:xfrm>
            <a:prstGeom prst="line">
              <a:avLst/>
            </a:prstGeom>
            <a:noFill/>
            <a:ln w="1588">
              <a:solidFill>
                <a:srgbClr val="FFFFFF"/>
              </a:solidFill>
              <a:round/>
            </a:ln>
          </p:spPr>
          <p:txBody>
            <a:bodyPr wrap="none"/>
            <a:lstStyle/>
            <a:p>
              <a:endParaRPr lang="zh-CN" altLang="en-US"/>
            </a:p>
          </p:txBody>
        </p:sp>
        <p:sp>
          <p:nvSpPr>
            <p:cNvPr id="37019" name="Freeform 185"/>
            <p:cNvSpPr/>
            <p:nvPr/>
          </p:nvSpPr>
          <p:spPr bwMode="auto">
            <a:xfrm>
              <a:off x="6348413" y="2101850"/>
              <a:ext cx="39687" cy="365125"/>
            </a:xfrm>
            <a:custGeom>
              <a:avLst/>
              <a:gdLst>
                <a:gd name="T0" fmla="*/ 2147483647 w 22"/>
                <a:gd name="T1" fmla="*/ 2147483647 h 210"/>
                <a:gd name="T2" fmla="*/ 2147483647 w 22"/>
                <a:gd name="T3" fmla="*/ 2147483647 h 210"/>
                <a:gd name="T4" fmla="*/ 0 w 22"/>
                <a:gd name="T5" fmla="*/ 2147483647 h 210"/>
                <a:gd name="T6" fmla="*/ 0 w 22"/>
                <a:gd name="T7" fmla="*/ 2147483647 h 210"/>
                <a:gd name="T8" fmla="*/ 2147483647 w 22"/>
                <a:gd name="T9" fmla="*/ 0 h 210"/>
                <a:gd name="T10" fmla="*/ 2147483647 w 22"/>
                <a:gd name="T11" fmla="*/ 2147483647 h 210"/>
                <a:gd name="T12" fmla="*/ 2147483647 w 22"/>
                <a:gd name="T13" fmla="*/ 2147483647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1" y="210"/>
                  </a:lnTo>
                  <a:lnTo>
                    <a:pt x="0" y="204"/>
                  </a:lnTo>
                  <a:lnTo>
                    <a:pt x="0" y="8"/>
                  </a:lnTo>
                  <a:lnTo>
                    <a:pt x="11" y="0"/>
                  </a:lnTo>
                  <a:lnTo>
                    <a:pt x="22" y="5"/>
                  </a:lnTo>
                  <a:lnTo>
                    <a:pt x="22" y="20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20" name="Line 186"/>
            <p:cNvSpPr>
              <a:spLocks noChangeShapeType="1"/>
            </p:cNvSpPr>
            <p:nvPr/>
          </p:nvSpPr>
          <p:spPr bwMode="auto">
            <a:xfrm flipH="1" flipV="1">
              <a:off x="6378575" y="2470150"/>
              <a:ext cx="315913" cy="180975"/>
            </a:xfrm>
            <a:prstGeom prst="line">
              <a:avLst/>
            </a:prstGeom>
            <a:noFill/>
            <a:ln w="1588">
              <a:solidFill>
                <a:srgbClr val="FFFFFF"/>
              </a:solidFill>
              <a:round/>
            </a:ln>
          </p:spPr>
          <p:txBody>
            <a:bodyPr wrap="none"/>
            <a:lstStyle/>
            <a:p>
              <a:endParaRPr lang="zh-CN" altLang="en-US"/>
            </a:p>
          </p:txBody>
        </p:sp>
        <p:sp>
          <p:nvSpPr>
            <p:cNvPr id="37021" name="Freeform 187"/>
            <p:cNvSpPr/>
            <p:nvPr/>
          </p:nvSpPr>
          <p:spPr bwMode="auto">
            <a:xfrm>
              <a:off x="6365875" y="2454275"/>
              <a:ext cx="331788" cy="220663"/>
            </a:xfrm>
            <a:custGeom>
              <a:avLst/>
              <a:gdLst>
                <a:gd name="T0" fmla="*/ 2147483647 w 190"/>
                <a:gd name="T1" fmla="*/ 2147483647 h 126"/>
                <a:gd name="T2" fmla="*/ 2147483647 w 190"/>
                <a:gd name="T3" fmla="*/ 2147483647 h 126"/>
                <a:gd name="T4" fmla="*/ 0 w 190"/>
                <a:gd name="T5" fmla="*/ 2147483647 h 126"/>
                <a:gd name="T6" fmla="*/ 2147483647 w 190"/>
                <a:gd name="T7" fmla="*/ 2147483647 h 126"/>
                <a:gd name="T8" fmla="*/ 2147483647 w 190"/>
                <a:gd name="T9" fmla="*/ 0 h 126"/>
                <a:gd name="T10" fmla="*/ 2147483647 w 190"/>
                <a:gd name="T11" fmla="*/ 2147483647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90" y="102"/>
                  </a:moveTo>
                  <a:lnTo>
                    <a:pt x="190" y="126"/>
                  </a:lnTo>
                  <a:lnTo>
                    <a:pt x="0" y="18"/>
                  </a:lnTo>
                  <a:lnTo>
                    <a:pt x="1" y="7"/>
                  </a:lnTo>
                  <a:lnTo>
                    <a:pt x="12" y="0"/>
                  </a:lnTo>
                  <a:lnTo>
                    <a:pt x="190" y="10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22" name="Line 188"/>
            <p:cNvSpPr>
              <a:spLocks noChangeShapeType="1"/>
            </p:cNvSpPr>
            <p:nvPr/>
          </p:nvSpPr>
          <p:spPr bwMode="auto">
            <a:xfrm flipH="1">
              <a:off x="6697663" y="2466975"/>
              <a:ext cx="320675" cy="184150"/>
            </a:xfrm>
            <a:prstGeom prst="line">
              <a:avLst/>
            </a:prstGeom>
            <a:noFill/>
            <a:ln w="1588">
              <a:solidFill>
                <a:srgbClr val="FFFFFF"/>
              </a:solidFill>
              <a:round/>
            </a:ln>
          </p:spPr>
          <p:txBody>
            <a:bodyPr wrap="none"/>
            <a:lstStyle/>
            <a:p>
              <a:endParaRPr lang="zh-CN" altLang="en-US"/>
            </a:p>
          </p:txBody>
        </p:sp>
        <p:sp>
          <p:nvSpPr>
            <p:cNvPr id="37023" name="Freeform 189"/>
            <p:cNvSpPr/>
            <p:nvPr/>
          </p:nvSpPr>
          <p:spPr bwMode="auto">
            <a:xfrm>
              <a:off x="6697663" y="2454275"/>
              <a:ext cx="346075" cy="220663"/>
            </a:xfrm>
            <a:custGeom>
              <a:avLst/>
              <a:gdLst>
                <a:gd name="T0" fmla="*/ 2147483647 w 198"/>
                <a:gd name="T1" fmla="*/ 0 h 126"/>
                <a:gd name="T2" fmla="*/ 2147483647 w 198"/>
                <a:gd name="T3" fmla="*/ 2147483647 h 126"/>
                <a:gd name="T4" fmla="*/ 0 w 198"/>
                <a:gd name="T5" fmla="*/ 2147483647 h 126"/>
                <a:gd name="T6" fmla="*/ 0 w 198"/>
                <a:gd name="T7" fmla="*/ 2147483647 h 126"/>
                <a:gd name="T8" fmla="*/ 2147483647 w 198"/>
                <a:gd name="T9" fmla="*/ 0 h 126"/>
                <a:gd name="T10" fmla="*/ 0 60000 65536"/>
                <a:gd name="T11" fmla="*/ 0 60000 65536"/>
                <a:gd name="T12" fmla="*/ 0 60000 65536"/>
                <a:gd name="T13" fmla="*/ 0 60000 65536"/>
                <a:gd name="T14" fmla="*/ 0 60000 65536"/>
                <a:gd name="T15" fmla="*/ 0 w 198"/>
                <a:gd name="T16" fmla="*/ 0 h 126"/>
                <a:gd name="T17" fmla="*/ 198 w 198"/>
                <a:gd name="T18" fmla="*/ 126 h 126"/>
              </a:gdLst>
              <a:ahLst/>
              <a:cxnLst>
                <a:cxn ang="T10">
                  <a:pos x="T0" y="T1"/>
                </a:cxn>
                <a:cxn ang="T11">
                  <a:pos x="T2" y="T3"/>
                </a:cxn>
                <a:cxn ang="T12">
                  <a:pos x="T4" y="T5"/>
                </a:cxn>
                <a:cxn ang="T13">
                  <a:pos x="T6" y="T7"/>
                </a:cxn>
                <a:cxn ang="T14">
                  <a:pos x="T8" y="T9"/>
                </a:cxn>
              </a:cxnLst>
              <a:rect l="T15" t="T16" r="T17" b="T18"/>
              <a:pathLst>
                <a:path w="198" h="126">
                  <a:moveTo>
                    <a:pt x="176" y="0"/>
                  </a:moveTo>
                  <a:lnTo>
                    <a:pt x="198" y="12"/>
                  </a:lnTo>
                  <a:lnTo>
                    <a:pt x="0" y="126"/>
                  </a:lnTo>
                  <a:lnTo>
                    <a:pt x="0" y="102"/>
                  </a:lnTo>
                  <a:lnTo>
                    <a:pt x="176"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24" name="Line 190"/>
            <p:cNvSpPr>
              <a:spLocks noChangeShapeType="1"/>
            </p:cNvSpPr>
            <p:nvPr/>
          </p:nvSpPr>
          <p:spPr bwMode="auto">
            <a:xfrm>
              <a:off x="7021513" y="2214563"/>
              <a:ext cx="3175" cy="247650"/>
            </a:xfrm>
            <a:prstGeom prst="line">
              <a:avLst/>
            </a:prstGeom>
            <a:noFill/>
            <a:ln w="1588">
              <a:solidFill>
                <a:srgbClr val="FFFFFF"/>
              </a:solidFill>
              <a:round/>
            </a:ln>
          </p:spPr>
          <p:txBody>
            <a:bodyPr wrap="none"/>
            <a:lstStyle/>
            <a:p>
              <a:endParaRPr lang="zh-CN" altLang="en-US"/>
            </a:p>
          </p:txBody>
        </p:sp>
        <p:sp>
          <p:nvSpPr>
            <p:cNvPr id="37025" name="Freeform 191"/>
            <p:cNvSpPr/>
            <p:nvPr/>
          </p:nvSpPr>
          <p:spPr bwMode="auto">
            <a:xfrm>
              <a:off x="7004050" y="2214563"/>
              <a:ext cx="39688" cy="261937"/>
            </a:xfrm>
            <a:custGeom>
              <a:avLst/>
              <a:gdLst>
                <a:gd name="T0" fmla="*/ 0 w 22"/>
                <a:gd name="T1" fmla="*/ 0 h 150"/>
                <a:gd name="T2" fmla="*/ 2147483647 w 22"/>
                <a:gd name="T3" fmla="*/ 0 h 150"/>
                <a:gd name="T4" fmla="*/ 2147483647 w 22"/>
                <a:gd name="T5" fmla="*/ 2147483647 h 150"/>
                <a:gd name="T6" fmla="*/ 0 w 22"/>
                <a:gd name="T7" fmla="*/ 2147483647 h 150"/>
                <a:gd name="T8" fmla="*/ 0 w 22"/>
                <a:gd name="T9" fmla="*/ 0 h 150"/>
                <a:gd name="T10" fmla="*/ 0 60000 65536"/>
                <a:gd name="T11" fmla="*/ 0 60000 65536"/>
                <a:gd name="T12" fmla="*/ 0 60000 65536"/>
                <a:gd name="T13" fmla="*/ 0 60000 65536"/>
                <a:gd name="T14" fmla="*/ 0 60000 65536"/>
                <a:gd name="T15" fmla="*/ 0 w 22"/>
                <a:gd name="T16" fmla="*/ 0 h 150"/>
                <a:gd name="T17" fmla="*/ 22 w 22"/>
                <a:gd name="T18" fmla="*/ 150 h 150"/>
              </a:gdLst>
              <a:ahLst/>
              <a:cxnLst>
                <a:cxn ang="T10">
                  <a:pos x="T0" y="T1"/>
                </a:cxn>
                <a:cxn ang="T11">
                  <a:pos x="T2" y="T3"/>
                </a:cxn>
                <a:cxn ang="T12">
                  <a:pos x="T4" y="T5"/>
                </a:cxn>
                <a:cxn ang="T13">
                  <a:pos x="T6" y="T7"/>
                </a:cxn>
                <a:cxn ang="T14">
                  <a:pos x="T8" y="T9"/>
                </a:cxn>
              </a:cxnLst>
              <a:rect l="T15" t="T16" r="T17" b="T18"/>
              <a:pathLst>
                <a:path w="22" h="150">
                  <a:moveTo>
                    <a:pt x="0" y="0"/>
                  </a:moveTo>
                  <a:lnTo>
                    <a:pt x="22" y="0"/>
                  </a:lnTo>
                  <a:lnTo>
                    <a:pt x="22" y="150"/>
                  </a:lnTo>
                  <a:lnTo>
                    <a:pt x="0" y="138"/>
                  </a:lnTo>
                  <a:lnTo>
                    <a:pt x="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26" name="Line 192"/>
            <p:cNvSpPr>
              <a:spLocks noChangeShapeType="1"/>
            </p:cNvSpPr>
            <p:nvPr/>
          </p:nvSpPr>
          <p:spPr bwMode="auto">
            <a:xfrm>
              <a:off x="6697663" y="1917700"/>
              <a:ext cx="188912" cy="107950"/>
            </a:xfrm>
            <a:prstGeom prst="line">
              <a:avLst/>
            </a:prstGeom>
            <a:noFill/>
            <a:ln w="1588">
              <a:solidFill>
                <a:srgbClr val="FFFFFF"/>
              </a:solidFill>
              <a:round/>
            </a:ln>
          </p:spPr>
          <p:txBody>
            <a:bodyPr wrap="none"/>
            <a:lstStyle/>
            <a:p>
              <a:endParaRPr lang="zh-CN" altLang="en-US"/>
            </a:p>
          </p:txBody>
        </p:sp>
        <p:sp>
          <p:nvSpPr>
            <p:cNvPr id="37027" name="Freeform 193"/>
            <p:cNvSpPr/>
            <p:nvPr/>
          </p:nvSpPr>
          <p:spPr bwMode="auto">
            <a:xfrm>
              <a:off x="6694488" y="1898650"/>
              <a:ext cx="206375" cy="144463"/>
            </a:xfrm>
            <a:custGeom>
              <a:avLst/>
              <a:gdLst>
                <a:gd name="T0" fmla="*/ 0 w 118"/>
                <a:gd name="T1" fmla="*/ 2147483647 h 83"/>
                <a:gd name="T2" fmla="*/ 2147483647 w 118"/>
                <a:gd name="T3" fmla="*/ 0 h 83"/>
                <a:gd name="T4" fmla="*/ 2147483647 w 118"/>
                <a:gd name="T5" fmla="*/ 2147483647 h 83"/>
                <a:gd name="T6" fmla="*/ 2147483647 w 118"/>
                <a:gd name="T7" fmla="*/ 2147483647 h 83"/>
                <a:gd name="T8" fmla="*/ 0 w 118"/>
                <a:gd name="T9" fmla="*/ 2147483647 h 83"/>
                <a:gd name="T10" fmla="*/ 0 60000 65536"/>
                <a:gd name="T11" fmla="*/ 0 60000 65536"/>
                <a:gd name="T12" fmla="*/ 0 60000 65536"/>
                <a:gd name="T13" fmla="*/ 0 60000 65536"/>
                <a:gd name="T14" fmla="*/ 0 60000 65536"/>
                <a:gd name="T15" fmla="*/ 0 w 118"/>
                <a:gd name="T16" fmla="*/ 0 h 83"/>
                <a:gd name="T17" fmla="*/ 118 w 118"/>
                <a:gd name="T18" fmla="*/ 83 h 83"/>
              </a:gdLst>
              <a:ahLst/>
              <a:cxnLst>
                <a:cxn ang="T10">
                  <a:pos x="T0" y="T1"/>
                </a:cxn>
                <a:cxn ang="T11">
                  <a:pos x="T2" y="T3"/>
                </a:cxn>
                <a:cxn ang="T12">
                  <a:pos x="T4" y="T5"/>
                </a:cxn>
                <a:cxn ang="T13">
                  <a:pos x="T6" y="T7"/>
                </a:cxn>
                <a:cxn ang="T14">
                  <a:pos x="T8" y="T9"/>
                </a:cxn>
              </a:cxnLst>
              <a:rect l="T15" t="T16" r="T17" b="T18"/>
              <a:pathLst>
                <a:path w="118" h="83">
                  <a:moveTo>
                    <a:pt x="0" y="24"/>
                  </a:moveTo>
                  <a:lnTo>
                    <a:pt x="3" y="0"/>
                  </a:lnTo>
                  <a:lnTo>
                    <a:pt x="118" y="65"/>
                  </a:lnTo>
                  <a:lnTo>
                    <a:pt x="106" y="83"/>
                  </a:lnTo>
                  <a:lnTo>
                    <a:pt x="0"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28" name="Line 194"/>
            <p:cNvSpPr>
              <a:spLocks noChangeShapeType="1"/>
            </p:cNvSpPr>
            <p:nvPr/>
          </p:nvSpPr>
          <p:spPr bwMode="auto">
            <a:xfrm flipV="1">
              <a:off x="6378575" y="1917700"/>
              <a:ext cx="312738" cy="176213"/>
            </a:xfrm>
            <a:prstGeom prst="line">
              <a:avLst/>
            </a:prstGeom>
            <a:noFill/>
            <a:ln w="1588">
              <a:solidFill>
                <a:srgbClr val="FFFFFF"/>
              </a:solidFill>
              <a:round/>
            </a:ln>
          </p:spPr>
          <p:txBody>
            <a:bodyPr wrap="none"/>
            <a:lstStyle/>
            <a:p>
              <a:endParaRPr lang="zh-CN" altLang="en-US"/>
            </a:p>
          </p:txBody>
        </p:sp>
        <p:sp>
          <p:nvSpPr>
            <p:cNvPr id="37029" name="Freeform 195"/>
            <p:cNvSpPr/>
            <p:nvPr/>
          </p:nvSpPr>
          <p:spPr bwMode="auto">
            <a:xfrm>
              <a:off x="6365875" y="1898650"/>
              <a:ext cx="331788" cy="212725"/>
            </a:xfrm>
            <a:custGeom>
              <a:avLst/>
              <a:gdLst>
                <a:gd name="T0" fmla="*/ 2147483647 w 190"/>
                <a:gd name="T1" fmla="*/ 0 h 122"/>
                <a:gd name="T2" fmla="*/ 2147483647 w 190"/>
                <a:gd name="T3" fmla="*/ 2147483647 h 122"/>
                <a:gd name="T4" fmla="*/ 2147483647 w 190"/>
                <a:gd name="T5" fmla="*/ 2147483647 h 122"/>
                <a:gd name="T6" fmla="*/ 2147483647 w 190"/>
                <a:gd name="T7" fmla="*/ 2147483647 h 122"/>
                <a:gd name="T8" fmla="*/ 0 w 190"/>
                <a:gd name="T9" fmla="*/ 2147483647 h 122"/>
                <a:gd name="T10" fmla="*/ 2147483647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7" y="24"/>
                  </a:lnTo>
                  <a:lnTo>
                    <a:pt x="12" y="122"/>
                  </a:lnTo>
                  <a:lnTo>
                    <a:pt x="1" y="117"/>
                  </a:lnTo>
                  <a:lnTo>
                    <a:pt x="0" y="104"/>
                  </a:lnTo>
                  <a:lnTo>
                    <a:pt x="19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30" name="Line 196"/>
            <p:cNvSpPr>
              <a:spLocks noChangeShapeType="1"/>
            </p:cNvSpPr>
            <p:nvPr/>
          </p:nvSpPr>
          <p:spPr bwMode="auto">
            <a:xfrm>
              <a:off x="7364413" y="1922463"/>
              <a:ext cx="303212" cy="171450"/>
            </a:xfrm>
            <a:prstGeom prst="line">
              <a:avLst/>
            </a:prstGeom>
            <a:noFill/>
            <a:ln w="1588">
              <a:solidFill>
                <a:srgbClr val="FFFFFF"/>
              </a:solidFill>
              <a:round/>
            </a:ln>
          </p:spPr>
          <p:txBody>
            <a:bodyPr wrap="none"/>
            <a:lstStyle/>
            <a:p>
              <a:endParaRPr lang="zh-CN" altLang="en-US"/>
            </a:p>
          </p:txBody>
        </p:sp>
        <p:sp>
          <p:nvSpPr>
            <p:cNvPr id="37031" name="Freeform 197"/>
            <p:cNvSpPr/>
            <p:nvPr/>
          </p:nvSpPr>
          <p:spPr bwMode="auto">
            <a:xfrm>
              <a:off x="7353300" y="1908175"/>
              <a:ext cx="328613" cy="203200"/>
            </a:xfrm>
            <a:custGeom>
              <a:avLst/>
              <a:gdLst>
                <a:gd name="T0" fmla="*/ 0 w 188"/>
                <a:gd name="T1" fmla="*/ 2147483647 h 116"/>
                <a:gd name="T2" fmla="*/ 0 w 188"/>
                <a:gd name="T3" fmla="*/ 2147483647 h 116"/>
                <a:gd name="T4" fmla="*/ 2147483647 w 188"/>
                <a:gd name="T5" fmla="*/ 0 h 116"/>
                <a:gd name="T6" fmla="*/ 2147483647 w 188"/>
                <a:gd name="T7" fmla="*/ 2147483647 h 116"/>
                <a:gd name="T8" fmla="*/ 2147483647 w 188"/>
                <a:gd name="T9" fmla="*/ 2147483647 h 116"/>
                <a:gd name="T10" fmla="*/ 2147483647 w 188"/>
                <a:gd name="T11" fmla="*/ 2147483647 h 116"/>
                <a:gd name="T12" fmla="*/ 0 w 188"/>
                <a:gd name="T13" fmla="*/ 2147483647 h 116"/>
                <a:gd name="T14" fmla="*/ 0 60000 65536"/>
                <a:gd name="T15" fmla="*/ 0 60000 65536"/>
                <a:gd name="T16" fmla="*/ 0 60000 65536"/>
                <a:gd name="T17" fmla="*/ 0 60000 65536"/>
                <a:gd name="T18" fmla="*/ 0 60000 65536"/>
                <a:gd name="T19" fmla="*/ 0 60000 65536"/>
                <a:gd name="T20" fmla="*/ 0 60000 65536"/>
                <a:gd name="T21" fmla="*/ 0 w 188"/>
                <a:gd name="T22" fmla="*/ 0 h 116"/>
                <a:gd name="T23" fmla="*/ 188 w 188"/>
                <a:gd name="T24" fmla="*/ 116 h 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 h="116">
                  <a:moveTo>
                    <a:pt x="0" y="18"/>
                  </a:moveTo>
                  <a:lnTo>
                    <a:pt x="0" y="5"/>
                  </a:lnTo>
                  <a:lnTo>
                    <a:pt x="10" y="0"/>
                  </a:lnTo>
                  <a:lnTo>
                    <a:pt x="188" y="98"/>
                  </a:lnTo>
                  <a:lnTo>
                    <a:pt x="188" y="110"/>
                  </a:lnTo>
                  <a:lnTo>
                    <a:pt x="176" y="116"/>
                  </a:lnTo>
                  <a:lnTo>
                    <a:pt x="0" y="18"/>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32" name="Line 198"/>
            <p:cNvSpPr>
              <a:spLocks noChangeShapeType="1"/>
            </p:cNvSpPr>
            <p:nvPr/>
          </p:nvSpPr>
          <p:spPr bwMode="auto">
            <a:xfrm flipH="1">
              <a:off x="7161213" y="1922463"/>
              <a:ext cx="177800" cy="100012"/>
            </a:xfrm>
            <a:prstGeom prst="line">
              <a:avLst/>
            </a:prstGeom>
            <a:noFill/>
            <a:ln w="1588">
              <a:solidFill>
                <a:srgbClr val="FFFFFF"/>
              </a:solidFill>
              <a:round/>
            </a:ln>
          </p:spPr>
          <p:txBody>
            <a:bodyPr wrap="none"/>
            <a:lstStyle/>
            <a:p>
              <a:endParaRPr lang="zh-CN" altLang="en-US"/>
            </a:p>
          </p:txBody>
        </p:sp>
        <p:sp>
          <p:nvSpPr>
            <p:cNvPr id="37033" name="Freeform 199"/>
            <p:cNvSpPr/>
            <p:nvPr/>
          </p:nvSpPr>
          <p:spPr bwMode="auto">
            <a:xfrm>
              <a:off x="7150100" y="1908175"/>
              <a:ext cx="203200" cy="131763"/>
            </a:xfrm>
            <a:custGeom>
              <a:avLst/>
              <a:gdLst>
                <a:gd name="T0" fmla="*/ 2147483647 w 117"/>
                <a:gd name="T1" fmla="*/ 0 h 75"/>
                <a:gd name="T2" fmla="*/ 2147483647 w 117"/>
                <a:gd name="T3" fmla="*/ 2147483647 h 75"/>
                <a:gd name="T4" fmla="*/ 2147483647 w 117"/>
                <a:gd name="T5" fmla="*/ 2147483647 h 75"/>
                <a:gd name="T6" fmla="*/ 2147483647 w 117"/>
                <a:gd name="T7" fmla="*/ 2147483647 h 75"/>
                <a:gd name="T8" fmla="*/ 0 w 117"/>
                <a:gd name="T9" fmla="*/ 2147483647 h 75"/>
                <a:gd name="T10" fmla="*/ 2147483647 w 117"/>
                <a:gd name="T11" fmla="*/ 0 h 75"/>
                <a:gd name="T12" fmla="*/ 0 60000 65536"/>
                <a:gd name="T13" fmla="*/ 0 60000 65536"/>
                <a:gd name="T14" fmla="*/ 0 60000 65536"/>
                <a:gd name="T15" fmla="*/ 0 60000 65536"/>
                <a:gd name="T16" fmla="*/ 0 60000 65536"/>
                <a:gd name="T17" fmla="*/ 0 60000 65536"/>
                <a:gd name="T18" fmla="*/ 0 w 117"/>
                <a:gd name="T19" fmla="*/ 0 h 75"/>
                <a:gd name="T20" fmla="*/ 117 w 117"/>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17" h="75">
                  <a:moveTo>
                    <a:pt x="104" y="0"/>
                  </a:moveTo>
                  <a:lnTo>
                    <a:pt x="117" y="5"/>
                  </a:lnTo>
                  <a:lnTo>
                    <a:pt x="117" y="18"/>
                  </a:lnTo>
                  <a:lnTo>
                    <a:pt x="10" y="75"/>
                  </a:lnTo>
                  <a:lnTo>
                    <a:pt x="0" y="57"/>
                  </a:lnTo>
                  <a:lnTo>
                    <a:pt x="104"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34" name="Line 200"/>
            <p:cNvSpPr>
              <a:spLocks noChangeShapeType="1"/>
            </p:cNvSpPr>
            <p:nvPr/>
          </p:nvSpPr>
          <p:spPr bwMode="auto">
            <a:xfrm>
              <a:off x="6005513" y="1987550"/>
              <a:ext cx="347662" cy="111125"/>
            </a:xfrm>
            <a:prstGeom prst="line">
              <a:avLst/>
            </a:prstGeom>
            <a:noFill/>
            <a:ln w="1588">
              <a:solidFill>
                <a:srgbClr val="FFFFFF"/>
              </a:solidFill>
              <a:round/>
            </a:ln>
          </p:spPr>
          <p:txBody>
            <a:bodyPr wrap="none"/>
            <a:lstStyle/>
            <a:p>
              <a:endParaRPr lang="zh-CN" altLang="en-US"/>
            </a:p>
          </p:txBody>
        </p:sp>
        <p:sp>
          <p:nvSpPr>
            <p:cNvPr id="37035" name="Freeform 201"/>
            <p:cNvSpPr/>
            <p:nvPr/>
          </p:nvSpPr>
          <p:spPr bwMode="auto">
            <a:xfrm>
              <a:off x="5999163" y="1966913"/>
              <a:ext cx="371475" cy="149225"/>
            </a:xfrm>
            <a:custGeom>
              <a:avLst/>
              <a:gdLst>
                <a:gd name="T0" fmla="*/ 2147483647 w 213"/>
                <a:gd name="T1" fmla="*/ 2147483647 h 86"/>
                <a:gd name="T2" fmla="*/ 0 w 213"/>
                <a:gd name="T3" fmla="*/ 0 h 86"/>
                <a:gd name="T4" fmla="*/ 2147483647 w 213"/>
                <a:gd name="T5" fmla="*/ 2147483647 h 86"/>
                <a:gd name="T6" fmla="*/ 2147483647 w 213"/>
                <a:gd name="T7" fmla="*/ 2147483647 h 86"/>
                <a:gd name="T8" fmla="*/ 2147483647 w 213"/>
                <a:gd name="T9" fmla="*/ 2147483647 h 86"/>
                <a:gd name="T10" fmla="*/ 2147483647 w 213"/>
                <a:gd name="T11" fmla="*/ 2147483647 h 86"/>
                <a:gd name="T12" fmla="*/ 0 60000 65536"/>
                <a:gd name="T13" fmla="*/ 0 60000 65536"/>
                <a:gd name="T14" fmla="*/ 0 60000 65536"/>
                <a:gd name="T15" fmla="*/ 0 60000 65536"/>
                <a:gd name="T16" fmla="*/ 0 60000 65536"/>
                <a:gd name="T17" fmla="*/ 0 60000 65536"/>
                <a:gd name="T18" fmla="*/ 0 w 213"/>
                <a:gd name="T19" fmla="*/ 0 h 86"/>
                <a:gd name="T20" fmla="*/ 213 w 213"/>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213" h="86">
                  <a:moveTo>
                    <a:pt x="8" y="24"/>
                  </a:moveTo>
                  <a:lnTo>
                    <a:pt x="0" y="0"/>
                  </a:lnTo>
                  <a:lnTo>
                    <a:pt x="211" y="65"/>
                  </a:lnTo>
                  <a:lnTo>
                    <a:pt x="213" y="77"/>
                  </a:lnTo>
                  <a:lnTo>
                    <a:pt x="201" y="86"/>
                  </a:lnTo>
                  <a:lnTo>
                    <a:pt x="8"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36" name="Line 202"/>
            <p:cNvSpPr>
              <a:spLocks noChangeShapeType="1"/>
            </p:cNvSpPr>
            <p:nvPr/>
          </p:nvSpPr>
          <p:spPr bwMode="auto">
            <a:xfrm flipV="1">
              <a:off x="5780088" y="1987550"/>
              <a:ext cx="225425" cy="292100"/>
            </a:xfrm>
            <a:prstGeom prst="line">
              <a:avLst/>
            </a:prstGeom>
            <a:noFill/>
            <a:ln w="1588">
              <a:solidFill>
                <a:srgbClr val="FFFFFF"/>
              </a:solidFill>
              <a:round/>
            </a:ln>
          </p:spPr>
          <p:txBody>
            <a:bodyPr wrap="none"/>
            <a:lstStyle/>
            <a:p>
              <a:endParaRPr lang="zh-CN" altLang="en-US"/>
            </a:p>
          </p:txBody>
        </p:sp>
        <p:sp>
          <p:nvSpPr>
            <p:cNvPr id="37037" name="Freeform 203"/>
            <p:cNvSpPr/>
            <p:nvPr/>
          </p:nvSpPr>
          <p:spPr bwMode="auto">
            <a:xfrm>
              <a:off x="5759450" y="1966913"/>
              <a:ext cx="252413" cy="315912"/>
            </a:xfrm>
            <a:custGeom>
              <a:avLst/>
              <a:gdLst>
                <a:gd name="T0" fmla="*/ 2147483647 w 145"/>
                <a:gd name="T1" fmla="*/ 2147483647 h 182"/>
                <a:gd name="T2" fmla="*/ 0 w 145"/>
                <a:gd name="T3" fmla="*/ 2147483647 h 182"/>
                <a:gd name="T4" fmla="*/ 2147483647 w 145"/>
                <a:gd name="T5" fmla="*/ 0 h 182"/>
                <a:gd name="T6" fmla="*/ 2147483647 w 145"/>
                <a:gd name="T7" fmla="*/ 2147483647 h 182"/>
                <a:gd name="T8" fmla="*/ 2147483647 w 145"/>
                <a:gd name="T9" fmla="*/ 2147483647 h 182"/>
                <a:gd name="T10" fmla="*/ 0 60000 65536"/>
                <a:gd name="T11" fmla="*/ 0 60000 65536"/>
                <a:gd name="T12" fmla="*/ 0 60000 65536"/>
                <a:gd name="T13" fmla="*/ 0 60000 65536"/>
                <a:gd name="T14" fmla="*/ 0 60000 65536"/>
                <a:gd name="T15" fmla="*/ 0 w 145"/>
                <a:gd name="T16" fmla="*/ 0 h 182"/>
                <a:gd name="T17" fmla="*/ 145 w 145"/>
                <a:gd name="T18" fmla="*/ 182 h 182"/>
              </a:gdLst>
              <a:ahLst/>
              <a:cxnLst>
                <a:cxn ang="T10">
                  <a:pos x="T0" y="T1"/>
                </a:cxn>
                <a:cxn ang="T11">
                  <a:pos x="T2" y="T3"/>
                </a:cxn>
                <a:cxn ang="T12">
                  <a:pos x="T4" y="T5"/>
                </a:cxn>
                <a:cxn ang="T13">
                  <a:pos x="T6" y="T7"/>
                </a:cxn>
                <a:cxn ang="T14">
                  <a:pos x="T8" y="T9"/>
                </a:cxn>
              </a:cxnLst>
              <a:rect l="T15" t="T16" r="T17" b="T18"/>
              <a:pathLst>
                <a:path w="145" h="182">
                  <a:moveTo>
                    <a:pt x="26" y="182"/>
                  </a:moveTo>
                  <a:lnTo>
                    <a:pt x="0" y="182"/>
                  </a:lnTo>
                  <a:lnTo>
                    <a:pt x="136" y="0"/>
                  </a:lnTo>
                  <a:lnTo>
                    <a:pt x="145" y="24"/>
                  </a:lnTo>
                  <a:lnTo>
                    <a:pt x="26" y="18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38" name="Line 204"/>
            <p:cNvSpPr>
              <a:spLocks noChangeShapeType="1"/>
            </p:cNvSpPr>
            <p:nvPr/>
          </p:nvSpPr>
          <p:spPr bwMode="auto">
            <a:xfrm flipH="1" flipV="1">
              <a:off x="5780088" y="2282825"/>
              <a:ext cx="142875" cy="188913"/>
            </a:xfrm>
            <a:prstGeom prst="line">
              <a:avLst/>
            </a:prstGeom>
            <a:noFill/>
            <a:ln w="1588">
              <a:solidFill>
                <a:srgbClr val="FFFFFF"/>
              </a:solidFill>
              <a:round/>
            </a:ln>
          </p:spPr>
          <p:txBody>
            <a:bodyPr wrap="none"/>
            <a:lstStyle/>
            <a:p>
              <a:endParaRPr lang="zh-CN" altLang="en-US"/>
            </a:p>
          </p:txBody>
        </p:sp>
        <p:sp>
          <p:nvSpPr>
            <p:cNvPr id="37039" name="Freeform 205"/>
            <p:cNvSpPr/>
            <p:nvPr/>
          </p:nvSpPr>
          <p:spPr bwMode="auto">
            <a:xfrm>
              <a:off x="5759450" y="2282825"/>
              <a:ext cx="180975" cy="203200"/>
            </a:xfrm>
            <a:custGeom>
              <a:avLst/>
              <a:gdLst>
                <a:gd name="T0" fmla="*/ 2147483647 w 104"/>
                <a:gd name="T1" fmla="*/ 2147483647 h 117"/>
                <a:gd name="T2" fmla="*/ 2147483647 w 104"/>
                <a:gd name="T3" fmla="*/ 2147483647 h 117"/>
                <a:gd name="T4" fmla="*/ 0 w 104"/>
                <a:gd name="T5" fmla="*/ 0 h 117"/>
                <a:gd name="T6" fmla="*/ 2147483647 w 104"/>
                <a:gd name="T7" fmla="*/ 0 h 117"/>
                <a:gd name="T8" fmla="*/ 2147483647 w 104"/>
                <a:gd name="T9" fmla="*/ 2147483647 h 117"/>
                <a:gd name="T10" fmla="*/ 0 60000 65536"/>
                <a:gd name="T11" fmla="*/ 0 60000 65536"/>
                <a:gd name="T12" fmla="*/ 0 60000 65536"/>
                <a:gd name="T13" fmla="*/ 0 60000 65536"/>
                <a:gd name="T14" fmla="*/ 0 60000 65536"/>
                <a:gd name="T15" fmla="*/ 0 w 104"/>
                <a:gd name="T16" fmla="*/ 0 h 117"/>
                <a:gd name="T17" fmla="*/ 104 w 104"/>
                <a:gd name="T18" fmla="*/ 117 h 117"/>
              </a:gdLst>
              <a:ahLst/>
              <a:cxnLst>
                <a:cxn ang="T10">
                  <a:pos x="T0" y="T1"/>
                </a:cxn>
                <a:cxn ang="T11">
                  <a:pos x="T2" y="T3"/>
                </a:cxn>
                <a:cxn ang="T12">
                  <a:pos x="T4" y="T5"/>
                </a:cxn>
                <a:cxn ang="T13">
                  <a:pos x="T6" y="T7"/>
                </a:cxn>
                <a:cxn ang="T14">
                  <a:pos x="T8" y="T9"/>
                </a:cxn>
              </a:cxnLst>
              <a:rect l="T15" t="T16" r="T17" b="T18"/>
              <a:pathLst>
                <a:path w="104" h="117">
                  <a:moveTo>
                    <a:pt x="104" y="106"/>
                  </a:moveTo>
                  <a:lnTo>
                    <a:pt x="85" y="117"/>
                  </a:lnTo>
                  <a:lnTo>
                    <a:pt x="0" y="0"/>
                  </a:lnTo>
                  <a:lnTo>
                    <a:pt x="27" y="0"/>
                  </a:lnTo>
                  <a:lnTo>
                    <a:pt x="104" y="106"/>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40" name="Line 206"/>
            <p:cNvSpPr>
              <a:spLocks noChangeShapeType="1"/>
            </p:cNvSpPr>
            <p:nvPr/>
          </p:nvSpPr>
          <p:spPr bwMode="auto">
            <a:xfrm flipH="1">
              <a:off x="6126163" y="2470150"/>
              <a:ext cx="227012" cy="74613"/>
            </a:xfrm>
            <a:prstGeom prst="line">
              <a:avLst/>
            </a:prstGeom>
            <a:noFill/>
            <a:ln w="1588">
              <a:solidFill>
                <a:srgbClr val="FFFFFF"/>
              </a:solidFill>
              <a:round/>
            </a:ln>
          </p:spPr>
          <p:txBody>
            <a:bodyPr wrap="none"/>
            <a:lstStyle/>
            <a:p>
              <a:endParaRPr lang="zh-CN" altLang="en-US"/>
            </a:p>
          </p:txBody>
        </p:sp>
        <p:sp>
          <p:nvSpPr>
            <p:cNvPr id="37041" name="Freeform 207"/>
            <p:cNvSpPr/>
            <p:nvPr/>
          </p:nvSpPr>
          <p:spPr bwMode="auto">
            <a:xfrm>
              <a:off x="6116638" y="2454275"/>
              <a:ext cx="254000" cy="107950"/>
            </a:xfrm>
            <a:custGeom>
              <a:avLst/>
              <a:gdLst>
                <a:gd name="T0" fmla="*/ 2147483647 w 145"/>
                <a:gd name="T1" fmla="*/ 2147483647 h 62"/>
                <a:gd name="T2" fmla="*/ 0 w 145"/>
                <a:gd name="T3" fmla="*/ 2147483647 h 62"/>
                <a:gd name="T4" fmla="*/ 2147483647 w 145"/>
                <a:gd name="T5" fmla="*/ 0 h 62"/>
                <a:gd name="T6" fmla="*/ 2147483647 w 145"/>
                <a:gd name="T7" fmla="*/ 2147483647 h 62"/>
                <a:gd name="T8" fmla="*/ 2147483647 w 145"/>
                <a:gd name="T9" fmla="*/ 2147483647 h 62"/>
                <a:gd name="T10" fmla="*/ 2147483647 w 145"/>
                <a:gd name="T11" fmla="*/ 2147483647 h 62"/>
                <a:gd name="T12" fmla="*/ 0 60000 65536"/>
                <a:gd name="T13" fmla="*/ 0 60000 65536"/>
                <a:gd name="T14" fmla="*/ 0 60000 65536"/>
                <a:gd name="T15" fmla="*/ 0 60000 65536"/>
                <a:gd name="T16" fmla="*/ 0 60000 65536"/>
                <a:gd name="T17" fmla="*/ 0 60000 65536"/>
                <a:gd name="T18" fmla="*/ 0 w 145"/>
                <a:gd name="T19" fmla="*/ 0 h 62"/>
                <a:gd name="T20" fmla="*/ 145 w 145"/>
                <a:gd name="T21" fmla="*/ 62 h 62"/>
              </a:gdLst>
              <a:ahLst/>
              <a:cxnLst>
                <a:cxn ang="T12">
                  <a:pos x="T0" y="T1"/>
                </a:cxn>
                <a:cxn ang="T13">
                  <a:pos x="T2" y="T3"/>
                </a:cxn>
                <a:cxn ang="T14">
                  <a:pos x="T4" y="T5"/>
                </a:cxn>
                <a:cxn ang="T15">
                  <a:pos x="T6" y="T7"/>
                </a:cxn>
                <a:cxn ang="T16">
                  <a:pos x="T8" y="T9"/>
                </a:cxn>
                <a:cxn ang="T17">
                  <a:pos x="T10" y="T11"/>
                </a:cxn>
              </a:cxnLst>
              <a:rect l="T18" t="T19" r="T20" b="T21"/>
              <a:pathLst>
                <a:path w="145" h="62">
                  <a:moveTo>
                    <a:pt x="8" y="62"/>
                  </a:moveTo>
                  <a:lnTo>
                    <a:pt x="0" y="41"/>
                  </a:lnTo>
                  <a:lnTo>
                    <a:pt x="133" y="0"/>
                  </a:lnTo>
                  <a:lnTo>
                    <a:pt x="145" y="7"/>
                  </a:lnTo>
                  <a:lnTo>
                    <a:pt x="143" y="18"/>
                  </a:lnTo>
                  <a:lnTo>
                    <a:pt x="8" y="6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42" name="Line 208"/>
            <p:cNvSpPr>
              <a:spLocks noChangeShapeType="1"/>
            </p:cNvSpPr>
            <p:nvPr/>
          </p:nvSpPr>
          <p:spPr bwMode="auto">
            <a:xfrm flipV="1">
              <a:off x="7677150" y="2111375"/>
              <a:ext cx="3175" cy="341313"/>
            </a:xfrm>
            <a:prstGeom prst="line">
              <a:avLst/>
            </a:prstGeom>
            <a:noFill/>
            <a:ln w="1588">
              <a:solidFill>
                <a:srgbClr val="FFFFFF"/>
              </a:solidFill>
              <a:round/>
            </a:ln>
          </p:spPr>
          <p:txBody>
            <a:bodyPr wrap="none"/>
            <a:lstStyle/>
            <a:p>
              <a:endParaRPr lang="zh-CN" altLang="en-US"/>
            </a:p>
          </p:txBody>
        </p:sp>
        <p:sp>
          <p:nvSpPr>
            <p:cNvPr id="37043" name="Freeform 209"/>
            <p:cNvSpPr/>
            <p:nvPr/>
          </p:nvSpPr>
          <p:spPr bwMode="auto">
            <a:xfrm>
              <a:off x="7659688" y="2101850"/>
              <a:ext cx="39687" cy="365125"/>
            </a:xfrm>
            <a:custGeom>
              <a:avLst/>
              <a:gdLst>
                <a:gd name="T0" fmla="*/ 2147483647 w 22"/>
                <a:gd name="T1" fmla="*/ 2147483647 h 210"/>
                <a:gd name="T2" fmla="*/ 2147483647 w 22"/>
                <a:gd name="T3" fmla="*/ 2147483647 h 210"/>
                <a:gd name="T4" fmla="*/ 0 w 22"/>
                <a:gd name="T5" fmla="*/ 2147483647 h 210"/>
                <a:gd name="T6" fmla="*/ 0 w 22"/>
                <a:gd name="T7" fmla="*/ 2147483647 h 210"/>
                <a:gd name="T8" fmla="*/ 2147483647 w 22"/>
                <a:gd name="T9" fmla="*/ 0 h 210"/>
                <a:gd name="T10" fmla="*/ 2147483647 w 22"/>
                <a:gd name="T11" fmla="*/ 2147483647 h 210"/>
                <a:gd name="T12" fmla="*/ 2147483647 w 22"/>
                <a:gd name="T13" fmla="*/ 2147483647 h 210"/>
                <a:gd name="T14" fmla="*/ 0 60000 65536"/>
                <a:gd name="T15" fmla="*/ 0 60000 65536"/>
                <a:gd name="T16" fmla="*/ 0 60000 65536"/>
                <a:gd name="T17" fmla="*/ 0 60000 65536"/>
                <a:gd name="T18" fmla="*/ 0 60000 65536"/>
                <a:gd name="T19" fmla="*/ 0 60000 65536"/>
                <a:gd name="T20" fmla="*/ 0 60000 65536"/>
                <a:gd name="T21" fmla="*/ 0 w 22"/>
                <a:gd name="T22" fmla="*/ 0 h 210"/>
                <a:gd name="T23" fmla="*/ 22 w 22"/>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 h="210">
                  <a:moveTo>
                    <a:pt x="22" y="204"/>
                  </a:moveTo>
                  <a:lnTo>
                    <a:pt x="12" y="210"/>
                  </a:lnTo>
                  <a:lnTo>
                    <a:pt x="0" y="204"/>
                  </a:lnTo>
                  <a:lnTo>
                    <a:pt x="0" y="5"/>
                  </a:lnTo>
                  <a:lnTo>
                    <a:pt x="12" y="0"/>
                  </a:lnTo>
                  <a:lnTo>
                    <a:pt x="22" y="5"/>
                  </a:lnTo>
                  <a:lnTo>
                    <a:pt x="22" y="20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44" name="Line 210"/>
            <p:cNvSpPr>
              <a:spLocks noChangeShapeType="1"/>
            </p:cNvSpPr>
            <p:nvPr/>
          </p:nvSpPr>
          <p:spPr bwMode="auto">
            <a:xfrm flipH="1" flipV="1">
              <a:off x="7693025" y="2470150"/>
              <a:ext cx="312738" cy="180975"/>
            </a:xfrm>
            <a:prstGeom prst="line">
              <a:avLst/>
            </a:prstGeom>
            <a:noFill/>
            <a:ln w="1588">
              <a:solidFill>
                <a:srgbClr val="FFFFFF"/>
              </a:solidFill>
              <a:round/>
            </a:ln>
          </p:spPr>
          <p:txBody>
            <a:bodyPr wrap="none"/>
            <a:lstStyle/>
            <a:p>
              <a:endParaRPr lang="zh-CN" altLang="en-US"/>
            </a:p>
          </p:txBody>
        </p:sp>
        <p:sp>
          <p:nvSpPr>
            <p:cNvPr id="37045" name="Freeform 211"/>
            <p:cNvSpPr/>
            <p:nvPr/>
          </p:nvSpPr>
          <p:spPr bwMode="auto">
            <a:xfrm>
              <a:off x="7681913" y="2454275"/>
              <a:ext cx="330200" cy="220663"/>
            </a:xfrm>
            <a:custGeom>
              <a:avLst/>
              <a:gdLst>
                <a:gd name="T0" fmla="*/ 2147483647 w 190"/>
                <a:gd name="T1" fmla="*/ 2147483647 h 126"/>
                <a:gd name="T2" fmla="*/ 2147483647 w 190"/>
                <a:gd name="T3" fmla="*/ 2147483647 h 126"/>
                <a:gd name="T4" fmla="*/ 0 w 190"/>
                <a:gd name="T5" fmla="*/ 2147483647 h 126"/>
                <a:gd name="T6" fmla="*/ 0 w 190"/>
                <a:gd name="T7" fmla="*/ 2147483647 h 126"/>
                <a:gd name="T8" fmla="*/ 2147483647 w 190"/>
                <a:gd name="T9" fmla="*/ 0 h 126"/>
                <a:gd name="T10" fmla="*/ 2147483647 w 190"/>
                <a:gd name="T11" fmla="*/ 2147483647 h 126"/>
                <a:gd name="T12" fmla="*/ 0 60000 65536"/>
                <a:gd name="T13" fmla="*/ 0 60000 65536"/>
                <a:gd name="T14" fmla="*/ 0 60000 65536"/>
                <a:gd name="T15" fmla="*/ 0 60000 65536"/>
                <a:gd name="T16" fmla="*/ 0 60000 65536"/>
                <a:gd name="T17" fmla="*/ 0 60000 65536"/>
                <a:gd name="T18" fmla="*/ 0 w 190"/>
                <a:gd name="T19" fmla="*/ 0 h 126"/>
                <a:gd name="T20" fmla="*/ 190 w 190"/>
                <a:gd name="T21" fmla="*/ 126 h 126"/>
              </a:gdLst>
              <a:ahLst/>
              <a:cxnLst>
                <a:cxn ang="T12">
                  <a:pos x="T0" y="T1"/>
                </a:cxn>
                <a:cxn ang="T13">
                  <a:pos x="T2" y="T3"/>
                </a:cxn>
                <a:cxn ang="T14">
                  <a:pos x="T4" y="T5"/>
                </a:cxn>
                <a:cxn ang="T15">
                  <a:pos x="T6" y="T7"/>
                </a:cxn>
                <a:cxn ang="T16">
                  <a:pos x="T8" y="T9"/>
                </a:cxn>
                <a:cxn ang="T17">
                  <a:pos x="T10" y="T11"/>
                </a:cxn>
              </a:cxnLst>
              <a:rect l="T18" t="T19" r="T20" b="T21"/>
              <a:pathLst>
                <a:path w="190" h="126">
                  <a:moveTo>
                    <a:pt x="188" y="102"/>
                  </a:moveTo>
                  <a:lnTo>
                    <a:pt x="190" y="126"/>
                  </a:lnTo>
                  <a:lnTo>
                    <a:pt x="0" y="18"/>
                  </a:lnTo>
                  <a:lnTo>
                    <a:pt x="0" y="7"/>
                  </a:lnTo>
                  <a:lnTo>
                    <a:pt x="10" y="0"/>
                  </a:lnTo>
                  <a:lnTo>
                    <a:pt x="188" y="10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46" name="Line 212"/>
            <p:cNvSpPr>
              <a:spLocks noChangeShapeType="1"/>
            </p:cNvSpPr>
            <p:nvPr/>
          </p:nvSpPr>
          <p:spPr bwMode="auto">
            <a:xfrm flipH="1" flipV="1">
              <a:off x="7777163" y="2411413"/>
              <a:ext cx="228600" cy="130175"/>
            </a:xfrm>
            <a:prstGeom prst="line">
              <a:avLst/>
            </a:prstGeom>
            <a:noFill/>
            <a:ln w="1588">
              <a:solidFill>
                <a:srgbClr val="FFFFFF"/>
              </a:solidFill>
              <a:round/>
            </a:ln>
          </p:spPr>
          <p:txBody>
            <a:bodyPr wrap="none"/>
            <a:lstStyle/>
            <a:p>
              <a:endParaRPr lang="zh-CN" altLang="en-US"/>
            </a:p>
          </p:txBody>
        </p:sp>
        <p:sp>
          <p:nvSpPr>
            <p:cNvPr id="37047" name="Freeform 213"/>
            <p:cNvSpPr/>
            <p:nvPr/>
          </p:nvSpPr>
          <p:spPr bwMode="auto">
            <a:xfrm>
              <a:off x="7769225" y="2395538"/>
              <a:ext cx="250825" cy="161925"/>
            </a:xfrm>
            <a:custGeom>
              <a:avLst/>
              <a:gdLst>
                <a:gd name="T0" fmla="*/ 2147483647 w 144"/>
                <a:gd name="T1" fmla="*/ 2147483647 h 93"/>
                <a:gd name="T2" fmla="*/ 2147483647 w 144"/>
                <a:gd name="T3" fmla="*/ 2147483647 h 93"/>
                <a:gd name="T4" fmla="*/ 0 w 144"/>
                <a:gd name="T5" fmla="*/ 2147483647 h 93"/>
                <a:gd name="T6" fmla="*/ 2147483647 w 144"/>
                <a:gd name="T7" fmla="*/ 0 h 93"/>
                <a:gd name="T8" fmla="*/ 2147483647 w 144"/>
                <a:gd name="T9" fmla="*/ 2147483647 h 93"/>
                <a:gd name="T10" fmla="*/ 0 60000 65536"/>
                <a:gd name="T11" fmla="*/ 0 60000 65536"/>
                <a:gd name="T12" fmla="*/ 0 60000 65536"/>
                <a:gd name="T13" fmla="*/ 0 60000 65536"/>
                <a:gd name="T14" fmla="*/ 0 60000 65536"/>
                <a:gd name="T15" fmla="*/ 0 w 144"/>
                <a:gd name="T16" fmla="*/ 0 h 93"/>
                <a:gd name="T17" fmla="*/ 144 w 144"/>
                <a:gd name="T18" fmla="*/ 93 h 93"/>
              </a:gdLst>
              <a:ahLst/>
              <a:cxnLst>
                <a:cxn ang="T10">
                  <a:pos x="T0" y="T1"/>
                </a:cxn>
                <a:cxn ang="T11">
                  <a:pos x="T2" y="T3"/>
                </a:cxn>
                <a:cxn ang="T12">
                  <a:pos x="T4" y="T5"/>
                </a:cxn>
                <a:cxn ang="T13">
                  <a:pos x="T6" y="T7"/>
                </a:cxn>
                <a:cxn ang="T14">
                  <a:pos x="T8" y="T9"/>
                </a:cxn>
              </a:cxnLst>
              <a:rect l="T15" t="T16" r="T17" b="T18"/>
              <a:pathLst>
                <a:path w="144" h="93">
                  <a:moveTo>
                    <a:pt x="144" y="75"/>
                  </a:moveTo>
                  <a:lnTo>
                    <a:pt x="134" y="93"/>
                  </a:lnTo>
                  <a:lnTo>
                    <a:pt x="0" y="18"/>
                  </a:lnTo>
                  <a:lnTo>
                    <a:pt x="10" y="0"/>
                  </a:lnTo>
                  <a:lnTo>
                    <a:pt x="144" y="75"/>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48" name="Line 214"/>
            <p:cNvSpPr>
              <a:spLocks noChangeShapeType="1"/>
            </p:cNvSpPr>
            <p:nvPr/>
          </p:nvSpPr>
          <p:spPr bwMode="auto">
            <a:xfrm flipH="1">
              <a:off x="8012113" y="2466975"/>
              <a:ext cx="320675" cy="184150"/>
            </a:xfrm>
            <a:prstGeom prst="line">
              <a:avLst/>
            </a:prstGeom>
            <a:noFill/>
            <a:ln w="1588">
              <a:solidFill>
                <a:srgbClr val="FFFFFF"/>
              </a:solidFill>
              <a:round/>
            </a:ln>
          </p:spPr>
          <p:txBody>
            <a:bodyPr wrap="none"/>
            <a:lstStyle/>
            <a:p>
              <a:endParaRPr lang="zh-CN" altLang="en-US"/>
            </a:p>
          </p:txBody>
        </p:sp>
        <p:sp>
          <p:nvSpPr>
            <p:cNvPr id="37049" name="Freeform 215"/>
            <p:cNvSpPr/>
            <p:nvPr/>
          </p:nvSpPr>
          <p:spPr bwMode="auto">
            <a:xfrm>
              <a:off x="8010525" y="2454275"/>
              <a:ext cx="344488" cy="220663"/>
            </a:xfrm>
            <a:custGeom>
              <a:avLst/>
              <a:gdLst>
                <a:gd name="T0" fmla="*/ 2147483647 w 197"/>
                <a:gd name="T1" fmla="*/ 0 h 126"/>
                <a:gd name="T2" fmla="*/ 2147483647 w 197"/>
                <a:gd name="T3" fmla="*/ 2147483647 h 126"/>
                <a:gd name="T4" fmla="*/ 2147483647 w 197"/>
                <a:gd name="T5" fmla="*/ 2147483647 h 126"/>
                <a:gd name="T6" fmla="*/ 0 w 197"/>
                <a:gd name="T7" fmla="*/ 2147483647 h 126"/>
                <a:gd name="T8" fmla="*/ 2147483647 w 197"/>
                <a:gd name="T9" fmla="*/ 0 h 126"/>
                <a:gd name="T10" fmla="*/ 0 60000 65536"/>
                <a:gd name="T11" fmla="*/ 0 60000 65536"/>
                <a:gd name="T12" fmla="*/ 0 60000 65536"/>
                <a:gd name="T13" fmla="*/ 0 60000 65536"/>
                <a:gd name="T14" fmla="*/ 0 60000 65536"/>
                <a:gd name="T15" fmla="*/ 0 w 197"/>
                <a:gd name="T16" fmla="*/ 0 h 126"/>
                <a:gd name="T17" fmla="*/ 197 w 197"/>
                <a:gd name="T18" fmla="*/ 126 h 126"/>
              </a:gdLst>
              <a:ahLst/>
              <a:cxnLst>
                <a:cxn ang="T10">
                  <a:pos x="T0" y="T1"/>
                </a:cxn>
                <a:cxn ang="T11">
                  <a:pos x="T2" y="T3"/>
                </a:cxn>
                <a:cxn ang="T12">
                  <a:pos x="T4" y="T5"/>
                </a:cxn>
                <a:cxn ang="T13">
                  <a:pos x="T6" y="T7"/>
                </a:cxn>
                <a:cxn ang="T14">
                  <a:pos x="T8" y="T9"/>
                </a:cxn>
              </a:cxnLst>
              <a:rect l="T15" t="T16" r="T17" b="T18"/>
              <a:pathLst>
                <a:path w="197" h="126">
                  <a:moveTo>
                    <a:pt x="177" y="0"/>
                  </a:moveTo>
                  <a:lnTo>
                    <a:pt x="197" y="12"/>
                  </a:lnTo>
                  <a:lnTo>
                    <a:pt x="2" y="126"/>
                  </a:lnTo>
                  <a:lnTo>
                    <a:pt x="0" y="102"/>
                  </a:lnTo>
                  <a:lnTo>
                    <a:pt x="177"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50" name="Line 216"/>
            <p:cNvSpPr>
              <a:spLocks noChangeShapeType="1"/>
            </p:cNvSpPr>
            <p:nvPr/>
          </p:nvSpPr>
          <p:spPr bwMode="auto">
            <a:xfrm>
              <a:off x="8337550" y="2101850"/>
              <a:ext cx="1588" cy="360363"/>
            </a:xfrm>
            <a:prstGeom prst="line">
              <a:avLst/>
            </a:prstGeom>
            <a:noFill/>
            <a:ln w="1588">
              <a:solidFill>
                <a:srgbClr val="FFFFFF"/>
              </a:solidFill>
              <a:round/>
            </a:ln>
          </p:spPr>
          <p:txBody>
            <a:bodyPr wrap="none"/>
            <a:lstStyle/>
            <a:p>
              <a:endParaRPr lang="zh-CN" altLang="en-US"/>
            </a:p>
          </p:txBody>
        </p:sp>
        <p:sp>
          <p:nvSpPr>
            <p:cNvPr id="37051" name="Freeform 217"/>
            <p:cNvSpPr/>
            <p:nvPr/>
          </p:nvSpPr>
          <p:spPr bwMode="auto">
            <a:xfrm>
              <a:off x="8320088" y="2089150"/>
              <a:ext cx="34925" cy="387350"/>
            </a:xfrm>
            <a:custGeom>
              <a:avLst/>
              <a:gdLst>
                <a:gd name="T0" fmla="*/ 0 w 20"/>
                <a:gd name="T1" fmla="*/ 2147483647 h 222"/>
                <a:gd name="T2" fmla="*/ 2147483647 w 20"/>
                <a:gd name="T3" fmla="*/ 0 h 222"/>
                <a:gd name="T4" fmla="*/ 2147483647 w 20"/>
                <a:gd name="T5" fmla="*/ 2147483647 h 222"/>
                <a:gd name="T6" fmla="*/ 0 w 20"/>
                <a:gd name="T7" fmla="*/ 2147483647 h 222"/>
                <a:gd name="T8" fmla="*/ 0 w 20"/>
                <a:gd name="T9" fmla="*/ 2147483647 h 222"/>
                <a:gd name="T10" fmla="*/ 0 60000 65536"/>
                <a:gd name="T11" fmla="*/ 0 60000 65536"/>
                <a:gd name="T12" fmla="*/ 0 60000 65536"/>
                <a:gd name="T13" fmla="*/ 0 60000 65536"/>
                <a:gd name="T14" fmla="*/ 0 60000 65536"/>
                <a:gd name="T15" fmla="*/ 0 w 20"/>
                <a:gd name="T16" fmla="*/ 0 h 222"/>
                <a:gd name="T17" fmla="*/ 20 w 20"/>
                <a:gd name="T18" fmla="*/ 222 h 222"/>
              </a:gdLst>
              <a:ahLst/>
              <a:cxnLst>
                <a:cxn ang="T10">
                  <a:pos x="T0" y="T1"/>
                </a:cxn>
                <a:cxn ang="T11">
                  <a:pos x="T2" y="T3"/>
                </a:cxn>
                <a:cxn ang="T12">
                  <a:pos x="T4" y="T5"/>
                </a:cxn>
                <a:cxn ang="T13">
                  <a:pos x="T6" y="T7"/>
                </a:cxn>
                <a:cxn ang="T14">
                  <a:pos x="T8" y="T9"/>
                </a:cxn>
              </a:cxnLst>
              <a:rect l="T15" t="T16" r="T17" b="T18"/>
              <a:pathLst>
                <a:path w="20" h="222">
                  <a:moveTo>
                    <a:pt x="0" y="12"/>
                  </a:moveTo>
                  <a:lnTo>
                    <a:pt x="20" y="0"/>
                  </a:lnTo>
                  <a:lnTo>
                    <a:pt x="20" y="222"/>
                  </a:lnTo>
                  <a:lnTo>
                    <a:pt x="0" y="210"/>
                  </a:lnTo>
                  <a:lnTo>
                    <a:pt x="0" y="12"/>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52" name="Line 218"/>
            <p:cNvSpPr>
              <a:spLocks noChangeShapeType="1"/>
            </p:cNvSpPr>
            <p:nvPr/>
          </p:nvSpPr>
          <p:spPr bwMode="auto">
            <a:xfrm>
              <a:off x="8240713" y="2152650"/>
              <a:ext cx="1587" cy="258763"/>
            </a:xfrm>
            <a:prstGeom prst="line">
              <a:avLst/>
            </a:prstGeom>
            <a:noFill/>
            <a:ln w="1588">
              <a:solidFill>
                <a:srgbClr val="FFFFFF"/>
              </a:solidFill>
              <a:round/>
            </a:ln>
          </p:spPr>
          <p:txBody>
            <a:bodyPr wrap="none"/>
            <a:lstStyle/>
            <a:p>
              <a:endParaRPr lang="zh-CN" altLang="en-US"/>
            </a:p>
          </p:txBody>
        </p:sp>
        <p:sp>
          <p:nvSpPr>
            <p:cNvPr id="37053" name="Rectangle 219"/>
            <p:cNvSpPr>
              <a:spLocks noChangeArrowheads="1"/>
            </p:cNvSpPr>
            <p:nvPr/>
          </p:nvSpPr>
          <p:spPr bwMode="auto">
            <a:xfrm>
              <a:off x="8223250" y="2152650"/>
              <a:ext cx="41275" cy="260350"/>
            </a:xfrm>
            <a:prstGeom prst="rect">
              <a:avLst/>
            </a:prstGeom>
            <a:solidFill>
              <a:srgbClr val="FFFFFF"/>
            </a:solid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54" name="Line 220"/>
            <p:cNvSpPr>
              <a:spLocks noChangeShapeType="1"/>
            </p:cNvSpPr>
            <p:nvPr/>
          </p:nvSpPr>
          <p:spPr bwMode="auto">
            <a:xfrm>
              <a:off x="8012113" y="1917700"/>
              <a:ext cx="320675" cy="184150"/>
            </a:xfrm>
            <a:prstGeom prst="line">
              <a:avLst/>
            </a:prstGeom>
            <a:noFill/>
            <a:ln w="1588">
              <a:solidFill>
                <a:srgbClr val="FFFFFF"/>
              </a:solidFill>
              <a:round/>
            </a:ln>
          </p:spPr>
          <p:txBody>
            <a:bodyPr wrap="none"/>
            <a:lstStyle/>
            <a:p>
              <a:endParaRPr lang="zh-CN" altLang="en-US"/>
            </a:p>
          </p:txBody>
        </p:sp>
        <p:sp>
          <p:nvSpPr>
            <p:cNvPr id="37055" name="Freeform 221"/>
            <p:cNvSpPr/>
            <p:nvPr/>
          </p:nvSpPr>
          <p:spPr bwMode="auto">
            <a:xfrm>
              <a:off x="8010525" y="1898650"/>
              <a:ext cx="344488" cy="212725"/>
            </a:xfrm>
            <a:custGeom>
              <a:avLst/>
              <a:gdLst>
                <a:gd name="T0" fmla="*/ 0 w 197"/>
                <a:gd name="T1" fmla="*/ 2147483647 h 122"/>
                <a:gd name="T2" fmla="*/ 2147483647 w 197"/>
                <a:gd name="T3" fmla="*/ 0 h 122"/>
                <a:gd name="T4" fmla="*/ 2147483647 w 197"/>
                <a:gd name="T5" fmla="*/ 2147483647 h 122"/>
                <a:gd name="T6" fmla="*/ 2147483647 w 197"/>
                <a:gd name="T7" fmla="*/ 2147483647 h 122"/>
                <a:gd name="T8" fmla="*/ 0 w 197"/>
                <a:gd name="T9" fmla="*/ 2147483647 h 122"/>
                <a:gd name="T10" fmla="*/ 0 60000 65536"/>
                <a:gd name="T11" fmla="*/ 0 60000 65536"/>
                <a:gd name="T12" fmla="*/ 0 60000 65536"/>
                <a:gd name="T13" fmla="*/ 0 60000 65536"/>
                <a:gd name="T14" fmla="*/ 0 60000 65536"/>
                <a:gd name="T15" fmla="*/ 0 w 197"/>
                <a:gd name="T16" fmla="*/ 0 h 122"/>
                <a:gd name="T17" fmla="*/ 197 w 197"/>
                <a:gd name="T18" fmla="*/ 122 h 122"/>
              </a:gdLst>
              <a:ahLst/>
              <a:cxnLst>
                <a:cxn ang="T10">
                  <a:pos x="T0" y="T1"/>
                </a:cxn>
                <a:cxn ang="T11">
                  <a:pos x="T2" y="T3"/>
                </a:cxn>
                <a:cxn ang="T12">
                  <a:pos x="T4" y="T5"/>
                </a:cxn>
                <a:cxn ang="T13">
                  <a:pos x="T6" y="T7"/>
                </a:cxn>
                <a:cxn ang="T14">
                  <a:pos x="T8" y="T9"/>
                </a:cxn>
              </a:cxnLst>
              <a:rect l="T15" t="T16" r="T17" b="T18"/>
              <a:pathLst>
                <a:path w="197" h="122">
                  <a:moveTo>
                    <a:pt x="0" y="24"/>
                  </a:moveTo>
                  <a:lnTo>
                    <a:pt x="2" y="0"/>
                  </a:lnTo>
                  <a:lnTo>
                    <a:pt x="197" y="111"/>
                  </a:lnTo>
                  <a:lnTo>
                    <a:pt x="177" y="122"/>
                  </a:lnTo>
                  <a:lnTo>
                    <a:pt x="0" y="24"/>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56" name="Line 222"/>
            <p:cNvSpPr>
              <a:spLocks noChangeShapeType="1"/>
            </p:cNvSpPr>
            <p:nvPr/>
          </p:nvSpPr>
          <p:spPr bwMode="auto">
            <a:xfrm flipV="1">
              <a:off x="7693025" y="1917700"/>
              <a:ext cx="312738" cy="176213"/>
            </a:xfrm>
            <a:prstGeom prst="line">
              <a:avLst/>
            </a:prstGeom>
            <a:noFill/>
            <a:ln w="1588">
              <a:solidFill>
                <a:srgbClr val="FFFFFF"/>
              </a:solidFill>
              <a:round/>
            </a:ln>
          </p:spPr>
          <p:txBody>
            <a:bodyPr wrap="none"/>
            <a:lstStyle/>
            <a:p>
              <a:endParaRPr lang="zh-CN" altLang="en-US"/>
            </a:p>
          </p:txBody>
        </p:sp>
        <p:sp>
          <p:nvSpPr>
            <p:cNvPr id="37057" name="Freeform 223"/>
            <p:cNvSpPr/>
            <p:nvPr/>
          </p:nvSpPr>
          <p:spPr bwMode="auto">
            <a:xfrm>
              <a:off x="7681913" y="1898650"/>
              <a:ext cx="330200" cy="212725"/>
            </a:xfrm>
            <a:custGeom>
              <a:avLst/>
              <a:gdLst>
                <a:gd name="T0" fmla="*/ 2147483647 w 190"/>
                <a:gd name="T1" fmla="*/ 0 h 122"/>
                <a:gd name="T2" fmla="*/ 2147483647 w 190"/>
                <a:gd name="T3" fmla="*/ 2147483647 h 122"/>
                <a:gd name="T4" fmla="*/ 2147483647 w 190"/>
                <a:gd name="T5" fmla="*/ 2147483647 h 122"/>
                <a:gd name="T6" fmla="*/ 0 w 190"/>
                <a:gd name="T7" fmla="*/ 2147483647 h 122"/>
                <a:gd name="T8" fmla="*/ 0 w 190"/>
                <a:gd name="T9" fmla="*/ 2147483647 h 122"/>
                <a:gd name="T10" fmla="*/ 2147483647 w 190"/>
                <a:gd name="T11" fmla="*/ 0 h 122"/>
                <a:gd name="T12" fmla="*/ 0 60000 65536"/>
                <a:gd name="T13" fmla="*/ 0 60000 65536"/>
                <a:gd name="T14" fmla="*/ 0 60000 65536"/>
                <a:gd name="T15" fmla="*/ 0 60000 65536"/>
                <a:gd name="T16" fmla="*/ 0 60000 65536"/>
                <a:gd name="T17" fmla="*/ 0 60000 65536"/>
                <a:gd name="T18" fmla="*/ 0 w 190"/>
                <a:gd name="T19" fmla="*/ 0 h 122"/>
                <a:gd name="T20" fmla="*/ 190 w 190"/>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190" h="122">
                  <a:moveTo>
                    <a:pt x="190" y="0"/>
                  </a:moveTo>
                  <a:lnTo>
                    <a:pt x="188" y="24"/>
                  </a:lnTo>
                  <a:lnTo>
                    <a:pt x="10" y="122"/>
                  </a:lnTo>
                  <a:lnTo>
                    <a:pt x="0" y="117"/>
                  </a:lnTo>
                  <a:lnTo>
                    <a:pt x="0" y="104"/>
                  </a:lnTo>
                  <a:lnTo>
                    <a:pt x="190"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58" name="Line 224"/>
            <p:cNvSpPr>
              <a:spLocks noChangeShapeType="1"/>
            </p:cNvSpPr>
            <p:nvPr/>
          </p:nvSpPr>
          <p:spPr bwMode="auto">
            <a:xfrm flipH="1">
              <a:off x="7777163" y="2022475"/>
              <a:ext cx="228600" cy="130175"/>
            </a:xfrm>
            <a:prstGeom prst="line">
              <a:avLst/>
            </a:prstGeom>
            <a:noFill/>
            <a:ln w="1588">
              <a:solidFill>
                <a:srgbClr val="FFFFFF"/>
              </a:solidFill>
              <a:round/>
            </a:ln>
          </p:spPr>
          <p:txBody>
            <a:bodyPr wrap="none"/>
            <a:lstStyle/>
            <a:p>
              <a:endParaRPr lang="zh-CN" altLang="en-US"/>
            </a:p>
          </p:txBody>
        </p:sp>
        <p:sp>
          <p:nvSpPr>
            <p:cNvPr id="37059" name="Freeform 225"/>
            <p:cNvSpPr/>
            <p:nvPr/>
          </p:nvSpPr>
          <p:spPr bwMode="auto">
            <a:xfrm>
              <a:off x="7769225" y="2008188"/>
              <a:ext cx="250825" cy="161925"/>
            </a:xfrm>
            <a:custGeom>
              <a:avLst/>
              <a:gdLst>
                <a:gd name="T0" fmla="*/ 2147483647 w 144"/>
                <a:gd name="T1" fmla="*/ 0 h 93"/>
                <a:gd name="T2" fmla="*/ 2147483647 w 144"/>
                <a:gd name="T3" fmla="*/ 2147483647 h 93"/>
                <a:gd name="T4" fmla="*/ 2147483647 w 144"/>
                <a:gd name="T5" fmla="*/ 2147483647 h 93"/>
                <a:gd name="T6" fmla="*/ 0 w 144"/>
                <a:gd name="T7" fmla="*/ 2147483647 h 93"/>
                <a:gd name="T8" fmla="*/ 2147483647 w 144"/>
                <a:gd name="T9" fmla="*/ 0 h 93"/>
                <a:gd name="T10" fmla="*/ 0 60000 65536"/>
                <a:gd name="T11" fmla="*/ 0 60000 65536"/>
                <a:gd name="T12" fmla="*/ 0 60000 65536"/>
                <a:gd name="T13" fmla="*/ 0 60000 65536"/>
                <a:gd name="T14" fmla="*/ 0 60000 65536"/>
                <a:gd name="T15" fmla="*/ 0 w 144"/>
                <a:gd name="T16" fmla="*/ 0 h 93"/>
                <a:gd name="T17" fmla="*/ 144 w 144"/>
                <a:gd name="T18" fmla="*/ 93 h 93"/>
              </a:gdLst>
              <a:ahLst/>
              <a:cxnLst>
                <a:cxn ang="T10">
                  <a:pos x="T0" y="T1"/>
                </a:cxn>
                <a:cxn ang="T11">
                  <a:pos x="T2" y="T3"/>
                </a:cxn>
                <a:cxn ang="T12">
                  <a:pos x="T4" y="T5"/>
                </a:cxn>
                <a:cxn ang="T13">
                  <a:pos x="T6" y="T7"/>
                </a:cxn>
                <a:cxn ang="T14">
                  <a:pos x="T8" y="T9"/>
                </a:cxn>
              </a:cxnLst>
              <a:rect l="T15" t="T16" r="T17" b="T18"/>
              <a:pathLst>
                <a:path w="144" h="93">
                  <a:moveTo>
                    <a:pt x="134" y="0"/>
                  </a:moveTo>
                  <a:lnTo>
                    <a:pt x="144" y="18"/>
                  </a:lnTo>
                  <a:lnTo>
                    <a:pt x="10" y="93"/>
                  </a:lnTo>
                  <a:lnTo>
                    <a:pt x="0" y="75"/>
                  </a:lnTo>
                  <a:lnTo>
                    <a:pt x="134"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60" name="Rectangle 226"/>
            <p:cNvSpPr>
              <a:spLocks noChangeArrowheads="1"/>
            </p:cNvSpPr>
            <p:nvPr/>
          </p:nvSpPr>
          <p:spPr bwMode="auto">
            <a:xfrm>
              <a:off x="6923088" y="1917700"/>
              <a:ext cx="209550" cy="269875"/>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61" name="Rectangle 227"/>
            <p:cNvSpPr>
              <a:spLocks noChangeArrowheads="1"/>
            </p:cNvSpPr>
            <p:nvPr/>
          </p:nvSpPr>
          <p:spPr bwMode="auto">
            <a:xfrm>
              <a:off x="6923088" y="1878013"/>
              <a:ext cx="350837" cy="376237"/>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62" name="Rectangle 228"/>
            <p:cNvSpPr>
              <a:spLocks noChangeArrowheads="1"/>
            </p:cNvSpPr>
            <p:nvPr/>
          </p:nvSpPr>
          <p:spPr bwMode="auto">
            <a:xfrm>
              <a:off x="6918098" y="1887717"/>
              <a:ext cx="207654" cy="289197"/>
            </a:xfrm>
            <a:prstGeom prst="rect">
              <a:avLst/>
            </a:prstGeom>
            <a:noFill/>
            <a:ln w="9525">
              <a:noFill/>
              <a:miter lim="800000"/>
            </a:ln>
          </p:spPr>
          <p:txBody>
            <a:bodyPr wrap="none" lIns="0" tIns="0" rIns="0" bIns="0"/>
            <a:lstStyle/>
            <a:p>
              <a:r>
                <a:rPr lang="en-US" altLang="zh-CN" b="1">
                  <a:solidFill>
                    <a:schemeClr val="bg1"/>
                  </a:solidFill>
                  <a:ea typeface="华文楷体" panose="02010600040101010101" charset="-122"/>
                  <a:cs typeface="Arial" panose="020B0604020202020204" pitchFamily="34" charset="0"/>
                </a:rPr>
                <a:t>N</a:t>
              </a:r>
              <a:endParaRPr lang="en-US" altLang="zh-CN" b="1">
                <a:solidFill>
                  <a:schemeClr val="bg1"/>
                </a:solidFill>
                <a:ea typeface="华文楷体" panose="02010600040101010101" charset="-122"/>
                <a:cs typeface="Arial" panose="020B0604020202020204" pitchFamily="34" charset="0"/>
              </a:endParaRPr>
            </a:p>
          </p:txBody>
        </p:sp>
        <p:sp>
          <p:nvSpPr>
            <p:cNvPr id="37063" name="Rectangle 229"/>
            <p:cNvSpPr>
              <a:spLocks noChangeArrowheads="1"/>
            </p:cNvSpPr>
            <p:nvPr/>
          </p:nvSpPr>
          <p:spPr bwMode="auto">
            <a:xfrm>
              <a:off x="5916613" y="2401888"/>
              <a:ext cx="195262" cy="266700"/>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64" name="Rectangle 230"/>
            <p:cNvSpPr>
              <a:spLocks noChangeArrowheads="1"/>
            </p:cNvSpPr>
            <p:nvPr/>
          </p:nvSpPr>
          <p:spPr bwMode="auto">
            <a:xfrm>
              <a:off x="5916613" y="2360613"/>
              <a:ext cx="334962" cy="379412"/>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65" name="Rectangle 231"/>
            <p:cNvSpPr>
              <a:spLocks noChangeArrowheads="1"/>
            </p:cNvSpPr>
            <p:nvPr/>
          </p:nvSpPr>
          <p:spPr bwMode="auto">
            <a:xfrm>
              <a:off x="5912933" y="2373065"/>
              <a:ext cx="192607" cy="289197"/>
            </a:xfrm>
            <a:prstGeom prst="rect">
              <a:avLst/>
            </a:prstGeom>
            <a:noFill/>
            <a:ln w="9525">
              <a:noFill/>
              <a:miter lim="800000"/>
            </a:ln>
          </p:spPr>
          <p:txBody>
            <a:bodyPr wrap="none" lIns="0" tIns="0" rIns="0" bIns="0"/>
            <a:lstStyle/>
            <a:p>
              <a:r>
                <a:rPr lang="en-US" altLang="zh-CN" b="1">
                  <a:solidFill>
                    <a:schemeClr val="bg1"/>
                  </a:solidFill>
                  <a:ea typeface="华文楷体" panose="02010600040101010101" charset="-122"/>
                  <a:cs typeface="Arial" panose="020B0604020202020204" pitchFamily="34" charset="0"/>
                </a:rPr>
                <a:t>S</a:t>
              </a:r>
              <a:endParaRPr lang="en-US" altLang="zh-CN" b="1">
                <a:solidFill>
                  <a:schemeClr val="bg1"/>
                </a:solidFill>
                <a:ea typeface="华文楷体" panose="02010600040101010101" charset="-122"/>
                <a:cs typeface="Arial" panose="020B0604020202020204" pitchFamily="34" charset="0"/>
              </a:endParaRPr>
            </a:p>
          </p:txBody>
        </p:sp>
        <p:sp>
          <p:nvSpPr>
            <p:cNvPr id="37066" name="Freeform 232"/>
            <p:cNvSpPr/>
            <p:nvPr/>
          </p:nvSpPr>
          <p:spPr bwMode="auto">
            <a:xfrm>
              <a:off x="5875338" y="2047875"/>
              <a:ext cx="166687" cy="247650"/>
            </a:xfrm>
            <a:custGeom>
              <a:avLst/>
              <a:gdLst>
                <a:gd name="T0" fmla="*/ 2147483647 w 96"/>
                <a:gd name="T1" fmla="*/ 0 h 142"/>
                <a:gd name="T2" fmla="*/ 2147483647 w 96"/>
                <a:gd name="T3" fmla="*/ 2147483647 h 142"/>
                <a:gd name="T4" fmla="*/ 2147483647 w 96"/>
                <a:gd name="T5" fmla="*/ 2147483647 h 142"/>
                <a:gd name="T6" fmla="*/ 0 w 96"/>
                <a:gd name="T7" fmla="*/ 2147483647 h 142"/>
                <a:gd name="T8" fmla="*/ 2147483647 w 96"/>
                <a:gd name="T9" fmla="*/ 0 h 142"/>
                <a:gd name="T10" fmla="*/ 0 60000 65536"/>
                <a:gd name="T11" fmla="*/ 0 60000 65536"/>
                <a:gd name="T12" fmla="*/ 0 60000 65536"/>
                <a:gd name="T13" fmla="*/ 0 60000 65536"/>
                <a:gd name="T14" fmla="*/ 0 60000 65536"/>
                <a:gd name="T15" fmla="*/ 0 w 96"/>
                <a:gd name="T16" fmla="*/ 0 h 142"/>
                <a:gd name="T17" fmla="*/ 96 w 96"/>
                <a:gd name="T18" fmla="*/ 142 h 142"/>
              </a:gdLst>
              <a:ahLst/>
              <a:cxnLst>
                <a:cxn ang="T10">
                  <a:pos x="T0" y="T1"/>
                </a:cxn>
                <a:cxn ang="T11">
                  <a:pos x="T2" y="T3"/>
                </a:cxn>
                <a:cxn ang="T12">
                  <a:pos x="T4" y="T5"/>
                </a:cxn>
                <a:cxn ang="T13">
                  <a:pos x="T6" y="T7"/>
                </a:cxn>
                <a:cxn ang="T14">
                  <a:pos x="T8" y="T9"/>
                </a:cxn>
              </a:cxnLst>
              <a:rect l="T15" t="T16" r="T17" b="T18"/>
              <a:pathLst>
                <a:path w="96" h="142">
                  <a:moveTo>
                    <a:pt x="89" y="0"/>
                  </a:moveTo>
                  <a:lnTo>
                    <a:pt x="96" y="27"/>
                  </a:lnTo>
                  <a:lnTo>
                    <a:pt x="7" y="142"/>
                  </a:lnTo>
                  <a:lnTo>
                    <a:pt x="0" y="115"/>
                  </a:lnTo>
                  <a:lnTo>
                    <a:pt x="89" y="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67" name="Rectangle 233"/>
            <p:cNvSpPr>
              <a:spLocks noChangeArrowheads="1"/>
            </p:cNvSpPr>
            <p:nvPr/>
          </p:nvSpPr>
          <p:spPr bwMode="auto">
            <a:xfrm>
              <a:off x="6286500" y="2166938"/>
              <a:ext cx="38100" cy="260350"/>
            </a:xfrm>
            <a:prstGeom prst="rect">
              <a:avLst/>
            </a:prstGeom>
            <a:solidFill>
              <a:srgbClr val="FFFFFF"/>
            </a:solid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68" name="Line 234"/>
            <p:cNvSpPr>
              <a:spLocks noChangeShapeType="1"/>
            </p:cNvSpPr>
            <p:nvPr/>
          </p:nvSpPr>
          <p:spPr bwMode="auto">
            <a:xfrm flipH="1">
              <a:off x="7477125" y="2476500"/>
              <a:ext cx="190500" cy="111125"/>
            </a:xfrm>
            <a:prstGeom prst="line">
              <a:avLst/>
            </a:prstGeom>
            <a:noFill/>
            <a:ln w="1588">
              <a:solidFill>
                <a:srgbClr val="FFFFFF"/>
              </a:solidFill>
              <a:round/>
            </a:ln>
          </p:spPr>
          <p:txBody>
            <a:bodyPr wrap="none"/>
            <a:lstStyle/>
            <a:p>
              <a:endParaRPr lang="zh-CN" altLang="en-US"/>
            </a:p>
          </p:txBody>
        </p:sp>
        <p:sp>
          <p:nvSpPr>
            <p:cNvPr id="37069" name="Freeform 235"/>
            <p:cNvSpPr/>
            <p:nvPr/>
          </p:nvSpPr>
          <p:spPr bwMode="auto">
            <a:xfrm>
              <a:off x="7439025" y="2498725"/>
              <a:ext cx="214313" cy="139700"/>
            </a:xfrm>
            <a:custGeom>
              <a:avLst/>
              <a:gdLst>
                <a:gd name="T0" fmla="*/ 2147483647 w 123"/>
                <a:gd name="T1" fmla="*/ 2147483647 h 80"/>
                <a:gd name="T2" fmla="*/ 0 w 123"/>
                <a:gd name="T3" fmla="*/ 2147483647 h 80"/>
                <a:gd name="T4" fmla="*/ 2147483647 w 123"/>
                <a:gd name="T5" fmla="*/ 0 h 80"/>
                <a:gd name="T6" fmla="*/ 2147483647 w 123"/>
                <a:gd name="T7" fmla="*/ 2147483647 h 80"/>
                <a:gd name="T8" fmla="*/ 2147483647 w 123"/>
                <a:gd name="T9" fmla="*/ 2147483647 h 80"/>
                <a:gd name="T10" fmla="*/ 2147483647 w 123"/>
                <a:gd name="T11" fmla="*/ 2147483647 h 80"/>
                <a:gd name="T12" fmla="*/ 0 60000 65536"/>
                <a:gd name="T13" fmla="*/ 0 60000 65536"/>
                <a:gd name="T14" fmla="*/ 0 60000 65536"/>
                <a:gd name="T15" fmla="*/ 0 60000 65536"/>
                <a:gd name="T16" fmla="*/ 0 60000 65536"/>
                <a:gd name="T17" fmla="*/ 0 60000 65536"/>
                <a:gd name="T18" fmla="*/ 0 w 123"/>
                <a:gd name="T19" fmla="*/ 0 h 80"/>
                <a:gd name="T20" fmla="*/ 123 w 123"/>
                <a:gd name="T21" fmla="*/ 80 h 80"/>
              </a:gdLst>
              <a:ahLst/>
              <a:cxnLst>
                <a:cxn ang="T12">
                  <a:pos x="T0" y="T1"/>
                </a:cxn>
                <a:cxn ang="T13">
                  <a:pos x="T2" y="T3"/>
                </a:cxn>
                <a:cxn ang="T14">
                  <a:pos x="T4" y="T5"/>
                </a:cxn>
                <a:cxn ang="T15">
                  <a:pos x="T6" y="T7"/>
                </a:cxn>
                <a:cxn ang="T16">
                  <a:pos x="T8" y="T9"/>
                </a:cxn>
                <a:cxn ang="T17">
                  <a:pos x="T10" y="T11"/>
                </a:cxn>
              </a:cxnLst>
              <a:rect l="T18" t="T19" r="T20" b="T21"/>
              <a:pathLst>
                <a:path w="123" h="80">
                  <a:moveTo>
                    <a:pt x="10" y="80"/>
                  </a:moveTo>
                  <a:lnTo>
                    <a:pt x="0" y="63"/>
                  </a:lnTo>
                  <a:lnTo>
                    <a:pt x="111" y="0"/>
                  </a:lnTo>
                  <a:lnTo>
                    <a:pt x="123" y="5"/>
                  </a:lnTo>
                  <a:lnTo>
                    <a:pt x="123" y="18"/>
                  </a:lnTo>
                  <a:lnTo>
                    <a:pt x="10" y="80"/>
                  </a:lnTo>
                  <a:close/>
                </a:path>
              </a:pathLst>
            </a:custGeom>
            <a:solidFill>
              <a:srgbClr val="FFFFFF"/>
            </a:solidFill>
            <a:ln w="9525">
              <a:noFill/>
              <a:round/>
            </a:ln>
          </p:spPr>
          <p:txBody>
            <a:bodyPr wrap="none"/>
            <a:lstStyle/>
            <a:p>
              <a:endParaRPr lang="zh-CN" altLang="en-US" b="1">
                <a:ea typeface="华文楷体" panose="02010600040101010101" charset="-122"/>
              </a:endParaRPr>
            </a:p>
          </p:txBody>
        </p:sp>
        <p:sp>
          <p:nvSpPr>
            <p:cNvPr id="37070" name="Rectangle 236"/>
            <p:cNvSpPr>
              <a:spLocks noChangeArrowheads="1"/>
            </p:cNvSpPr>
            <p:nvPr/>
          </p:nvSpPr>
          <p:spPr bwMode="auto">
            <a:xfrm>
              <a:off x="7161213" y="2587625"/>
              <a:ext cx="288925" cy="268288"/>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71" name="Rectangle 237"/>
            <p:cNvSpPr>
              <a:spLocks noChangeArrowheads="1"/>
            </p:cNvSpPr>
            <p:nvPr/>
          </p:nvSpPr>
          <p:spPr bwMode="auto">
            <a:xfrm>
              <a:off x="7161213" y="2547938"/>
              <a:ext cx="282575" cy="338137"/>
            </a:xfrm>
            <a:prstGeom prst="rect">
              <a:avLst/>
            </a:prstGeom>
            <a:noFill/>
            <a:ln w="9525">
              <a:noFill/>
              <a:miter lim="800000"/>
            </a:ln>
          </p:spPr>
          <p:txBody>
            <a:bodyPr wrap="none"/>
            <a:lstStyle/>
            <a:p>
              <a:endParaRPr lang="zh-CN" altLang="zh-CN" b="1">
                <a:ea typeface="华文楷体" panose="02010600040101010101" charset="-122"/>
                <a:cs typeface="Arial" panose="020B0604020202020204" pitchFamily="34" charset="0"/>
              </a:endParaRPr>
            </a:p>
          </p:txBody>
        </p:sp>
        <p:sp>
          <p:nvSpPr>
            <p:cNvPr id="37072" name="Rectangle 238"/>
            <p:cNvSpPr>
              <a:spLocks noChangeArrowheads="1"/>
            </p:cNvSpPr>
            <p:nvPr/>
          </p:nvSpPr>
          <p:spPr bwMode="auto">
            <a:xfrm>
              <a:off x="7164875" y="2559157"/>
              <a:ext cx="270853" cy="289197"/>
            </a:xfrm>
            <a:prstGeom prst="rect">
              <a:avLst/>
            </a:prstGeom>
            <a:noFill/>
            <a:ln w="9525">
              <a:noFill/>
              <a:miter lim="800000"/>
            </a:ln>
          </p:spPr>
          <p:txBody>
            <a:bodyPr wrap="none" lIns="0" tIns="0" rIns="0" bIns="0"/>
            <a:lstStyle/>
            <a:p>
              <a:r>
                <a:rPr lang="en-US" altLang="zh-CN" b="1">
                  <a:solidFill>
                    <a:schemeClr val="bg1"/>
                  </a:solidFill>
                  <a:ea typeface="华文楷体" panose="02010600040101010101" charset="-122"/>
                  <a:cs typeface="Arial" panose="020B0604020202020204" pitchFamily="34" charset="0"/>
                </a:rPr>
                <a:t>Cl</a:t>
              </a:r>
              <a:endParaRPr lang="en-US" altLang="zh-CN" b="1">
                <a:solidFill>
                  <a:schemeClr val="bg1"/>
                </a:solidFill>
                <a:ea typeface="华文楷体" panose="02010600040101010101" charset="-122"/>
                <a:cs typeface="Arial" panose="020B0604020202020204" pitchFamily="34" charset="0"/>
              </a:endParaRPr>
            </a:p>
          </p:txBody>
        </p:sp>
        <p:sp>
          <p:nvSpPr>
            <p:cNvPr id="37073" name="Text Box 653"/>
            <p:cNvSpPr txBox="1">
              <a:spLocks noChangeArrowheads="1"/>
            </p:cNvSpPr>
            <p:nvPr/>
          </p:nvSpPr>
          <p:spPr bwMode="auto">
            <a:xfrm>
              <a:off x="7547079" y="1241425"/>
              <a:ext cx="1032250" cy="412420"/>
            </a:xfrm>
            <a:prstGeom prst="rect">
              <a:avLst/>
            </a:prstGeom>
            <a:noFill/>
            <a:ln w="9525">
              <a:noFill/>
              <a:miter lim="800000"/>
            </a:ln>
          </p:spPr>
          <p:txBody>
            <a:bodyPr wrap="none" lIns="91418" tIns="45709" rIns="91418" bIns="45709"/>
            <a:lstStyle/>
            <a:p>
              <a:r>
                <a:rPr lang="en-US" altLang="zh-CN" sz="1100" b="1">
                  <a:solidFill>
                    <a:schemeClr val="bg1"/>
                  </a:solidFill>
                  <a:ea typeface="华文楷体" panose="02010600040101010101" charset="-122"/>
                  <a:cs typeface="Arial" panose="020B0604020202020204" pitchFamily="34" charset="0"/>
                </a:rPr>
                <a:t>OCH</a:t>
              </a:r>
              <a:r>
                <a:rPr lang="en-US" altLang="zh-CN" sz="1100" b="1" baseline="-25000">
                  <a:solidFill>
                    <a:schemeClr val="bg1"/>
                  </a:solidFill>
                  <a:ea typeface="华文楷体" panose="02010600040101010101" charset="-122"/>
                  <a:cs typeface="Arial" panose="020B0604020202020204" pitchFamily="34" charset="0"/>
                </a:rPr>
                <a:t>3</a:t>
              </a:r>
              <a:endParaRPr lang="en-US" altLang="zh-CN" sz="1100" b="1" baseline="-25000">
                <a:solidFill>
                  <a:schemeClr val="bg1"/>
                </a:solidFill>
                <a:ea typeface="华文楷体" panose="02010600040101010101" charset="-122"/>
                <a:cs typeface="Arial" panose="020B0604020202020204" pitchFamily="34" charset="0"/>
              </a:endParaRPr>
            </a:p>
          </p:txBody>
        </p:sp>
        <p:sp>
          <p:nvSpPr>
            <p:cNvPr id="37074" name="Text Box 654"/>
            <p:cNvSpPr txBox="1">
              <a:spLocks noChangeArrowheads="1"/>
            </p:cNvSpPr>
            <p:nvPr/>
          </p:nvSpPr>
          <p:spPr bwMode="auto">
            <a:xfrm>
              <a:off x="6578027" y="1241425"/>
              <a:ext cx="553744" cy="412420"/>
            </a:xfrm>
            <a:prstGeom prst="rect">
              <a:avLst/>
            </a:prstGeom>
            <a:noFill/>
            <a:ln w="9525">
              <a:noFill/>
              <a:miter lim="800000"/>
            </a:ln>
          </p:spPr>
          <p:txBody>
            <a:bodyPr wrap="none" lIns="91418" tIns="45709" rIns="91418" bIns="45709"/>
            <a:lstStyle/>
            <a:p>
              <a:r>
                <a:rPr lang="en-US" altLang="zh-CN" sz="1100" b="1">
                  <a:solidFill>
                    <a:schemeClr val="bg1"/>
                  </a:solidFill>
                  <a:ea typeface="华文楷体" panose="02010600040101010101" charset="-122"/>
                  <a:cs typeface="Arial" panose="020B0604020202020204" pitchFamily="34" charset="0"/>
                </a:rPr>
                <a:t>O</a:t>
              </a:r>
              <a:endParaRPr lang="en-US" altLang="zh-CN" sz="1100" b="1" baseline="-25000">
                <a:solidFill>
                  <a:schemeClr val="bg1"/>
                </a:solidFill>
                <a:ea typeface="华文楷体" panose="02010600040101010101" charset="-122"/>
                <a:cs typeface="Arial" panose="020B0604020202020204" pitchFamily="34" charset="0"/>
              </a:endParaRPr>
            </a:p>
          </p:txBody>
        </p:sp>
        <p:grpSp>
          <p:nvGrpSpPr>
            <p:cNvPr id="37075" name="Group 655"/>
            <p:cNvGrpSpPr/>
            <p:nvPr/>
          </p:nvGrpSpPr>
          <p:grpSpPr bwMode="auto">
            <a:xfrm>
              <a:off x="7010400" y="1457325"/>
              <a:ext cx="323850" cy="203200"/>
              <a:chOff x="4512" y="880"/>
              <a:chExt cx="204" cy="128"/>
            </a:xfrm>
          </p:grpSpPr>
          <p:sp>
            <p:nvSpPr>
              <p:cNvPr id="37078" name="Line 656"/>
              <p:cNvSpPr>
                <a:spLocks noChangeShapeType="1"/>
              </p:cNvSpPr>
              <p:nvPr/>
            </p:nvSpPr>
            <p:spPr bwMode="auto">
              <a:xfrm>
                <a:off x="4524" y="880"/>
                <a:ext cx="192" cy="96"/>
              </a:xfrm>
              <a:prstGeom prst="line">
                <a:avLst/>
              </a:prstGeom>
              <a:noFill/>
              <a:ln w="28575">
                <a:solidFill>
                  <a:schemeClr val="bg1"/>
                </a:solidFill>
                <a:round/>
              </a:ln>
            </p:spPr>
            <p:txBody>
              <a:bodyPr wrap="none"/>
              <a:lstStyle/>
              <a:p>
                <a:endParaRPr lang="zh-CN" altLang="en-US"/>
              </a:p>
            </p:txBody>
          </p:sp>
          <p:sp>
            <p:nvSpPr>
              <p:cNvPr id="37079" name="Line 657"/>
              <p:cNvSpPr>
                <a:spLocks noChangeShapeType="1"/>
              </p:cNvSpPr>
              <p:nvPr/>
            </p:nvSpPr>
            <p:spPr bwMode="auto">
              <a:xfrm>
                <a:off x="4512" y="912"/>
                <a:ext cx="192" cy="96"/>
              </a:xfrm>
              <a:prstGeom prst="line">
                <a:avLst/>
              </a:prstGeom>
              <a:noFill/>
              <a:ln w="28575">
                <a:solidFill>
                  <a:schemeClr val="bg1"/>
                </a:solidFill>
                <a:round/>
              </a:ln>
            </p:spPr>
            <p:txBody>
              <a:bodyPr wrap="none"/>
              <a:lstStyle/>
              <a:p>
                <a:endParaRPr lang="zh-CN" altLang="en-US"/>
              </a:p>
            </p:txBody>
          </p:sp>
        </p:grpSp>
        <p:sp>
          <p:nvSpPr>
            <p:cNvPr id="37076" name="Line 658"/>
            <p:cNvSpPr>
              <a:spLocks noChangeShapeType="1"/>
            </p:cNvSpPr>
            <p:nvPr/>
          </p:nvSpPr>
          <p:spPr bwMode="auto">
            <a:xfrm>
              <a:off x="7346950" y="1603375"/>
              <a:ext cx="0" cy="304800"/>
            </a:xfrm>
            <a:prstGeom prst="line">
              <a:avLst/>
            </a:prstGeom>
            <a:noFill/>
            <a:ln w="38100">
              <a:solidFill>
                <a:schemeClr val="bg1"/>
              </a:solidFill>
              <a:round/>
            </a:ln>
          </p:spPr>
          <p:txBody>
            <a:bodyPr wrap="none"/>
            <a:lstStyle/>
            <a:p>
              <a:endParaRPr lang="zh-CN" altLang="en-US"/>
            </a:p>
          </p:txBody>
        </p:sp>
        <p:sp>
          <p:nvSpPr>
            <p:cNvPr id="37077" name="Line 659"/>
            <p:cNvSpPr>
              <a:spLocks noChangeShapeType="1"/>
            </p:cNvSpPr>
            <p:nvPr/>
          </p:nvSpPr>
          <p:spPr bwMode="auto">
            <a:xfrm flipH="1">
              <a:off x="7366000" y="1457325"/>
              <a:ext cx="273050" cy="171450"/>
            </a:xfrm>
            <a:prstGeom prst="line">
              <a:avLst/>
            </a:prstGeom>
            <a:noFill/>
            <a:ln w="38100">
              <a:solidFill>
                <a:schemeClr val="bg1"/>
              </a:solidFill>
              <a:round/>
            </a:ln>
          </p:spPr>
          <p:txBody>
            <a:bodyPr wrap="none"/>
            <a:lstStyle/>
            <a:p>
              <a:endParaRPr lang="zh-CN" altLang="en-US"/>
            </a:p>
          </p:txBody>
        </p:sp>
      </p:grpSp>
      <p:grpSp>
        <p:nvGrpSpPr>
          <p:cNvPr id="36874" name="Group 588"/>
          <p:cNvGrpSpPr/>
          <p:nvPr/>
        </p:nvGrpSpPr>
        <p:grpSpPr bwMode="auto">
          <a:xfrm>
            <a:off x="4511675" y="2924175"/>
            <a:ext cx="2073275" cy="3260507"/>
            <a:chOff x="3734" y="122"/>
            <a:chExt cx="1505" cy="2054"/>
          </a:xfrm>
        </p:grpSpPr>
        <p:sp>
          <p:nvSpPr>
            <p:cNvPr id="361" name="Rectangle 326"/>
            <p:cNvSpPr/>
            <p:nvPr/>
          </p:nvSpPr>
          <p:spPr>
            <a:xfrm>
              <a:off x="4649" y="1522"/>
              <a:ext cx="573" cy="454"/>
            </a:xfrm>
            <a:prstGeom prst="rect">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defRPr/>
              </a:pPr>
              <a:endParaRPr lang="zh-CN" altLang="en-US" b="1" dirty="0">
                <a:solidFill>
                  <a:srgbClr val="00B0F0"/>
                </a:solidFill>
                <a:ea typeface="华文楷体" panose="02010600040101010101" charset="-122"/>
                <a:cs typeface="Arial" panose="020B0604020202020204" pitchFamily="34" charset="0"/>
              </a:endParaRPr>
            </a:p>
          </p:txBody>
        </p:sp>
        <p:grpSp>
          <p:nvGrpSpPr>
            <p:cNvPr id="36880" name="Group 306"/>
            <p:cNvGrpSpPr/>
            <p:nvPr/>
          </p:nvGrpSpPr>
          <p:grpSpPr bwMode="auto">
            <a:xfrm>
              <a:off x="3787" y="1616"/>
              <a:ext cx="1452" cy="560"/>
              <a:chOff x="2767013" y="4724400"/>
              <a:chExt cx="4090987" cy="1753515"/>
            </a:xfrm>
          </p:grpSpPr>
          <p:sp>
            <p:nvSpPr>
              <p:cNvPr id="36882" name="Rectangle 2"/>
              <p:cNvSpPr>
                <a:spLocks noChangeArrowheads="1"/>
              </p:cNvSpPr>
              <p:nvPr/>
            </p:nvSpPr>
            <p:spPr bwMode="auto">
              <a:xfrm>
                <a:off x="3102293" y="5639182"/>
                <a:ext cx="144158"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3</a:t>
                </a:r>
                <a:endParaRPr lang="en-US" altLang="zh-CN" sz="1000" b="1">
                  <a:solidFill>
                    <a:schemeClr val="bg1"/>
                  </a:solidFill>
                  <a:ea typeface="华文楷体" panose="02010600040101010101" charset="-122"/>
                  <a:cs typeface="Arial" panose="020B0604020202020204" pitchFamily="34" charset="0"/>
                </a:endParaRPr>
              </a:p>
            </p:txBody>
          </p:sp>
          <p:sp>
            <p:nvSpPr>
              <p:cNvPr id="36883" name="Rectangle 3"/>
              <p:cNvSpPr>
                <a:spLocks noChangeArrowheads="1"/>
              </p:cNvSpPr>
              <p:nvPr/>
            </p:nvSpPr>
            <p:spPr bwMode="auto">
              <a:xfrm>
                <a:off x="2767013" y="5570167"/>
                <a:ext cx="161041"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C</a:t>
                </a:r>
                <a:endParaRPr lang="en-US" altLang="zh-CN" sz="1000" b="1">
                  <a:solidFill>
                    <a:schemeClr val="bg1"/>
                  </a:solidFill>
                  <a:ea typeface="华文楷体" panose="02010600040101010101" charset="-122"/>
                  <a:cs typeface="Arial" panose="020B0604020202020204" pitchFamily="34" charset="0"/>
                </a:endParaRPr>
              </a:p>
            </p:txBody>
          </p:sp>
          <p:sp>
            <p:nvSpPr>
              <p:cNvPr id="36884" name="Rectangle 4"/>
              <p:cNvSpPr>
                <a:spLocks noChangeArrowheads="1"/>
              </p:cNvSpPr>
              <p:nvPr/>
            </p:nvSpPr>
            <p:spPr bwMode="auto">
              <a:xfrm>
                <a:off x="2950151" y="5570167"/>
                <a:ext cx="190912"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H</a:t>
                </a:r>
                <a:endParaRPr lang="en-US" altLang="zh-CN" sz="1000" b="1">
                  <a:solidFill>
                    <a:schemeClr val="bg1"/>
                  </a:solidFill>
                  <a:ea typeface="华文楷体" panose="02010600040101010101" charset="-122"/>
                  <a:cs typeface="Arial" panose="020B0604020202020204" pitchFamily="34" charset="0"/>
                </a:endParaRPr>
              </a:p>
            </p:txBody>
          </p:sp>
          <p:sp>
            <p:nvSpPr>
              <p:cNvPr id="36885" name="Rectangle 5"/>
              <p:cNvSpPr>
                <a:spLocks noChangeArrowheads="1"/>
              </p:cNvSpPr>
              <p:nvPr/>
            </p:nvSpPr>
            <p:spPr bwMode="auto">
              <a:xfrm>
                <a:off x="5373185" y="4837168"/>
                <a:ext cx="196106"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O</a:t>
                </a:r>
                <a:endParaRPr lang="en-US" altLang="zh-CN" sz="1000" b="1">
                  <a:solidFill>
                    <a:schemeClr val="bg1"/>
                  </a:solidFill>
                  <a:ea typeface="华文楷体" panose="02010600040101010101" charset="-122"/>
                  <a:cs typeface="Arial" panose="020B0604020202020204" pitchFamily="34" charset="0"/>
                </a:endParaRPr>
              </a:p>
            </p:txBody>
          </p:sp>
          <p:sp>
            <p:nvSpPr>
              <p:cNvPr id="36886" name="Rectangle 6"/>
              <p:cNvSpPr>
                <a:spLocks noChangeArrowheads="1"/>
              </p:cNvSpPr>
              <p:nvPr/>
            </p:nvSpPr>
            <p:spPr bwMode="auto">
              <a:xfrm>
                <a:off x="5790174" y="6162203"/>
                <a:ext cx="129872"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F</a:t>
                </a:r>
                <a:endParaRPr lang="en-US" altLang="zh-CN" sz="1000" b="1">
                  <a:solidFill>
                    <a:schemeClr val="bg1"/>
                  </a:solidFill>
                  <a:ea typeface="华文楷体" panose="02010600040101010101" charset="-122"/>
                  <a:cs typeface="Arial" panose="020B0604020202020204" pitchFamily="34" charset="0"/>
                </a:endParaRPr>
              </a:p>
            </p:txBody>
          </p:sp>
          <p:sp>
            <p:nvSpPr>
              <p:cNvPr id="36887" name="Rectangle 7"/>
              <p:cNvSpPr>
                <a:spLocks noChangeArrowheads="1"/>
              </p:cNvSpPr>
              <p:nvPr/>
            </p:nvSpPr>
            <p:spPr bwMode="auto">
              <a:xfrm>
                <a:off x="5421083" y="5573394"/>
                <a:ext cx="198704" cy="303182"/>
              </a:xfrm>
              <a:prstGeom prst="rect">
                <a:avLst/>
              </a:prstGeom>
              <a:noFill/>
              <a:ln w="9525">
                <a:noFill/>
                <a:miter lim="800000"/>
              </a:ln>
            </p:spPr>
            <p:txBody>
              <a:bodyPr wrap="none" lIns="0" tIns="0" rIns="0" bIns="0">
                <a:spAutoFit/>
              </a:bodyPr>
              <a:lstStyle/>
              <a:p>
                <a:r>
                  <a:rPr lang="en-US" altLang="zh-CN" sz="1000" b="1" dirty="0">
                    <a:solidFill>
                      <a:schemeClr val="bg1"/>
                    </a:solidFill>
                    <a:ea typeface="华文楷体" panose="02010600040101010101" charset="-122"/>
                    <a:cs typeface="Arial" panose="020B0604020202020204" pitchFamily="34" charset="0"/>
                  </a:rPr>
                  <a:t>N</a:t>
                </a:r>
                <a:endParaRPr lang="en-US" altLang="zh-CN" sz="1000" b="1" dirty="0">
                  <a:solidFill>
                    <a:schemeClr val="bg1"/>
                  </a:solidFill>
                  <a:ea typeface="华文楷体" panose="02010600040101010101" charset="-122"/>
                  <a:cs typeface="Arial" panose="020B0604020202020204" pitchFamily="34" charset="0"/>
                </a:endParaRPr>
              </a:p>
            </p:txBody>
          </p:sp>
          <p:sp>
            <p:nvSpPr>
              <p:cNvPr id="36888" name="Rectangle 8"/>
              <p:cNvSpPr>
                <a:spLocks noChangeArrowheads="1"/>
              </p:cNvSpPr>
              <p:nvPr/>
            </p:nvSpPr>
            <p:spPr bwMode="auto">
              <a:xfrm>
                <a:off x="4384248" y="6027505"/>
                <a:ext cx="141560"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S</a:t>
                </a:r>
                <a:endParaRPr lang="en-US" altLang="zh-CN" sz="1000" b="1">
                  <a:solidFill>
                    <a:schemeClr val="bg1"/>
                  </a:solidFill>
                  <a:ea typeface="华文楷体" panose="02010600040101010101" charset="-122"/>
                  <a:cs typeface="Arial" panose="020B0604020202020204" pitchFamily="34" charset="0"/>
                </a:endParaRPr>
              </a:p>
            </p:txBody>
          </p:sp>
          <p:sp>
            <p:nvSpPr>
              <p:cNvPr id="36889" name="Rectangle 9"/>
              <p:cNvSpPr>
                <a:spLocks noChangeArrowheads="1"/>
              </p:cNvSpPr>
              <p:nvPr/>
            </p:nvSpPr>
            <p:spPr bwMode="auto">
              <a:xfrm>
                <a:off x="3491106" y="6174733"/>
                <a:ext cx="196106"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O</a:t>
                </a:r>
                <a:endParaRPr lang="en-US" altLang="zh-CN" sz="1000" b="1">
                  <a:solidFill>
                    <a:schemeClr val="bg1"/>
                  </a:solidFill>
                  <a:ea typeface="华文楷体" panose="02010600040101010101" charset="-122"/>
                  <a:cs typeface="Arial" panose="020B0604020202020204" pitchFamily="34" charset="0"/>
                </a:endParaRPr>
              </a:p>
            </p:txBody>
          </p:sp>
          <p:sp>
            <p:nvSpPr>
              <p:cNvPr id="36890" name="Rectangle 10"/>
              <p:cNvSpPr>
                <a:spLocks noChangeArrowheads="1"/>
              </p:cNvSpPr>
              <p:nvPr/>
            </p:nvSpPr>
            <p:spPr bwMode="auto">
              <a:xfrm>
                <a:off x="3789758" y="5610790"/>
                <a:ext cx="196106" cy="303182"/>
              </a:xfrm>
              <a:prstGeom prst="rect">
                <a:avLst/>
              </a:prstGeom>
              <a:noFill/>
              <a:ln w="9525">
                <a:noFill/>
                <a:miter lim="800000"/>
              </a:ln>
            </p:spPr>
            <p:txBody>
              <a:bodyPr wrap="none" lIns="0" tIns="0" rIns="0" bIns="0">
                <a:spAutoFit/>
              </a:bodyPr>
              <a:lstStyle/>
              <a:p>
                <a:r>
                  <a:rPr lang="en-US" altLang="zh-CN" sz="1000" b="1">
                    <a:solidFill>
                      <a:schemeClr val="bg1"/>
                    </a:solidFill>
                    <a:ea typeface="华文楷体" panose="02010600040101010101" charset="-122"/>
                    <a:cs typeface="Arial" panose="020B0604020202020204" pitchFamily="34" charset="0"/>
                  </a:rPr>
                  <a:t>O</a:t>
                </a:r>
                <a:endParaRPr lang="en-US" altLang="zh-CN" sz="1000" b="1">
                  <a:solidFill>
                    <a:schemeClr val="bg1"/>
                  </a:solidFill>
                  <a:ea typeface="华文楷体" panose="02010600040101010101" charset="-122"/>
                  <a:cs typeface="Arial" panose="020B0604020202020204" pitchFamily="34" charset="0"/>
                </a:endParaRPr>
              </a:p>
            </p:txBody>
          </p:sp>
          <p:sp>
            <p:nvSpPr>
              <p:cNvPr id="36891" name="Freeform 247"/>
              <p:cNvSpPr/>
              <p:nvPr/>
            </p:nvSpPr>
            <p:spPr bwMode="auto">
              <a:xfrm>
                <a:off x="6170613" y="5722938"/>
                <a:ext cx="19050" cy="327025"/>
              </a:xfrm>
              <a:custGeom>
                <a:avLst/>
                <a:gdLst>
                  <a:gd name="T0" fmla="*/ 2147483647 w 17"/>
                  <a:gd name="T1" fmla="*/ 0 h 315"/>
                  <a:gd name="T2" fmla="*/ 0 w 17"/>
                  <a:gd name="T3" fmla="*/ 0 h 315"/>
                  <a:gd name="T4" fmla="*/ 2147483647 w 17"/>
                  <a:gd name="T5" fmla="*/ 2147483647 h 315"/>
                  <a:gd name="T6" fmla="*/ 2147483647 w 17"/>
                  <a:gd name="T7" fmla="*/ 2147483647 h 315"/>
                  <a:gd name="T8" fmla="*/ 2147483647 w 17"/>
                  <a:gd name="T9" fmla="*/ 0 h 315"/>
                  <a:gd name="T10" fmla="*/ 0 60000 65536"/>
                  <a:gd name="T11" fmla="*/ 0 60000 65536"/>
                  <a:gd name="T12" fmla="*/ 0 60000 65536"/>
                  <a:gd name="T13" fmla="*/ 0 60000 65536"/>
                  <a:gd name="T14" fmla="*/ 0 60000 65536"/>
                  <a:gd name="T15" fmla="*/ 0 w 17"/>
                  <a:gd name="T16" fmla="*/ 0 h 315"/>
                  <a:gd name="T17" fmla="*/ 17 w 17"/>
                  <a:gd name="T18" fmla="*/ 315 h 315"/>
                </a:gdLst>
                <a:ahLst/>
                <a:cxnLst>
                  <a:cxn ang="T10">
                    <a:pos x="T0" y="T1"/>
                  </a:cxn>
                  <a:cxn ang="T11">
                    <a:pos x="T2" y="T3"/>
                  </a:cxn>
                  <a:cxn ang="T12">
                    <a:pos x="T4" y="T5"/>
                  </a:cxn>
                  <a:cxn ang="T13">
                    <a:pos x="T6" y="T7"/>
                  </a:cxn>
                  <a:cxn ang="T14">
                    <a:pos x="T8" y="T9"/>
                  </a:cxn>
                </a:cxnLst>
                <a:rect l="T15" t="T16" r="T17" b="T18"/>
                <a:pathLst>
                  <a:path w="17" h="315">
                    <a:moveTo>
                      <a:pt x="16" y="0"/>
                    </a:moveTo>
                    <a:lnTo>
                      <a:pt x="0" y="0"/>
                    </a:lnTo>
                    <a:lnTo>
                      <a:pt x="1" y="315"/>
                    </a:lnTo>
                    <a:lnTo>
                      <a:pt x="17" y="315"/>
                    </a:lnTo>
                    <a:lnTo>
                      <a:pt x="16"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2" name="Freeform 248"/>
              <p:cNvSpPr/>
              <p:nvPr/>
            </p:nvSpPr>
            <p:spPr bwMode="auto">
              <a:xfrm>
                <a:off x="6240463" y="5734050"/>
                <a:ext cx="19050" cy="292100"/>
              </a:xfrm>
              <a:custGeom>
                <a:avLst/>
                <a:gdLst>
                  <a:gd name="T0" fmla="*/ 2147483647 w 17"/>
                  <a:gd name="T1" fmla="*/ 0 h 282"/>
                  <a:gd name="T2" fmla="*/ 0 w 17"/>
                  <a:gd name="T3" fmla="*/ 0 h 282"/>
                  <a:gd name="T4" fmla="*/ 0 w 17"/>
                  <a:gd name="T5" fmla="*/ 2147483647 h 282"/>
                  <a:gd name="T6" fmla="*/ 2147483647 w 17"/>
                  <a:gd name="T7" fmla="*/ 2147483647 h 282"/>
                  <a:gd name="T8" fmla="*/ 2147483647 w 17"/>
                  <a:gd name="T9" fmla="*/ 0 h 282"/>
                  <a:gd name="T10" fmla="*/ 0 60000 65536"/>
                  <a:gd name="T11" fmla="*/ 0 60000 65536"/>
                  <a:gd name="T12" fmla="*/ 0 60000 65536"/>
                  <a:gd name="T13" fmla="*/ 0 60000 65536"/>
                  <a:gd name="T14" fmla="*/ 0 60000 65536"/>
                  <a:gd name="T15" fmla="*/ 0 w 17"/>
                  <a:gd name="T16" fmla="*/ 0 h 282"/>
                  <a:gd name="T17" fmla="*/ 17 w 17"/>
                  <a:gd name="T18" fmla="*/ 282 h 282"/>
                </a:gdLst>
                <a:ahLst/>
                <a:cxnLst>
                  <a:cxn ang="T10">
                    <a:pos x="T0" y="T1"/>
                  </a:cxn>
                  <a:cxn ang="T11">
                    <a:pos x="T2" y="T3"/>
                  </a:cxn>
                  <a:cxn ang="T12">
                    <a:pos x="T4" y="T5"/>
                  </a:cxn>
                  <a:cxn ang="T13">
                    <a:pos x="T6" y="T7"/>
                  </a:cxn>
                  <a:cxn ang="T14">
                    <a:pos x="T8" y="T9"/>
                  </a:cxn>
                </a:cxnLst>
                <a:rect l="T15" t="T16" r="T17" b="T18"/>
                <a:pathLst>
                  <a:path w="17" h="282">
                    <a:moveTo>
                      <a:pt x="16" y="0"/>
                    </a:moveTo>
                    <a:lnTo>
                      <a:pt x="0" y="0"/>
                    </a:lnTo>
                    <a:lnTo>
                      <a:pt x="0" y="282"/>
                    </a:lnTo>
                    <a:lnTo>
                      <a:pt x="17" y="282"/>
                    </a:lnTo>
                    <a:lnTo>
                      <a:pt x="16"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3" name="Freeform 249"/>
              <p:cNvSpPr/>
              <p:nvPr/>
            </p:nvSpPr>
            <p:spPr bwMode="auto">
              <a:xfrm>
                <a:off x="6167438" y="6042025"/>
                <a:ext cx="346075" cy="185738"/>
              </a:xfrm>
              <a:custGeom>
                <a:avLst/>
                <a:gdLst>
                  <a:gd name="T0" fmla="*/ 2147483647 w 297"/>
                  <a:gd name="T1" fmla="*/ 0 h 179"/>
                  <a:gd name="T2" fmla="*/ 0 w 297"/>
                  <a:gd name="T3" fmla="*/ 2147483647 h 179"/>
                  <a:gd name="T4" fmla="*/ 2147483647 w 297"/>
                  <a:gd name="T5" fmla="*/ 2147483647 h 179"/>
                  <a:gd name="T6" fmla="*/ 2147483647 w 297"/>
                  <a:gd name="T7" fmla="*/ 2147483647 h 179"/>
                  <a:gd name="T8" fmla="*/ 2147483647 w 297"/>
                  <a:gd name="T9" fmla="*/ 0 h 179"/>
                  <a:gd name="T10" fmla="*/ 0 60000 65536"/>
                  <a:gd name="T11" fmla="*/ 0 60000 65536"/>
                  <a:gd name="T12" fmla="*/ 0 60000 65536"/>
                  <a:gd name="T13" fmla="*/ 0 60000 65536"/>
                  <a:gd name="T14" fmla="*/ 0 60000 65536"/>
                  <a:gd name="T15" fmla="*/ 0 w 297"/>
                  <a:gd name="T16" fmla="*/ 0 h 179"/>
                  <a:gd name="T17" fmla="*/ 297 w 297"/>
                  <a:gd name="T18" fmla="*/ 179 h 179"/>
                </a:gdLst>
                <a:ahLst/>
                <a:cxnLst>
                  <a:cxn ang="T10">
                    <a:pos x="T0" y="T1"/>
                  </a:cxn>
                  <a:cxn ang="T11">
                    <a:pos x="T2" y="T3"/>
                  </a:cxn>
                  <a:cxn ang="T12">
                    <a:pos x="T4" y="T5"/>
                  </a:cxn>
                  <a:cxn ang="T13">
                    <a:pos x="T6" y="T7"/>
                  </a:cxn>
                  <a:cxn ang="T14">
                    <a:pos x="T8" y="T9"/>
                  </a:cxn>
                </a:cxnLst>
                <a:rect l="T15" t="T16" r="T17" b="T18"/>
                <a:pathLst>
                  <a:path w="297" h="179">
                    <a:moveTo>
                      <a:pt x="8" y="0"/>
                    </a:moveTo>
                    <a:lnTo>
                      <a:pt x="0" y="14"/>
                    </a:lnTo>
                    <a:lnTo>
                      <a:pt x="288" y="179"/>
                    </a:lnTo>
                    <a:lnTo>
                      <a:pt x="297" y="164"/>
                    </a:lnTo>
                    <a:lnTo>
                      <a:pt x="8"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4" name="Freeform 250"/>
              <p:cNvSpPr/>
              <p:nvPr/>
            </p:nvSpPr>
            <p:spPr bwMode="auto">
              <a:xfrm>
                <a:off x="6503988" y="6042025"/>
                <a:ext cx="347662" cy="185738"/>
              </a:xfrm>
              <a:custGeom>
                <a:avLst/>
                <a:gdLst>
                  <a:gd name="T0" fmla="*/ 0 w 298"/>
                  <a:gd name="T1" fmla="*/ 2147483647 h 179"/>
                  <a:gd name="T2" fmla="*/ 2147483647 w 298"/>
                  <a:gd name="T3" fmla="*/ 2147483647 h 179"/>
                  <a:gd name="T4" fmla="*/ 2147483647 w 298"/>
                  <a:gd name="T5" fmla="*/ 2147483647 h 179"/>
                  <a:gd name="T6" fmla="*/ 2147483647 w 298"/>
                  <a:gd name="T7" fmla="*/ 0 h 179"/>
                  <a:gd name="T8" fmla="*/ 0 w 298"/>
                  <a:gd name="T9" fmla="*/ 2147483647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0" y="164"/>
                    </a:moveTo>
                    <a:lnTo>
                      <a:pt x="8" y="179"/>
                    </a:lnTo>
                    <a:lnTo>
                      <a:pt x="298" y="14"/>
                    </a:lnTo>
                    <a:lnTo>
                      <a:pt x="291" y="0"/>
                    </a:lnTo>
                    <a:lnTo>
                      <a:pt x="0" y="164"/>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5" name="Freeform 251"/>
              <p:cNvSpPr/>
              <p:nvPr/>
            </p:nvSpPr>
            <p:spPr bwMode="auto">
              <a:xfrm>
                <a:off x="6492875" y="5994400"/>
                <a:ext cx="300038" cy="160338"/>
              </a:xfrm>
              <a:custGeom>
                <a:avLst/>
                <a:gdLst>
                  <a:gd name="T0" fmla="*/ 0 w 258"/>
                  <a:gd name="T1" fmla="*/ 2147483647 h 154"/>
                  <a:gd name="T2" fmla="*/ 2147483647 w 258"/>
                  <a:gd name="T3" fmla="*/ 2147483647 h 154"/>
                  <a:gd name="T4" fmla="*/ 2147483647 w 258"/>
                  <a:gd name="T5" fmla="*/ 2147483647 h 154"/>
                  <a:gd name="T6" fmla="*/ 2147483647 w 258"/>
                  <a:gd name="T7" fmla="*/ 0 h 154"/>
                  <a:gd name="T8" fmla="*/ 0 w 258"/>
                  <a:gd name="T9" fmla="*/ 2147483647 h 154"/>
                  <a:gd name="T10" fmla="*/ 0 60000 65536"/>
                  <a:gd name="T11" fmla="*/ 0 60000 65536"/>
                  <a:gd name="T12" fmla="*/ 0 60000 65536"/>
                  <a:gd name="T13" fmla="*/ 0 60000 65536"/>
                  <a:gd name="T14" fmla="*/ 0 60000 65536"/>
                  <a:gd name="T15" fmla="*/ 0 w 258"/>
                  <a:gd name="T16" fmla="*/ 0 h 154"/>
                  <a:gd name="T17" fmla="*/ 258 w 258"/>
                  <a:gd name="T18" fmla="*/ 154 h 154"/>
                </a:gdLst>
                <a:ahLst/>
                <a:cxnLst>
                  <a:cxn ang="T10">
                    <a:pos x="T0" y="T1"/>
                  </a:cxn>
                  <a:cxn ang="T11">
                    <a:pos x="T2" y="T3"/>
                  </a:cxn>
                  <a:cxn ang="T12">
                    <a:pos x="T4" y="T5"/>
                  </a:cxn>
                  <a:cxn ang="T13">
                    <a:pos x="T6" y="T7"/>
                  </a:cxn>
                  <a:cxn ang="T14">
                    <a:pos x="T8" y="T9"/>
                  </a:cxn>
                </a:cxnLst>
                <a:rect l="T15" t="T16" r="T17" b="T18"/>
                <a:pathLst>
                  <a:path w="258" h="154">
                    <a:moveTo>
                      <a:pt x="0" y="141"/>
                    </a:moveTo>
                    <a:lnTo>
                      <a:pt x="8" y="154"/>
                    </a:lnTo>
                    <a:lnTo>
                      <a:pt x="258" y="14"/>
                    </a:lnTo>
                    <a:lnTo>
                      <a:pt x="249" y="0"/>
                    </a:lnTo>
                    <a:lnTo>
                      <a:pt x="0" y="141"/>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6" name="Freeform 252"/>
              <p:cNvSpPr/>
              <p:nvPr/>
            </p:nvSpPr>
            <p:spPr bwMode="auto">
              <a:xfrm>
                <a:off x="6837363" y="5707063"/>
                <a:ext cx="20637" cy="342900"/>
              </a:xfrm>
              <a:custGeom>
                <a:avLst/>
                <a:gdLst>
                  <a:gd name="T0" fmla="*/ 0 w 18"/>
                  <a:gd name="T1" fmla="*/ 2147483647 h 331"/>
                  <a:gd name="T2" fmla="*/ 2147483647 w 18"/>
                  <a:gd name="T3" fmla="*/ 2147483647 h 331"/>
                  <a:gd name="T4" fmla="*/ 2147483647 w 18"/>
                  <a:gd name="T5" fmla="*/ 0 h 331"/>
                  <a:gd name="T6" fmla="*/ 2147483647 w 18"/>
                  <a:gd name="T7" fmla="*/ 0 h 331"/>
                  <a:gd name="T8" fmla="*/ 0 w 18"/>
                  <a:gd name="T9" fmla="*/ 2147483647 h 331"/>
                  <a:gd name="T10" fmla="*/ 0 60000 65536"/>
                  <a:gd name="T11" fmla="*/ 0 60000 65536"/>
                  <a:gd name="T12" fmla="*/ 0 60000 65536"/>
                  <a:gd name="T13" fmla="*/ 0 60000 65536"/>
                  <a:gd name="T14" fmla="*/ 0 60000 65536"/>
                  <a:gd name="T15" fmla="*/ 0 w 18"/>
                  <a:gd name="T16" fmla="*/ 0 h 331"/>
                  <a:gd name="T17" fmla="*/ 18 w 18"/>
                  <a:gd name="T18" fmla="*/ 331 h 331"/>
                </a:gdLst>
                <a:ahLst/>
                <a:cxnLst>
                  <a:cxn ang="T10">
                    <a:pos x="T0" y="T1"/>
                  </a:cxn>
                  <a:cxn ang="T11">
                    <a:pos x="T2" y="T3"/>
                  </a:cxn>
                  <a:cxn ang="T12">
                    <a:pos x="T4" y="T5"/>
                  </a:cxn>
                  <a:cxn ang="T13">
                    <a:pos x="T6" y="T7"/>
                  </a:cxn>
                  <a:cxn ang="T14">
                    <a:pos x="T8" y="T9"/>
                  </a:cxn>
                </a:cxnLst>
                <a:rect l="T15" t="T16" r="T17" b="T18"/>
                <a:pathLst>
                  <a:path w="18" h="331">
                    <a:moveTo>
                      <a:pt x="0" y="331"/>
                    </a:moveTo>
                    <a:lnTo>
                      <a:pt x="17" y="331"/>
                    </a:lnTo>
                    <a:lnTo>
                      <a:pt x="18" y="0"/>
                    </a:lnTo>
                    <a:lnTo>
                      <a:pt x="1" y="0"/>
                    </a:lnTo>
                    <a:lnTo>
                      <a:pt x="0" y="331"/>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7" name="Freeform 253"/>
              <p:cNvSpPr/>
              <p:nvPr/>
            </p:nvSpPr>
            <p:spPr bwMode="auto">
              <a:xfrm>
                <a:off x="6503988" y="5529263"/>
                <a:ext cx="347662" cy="185737"/>
              </a:xfrm>
              <a:custGeom>
                <a:avLst/>
                <a:gdLst>
                  <a:gd name="T0" fmla="*/ 2147483647 w 298"/>
                  <a:gd name="T1" fmla="*/ 2147483647 h 180"/>
                  <a:gd name="T2" fmla="*/ 2147483647 w 298"/>
                  <a:gd name="T3" fmla="*/ 2147483647 h 180"/>
                  <a:gd name="T4" fmla="*/ 2147483647 w 298"/>
                  <a:gd name="T5" fmla="*/ 0 h 180"/>
                  <a:gd name="T6" fmla="*/ 0 w 298"/>
                  <a:gd name="T7" fmla="*/ 2147483647 h 180"/>
                  <a:gd name="T8" fmla="*/ 2147483647 w 298"/>
                  <a:gd name="T9" fmla="*/ 2147483647 h 180"/>
                  <a:gd name="T10" fmla="*/ 0 60000 65536"/>
                  <a:gd name="T11" fmla="*/ 0 60000 65536"/>
                  <a:gd name="T12" fmla="*/ 0 60000 65536"/>
                  <a:gd name="T13" fmla="*/ 0 60000 65536"/>
                  <a:gd name="T14" fmla="*/ 0 60000 65536"/>
                  <a:gd name="T15" fmla="*/ 0 w 298"/>
                  <a:gd name="T16" fmla="*/ 0 h 180"/>
                  <a:gd name="T17" fmla="*/ 298 w 298"/>
                  <a:gd name="T18" fmla="*/ 180 h 180"/>
                </a:gdLst>
                <a:ahLst/>
                <a:cxnLst>
                  <a:cxn ang="T10">
                    <a:pos x="T0" y="T1"/>
                  </a:cxn>
                  <a:cxn ang="T11">
                    <a:pos x="T2" y="T3"/>
                  </a:cxn>
                  <a:cxn ang="T12">
                    <a:pos x="T4" y="T5"/>
                  </a:cxn>
                  <a:cxn ang="T13">
                    <a:pos x="T6" y="T7"/>
                  </a:cxn>
                  <a:cxn ang="T14">
                    <a:pos x="T8" y="T9"/>
                  </a:cxn>
                </a:cxnLst>
                <a:rect l="T15" t="T16" r="T17" b="T18"/>
                <a:pathLst>
                  <a:path w="298" h="180">
                    <a:moveTo>
                      <a:pt x="291" y="180"/>
                    </a:moveTo>
                    <a:lnTo>
                      <a:pt x="298" y="166"/>
                    </a:lnTo>
                    <a:lnTo>
                      <a:pt x="8" y="0"/>
                    </a:lnTo>
                    <a:lnTo>
                      <a:pt x="0" y="15"/>
                    </a:lnTo>
                    <a:lnTo>
                      <a:pt x="291" y="18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8" name="Freeform 254"/>
              <p:cNvSpPr/>
              <p:nvPr/>
            </p:nvSpPr>
            <p:spPr bwMode="auto">
              <a:xfrm>
                <a:off x="6484938" y="5594350"/>
                <a:ext cx="300037" cy="161925"/>
              </a:xfrm>
              <a:custGeom>
                <a:avLst/>
                <a:gdLst>
                  <a:gd name="T0" fmla="*/ 2147483647 w 258"/>
                  <a:gd name="T1" fmla="*/ 2147483647 h 157"/>
                  <a:gd name="T2" fmla="*/ 2147483647 w 258"/>
                  <a:gd name="T3" fmla="*/ 2147483647 h 157"/>
                  <a:gd name="T4" fmla="*/ 2147483647 w 258"/>
                  <a:gd name="T5" fmla="*/ 0 h 157"/>
                  <a:gd name="T6" fmla="*/ 0 w 258"/>
                  <a:gd name="T7" fmla="*/ 2147483647 h 157"/>
                  <a:gd name="T8" fmla="*/ 2147483647 w 258"/>
                  <a:gd name="T9" fmla="*/ 2147483647 h 157"/>
                  <a:gd name="T10" fmla="*/ 0 60000 65536"/>
                  <a:gd name="T11" fmla="*/ 0 60000 65536"/>
                  <a:gd name="T12" fmla="*/ 0 60000 65536"/>
                  <a:gd name="T13" fmla="*/ 0 60000 65536"/>
                  <a:gd name="T14" fmla="*/ 0 60000 65536"/>
                  <a:gd name="T15" fmla="*/ 0 w 258"/>
                  <a:gd name="T16" fmla="*/ 0 h 157"/>
                  <a:gd name="T17" fmla="*/ 258 w 258"/>
                  <a:gd name="T18" fmla="*/ 157 h 157"/>
                </a:gdLst>
                <a:ahLst/>
                <a:cxnLst>
                  <a:cxn ang="T10">
                    <a:pos x="T0" y="T1"/>
                  </a:cxn>
                  <a:cxn ang="T11">
                    <a:pos x="T2" y="T3"/>
                  </a:cxn>
                  <a:cxn ang="T12">
                    <a:pos x="T4" y="T5"/>
                  </a:cxn>
                  <a:cxn ang="T13">
                    <a:pos x="T6" y="T7"/>
                  </a:cxn>
                  <a:cxn ang="T14">
                    <a:pos x="T8" y="T9"/>
                  </a:cxn>
                </a:cxnLst>
                <a:rect l="T15" t="T16" r="T17" b="T18"/>
                <a:pathLst>
                  <a:path w="258" h="157">
                    <a:moveTo>
                      <a:pt x="250" y="157"/>
                    </a:moveTo>
                    <a:lnTo>
                      <a:pt x="258" y="143"/>
                    </a:lnTo>
                    <a:lnTo>
                      <a:pt x="8" y="0"/>
                    </a:lnTo>
                    <a:lnTo>
                      <a:pt x="0" y="15"/>
                    </a:lnTo>
                    <a:lnTo>
                      <a:pt x="250" y="157"/>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899" name="Freeform 255"/>
              <p:cNvSpPr/>
              <p:nvPr/>
            </p:nvSpPr>
            <p:spPr bwMode="auto">
              <a:xfrm>
                <a:off x="6167438" y="5529263"/>
                <a:ext cx="346075" cy="185737"/>
              </a:xfrm>
              <a:custGeom>
                <a:avLst/>
                <a:gdLst>
                  <a:gd name="T0" fmla="*/ 0 w 297"/>
                  <a:gd name="T1" fmla="*/ 2147483647 h 180"/>
                  <a:gd name="T2" fmla="*/ 2147483647 w 297"/>
                  <a:gd name="T3" fmla="*/ 2147483647 h 180"/>
                  <a:gd name="T4" fmla="*/ 2147483647 w 297"/>
                  <a:gd name="T5" fmla="*/ 2147483647 h 180"/>
                  <a:gd name="T6" fmla="*/ 2147483647 w 297"/>
                  <a:gd name="T7" fmla="*/ 0 h 180"/>
                  <a:gd name="T8" fmla="*/ 0 w 297"/>
                  <a:gd name="T9" fmla="*/ 2147483647 h 180"/>
                  <a:gd name="T10" fmla="*/ 0 60000 65536"/>
                  <a:gd name="T11" fmla="*/ 0 60000 65536"/>
                  <a:gd name="T12" fmla="*/ 0 60000 65536"/>
                  <a:gd name="T13" fmla="*/ 0 60000 65536"/>
                  <a:gd name="T14" fmla="*/ 0 60000 65536"/>
                  <a:gd name="T15" fmla="*/ 0 w 297"/>
                  <a:gd name="T16" fmla="*/ 0 h 180"/>
                  <a:gd name="T17" fmla="*/ 297 w 297"/>
                  <a:gd name="T18" fmla="*/ 180 h 180"/>
                </a:gdLst>
                <a:ahLst/>
                <a:cxnLst>
                  <a:cxn ang="T10">
                    <a:pos x="T0" y="T1"/>
                  </a:cxn>
                  <a:cxn ang="T11">
                    <a:pos x="T2" y="T3"/>
                  </a:cxn>
                  <a:cxn ang="T12">
                    <a:pos x="T4" y="T5"/>
                  </a:cxn>
                  <a:cxn ang="T13">
                    <a:pos x="T6" y="T7"/>
                  </a:cxn>
                  <a:cxn ang="T14">
                    <a:pos x="T8" y="T9"/>
                  </a:cxn>
                </a:cxnLst>
                <a:rect l="T15" t="T16" r="T17" b="T18"/>
                <a:pathLst>
                  <a:path w="297" h="180">
                    <a:moveTo>
                      <a:pt x="0" y="166"/>
                    </a:moveTo>
                    <a:lnTo>
                      <a:pt x="8" y="180"/>
                    </a:lnTo>
                    <a:lnTo>
                      <a:pt x="297" y="15"/>
                    </a:lnTo>
                    <a:lnTo>
                      <a:pt x="288" y="0"/>
                    </a:lnTo>
                    <a:lnTo>
                      <a:pt x="0" y="166"/>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0" name="Freeform 256"/>
              <p:cNvSpPr/>
              <p:nvPr/>
            </p:nvSpPr>
            <p:spPr bwMode="auto">
              <a:xfrm>
                <a:off x="5830888" y="5529263"/>
                <a:ext cx="346075" cy="185737"/>
              </a:xfrm>
              <a:custGeom>
                <a:avLst/>
                <a:gdLst>
                  <a:gd name="T0" fmla="*/ 2147483647 w 297"/>
                  <a:gd name="T1" fmla="*/ 2147483647 h 180"/>
                  <a:gd name="T2" fmla="*/ 2147483647 w 297"/>
                  <a:gd name="T3" fmla="*/ 2147483647 h 180"/>
                  <a:gd name="T4" fmla="*/ 2147483647 w 297"/>
                  <a:gd name="T5" fmla="*/ 0 h 180"/>
                  <a:gd name="T6" fmla="*/ 0 w 297"/>
                  <a:gd name="T7" fmla="*/ 2147483647 h 180"/>
                  <a:gd name="T8" fmla="*/ 2147483647 w 297"/>
                  <a:gd name="T9" fmla="*/ 2147483647 h 180"/>
                  <a:gd name="T10" fmla="*/ 0 60000 65536"/>
                  <a:gd name="T11" fmla="*/ 0 60000 65536"/>
                  <a:gd name="T12" fmla="*/ 0 60000 65536"/>
                  <a:gd name="T13" fmla="*/ 0 60000 65536"/>
                  <a:gd name="T14" fmla="*/ 0 60000 65536"/>
                  <a:gd name="T15" fmla="*/ 0 w 297"/>
                  <a:gd name="T16" fmla="*/ 0 h 180"/>
                  <a:gd name="T17" fmla="*/ 297 w 297"/>
                  <a:gd name="T18" fmla="*/ 180 h 180"/>
                </a:gdLst>
                <a:ahLst/>
                <a:cxnLst>
                  <a:cxn ang="T10">
                    <a:pos x="T0" y="T1"/>
                  </a:cxn>
                  <a:cxn ang="T11">
                    <a:pos x="T2" y="T3"/>
                  </a:cxn>
                  <a:cxn ang="T12">
                    <a:pos x="T4" y="T5"/>
                  </a:cxn>
                  <a:cxn ang="T13">
                    <a:pos x="T6" y="T7"/>
                  </a:cxn>
                  <a:cxn ang="T14">
                    <a:pos x="T8" y="T9"/>
                  </a:cxn>
                </a:cxnLst>
                <a:rect l="T15" t="T16" r="T17" b="T18"/>
                <a:pathLst>
                  <a:path w="297" h="180">
                    <a:moveTo>
                      <a:pt x="289" y="180"/>
                    </a:moveTo>
                    <a:lnTo>
                      <a:pt x="297" y="166"/>
                    </a:lnTo>
                    <a:lnTo>
                      <a:pt x="8" y="0"/>
                    </a:lnTo>
                    <a:lnTo>
                      <a:pt x="0" y="15"/>
                    </a:lnTo>
                    <a:lnTo>
                      <a:pt x="289" y="18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1" name="Freeform 257"/>
              <p:cNvSpPr/>
              <p:nvPr/>
            </p:nvSpPr>
            <p:spPr bwMode="auto">
              <a:xfrm>
                <a:off x="5575300" y="5529263"/>
                <a:ext cx="265113" cy="142875"/>
              </a:xfrm>
              <a:custGeom>
                <a:avLst/>
                <a:gdLst>
                  <a:gd name="T0" fmla="*/ 2147483647 w 228"/>
                  <a:gd name="T1" fmla="*/ 2147483647 h 138"/>
                  <a:gd name="T2" fmla="*/ 2147483647 w 228"/>
                  <a:gd name="T3" fmla="*/ 0 h 138"/>
                  <a:gd name="T4" fmla="*/ 0 w 228"/>
                  <a:gd name="T5" fmla="*/ 2147483647 h 138"/>
                  <a:gd name="T6" fmla="*/ 2147483647 w 228"/>
                  <a:gd name="T7" fmla="*/ 2147483647 h 138"/>
                  <a:gd name="T8" fmla="*/ 2147483647 w 228"/>
                  <a:gd name="T9" fmla="*/ 2147483647 h 138"/>
                  <a:gd name="T10" fmla="*/ 0 60000 65536"/>
                  <a:gd name="T11" fmla="*/ 0 60000 65536"/>
                  <a:gd name="T12" fmla="*/ 0 60000 65536"/>
                  <a:gd name="T13" fmla="*/ 0 60000 65536"/>
                  <a:gd name="T14" fmla="*/ 0 60000 65536"/>
                  <a:gd name="T15" fmla="*/ 0 w 228"/>
                  <a:gd name="T16" fmla="*/ 0 h 138"/>
                  <a:gd name="T17" fmla="*/ 228 w 228"/>
                  <a:gd name="T18" fmla="*/ 138 h 138"/>
                </a:gdLst>
                <a:ahLst/>
                <a:cxnLst>
                  <a:cxn ang="T10">
                    <a:pos x="T0" y="T1"/>
                  </a:cxn>
                  <a:cxn ang="T11">
                    <a:pos x="T2" y="T3"/>
                  </a:cxn>
                  <a:cxn ang="T12">
                    <a:pos x="T4" y="T5"/>
                  </a:cxn>
                  <a:cxn ang="T13">
                    <a:pos x="T6" y="T7"/>
                  </a:cxn>
                  <a:cxn ang="T14">
                    <a:pos x="T8" y="T9"/>
                  </a:cxn>
                </a:cxnLst>
                <a:rect l="T15" t="T16" r="T17" b="T18"/>
                <a:pathLst>
                  <a:path w="228" h="138">
                    <a:moveTo>
                      <a:pt x="228" y="14"/>
                    </a:moveTo>
                    <a:lnTo>
                      <a:pt x="220" y="0"/>
                    </a:lnTo>
                    <a:lnTo>
                      <a:pt x="0" y="125"/>
                    </a:lnTo>
                    <a:lnTo>
                      <a:pt x="8" y="138"/>
                    </a:lnTo>
                    <a:lnTo>
                      <a:pt x="228" y="14"/>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2" name="Freeform 258"/>
              <p:cNvSpPr/>
              <p:nvPr/>
            </p:nvSpPr>
            <p:spPr bwMode="auto">
              <a:xfrm>
                <a:off x="5489575" y="5781675"/>
                <a:ext cx="22225" cy="268288"/>
              </a:xfrm>
              <a:custGeom>
                <a:avLst/>
                <a:gdLst>
                  <a:gd name="T0" fmla="*/ 2147483647 w 19"/>
                  <a:gd name="T1" fmla="*/ 0 h 258"/>
                  <a:gd name="T2" fmla="*/ 0 w 19"/>
                  <a:gd name="T3" fmla="*/ 0 h 258"/>
                  <a:gd name="T4" fmla="*/ 2147483647 w 19"/>
                  <a:gd name="T5" fmla="*/ 2147483647 h 258"/>
                  <a:gd name="T6" fmla="*/ 2147483647 w 19"/>
                  <a:gd name="T7" fmla="*/ 2147483647 h 258"/>
                  <a:gd name="T8" fmla="*/ 2147483647 w 19"/>
                  <a:gd name="T9" fmla="*/ 0 h 258"/>
                  <a:gd name="T10" fmla="*/ 0 60000 65536"/>
                  <a:gd name="T11" fmla="*/ 0 60000 65536"/>
                  <a:gd name="T12" fmla="*/ 0 60000 65536"/>
                  <a:gd name="T13" fmla="*/ 0 60000 65536"/>
                  <a:gd name="T14" fmla="*/ 0 60000 65536"/>
                  <a:gd name="T15" fmla="*/ 0 w 19"/>
                  <a:gd name="T16" fmla="*/ 0 h 258"/>
                  <a:gd name="T17" fmla="*/ 19 w 19"/>
                  <a:gd name="T18" fmla="*/ 258 h 258"/>
                </a:gdLst>
                <a:ahLst/>
                <a:cxnLst>
                  <a:cxn ang="T10">
                    <a:pos x="T0" y="T1"/>
                  </a:cxn>
                  <a:cxn ang="T11">
                    <a:pos x="T2" y="T3"/>
                  </a:cxn>
                  <a:cxn ang="T12">
                    <a:pos x="T4" y="T5"/>
                  </a:cxn>
                  <a:cxn ang="T13">
                    <a:pos x="T6" y="T7"/>
                  </a:cxn>
                  <a:cxn ang="T14">
                    <a:pos x="T8" y="T9"/>
                  </a:cxn>
                </a:cxnLst>
                <a:rect l="T15" t="T16" r="T17" b="T18"/>
                <a:pathLst>
                  <a:path w="19" h="258">
                    <a:moveTo>
                      <a:pt x="17" y="0"/>
                    </a:moveTo>
                    <a:lnTo>
                      <a:pt x="0" y="0"/>
                    </a:lnTo>
                    <a:lnTo>
                      <a:pt x="2" y="258"/>
                    </a:lnTo>
                    <a:lnTo>
                      <a:pt x="19" y="258"/>
                    </a:lnTo>
                    <a:lnTo>
                      <a:pt x="17"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3" name="Freeform 259"/>
              <p:cNvSpPr/>
              <p:nvPr/>
            </p:nvSpPr>
            <p:spPr bwMode="auto">
              <a:xfrm>
                <a:off x="5156200" y="5529263"/>
                <a:ext cx="269875" cy="146050"/>
              </a:xfrm>
              <a:custGeom>
                <a:avLst/>
                <a:gdLst>
                  <a:gd name="T0" fmla="*/ 2147483647 w 231"/>
                  <a:gd name="T1" fmla="*/ 2147483647 h 143"/>
                  <a:gd name="T2" fmla="*/ 2147483647 w 231"/>
                  <a:gd name="T3" fmla="*/ 2147483647 h 143"/>
                  <a:gd name="T4" fmla="*/ 2147483647 w 231"/>
                  <a:gd name="T5" fmla="*/ 0 h 143"/>
                  <a:gd name="T6" fmla="*/ 0 w 231"/>
                  <a:gd name="T7" fmla="*/ 2147483647 h 143"/>
                  <a:gd name="T8" fmla="*/ 2147483647 w 231"/>
                  <a:gd name="T9" fmla="*/ 2147483647 h 143"/>
                  <a:gd name="T10" fmla="*/ 0 60000 65536"/>
                  <a:gd name="T11" fmla="*/ 0 60000 65536"/>
                  <a:gd name="T12" fmla="*/ 0 60000 65536"/>
                  <a:gd name="T13" fmla="*/ 0 60000 65536"/>
                  <a:gd name="T14" fmla="*/ 0 60000 65536"/>
                  <a:gd name="T15" fmla="*/ 0 w 231"/>
                  <a:gd name="T16" fmla="*/ 0 h 143"/>
                  <a:gd name="T17" fmla="*/ 231 w 231"/>
                  <a:gd name="T18" fmla="*/ 143 h 143"/>
                </a:gdLst>
                <a:ahLst/>
                <a:cxnLst>
                  <a:cxn ang="T10">
                    <a:pos x="T0" y="T1"/>
                  </a:cxn>
                  <a:cxn ang="T11">
                    <a:pos x="T2" y="T3"/>
                  </a:cxn>
                  <a:cxn ang="T12">
                    <a:pos x="T4" y="T5"/>
                  </a:cxn>
                  <a:cxn ang="T13">
                    <a:pos x="T6" y="T7"/>
                  </a:cxn>
                  <a:cxn ang="T14">
                    <a:pos x="T8" y="T9"/>
                  </a:cxn>
                </a:cxnLst>
                <a:rect l="T15" t="T16" r="T17" b="T18"/>
                <a:pathLst>
                  <a:path w="231" h="143">
                    <a:moveTo>
                      <a:pt x="223" y="143"/>
                    </a:moveTo>
                    <a:lnTo>
                      <a:pt x="231" y="128"/>
                    </a:lnTo>
                    <a:lnTo>
                      <a:pt x="7" y="0"/>
                    </a:lnTo>
                    <a:lnTo>
                      <a:pt x="0" y="14"/>
                    </a:lnTo>
                    <a:lnTo>
                      <a:pt x="223" y="143"/>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4" name="Freeform 260"/>
              <p:cNvSpPr/>
              <p:nvPr/>
            </p:nvSpPr>
            <p:spPr bwMode="auto">
              <a:xfrm>
                <a:off x="4816475" y="5529263"/>
                <a:ext cx="347663" cy="185737"/>
              </a:xfrm>
              <a:custGeom>
                <a:avLst/>
                <a:gdLst>
                  <a:gd name="T0" fmla="*/ 2147483647 w 298"/>
                  <a:gd name="T1" fmla="*/ 2147483647 h 180"/>
                  <a:gd name="T2" fmla="*/ 2147483647 w 298"/>
                  <a:gd name="T3" fmla="*/ 0 h 180"/>
                  <a:gd name="T4" fmla="*/ 0 w 298"/>
                  <a:gd name="T5" fmla="*/ 2147483647 h 180"/>
                  <a:gd name="T6" fmla="*/ 2147483647 w 298"/>
                  <a:gd name="T7" fmla="*/ 2147483647 h 180"/>
                  <a:gd name="T8" fmla="*/ 2147483647 w 298"/>
                  <a:gd name="T9" fmla="*/ 2147483647 h 180"/>
                  <a:gd name="T10" fmla="*/ 0 60000 65536"/>
                  <a:gd name="T11" fmla="*/ 0 60000 65536"/>
                  <a:gd name="T12" fmla="*/ 0 60000 65536"/>
                  <a:gd name="T13" fmla="*/ 0 60000 65536"/>
                  <a:gd name="T14" fmla="*/ 0 60000 65536"/>
                  <a:gd name="T15" fmla="*/ 0 w 298"/>
                  <a:gd name="T16" fmla="*/ 0 h 180"/>
                  <a:gd name="T17" fmla="*/ 298 w 298"/>
                  <a:gd name="T18" fmla="*/ 180 h 180"/>
                </a:gdLst>
                <a:ahLst/>
                <a:cxnLst>
                  <a:cxn ang="T10">
                    <a:pos x="T0" y="T1"/>
                  </a:cxn>
                  <a:cxn ang="T11">
                    <a:pos x="T2" y="T3"/>
                  </a:cxn>
                  <a:cxn ang="T12">
                    <a:pos x="T4" y="T5"/>
                  </a:cxn>
                  <a:cxn ang="T13">
                    <a:pos x="T6" y="T7"/>
                  </a:cxn>
                  <a:cxn ang="T14">
                    <a:pos x="T8" y="T9"/>
                  </a:cxn>
                </a:cxnLst>
                <a:rect l="T15" t="T16" r="T17" b="T18"/>
                <a:pathLst>
                  <a:path w="298" h="180">
                    <a:moveTo>
                      <a:pt x="298" y="15"/>
                    </a:moveTo>
                    <a:lnTo>
                      <a:pt x="289" y="0"/>
                    </a:lnTo>
                    <a:lnTo>
                      <a:pt x="0" y="166"/>
                    </a:lnTo>
                    <a:lnTo>
                      <a:pt x="8" y="180"/>
                    </a:lnTo>
                    <a:lnTo>
                      <a:pt x="298" y="15"/>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5" name="Freeform 261"/>
              <p:cNvSpPr/>
              <p:nvPr/>
            </p:nvSpPr>
            <p:spPr bwMode="auto">
              <a:xfrm>
                <a:off x="4814888" y="5707063"/>
                <a:ext cx="17462" cy="342900"/>
              </a:xfrm>
              <a:custGeom>
                <a:avLst/>
                <a:gdLst>
                  <a:gd name="T0" fmla="*/ 2147483647 w 17"/>
                  <a:gd name="T1" fmla="*/ 0 h 331"/>
                  <a:gd name="T2" fmla="*/ 0 w 17"/>
                  <a:gd name="T3" fmla="*/ 0 h 331"/>
                  <a:gd name="T4" fmla="*/ 0 w 17"/>
                  <a:gd name="T5" fmla="*/ 2147483647 h 331"/>
                  <a:gd name="T6" fmla="*/ 2147483647 w 17"/>
                  <a:gd name="T7" fmla="*/ 2147483647 h 331"/>
                  <a:gd name="T8" fmla="*/ 2147483647 w 17"/>
                  <a:gd name="T9" fmla="*/ 0 h 331"/>
                  <a:gd name="T10" fmla="*/ 0 60000 65536"/>
                  <a:gd name="T11" fmla="*/ 0 60000 65536"/>
                  <a:gd name="T12" fmla="*/ 0 60000 65536"/>
                  <a:gd name="T13" fmla="*/ 0 60000 65536"/>
                  <a:gd name="T14" fmla="*/ 0 60000 65536"/>
                  <a:gd name="T15" fmla="*/ 0 w 17"/>
                  <a:gd name="T16" fmla="*/ 0 h 331"/>
                  <a:gd name="T17" fmla="*/ 17 w 17"/>
                  <a:gd name="T18" fmla="*/ 331 h 331"/>
                </a:gdLst>
                <a:ahLst/>
                <a:cxnLst>
                  <a:cxn ang="T10">
                    <a:pos x="T0" y="T1"/>
                  </a:cxn>
                  <a:cxn ang="T11">
                    <a:pos x="T2" y="T3"/>
                  </a:cxn>
                  <a:cxn ang="T12">
                    <a:pos x="T4" y="T5"/>
                  </a:cxn>
                  <a:cxn ang="T13">
                    <a:pos x="T6" y="T7"/>
                  </a:cxn>
                  <a:cxn ang="T14">
                    <a:pos x="T8" y="T9"/>
                  </a:cxn>
                </a:cxnLst>
                <a:rect l="T15" t="T16" r="T17" b="T18"/>
                <a:pathLst>
                  <a:path w="17" h="331">
                    <a:moveTo>
                      <a:pt x="16" y="0"/>
                    </a:moveTo>
                    <a:lnTo>
                      <a:pt x="0" y="0"/>
                    </a:lnTo>
                    <a:lnTo>
                      <a:pt x="0" y="331"/>
                    </a:lnTo>
                    <a:lnTo>
                      <a:pt x="17" y="331"/>
                    </a:lnTo>
                    <a:lnTo>
                      <a:pt x="16"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6" name="Freeform 262"/>
              <p:cNvSpPr/>
              <p:nvPr/>
            </p:nvSpPr>
            <p:spPr bwMode="auto">
              <a:xfrm>
                <a:off x="4738688" y="5741988"/>
                <a:ext cx="25400" cy="295275"/>
              </a:xfrm>
              <a:custGeom>
                <a:avLst/>
                <a:gdLst>
                  <a:gd name="T0" fmla="*/ 2147483647 w 22"/>
                  <a:gd name="T1" fmla="*/ 0 h 285"/>
                  <a:gd name="T2" fmla="*/ 2147483647 w 22"/>
                  <a:gd name="T3" fmla="*/ 0 h 285"/>
                  <a:gd name="T4" fmla="*/ 0 w 22"/>
                  <a:gd name="T5" fmla="*/ 2147483647 h 285"/>
                  <a:gd name="T6" fmla="*/ 2147483647 w 22"/>
                  <a:gd name="T7" fmla="*/ 2147483647 h 285"/>
                  <a:gd name="T8" fmla="*/ 2147483647 w 22"/>
                  <a:gd name="T9" fmla="*/ 0 h 285"/>
                  <a:gd name="T10" fmla="*/ 0 60000 65536"/>
                  <a:gd name="T11" fmla="*/ 0 60000 65536"/>
                  <a:gd name="T12" fmla="*/ 0 60000 65536"/>
                  <a:gd name="T13" fmla="*/ 0 60000 65536"/>
                  <a:gd name="T14" fmla="*/ 0 60000 65536"/>
                  <a:gd name="T15" fmla="*/ 0 w 22"/>
                  <a:gd name="T16" fmla="*/ 0 h 285"/>
                  <a:gd name="T17" fmla="*/ 22 w 22"/>
                  <a:gd name="T18" fmla="*/ 285 h 285"/>
                </a:gdLst>
                <a:ahLst/>
                <a:cxnLst>
                  <a:cxn ang="T10">
                    <a:pos x="T0" y="T1"/>
                  </a:cxn>
                  <a:cxn ang="T11">
                    <a:pos x="T2" y="T3"/>
                  </a:cxn>
                  <a:cxn ang="T12">
                    <a:pos x="T4" y="T5"/>
                  </a:cxn>
                  <a:cxn ang="T13">
                    <a:pos x="T6" y="T7"/>
                  </a:cxn>
                  <a:cxn ang="T14">
                    <a:pos x="T8" y="T9"/>
                  </a:cxn>
                </a:cxnLst>
                <a:rect l="T15" t="T16" r="T17" b="T18"/>
                <a:pathLst>
                  <a:path w="22" h="285">
                    <a:moveTo>
                      <a:pt x="22" y="0"/>
                    </a:moveTo>
                    <a:lnTo>
                      <a:pt x="5" y="0"/>
                    </a:lnTo>
                    <a:lnTo>
                      <a:pt x="0" y="285"/>
                    </a:lnTo>
                    <a:lnTo>
                      <a:pt x="17" y="285"/>
                    </a:lnTo>
                    <a:lnTo>
                      <a:pt x="22"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7" name="Freeform 263"/>
              <p:cNvSpPr/>
              <p:nvPr/>
            </p:nvSpPr>
            <p:spPr bwMode="auto">
              <a:xfrm>
                <a:off x="4816475" y="6042025"/>
                <a:ext cx="347663" cy="185738"/>
              </a:xfrm>
              <a:custGeom>
                <a:avLst/>
                <a:gdLst>
                  <a:gd name="T0" fmla="*/ 2147483647 w 298"/>
                  <a:gd name="T1" fmla="*/ 0 h 179"/>
                  <a:gd name="T2" fmla="*/ 0 w 298"/>
                  <a:gd name="T3" fmla="*/ 2147483647 h 179"/>
                  <a:gd name="T4" fmla="*/ 2147483647 w 298"/>
                  <a:gd name="T5" fmla="*/ 2147483647 h 179"/>
                  <a:gd name="T6" fmla="*/ 2147483647 w 298"/>
                  <a:gd name="T7" fmla="*/ 2147483647 h 179"/>
                  <a:gd name="T8" fmla="*/ 2147483647 w 298"/>
                  <a:gd name="T9" fmla="*/ 0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8" y="0"/>
                    </a:moveTo>
                    <a:lnTo>
                      <a:pt x="0" y="14"/>
                    </a:lnTo>
                    <a:lnTo>
                      <a:pt x="289" y="179"/>
                    </a:lnTo>
                    <a:lnTo>
                      <a:pt x="298" y="164"/>
                    </a:lnTo>
                    <a:lnTo>
                      <a:pt x="8"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8" name="Freeform 264"/>
              <p:cNvSpPr/>
              <p:nvPr/>
            </p:nvSpPr>
            <p:spPr bwMode="auto">
              <a:xfrm>
                <a:off x="5156200" y="6042025"/>
                <a:ext cx="346075" cy="185738"/>
              </a:xfrm>
              <a:custGeom>
                <a:avLst/>
                <a:gdLst>
                  <a:gd name="T0" fmla="*/ 2147483647 w 298"/>
                  <a:gd name="T1" fmla="*/ 2147483647 h 179"/>
                  <a:gd name="T2" fmla="*/ 2147483647 w 298"/>
                  <a:gd name="T3" fmla="*/ 0 h 179"/>
                  <a:gd name="T4" fmla="*/ 0 w 298"/>
                  <a:gd name="T5" fmla="*/ 2147483647 h 179"/>
                  <a:gd name="T6" fmla="*/ 2147483647 w 298"/>
                  <a:gd name="T7" fmla="*/ 2147483647 h 179"/>
                  <a:gd name="T8" fmla="*/ 2147483647 w 298"/>
                  <a:gd name="T9" fmla="*/ 2147483647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298" y="14"/>
                    </a:moveTo>
                    <a:lnTo>
                      <a:pt x="290" y="0"/>
                    </a:lnTo>
                    <a:lnTo>
                      <a:pt x="0" y="164"/>
                    </a:lnTo>
                    <a:lnTo>
                      <a:pt x="7" y="179"/>
                    </a:lnTo>
                    <a:lnTo>
                      <a:pt x="298" y="14"/>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09" name="Freeform 265"/>
              <p:cNvSpPr/>
              <p:nvPr/>
            </p:nvSpPr>
            <p:spPr bwMode="auto">
              <a:xfrm>
                <a:off x="5902325" y="6042025"/>
                <a:ext cx="274638" cy="149225"/>
              </a:xfrm>
              <a:custGeom>
                <a:avLst/>
                <a:gdLst>
                  <a:gd name="T0" fmla="*/ 2147483647 w 237"/>
                  <a:gd name="T1" fmla="*/ 2147483647 h 143"/>
                  <a:gd name="T2" fmla="*/ 2147483647 w 237"/>
                  <a:gd name="T3" fmla="*/ 0 h 143"/>
                  <a:gd name="T4" fmla="*/ 0 w 237"/>
                  <a:gd name="T5" fmla="*/ 2147483647 h 143"/>
                  <a:gd name="T6" fmla="*/ 2147483647 w 237"/>
                  <a:gd name="T7" fmla="*/ 2147483647 h 143"/>
                  <a:gd name="T8" fmla="*/ 2147483647 w 237"/>
                  <a:gd name="T9" fmla="*/ 2147483647 h 143"/>
                  <a:gd name="T10" fmla="*/ 0 60000 65536"/>
                  <a:gd name="T11" fmla="*/ 0 60000 65536"/>
                  <a:gd name="T12" fmla="*/ 0 60000 65536"/>
                  <a:gd name="T13" fmla="*/ 0 60000 65536"/>
                  <a:gd name="T14" fmla="*/ 0 60000 65536"/>
                  <a:gd name="T15" fmla="*/ 0 w 237"/>
                  <a:gd name="T16" fmla="*/ 0 h 143"/>
                  <a:gd name="T17" fmla="*/ 237 w 237"/>
                  <a:gd name="T18" fmla="*/ 143 h 143"/>
                </a:gdLst>
                <a:ahLst/>
                <a:cxnLst>
                  <a:cxn ang="T10">
                    <a:pos x="T0" y="T1"/>
                  </a:cxn>
                  <a:cxn ang="T11">
                    <a:pos x="T2" y="T3"/>
                  </a:cxn>
                  <a:cxn ang="T12">
                    <a:pos x="T4" y="T5"/>
                  </a:cxn>
                  <a:cxn ang="T13">
                    <a:pos x="T6" y="T7"/>
                  </a:cxn>
                  <a:cxn ang="T14">
                    <a:pos x="T8" y="T9"/>
                  </a:cxn>
                </a:cxnLst>
                <a:rect l="T15" t="T16" r="T17" b="T18"/>
                <a:pathLst>
                  <a:path w="237" h="143">
                    <a:moveTo>
                      <a:pt x="237" y="14"/>
                    </a:moveTo>
                    <a:lnTo>
                      <a:pt x="229" y="0"/>
                    </a:lnTo>
                    <a:lnTo>
                      <a:pt x="0" y="128"/>
                    </a:lnTo>
                    <a:lnTo>
                      <a:pt x="8" y="143"/>
                    </a:lnTo>
                    <a:lnTo>
                      <a:pt x="237" y="14"/>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0" name="Freeform 266"/>
              <p:cNvSpPr/>
              <p:nvPr/>
            </p:nvSpPr>
            <p:spPr bwMode="auto">
              <a:xfrm>
                <a:off x="5826125" y="5194300"/>
                <a:ext cx="20638" cy="341313"/>
              </a:xfrm>
              <a:custGeom>
                <a:avLst/>
                <a:gdLst>
                  <a:gd name="T0" fmla="*/ 0 w 19"/>
                  <a:gd name="T1" fmla="*/ 2147483647 h 329"/>
                  <a:gd name="T2" fmla="*/ 2147483647 w 19"/>
                  <a:gd name="T3" fmla="*/ 2147483647 h 329"/>
                  <a:gd name="T4" fmla="*/ 2147483647 w 19"/>
                  <a:gd name="T5" fmla="*/ 0 h 329"/>
                  <a:gd name="T6" fmla="*/ 2147483647 w 19"/>
                  <a:gd name="T7" fmla="*/ 0 h 329"/>
                  <a:gd name="T8" fmla="*/ 0 w 19"/>
                  <a:gd name="T9" fmla="*/ 2147483647 h 329"/>
                  <a:gd name="T10" fmla="*/ 0 60000 65536"/>
                  <a:gd name="T11" fmla="*/ 0 60000 65536"/>
                  <a:gd name="T12" fmla="*/ 0 60000 65536"/>
                  <a:gd name="T13" fmla="*/ 0 60000 65536"/>
                  <a:gd name="T14" fmla="*/ 0 60000 65536"/>
                  <a:gd name="T15" fmla="*/ 0 w 19"/>
                  <a:gd name="T16" fmla="*/ 0 h 329"/>
                  <a:gd name="T17" fmla="*/ 19 w 19"/>
                  <a:gd name="T18" fmla="*/ 329 h 329"/>
                </a:gdLst>
                <a:ahLst/>
                <a:cxnLst>
                  <a:cxn ang="T10">
                    <a:pos x="T0" y="T1"/>
                  </a:cxn>
                  <a:cxn ang="T11">
                    <a:pos x="T2" y="T3"/>
                  </a:cxn>
                  <a:cxn ang="T12">
                    <a:pos x="T4" y="T5"/>
                  </a:cxn>
                  <a:cxn ang="T13">
                    <a:pos x="T6" y="T7"/>
                  </a:cxn>
                  <a:cxn ang="T14">
                    <a:pos x="T8" y="T9"/>
                  </a:cxn>
                </a:cxnLst>
                <a:rect l="T15" t="T16" r="T17" b="T18"/>
                <a:pathLst>
                  <a:path w="19" h="329">
                    <a:moveTo>
                      <a:pt x="0" y="329"/>
                    </a:moveTo>
                    <a:lnTo>
                      <a:pt x="17" y="329"/>
                    </a:lnTo>
                    <a:lnTo>
                      <a:pt x="19" y="0"/>
                    </a:lnTo>
                    <a:lnTo>
                      <a:pt x="3" y="0"/>
                    </a:lnTo>
                    <a:lnTo>
                      <a:pt x="0" y="329"/>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1" name="Freeform 267"/>
              <p:cNvSpPr/>
              <p:nvPr/>
            </p:nvSpPr>
            <p:spPr bwMode="auto">
              <a:xfrm>
                <a:off x="5570538" y="5070475"/>
                <a:ext cx="255587" cy="150813"/>
              </a:xfrm>
              <a:custGeom>
                <a:avLst/>
                <a:gdLst>
                  <a:gd name="T0" fmla="*/ 2147483647 w 219"/>
                  <a:gd name="T1" fmla="*/ 2147483647 h 146"/>
                  <a:gd name="T2" fmla="*/ 2147483647 w 219"/>
                  <a:gd name="T3" fmla="*/ 2147483647 h 146"/>
                  <a:gd name="T4" fmla="*/ 2147483647 w 219"/>
                  <a:gd name="T5" fmla="*/ 0 h 146"/>
                  <a:gd name="T6" fmla="*/ 0 w 219"/>
                  <a:gd name="T7" fmla="*/ 2147483647 h 146"/>
                  <a:gd name="T8" fmla="*/ 2147483647 w 219"/>
                  <a:gd name="T9" fmla="*/ 2147483647 h 146"/>
                  <a:gd name="T10" fmla="*/ 0 60000 65536"/>
                  <a:gd name="T11" fmla="*/ 0 60000 65536"/>
                  <a:gd name="T12" fmla="*/ 0 60000 65536"/>
                  <a:gd name="T13" fmla="*/ 0 60000 65536"/>
                  <a:gd name="T14" fmla="*/ 0 60000 65536"/>
                  <a:gd name="T15" fmla="*/ 0 w 219"/>
                  <a:gd name="T16" fmla="*/ 0 h 146"/>
                  <a:gd name="T17" fmla="*/ 219 w 219"/>
                  <a:gd name="T18" fmla="*/ 146 h 146"/>
                </a:gdLst>
                <a:ahLst/>
                <a:cxnLst>
                  <a:cxn ang="T10">
                    <a:pos x="T0" y="T1"/>
                  </a:cxn>
                  <a:cxn ang="T11">
                    <a:pos x="T2" y="T3"/>
                  </a:cxn>
                  <a:cxn ang="T12">
                    <a:pos x="T4" y="T5"/>
                  </a:cxn>
                  <a:cxn ang="T13">
                    <a:pos x="T6" y="T7"/>
                  </a:cxn>
                  <a:cxn ang="T14">
                    <a:pos x="T8" y="T9"/>
                  </a:cxn>
                </a:cxnLst>
                <a:rect l="T15" t="T16" r="T17" b="T18"/>
                <a:pathLst>
                  <a:path w="219" h="146">
                    <a:moveTo>
                      <a:pt x="210" y="146"/>
                    </a:moveTo>
                    <a:lnTo>
                      <a:pt x="219" y="132"/>
                    </a:lnTo>
                    <a:lnTo>
                      <a:pt x="9" y="0"/>
                    </a:lnTo>
                    <a:lnTo>
                      <a:pt x="0" y="13"/>
                    </a:lnTo>
                    <a:lnTo>
                      <a:pt x="210" y="146"/>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2" name="Freeform 268"/>
              <p:cNvSpPr/>
              <p:nvPr/>
            </p:nvSpPr>
            <p:spPr bwMode="auto">
              <a:xfrm>
                <a:off x="5603875" y="5016500"/>
                <a:ext cx="282575" cy="155575"/>
              </a:xfrm>
              <a:custGeom>
                <a:avLst/>
                <a:gdLst>
                  <a:gd name="T0" fmla="*/ 2147483647 w 241"/>
                  <a:gd name="T1" fmla="*/ 2147483647 h 149"/>
                  <a:gd name="T2" fmla="*/ 2147483647 w 241"/>
                  <a:gd name="T3" fmla="*/ 2147483647 h 149"/>
                  <a:gd name="T4" fmla="*/ 2147483647 w 241"/>
                  <a:gd name="T5" fmla="*/ 0 h 149"/>
                  <a:gd name="T6" fmla="*/ 0 w 241"/>
                  <a:gd name="T7" fmla="*/ 2147483647 h 149"/>
                  <a:gd name="T8" fmla="*/ 2147483647 w 241"/>
                  <a:gd name="T9" fmla="*/ 2147483647 h 149"/>
                  <a:gd name="T10" fmla="*/ 0 60000 65536"/>
                  <a:gd name="T11" fmla="*/ 0 60000 65536"/>
                  <a:gd name="T12" fmla="*/ 0 60000 65536"/>
                  <a:gd name="T13" fmla="*/ 0 60000 65536"/>
                  <a:gd name="T14" fmla="*/ 0 60000 65536"/>
                  <a:gd name="T15" fmla="*/ 0 w 241"/>
                  <a:gd name="T16" fmla="*/ 0 h 149"/>
                  <a:gd name="T17" fmla="*/ 241 w 241"/>
                  <a:gd name="T18" fmla="*/ 149 h 149"/>
                </a:gdLst>
                <a:ahLst/>
                <a:cxnLst>
                  <a:cxn ang="T10">
                    <a:pos x="T0" y="T1"/>
                  </a:cxn>
                  <a:cxn ang="T11">
                    <a:pos x="T2" y="T3"/>
                  </a:cxn>
                  <a:cxn ang="T12">
                    <a:pos x="T4" y="T5"/>
                  </a:cxn>
                  <a:cxn ang="T13">
                    <a:pos x="T6" y="T7"/>
                  </a:cxn>
                  <a:cxn ang="T14">
                    <a:pos x="T8" y="T9"/>
                  </a:cxn>
                </a:cxnLst>
                <a:rect l="T15" t="T16" r="T17" b="T18"/>
                <a:pathLst>
                  <a:path w="241" h="149">
                    <a:moveTo>
                      <a:pt x="232" y="149"/>
                    </a:moveTo>
                    <a:lnTo>
                      <a:pt x="241" y="134"/>
                    </a:lnTo>
                    <a:lnTo>
                      <a:pt x="7" y="0"/>
                    </a:lnTo>
                    <a:lnTo>
                      <a:pt x="0" y="15"/>
                    </a:lnTo>
                    <a:lnTo>
                      <a:pt x="232" y="149"/>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3" name="Freeform 269"/>
              <p:cNvSpPr/>
              <p:nvPr/>
            </p:nvSpPr>
            <p:spPr bwMode="auto">
              <a:xfrm>
                <a:off x="5830888" y="5016500"/>
                <a:ext cx="346075" cy="185738"/>
              </a:xfrm>
              <a:custGeom>
                <a:avLst/>
                <a:gdLst>
                  <a:gd name="T0" fmla="*/ 0 w 297"/>
                  <a:gd name="T1" fmla="*/ 2147483647 h 179"/>
                  <a:gd name="T2" fmla="*/ 2147483647 w 297"/>
                  <a:gd name="T3" fmla="*/ 2147483647 h 179"/>
                  <a:gd name="T4" fmla="*/ 2147483647 w 297"/>
                  <a:gd name="T5" fmla="*/ 2147483647 h 179"/>
                  <a:gd name="T6" fmla="*/ 2147483647 w 297"/>
                  <a:gd name="T7" fmla="*/ 0 h 179"/>
                  <a:gd name="T8" fmla="*/ 0 w 297"/>
                  <a:gd name="T9" fmla="*/ 2147483647 h 179"/>
                  <a:gd name="T10" fmla="*/ 0 60000 65536"/>
                  <a:gd name="T11" fmla="*/ 0 60000 65536"/>
                  <a:gd name="T12" fmla="*/ 0 60000 65536"/>
                  <a:gd name="T13" fmla="*/ 0 60000 65536"/>
                  <a:gd name="T14" fmla="*/ 0 60000 65536"/>
                  <a:gd name="T15" fmla="*/ 0 w 297"/>
                  <a:gd name="T16" fmla="*/ 0 h 179"/>
                  <a:gd name="T17" fmla="*/ 297 w 297"/>
                  <a:gd name="T18" fmla="*/ 179 h 179"/>
                </a:gdLst>
                <a:ahLst/>
                <a:cxnLst>
                  <a:cxn ang="T10">
                    <a:pos x="T0" y="T1"/>
                  </a:cxn>
                  <a:cxn ang="T11">
                    <a:pos x="T2" y="T3"/>
                  </a:cxn>
                  <a:cxn ang="T12">
                    <a:pos x="T4" y="T5"/>
                  </a:cxn>
                  <a:cxn ang="T13">
                    <a:pos x="T6" y="T7"/>
                  </a:cxn>
                  <a:cxn ang="T14">
                    <a:pos x="T8" y="T9"/>
                  </a:cxn>
                </a:cxnLst>
                <a:rect l="T15" t="T16" r="T17" b="T18"/>
                <a:pathLst>
                  <a:path w="297" h="179">
                    <a:moveTo>
                      <a:pt x="0" y="165"/>
                    </a:moveTo>
                    <a:lnTo>
                      <a:pt x="8" y="179"/>
                    </a:lnTo>
                    <a:lnTo>
                      <a:pt x="297" y="14"/>
                    </a:lnTo>
                    <a:lnTo>
                      <a:pt x="289" y="0"/>
                    </a:lnTo>
                    <a:lnTo>
                      <a:pt x="0" y="165"/>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4" name="Freeform 270"/>
              <p:cNvSpPr/>
              <p:nvPr/>
            </p:nvSpPr>
            <p:spPr bwMode="auto">
              <a:xfrm>
                <a:off x="6173788" y="5014913"/>
                <a:ext cx="387350" cy="19050"/>
              </a:xfrm>
              <a:custGeom>
                <a:avLst/>
                <a:gdLst>
                  <a:gd name="T0" fmla="*/ 0 w 333"/>
                  <a:gd name="T1" fmla="*/ 0 h 18"/>
                  <a:gd name="T2" fmla="*/ 0 w 333"/>
                  <a:gd name="T3" fmla="*/ 2147483647 h 18"/>
                  <a:gd name="T4" fmla="*/ 2147483647 w 333"/>
                  <a:gd name="T5" fmla="*/ 2147483647 h 18"/>
                  <a:gd name="T6" fmla="*/ 2147483647 w 333"/>
                  <a:gd name="T7" fmla="*/ 2147483647 h 18"/>
                  <a:gd name="T8" fmla="*/ 0 w 333"/>
                  <a:gd name="T9" fmla="*/ 0 h 18"/>
                  <a:gd name="T10" fmla="*/ 0 60000 65536"/>
                  <a:gd name="T11" fmla="*/ 0 60000 65536"/>
                  <a:gd name="T12" fmla="*/ 0 60000 65536"/>
                  <a:gd name="T13" fmla="*/ 0 60000 65536"/>
                  <a:gd name="T14" fmla="*/ 0 60000 65536"/>
                  <a:gd name="T15" fmla="*/ 0 w 333"/>
                  <a:gd name="T16" fmla="*/ 0 h 18"/>
                  <a:gd name="T17" fmla="*/ 333 w 333"/>
                  <a:gd name="T18" fmla="*/ 18 h 18"/>
                </a:gdLst>
                <a:ahLst/>
                <a:cxnLst>
                  <a:cxn ang="T10">
                    <a:pos x="T0" y="T1"/>
                  </a:cxn>
                  <a:cxn ang="T11">
                    <a:pos x="T2" y="T3"/>
                  </a:cxn>
                  <a:cxn ang="T12">
                    <a:pos x="T4" y="T5"/>
                  </a:cxn>
                  <a:cxn ang="T13">
                    <a:pos x="T6" y="T7"/>
                  </a:cxn>
                  <a:cxn ang="T14">
                    <a:pos x="T8" y="T9"/>
                  </a:cxn>
                </a:cxnLst>
                <a:rect l="T15" t="T16" r="T17" b="T18"/>
                <a:pathLst>
                  <a:path w="333" h="18">
                    <a:moveTo>
                      <a:pt x="0" y="0"/>
                    </a:moveTo>
                    <a:lnTo>
                      <a:pt x="0" y="16"/>
                    </a:lnTo>
                    <a:lnTo>
                      <a:pt x="333" y="18"/>
                    </a:lnTo>
                    <a:lnTo>
                      <a:pt x="333" y="2"/>
                    </a:lnTo>
                    <a:lnTo>
                      <a:pt x="0" y="0"/>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5" name="Freeform 271"/>
              <p:cNvSpPr/>
              <p:nvPr/>
            </p:nvSpPr>
            <p:spPr bwMode="auto">
              <a:xfrm>
                <a:off x="6357938" y="4724400"/>
                <a:ext cx="212725" cy="301625"/>
              </a:xfrm>
              <a:custGeom>
                <a:avLst/>
                <a:gdLst>
                  <a:gd name="T0" fmla="*/ 2147483647 w 182"/>
                  <a:gd name="T1" fmla="*/ 2147483647 h 291"/>
                  <a:gd name="T2" fmla="*/ 2147483647 w 182"/>
                  <a:gd name="T3" fmla="*/ 2147483647 h 291"/>
                  <a:gd name="T4" fmla="*/ 2147483647 w 182"/>
                  <a:gd name="T5" fmla="*/ 0 h 291"/>
                  <a:gd name="T6" fmla="*/ 0 w 182"/>
                  <a:gd name="T7" fmla="*/ 2147483647 h 291"/>
                  <a:gd name="T8" fmla="*/ 2147483647 w 182"/>
                  <a:gd name="T9" fmla="*/ 2147483647 h 291"/>
                  <a:gd name="T10" fmla="*/ 0 60000 65536"/>
                  <a:gd name="T11" fmla="*/ 0 60000 65536"/>
                  <a:gd name="T12" fmla="*/ 0 60000 65536"/>
                  <a:gd name="T13" fmla="*/ 0 60000 65536"/>
                  <a:gd name="T14" fmla="*/ 0 60000 65536"/>
                  <a:gd name="T15" fmla="*/ 0 w 182"/>
                  <a:gd name="T16" fmla="*/ 0 h 291"/>
                  <a:gd name="T17" fmla="*/ 182 w 182"/>
                  <a:gd name="T18" fmla="*/ 291 h 291"/>
                </a:gdLst>
                <a:ahLst/>
                <a:cxnLst>
                  <a:cxn ang="T10">
                    <a:pos x="T0" y="T1"/>
                  </a:cxn>
                  <a:cxn ang="T11">
                    <a:pos x="T2" y="T3"/>
                  </a:cxn>
                  <a:cxn ang="T12">
                    <a:pos x="T4" y="T5"/>
                  </a:cxn>
                  <a:cxn ang="T13">
                    <a:pos x="T6" y="T7"/>
                  </a:cxn>
                  <a:cxn ang="T14">
                    <a:pos x="T8" y="T9"/>
                  </a:cxn>
                </a:cxnLst>
                <a:rect l="T15" t="T16" r="T17" b="T18"/>
                <a:pathLst>
                  <a:path w="182" h="291">
                    <a:moveTo>
                      <a:pt x="168" y="291"/>
                    </a:moveTo>
                    <a:lnTo>
                      <a:pt x="182" y="284"/>
                    </a:lnTo>
                    <a:lnTo>
                      <a:pt x="15" y="0"/>
                    </a:lnTo>
                    <a:lnTo>
                      <a:pt x="0" y="7"/>
                    </a:lnTo>
                    <a:lnTo>
                      <a:pt x="168" y="291"/>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6" name="Freeform 272"/>
              <p:cNvSpPr/>
              <p:nvPr/>
            </p:nvSpPr>
            <p:spPr bwMode="auto">
              <a:xfrm>
                <a:off x="6164263" y="4724400"/>
                <a:ext cx="211137" cy="301625"/>
              </a:xfrm>
              <a:custGeom>
                <a:avLst/>
                <a:gdLst>
                  <a:gd name="T0" fmla="*/ 0 w 181"/>
                  <a:gd name="T1" fmla="*/ 2147483647 h 291"/>
                  <a:gd name="T2" fmla="*/ 2147483647 w 181"/>
                  <a:gd name="T3" fmla="*/ 2147483647 h 291"/>
                  <a:gd name="T4" fmla="*/ 2147483647 w 181"/>
                  <a:gd name="T5" fmla="*/ 2147483647 h 291"/>
                  <a:gd name="T6" fmla="*/ 2147483647 w 181"/>
                  <a:gd name="T7" fmla="*/ 0 h 291"/>
                  <a:gd name="T8" fmla="*/ 0 w 181"/>
                  <a:gd name="T9" fmla="*/ 2147483647 h 291"/>
                  <a:gd name="T10" fmla="*/ 0 60000 65536"/>
                  <a:gd name="T11" fmla="*/ 0 60000 65536"/>
                  <a:gd name="T12" fmla="*/ 0 60000 65536"/>
                  <a:gd name="T13" fmla="*/ 0 60000 65536"/>
                  <a:gd name="T14" fmla="*/ 0 60000 65536"/>
                  <a:gd name="T15" fmla="*/ 0 w 181"/>
                  <a:gd name="T16" fmla="*/ 0 h 291"/>
                  <a:gd name="T17" fmla="*/ 181 w 181"/>
                  <a:gd name="T18" fmla="*/ 291 h 291"/>
                </a:gdLst>
                <a:ahLst/>
                <a:cxnLst>
                  <a:cxn ang="T10">
                    <a:pos x="T0" y="T1"/>
                  </a:cxn>
                  <a:cxn ang="T11">
                    <a:pos x="T2" y="T3"/>
                  </a:cxn>
                  <a:cxn ang="T12">
                    <a:pos x="T4" y="T5"/>
                  </a:cxn>
                  <a:cxn ang="T13">
                    <a:pos x="T6" y="T7"/>
                  </a:cxn>
                  <a:cxn ang="T14">
                    <a:pos x="T8" y="T9"/>
                  </a:cxn>
                </a:cxnLst>
                <a:rect l="T15" t="T16" r="T17" b="T18"/>
                <a:pathLst>
                  <a:path w="181" h="291">
                    <a:moveTo>
                      <a:pt x="0" y="284"/>
                    </a:moveTo>
                    <a:lnTo>
                      <a:pt x="14" y="291"/>
                    </a:lnTo>
                    <a:lnTo>
                      <a:pt x="181" y="7"/>
                    </a:lnTo>
                    <a:lnTo>
                      <a:pt x="166" y="0"/>
                    </a:lnTo>
                    <a:lnTo>
                      <a:pt x="0" y="284"/>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17" name="Freeform 273"/>
              <p:cNvSpPr/>
              <p:nvPr/>
            </p:nvSpPr>
            <p:spPr bwMode="auto">
              <a:xfrm>
                <a:off x="4449763" y="5595938"/>
                <a:ext cx="377825" cy="120650"/>
              </a:xfrm>
              <a:custGeom>
                <a:avLst/>
                <a:gdLst>
                  <a:gd name="T0" fmla="*/ 2147483647 w 325"/>
                  <a:gd name="T1" fmla="*/ 2147483647 h 116"/>
                  <a:gd name="T2" fmla="*/ 2147483647 w 325"/>
                  <a:gd name="T3" fmla="*/ 2147483647 h 116"/>
                  <a:gd name="T4" fmla="*/ 2147483647 w 325"/>
                  <a:gd name="T5" fmla="*/ 0 h 116"/>
                  <a:gd name="T6" fmla="*/ 0 w 325"/>
                  <a:gd name="T7" fmla="*/ 2147483647 h 116"/>
                  <a:gd name="T8" fmla="*/ 2147483647 w 325"/>
                  <a:gd name="T9" fmla="*/ 2147483647 h 116"/>
                  <a:gd name="T10" fmla="*/ 0 60000 65536"/>
                  <a:gd name="T11" fmla="*/ 0 60000 65536"/>
                  <a:gd name="T12" fmla="*/ 0 60000 65536"/>
                  <a:gd name="T13" fmla="*/ 0 60000 65536"/>
                  <a:gd name="T14" fmla="*/ 0 60000 65536"/>
                  <a:gd name="T15" fmla="*/ 0 w 325"/>
                  <a:gd name="T16" fmla="*/ 0 h 116"/>
                  <a:gd name="T17" fmla="*/ 325 w 325"/>
                  <a:gd name="T18" fmla="*/ 116 h 116"/>
                </a:gdLst>
                <a:ahLst/>
                <a:cxnLst>
                  <a:cxn ang="T10">
                    <a:pos x="T0" y="T1"/>
                  </a:cxn>
                  <a:cxn ang="T11">
                    <a:pos x="T2" y="T3"/>
                  </a:cxn>
                  <a:cxn ang="T12">
                    <a:pos x="T4" y="T5"/>
                  </a:cxn>
                  <a:cxn ang="T13">
                    <a:pos x="T6" y="T7"/>
                  </a:cxn>
                  <a:cxn ang="T14">
                    <a:pos x="T8" y="T9"/>
                  </a:cxn>
                </a:cxnLst>
                <a:rect l="T15" t="T16" r="T17" b="T18"/>
                <a:pathLst>
                  <a:path w="325" h="116">
                    <a:moveTo>
                      <a:pt x="320" y="116"/>
                    </a:moveTo>
                    <a:lnTo>
                      <a:pt x="325" y="101"/>
                    </a:lnTo>
                    <a:lnTo>
                      <a:pt x="5" y="0"/>
                    </a:lnTo>
                    <a:lnTo>
                      <a:pt x="0" y="16"/>
                    </a:lnTo>
                    <a:lnTo>
                      <a:pt x="320" y="116"/>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18" name="Freeform 274"/>
              <p:cNvSpPr/>
              <p:nvPr/>
            </p:nvSpPr>
            <p:spPr bwMode="auto">
              <a:xfrm>
                <a:off x="4213225" y="5599113"/>
                <a:ext cx="246063" cy="284162"/>
              </a:xfrm>
              <a:custGeom>
                <a:avLst/>
                <a:gdLst>
                  <a:gd name="T0" fmla="*/ 2147483647 w 211"/>
                  <a:gd name="T1" fmla="*/ 2147483647 h 273"/>
                  <a:gd name="T2" fmla="*/ 2147483647 w 211"/>
                  <a:gd name="T3" fmla="*/ 0 h 273"/>
                  <a:gd name="T4" fmla="*/ 0 w 211"/>
                  <a:gd name="T5" fmla="*/ 2147483647 h 273"/>
                  <a:gd name="T6" fmla="*/ 2147483647 w 211"/>
                  <a:gd name="T7" fmla="*/ 2147483647 h 273"/>
                  <a:gd name="T8" fmla="*/ 2147483647 w 211"/>
                  <a:gd name="T9" fmla="*/ 2147483647 h 273"/>
                  <a:gd name="T10" fmla="*/ 0 60000 65536"/>
                  <a:gd name="T11" fmla="*/ 0 60000 65536"/>
                  <a:gd name="T12" fmla="*/ 0 60000 65536"/>
                  <a:gd name="T13" fmla="*/ 0 60000 65536"/>
                  <a:gd name="T14" fmla="*/ 0 60000 65536"/>
                  <a:gd name="T15" fmla="*/ 0 w 211"/>
                  <a:gd name="T16" fmla="*/ 0 h 273"/>
                  <a:gd name="T17" fmla="*/ 211 w 211"/>
                  <a:gd name="T18" fmla="*/ 273 h 273"/>
                </a:gdLst>
                <a:ahLst/>
                <a:cxnLst>
                  <a:cxn ang="T10">
                    <a:pos x="T0" y="T1"/>
                  </a:cxn>
                  <a:cxn ang="T11">
                    <a:pos x="T2" y="T3"/>
                  </a:cxn>
                  <a:cxn ang="T12">
                    <a:pos x="T4" y="T5"/>
                  </a:cxn>
                  <a:cxn ang="T13">
                    <a:pos x="T6" y="T7"/>
                  </a:cxn>
                  <a:cxn ang="T14">
                    <a:pos x="T8" y="T9"/>
                  </a:cxn>
                </a:cxnLst>
                <a:rect l="T15" t="T16" r="T17" b="T18"/>
                <a:pathLst>
                  <a:path w="211" h="273">
                    <a:moveTo>
                      <a:pt x="211" y="9"/>
                    </a:moveTo>
                    <a:lnTo>
                      <a:pt x="198" y="0"/>
                    </a:lnTo>
                    <a:lnTo>
                      <a:pt x="0" y="264"/>
                    </a:lnTo>
                    <a:lnTo>
                      <a:pt x="14" y="273"/>
                    </a:lnTo>
                    <a:lnTo>
                      <a:pt x="211" y="9"/>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19" name="Freeform 275"/>
              <p:cNvSpPr/>
              <p:nvPr/>
            </p:nvSpPr>
            <p:spPr bwMode="auto">
              <a:xfrm>
                <a:off x="4291013" y="5662613"/>
                <a:ext cx="195262" cy="246062"/>
              </a:xfrm>
              <a:custGeom>
                <a:avLst/>
                <a:gdLst>
                  <a:gd name="T0" fmla="*/ 2147483647 w 167"/>
                  <a:gd name="T1" fmla="*/ 2147483647 h 237"/>
                  <a:gd name="T2" fmla="*/ 2147483647 w 167"/>
                  <a:gd name="T3" fmla="*/ 0 h 237"/>
                  <a:gd name="T4" fmla="*/ 0 w 167"/>
                  <a:gd name="T5" fmla="*/ 2147483647 h 237"/>
                  <a:gd name="T6" fmla="*/ 2147483647 w 167"/>
                  <a:gd name="T7" fmla="*/ 2147483647 h 237"/>
                  <a:gd name="T8" fmla="*/ 2147483647 w 167"/>
                  <a:gd name="T9" fmla="*/ 2147483647 h 237"/>
                  <a:gd name="T10" fmla="*/ 0 60000 65536"/>
                  <a:gd name="T11" fmla="*/ 0 60000 65536"/>
                  <a:gd name="T12" fmla="*/ 0 60000 65536"/>
                  <a:gd name="T13" fmla="*/ 0 60000 65536"/>
                  <a:gd name="T14" fmla="*/ 0 60000 65536"/>
                  <a:gd name="T15" fmla="*/ 0 w 167"/>
                  <a:gd name="T16" fmla="*/ 0 h 237"/>
                  <a:gd name="T17" fmla="*/ 167 w 167"/>
                  <a:gd name="T18" fmla="*/ 237 h 237"/>
                </a:gdLst>
                <a:ahLst/>
                <a:cxnLst>
                  <a:cxn ang="T10">
                    <a:pos x="T0" y="T1"/>
                  </a:cxn>
                  <a:cxn ang="T11">
                    <a:pos x="T2" y="T3"/>
                  </a:cxn>
                  <a:cxn ang="T12">
                    <a:pos x="T4" y="T5"/>
                  </a:cxn>
                  <a:cxn ang="T13">
                    <a:pos x="T6" y="T7"/>
                  </a:cxn>
                  <a:cxn ang="T14">
                    <a:pos x="T8" y="T9"/>
                  </a:cxn>
                </a:cxnLst>
                <a:rect l="T15" t="T16" r="T17" b="T18"/>
                <a:pathLst>
                  <a:path w="167" h="237">
                    <a:moveTo>
                      <a:pt x="167" y="9"/>
                    </a:moveTo>
                    <a:lnTo>
                      <a:pt x="153" y="0"/>
                    </a:lnTo>
                    <a:lnTo>
                      <a:pt x="0" y="228"/>
                    </a:lnTo>
                    <a:lnTo>
                      <a:pt x="13" y="237"/>
                    </a:lnTo>
                    <a:lnTo>
                      <a:pt x="167" y="9"/>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20" name="Freeform 276"/>
              <p:cNvSpPr/>
              <p:nvPr/>
            </p:nvSpPr>
            <p:spPr bwMode="auto">
              <a:xfrm>
                <a:off x="4213225" y="5873750"/>
                <a:ext cx="204788" cy="236538"/>
              </a:xfrm>
              <a:custGeom>
                <a:avLst/>
                <a:gdLst>
                  <a:gd name="T0" fmla="*/ 2147483647 w 175"/>
                  <a:gd name="T1" fmla="*/ 0 h 229"/>
                  <a:gd name="T2" fmla="*/ 0 w 175"/>
                  <a:gd name="T3" fmla="*/ 2147483647 h 229"/>
                  <a:gd name="T4" fmla="*/ 2147483647 w 175"/>
                  <a:gd name="T5" fmla="*/ 2147483647 h 229"/>
                  <a:gd name="T6" fmla="*/ 2147483647 w 175"/>
                  <a:gd name="T7" fmla="*/ 2147483647 h 229"/>
                  <a:gd name="T8" fmla="*/ 2147483647 w 175"/>
                  <a:gd name="T9" fmla="*/ 0 h 229"/>
                  <a:gd name="T10" fmla="*/ 0 60000 65536"/>
                  <a:gd name="T11" fmla="*/ 0 60000 65536"/>
                  <a:gd name="T12" fmla="*/ 0 60000 65536"/>
                  <a:gd name="T13" fmla="*/ 0 60000 65536"/>
                  <a:gd name="T14" fmla="*/ 0 60000 65536"/>
                  <a:gd name="T15" fmla="*/ 0 w 175"/>
                  <a:gd name="T16" fmla="*/ 0 h 229"/>
                  <a:gd name="T17" fmla="*/ 175 w 175"/>
                  <a:gd name="T18" fmla="*/ 229 h 229"/>
                </a:gdLst>
                <a:ahLst/>
                <a:cxnLst>
                  <a:cxn ang="T10">
                    <a:pos x="T0" y="T1"/>
                  </a:cxn>
                  <a:cxn ang="T11">
                    <a:pos x="T2" y="T3"/>
                  </a:cxn>
                  <a:cxn ang="T12">
                    <a:pos x="T4" y="T5"/>
                  </a:cxn>
                  <a:cxn ang="T13">
                    <a:pos x="T6" y="T7"/>
                  </a:cxn>
                  <a:cxn ang="T14">
                    <a:pos x="T8" y="T9"/>
                  </a:cxn>
                </a:cxnLst>
                <a:rect l="T15" t="T16" r="T17" b="T18"/>
                <a:pathLst>
                  <a:path w="175" h="229">
                    <a:moveTo>
                      <a:pt x="14" y="0"/>
                    </a:moveTo>
                    <a:lnTo>
                      <a:pt x="0" y="9"/>
                    </a:lnTo>
                    <a:lnTo>
                      <a:pt x="162" y="229"/>
                    </a:lnTo>
                    <a:lnTo>
                      <a:pt x="175" y="220"/>
                    </a:lnTo>
                    <a:lnTo>
                      <a:pt x="14"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21" name="Freeform 277"/>
              <p:cNvSpPr/>
              <p:nvPr/>
            </p:nvSpPr>
            <p:spPr bwMode="auto">
              <a:xfrm>
                <a:off x="4510088" y="6042025"/>
                <a:ext cx="317500" cy="104775"/>
              </a:xfrm>
              <a:custGeom>
                <a:avLst/>
                <a:gdLst>
                  <a:gd name="T0" fmla="*/ 2147483647 w 272"/>
                  <a:gd name="T1" fmla="*/ 2147483647 h 100"/>
                  <a:gd name="T2" fmla="*/ 2147483647 w 272"/>
                  <a:gd name="T3" fmla="*/ 0 h 100"/>
                  <a:gd name="T4" fmla="*/ 0 w 272"/>
                  <a:gd name="T5" fmla="*/ 2147483647 h 100"/>
                  <a:gd name="T6" fmla="*/ 2147483647 w 272"/>
                  <a:gd name="T7" fmla="*/ 2147483647 h 100"/>
                  <a:gd name="T8" fmla="*/ 2147483647 w 272"/>
                  <a:gd name="T9" fmla="*/ 2147483647 h 100"/>
                  <a:gd name="T10" fmla="*/ 0 60000 65536"/>
                  <a:gd name="T11" fmla="*/ 0 60000 65536"/>
                  <a:gd name="T12" fmla="*/ 0 60000 65536"/>
                  <a:gd name="T13" fmla="*/ 0 60000 65536"/>
                  <a:gd name="T14" fmla="*/ 0 60000 65536"/>
                  <a:gd name="T15" fmla="*/ 0 w 272"/>
                  <a:gd name="T16" fmla="*/ 0 h 100"/>
                  <a:gd name="T17" fmla="*/ 272 w 272"/>
                  <a:gd name="T18" fmla="*/ 100 h 100"/>
                </a:gdLst>
                <a:ahLst/>
                <a:cxnLst>
                  <a:cxn ang="T10">
                    <a:pos x="T0" y="T1"/>
                  </a:cxn>
                  <a:cxn ang="T11">
                    <a:pos x="T2" y="T3"/>
                  </a:cxn>
                  <a:cxn ang="T12">
                    <a:pos x="T4" y="T5"/>
                  </a:cxn>
                  <a:cxn ang="T13">
                    <a:pos x="T6" y="T7"/>
                  </a:cxn>
                  <a:cxn ang="T14">
                    <a:pos x="T8" y="T9"/>
                  </a:cxn>
                </a:cxnLst>
                <a:rect l="T15" t="T16" r="T17" b="T18"/>
                <a:pathLst>
                  <a:path w="272" h="100">
                    <a:moveTo>
                      <a:pt x="272" y="15"/>
                    </a:moveTo>
                    <a:lnTo>
                      <a:pt x="266" y="0"/>
                    </a:lnTo>
                    <a:lnTo>
                      <a:pt x="0" y="86"/>
                    </a:lnTo>
                    <a:lnTo>
                      <a:pt x="5" y="100"/>
                    </a:lnTo>
                    <a:lnTo>
                      <a:pt x="272" y="15"/>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22" name="Freeform 278"/>
              <p:cNvSpPr/>
              <p:nvPr/>
            </p:nvSpPr>
            <p:spPr bwMode="auto">
              <a:xfrm>
                <a:off x="3586163" y="5878513"/>
                <a:ext cx="20637" cy="292100"/>
              </a:xfrm>
              <a:custGeom>
                <a:avLst/>
                <a:gdLst>
                  <a:gd name="T0" fmla="*/ 2147483647 w 17"/>
                  <a:gd name="T1" fmla="*/ 0 h 282"/>
                  <a:gd name="T2" fmla="*/ 0 w 17"/>
                  <a:gd name="T3" fmla="*/ 0 h 282"/>
                  <a:gd name="T4" fmla="*/ 2147483647 w 17"/>
                  <a:gd name="T5" fmla="*/ 2147483647 h 282"/>
                  <a:gd name="T6" fmla="*/ 2147483647 w 17"/>
                  <a:gd name="T7" fmla="*/ 2147483647 h 282"/>
                  <a:gd name="T8" fmla="*/ 2147483647 w 17"/>
                  <a:gd name="T9" fmla="*/ 0 h 282"/>
                  <a:gd name="T10" fmla="*/ 0 60000 65536"/>
                  <a:gd name="T11" fmla="*/ 0 60000 65536"/>
                  <a:gd name="T12" fmla="*/ 0 60000 65536"/>
                  <a:gd name="T13" fmla="*/ 0 60000 65536"/>
                  <a:gd name="T14" fmla="*/ 0 60000 65536"/>
                  <a:gd name="T15" fmla="*/ 0 w 17"/>
                  <a:gd name="T16" fmla="*/ 0 h 282"/>
                  <a:gd name="T17" fmla="*/ 17 w 17"/>
                  <a:gd name="T18" fmla="*/ 282 h 282"/>
                </a:gdLst>
                <a:ahLst/>
                <a:cxnLst>
                  <a:cxn ang="T10">
                    <a:pos x="T0" y="T1"/>
                  </a:cxn>
                  <a:cxn ang="T11">
                    <a:pos x="T2" y="T3"/>
                  </a:cxn>
                  <a:cxn ang="T12">
                    <a:pos x="T4" y="T5"/>
                  </a:cxn>
                  <a:cxn ang="T13">
                    <a:pos x="T6" y="T7"/>
                  </a:cxn>
                  <a:cxn ang="T14">
                    <a:pos x="T8" y="T9"/>
                  </a:cxn>
                </a:cxnLst>
                <a:rect l="T15" t="T16" r="T17" b="T18"/>
                <a:pathLst>
                  <a:path w="17" h="282">
                    <a:moveTo>
                      <a:pt x="16" y="0"/>
                    </a:moveTo>
                    <a:lnTo>
                      <a:pt x="0" y="0"/>
                    </a:lnTo>
                    <a:lnTo>
                      <a:pt x="2" y="282"/>
                    </a:lnTo>
                    <a:lnTo>
                      <a:pt x="17" y="282"/>
                    </a:lnTo>
                    <a:lnTo>
                      <a:pt x="16" y="0"/>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23" name="Freeform 279"/>
              <p:cNvSpPr/>
              <p:nvPr/>
            </p:nvSpPr>
            <p:spPr bwMode="auto">
              <a:xfrm>
                <a:off x="3509963" y="5878513"/>
                <a:ext cx="20637" cy="292100"/>
              </a:xfrm>
              <a:custGeom>
                <a:avLst/>
                <a:gdLst>
                  <a:gd name="T0" fmla="*/ 2147483647 w 19"/>
                  <a:gd name="T1" fmla="*/ 0 h 282"/>
                  <a:gd name="T2" fmla="*/ 0 w 19"/>
                  <a:gd name="T3" fmla="*/ 0 h 282"/>
                  <a:gd name="T4" fmla="*/ 2147483647 w 19"/>
                  <a:gd name="T5" fmla="*/ 2147483647 h 282"/>
                  <a:gd name="T6" fmla="*/ 2147483647 w 19"/>
                  <a:gd name="T7" fmla="*/ 2147483647 h 282"/>
                  <a:gd name="T8" fmla="*/ 2147483647 w 19"/>
                  <a:gd name="T9" fmla="*/ 0 h 282"/>
                  <a:gd name="T10" fmla="*/ 0 60000 65536"/>
                  <a:gd name="T11" fmla="*/ 0 60000 65536"/>
                  <a:gd name="T12" fmla="*/ 0 60000 65536"/>
                  <a:gd name="T13" fmla="*/ 0 60000 65536"/>
                  <a:gd name="T14" fmla="*/ 0 60000 65536"/>
                  <a:gd name="T15" fmla="*/ 0 w 19"/>
                  <a:gd name="T16" fmla="*/ 0 h 282"/>
                  <a:gd name="T17" fmla="*/ 19 w 19"/>
                  <a:gd name="T18" fmla="*/ 282 h 282"/>
                </a:gdLst>
                <a:ahLst/>
                <a:cxnLst>
                  <a:cxn ang="T10">
                    <a:pos x="T0" y="T1"/>
                  </a:cxn>
                  <a:cxn ang="T11">
                    <a:pos x="T2" y="T3"/>
                  </a:cxn>
                  <a:cxn ang="T12">
                    <a:pos x="T4" y="T5"/>
                  </a:cxn>
                  <a:cxn ang="T13">
                    <a:pos x="T6" y="T7"/>
                  </a:cxn>
                  <a:cxn ang="T14">
                    <a:pos x="T8" y="T9"/>
                  </a:cxn>
                </a:cxnLst>
                <a:rect l="T15" t="T16" r="T17" b="T18"/>
                <a:pathLst>
                  <a:path w="19" h="282">
                    <a:moveTo>
                      <a:pt x="17" y="0"/>
                    </a:moveTo>
                    <a:lnTo>
                      <a:pt x="0" y="0"/>
                    </a:lnTo>
                    <a:lnTo>
                      <a:pt x="3" y="282"/>
                    </a:lnTo>
                    <a:lnTo>
                      <a:pt x="19" y="282"/>
                    </a:lnTo>
                    <a:lnTo>
                      <a:pt x="17" y="0"/>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24" name="Freeform 280"/>
              <p:cNvSpPr/>
              <p:nvPr/>
            </p:nvSpPr>
            <p:spPr bwMode="auto">
              <a:xfrm>
                <a:off x="3956050" y="5751513"/>
                <a:ext cx="274638" cy="144462"/>
              </a:xfrm>
              <a:custGeom>
                <a:avLst/>
                <a:gdLst>
                  <a:gd name="T0" fmla="*/ 2147483647 w 234"/>
                  <a:gd name="T1" fmla="*/ 2147483647 h 140"/>
                  <a:gd name="T2" fmla="*/ 2147483647 w 234"/>
                  <a:gd name="T3" fmla="*/ 2147483647 h 140"/>
                  <a:gd name="T4" fmla="*/ 2147483647 w 234"/>
                  <a:gd name="T5" fmla="*/ 0 h 140"/>
                  <a:gd name="T6" fmla="*/ 0 w 234"/>
                  <a:gd name="T7" fmla="*/ 2147483647 h 140"/>
                  <a:gd name="T8" fmla="*/ 2147483647 w 234"/>
                  <a:gd name="T9" fmla="*/ 2147483647 h 140"/>
                  <a:gd name="T10" fmla="*/ 0 60000 65536"/>
                  <a:gd name="T11" fmla="*/ 0 60000 65536"/>
                  <a:gd name="T12" fmla="*/ 0 60000 65536"/>
                  <a:gd name="T13" fmla="*/ 0 60000 65536"/>
                  <a:gd name="T14" fmla="*/ 0 60000 65536"/>
                  <a:gd name="T15" fmla="*/ 0 w 234"/>
                  <a:gd name="T16" fmla="*/ 0 h 140"/>
                  <a:gd name="T17" fmla="*/ 234 w 234"/>
                  <a:gd name="T18" fmla="*/ 140 h 140"/>
                </a:gdLst>
                <a:ahLst/>
                <a:cxnLst>
                  <a:cxn ang="T10">
                    <a:pos x="T0" y="T1"/>
                  </a:cxn>
                  <a:cxn ang="T11">
                    <a:pos x="T2" y="T3"/>
                  </a:cxn>
                  <a:cxn ang="T12">
                    <a:pos x="T4" y="T5"/>
                  </a:cxn>
                  <a:cxn ang="T13">
                    <a:pos x="T6" y="T7"/>
                  </a:cxn>
                  <a:cxn ang="T14">
                    <a:pos x="T8" y="T9"/>
                  </a:cxn>
                </a:cxnLst>
                <a:rect l="T15" t="T16" r="T17" b="T18"/>
                <a:pathLst>
                  <a:path w="234" h="140">
                    <a:moveTo>
                      <a:pt x="226" y="140"/>
                    </a:moveTo>
                    <a:lnTo>
                      <a:pt x="234" y="127"/>
                    </a:lnTo>
                    <a:lnTo>
                      <a:pt x="8" y="0"/>
                    </a:lnTo>
                    <a:lnTo>
                      <a:pt x="0" y="13"/>
                    </a:lnTo>
                    <a:lnTo>
                      <a:pt x="226" y="140"/>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25" name="Freeform 281"/>
              <p:cNvSpPr/>
              <p:nvPr/>
            </p:nvSpPr>
            <p:spPr bwMode="auto">
              <a:xfrm>
                <a:off x="3548063" y="5751513"/>
                <a:ext cx="274637" cy="144462"/>
              </a:xfrm>
              <a:custGeom>
                <a:avLst/>
                <a:gdLst>
                  <a:gd name="T0" fmla="*/ 0 w 235"/>
                  <a:gd name="T1" fmla="*/ 2147483647 h 140"/>
                  <a:gd name="T2" fmla="*/ 2147483647 w 235"/>
                  <a:gd name="T3" fmla="*/ 2147483647 h 140"/>
                  <a:gd name="T4" fmla="*/ 2147483647 w 235"/>
                  <a:gd name="T5" fmla="*/ 2147483647 h 140"/>
                  <a:gd name="T6" fmla="*/ 2147483647 w 235"/>
                  <a:gd name="T7" fmla="*/ 0 h 140"/>
                  <a:gd name="T8" fmla="*/ 0 w 235"/>
                  <a:gd name="T9" fmla="*/ 2147483647 h 140"/>
                  <a:gd name="T10" fmla="*/ 0 60000 65536"/>
                  <a:gd name="T11" fmla="*/ 0 60000 65536"/>
                  <a:gd name="T12" fmla="*/ 0 60000 65536"/>
                  <a:gd name="T13" fmla="*/ 0 60000 65536"/>
                  <a:gd name="T14" fmla="*/ 0 60000 65536"/>
                  <a:gd name="T15" fmla="*/ 0 w 235"/>
                  <a:gd name="T16" fmla="*/ 0 h 140"/>
                  <a:gd name="T17" fmla="*/ 235 w 235"/>
                  <a:gd name="T18" fmla="*/ 140 h 140"/>
                </a:gdLst>
                <a:ahLst/>
                <a:cxnLst>
                  <a:cxn ang="T10">
                    <a:pos x="T0" y="T1"/>
                  </a:cxn>
                  <a:cxn ang="T11">
                    <a:pos x="T2" y="T3"/>
                  </a:cxn>
                  <a:cxn ang="T12">
                    <a:pos x="T4" y="T5"/>
                  </a:cxn>
                  <a:cxn ang="T13">
                    <a:pos x="T6" y="T7"/>
                  </a:cxn>
                  <a:cxn ang="T14">
                    <a:pos x="T8" y="T9"/>
                  </a:cxn>
                </a:cxnLst>
                <a:rect l="T15" t="T16" r="T17" b="T18"/>
                <a:pathLst>
                  <a:path w="235" h="140">
                    <a:moveTo>
                      <a:pt x="0" y="127"/>
                    </a:moveTo>
                    <a:lnTo>
                      <a:pt x="8" y="140"/>
                    </a:lnTo>
                    <a:lnTo>
                      <a:pt x="235" y="13"/>
                    </a:lnTo>
                    <a:lnTo>
                      <a:pt x="227" y="0"/>
                    </a:lnTo>
                    <a:lnTo>
                      <a:pt x="0" y="127"/>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26" name="Freeform 282"/>
              <p:cNvSpPr/>
              <p:nvPr/>
            </p:nvSpPr>
            <p:spPr bwMode="auto">
              <a:xfrm>
                <a:off x="3282950" y="5749925"/>
                <a:ext cx="276225" cy="146050"/>
              </a:xfrm>
              <a:custGeom>
                <a:avLst/>
                <a:gdLst>
                  <a:gd name="T0" fmla="*/ 2147483647 w 237"/>
                  <a:gd name="T1" fmla="*/ 2147483647 h 141"/>
                  <a:gd name="T2" fmla="*/ 2147483647 w 237"/>
                  <a:gd name="T3" fmla="*/ 2147483647 h 141"/>
                  <a:gd name="T4" fmla="*/ 2147483647 w 237"/>
                  <a:gd name="T5" fmla="*/ 0 h 141"/>
                  <a:gd name="T6" fmla="*/ 0 w 237"/>
                  <a:gd name="T7" fmla="*/ 2147483647 h 141"/>
                  <a:gd name="T8" fmla="*/ 2147483647 w 237"/>
                  <a:gd name="T9" fmla="*/ 2147483647 h 141"/>
                  <a:gd name="T10" fmla="*/ 0 60000 65536"/>
                  <a:gd name="T11" fmla="*/ 0 60000 65536"/>
                  <a:gd name="T12" fmla="*/ 0 60000 65536"/>
                  <a:gd name="T13" fmla="*/ 0 60000 65536"/>
                  <a:gd name="T14" fmla="*/ 0 60000 65536"/>
                  <a:gd name="T15" fmla="*/ 0 w 237"/>
                  <a:gd name="T16" fmla="*/ 0 h 141"/>
                  <a:gd name="T17" fmla="*/ 237 w 237"/>
                  <a:gd name="T18" fmla="*/ 141 h 141"/>
                </a:gdLst>
                <a:ahLst/>
                <a:cxnLst>
                  <a:cxn ang="T10">
                    <a:pos x="T0" y="T1"/>
                  </a:cxn>
                  <a:cxn ang="T11">
                    <a:pos x="T2" y="T3"/>
                  </a:cxn>
                  <a:cxn ang="T12">
                    <a:pos x="T4" y="T5"/>
                  </a:cxn>
                  <a:cxn ang="T13">
                    <a:pos x="T6" y="T7"/>
                  </a:cxn>
                  <a:cxn ang="T14">
                    <a:pos x="T8" y="T9"/>
                  </a:cxn>
                </a:cxnLst>
                <a:rect l="T15" t="T16" r="T17" b="T18"/>
                <a:pathLst>
                  <a:path w="237" h="141">
                    <a:moveTo>
                      <a:pt x="228" y="141"/>
                    </a:moveTo>
                    <a:lnTo>
                      <a:pt x="237" y="128"/>
                    </a:lnTo>
                    <a:lnTo>
                      <a:pt x="8" y="0"/>
                    </a:lnTo>
                    <a:lnTo>
                      <a:pt x="0" y="13"/>
                    </a:lnTo>
                    <a:lnTo>
                      <a:pt x="228" y="141"/>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27" name="Freeform 283"/>
              <p:cNvSpPr/>
              <p:nvPr/>
            </p:nvSpPr>
            <p:spPr bwMode="auto">
              <a:xfrm>
                <a:off x="6170613" y="5722938"/>
                <a:ext cx="19050" cy="327025"/>
              </a:xfrm>
              <a:custGeom>
                <a:avLst/>
                <a:gdLst>
                  <a:gd name="T0" fmla="*/ 2147483647 w 17"/>
                  <a:gd name="T1" fmla="*/ 0 h 315"/>
                  <a:gd name="T2" fmla="*/ 0 w 17"/>
                  <a:gd name="T3" fmla="*/ 0 h 315"/>
                  <a:gd name="T4" fmla="*/ 2147483647 w 17"/>
                  <a:gd name="T5" fmla="*/ 2147483647 h 315"/>
                  <a:gd name="T6" fmla="*/ 2147483647 w 17"/>
                  <a:gd name="T7" fmla="*/ 2147483647 h 315"/>
                  <a:gd name="T8" fmla="*/ 2147483647 w 17"/>
                  <a:gd name="T9" fmla="*/ 0 h 315"/>
                  <a:gd name="T10" fmla="*/ 0 60000 65536"/>
                  <a:gd name="T11" fmla="*/ 0 60000 65536"/>
                  <a:gd name="T12" fmla="*/ 0 60000 65536"/>
                  <a:gd name="T13" fmla="*/ 0 60000 65536"/>
                  <a:gd name="T14" fmla="*/ 0 60000 65536"/>
                  <a:gd name="T15" fmla="*/ 0 w 17"/>
                  <a:gd name="T16" fmla="*/ 0 h 315"/>
                  <a:gd name="T17" fmla="*/ 17 w 17"/>
                  <a:gd name="T18" fmla="*/ 315 h 315"/>
                </a:gdLst>
                <a:ahLst/>
                <a:cxnLst>
                  <a:cxn ang="T10">
                    <a:pos x="T0" y="T1"/>
                  </a:cxn>
                  <a:cxn ang="T11">
                    <a:pos x="T2" y="T3"/>
                  </a:cxn>
                  <a:cxn ang="T12">
                    <a:pos x="T4" y="T5"/>
                  </a:cxn>
                  <a:cxn ang="T13">
                    <a:pos x="T6" y="T7"/>
                  </a:cxn>
                  <a:cxn ang="T14">
                    <a:pos x="T8" y="T9"/>
                  </a:cxn>
                </a:cxnLst>
                <a:rect l="T15" t="T16" r="T17" b="T18"/>
                <a:pathLst>
                  <a:path w="17" h="315">
                    <a:moveTo>
                      <a:pt x="16" y="0"/>
                    </a:moveTo>
                    <a:lnTo>
                      <a:pt x="0" y="0"/>
                    </a:lnTo>
                    <a:lnTo>
                      <a:pt x="1" y="315"/>
                    </a:lnTo>
                    <a:lnTo>
                      <a:pt x="17" y="315"/>
                    </a:lnTo>
                    <a:lnTo>
                      <a:pt x="16"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28" name="Freeform 284"/>
              <p:cNvSpPr/>
              <p:nvPr/>
            </p:nvSpPr>
            <p:spPr bwMode="auto">
              <a:xfrm>
                <a:off x="6240463" y="5734050"/>
                <a:ext cx="19050" cy="292100"/>
              </a:xfrm>
              <a:custGeom>
                <a:avLst/>
                <a:gdLst>
                  <a:gd name="T0" fmla="*/ 2147483647 w 17"/>
                  <a:gd name="T1" fmla="*/ 0 h 282"/>
                  <a:gd name="T2" fmla="*/ 0 w 17"/>
                  <a:gd name="T3" fmla="*/ 0 h 282"/>
                  <a:gd name="T4" fmla="*/ 0 w 17"/>
                  <a:gd name="T5" fmla="*/ 2147483647 h 282"/>
                  <a:gd name="T6" fmla="*/ 2147483647 w 17"/>
                  <a:gd name="T7" fmla="*/ 2147483647 h 282"/>
                  <a:gd name="T8" fmla="*/ 2147483647 w 17"/>
                  <a:gd name="T9" fmla="*/ 0 h 282"/>
                  <a:gd name="T10" fmla="*/ 0 60000 65536"/>
                  <a:gd name="T11" fmla="*/ 0 60000 65536"/>
                  <a:gd name="T12" fmla="*/ 0 60000 65536"/>
                  <a:gd name="T13" fmla="*/ 0 60000 65536"/>
                  <a:gd name="T14" fmla="*/ 0 60000 65536"/>
                  <a:gd name="T15" fmla="*/ 0 w 17"/>
                  <a:gd name="T16" fmla="*/ 0 h 282"/>
                  <a:gd name="T17" fmla="*/ 17 w 17"/>
                  <a:gd name="T18" fmla="*/ 282 h 282"/>
                </a:gdLst>
                <a:ahLst/>
                <a:cxnLst>
                  <a:cxn ang="T10">
                    <a:pos x="T0" y="T1"/>
                  </a:cxn>
                  <a:cxn ang="T11">
                    <a:pos x="T2" y="T3"/>
                  </a:cxn>
                  <a:cxn ang="T12">
                    <a:pos x="T4" y="T5"/>
                  </a:cxn>
                  <a:cxn ang="T13">
                    <a:pos x="T6" y="T7"/>
                  </a:cxn>
                  <a:cxn ang="T14">
                    <a:pos x="T8" y="T9"/>
                  </a:cxn>
                </a:cxnLst>
                <a:rect l="T15" t="T16" r="T17" b="T18"/>
                <a:pathLst>
                  <a:path w="17" h="282">
                    <a:moveTo>
                      <a:pt x="16" y="0"/>
                    </a:moveTo>
                    <a:lnTo>
                      <a:pt x="0" y="0"/>
                    </a:lnTo>
                    <a:lnTo>
                      <a:pt x="0" y="282"/>
                    </a:lnTo>
                    <a:lnTo>
                      <a:pt x="17" y="282"/>
                    </a:lnTo>
                    <a:lnTo>
                      <a:pt x="16"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29" name="Freeform 285"/>
              <p:cNvSpPr/>
              <p:nvPr/>
            </p:nvSpPr>
            <p:spPr bwMode="auto">
              <a:xfrm>
                <a:off x="6167438" y="6042025"/>
                <a:ext cx="346075" cy="185738"/>
              </a:xfrm>
              <a:custGeom>
                <a:avLst/>
                <a:gdLst>
                  <a:gd name="T0" fmla="*/ 2147483647 w 297"/>
                  <a:gd name="T1" fmla="*/ 0 h 179"/>
                  <a:gd name="T2" fmla="*/ 0 w 297"/>
                  <a:gd name="T3" fmla="*/ 2147483647 h 179"/>
                  <a:gd name="T4" fmla="*/ 2147483647 w 297"/>
                  <a:gd name="T5" fmla="*/ 2147483647 h 179"/>
                  <a:gd name="T6" fmla="*/ 2147483647 w 297"/>
                  <a:gd name="T7" fmla="*/ 2147483647 h 179"/>
                  <a:gd name="T8" fmla="*/ 2147483647 w 297"/>
                  <a:gd name="T9" fmla="*/ 0 h 179"/>
                  <a:gd name="T10" fmla="*/ 0 60000 65536"/>
                  <a:gd name="T11" fmla="*/ 0 60000 65536"/>
                  <a:gd name="T12" fmla="*/ 0 60000 65536"/>
                  <a:gd name="T13" fmla="*/ 0 60000 65536"/>
                  <a:gd name="T14" fmla="*/ 0 60000 65536"/>
                  <a:gd name="T15" fmla="*/ 0 w 297"/>
                  <a:gd name="T16" fmla="*/ 0 h 179"/>
                  <a:gd name="T17" fmla="*/ 297 w 297"/>
                  <a:gd name="T18" fmla="*/ 179 h 179"/>
                </a:gdLst>
                <a:ahLst/>
                <a:cxnLst>
                  <a:cxn ang="T10">
                    <a:pos x="T0" y="T1"/>
                  </a:cxn>
                  <a:cxn ang="T11">
                    <a:pos x="T2" y="T3"/>
                  </a:cxn>
                  <a:cxn ang="T12">
                    <a:pos x="T4" y="T5"/>
                  </a:cxn>
                  <a:cxn ang="T13">
                    <a:pos x="T6" y="T7"/>
                  </a:cxn>
                  <a:cxn ang="T14">
                    <a:pos x="T8" y="T9"/>
                  </a:cxn>
                </a:cxnLst>
                <a:rect l="T15" t="T16" r="T17" b="T18"/>
                <a:pathLst>
                  <a:path w="297" h="179">
                    <a:moveTo>
                      <a:pt x="8" y="0"/>
                    </a:moveTo>
                    <a:lnTo>
                      <a:pt x="0" y="14"/>
                    </a:lnTo>
                    <a:lnTo>
                      <a:pt x="288" y="179"/>
                    </a:lnTo>
                    <a:lnTo>
                      <a:pt x="297" y="164"/>
                    </a:lnTo>
                    <a:lnTo>
                      <a:pt x="8"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0" name="Freeform 286"/>
              <p:cNvSpPr/>
              <p:nvPr/>
            </p:nvSpPr>
            <p:spPr bwMode="auto">
              <a:xfrm>
                <a:off x="6503988" y="6042025"/>
                <a:ext cx="347662" cy="185738"/>
              </a:xfrm>
              <a:custGeom>
                <a:avLst/>
                <a:gdLst>
                  <a:gd name="T0" fmla="*/ 0 w 298"/>
                  <a:gd name="T1" fmla="*/ 2147483647 h 179"/>
                  <a:gd name="T2" fmla="*/ 2147483647 w 298"/>
                  <a:gd name="T3" fmla="*/ 2147483647 h 179"/>
                  <a:gd name="T4" fmla="*/ 2147483647 w 298"/>
                  <a:gd name="T5" fmla="*/ 2147483647 h 179"/>
                  <a:gd name="T6" fmla="*/ 2147483647 w 298"/>
                  <a:gd name="T7" fmla="*/ 0 h 179"/>
                  <a:gd name="T8" fmla="*/ 0 w 298"/>
                  <a:gd name="T9" fmla="*/ 2147483647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0" y="164"/>
                    </a:moveTo>
                    <a:lnTo>
                      <a:pt x="8" y="179"/>
                    </a:lnTo>
                    <a:lnTo>
                      <a:pt x="298" y="14"/>
                    </a:lnTo>
                    <a:lnTo>
                      <a:pt x="291" y="0"/>
                    </a:lnTo>
                    <a:lnTo>
                      <a:pt x="0" y="164"/>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31" name="Freeform 287"/>
              <p:cNvSpPr/>
              <p:nvPr/>
            </p:nvSpPr>
            <p:spPr bwMode="auto">
              <a:xfrm>
                <a:off x="6492875" y="5994400"/>
                <a:ext cx="300038" cy="160338"/>
              </a:xfrm>
              <a:custGeom>
                <a:avLst/>
                <a:gdLst>
                  <a:gd name="T0" fmla="*/ 0 w 258"/>
                  <a:gd name="T1" fmla="*/ 2147483647 h 154"/>
                  <a:gd name="T2" fmla="*/ 2147483647 w 258"/>
                  <a:gd name="T3" fmla="*/ 2147483647 h 154"/>
                  <a:gd name="T4" fmla="*/ 2147483647 w 258"/>
                  <a:gd name="T5" fmla="*/ 2147483647 h 154"/>
                  <a:gd name="T6" fmla="*/ 2147483647 w 258"/>
                  <a:gd name="T7" fmla="*/ 0 h 154"/>
                  <a:gd name="T8" fmla="*/ 0 w 258"/>
                  <a:gd name="T9" fmla="*/ 2147483647 h 154"/>
                  <a:gd name="T10" fmla="*/ 0 60000 65536"/>
                  <a:gd name="T11" fmla="*/ 0 60000 65536"/>
                  <a:gd name="T12" fmla="*/ 0 60000 65536"/>
                  <a:gd name="T13" fmla="*/ 0 60000 65536"/>
                  <a:gd name="T14" fmla="*/ 0 60000 65536"/>
                  <a:gd name="T15" fmla="*/ 0 w 258"/>
                  <a:gd name="T16" fmla="*/ 0 h 154"/>
                  <a:gd name="T17" fmla="*/ 258 w 258"/>
                  <a:gd name="T18" fmla="*/ 154 h 154"/>
                </a:gdLst>
                <a:ahLst/>
                <a:cxnLst>
                  <a:cxn ang="T10">
                    <a:pos x="T0" y="T1"/>
                  </a:cxn>
                  <a:cxn ang="T11">
                    <a:pos x="T2" y="T3"/>
                  </a:cxn>
                  <a:cxn ang="T12">
                    <a:pos x="T4" y="T5"/>
                  </a:cxn>
                  <a:cxn ang="T13">
                    <a:pos x="T6" y="T7"/>
                  </a:cxn>
                  <a:cxn ang="T14">
                    <a:pos x="T8" y="T9"/>
                  </a:cxn>
                </a:cxnLst>
                <a:rect l="T15" t="T16" r="T17" b="T18"/>
                <a:pathLst>
                  <a:path w="258" h="154">
                    <a:moveTo>
                      <a:pt x="0" y="141"/>
                    </a:moveTo>
                    <a:lnTo>
                      <a:pt x="8" y="154"/>
                    </a:lnTo>
                    <a:lnTo>
                      <a:pt x="258" y="14"/>
                    </a:lnTo>
                    <a:lnTo>
                      <a:pt x="249" y="0"/>
                    </a:lnTo>
                    <a:lnTo>
                      <a:pt x="0" y="141"/>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2" name="Freeform 288"/>
              <p:cNvSpPr/>
              <p:nvPr/>
            </p:nvSpPr>
            <p:spPr bwMode="auto">
              <a:xfrm>
                <a:off x="6837363" y="5707063"/>
                <a:ext cx="20637" cy="342900"/>
              </a:xfrm>
              <a:custGeom>
                <a:avLst/>
                <a:gdLst>
                  <a:gd name="T0" fmla="*/ 0 w 18"/>
                  <a:gd name="T1" fmla="*/ 2147483647 h 331"/>
                  <a:gd name="T2" fmla="*/ 2147483647 w 18"/>
                  <a:gd name="T3" fmla="*/ 2147483647 h 331"/>
                  <a:gd name="T4" fmla="*/ 2147483647 w 18"/>
                  <a:gd name="T5" fmla="*/ 0 h 331"/>
                  <a:gd name="T6" fmla="*/ 2147483647 w 18"/>
                  <a:gd name="T7" fmla="*/ 0 h 331"/>
                  <a:gd name="T8" fmla="*/ 0 w 18"/>
                  <a:gd name="T9" fmla="*/ 2147483647 h 331"/>
                  <a:gd name="T10" fmla="*/ 0 60000 65536"/>
                  <a:gd name="T11" fmla="*/ 0 60000 65536"/>
                  <a:gd name="T12" fmla="*/ 0 60000 65536"/>
                  <a:gd name="T13" fmla="*/ 0 60000 65536"/>
                  <a:gd name="T14" fmla="*/ 0 60000 65536"/>
                  <a:gd name="T15" fmla="*/ 0 w 18"/>
                  <a:gd name="T16" fmla="*/ 0 h 331"/>
                  <a:gd name="T17" fmla="*/ 18 w 18"/>
                  <a:gd name="T18" fmla="*/ 331 h 331"/>
                </a:gdLst>
                <a:ahLst/>
                <a:cxnLst>
                  <a:cxn ang="T10">
                    <a:pos x="T0" y="T1"/>
                  </a:cxn>
                  <a:cxn ang="T11">
                    <a:pos x="T2" y="T3"/>
                  </a:cxn>
                  <a:cxn ang="T12">
                    <a:pos x="T4" y="T5"/>
                  </a:cxn>
                  <a:cxn ang="T13">
                    <a:pos x="T6" y="T7"/>
                  </a:cxn>
                  <a:cxn ang="T14">
                    <a:pos x="T8" y="T9"/>
                  </a:cxn>
                </a:cxnLst>
                <a:rect l="T15" t="T16" r="T17" b="T18"/>
                <a:pathLst>
                  <a:path w="18" h="331">
                    <a:moveTo>
                      <a:pt x="0" y="331"/>
                    </a:moveTo>
                    <a:lnTo>
                      <a:pt x="17" y="331"/>
                    </a:lnTo>
                    <a:lnTo>
                      <a:pt x="18" y="0"/>
                    </a:lnTo>
                    <a:lnTo>
                      <a:pt x="1" y="0"/>
                    </a:lnTo>
                    <a:lnTo>
                      <a:pt x="0" y="331"/>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3" name="Freeform 289"/>
              <p:cNvSpPr/>
              <p:nvPr/>
            </p:nvSpPr>
            <p:spPr bwMode="auto">
              <a:xfrm>
                <a:off x="6503988" y="5529263"/>
                <a:ext cx="347662" cy="185737"/>
              </a:xfrm>
              <a:custGeom>
                <a:avLst/>
                <a:gdLst>
                  <a:gd name="T0" fmla="*/ 2147483647 w 298"/>
                  <a:gd name="T1" fmla="*/ 2147483647 h 180"/>
                  <a:gd name="T2" fmla="*/ 2147483647 w 298"/>
                  <a:gd name="T3" fmla="*/ 2147483647 h 180"/>
                  <a:gd name="T4" fmla="*/ 2147483647 w 298"/>
                  <a:gd name="T5" fmla="*/ 0 h 180"/>
                  <a:gd name="T6" fmla="*/ 0 w 298"/>
                  <a:gd name="T7" fmla="*/ 2147483647 h 180"/>
                  <a:gd name="T8" fmla="*/ 2147483647 w 298"/>
                  <a:gd name="T9" fmla="*/ 2147483647 h 180"/>
                  <a:gd name="T10" fmla="*/ 0 60000 65536"/>
                  <a:gd name="T11" fmla="*/ 0 60000 65536"/>
                  <a:gd name="T12" fmla="*/ 0 60000 65536"/>
                  <a:gd name="T13" fmla="*/ 0 60000 65536"/>
                  <a:gd name="T14" fmla="*/ 0 60000 65536"/>
                  <a:gd name="T15" fmla="*/ 0 w 298"/>
                  <a:gd name="T16" fmla="*/ 0 h 180"/>
                  <a:gd name="T17" fmla="*/ 298 w 298"/>
                  <a:gd name="T18" fmla="*/ 180 h 180"/>
                </a:gdLst>
                <a:ahLst/>
                <a:cxnLst>
                  <a:cxn ang="T10">
                    <a:pos x="T0" y="T1"/>
                  </a:cxn>
                  <a:cxn ang="T11">
                    <a:pos x="T2" y="T3"/>
                  </a:cxn>
                  <a:cxn ang="T12">
                    <a:pos x="T4" y="T5"/>
                  </a:cxn>
                  <a:cxn ang="T13">
                    <a:pos x="T6" y="T7"/>
                  </a:cxn>
                  <a:cxn ang="T14">
                    <a:pos x="T8" y="T9"/>
                  </a:cxn>
                </a:cxnLst>
                <a:rect l="T15" t="T16" r="T17" b="T18"/>
                <a:pathLst>
                  <a:path w="298" h="180">
                    <a:moveTo>
                      <a:pt x="291" y="180"/>
                    </a:moveTo>
                    <a:lnTo>
                      <a:pt x="298" y="166"/>
                    </a:lnTo>
                    <a:lnTo>
                      <a:pt x="8" y="0"/>
                    </a:lnTo>
                    <a:lnTo>
                      <a:pt x="0" y="15"/>
                    </a:lnTo>
                    <a:lnTo>
                      <a:pt x="291" y="18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4" name="Freeform 290"/>
              <p:cNvSpPr/>
              <p:nvPr/>
            </p:nvSpPr>
            <p:spPr bwMode="auto">
              <a:xfrm>
                <a:off x="6484938" y="5594350"/>
                <a:ext cx="300037" cy="161925"/>
              </a:xfrm>
              <a:custGeom>
                <a:avLst/>
                <a:gdLst>
                  <a:gd name="T0" fmla="*/ 2147483647 w 258"/>
                  <a:gd name="T1" fmla="*/ 2147483647 h 157"/>
                  <a:gd name="T2" fmla="*/ 2147483647 w 258"/>
                  <a:gd name="T3" fmla="*/ 2147483647 h 157"/>
                  <a:gd name="T4" fmla="*/ 2147483647 w 258"/>
                  <a:gd name="T5" fmla="*/ 0 h 157"/>
                  <a:gd name="T6" fmla="*/ 0 w 258"/>
                  <a:gd name="T7" fmla="*/ 2147483647 h 157"/>
                  <a:gd name="T8" fmla="*/ 2147483647 w 258"/>
                  <a:gd name="T9" fmla="*/ 2147483647 h 157"/>
                  <a:gd name="T10" fmla="*/ 0 60000 65536"/>
                  <a:gd name="T11" fmla="*/ 0 60000 65536"/>
                  <a:gd name="T12" fmla="*/ 0 60000 65536"/>
                  <a:gd name="T13" fmla="*/ 0 60000 65536"/>
                  <a:gd name="T14" fmla="*/ 0 60000 65536"/>
                  <a:gd name="T15" fmla="*/ 0 w 258"/>
                  <a:gd name="T16" fmla="*/ 0 h 157"/>
                  <a:gd name="T17" fmla="*/ 258 w 258"/>
                  <a:gd name="T18" fmla="*/ 157 h 157"/>
                </a:gdLst>
                <a:ahLst/>
                <a:cxnLst>
                  <a:cxn ang="T10">
                    <a:pos x="T0" y="T1"/>
                  </a:cxn>
                  <a:cxn ang="T11">
                    <a:pos x="T2" y="T3"/>
                  </a:cxn>
                  <a:cxn ang="T12">
                    <a:pos x="T4" y="T5"/>
                  </a:cxn>
                  <a:cxn ang="T13">
                    <a:pos x="T6" y="T7"/>
                  </a:cxn>
                  <a:cxn ang="T14">
                    <a:pos x="T8" y="T9"/>
                  </a:cxn>
                </a:cxnLst>
                <a:rect l="T15" t="T16" r="T17" b="T18"/>
                <a:pathLst>
                  <a:path w="258" h="157">
                    <a:moveTo>
                      <a:pt x="250" y="157"/>
                    </a:moveTo>
                    <a:lnTo>
                      <a:pt x="258" y="143"/>
                    </a:lnTo>
                    <a:lnTo>
                      <a:pt x="8" y="0"/>
                    </a:lnTo>
                    <a:lnTo>
                      <a:pt x="0" y="15"/>
                    </a:lnTo>
                    <a:lnTo>
                      <a:pt x="250" y="157"/>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5" name="Freeform 291"/>
              <p:cNvSpPr/>
              <p:nvPr/>
            </p:nvSpPr>
            <p:spPr bwMode="auto">
              <a:xfrm>
                <a:off x="6167438" y="5529263"/>
                <a:ext cx="346075" cy="185737"/>
              </a:xfrm>
              <a:custGeom>
                <a:avLst/>
                <a:gdLst>
                  <a:gd name="T0" fmla="*/ 0 w 297"/>
                  <a:gd name="T1" fmla="*/ 2147483647 h 180"/>
                  <a:gd name="T2" fmla="*/ 2147483647 w 297"/>
                  <a:gd name="T3" fmla="*/ 2147483647 h 180"/>
                  <a:gd name="T4" fmla="*/ 2147483647 w 297"/>
                  <a:gd name="T5" fmla="*/ 2147483647 h 180"/>
                  <a:gd name="T6" fmla="*/ 2147483647 w 297"/>
                  <a:gd name="T7" fmla="*/ 0 h 180"/>
                  <a:gd name="T8" fmla="*/ 0 w 297"/>
                  <a:gd name="T9" fmla="*/ 2147483647 h 180"/>
                  <a:gd name="T10" fmla="*/ 0 60000 65536"/>
                  <a:gd name="T11" fmla="*/ 0 60000 65536"/>
                  <a:gd name="T12" fmla="*/ 0 60000 65536"/>
                  <a:gd name="T13" fmla="*/ 0 60000 65536"/>
                  <a:gd name="T14" fmla="*/ 0 60000 65536"/>
                  <a:gd name="T15" fmla="*/ 0 w 297"/>
                  <a:gd name="T16" fmla="*/ 0 h 180"/>
                  <a:gd name="T17" fmla="*/ 297 w 297"/>
                  <a:gd name="T18" fmla="*/ 180 h 180"/>
                </a:gdLst>
                <a:ahLst/>
                <a:cxnLst>
                  <a:cxn ang="T10">
                    <a:pos x="T0" y="T1"/>
                  </a:cxn>
                  <a:cxn ang="T11">
                    <a:pos x="T2" y="T3"/>
                  </a:cxn>
                  <a:cxn ang="T12">
                    <a:pos x="T4" y="T5"/>
                  </a:cxn>
                  <a:cxn ang="T13">
                    <a:pos x="T6" y="T7"/>
                  </a:cxn>
                  <a:cxn ang="T14">
                    <a:pos x="T8" y="T9"/>
                  </a:cxn>
                </a:cxnLst>
                <a:rect l="T15" t="T16" r="T17" b="T18"/>
                <a:pathLst>
                  <a:path w="297" h="180">
                    <a:moveTo>
                      <a:pt x="0" y="166"/>
                    </a:moveTo>
                    <a:lnTo>
                      <a:pt x="8" y="180"/>
                    </a:lnTo>
                    <a:lnTo>
                      <a:pt x="297" y="15"/>
                    </a:lnTo>
                    <a:lnTo>
                      <a:pt x="288" y="0"/>
                    </a:lnTo>
                    <a:lnTo>
                      <a:pt x="0" y="166"/>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6" name="Freeform 292"/>
              <p:cNvSpPr/>
              <p:nvPr/>
            </p:nvSpPr>
            <p:spPr bwMode="auto">
              <a:xfrm>
                <a:off x="5830888" y="5529263"/>
                <a:ext cx="346075" cy="185737"/>
              </a:xfrm>
              <a:custGeom>
                <a:avLst/>
                <a:gdLst>
                  <a:gd name="T0" fmla="*/ 2147483647 w 297"/>
                  <a:gd name="T1" fmla="*/ 2147483647 h 180"/>
                  <a:gd name="T2" fmla="*/ 2147483647 w 297"/>
                  <a:gd name="T3" fmla="*/ 2147483647 h 180"/>
                  <a:gd name="T4" fmla="*/ 2147483647 w 297"/>
                  <a:gd name="T5" fmla="*/ 0 h 180"/>
                  <a:gd name="T6" fmla="*/ 0 w 297"/>
                  <a:gd name="T7" fmla="*/ 2147483647 h 180"/>
                  <a:gd name="T8" fmla="*/ 2147483647 w 297"/>
                  <a:gd name="T9" fmla="*/ 2147483647 h 180"/>
                  <a:gd name="T10" fmla="*/ 0 60000 65536"/>
                  <a:gd name="T11" fmla="*/ 0 60000 65536"/>
                  <a:gd name="T12" fmla="*/ 0 60000 65536"/>
                  <a:gd name="T13" fmla="*/ 0 60000 65536"/>
                  <a:gd name="T14" fmla="*/ 0 60000 65536"/>
                  <a:gd name="T15" fmla="*/ 0 w 297"/>
                  <a:gd name="T16" fmla="*/ 0 h 180"/>
                  <a:gd name="T17" fmla="*/ 297 w 297"/>
                  <a:gd name="T18" fmla="*/ 180 h 180"/>
                </a:gdLst>
                <a:ahLst/>
                <a:cxnLst>
                  <a:cxn ang="T10">
                    <a:pos x="T0" y="T1"/>
                  </a:cxn>
                  <a:cxn ang="T11">
                    <a:pos x="T2" y="T3"/>
                  </a:cxn>
                  <a:cxn ang="T12">
                    <a:pos x="T4" y="T5"/>
                  </a:cxn>
                  <a:cxn ang="T13">
                    <a:pos x="T6" y="T7"/>
                  </a:cxn>
                  <a:cxn ang="T14">
                    <a:pos x="T8" y="T9"/>
                  </a:cxn>
                </a:cxnLst>
                <a:rect l="T15" t="T16" r="T17" b="T18"/>
                <a:pathLst>
                  <a:path w="297" h="180">
                    <a:moveTo>
                      <a:pt x="289" y="180"/>
                    </a:moveTo>
                    <a:lnTo>
                      <a:pt x="297" y="166"/>
                    </a:lnTo>
                    <a:lnTo>
                      <a:pt x="8" y="0"/>
                    </a:lnTo>
                    <a:lnTo>
                      <a:pt x="0" y="15"/>
                    </a:lnTo>
                    <a:lnTo>
                      <a:pt x="289" y="18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7" name="Freeform 293"/>
              <p:cNvSpPr/>
              <p:nvPr/>
            </p:nvSpPr>
            <p:spPr bwMode="auto">
              <a:xfrm>
                <a:off x="5575300" y="5529263"/>
                <a:ext cx="265113" cy="142875"/>
              </a:xfrm>
              <a:custGeom>
                <a:avLst/>
                <a:gdLst>
                  <a:gd name="T0" fmla="*/ 2147483647 w 228"/>
                  <a:gd name="T1" fmla="*/ 2147483647 h 138"/>
                  <a:gd name="T2" fmla="*/ 2147483647 w 228"/>
                  <a:gd name="T3" fmla="*/ 0 h 138"/>
                  <a:gd name="T4" fmla="*/ 0 w 228"/>
                  <a:gd name="T5" fmla="*/ 2147483647 h 138"/>
                  <a:gd name="T6" fmla="*/ 2147483647 w 228"/>
                  <a:gd name="T7" fmla="*/ 2147483647 h 138"/>
                  <a:gd name="T8" fmla="*/ 2147483647 w 228"/>
                  <a:gd name="T9" fmla="*/ 2147483647 h 138"/>
                  <a:gd name="T10" fmla="*/ 0 60000 65536"/>
                  <a:gd name="T11" fmla="*/ 0 60000 65536"/>
                  <a:gd name="T12" fmla="*/ 0 60000 65536"/>
                  <a:gd name="T13" fmla="*/ 0 60000 65536"/>
                  <a:gd name="T14" fmla="*/ 0 60000 65536"/>
                  <a:gd name="T15" fmla="*/ 0 w 228"/>
                  <a:gd name="T16" fmla="*/ 0 h 138"/>
                  <a:gd name="T17" fmla="*/ 228 w 228"/>
                  <a:gd name="T18" fmla="*/ 138 h 138"/>
                </a:gdLst>
                <a:ahLst/>
                <a:cxnLst>
                  <a:cxn ang="T10">
                    <a:pos x="T0" y="T1"/>
                  </a:cxn>
                  <a:cxn ang="T11">
                    <a:pos x="T2" y="T3"/>
                  </a:cxn>
                  <a:cxn ang="T12">
                    <a:pos x="T4" y="T5"/>
                  </a:cxn>
                  <a:cxn ang="T13">
                    <a:pos x="T6" y="T7"/>
                  </a:cxn>
                  <a:cxn ang="T14">
                    <a:pos x="T8" y="T9"/>
                  </a:cxn>
                </a:cxnLst>
                <a:rect l="T15" t="T16" r="T17" b="T18"/>
                <a:pathLst>
                  <a:path w="228" h="138">
                    <a:moveTo>
                      <a:pt x="228" y="14"/>
                    </a:moveTo>
                    <a:lnTo>
                      <a:pt x="220" y="0"/>
                    </a:lnTo>
                    <a:lnTo>
                      <a:pt x="0" y="125"/>
                    </a:lnTo>
                    <a:lnTo>
                      <a:pt x="8" y="138"/>
                    </a:lnTo>
                    <a:lnTo>
                      <a:pt x="228" y="14"/>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8" name="Freeform 294"/>
              <p:cNvSpPr/>
              <p:nvPr/>
            </p:nvSpPr>
            <p:spPr bwMode="auto">
              <a:xfrm>
                <a:off x="5489575" y="5781675"/>
                <a:ext cx="22225" cy="268288"/>
              </a:xfrm>
              <a:custGeom>
                <a:avLst/>
                <a:gdLst>
                  <a:gd name="T0" fmla="*/ 2147483647 w 19"/>
                  <a:gd name="T1" fmla="*/ 0 h 258"/>
                  <a:gd name="T2" fmla="*/ 0 w 19"/>
                  <a:gd name="T3" fmla="*/ 0 h 258"/>
                  <a:gd name="T4" fmla="*/ 2147483647 w 19"/>
                  <a:gd name="T5" fmla="*/ 2147483647 h 258"/>
                  <a:gd name="T6" fmla="*/ 2147483647 w 19"/>
                  <a:gd name="T7" fmla="*/ 2147483647 h 258"/>
                  <a:gd name="T8" fmla="*/ 2147483647 w 19"/>
                  <a:gd name="T9" fmla="*/ 0 h 258"/>
                  <a:gd name="T10" fmla="*/ 0 60000 65536"/>
                  <a:gd name="T11" fmla="*/ 0 60000 65536"/>
                  <a:gd name="T12" fmla="*/ 0 60000 65536"/>
                  <a:gd name="T13" fmla="*/ 0 60000 65536"/>
                  <a:gd name="T14" fmla="*/ 0 60000 65536"/>
                  <a:gd name="T15" fmla="*/ 0 w 19"/>
                  <a:gd name="T16" fmla="*/ 0 h 258"/>
                  <a:gd name="T17" fmla="*/ 19 w 19"/>
                  <a:gd name="T18" fmla="*/ 258 h 258"/>
                </a:gdLst>
                <a:ahLst/>
                <a:cxnLst>
                  <a:cxn ang="T10">
                    <a:pos x="T0" y="T1"/>
                  </a:cxn>
                  <a:cxn ang="T11">
                    <a:pos x="T2" y="T3"/>
                  </a:cxn>
                  <a:cxn ang="T12">
                    <a:pos x="T4" y="T5"/>
                  </a:cxn>
                  <a:cxn ang="T13">
                    <a:pos x="T6" y="T7"/>
                  </a:cxn>
                  <a:cxn ang="T14">
                    <a:pos x="T8" y="T9"/>
                  </a:cxn>
                </a:cxnLst>
                <a:rect l="T15" t="T16" r="T17" b="T18"/>
                <a:pathLst>
                  <a:path w="19" h="258">
                    <a:moveTo>
                      <a:pt x="17" y="0"/>
                    </a:moveTo>
                    <a:lnTo>
                      <a:pt x="0" y="0"/>
                    </a:lnTo>
                    <a:lnTo>
                      <a:pt x="2" y="258"/>
                    </a:lnTo>
                    <a:lnTo>
                      <a:pt x="19" y="258"/>
                    </a:lnTo>
                    <a:lnTo>
                      <a:pt x="17"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39" name="Freeform 295"/>
              <p:cNvSpPr/>
              <p:nvPr/>
            </p:nvSpPr>
            <p:spPr bwMode="auto">
              <a:xfrm>
                <a:off x="5156200" y="5529263"/>
                <a:ext cx="269875" cy="146050"/>
              </a:xfrm>
              <a:custGeom>
                <a:avLst/>
                <a:gdLst>
                  <a:gd name="T0" fmla="*/ 2147483647 w 231"/>
                  <a:gd name="T1" fmla="*/ 2147483647 h 143"/>
                  <a:gd name="T2" fmla="*/ 2147483647 w 231"/>
                  <a:gd name="T3" fmla="*/ 2147483647 h 143"/>
                  <a:gd name="T4" fmla="*/ 2147483647 w 231"/>
                  <a:gd name="T5" fmla="*/ 0 h 143"/>
                  <a:gd name="T6" fmla="*/ 0 w 231"/>
                  <a:gd name="T7" fmla="*/ 2147483647 h 143"/>
                  <a:gd name="T8" fmla="*/ 2147483647 w 231"/>
                  <a:gd name="T9" fmla="*/ 2147483647 h 143"/>
                  <a:gd name="T10" fmla="*/ 0 60000 65536"/>
                  <a:gd name="T11" fmla="*/ 0 60000 65536"/>
                  <a:gd name="T12" fmla="*/ 0 60000 65536"/>
                  <a:gd name="T13" fmla="*/ 0 60000 65536"/>
                  <a:gd name="T14" fmla="*/ 0 60000 65536"/>
                  <a:gd name="T15" fmla="*/ 0 w 231"/>
                  <a:gd name="T16" fmla="*/ 0 h 143"/>
                  <a:gd name="T17" fmla="*/ 231 w 231"/>
                  <a:gd name="T18" fmla="*/ 143 h 143"/>
                </a:gdLst>
                <a:ahLst/>
                <a:cxnLst>
                  <a:cxn ang="T10">
                    <a:pos x="T0" y="T1"/>
                  </a:cxn>
                  <a:cxn ang="T11">
                    <a:pos x="T2" y="T3"/>
                  </a:cxn>
                  <a:cxn ang="T12">
                    <a:pos x="T4" y="T5"/>
                  </a:cxn>
                  <a:cxn ang="T13">
                    <a:pos x="T6" y="T7"/>
                  </a:cxn>
                  <a:cxn ang="T14">
                    <a:pos x="T8" y="T9"/>
                  </a:cxn>
                </a:cxnLst>
                <a:rect l="T15" t="T16" r="T17" b="T18"/>
                <a:pathLst>
                  <a:path w="231" h="143">
                    <a:moveTo>
                      <a:pt x="223" y="143"/>
                    </a:moveTo>
                    <a:lnTo>
                      <a:pt x="231" y="128"/>
                    </a:lnTo>
                    <a:lnTo>
                      <a:pt x="7" y="0"/>
                    </a:lnTo>
                    <a:lnTo>
                      <a:pt x="0" y="14"/>
                    </a:lnTo>
                    <a:lnTo>
                      <a:pt x="223" y="143"/>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40" name="Freeform 296"/>
              <p:cNvSpPr/>
              <p:nvPr/>
            </p:nvSpPr>
            <p:spPr bwMode="auto">
              <a:xfrm>
                <a:off x="4816475" y="5529263"/>
                <a:ext cx="347663" cy="185737"/>
              </a:xfrm>
              <a:custGeom>
                <a:avLst/>
                <a:gdLst>
                  <a:gd name="T0" fmla="*/ 2147483647 w 298"/>
                  <a:gd name="T1" fmla="*/ 2147483647 h 180"/>
                  <a:gd name="T2" fmla="*/ 2147483647 w 298"/>
                  <a:gd name="T3" fmla="*/ 0 h 180"/>
                  <a:gd name="T4" fmla="*/ 0 w 298"/>
                  <a:gd name="T5" fmla="*/ 2147483647 h 180"/>
                  <a:gd name="T6" fmla="*/ 2147483647 w 298"/>
                  <a:gd name="T7" fmla="*/ 2147483647 h 180"/>
                  <a:gd name="T8" fmla="*/ 2147483647 w 298"/>
                  <a:gd name="T9" fmla="*/ 2147483647 h 180"/>
                  <a:gd name="T10" fmla="*/ 0 60000 65536"/>
                  <a:gd name="T11" fmla="*/ 0 60000 65536"/>
                  <a:gd name="T12" fmla="*/ 0 60000 65536"/>
                  <a:gd name="T13" fmla="*/ 0 60000 65536"/>
                  <a:gd name="T14" fmla="*/ 0 60000 65536"/>
                  <a:gd name="T15" fmla="*/ 0 w 298"/>
                  <a:gd name="T16" fmla="*/ 0 h 180"/>
                  <a:gd name="T17" fmla="*/ 298 w 298"/>
                  <a:gd name="T18" fmla="*/ 180 h 180"/>
                </a:gdLst>
                <a:ahLst/>
                <a:cxnLst>
                  <a:cxn ang="T10">
                    <a:pos x="T0" y="T1"/>
                  </a:cxn>
                  <a:cxn ang="T11">
                    <a:pos x="T2" y="T3"/>
                  </a:cxn>
                  <a:cxn ang="T12">
                    <a:pos x="T4" y="T5"/>
                  </a:cxn>
                  <a:cxn ang="T13">
                    <a:pos x="T6" y="T7"/>
                  </a:cxn>
                  <a:cxn ang="T14">
                    <a:pos x="T8" y="T9"/>
                  </a:cxn>
                </a:cxnLst>
                <a:rect l="T15" t="T16" r="T17" b="T18"/>
                <a:pathLst>
                  <a:path w="298" h="180">
                    <a:moveTo>
                      <a:pt x="298" y="15"/>
                    </a:moveTo>
                    <a:lnTo>
                      <a:pt x="289" y="0"/>
                    </a:lnTo>
                    <a:lnTo>
                      <a:pt x="0" y="166"/>
                    </a:lnTo>
                    <a:lnTo>
                      <a:pt x="8" y="180"/>
                    </a:lnTo>
                    <a:lnTo>
                      <a:pt x="298" y="15"/>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41" name="Freeform 297"/>
              <p:cNvSpPr/>
              <p:nvPr/>
            </p:nvSpPr>
            <p:spPr bwMode="auto">
              <a:xfrm>
                <a:off x="4814888" y="5707063"/>
                <a:ext cx="17462" cy="342900"/>
              </a:xfrm>
              <a:custGeom>
                <a:avLst/>
                <a:gdLst>
                  <a:gd name="T0" fmla="*/ 2147483647 w 17"/>
                  <a:gd name="T1" fmla="*/ 0 h 331"/>
                  <a:gd name="T2" fmla="*/ 0 w 17"/>
                  <a:gd name="T3" fmla="*/ 0 h 331"/>
                  <a:gd name="T4" fmla="*/ 0 w 17"/>
                  <a:gd name="T5" fmla="*/ 2147483647 h 331"/>
                  <a:gd name="T6" fmla="*/ 2147483647 w 17"/>
                  <a:gd name="T7" fmla="*/ 2147483647 h 331"/>
                  <a:gd name="T8" fmla="*/ 2147483647 w 17"/>
                  <a:gd name="T9" fmla="*/ 0 h 331"/>
                  <a:gd name="T10" fmla="*/ 0 60000 65536"/>
                  <a:gd name="T11" fmla="*/ 0 60000 65536"/>
                  <a:gd name="T12" fmla="*/ 0 60000 65536"/>
                  <a:gd name="T13" fmla="*/ 0 60000 65536"/>
                  <a:gd name="T14" fmla="*/ 0 60000 65536"/>
                  <a:gd name="T15" fmla="*/ 0 w 17"/>
                  <a:gd name="T16" fmla="*/ 0 h 331"/>
                  <a:gd name="T17" fmla="*/ 17 w 17"/>
                  <a:gd name="T18" fmla="*/ 331 h 331"/>
                </a:gdLst>
                <a:ahLst/>
                <a:cxnLst>
                  <a:cxn ang="T10">
                    <a:pos x="T0" y="T1"/>
                  </a:cxn>
                  <a:cxn ang="T11">
                    <a:pos x="T2" y="T3"/>
                  </a:cxn>
                  <a:cxn ang="T12">
                    <a:pos x="T4" y="T5"/>
                  </a:cxn>
                  <a:cxn ang="T13">
                    <a:pos x="T6" y="T7"/>
                  </a:cxn>
                  <a:cxn ang="T14">
                    <a:pos x="T8" y="T9"/>
                  </a:cxn>
                </a:cxnLst>
                <a:rect l="T15" t="T16" r="T17" b="T18"/>
                <a:pathLst>
                  <a:path w="17" h="331">
                    <a:moveTo>
                      <a:pt x="16" y="0"/>
                    </a:moveTo>
                    <a:lnTo>
                      <a:pt x="0" y="0"/>
                    </a:lnTo>
                    <a:lnTo>
                      <a:pt x="0" y="331"/>
                    </a:lnTo>
                    <a:lnTo>
                      <a:pt x="17" y="331"/>
                    </a:lnTo>
                    <a:lnTo>
                      <a:pt x="16"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42" name="Freeform 298"/>
              <p:cNvSpPr/>
              <p:nvPr/>
            </p:nvSpPr>
            <p:spPr bwMode="auto">
              <a:xfrm>
                <a:off x="4738688" y="5741988"/>
                <a:ext cx="25400" cy="295275"/>
              </a:xfrm>
              <a:custGeom>
                <a:avLst/>
                <a:gdLst>
                  <a:gd name="T0" fmla="*/ 2147483647 w 22"/>
                  <a:gd name="T1" fmla="*/ 0 h 285"/>
                  <a:gd name="T2" fmla="*/ 2147483647 w 22"/>
                  <a:gd name="T3" fmla="*/ 0 h 285"/>
                  <a:gd name="T4" fmla="*/ 0 w 22"/>
                  <a:gd name="T5" fmla="*/ 2147483647 h 285"/>
                  <a:gd name="T6" fmla="*/ 2147483647 w 22"/>
                  <a:gd name="T7" fmla="*/ 2147483647 h 285"/>
                  <a:gd name="T8" fmla="*/ 2147483647 w 22"/>
                  <a:gd name="T9" fmla="*/ 0 h 285"/>
                  <a:gd name="T10" fmla="*/ 0 60000 65536"/>
                  <a:gd name="T11" fmla="*/ 0 60000 65536"/>
                  <a:gd name="T12" fmla="*/ 0 60000 65536"/>
                  <a:gd name="T13" fmla="*/ 0 60000 65536"/>
                  <a:gd name="T14" fmla="*/ 0 60000 65536"/>
                  <a:gd name="T15" fmla="*/ 0 w 22"/>
                  <a:gd name="T16" fmla="*/ 0 h 285"/>
                  <a:gd name="T17" fmla="*/ 22 w 22"/>
                  <a:gd name="T18" fmla="*/ 285 h 285"/>
                </a:gdLst>
                <a:ahLst/>
                <a:cxnLst>
                  <a:cxn ang="T10">
                    <a:pos x="T0" y="T1"/>
                  </a:cxn>
                  <a:cxn ang="T11">
                    <a:pos x="T2" y="T3"/>
                  </a:cxn>
                  <a:cxn ang="T12">
                    <a:pos x="T4" y="T5"/>
                  </a:cxn>
                  <a:cxn ang="T13">
                    <a:pos x="T6" y="T7"/>
                  </a:cxn>
                  <a:cxn ang="T14">
                    <a:pos x="T8" y="T9"/>
                  </a:cxn>
                </a:cxnLst>
                <a:rect l="T15" t="T16" r="T17" b="T18"/>
                <a:pathLst>
                  <a:path w="22" h="285">
                    <a:moveTo>
                      <a:pt x="22" y="0"/>
                    </a:moveTo>
                    <a:lnTo>
                      <a:pt x="5" y="0"/>
                    </a:lnTo>
                    <a:lnTo>
                      <a:pt x="0" y="285"/>
                    </a:lnTo>
                    <a:lnTo>
                      <a:pt x="17" y="285"/>
                    </a:lnTo>
                    <a:lnTo>
                      <a:pt x="22" y="0"/>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43" name="Freeform 299"/>
              <p:cNvSpPr/>
              <p:nvPr/>
            </p:nvSpPr>
            <p:spPr bwMode="auto">
              <a:xfrm>
                <a:off x="4816475" y="6042025"/>
                <a:ext cx="347663" cy="185738"/>
              </a:xfrm>
              <a:custGeom>
                <a:avLst/>
                <a:gdLst>
                  <a:gd name="T0" fmla="*/ 2147483647 w 298"/>
                  <a:gd name="T1" fmla="*/ 0 h 179"/>
                  <a:gd name="T2" fmla="*/ 0 w 298"/>
                  <a:gd name="T3" fmla="*/ 2147483647 h 179"/>
                  <a:gd name="T4" fmla="*/ 2147483647 w 298"/>
                  <a:gd name="T5" fmla="*/ 2147483647 h 179"/>
                  <a:gd name="T6" fmla="*/ 2147483647 w 298"/>
                  <a:gd name="T7" fmla="*/ 2147483647 h 179"/>
                  <a:gd name="T8" fmla="*/ 2147483647 w 298"/>
                  <a:gd name="T9" fmla="*/ 0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8" y="0"/>
                    </a:moveTo>
                    <a:lnTo>
                      <a:pt x="0" y="14"/>
                    </a:lnTo>
                    <a:lnTo>
                      <a:pt x="289" y="179"/>
                    </a:lnTo>
                    <a:lnTo>
                      <a:pt x="298" y="164"/>
                    </a:lnTo>
                    <a:lnTo>
                      <a:pt x="8"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44" name="Freeform 300"/>
              <p:cNvSpPr/>
              <p:nvPr/>
            </p:nvSpPr>
            <p:spPr bwMode="auto">
              <a:xfrm>
                <a:off x="5156200" y="6042025"/>
                <a:ext cx="346075" cy="185738"/>
              </a:xfrm>
              <a:custGeom>
                <a:avLst/>
                <a:gdLst>
                  <a:gd name="T0" fmla="*/ 2147483647 w 298"/>
                  <a:gd name="T1" fmla="*/ 2147483647 h 179"/>
                  <a:gd name="T2" fmla="*/ 2147483647 w 298"/>
                  <a:gd name="T3" fmla="*/ 0 h 179"/>
                  <a:gd name="T4" fmla="*/ 0 w 298"/>
                  <a:gd name="T5" fmla="*/ 2147483647 h 179"/>
                  <a:gd name="T6" fmla="*/ 2147483647 w 298"/>
                  <a:gd name="T7" fmla="*/ 2147483647 h 179"/>
                  <a:gd name="T8" fmla="*/ 2147483647 w 298"/>
                  <a:gd name="T9" fmla="*/ 2147483647 h 179"/>
                  <a:gd name="T10" fmla="*/ 0 60000 65536"/>
                  <a:gd name="T11" fmla="*/ 0 60000 65536"/>
                  <a:gd name="T12" fmla="*/ 0 60000 65536"/>
                  <a:gd name="T13" fmla="*/ 0 60000 65536"/>
                  <a:gd name="T14" fmla="*/ 0 60000 65536"/>
                  <a:gd name="T15" fmla="*/ 0 w 298"/>
                  <a:gd name="T16" fmla="*/ 0 h 179"/>
                  <a:gd name="T17" fmla="*/ 298 w 298"/>
                  <a:gd name="T18" fmla="*/ 179 h 179"/>
                </a:gdLst>
                <a:ahLst/>
                <a:cxnLst>
                  <a:cxn ang="T10">
                    <a:pos x="T0" y="T1"/>
                  </a:cxn>
                  <a:cxn ang="T11">
                    <a:pos x="T2" y="T3"/>
                  </a:cxn>
                  <a:cxn ang="T12">
                    <a:pos x="T4" y="T5"/>
                  </a:cxn>
                  <a:cxn ang="T13">
                    <a:pos x="T6" y="T7"/>
                  </a:cxn>
                  <a:cxn ang="T14">
                    <a:pos x="T8" y="T9"/>
                  </a:cxn>
                </a:cxnLst>
                <a:rect l="T15" t="T16" r="T17" b="T18"/>
                <a:pathLst>
                  <a:path w="298" h="179">
                    <a:moveTo>
                      <a:pt x="298" y="14"/>
                    </a:moveTo>
                    <a:lnTo>
                      <a:pt x="290" y="0"/>
                    </a:lnTo>
                    <a:lnTo>
                      <a:pt x="0" y="164"/>
                    </a:lnTo>
                    <a:lnTo>
                      <a:pt x="7" y="179"/>
                    </a:lnTo>
                    <a:lnTo>
                      <a:pt x="298" y="14"/>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45" name="Freeform 301"/>
              <p:cNvSpPr/>
              <p:nvPr/>
            </p:nvSpPr>
            <p:spPr bwMode="auto">
              <a:xfrm>
                <a:off x="5902325" y="6042025"/>
                <a:ext cx="274638" cy="149225"/>
              </a:xfrm>
              <a:custGeom>
                <a:avLst/>
                <a:gdLst>
                  <a:gd name="T0" fmla="*/ 2147483647 w 237"/>
                  <a:gd name="T1" fmla="*/ 2147483647 h 143"/>
                  <a:gd name="T2" fmla="*/ 2147483647 w 237"/>
                  <a:gd name="T3" fmla="*/ 0 h 143"/>
                  <a:gd name="T4" fmla="*/ 0 w 237"/>
                  <a:gd name="T5" fmla="*/ 2147483647 h 143"/>
                  <a:gd name="T6" fmla="*/ 2147483647 w 237"/>
                  <a:gd name="T7" fmla="*/ 2147483647 h 143"/>
                  <a:gd name="T8" fmla="*/ 2147483647 w 237"/>
                  <a:gd name="T9" fmla="*/ 2147483647 h 143"/>
                  <a:gd name="T10" fmla="*/ 0 60000 65536"/>
                  <a:gd name="T11" fmla="*/ 0 60000 65536"/>
                  <a:gd name="T12" fmla="*/ 0 60000 65536"/>
                  <a:gd name="T13" fmla="*/ 0 60000 65536"/>
                  <a:gd name="T14" fmla="*/ 0 60000 65536"/>
                  <a:gd name="T15" fmla="*/ 0 w 237"/>
                  <a:gd name="T16" fmla="*/ 0 h 143"/>
                  <a:gd name="T17" fmla="*/ 237 w 237"/>
                  <a:gd name="T18" fmla="*/ 143 h 143"/>
                </a:gdLst>
                <a:ahLst/>
                <a:cxnLst>
                  <a:cxn ang="T10">
                    <a:pos x="T0" y="T1"/>
                  </a:cxn>
                  <a:cxn ang="T11">
                    <a:pos x="T2" y="T3"/>
                  </a:cxn>
                  <a:cxn ang="T12">
                    <a:pos x="T4" y="T5"/>
                  </a:cxn>
                  <a:cxn ang="T13">
                    <a:pos x="T6" y="T7"/>
                  </a:cxn>
                  <a:cxn ang="T14">
                    <a:pos x="T8" y="T9"/>
                  </a:cxn>
                </a:cxnLst>
                <a:rect l="T15" t="T16" r="T17" b="T18"/>
                <a:pathLst>
                  <a:path w="237" h="143">
                    <a:moveTo>
                      <a:pt x="237" y="14"/>
                    </a:moveTo>
                    <a:lnTo>
                      <a:pt x="229" y="0"/>
                    </a:lnTo>
                    <a:lnTo>
                      <a:pt x="0" y="128"/>
                    </a:lnTo>
                    <a:lnTo>
                      <a:pt x="8" y="143"/>
                    </a:lnTo>
                    <a:lnTo>
                      <a:pt x="237" y="14"/>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46" name="Freeform 302"/>
              <p:cNvSpPr/>
              <p:nvPr/>
            </p:nvSpPr>
            <p:spPr bwMode="auto">
              <a:xfrm>
                <a:off x="5826125" y="5194300"/>
                <a:ext cx="20638" cy="341313"/>
              </a:xfrm>
              <a:custGeom>
                <a:avLst/>
                <a:gdLst>
                  <a:gd name="T0" fmla="*/ 0 w 19"/>
                  <a:gd name="T1" fmla="*/ 2147483647 h 329"/>
                  <a:gd name="T2" fmla="*/ 2147483647 w 19"/>
                  <a:gd name="T3" fmla="*/ 2147483647 h 329"/>
                  <a:gd name="T4" fmla="*/ 2147483647 w 19"/>
                  <a:gd name="T5" fmla="*/ 0 h 329"/>
                  <a:gd name="T6" fmla="*/ 2147483647 w 19"/>
                  <a:gd name="T7" fmla="*/ 0 h 329"/>
                  <a:gd name="T8" fmla="*/ 0 w 19"/>
                  <a:gd name="T9" fmla="*/ 2147483647 h 329"/>
                  <a:gd name="T10" fmla="*/ 0 60000 65536"/>
                  <a:gd name="T11" fmla="*/ 0 60000 65536"/>
                  <a:gd name="T12" fmla="*/ 0 60000 65536"/>
                  <a:gd name="T13" fmla="*/ 0 60000 65536"/>
                  <a:gd name="T14" fmla="*/ 0 60000 65536"/>
                  <a:gd name="T15" fmla="*/ 0 w 19"/>
                  <a:gd name="T16" fmla="*/ 0 h 329"/>
                  <a:gd name="T17" fmla="*/ 19 w 19"/>
                  <a:gd name="T18" fmla="*/ 329 h 329"/>
                </a:gdLst>
                <a:ahLst/>
                <a:cxnLst>
                  <a:cxn ang="T10">
                    <a:pos x="T0" y="T1"/>
                  </a:cxn>
                  <a:cxn ang="T11">
                    <a:pos x="T2" y="T3"/>
                  </a:cxn>
                  <a:cxn ang="T12">
                    <a:pos x="T4" y="T5"/>
                  </a:cxn>
                  <a:cxn ang="T13">
                    <a:pos x="T6" y="T7"/>
                  </a:cxn>
                  <a:cxn ang="T14">
                    <a:pos x="T8" y="T9"/>
                  </a:cxn>
                </a:cxnLst>
                <a:rect l="T15" t="T16" r="T17" b="T18"/>
                <a:pathLst>
                  <a:path w="19" h="329">
                    <a:moveTo>
                      <a:pt x="0" y="329"/>
                    </a:moveTo>
                    <a:lnTo>
                      <a:pt x="17" y="329"/>
                    </a:lnTo>
                    <a:lnTo>
                      <a:pt x="19" y="0"/>
                    </a:lnTo>
                    <a:lnTo>
                      <a:pt x="3" y="0"/>
                    </a:lnTo>
                    <a:lnTo>
                      <a:pt x="0" y="329"/>
                    </a:lnTo>
                    <a:close/>
                  </a:path>
                </a:pathLst>
              </a:custGeom>
              <a:solidFill>
                <a:srgbClr val="FFFF66"/>
              </a:solidFill>
              <a:ln w="9525">
                <a:solidFill>
                  <a:schemeClr val="bg1"/>
                </a:solidFill>
                <a:round/>
              </a:ln>
            </p:spPr>
            <p:txBody>
              <a:bodyPr/>
              <a:lstStyle/>
              <a:p>
                <a:endParaRPr lang="zh-CN" altLang="en-US" b="1">
                  <a:ea typeface="华文楷体" panose="02010600040101010101" charset="-122"/>
                </a:endParaRPr>
              </a:p>
            </p:txBody>
          </p:sp>
          <p:sp>
            <p:nvSpPr>
              <p:cNvPr id="36947" name="Freeform 303"/>
              <p:cNvSpPr/>
              <p:nvPr/>
            </p:nvSpPr>
            <p:spPr bwMode="auto">
              <a:xfrm>
                <a:off x="5570538" y="5070475"/>
                <a:ext cx="255587" cy="150813"/>
              </a:xfrm>
              <a:custGeom>
                <a:avLst/>
                <a:gdLst>
                  <a:gd name="T0" fmla="*/ 2147483647 w 219"/>
                  <a:gd name="T1" fmla="*/ 2147483647 h 146"/>
                  <a:gd name="T2" fmla="*/ 2147483647 w 219"/>
                  <a:gd name="T3" fmla="*/ 2147483647 h 146"/>
                  <a:gd name="T4" fmla="*/ 2147483647 w 219"/>
                  <a:gd name="T5" fmla="*/ 0 h 146"/>
                  <a:gd name="T6" fmla="*/ 0 w 219"/>
                  <a:gd name="T7" fmla="*/ 2147483647 h 146"/>
                  <a:gd name="T8" fmla="*/ 2147483647 w 219"/>
                  <a:gd name="T9" fmla="*/ 2147483647 h 146"/>
                  <a:gd name="T10" fmla="*/ 0 60000 65536"/>
                  <a:gd name="T11" fmla="*/ 0 60000 65536"/>
                  <a:gd name="T12" fmla="*/ 0 60000 65536"/>
                  <a:gd name="T13" fmla="*/ 0 60000 65536"/>
                  <a:gd name="T14" fmla="*/ 0 60000 65536"/>
                  <a:gd name="T15" fmla="*/ 0 w 219"/>
                  <a:gd name="T16" fmla="*/ 0 h 146"/>
                  <a:gd name="T17" fmla="*/ 219 w 219"/>
                  <a:gd name="T18" fmla="*/ 146 h 146"/>
                </a:gdLst>
                <a:ahLst/>
                <a:cxnLst>
                  <a:cxn ang="T10">
                    <a:pos x="T0" y="T1"/>
                  </a:cxn>
                  <a:cxn ang="T11">
                    <a:pos x="T2" y="T3"/>
                  </a:cxn>
                  <a:cxn ang="T12">
                    <a:pos x="T4" y="T5"/>
                  </a:cxn>
                  <a:cxn ang="T13">
                    <a:pos x="T6" y="T7"/>
                  </a:cxn>
                  <a:cxn ang="T14">
                    <a:pos x="T8" y="T9"/>
                  </a:cxn>
                </a:cxnLst>
                <a:rect l="T15" t="T16" r="T17" b="T18"/>
                <a:pathLst>
                  <a:path w="219" h="146">
                    <a:moveTo>
                      <a:pt x="210" y="146"/>
                    </a:moveTo>
                    <a:lnTo>
                      <a:pt x="219" y="132"/>
                    </a:lnTo>
                    <a:lnTo>
                      <a:pt x="9" y="0"/>
                    </a:lnTo>
                    <a:lnTo>
                      <a:pt x="0" y="13"/>
                    </a:lnTo>
                    <a:lnTo>
                      <a:pt x="210" y="146"/>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48" name="Freeform 304"/>
              <p:cNvSpPr/>
              <p:nvPr/>
            </p:nvSpPr>
            <p:spPr bwMode="auto">
              <a:xfrm>
                <a:off x="5603875" y="5016500"/>
                <a:ext cx="282575" cy="155575"/>
              </a:xfrm>
              <a:custGeom>
                <a:avLst/>
                <a:gdLst>
                  <a:gd name="T0" fmla="*/ 2147483647 w 241"/>
                  <a:gd name="T1" fmla="*/ 2147483647 h 149"/>
                  <a:gd name="T2" fmla="*/ 2147483647 w 241"/>
                  <a:gd name="T3" fmla="*/ 2147483647 h 149"/>
                  <a:gd name="T4" fmla="*/ 2147483647 w 241"/>
                  <a:gd name="T5" fmla="*/ 0 h 149"/>
                  <a:gd name="T6" fmla="*/ 0 w 241"/>
                  <a:gd name="T7" fmla="*/ 2147483647 h 149"/>
                  <a:gd name="T8" fmla="*/ 2147483647 w 241"/>
                  <a:gd name="T9" fmla="*/ 2147483647 h 149"/>
                  <a:gd name="T10" fmla="*/ 0 60000 65536"/>
                  <a:gd name="T11" fmla="*/ 0 60000 65536"/>
                  <a:gd name="T12" fmla="*/ 0 60000 65536"/>
                  <a:gd name="T13" fmla="*/ 0 60000 65536"/>
                  <a:gd name="T14" fmla="*/ 0 60000 65536"/>
                  <a:gd name="T15" fmla="*/ 0 w 241"/>
                  <a:gd name="T16" fmla="*/ 0 h 149"/>
                  <a:gd name="T17" fmla="*/ 241 w 241"/>
                  <a:gd name="T18" fmla="*/ 149 h 149"/>
                </a:gdLst>
                <a:ahLst/>
                <a:cxnLst>
                  <a:cxn ang="T10">
                    <a:pos x="T0" y="T1"/>
                  </a:cxn>
                  <a:cxn ang="T11">
                    <a:pos x="T2" y="T3"/>
                  </a:cxn>
                  <a:cxn ang="T12">
                    <a:pos x="T4" y="T5"/>
                  </a:cxn>
                  <a:cxn ang="T13">
                    <a:pos x="T6" y="T7"/>
                  </a:cxn>
                  <a:cxn ang="T14">
                    <a:pos x="T8" y="T9"/>
                  </a:cxn>
                </a:cxnLst>
                <a:rect l="T15" t="T16" r="T17" b="T18"/>
                <a:pathLst>
                  <a:path w="241" h="149">
                    <a:moveTo>
                      <a:pt x="232" y="149"/>
                    </a:moveTo>
                    <a:lnTo>
                      <a:pt x="241" y="134"/>
                    </a:lnTo>
                    <a:lnTo>
                      <a:pt x="7" y="0"/>
                    </a:lnTo>
                    <a:lnTo>
                      <a:pt x="0" y="15"/>
                    </a:lnTo>
                    <a:lnTo>
                      <a:pt x="232" y="149"/>
                    </a:lnTo>
                    <a:close/>
                  </a:path>
                </a:pathLst>
              </a:custGeom>
              <a:solidFill>
                <a:schemeClr val="tx1"/>
              </a:solidFill>
              <a:ln w="9525">
                <a:solidFill>
                  <a:schemeClr val="bg1"/>
                </a:solidFill>
                <a:round/>
              </a:ln>
            </p:spPr>
            <p:txBody>
              <a:bodyPr/>
              <a:lstStyle/>
              <a:p>
                <a:endParaRPr lang="zh-CN" altLang="en-US" b="1">
                  <a:ea typeface="华文楷体" panose="02010600040101010101" charset="-122"/>
                </a:endParaRPr>
              </a:p>
            </p:txBody>
          </p:sp>
          <p:sp>
            <p:nvSpPr>
              <p:cNvPr id="36949" name="Freeform 305"/>
              <p:cNvSpPr/>
              <p:nvPr/>
            </p:nvSpPr>
            <p:spPr bwMode="auto">
              <a:xfrm>
                <a:off x="5830888" y="5016500"/>
                <a:ext cx="346075" cy="185738"/>
              </a:xfrm>
              <a:custGeom>
                <a:avLst/>
                <a:gdLst>
                  <a:gd name="T0" fmla="*/ 0 w 297"/>
                  <a:gd name="T1" fmla="*/ 2147483647 h 179"/>
                  <a:gd name="T2" fmla="*/ 2147483647 w 297"/>
                  <a:gd name="T3" fmla="*/ 2147483647 h 179"/>
                  <a:gd name="T4" fmla="*/ 2147483647 w 297"/>
                  <a:gd name="T5" fmla="*/ 2147483647 h 179"/>
                  <a:gd name="T6" fmla="*/ 2147483647 w 297"/>
                  <a:gd name="T7" fmla="*/ 0 h 179"/>
                  <a:gd name="T8" fmla="*/ 0 w 297"/>
                  <a:gd name="T9" fmla="*/ 2147483647 h 179"/>
                  <a:gd name="T10" fmla="*/ 0 60000 65536"/>
                  <a:gd name="T11" fmla="*/ 0 60000 65536"/>
                  <a:gd name="T12" fmla="*/ 0 60000 65536"/>
                  <a:gd name="T13" fmla="*/ 0 60000 65536"/>
                  <a:gd name="T14" fmla="*/ 0 60000 65536"/>
                  <a:gd name="T15" fmla="*/ 0 w 297"/>
                  <a:gd name="T16" fmla="*/ 0 h 179"/>
                  <a:gd name="T17" fmla="*/ 297 w 297"/>
                  <a:gd name="T18" fmla="*/ 179 h 179"/>
                </a:gdLst>
                <a:ahLst/>
                <a:cxnLst>
                  <a:cxn ang="T10">
                    <a:pos x="T0" y="T1"/>
                  </a:cxn>
                  <a:cxn ang="T11">
                    <a:pos x="T2" y="T3"/>
                  </a:cxn>
                  <a:cxn ang="T12">
                    <a:pos x="T4" y="T5"/>
                  </a:cxn>
                  <a:cxn ang="T13">
                    <a:pos x="T6" y="T7"/>
                  </a:cxn>
                  <a:cxn ang="T14">
                    <a:pos x="T8" y="T9"/>
                  </a:cxn>
                </a:cxnLst>
                <a:rect l="T15" t="T16" r="T17" b="T18"/>
                <a:pathLst>
                  <a:path w="297" h="179">
                    <a:moveTo>
                      <a:pt x="0" y="165"/>
                    </a:moveTo>
                    <a:lnTo>
                      <a:pt x="8" y="179"/>
                    </a:lnTo>
                    <a:lnTo>
                      <a:pt x="297" y="14"/>
                    </a:lnTo>
                    <a:lnTo>
                      <a:pt x="289" y="0"/>
                    </a:lnTo>
                    <a:lnTo>
                      <a:pt x="0" y="165"/>
                    </a:lnTo>
                    <a:close/>
                  </a:path>
                </a:pathLst>
              </a:custGeom>
              <a:solidFill>
                <a:schemeClr val="tx1"/>
              </a:solidFill>
              <a:ln w="12700">
                <a:solidFill>
                  <a:schemeClr val="bg1"/>
                </a:solidFill>
                <a:round/>
              </a:ln>
            </p:spPr>
            <p:txBody>
              <a:bodyPr/>
              <a:lstStyle/>
              <a:p>
                <a:endParaRPr lang="zh-CN" altLang="en-US" b="1">
                  <a:ea typeface="华文楷体" panose="02010600040101010101" charset="-122"/>
                </a:endParaRPr>
              </a:p>
            </p:txBody>
          </p:sp>
          <p:sp>
            <p:nvSpPr>
              <p:cNvPr id="36950" name="Freeform 306"/>
              <p:cNvSpPr/>
              <p:nvPr/>
            </p:nvSpPr>
            <p:spPr bwMode="auto">
              <a:xfrm>
                <a:off x="6173788" y="5014913"/>
                <a:ext cx="387350" cy="19050"/>
              </a:xfrm>
              <a:custGeom>
                <a:avLst/>
                <a:gdLst>
                  <a:gd name="T0" fmla="*/ 0 w 333"/>
                  <a:gd name="T1" fmla="*/ 0 h 18"/>
                  <a:gd name="T2" fmla="*/ 0 w 333"/>
                  <a:gd name="T3" fmla="*/ 2147483647 h 18"/>
                  <a:gd name="T4" fmla="*/ 2147483647 w 333"/>
                  <a:gd name="T5" fmla="*/ 2147483647 h 18"/>
                  <a:gd name="T6" fmla="*/ 2147483647 w 333"/>
                  <a:gd name="T7" fmla="*/ 2147483647 h 18"/>
                  <a:gd name="T8" fmla="*/ 0 w 333"/>
                  <a:gd name="T9" fmla="*/ 0 h 18"/>
                  <a:gd name="T10" fmla="*/ 0 60000 65536"/>
                  <a:gd name="T11" fmla="*/ 0 60000 65536"/>
                  <a:gd name="T12" fmla="*/ 0 60000 65536"/>
                  <a:gd name="T13" fmla="*/ 0 60000 65536"/>
                  <a:gd name="T14" fmla="*/ 0 60000 65536"/>
                  <a:gd name="T15" fmla="*/ 0 w 333"/>
                  <a:gd name="T16" fmla="*/ 0 h 18"/>
                  <a:gd name="T17" fmla="*/ 333 w 333"/>
                  <a:gd name="T18" fmla="*/ 18 h 18"/>
                </a:gdLst>
                <a:ahLst/>
                <a:cxnLst>
                  <a:cxn ang="T10">
                    <a:pos x="T0" y="T1"/>
                  </a:cxn>
                  <a:cxn ang="T11">
                    <a:pos x="T2" y="T3"/>
                  </a:cxn>
                  <a:cxn ang="T12">
                    <a:pos x="T4" y="T5"/>
                  </a:cxn>
                  <a:cxn ang="T13">
                    <a:pos x="T6" y="T7"/>
                  </a:cxn>
                  <a:cxn ang="T14">
                    <a:pos x="T8" y="T9"/>
                  </a:cxn>
                </a:cxnLst>
                <a:rect l="T15" t="T16" r="T17" b="T18"/>
                <a:pathLst>
                  <a:path w="333" h="18">
                    <a:moveTo>
                      <a:pt x="0" y="0"/>
                    </a:moveTo>
                    <a:lnTo>
                      <a:pt x="0" y="16"/>
                    </a:lnTo>
                    <a:lnTo>
                      <a:pt x="333" y="18"/>
                    </a:lnTo>
                    <a:lnTo>
                      <a:pt x="333" y="2"/>
                    </a:lnTo>
                    <a:lnTo>
                      <a:pt x="0" y="0"/>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51" name="Freeform 307"/>
              <p:cNvSpPr/>
              <p:nvPr/>
            </p:nvSpPr>
            <p:spPr bwMode="auto">
              <a:xfrm>
                <a:off x="6357938" y="4724400"/>
                <a:ext cx="212725" cy="301625"/>
              </a:xfrm>
              <a:custGeom>
                <a:avLst/>
                <a:gdLst>
                  <a:gd name="T0" fmla="*/ 2147483647 w 182"/>
                  <a:gd name="T1" fmla="*/ 2147483647 h 291"/>
                  <a:gd name="T2" fmla="*/ 2147483647 w 182"/>
                  <a:gd name="T3" fmla="*/ 2147483647 h 291"/>
                  <a:gd name="T4" fmla="*/ 2147483647 w 182"/>
                  <a:gd name="T5" fmla="*/ 0 h 291"/>
                  <a:gd name="T6" fmla="*/ 0 w 182"/>
                  <a:gd name="T7" fmla="*/ 2147483647 h 291"/>
                  <a:gd name="T8" fmla="*/ 2147483647 w 182"/>
                  <a:gd name="T9" fmla="*/ 2147483647 h 291"/>
                  <a:gd name="T10" fmla="*/ 0 60000 65536"/>
                  <a:gd name="T11" fmla="*/ 0 60000 65536"/>
                  <a:gd name="T12" fmla="*/ 0 60000 65536"/>
                  <a:gd name="T13" fmla="*/ 0 60000 65536"/>
                  <a:gd name="T14" fmla="*/ 0 60000 65536"/>
                  <a:gd name="T15" fmla="*/ 0 w 182"/>
                  <a:gd name="T16" fmla="*/ 0 h 291"/>
                  <a:gd name="T17" fmla="*/ 182 w 182"/>
                  <a:gd name="T18" fmla="*/ 291 h 291"/>
                </a:gdLst>
                <a:ahLst/>
                <a:cxnLst>
                  <a:cxn ang="T10">
                    <a:pos x="T0" y="T1"/>
                  </a:cxn>
                  <a:cxn ang="T11">
                    <a:pos x="T2" y="T3"/>
                  </a:cxn>
                  <a:cxn ang="T12">
                    <a:pos x="T4" y="T5"/>
                  </a:cxn>
                  <a:cxn ang="T13">
                    <a:pos x="T6" y="T7"/>
                  </a:cxn>
                  <a:cxn ang="T14">
                    <a:pos x="T8" y="T9"/>
                  </a:cxn>
                </a:cxnLst>
                <a:rect l="T15" t="T16" r="T17" b="T18"/>
                <a:pathLst>
                  <a:path w="182" h="291">
                    <a:moveTo>
                      <a:pt x="168" y="291"/>
                    </a:moveTo>
                    <a:lnTo>
                      <a:pt x="182" y="284"/>
                    </a:lnTo>
                    <a:lnTo>
                      <a:pt x="15" y="0"/>
                    </a:lnTo>
                    <a:lnTo>
                      <a:pt x="0" y="7"/>
                    </a:lnTo>
                    <a:lnTo>
                      <a:pt x="168" y="291"/>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52" name="Freeform 308"/>
              <p:cNvSpPr/>
              <p:nvPr/>
            </p:nvSpPr>
            <p:spPr bwMode="auto">
              <a:xfrm>
                <a:off x="6164263" y="4724400"/>
                <a:ext cx="211137" cy="301625"/>
              </a:xfrm>
              <a:custGeom>
                <a:avLst/>
                <a:gdLst>
                  <a:gd name="T0" fmla="*/ 0 w 181"/>
                  <a:gd name="T1" fmla="*/ 2147483647 h 291"/>
                  <a:gd name="T2" fmla="*/ 2147483647 w 181"/>
                  <a:gd name="T3" fmla="*/ 2147483647 h 291"/>
                  <a:gd name="T4" fmla="*/ 2147483647 w 181"/>
                  <a:gd name="T5" fmla="*/ 2147483647 h 291"/>
                  <a:gd name="T6" fmla="*/ 2147483647 w 181"/>
                  <a:gd name="T7" fmla="*/ 0 h 291"/>
                  <a:gd name="T8" fmla="*/ 0 w 181"/>
                  <a:gd name="T9" fmla="*/ 2147483647 h 291"/>
                  <a:gd name="T10" fmla="*/ 0 60000 65536"/>
                  <a:gd name="T11" fmla="*/ 0 60000 65536"/>
                  <a:gd name="T12" fmla="*/ 0 60000 65536"/>
                  <a:gd name="T13" fmla="*/ 0 60000 65536"/>
                  <a:gd name="T14" fmla="*/ 0 60000 65536"/>
                  <a:gd name="T15" fmla="*/ 0 w 181"/>
                  <a:gd name="T16" fmla="*/ 0 h 291"/>
                  <a:gd name="T17" fmla="*/ 181 w 181"/>
                  <a:gd name="T18" fmla="*/ 291 h 291"/>
                </a:gdLst>
                <a:ahLst/>
                <a:cxnLst>
                  <a:cxn ang="T10">
                    <a:pos x="T0" y="T1"/>
                  </a:cxn>
                  <a:cxn ang="T11">
                    <a:pos x="T2" y="T3"/>
                  </a:cxn>
                  <a:cxn ang="T12">
                    <a:pos x="T4" y="T5"/>
                  </a:cxn>
                  <a:cxn ang="T13">
                    <a:pos x="T6" y="T7"/>
                  </a:cxn>
                  <a:cxn ang="T14">
                    <a:pos x="T8" y="T9"/>
                  </a:cxn>
                </a:cxnLst>
                <a:rect l="T15" t="T16" r="T17" b="T18"/>
                <a:pathLst>
                  <a:path w="181" h="291">
                    <a:moveTo>
                      <a:pt x="0" y="284"/>
                    </a:moveTo>
                    <a:lnTo>
                      <a:pt x="14" y="291"/>
                    </a:lnTo>
                    <a:lnTo>
                      <a:pt x="181" y="7"/>
                    </a:lnTo>
                    <a:lnTo>
                      <a:pt x="166" y="0"/>
                    </a:lnTo>
                    <a:lnTo>
                      <a:pt x="0" y="284"/>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53" name="Freeform 309"/>
              <p:cNvSpPr/>
              <p:nvPr/>
            </p:nvSpPr>
            <p:spPr bwMode="auto">
              <a:xfrm>
                <a:off x="4449763" y="5595938"/>
                <a:ext cx="377825" cy="120650"/>
              </a:xfrm>
              <a:custGeom>
                <a:avLst/>
                <a:gdLst>
                  <a:gd name="T0" fmla="*/ 2147483647 w 325"/>
                  <a:gd name="T1" fmla="*/ 2147483647 h 116"/>
                  <a:gd name="T2" fmla="*/ 2147483647 w 325"/>
                  <a:gd name="T3" fmla="*/ 2147483647 h 116"/>
                  <a:gd name="T4" fmla="*/ 2147483647 w 325"/>
                  <a:gd name="T5" fmla="*/ 0 h 116"/>
                  <a:gd name="T6" fmla="*/ 0 w 325"/>
                  <a:gd name="T7" fmla="*/ 2147483647 h 116"/>
                  <a:gd name="T8" fmla="*/ 2147483647 w 325"/>
                  <a:gd name="T9" fmla="*/ 2147483647 h 116"/>
                  <a:gd name="T10" fmla="*/ 0 60000 65536"/>
                  <a:gd name="T11" fmla="*/ 0 60000 65536"/>
                  <a:gd name="T12" fmla="*/ 0 60000 65536"/>
                  <a:gd name="T13" fmla="*/ 0 60000 65536"/>
                  <a:gd name="T14" fmla="*/ 0 60000 65536"/>
                  <a:gd name="T15" fmla="*/ 0 w 325"/>
                  <a:gd name="T16" fmla="*/ 0 h 116"/>
                  <a:gd name="T17" fmla="*/ 325 w 325"/>
                  <a:gd name="T18" fmla="*/ 116 h 116"/>
                </a:gdLst>
                <a:ahLst/>
                <a:cxnLst>
                  <a:cxn ang="T10">
                    <a:pos x="T0" y="T1"/>
                  </a:cxn>
                  <a:cxn ang="T11">
                    <a:pos x="T2" y="T3"/>
                  </a:cxn>
                  <a:cxn ang="T12">
                    <a:pos x="T4" y="T5"/>
                  </a:cxn>
                  <a:cxn ang="T13">
                    <a:pos x="T6" y="T7"/>
                  </a:cxn>
                  <a:cxn ang="T14">
                    <a:pos x="T8" y="T9"/>
                  </a:cxn>
                </a:cxnLst>
                <a:rect l="T15" t="T16" r="T17" b="T18"/>
                <a:pathLst>
                  <a:path w="325" h="116">
                    <a:moveTo>
                      <a:pt x="320" y="116"/>
                    </a:moveTo>
                    <a:lnTo>
                      <a:pt x="325" y="101"/>
                    </a:lnTo>
                    <a:lnTo>
                      <a:pt x="5" y="0"/>
                    </a:lnTo>
                    <a:lnTo>
                      <a:pt x="0" y="16"/>
                    </a:lnTo>
                    <a:lnTo>
                      <a:pt x="320" y="116"/>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54" name="Freeform 310"/>
              <p:cNvSpPr/>
              <p:nvPr/>
            </p:nvSpPr>
            <p:spPr bwMode="auto">
              <a:xfrm>
                <a:off x="4213225" y="5599113"/>
                <a:ext cx="246063" cy="284162"/>
              </a:xfrm>
              <a:custGeom>
                <a:avLst/>
                <a:gdLst>
                  <a:gd name="T0" fmla="*/ 2147483647 w 211"/>
                  <a:gd name="T1" fmla="*/ 2147483647 h 273"/>
                  <a:gd name="T2" fmla="*/ 2147483647 w 211"/>
                  <a:gd name="T3" fmla="*/ 0 h 273"/>
                  <a:gd name="T4" fmla="*/ 0 w 211"/>
                  <a:gd name="T5" fmla="*/ 2147483647 h 273"/>
                  <a:gd name="T6" fmla="*/ 2147483647 w 211"/>
                  <a:gd name="T7" fmla="*/ 2147483647 h 273"/>
                  <a:gd name="T8" fmla="*/ 2147483647 w 211"/>
                  <a:gd name="T9" fmla="*/ 2147483647 h 273"/>
                  <a:gd name="T10" fmla="*/ 0 60000 65536"/>
                  <a:gd name="T11" fmla="*/ 0 60000 65536"/>
                  <a:gd name="T12" fmla="*/ 0 60000 65536"/>
                  <a:gd name="T13" fmla="*/ 0 60000 65536"/>
                  <a:gd name="T14" fmla="*/ 0 60000 65536"/>
                  <a:gd name="T15" fmla="*/ 0 w 211"/>
                  <a:gd name="T16" fmla="*/ 0 h 273"/>
                  <a:gd name="T17" fmla="*/ 211 w 211"/>
                  <a:gd name="T18" fmla="*/ 273 h 273"/>
                </a:gdLst>
                <a:ahLst/>
                <a:cxnLst>
                  <a:cxn ang="T10">
                    <a:pos x="T0" y="T1"/>
                  </a:cxn>
                  <a:cxn ang="T11">
                    <a:pos x="T2" y="T3"/>
                  </a:cxn>
                  <a:cxn ang="T12">
                    <a:pos x="T4" y="T5"/>
                  </a:cxn>
                  <a:cxn ang="T13">
                    <a:pos x="T6" y="T7"/>
                  </a:cxn>
                  <a:cxn ang="T14">
                    <a:pos x="T8" y="T9"/>
                  </a:cxn>
                </a:cxnLst>
                <a:rect l="T15" t="T16" r="T17" b="T18"/>
                <a:pathLst>
                  <a:path w="211" h="273">
                    <a:moveTo>
                      <a:pt x="211" y="9"/>
                    </a:moveTo>
                    <a:lnTo>
                      <a:pt x="198" y="0"/>
                    </a:lnTo>
                    <a:lnTo>
                      <a:pt x="0" y="264"/>
                    </a:lnTo>
                    <a:lnTo>
                      <a:pt x="14" y="273"/>
                    </a:lnTo>
                    <a:lnTo>
                      <a:pt x="211" y="9"/>
                    </a:lnTo>
                    <a:close/>
                  </a:path>
                </a:pathLst>
              </a:custGeom>
              <a:solidFill>
                <a:srgbClr val="FFFFFF"/>
              </a:solidFill>
              <a:ln w="9525">
                <a:solidFill>
                  <a:schemeClr val="bg1"/>
                </a:solidFill>
                <a:round/>
              </a:ln>
            </p:spPr>
            <p:txBody>
              <a:bodyPr/>
              <a:lstStyle/>
              <a:p>
                <a:endParaRPr lang="zh-CN" altLang="en-US" b="1">
                  <a:ea typeface="华文楷体" panose="02010600040101010101" charset="-122"/>
                </a:endParaRPr>
              </a:p>
            </p:txBody>
          </p:sp>
          <p:sp>
            <p:nvSpPr>
              <p:cNvPr id="36955" name="Freeform 311"/>
              <p:cNvSpPr/>
              <p:nvPr/>
            </p:nvSpPr>
            <p:spPr bwMode="auto">
              <a:xfrm>
                <a:off x="4291013" y="5662613"/>
                <a:ext cx="195262" cy="246062"/>
              </a:xfrm>
              <a:custGeom>
                <a:avLst/>
                <a:gdLst>
                  <a:gd name="T0" fmla="*/ 2147483647 w 167"/>
                  <a:gd name="T1" fmla="*/ 2147483647 h 237"/>
                  <a:gd name="T2" fmla="*/ 2147483647 w 167"/>
                  <a:gd name="T3" fmla="*/ 0 h 237"/>
                  <a:gd name="T4" fmla="*/ 0 w 167"/>
                  <a:gd name="T5" fmla="*/ 2147483647 h 237"/>
                  <a:gd name="T6" fmla="*/ 2147483647 w 167"/>
                  <a:gd name="T7" fmla="*/ 2147483647 h 237"/>
                  <a:gd name="T8" fmla="*/ 2147483647 w 167"/>
                  <a:gd name="T9" fmla="*/ 2147483647 h 237"/>
                  <a:gd name="T10" fmla="*/ 0 60000 65536"/>
                  <a:gd name="T11" fmla="*/ 0 60000 65536"/>
                  <a:gd name="T12" fmla="*/ 0 60000 65536"/>
                  <a:gd name="T13" fmla="*/ 0 60000 65536"/>
                  <a:gd name="T14" fmla="*/ 0 60000 65536"/>
                  <a:gd name="T15" fmla="*/ 0 w 167"/>
                  <a:gd name="T16" fmla="*/ 0 h 237"/>
                  <a:gd name="T17" fmla="*/ 167 w 167"/>
                  <a:gd name="T18" fmla="*/ 237 h 237"/>
                </a:gdLst>
                <a:ahLst/>
                <a:cxnLst>
                  <a:cxn ang="T10">
                    <a:pos x="T0" y="T1"/>
                  </a:cxn>
                  <a:cxn ang="T11">
                    <a:pos x="T2" y="T3"/>
                  </a:cxn>
                  <a:cxn ang="T12">
                    <a:pos x="T4" y="T5"/>
                  </a:cxn>
                  <a:cxn ang="T13">
                    <a:pos x="T6" y="T7"/>
                  </a:cxn>
                  <a:cxn ang="T14">
                    <a:pos x="T8" y="T9"/>
                  </a:cxn>
                </a:cxnLst>
                <a:rect l="T15" t="T16" r="T17" b="T18"/>
                <a:pathLst>
                  <a:path w="167" h="237">
                    <a:moveTo>
                      <a:pt x="167" y="9"/>
                    </a:moveTo>
                    <a:lnTo>
                      <a:pt x="153" y="0"/>
                    </a:lnTo>
                    <a:lnTo>
                      <a:pt x="0" y="228"/>
                    </a:lnTo>
                    <a:lnTo>
                      <a:pt x="13" y="237"/>
                    </a:lnTo>
                    <a:lnTo>
                      <a:pt x="167" y="9"/>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56" name="Freeform 312"/>
              <p:cNvSpPr/>
              <p:nvPr/>
            </p:nvSpPr>
            <p:spPr bwMode="auto">
              <a:xfrm>
                <a:off x="4213225" y="5873750"/>
                <a:ext cx="204788" cy="236538"/>
              </a:xfrm>
              <a:custGeom>
                <a:avLst/>
                <a:gdLst>
                  <a:gd name="T0" fmla="*/ 2147483647 w 175"/>
                  <a:gd name="T1" fmla="*/ 0 h 229"/>
                  <a:gd name="T2" fmla="*/ 0 w 175"/>
                  <a:gd name="T3" fmla="*/ 2147483647 h 229"/>
                  <a:gd name="T4" fmla="*/ 2147483647 w 175"/>
                  <a:gd name="T5" fmla="*/ 2147483647 h 229"/>
                  <a:gd name="T6" fmla="*/ 2147483647 w 175"/>
                  <a:gd name="T7" fmla="*/ 2147483647 h 229"/>
                  <a:gd name="T8" fmla="*/ 2147483647 w 175"/>
                  <a:gd name="T9" fmla="*/ 0 h 229"/>
                  <a:gd name="T10" fmla="*/ 0 60000 65536"/>
                  <a:gd name="T11" fmla="*/ 0 60000 65536"/>
                  <a:gd name="T12" fmla="*/ 0 60000 65536"/>
                  <a:gd name="T13" fmla="*/ 0 60000 65536"/>
                  <a:gd name="T14" fmla="*/ 0 60000 65536"/>
                  <a:gd name="T15" fmla="*/ 0 w 175"/>
                  <a:gd name="T16" fmla="*/ 0 h 229"/>
                  <a:gd name="T17" fmla="*/ 175 w 175"/>
                  <a:gd name="T18" fmla="*/ 229 h 229"/>
                </a:gdLst>
                <a:ahLst/>
                <a:cxnLst>
                  <a:cxn ang="T10">
                    <a:pos x="T0" y="T1"/>
                  </a:cxn>
                  <a:cxn ang="T11">
                    <a:pos x="T2" y="T3"/>
                  </a:cxn>
                  <a:cxn ang="T12">
                    <a:pos x="T4" y="T5"/>
                  </a:cxn>
                  <a:cxn ang="T13">
                    <a:pos x="T6" y="T7"/>
                  </a:cxn>
                  <a:cxn ang="T14">
                    <a:pos x="T8" y="T9"/>
                  </a:cxn>
                </a:cxnLst>
                <a:rect l="T15" t="T16" r="T17" b="T18"/>
                <a:pathLst>
                  <a:path w="175" h="229">
                    <a:moveTo>
                      <a:pt x="14" y="0"/>
                    </a:moveTo>
                    <a:lnTo>
                      <a:pt x="0" y="9"/>
                    </a:lnTo>
                    <a:lnTo>
                      <a:pt x="162" y="229"/>
                    </a:lnTo>
                    <a:lnTo>
                      <a:pt x="175" y="220"/>
                    </a:lnTo>
                    <a:lnTo>
                      <a:pt x="14" y="0"/>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57" name="Freeform 313"/>
              <p:cNvSpPr/>
              <p:nvPr/>
            </p:nvSpPr>
            <p:spPr bwMode="auto">
              <a:xfrm>
                <a:off x="4510088" y="6042025"/>
                <a:ext cx="317500" cy="104775"/>
              </a:xfrm>
              <a:custGeom>
                <a:avLst/>
                <a:gdLst>
                  <a:gd name="T0" fmla="*/ 2147483647 w 272"/>
                  <a:gd name="T1" fmla="*/ 2147483647 h 100"/>
                  <a:gd name="T2" fmla="*/ 2147483647 w 272"/>
                  <a:gd name="T3" fmla="*/ 0 h 100"/>
                  <a:gd name="T4" fmla="*/ 0 w 272"/>
                  <a:gd name="T5" fmla="*/ 2147483647 h 100"/>
                  <a:gd name="T6" fmla="*/ 2147483647 w 272"/>
                  <a:gd name="T7" fmla="*/ 2147483647 h 100"/>
                  <a:gd name="T8" fmla="*/ 2147483647 w 272"/>
                  <a:gd name="T9" fmla="*/ 2147483647 h 100"/>
                  <a:gd name="T10" fmla="*/ 0 60000 65536"/>
                  <a:gd name="T11" fmla="*/ 0 60000 65536"/>
                  <a:gd name="T12" fmla="*/ 0 60000 65536"/>
                  <a:gd name="T13" fmla="*/ 0 60000 65536"/>
                  <a:gd name="T14" fmla="*/ 0 60000 65536"/>
                  <a:gd name="T15" fmla="*/ 0 w 272"/>
                  <a:gd name="T16" fmla="*/ 0 h 100"/>
                  <a:gd name="T17" fmla="*/ 272 w 272"/>
                  <a:gd name="T18" fmla="*/ 100 h 100"/>
                </a:gdLst>
                <a:ahLst/>
                <a:cxnLst>
                  <a:cxn ang="T10">
                    <a:pos x="T0" y="T1"/>
                  </a:cxn>
                  <a:cxn ang="T11">
                    <a:pos x="T2" y="T3"/>
                  </a:cxn>
                  <a:cxn ang="T12">
                    <a:pos x="T4" y="T5"/>
                  </a:cxn>
                  <a:cxn ang="T13">
                    <a:pos x="T6" y="T7"/>
                  </a:cxn>
                  <a:cxn ang="T14">
                    <a:pos x="T8" y="T9"/>
                  </a:cxn>
                </a:cxnLst>
                <a:rect l="T15" t="T16" r="T17" b="T18"/>
                <a:pathLst>
                  <a:path w="272" h="100">
                    <a:moveTo>
                      <a:pt x="272" y="15"/>
                    </a:moveTo>
                    <a:lnTo>
                      <a:pt x="266" y="0"/>
                    </a:lnTo>
                    <a:lnTo>
                      <a:pt x="0" y="86"/>
                    </a:lnTo>
                    <a:lnTo>
                      <a:pt x="5" y="100"/>
                    </a:lnTo>
                    <a:lnTo>
                      <a:pt x="272" y="15"/>
                    </a:lnTo>
                    <a:close/>
                  </a:path>
                </a:pathLst>
              </a:custGeom>
              <a:solidFill>
                <a:srgbClr val="FFFFFF"/>
              </a:solidFill>
              <a:ln w="12700">
                <a:solidFill>
                  <a:schemeClr val="bg1"/>
                </a:solidFill>
                <a:round/>
              </a:ln>
            </p:spPr>
            <p:txBody>
              <a:bodyPr/>
              <a:lstStyle/>
              <a:p>
                <a:endParaRPr lang="zh-CN" altLang="en-US" b="1">
                  <a:ea typeface="华文楷体" panose="02010600040101010101" charset="-122"/>
                </a:endParaRPr>
              </a:p>
            </p:txBody>
          </p:sp>
          <p:sp>
            <p:nvSpPr>
              <p:cNvPr id="36958" name="Freeform 314"/>
              <p:cNvSpPr/>
              <p:nvPr/>
            </p:nvSpPr>
            <p:spPr bwMode="auto">
              <a:xfrm>
                <a:off x="3586163" y="5878513"/>
                <a:ext cx="20637" cy="292100"/>
              </a:xfrm>
              <a:custGeom>
                <a:avLst/>
                <a:gdLst>
                  <a:gd name="T0" fmla="*/ 2147483647 w 17"/>
                  <a:gd name="T1" fmla="*/ 0 h 282"/>
                  <a:gd name="T2" fmla="*/ 0 w 17"/>
                  <a:gd name="T3" fmla="*/ 0 h 282"/>
                  <a:gd name="T4" fmla="*/ 2147483647 w 17"/>
                  <a:gd name="T5" fmla="*/ 2147483647 h 282"/>
                  <a:gd name="T6" fmla="*/ 2147483647 w 17"/>
                  <a:gd name="T7" fmla="*/ 2147483647 h 282"/>
                  <a:gd name="T8" fmla="*/ 2147483647 w 17"/>
                  <a:gd name="T9" fmla="*/ 0 h 282"/>
                  <a:gd name="T10" fmla="*/ 0 60000 65536"/>
                  <a:gd name="T11" fmla="*/ 0 60000 65536"/>
                  <a:gd name="T12" fmla="*/ 0 60000 65536"/>
                  <a:gd name="T13" fmla="*/ 0 60000 65536"/>
                  <a:gd name="T14" fmla="*/ 0 60000 65536"/>
                  <a:gd name="T15" fmla="*/ 0 w 17"/>
                  <a:gd name="T16" fmla="*/ 0 h 282"/>
                  <a:gd name="T17" fmla="*/ 17 w 17"/>
                  <a:gd name="T18" fmla="*/ 282 h 282"/>
                </a:gdLst>
                <a:ahLst/>
                <a:cxnLst>
                  <a:cxn ang="T10">
                    <a:pos x="T0" y="T1"/>
                  </a:cxn>
                  <a:cxn ang="T11">
                    <a:pos x="T2" y="T3"/>
                  </a:cxn>
                  <a:cxn ang="T12">
                    <a:pos x="T4" y="T5"/>
                  </a:cxn>
                  <a:cxn ang="T13">
                    <a:pos x="T6" y="T7"/>
                  </a:cxn>
                  <a:cxn ang="T14">
                    <a:pos x="T8" y="T9"/>
                  </a:cxn>
                </a:cxnLst>
                <a:rect l="T15" t="T16" r="T17" b="T18"/>
                <a:pathLst>
                  <a:path w="17" h="282">
                    <a:moveTo>
                      <a:pt x="16" y="0"/>
                    </a:moveTo>
                    <a:lnTo>
                      <a:pt x="0" y="0"/>
                    </a:lnTo>
                    <a:lnTo>
                      <a:pt x="2" y="282"/>
                    </a:lnTo>
                    <a:lnTo>
                      <a:pt x="17" y="282"/>
                    </a:lnTo>
                    <a:lnTo>
                      <a:pt x="16" y="0"/>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59" name="Freeform 315"/>
              <p:cNvSpPr/>
              <p:nvPr/>
            </p:nvSpPr>
            <p:spPr bwMode="auto">
              <a:xfrm>
                <a:off x="3509963" y="5878513"/>
                <a:ext cx="20637" cy="292100"/>
              </a:xfrm>
              <a:custGeom>
                <a:avLst/>
                <a:gdLst>
                  <a:gd name="T0" fmla="*/ 2147483647 w 19"/>
                  <a:gd name="T1" fmla="*/ 0 h 282"/>
                  <a:gd name="T2" fmla="*/ 0 w 19"/>
                  <a:gd name="T3" fmla="*/ 0 h 282"/>
                  <a:gd name="T4" fmla="*/ 2147483647 w 19"/>
                  <a:gd name="T5" fmla="*/ 2147483647 h 282"/>
                  <a:gd name="T6" fmla="*/ 2147483647 w 19"/>
                  <a:gd name="T7" fmla="*/ 2147483647 h 282"/>
                  <a:gd name="T8" fmla="*/ 2147483647 w 19"/>
                  <a:gd name="T9" fmla="*/ 0 h 282"/>
                  <a:gd name="T10" fmla="*/ 0 60000 65536"/>
                  <a:gd name="T11" fmla="*/ 0 60000 65536"/>
                  <a:gd name="T12" fmla="*/ 0 60000 65536"/>
                  <a:gd name="T13" fmla="*/ 0 60000 65536"/>
                  <a:gd name="T14" fmla="*/ 0 60000 65536"/>
                  <a:gd name="T15" fmla="*/ 0 w 19"/>
                  <a:gd name="T16" fmla="*/ 0 h 282"/>
                  <a:gd name="T17" fmla="*/ 19 w 19"/>
                  <a:gd name="T18" fmla="*/ 282 h 282"/>
                </a:gdLst>
                <a:ahLst/>
                <a:cxnLst>
                  <a:cxn ang="T10">
                    <a:pos x="T0" y="T1"/>
                  </a:cxn>
                  <a:cxn ang="T11">
                    <a:pos x="T2" y="T3"/>
                  </a:cxn>
                  <a:cxn ang="T12">
                    <a:pos x="T4" y="T5"/>
                  </a:cxn>
                  <a:cxn ang="T13">
                    <a:pos x="T6" y="T7"/>
                  </a:cxn>
                  <a:cxn ang="T14">
                    <a:pos x="T8" y="T9"/>
                  </a:cxn>
                </a:cxnLst>
                <a:rect l="T15" t="T16" r="T17" b="T18"/>
                <a:pathLst>
                  <a:path w="19" h="282">
                    <a:moveTo>
                      <a:pt x="17" y="0"/>
                    </a:moveTo>
                    <a:lnTo>
                      <a:pt x="0" y="0"/>
                    </a:lnTo>
                    <a:lnTo>
                      <a:pt x="3" y="282"/>
                    </a:lnTo>
                    <a:lnTo>
                      <a:pt x="19" y="282"/>
                    </a:lnTo>
                    <a:lnTo>
                      <a:pt x="17" y="0"/>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60" name="Freeform 316"/>
              <p:cNvSpPr/>
              <p:nvPr/>
            </p:nvSpPr>
            <p:spPr bwMode="auto">
              <a:xfrm>
                <a:off x="3956050" y="5751513"/>
                <a:ext cx="274638" cy="144462"/>
              </a:xfrm>
              <a:custGeom>
                <a:avLst/>
                <a:gdLst>
                  <a:gd name="T0" fmla="*/ 2147483647 w 234"/>
                  <a:gd name="T1" fmla="*/ 2147483647 h 140"/>
                  <a:gd name="T2" fmla="*/ 2147483647 w 234"/>
                  <a:gd name="T3" fmla="*/ 2147483647 h 140"/>
                  <a:gd name="T4" fmla="*/ 2147483647 w 234"/>
                  <a:gd name="T5" fmla="*/ 0 h 140"/>
                  <a:gd name="T6" fmla="*/ 0 w 234"/>
                  <a:gd name="T7" fmla="*/ 2147483647 h 140"/>
                  <a:gd name="T8" fmla="*/ 2147483647 w 234"/>
                  <a:gd name="T9" fmla="*/ 2147483647 h 140"/>
                  <a:gd name="T10" fmla="*/ 0 60000 65536"/>
                  <a:gd name="T11" fmla="*/ 0 60000 65536"/>
                  <a:gd name="T12" fmla="*/ 0 60000 65536"/>
                  <a:gd name="T13" fmla="*/ 0 60000 65536"/>
                  <a:gd name="T14" fmla="*/ 0 60000 65536"/>
                  <a:gd name="T15" fmla="*/ 0 w 234"/>
                  <a:gd name="T16" fmla="*/ 0 h 140"/>
                  <a:gd name="T17" fmla="*/ 234 w 234"/>
                  <a:gd name="T18" fmla="*/ 140 h 140"/>
                </a:gdLst>
                <a:ahLst/>
                <a:cxnLst>
                  <a:cxn ang="T10">
                    <a:pos x="T0" y="T1"/>
                  </a:cxn>
                  <a:cxn ang="T11">
                    <a:pos x="T2" y="T3"/>
                  </a:cxn>
                  <a:cxn ang="T12">
                    <a:pos x="T4" y="T5"/>
                  </a:cxn>
                  <a:cxn ang="T13">
                    <a:pos x="T6" y="T7"/>
                  </a:cxn>
                  <a:cxn ang="T14">
                    <a:pos x="T8" y="T9"/>
                  </a:cxn>
                </a:cxnLst>
                <a:rect l="T15" t="T16" r="T17" b="T18"/>
                <a:pathLst>
                  <a:path w="234" h="140">
                    <a:moveTo>
                      <a:pt x="226" y="140"/>
                    </a:moveTo>
                    <a:lnTo>
                      <a:pt x="234" y="127"/>
                    </a:lnTo>
                    <a:lnTo>
                      <a:pt x="8" y="0"/>
                    </a:lnTo>
                    <a:lnTo>
                      <a:pt x="0" y="13"/>
                    </a:lnTo>
                    <a:lnTo>
                      <a:pt x="226" y="140"/>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61" name="Freeform 317"/>
              <p:cNvSpPr/>
              <p:nvPr/>
            </p:nvSpPr>
            <p:spPr bwMode="auto">
              <a:xfrm>
                <a:off x="3548063" y="5751513"/>
                <a:ext cx="274637" cy="144462"/>
              </a:xfrm>
              <a:custGeom>
                <a:avLst/>
                <a:gdLst>
                  <a:gd name="T0" fmla="*/ 0 w 235"/>
                  <a:gd name="T1" fmla="*/ 2147483647 h 140"/>
                  <a:gd name="T2" fmla="*/ 2147483647 w 235"/>
                  <a:gd name="T3" fmla="*/ 2147483647 h 140"/>
                  <a:gd name="T4" fmla="*/ 2147483647 w 235"/>
                  <a:gd name="T5" fmla="*/ 2147483647 h 140"/>
                  <a:gd name="T6" fmla="*/ 2147483647 w 235"/>
                  <a:gd name="T7" fmla="*/ 0 h 140"/>
                  <a:gd name="T8" fmla="*/ 0 w 235"/>
                  <a:gd name="T9" fmla="*/ 2147483647 h 140"/>
                  <a:gd name="T10" fmla="*/ 0 60000 65536"/>
                  <a:gd name="T11" fmla="*/ 0 60000 65536"/>
                  <a:gd name="T12" fmla="*/ 0 60000 65536"/>
                  <a:gd name="T13" fmla="*/ 0 60000 65536"/>
                  <a:gd name="T14" fmla="*/ 0 60000 65536"/>
                  <a:gd name="T15" fmla="*/ 0 w 235"/>
                  <a:gd name="T16" fmla="*/ 0 h 140"/>
                  <a:gd name="T17" fmla="*/ 235 w 235"/>
                  <a:gd name="T18" fmla="*/ 140 h 140"/>
                </a:gdLst>
                <a:ahLst/>
                <a:cxnLst>
                  <a:cxn ang="T10">
                    <a:pos x="T0" y="T1"/>
                  </a:cxn>
                  <a:cxn ang="T11">
                    <a:pos x="T2" y="T3"/>
                  </a:cxn>
                  <a:cxn ang="T12">
                    <a:pos x="T4" y="T5"/>
                  </a:cxn>
                  <a:cxn ang="T13">
                    <a:pos x="T6" y="T7"/>
                  </a:cxn>
                  <a:cxn ang="T14">
                    <a:pos x="T8" y="T9"/>
                  </a:cxn>
                </a:cxnLst>
                <a:rect l="T15" t="T16" r="T17" b="T18"/>
                <a:pathLst>
                  <a:path w="235" h="140">
                    <a:moveTo>
                      <a:pt x="0" y="127"/>
                    </a:moveTo>
                    <a:lnTo>
                      <a:pt x="8" y="140"/>
                    </a:lnTo>
                    <a:lnTo>
                      <a:pt x="235" y="13"/>
                    </a:lnTo>
                    <a:lnTo>
                      <a:pt x="227" y="0"/>
                    </a:lnTo>
                    <a:lnTo>
                      <a:pt x="0" y="127"/>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sp>
            <p:nvSpPr>
              <p:cNvPr id="36962" name="Freeform 318"/>
              <p:cNvSpPr/>
              <p:nvPr/>
            </p:nvSpPr>
            <p:spPr bwMode="auto">
              <a:xfrm>
                <a:off x="3282950" y="5749925"/>
                <a:ext cx="276225" cy="146050"/>
              </a:xfrm>
              <a:custGeom>
                <a:avLst/>
                <a:gdLst>
                  <a:gd name="T0" fmla="*/ 2147483647 w 237"/>
                  <a:gd name="T1" fmla="*/ 2147483647 h 141"/>
                  <a:gd name="T2" fmla="*/ 2147483647 w 237"/>
                  <a:gd name="T3" fmla="*/ 2147483647 h 141"/>
                  <a:gd name="T4" fmla="*/ 2147483647 w 237"/>
                  <a:gd name="T5" fmla="*/ 0 h 141"/>
                  <a:gd name="T6" fmla="*/ 0 w 237"/>
                  <a:gd name="T7" fmla="*/ 2147483647 h 141"/>
                  <a:gd name="T8" fmla="*/ 2147483647 w 237"/>
                  <a:gd name="T9" fmla="*/ 2147483647 h 141"/>
                  <a:gd name="T10" fmla="*/ 0 60000 65536"/>
                  <a:gd name="T11" fmla="*/ 0 60000 65536"/>
                  <a:gd name="T12" fmla="*/ 0 60000 65536"/>
                  <a:gd name="T13" fmla="*/ 0 60000 65536"/>
                  <a:gd name="T14" fmla="*/ 0 60000 65536"/>
                  <a:gd name="T15" fmla="*/ 0 w 237"/>
                  <a:gd name="T16" fmla="*/ 0 h 141"/>
                  <a:gd name="T17" fmla="*/ 237 w 237"/>
                  <a:gd name="T18" fmla="*/ 141 h 141"/>
                </a:gdLst>
                <a:ahLst/>
                <a:cxnLst>
                  <a:cxn ang="T10">
                    <a:pos x="T0" y="T1"/>
                  </a:cxn>
                  <a:cxn ang="T11">
                    <a:pos x="T2" y="T3"/>
                  </a:cxn>
                  <a:cxn ang="T12">
                    <a:pos x="T4" y="T5"/>
                  </a:cxn>
                  <a:cxn ang="T13">
                    <a:pos x="T6" y="T7"/>
                  </a:cxn>
                  <a:cxn ang="T14">
                    <a:pos x="T8" y="T9"/>
                  </a:cxn>
                </a:cxnLst>
                <a:rect l="T15" t="T16" r="T17" b="T18"/>
                <a:pathLst>
                  <a:path w="237" h="141">
                    <a:moveTo>
                      <a:pt x="228" y="141"/>
                    </a:moveTo>
                    <a:lnTo>
                      <a:pt x="237" y="128"/>
                    </a:lnTo>
                    <a:lnTo>
                      <a:pt x="8" y="0"/>
                    </a:lnTo>
                    <a:lnTo>
                      <a:pt x="0" y="13"/>
                    </a:lnTo>
                    <a:lnTo>
                      <a:pt x="228" y="141"/>
                    </a:lnTo>
                    <a:close/>
                  </a:path>
                </a:pathLst>
              </a:custGeom>
              <a:solidFill>
                <a:srgbClr val="FFFF66"/>
              </a:solidFill>
              <a:ln w="12700">
                <a:solidFill>
                  <a:schemeClr val="bg1"/>
                </a:solidFill>
                <a:round/>
              </a:ln>
            </p:spPr>
            <p:txBody>
              <a:bodyPr/>
              <a:lstStyle/>
              <a:p>
                <a:endParaRPr lang="zh-CN" altLang="en-US" b="1">
                  <a:ea typeface="华文楷体" panose="02010600040101010101" charset="-122"/>
                </a:endParaRPr>
              </a:p>
            </p:txBody>
          </p:sp>
        </p:grpSp>
        <p:sp>
          <p:nvSpPr>
            <p:cNvPr id="322" name="Rectangle 326"/>
            <p:cNvSpPr/>
            <p:nvPr/>
          </p:nvSpPr>
          <p:spPr>
            <a:xfrm>
              <a:off x="3734" y="122"/>
              <a:ext cx="680" cy="454"/>
            </a:xfrm>
            <a:prstGeom prst="rect">
              <a:avLst/>
            </a:prstGeom>
            <a:noFill/>
            <a:ln w="381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fontAlgn="auto">
                <a:spcBef>
                  <a:spcPts val="0"/>
                </a:spcBef>
                <a:spcAft>
                  <a:spcPts val="0"/>
                </a:spcAft>
                <a:defRPr/>
              </a:pPr>
              <a:endParaRPr lang="zh-CN" altLang="en-US" b="1" dirty="0">
                <a:solidFill>
                  <a:srgbClr val="00B0F0"/>
                </a:solidFill>
                <a:ea typeface="华文楷体" panose="02010600040101010101" charset="-122"/>
                <a:cs typeface="Arial" panose="020B0604020202020204" pitchFamily="34" charset="0"/>
              </a:endParaRPr>
            </a:p>
          </p:txBody>
        </p:sp>
      </p:grpSp>
      <p:sp>
        <p:nvSpPr>
          <p:cNvPr id="36876" name="Rectangle 20"/>
          <p:cNvSpPr>
            <a:spLocks noChangeArrowheads="1"/>
          </p:cNvSpPr>
          <p:nvPr/>
        </p:nvSpPr>
        <p:spPr bwMode="auto">
          <a:xfrm>
            <a:off x="5511483" y="6336030"/>
            <a:ext cx="4937125" cy="521970"/>
          </a:xfrm>
          <a:prstGeom prst="rect">
            <a:avLst/>
          </a:prstGeom>
          <a:noFill/>
          <a:ln w="9525">
            <a:noFill/>
            <a:miter lim="800000"/>
          </a:ln>
        </p:spPr>
        <p:txBody>
          <a:bodyPr anchor="b">
            <a:spAutoFit/>
            <a:scene3d>
              <a:camera prst="orthographicFront"/>
              <a:lightRig rig="threePt" dir="t"/>
            </a:scene3d>
          </a:bodyPr>
          <a:lstStyle/>
          <a:p>
            <a:r>
              <a:rPr lang="en-US" altLang="zh-CN" sz="1400" b="1">
                <a:solidFill>
                  <a:schemeClr val="tx1"/>
                </a:solidFill>
                <a:effectLst>
                  <a:outerShdw blurRad="38100" dist="19050" dir="2700000" algn="tl" rotWithShape="0">
                    <a:schemeClr val="dk1">
                      <a:alpha val="40000"/>
                    </a:schemeClr>
                  </a:outerShdw>
                </a:effectLst>
                <a:ea typeface="华文楷体" panose="02010600040101010101" charset="-122"/>
                <a:cs typeface="Times New Roman" panose="02020603050405020304" pitchFamily="18" charset="0"/>
              </a:rPr>
              <a:t>Ueno M, et al. J Atheroscler Thromb 2011;18:431-42. </a:t>
            </a:r>
            <a:endParaRPr lang="en-US" altLang="zh-CN" sz="1400" b="1">
              <a:solidFill>
                <a:schemeClr val="tx1"/>
              </a:solidFill>
              <a:effectLst>
                <a:outerShdw blurRad="38100" dist="19050" dir="2700000" algn="tl" rotWithShape="0">
                  <a:schemeClr val="dk1">
                    <a:alpha val="40000"/>
                  </a:schemeClr>
                </a:outerShdw>
              </a:effectLst>
              <a:ea typeface="华文楷体" panose="02010600040101010101" charset="-122"/>
              <a:cs typeface="Times New Roman" panose="02020603050405020304" pitchFamily="18" charset="0"/>
            </a:endParaRPr>
          </a:p>
          <a:p>
            <a:endParaRPr lang="en-US" altLang="zh-CN" sz="1400" b="1">
              <a:solidFill>
                <a:schemeClr val="tx1"/>
              </a:solidFill>
              <a:effectLst>
                <a:outerShdw blurRad="38100" dist="19050" dir="2700000" algn="tl" rotWithShape="0">
                  <a:schemeClr val="dk1">
                    <a:alpha val="40000"/>
                  </a:schemeClr>
                </a:outerShdw>
              </a:effectLst>
              <a:ea typeface="华文楷体" panose="02010600040101010101" charset="-122"/>
              <a:cs typeface="Times New Roman" panose="02020603050405020304" pitchFamily="18" charset="0"/>
            </a:endParaRPr>
          </a:p>
        </p:txBody>
      </p:sp>
      <p:sp>
        <p:nvSpPr>
          <p:cNvPr id="36877" name="Rectangle 5"/>
          <p:cNvSpPr>
            <a:spLocks noChangeArrowheads="1"/>
          </p:cNvSpPr>
          <p:nvPr/>
        </p:nvSpPr>
        <p:spPr bwMode="auto">
          <a:xfrm>
            <a:off x="6744335" y="6613525"/>
            <a:ext cx="3620770" cy="306705"/>
          </a:xfrm>
          <a:prstGeom prst="rect">
            <a:avLst/>
          </a:prstGeom>
          <a:noFill/>
          <a:ln w="9525">
            <a:noFill/>
            <a:miter lim="800000"/>
          </a:ln>
        </p:spPr>
        <p:txBody>
          <a:bodyPr wrap="square">
            <a:spAutoFit/>
          </a:bodyPr>
          <a:lstStyle/>
          <a:p>
            <a:r>
              <a:rPr lang="en-US" altLang="zh-CN" sz="1400" b="1">
                <a:solidFill>
                  <a:schemeClr val="tx1"/>
                </a:solidFill>
                <a:effectLst>
                  <a:outerShdw blurRad="38100" dist="19050" dir="2700000" algn="tl" rotWithShape="0">
                    <a:schemeClr val="dk1">
                      <a:alpha val="40000"/>
                    </a:schemeClr>
                  </a:outerShdw>
                </a:effectLst>
                <a:ea typeface="华文楷体" panose="02010600040101010101" charset="-122"/>
                <a:cs typeface="Times New Roman" panose="02020603050405020304" pitchFamily="18" charset="0"/>
              </a:rPr>
              <a:t>Joshi RR, et al. Platelets. 2013 Oct 10.</a:t>
            </a:r>
            <a:r>
              <a:rPr lang="en-US" altLang="zh-CN" sz="1000" b="1">
                <a:solidFill>
                  <a:schemeClr val="tx1"/>
                </a:solidFill>
                <a:effectLst>
                  <a:outerShdw blurRad="38100" dist="19050" dir="2700000" algn="tl" rotWithShape="0">
                    <a:schemeClr val="dk1">
                      <a:alpha val="40000"/>
                    </a:schemeClr>
                  </a:outerShdw>
                </a:effectLst>
                <a:ea typeface="华文楷体" panose="02010600040101010101" charset="-122"/>
              </a:rPr>
              <a:t> </a:t>
            </a:r>
            <a:endParaRPr lang="en-US" altLang="zh-CN" sz="1000" b="1">
              <a:solidFill>
                <a:schemeClr val="tx1"/>
              </a:solidFill>
              <a:effectLst>
                <a:outerShdw blurRad="38100" dist="19050" dir="2700000" algn="tl" rotWithShape="0">
                  <a:schemeClr val="dk1">
                    <a:alpha val="40000"/>
                  </a:schemeClr>
                </a:outerShdw>
              </a:effectLst>
              <a:ea typeface="华文楷体" panose="02010600040101010101" charset="-122"/>
            </a:endParaRPr>
          </a:p>
        </p:txBody>
      </p:sp>
      <p:sp>
        <p:nvSpPr>
          <p:cNvPr id="325" name="圆角矩形 324"/>
          <p:cNvSpPr/>
          <p:nvPr/>
        </p:nvSpPr>
        <p:spPr>
          <a:xfrm>
            <a:off x="7398724" y="5246948"/>
            <a:ext cx="1656184"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latin typeface="Times New Roman" panose="02020603050405020304" pitchFamily="18" charset="0"/>
              <a:ea typeface="华文楷体" panose="02010600040101010101" charset="-122"/>
              <a:cs typeface="Times New Roman" panose="02020603050405020304" pitchFamily="18" charset="0"/>
            </a:endParaRPr>
          </a:p>
          <a:p>
            <a:pPr algn="ctr"/>
            <a:r>
              <a:rPr lang="en-US" altLang="zh-CN" sz="1800" b="1" dirty="0" err="1">
                <a:solidFill>
                  <a:schemeClr val="tx1"/>
                </a:solidFill>
                <a:latin typeface="Times New Roman" panose="02020603050405020304" pitchFamily="18" charset="0"/>
                <a:ea typeface="华文楷体" panose="02010600040101010101" charset="-122"/>
                <a:cs typeface="Times New Roman" panose="02020603050405020304" pitchFamily="18" charset="0"/>
              </a:rPr>
              <a:t>依诺格雷</a:t>
            </a:r>
            <a:endParaRPr lang="en-US" altLang="zh-CN" sz="1800" b="1" dirty="0">
              <a:solidFill>
                <a:schemeClr val="tx1"/>
              </a:solidFill>
              <a:latin typeface="Times New Roman" panose="02020603050405020304" pitchFamily="18" charset="0"/>
              <a:ea typeface="华文楷体" panose="02010600040101010101" charset="-122"/>
              <a:cs typeface="Times New Roman" panose="02020603050405020304" pitchFamily="18" charset="0"/>
            </a:endParaRPr>
          </a:p>
          <a:p>
            <a:pPr algn="ctr"/>
            <a:r>
              <a:rPr lang="zh-CN" altLang="en-US" sz="1800" b="1" dirty="0">
                <a:solidFill>
                  <a:schemeClr val="tx1"/>
                </a:solidFill>
                <a:latin typeface="Times New Roman" panose="02020603050405020304" pitchFamily="18" charset="0"/>
                <a:ea typeface="华文楷体" panose="02010600040101010101" charset="-122"/>
                <a:cs typeface="Times New Roman" panose="02020603050405020304" pitchFamily="18" charset="0"/>
              </a:rPr>
              <a:t>静注</a:t>
            </a:r>
            <a:r>
              <a:rPr lang="en-US" altLang="zh-CN" sz="1800" b="1" dirty="0">
                <a:solidFill>
                  <a:schemeClr val="tx1"/>
                </a:solidFill>
                <a:latin typeface="Times New Roman" panose="02020603050405020304" pitchFamily="18" charset="0"/>
                <a:ea typeface="华文楷体" panose="02010600040101010101" charset="-122"/>
                <a:cs typeface="Times New Roman" panose="02020603050405020304" pitchFamily="18" charset="0"/>
              </a:rPr>
              <a:t>/</a:t>
            </a:r>
            <a:r>
              <a:rPr lang="en-US" altLang="zh-CN" sz="1800" b="1" dirty="0" err="1">
                <a:solidFill>
                  <a:schemeClr val="tx1"/>
                </a:solidFill>
                <a:latin typeface="Times New Roman" panose="02020603050405020304" pitchFamily="18" charset="0"/>
                <a:ea typeface="华文楷体" panose="02010600040101010101" charset="-122"/>
                <a:cs typeface="Times New Roman" panose="02020603050405020304" pitchFamily="18" charset="0"/>
              </a:rPr>
              <a:t>口服</a:t>
            </a:r>
            <a:r>
              <a:rPr lang="en-US" altLang="zh-CN" sz="1800" b="1" dirty="0">
                <a:solidFill>
                  <a:schemeClr val="tx1"/>
                </a:solidFill>
                <a:latin typeface="Times New Roman" panose="02020603050405020304" pitchFamily="18" charset="0"/>
                <a:ea typeface="华文楷体" panose="02010600040101010101" charset="-122"/>
                <a:cs typeface="Times New Roman" panose="02020603050405020304" pitchFamily="18" charset="0"/>
              </a:rPr>
              <a:t> (</a:t>
            </a:r>
            <a:r>
              <a:rPr lang="en-US" altLang="zh-CN" sz="1800" b="1" dirty="0" err="1">
                <a:solidFill>
                  <a:schemeClr val="tx1"/>
                </a:solidFill>
                <a:latin typeface="Times New Roman" panose="02020603050405020304" pitchFamily="18" charset="0"/>
                <a:ea typeface="华文楷体" panose="02010600040101010101" charset="-122"/>
                <a:cs typeface="Times New Roman" panose="02020603050405020304" pitchFamily="18" charset="0"/>
              </a:rPr>
              <a:t>Elinogrel</a:t>
            </a:r>
            <a:r>
              <a:rPr lang="en-US" altLang="zh-CN" b="1" dirty="0">
                <a:solidFill>
                  <a:schemeClr val="tx1"/>
                </a:solidFill>
                <a:latin typeface="Times New Roman" panose="02020603050405020304" pitchFamily="18" charset="0"/>
                <a:ea typeface="华文楷体" panose="02010600040101010101" charset="-122"/>
                <a:cs typeface="Times New Roman" panose="02020603050405020304" pitchFamily="18" charset="0"/>
              </a:rPr>
              <a:t>)</a:t>
            </a:r>
            <a:br>
              <a:rPr lang="en-US" altLang="zh-CN" b="1" dirty="0">
                <a:solidFill>
                  <a:schemeClr val="tx1"/>
                </a:solidFill>
                <a:latin typeface="Times New Roman" panose="02020603050405020304" pitchFamily="18" charset="0"/>
                <a:ea typeface="华文楷体" panose="02010600040101010101" charset="-122"/>
                <a:cs typeface="Times New Roman" panose="02020603050405020304" pitchFamily="18" charset="0"/>
              </a:rPr>
            </a:br>
            <a:endParaRPr lang="zh-CN" altLang="en-US" b="1" dirty="0">
              <a:solidFill>
                <a:schemeClr val="tx1"/>
              </a:solidFill>
              <a:latin typeface="Times New Roman" panose="02020603050405020304" pitchFamily="18" charset="0"/>
              <a:ea typeface="华文楷体" panose="02010600040101010101" charset="-122"/>
              <a:cs typeface="Times New Roman" panose="02020603050405020304" pitchFamily="18" charset="0"/>
            </a:endParaRPr>
          </a:p>
        </p:txBody>
      </p:sp>
      <p:sp>
        <p:nvSpPr>
          <p:cNvPr id="327" name="圆角矩形 326"/>
          <p:cNvSpPr/>
          <p:nvPr/>
        </p:nvSpPr>
        <p:spPr>
          <a:xfrm>
            <a:off x="7398724" y="4050237"/>
            <a:ext cx="1656184" cy="9144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zh-CN" altLang="en-US" sz="1800" b="1" dirty="0">
                <a:latin typeface="华文楷体" panose="02010600040101010101" charset="-122"/>
                <a:ea typeface="华文楷体" panose="02010600040101010101" charset="-122"/>
              </a:rPr>
              <a:t>康格瑞洛</a:t>
            </a:r>
            <a:endParaRPr lang="en-US" altLang="zh-CN" sz="1800" b="1" dirty="0">
              <a:latin typeface="华文楷体" panose="02010600040101010101" charset="-122"/>
              <a:ea typeface="华文楷体" panose="02010600040101010101" charset="-122"/>
            </a:endParaRPr>
          </a:p>
          <a:p>
            <a:pPr algn="ctr" fontAlgn="auto">
              <a:spcBef>
                <a:spcPts val="0"/>
              </a:spcBef>
              <a:spcAft>
                <a:spcPts val="0"/>
              </a:spcAft>
            </a:pPr>
            <a:r>
              <a:rPr lang="zh-CN" altLang="en-US" sz="1800" b="1" dirty="0">
                <a:latin typeface="华文楷体" panose="02010600040101010101" charset="-122"/>
                <a:ea typeface="华文楷体" panose="02010600040101010101" charset="-122"/>
              </a:rPr>
              <a:t>静</a:t>
            </a:r>
            <a:r>
              <a:rPr lang="zh-CN" altLang="en-US" sz="1800" b="1" dirty="0">
                <a:solidFill>
                  <a:schemeClr val="bg1"/>
                </a:solidFill>
                <a:latin typeface="华文楷体" panose="02010600040101010101" charset="-122"/>
                <a:ea typeface="华文楷体" panose="02010600040101010101" charset="-122"/>
              </a:rPr>
              <a:t>注</a:t>
            </a:r>
            <a:endParaRPr lang="en-US" altLang="zh-CN" sz="1800" b="1" dirty="0">
              <a:solidFill>
                <a:schemeClr val="bg1"/>
              </a:solidFill>
              <a:latin typeface="华文楷体" panose="02010600040101010101" charset="-122"/>
              <a:ea typeface="华文楷体" panose="02010600040101010101" charset="-122"/>
            </a:endParaRPr>
          </a:p>
          <a:p>
            <a:pPr algn="ctr" fontAlgn="auto">
              <a:spcBef>
                <a:spcPts val="0"/>
              </a:spcBef>
              <a:spcAft>
                <a:spcPts val="0"/>
              </a:spcAft>
            </a:pPr>
            <a:r>
              <a:rPr lang="en-US" altLang="zh-CN" sz="1800" b="1" dirty="0">
                <a:solidFill>
                  <a:schemeClr val="bg1"/>
                </a:solidFill>
                <a:latin typeface="华文楷体" panose="02010600040101010101" charset="-122"/>
                <a:ea typeface="华文楷体" panose="02010600040101010101" charset="-122"/>
              </a:rPr>
              <a:t>(</a:t>
            </a:r>
            <a:r>
              <a:rPr lang="en-US" altLang="zh-CN" sz="1800" b="1" dirty="0" err="1">
                <a:solidFill>
                  <a:schemeClr val="bg1"/>
                </a:solidFill>
                <a:latin typeface="华文楷体" panose="02010600040101010101" charset="-122"/>
                <a:ea typeface="华文楷体" panose="02010600040101010101" charset="-122"/>
              </a:rPr>
              <a:t>Cangrelor</a:t>
            </a:r>
            <a:r>
              <a:rPr lang="en-US" altLang="zh-CN" b="1" dirty="0">
                <a:solidFill>
                  <a:schemeClr val="bg1"/>
                </a:solidFill>
                <a:effectLst>
                  <a:outerShdw blurRad="38100" dist="38100" dir="2700000" algn="tl">
                    <a:srgbClr val="000000"/>
                  </a:outerShdw>
                </a:effectLst>
                <a:latin typeface="Times New Roman" panose="02020603050405020304" pitchFamily="18" charset="0"/>
                <a:ea typeface="华文楷体" panose="02010600040101010101" charset="-122"/>
                <a:cs typeface="Times New Roman" panose="02020603050405020304" pitchFamily="18" charset="0"/>
              </a:rPr>
              <a:t>)</a:t>
            </a:r>
            <a:endParaRPr lang="zh-CN" altLang="en-US" b="1" dirty="0">
              <a:solidFill>
                <a:schemeClr val="bg1"/>
              </a:solidFill>
              <a:latin typeface="华文楷体" panose="02010600040101010101" charset="-122"/>
              <a:ea typeface="华文楷体" panose="02010600040101010101" charset="-122"/>
            </a:endParaRPr>
          </a:p>
        </p:txBody>
      </p:sp>
      <p:sp>
        <p:nvSpPr>
          <p:cNvPr id="330" name="TextBox 329"/>
          <p:cNvSpPr txBox="1"/>
          <p:nvPr/>
        </p:nvSpPr>
        <p:spPr>
          <a:xfrm>
            <a:off x="6528048" y="3284984"/>
            <a:ext cx="864096" cy="368300"/>
          </a:xfrm>
          <a:prstGeom prst="rect">
            <a:avLst/>
          </a:prstGeom>
          <a:noFill/>
        </p:spPr>
        <p:txBody>
          <a:bodyPr wrap="square" rtlCol="0">
            <a:spAutoFit/>
          </a:bodyPr>
          <a:lstStyle/>
          <a:p>
            <a:r>
              <a:rPr lang="en-US" altLang="zh-CN" b="1">
                <a:solidFill>
                  <a:schemeClr val="bg1"/>
                </a:solidFill>
                <a:ea typeface="华文楷体" panose="02010600040101010101" charset="-122"/>
              </a:rPr>
              <a:t>  2011</a:t>
            </a:r>
            <a:endParaRPr lang="zh-CN" altLang="en-US" b="1">
              <a:solidFill>
                <a:schemeClr val="bg1"/>
              </a:solidFill>
              <a:ea typeface="华文楷体" panose="02010600040101010101"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ea typeface="微软雅黑" panose="020B0503020204020204" pitchFamily="34" charset="-122"/>
              </a:rPr>
              <a:t>胡扬</a:t>
            </a:r>
            <a:r>
              <a:rPr lang="en-US" altLang="zh-CN" sz="2800" b="1" dirty="0">
                <a:ea typeface="微软雅黑" panose="020B0503020204020204" pitchFamily="34" charset="-122"/>
              </a:rPr>
              <a:t>---</a:t>
            </a:r>
            <a:r>
              <a:rPr lang="zh-CN" altLang="en-US" sz="2800" b="1" dirty="0">
                <a:ea typeface="微软雅黑" panose="020B0503020204020204" pitchFamily="34" charset="-122"/>
              </a:rPr>
              <a:t>笔记</a:t>
            </a:r>
            <a:endParaRPr lang="zh-CN" altLang="en-US" sz="2800" b="1" dirty="0">
              <a:ea typeface="微软雅黑" panose="020B0503020204020204" pitchFamily="34" charset="-122"/>
            </a:endParaRPr>
          </a:p>
        </p:txBody>
      </p:sp>
      <p:sp>
        <p:nvSpPr>
          <p:cNvPr id="3" name="内容占位符 2"/>
          <p:cNvSpPr>
            <a:spLocks noGrp="1"/>
          </p:cNvSpPr>
          <p:nvPr>
            <p:ph idx="1"/>
          </p:nvPr>
        </p:nvSpPr>
        <p:spPr/>
        <p:txBody>
          <a:bodyPr>
            <a:noAutofit/>
          </a:bodyPr>
          <a:lstStyle/>
          <a:p>
            <a:r>
              <a:rPr lang="zh-CN" altLang="en-US" sz="2200" b="1" dirty="0">
                <a:latin typeface="微软雅黑" panose="020B0503020204020204" pitchFamily="34" charset="-122"/>
                <a:ea typeface="微软雅黑" panose="020B0503020204020204" pitchFamily="34" charset="-122"/>
              </a:rPr>
              <a:t>氯吡格雷  </a:t>
            </a:r>
            <a:r>
              <a:rPr lang="en-US" altLang="zh-CN" sz="2200" b="1" dirty="0">
                <a:latin typeface="微软雅黑" panose="020B0503020204020204" pitchFamily="34" charset="-122"/>
                <a:ea typeface="微软雅黑" panose="020B0503020204020204" pitchFamily="34" charset="-122"/>
              </a:rPr>
              <a:t>15</a:t>
            </a:r>
            <a:r>
              <a:rPr lang="zh-CN" altLang="en-US" sz="2200" b="1" dirty="0">
                <a:latin typeface="微软雅黑" panose="020B0503020204020204" pitchFamily="34" charset="-122"/>
                <a:ea typeface="微软雅黑" panose="020B0503020204020204" pitchFamily="34" charset="-122"/>
              </a:rPr>
              <a:t>年后研发出替格瑞诺</a:t>
            </a:r>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氯吡格雷自身是基因和酶多态性，在</a:t>
            </a:r>
            <a:r>
              <a:rPr lang="en-US" altLang="zh-CN" sz="2200" b="1" dirty="0">
                <a:latin typeface="微软雅黑" panose="020B0503020204020204" pitchFamily="34" charset="-122"/>
                <a:ea typeface="微软雅黑" panose="020B0503020204020204" pitchFamily="34" charset="-122"/>
              </a:rPr>
              <a:t>2018</a:t>
            </a:r>
            <a:r>
              <a:rPr lang="zh-CN" altLang="en-US" sz="2200" b="1" dirty="0">
                <a:latin typeface="微软雅黑" panose="020B0503020204020204" pitchFamily="34" charset="-122"/>
                <a:ea typeface="微软雅黑" panose="020B0503020204020204" pitchFamily="34" charset="-122"/>
              </a:rPr>
              <a:t>年初由美国要求监测，如</a:t>
            </a:r>
            <a:r>
              <a:rPr lang="en-US" altLang="zh-CN" sz="2200" b="1" dirty="0">
                <a:latin typeface="微软雅黑" panose="020B0503020204020204" pitchFamily="34" charset="-122"/>
                <a:ea typeface="微软雅黑" panose="020B0503020204020204" pitchFamily="34" charset="-122"/>
              </a:rPr>
              <a:t>CYP2C19</a:t>
            </a:r>
            <a:r>
              <a:rPr lang="zh-CN" altLang="en-US" sz="2200" b="1" dirty="0">
                <a:latin typeface="微软雅黑" panose="020B0503020204020204" pitchFamily="34" charset="-122"/>
                <a:ea typeface="微软雅黑" panose="020B0503020204020204" pitchFamily="34" charset="-122"/>
              </a:rPr>
              <a:t>活性高，要求可持续服用；如</a:t>
            </a:r>
            <a:r>
              <a:rPr lang="en-US" altLang="zh-CN" sz="2200" b="1" dirty="0">
                <a:latin typeface="微软雅黑" panose="020B0503020204020204" pitchFamily="34" charset="-122"/>
                <a:ea typeface="微软雅黑" panose="020B0503020204020204" pitchFamily="34" charset="-122"/>
              </a:rPr>
              <a:t>CYP2C19</a:t>
            </a:r>
            <a:r>
              <a:rPr lang="zh-CN" altLang="en-US" sz="2200" b="1" dirty="0">
                <a:latin typeface="微软雅黑" panose="020B0503020204020204" pitchFamily="34" charset="-122"/>
                <a:ea typeface="微软雅黑" panose="020B0503020204020204" pitchFamily="34" charset="-122"/>
              </a:rPr>
              <a:t>活性低更换替格瑞诺。</a:t>
            </a:r>
            <a:endParaRPr lang="en-US" altLang="zh-CN" sz="2200" b="1" dirty="0">
              <a:latin typeface="微软雅黑" panose="020B0503020204020204" pitchFamily="34" charset="-122"/>
              <a:ea typeface="微软雅黑" panose="020B0503020204020204" pitchFamily="34" charset="-122"/>
            </a:endParaRPr>
          </a:p>
          <a:p>
            <a:r>
              <a:rPr lang="en-US" altLang="zh-CN" sz="2200" b="1" dirty="0">
                <a:latin typeface="微软雅黑" panose="020B0503020204020204" pitchFamily="34" charset="-122"/>
                <a:ea typeface="微软雅黑" panose="020B0503020204020204" pitchFamily="34" charset="-122"/>
              </a:rPr>
              <a:t>PDE</a:t>
            </a:r>
            <a:r>
              <a:rPr lang="en-US" altLang="zh-CN" sz="2200" b="1" baseline="-25000" dirty="0">
                <a:latin typeface="微软雅黑" panose="020B0503020204020204" pitchFamily="34" charset="-122"/>
                <a:ea typeface="微软雅黑" panose="020B0503020204020204" pitchFamily="34" charset="-122"/>
              </a:rPr>
              <a:t>3</a:t>
            </a:r>
            <a:r>
              <a:rPr lang="en-US" altLang="zh-CN" sz="2200" b="1" dirty="0">
                <a:latin typeface="微软雅黑" panose="020B0503020204020204" pitchFamily="34" charset="-122"/>
                <a:ea typeface="微软雅黑" panose="020B0503020204020204" pitchFamily="34" charset="-122"/>
              </a:rPr>
              <a:t> </a:t>
            </a:r>
            <a:r>
              <a:rPr lang="zh-CN" altLang="en-US" sz="2200" b="1" dirty="0">
                <a:latin typeface="微软雅黑" panose="020B0503020204020204" pitchFamily="34" charset="-122"/>
                <a:ea typeface="微软雅黑" panose="020B0503020204020204" pitchFamily="34" charset="-122"/>
              </a:rPr>
              <a:t>抑制剂</a:t>
            </a:r>
            <a:r>
              <a:rPr lang="en-US" altLang="zh-CN" sz="2200" b="1" dirty="0">
                <a:latin typeface="微软雅黑" panose="020B0503020204020204" pitchFamily="34" charset="-122"/>
                <a:ea typeface="微软雅黑" panose="020B0503020204020204" pitchFamily="34" charset="-122"/>
              </a:rPr>
              <a:t>:</a:t>
            </a:r>
            <a:r>
              <a:rPr lang="zh-CN" altLang="en-US" sz="2200" b="1" dirty="0">
                <a:latin typeface="微软雅黑" panose="020B0503020204020204" pitchFamily="34" charset="-122"/>
                <a:ea typeface="微软雅黑" panose="020B0503020204020204" pitchFamily="34" charset="-122"/>
              </a:rPr>
              <a:t>三联合用时药物选择有西洛他唑</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阿司匹林：</a:t>
            </a:r>
            <a:endParaRPr lang="en-US" altLang="zh-CN" sz="2200" b="1" dirty="0">
              <a:latin typeface="微软雅黑" panose="020B0503020204020204" pitchFamily="34" charset="-122"/>
              <a:ea typeface="微软雅黑" panose="020B0503020204020204" pitchFamily="34" charset="-122"/>
            </a:endParaRPr>
          </a:p>
          <a:p>
            <a:pPr marL="0" indent="0">
              <a:buNone/>
            </a:pPr>
            <a:r>
              <a:rPr lang="en-US" altLang="zh-CN" sz="2200" b="1" dirty="0">
                <a:latin typeface="微软雅黑" panose="020B0503020204020204" pitchFamily="34" charset="-122"/>
                <a:ea typeface="微软雅黑" panose="020B0503020204020204" pitchFamily="34" charset="-122"/>
              </a:rPr>
              <a:t>    </a:t>
            </a:r>
            <a:r>
              <a:rPr lang="zh-CN" altLang="en-US" sz="2200" b="1" dirty="0">
                <a:latin typeface="微软雅黑" panose="020B0503020204020204" pitchFamily="34" charset="-122"/>
                <a:ea typeface="微软雅黑" panose="020B0503020204020204" pitchFamily="34" charset="-122"/>
              </a:rPr>
              <a:t>一级预防</a:t>
            </a:r>
            <a:r>
              <a:rPr lang="en-US" altLang="zh-CN" sz="2200" b="1" dirty="0">
                <a:latin typeface="微软雅黑" panose="020B0503020204020204" pitchFamily="34" charset="-122"/>
                <a:ea typeface="微软雅黑" panose="020B0503020204020204" pitchFamily="34" charset="-122"/>
              </a:rPr>
              <a:t>—</a:t>
            </a:r>
            <a:r>
              <a:rPr lang="zh-CN" altLang="en-US" sz="2200" b="1" dirty="0">
                <a:latin typeface="微软雅黑" panose="020B0503020204020204" pitchFamily="34" charset="-122"/>
                <a:ea typeface="微软雅黑" panose="020B0503020204020204" pitchFamily="34" charset="-122"/>
              </a:rPr>
              <a:t>目前的实验证实蔽大于利，肺癌有抑制作用；</a:t>
            </a:r>
            <a:endParaRPr lang="en-US" altLang="zh-CN" sz="2200" b="1" dirty="0">
              <a:latin typeface="微软雅黑" panose="020B0503020204020204" pitchFamily="34" charset="-122"/>
              <a:ea typeface="微软雅黑" panose="020B0503020204020204" pitchFamily="34" charset="-122"/>
            </a:endParaRPr>
          </a:p>
          <a:p>
            <a:pPr marL="0" indent="0">
              <a:buNone/>
            </a:pPr>
            <a:r>
              <a:rPr lang="en-US" altLang="zh-CN" sz="2200" b="1" dirty="0">
                <a:latin typeface="微软雅黑" panose="020B0503020204020204" pitchFamily="34" charset="-122"/>
                <a:ea typeface="微软雅黑" panose="020B0503020204020204" pitchFamily="34" charset="-122"/>
              </a:rPr>
              <a:t>    </a:t>
            </a:r>
            <a:r>
              <a:rPr lang="zh-CN" altLang="en-US" sz="2200" b="1" dirty="0">
                <a:latin typeface="微软雅黑" panose="020B0503020204020204" pitchFamily="34" charset="-122"/>
                <a:ea typeface="微软雅黑" panose="020B0503020204020204" pitchFamily="34" charset="-122"/>
              </a:rPr>
              <a:t>一级预防目前不为积极。</a:t>
            </a:r>
            <a:endParaRPr lang="en-US" altLang="zh-CN" sz="2200" b="1" dirty="0">
              <a:latin typeface="微软雅黑" panose="020B0503020204020204" pitchFamily="34" charset="-122"/>
              <a:ea typeface="微软雅黑" panose="020B0503020204020204" pitchFamily="34" charset="-122"/>
            </a:endParaRPr>
          </a:p>
          <a:p>
            <a:pPr marL="0" indent="0">
              <a:buNone/>
            </a:pPr>
            <a:endParaRPr lang="en-US" altLang="zh-CN"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痛风不建议替格瑞诺</a:t>
            </a:r>
            <a:endParaRPr lang="en-US" altLang="zh-CN" sz="2200" b="1" dirty="0">
              <a:latin typeface="微软雅黑" panose="020B0503020204020204" pitchFamily="34" charset="-122"/>
              <a:ea typeface="微软雅黑" panose="020B0503020204020204" pitchFamily="34" charset="-122"/>
            </a:endParaRPr>
          </a:p>
          <a:p>
            <a:pPr marL="0" indent="0">
              <a:buNone/>
            </a:pPr>
            <a:endParaRPr lang="en-US" altLang="zh-CN"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依泽麦布，阻断胆固醇吸收，在他汀的基础上可下降</a:t>
            </a:r>
            <a:r>
              <a:rPr lang="en-US" altLang="zh-CN" sz="2200" b="1" dirty="0">
                <a:latin typeface="微软雅黑" panose="020B0503020204020204" pitchFamily="34" charset="-122"/>
                <a:ea typeface="微软雅黑" panose="020B0503020204020204" pitchFamily="34" charset="-122"/>
              </a:rPr>
              <a:t>20%LDL</a:t>
            </a:r>
            <a:endParaRPr lang="en-US" altLang="zh-CN"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但不改善预后，血管无法处理；但能改善症状。</a:t>
            </a:r>
            <a:endParaRPr lang="en-US" altLang="zh-CN" sz="2200" b="1" dirty="0">
              <a:latin typeface="微软雅黑" panose="020B0503020204020204" pitchFamily="34" charset="-122"/>
              <a:ea typeface="微软雅黑" panose="020B0503020204020204" pitchFamily="34" charset="-122"/>
            </a:endParaRPr>
          </a:p>
          <a:p>
            <a:pPr marL="0" indent="0" algn="r" eaLnBrk="0" hangingPunct="0">
              <a:spcBef>
                <a:spcPts val="200"/>
              </a:spcBef>
              <a:buNone/>
            </a:pPr>
            <a:endParaRPr lang="en-US" altLang="zh-CN" sz="2200" b="1" dirty="0">
              <a:latin typeface="微软雅黑" panose="020B0503020204020204" pitchFamily="34" charset="-122"/>
              <a:ea typeface="微软雅黑" panose="020B0503020204020204" pitchFamily="34" charset="-122"/>
            </a:endParaRPr>
          </a:p>
          <a:p>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矩形 233473"/>
          <p:cNvSpPr/>
          <p:nvPr/>
        </p:nvSpPr>
        <p:spPr>
          <a:xfrm>
            <a:off x="1524000" y="0"/>
            <a:ext cx="9144000" cy="6858000"/>
          </a:xfrm>
          <a:prstGeom prst="rect">
            <a:avLst/>
          </a:prstGeom>
          <a:solidFill>
            <a:schemeClr val="bg1"/>
          </a:solidFill>
          <a:ln w="9525">
            <a:noFill/>
          </a:ln>
          <a:effectLst>
            <a:prstShdw prst="shdw17" dist="17961" dir="2699999">
              <a:schemeClr val="bg1">
                <a:gamma/>
                <a:shade val="60000"/>
                <a:invGamma/>
              </a:schemeClr>
            </a:prstShdw>
          </a:effectLst>
        </p:spPr>
        <p:txBody>
          <a:bodyPr/>
          <a:lstStyle/>
          <a:p>
            <a:endParaRPr lang="zh-CN" altLang="en-US" b="1">
              <a:ea typeface="华文楷体" panose="02010600040101010101" charset="-122"/>
            </a:endParaRPr>
          </a:p>
        </p:txBody>
      </p:sp>
      <p:sp>
        <p:nvSpPr>
          <p:cNvPr id="233502" name="标题 233501"/>
          <p:cNvSpPr>
            <a:spLocks noGrp="1"/>
          </p:cNvSpPr>
          <p:nvPr>
            <p:ph type="title"/>
          </p:nvPr>
        </p:nvSpPr>
        <p:spPr>
          <a:xfrm>
            <a:off x="2008188" y="117793"/>
            <a:ext cx="8229600" cy="1143000"/>
          </a:xfrm>
          <a:noFill/>
          <a:ln>
            <a:noFill/>
          </a:ln>
        </p:spPr>
        <p:txBody>
          <a:bodyPr>
            <a:normAutofit/>
          </a:bodyPr>
          <a:lstStyle/>
          <a:p>
            <a:pPr>
              <a:buClr>
                <a:schemeClr val="tx2"/>
              </a:buClr>
              <a:buFont typeface="Wingdings" panose="05000000000000000000" pitchFamily="2" charset="2"/>
              <a:buChar char="Ø"/>
            </a:pPr>
            <a:r>
              <a:rPr lang="zh-CN" altLang="en-US" sz="2800" b="1" dirty="0">
                <a:ea typeface="微软雅黑" panose="020B0503020204020204" pitchFamily="34" charset="-122"/>
              </a:rPr>
              <a:t>氯吡格雷、普拉格雷、替格瑞洛的不同特点</a:t>
            </a:r>
            <a:endParaRPr lang="zh-CN" altLang="en-US" sz="2800" b="1" dirty="0">
              <a:ea typeface="微软雅黑" panose="020B0503020204020204" pitchFamily="34" charset="-122"/>
            </a:endParaRPr>
          </a:p>
        </p:txBody>
      </p:sp>
      <p:pic>
        <p:nvPicPr>
          <p:cNvPr id="233503" name="图片 233502"/>
          <p:cNvPicPr>
            <a:picLocks noChangeAspect="1"/>
          </p:cNvPicPr>
          <p:nvPr/>
        </p:nvPicPr>
        <p:blipFill>
          <a:blip r:embed="rId1"/>
          <a:stretch>
            <a:fillRect/>
          </a:stretch>
        </p:blipFill>
        <p:spPr>
          <a:xfrm>
            <a:off x="1774825" y="981075"/>
            <a:ext cx="8713788" cy="5435600"/>
          </a:xfrm>
          <a:prstGeom prst="rect">
            <a:avLst/>
          </a:prstGeom>
          <a:noFill/>
          <a:ln w="9525">
            <a:noFill/>
          </a:ln>
        </p:spPr>
      </p:pic>
      <p:sp>
        <p:nvSpPr>
          <p:cNvPr id="233507" name="矩形 233506"/>
          <p:cNvSpPr/>
          <p:nvPr/>
        </p:nvSpPr>
        <p:spPr>
          <a:xfrm>
            <a:off x="9086850" y="2347913"/>
            <a:ext cx="1150938" cy="360362"/>
          </a:xfrm>
          <a:prstGeom prst="rect">
            <a:avLst/>
          </a:prstGeom>
          <a:noFill/>
          <a:ln w="28575" cap="flat" cmpd="sng">
            <a:solidFill>
              <a:srgbClr val="A50021"/>
            </a:solidFill>
            <a:prstDash val="solid"/>
            <a:miter/>
            <a:headEnd type="none" w="med" len="med"/>
            <a:tailEnd type="none" w="med" len="med"/>
          </a:ln>
        </p:spPr>
        <p:txBody>
          <a:bodyPr/>
          <a:lstStyle/>
          <a:p>
            <a:endParaRPr lang="zh-CN" altLang="en-US" b="1">
              <a:ea typeface="华文楷体" panose="0201060004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标题 52225"/>
          <p:cNvSpPr>
            <a:spLocks noGrp="1"/>
          </p:cNvSpPr>
          <p:nvPr>
            <p:ph type="title"/>
          </p:nvPr>
        </p:nvSpPr>
        <p:spPr>
          <a:xfrm>
            <a:off x="2209800" y="124460"/>
            <a:ext cx="7415530" cy="777240"/>
          </a:xfrm>
        </p:spPr>
        <p:txBody>
          <a:bodyPr wrap="square" anchor="ctr">
            <a:normAutofit/>
          </a:bodyPr>
          <a:lstStyle/>
          <a:p>
            <a:pPr>
              <a:defRPr/>
            </a:pPr>
            <a:r>
              <a:rPr lang="zh-CN" altLang="en-US" sz="2800" b="1" dirty="0">
                <a:ea typeface="微软雅黑" panose="020B0503020204020204" pitchFamily="34" charset="-122"/>
              </a:rPr>
              <a:t>氯吡格雷：药代动力学特性</a:t>
            </a:r>
            <a:endParaRPr lang="zh-CN" altLang="en-US" sz="2800" b="1" dirty="0">
              <a:ea typeface="微软雅黑" panose="020B0503020204020204" pitchFamily="34" charset="-122"/>
            </a:endParaRPr>
          </a:p>
        </p:txBody>
      </p:sp>
      <p:sp>
        <p:nvSpPr>
          <p:cNvPr id="52226" name="文本占位符 52226"/>
          <p:cNvSpPr>
            <a:spLocks noGrp="1"/>
          </p:cNvSpPr>
          <p:nvPr>
            <p:ph idx="1"/>
          </p:nvPr>
        </p:nvSpPr>
        <p:spPr>
          <a:xfrm>
            <a:off x="1137285" y="1196975"/>
            <a:ext cx="9623425" cy="5473700"/>
          </a:xfrm>
        </p:spPr>
        <p:txBody>
          <a:bodyPr wrap="square" lIns="92075" tIns="46038" rIns="92075" bIns="46038" anchor="t" anchorCtr="1">
            <a:normAutofit/>
          </a:bodyPr>
          <a:lstStyle/>
          <a:p>
            <a:pPr>
              <a:lnSpc>
                <a:spcPct val="100000"/>
              </a:lnSpc>
              <a:buClr>
                <a:schemeClr val="accent1"/>
              </a:buClr>
            </a:pPr>
            <a:r>
              <a:rPr lang="zh-CN" altLang="en-US" sz="2200" b="1" dirty="0">
                <a:latin typeface="腾祥妙思体简-W1" panose="01010104010101010101" charset="-122"/>
                <a:ea typeface="腾祥妙思体简-W1" panose="01010104010101010101" charset="-122"/>
                <a:cs typeface="腾祥妙思体简-W1" panose="01010104010101010101" charset="-122"/>
              </a:rPr>
              <a:t>氯吡格雷是一个前体药</a:t>
            </a:r>
            <a:r>
              <a:rPr lang="fr-FR" altLang="en-US" sz="2200" b="1" dirty="0">
                <a:latin typeface="腾祥妙思体简-W1" panose="01010104010101010101" charset="-122"/>
                <a:ea typeface="腾祥妙思体简-W1" panose="01010104010101010101" charset="-122"/>
                <a:cs typeface="腾祥妙思体简-W1" panose="01010104010101010101" charset="-122"/>
              </a:rPr>
              <a:t>(</a:t>
            </a:r>
            <a:r>
              <a:rPr lang="zh-CN" altLang="en-US" sz="2200" b="1" dirty="0">
                <a:latin typeface="腾祥妙思体简-W1" panose="01010104010101010101" charset="-122"/>
                <a:ea typeface="腾祥妙思体简-W1" panose="01010104010101010101" charset="-122"/>
                <a:cs typeface="腾祥妙思体简-W1" panose="01010104010101010101" charset="-122"/>
              </a:rPr>
              <a:t>自身没有活性</a:t>
            </a:r>
            <a:r>
              <a:rPr lang="fr-FR" altLang="en-US" sz="2200" b="1" dirty="0">
                <a:latin typeface="腾祥妙思体简-W1" panose="01010104010101010101" charset="-122"/>
                <a:ea typeface="腾祥妙思体简-W1" panose="01010104010101010101" charset="-122"/>
                <a:cs typeface="腾祥妙思体简-W1" panose="01010104010101010101" charset="-122"/>
              </a:rPr>
              <a:t>)</a:t>
            </a:r>
            <a:r>
              <a:rPr lang="zh-CN" altLang="en-US" sz="2200" b="1" dirty="0">
                <a:latin typeface="腾祥妙思体简-W1" panose="01010104010101010101" charset="-122"/>
                <a:ea typeface="腾祥妙思体简-W1" panose="01010104010101010101" charset="-122"/>
                <a:cs typeface="腾祥妙思体简-W1" panose="01010104010101010101" charset="-122"/>
              </a:rPr>
              <a:t>，</a:t>
            </a:r>
            <a:r>
              <a:rPr lang="fr-FR" altLang="en-US" sz="2200" b="1" dirty="0">
                <a:latin typeface="腾祥妙思体简-W1" panose="01010104010101010101" charset="-122"/>
                <a:ea typeface="腾祥妙思体简-W1" panose="01010104010101010101" charset="-122"/>
                <a:cs typeface="腾祥妙思体简-W1" panose="01010104010101010101" charset="-122"/>
              </a:rPr>
              <a:t>85%</a:t>
            </a:r>
            <a:r>
              <a:rPr lang="zh-CN" altLang="en-US" sz="2200" b="1" dirty="0">
                <a:latin typeface="腾祥妙思体简-W1" panose="01010104010101010101" charset="-122"/>
                <a:ea typeface="腾祥妙思体简-W1" panose="01010104010101010101" charset="-122"/>
                <a:cs typeface="腾祥妙思体简-W1" panose="01010104010101010101" charset="-122"/>
              </a:rPr>
              <a:t>在肠道被脂酶水解灭活，</a:t>
            </a:r>
            <a:r>
              <a:rPr lang="fr-FR" altLang="en-US" sz="2200" b="1" dirty="0">
                <a:latin typeface="腾祥妙思体简-W1" panose="01010104010101010101" charset="-122"/>
                <a:ea typeface="腾祥妙思体简-W1" panose="01010104010101010101" charset="-122"/>
                <a:cs typeface="腾祥妙思体简-W1" panose="01010104010101010101" charset="-122"/>
              </a:rPr>
              <a:t>15%</a:t>
            </a:r>
            <a:r>
              <a:rPr lang="zh-CN" altLang="en-US" sz="2200" b="1" dirty="0">
                <a:latin typeface="腾祥妙思体简-W1" panose="01010104010101010101" charset="-122"/>
                <a:ea typeface="腾祥妙思体简-W1" panose="01010104010101010101" charset="-122"/>
                <a:cs typeface="腾祥妙思体简-W1" panose="01010104010101010101" charset="-122"/>
              </a:rPr>
              <a:t>在肝脏转化为活性代谢物。</a:t>
            </a:r>
            <a:endParaRPr lang="en-US" altLang="zh-CN"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chemeClr val="accent1"/>
              </a:buClr>
            </a:pPr>
            <a:endParaRPr lang="zh-CN" altLang="en-US"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chemeClr val="accent1"/>
              </a:buClr>
            </a:pPr>
            <a:r>
              <a:rPr lang="zh-CN" altLang="en-US" sz="2200" b="1" dirty="0">
                <a:latin typeface="腾祥妙思体简-W1" panose="01010104010101010101" charset="-122"/>
                <a:ea typeface="腾祥妙思体简-W1" panose="01010104010101010101" charset="-122"/>
                <a:cs typeface="腾祥妙思体简-W1" panose="01010104010101010101" charset="-122"/>
              </a:rPr>
              <a:t>血浆消除半衰期为6-</a:t>
            </a:r>
            <a:r>
              <a:rPr lang="fr-FR" altLang="en-US" sz="2200" b="1" dirty="0">
                <a:latin typeface="腾祥妙思体简-W1" panose="01010104010101010101" charset="-122"/>
                <a:ea typeface="腾祥妙思体简-W1" panose="01010104010101010101" charset="-122"/>
                <a:cs typeface="腾祥妙思体简-W1" panose="01010104010101010101" charset="-122"/>
              </a:rPr>
              <a:t>8</a:t>
            </a:r>
            <a:r>
              <a:rPr lang="zh-CN" altLang="en-US" sz="2200" b="1" dirty="0">
                <a:latin typeface="腾祥妙思体简-W1" panose="01010104010101010101" charset="-122"/>
                <a:ea typeface="腾祥妙思体简-W1" panose="01010104010101010101" charset="-122"/>
                <a:cs typeface="腾祥妙思体简-W1" panose="01010104010101010101" charset="-122"/>
              </a:rPr>
              <a:t>小时，活性代谢物半衰期为</a:t>
            </a:r>
            <a:r>
              <a:rPr lang="fr-FR" altLang="en-US" sz="2200" b="1" dirty="0">
                <a:latin typeface="腾祥妙思体简-W1" panose="01010104010101010101" charset="-122"/>
                <a:ea typeface="腾祥妙思体简-W1" panose="01010104010101010101" charset="-122"/>
                <a:cs typeface="腾祥妙思体简-W1" panose="01010104010101010101" charset="-122"/>
              </a:rPr>
              <a:t>30</a:t>
            </a:r>
            <a:r>
              <a:rPr lang="zh-CN" altLang="en-US" sz="2200" b="1" dirty="0">
                <a:latin typeface="腾祥妙思体简-W1" panose="01010104010101010101" charset="-122"/>
                <a:ea typeface="腾祥妙思体简-W1" panose="01010104010101010101" charset="-122"/>
                <a:cs typeface="腾祥妙思体简-W1" panose="01010104010101010101" charset="-122"/>
              </a:rPr>
              <a:t>分钟，活性代谢物与血小板P2Y12受体不可逆结合,使血小板永久失活。</a:t>
            </a:r>
            <a:endParaRPr lang="en-US" altLang="zh-CN"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chemeClr val="accent1"/>
              </a:buClr>
            </a:pPr>
            <a:endParaRPr lang="en-US" altLang="zh-CN"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chemeClr val="accent1"/>
              </a:buClr>
            </a:pPr>
            <a:r>
              <a:rPr lang="zh-CN" altLang="en-US" sz="2200" b="1" dirty="0">
                <a:latin typeface="腾祥妙思体简-W1" panose="01010104010101010101" charset="-122"/>
                <a:ea typeface="腾祥妙思体简-W1" panose="01010104010101010101" charset="-122"/>
                <a:cs typeface="腾祥妙思体简-W1" panose="01010104010101010101" charset="-122"/>
              </a:rPr>
              <a:t>口服后2小时起效，健康人服50-100mg氯吡格雷后第2 天产生25%-30% 抑制率，第3-7 天达到稳态（40%-60% 抑制率），停药5天恢复。</a:t>
            </a:r>
            <a:endParaRPr lang="en-US" altLang="zh-CN"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rgbClr val="FF0000"/>
              </a:buClr>
            </a:pPr>
            <a:endParaRPr lang="zh-CN" altLang="en-US" sz="2200" b="1" dirty="0">
              <a:latin typeface="腾祥妙思体简-W1" panose="01010104010101010101" charset="-122"/>
              <a:ea typeface="腾祥妙思体简-W1" panose="01010104010101010101" charset="-122"/>
              <a:cs typeface="腾祥妙思体简-W1" panose="01010104010101010101" charset="-122"/>
            </a:endParaRPr>
          </a:p>
          <a:p>
            <a:pPr>
              <a:lnSpc>
                <a:spcPct val="100000"/>
              </a:lnSpc>
              <a:buClr>
                <a:srgbClr val="FF0000"/>
              </a:buClr>
            </a:pPr>
            <a:r>
              <a:rPr lang="zh-CN" altLang="en-US" sz="2200" b="1" dirty="0">
                <a:latin typeface="腾祥妙思体简-W1" panose="01010104010101010101" charset="-122"/>
                <a:ea typeface="腾祥妙思体简-W1" panose="01010104010101010101" charset="-122"/>
                <a:cs typeface="腾祥妙思体简-W1" panose="01010104010101010101" charset="-122"/>
                <a:sym typeface="Arial" panose="020B0604020202020204"/>
              </a:rPr>
              <a:t>负荷量300mg快速起效，3小时内达到全面抑制血小板聚集作用，</a:t>
            </a:r>
            <a:r>
              <a:rPr lang="zh-CN" altLang="en-US" sz="2200" b="1" dirty="0">
                <a:latin typeface="腾祥妙思体简-W1" panose="01010104010101010101" charset="-122"/>
                <a:ea typeface="腾祥妙思体简-W1" panose="01010104010101010101" charset="-122"/>
                <a:cs typeface="腾祥妙思体简-W1" panose="01010104010101010101" charset="-122"/>
              </a:rPr>
              <a:t>一般先采用300mg</a:t>
            </a:r>
            <a:r>
              <a:rPr lang="en-US" altLang="zh-CN" sz="2200" b="1" dirty="0">
                <a:latin typeface="腾祥妙思体简-W1" panose="01010104010101010101" charset="-122"/>
                <a:ea typeface="腾祥妙思体简-W1" panose="01010104010101010101" charset="-122"/>
                <a:cs typeface="腾祥妙思体简-W1" panose="01010104010101010101" charset="-122"/>
              </a:rPr>
              <a:t>-600mg</a:t>
            </a:r>
            <a:r>
              <a:rPr lang="zh-CN" altLang="en-US" sz="2200" b="1" dirty="0">
                <a:latin typeface="腾祥妙思体简-W1" panose="01010104010101010101" charset="-122"/>
                <a:ea typeface="腾祥妙思体简-W1" panose="01010104010101010101" charset="-122"/>
                <a:cs typeface="腾祥妙思体简-W1" panose="01010104010101010101" charset="-122"/>
              </a:rPr>
              <a:t>负荷剂量，然后每日75 mg，至少1个月，可持续9</a:t>
            </a:r>
            <a:r>
              <a:rPr lang="en-US" altLang="zh-CN" sz="2200" b="1" dirty="0">
                <a:latin typeface="腾祥妙思体简-W1" panose="01010104010101010101" charset="-122"/>
                <a:ea typeface="腾祥妙思体简-W1" panose="01010104010101010101" charset="-122"/>
                <a:cs typeface="腾祥妙思体简-W1" panose="01010104010101010101" charset="-122"/>
              </a:rPr>
              <a:t>-12</a:t>
            </a:r>
            <a:r>
              <a:rPr lang="zh-CN" altLang="en-US" sz="2200" b="1" dirty="0">
                <a:latin typeface="腾祥妙思体简-W1" panose="01010104010101010101" charset="-122"/>
                <a:ea typeface="腾祥妙思体简-W1" panose="01010104010101010101" charset="-122"/>
                <a:cs typeface="腾祥妙思体简-W1" panose="01010104010101010101" charset="-122"/>
              </a:rPr>
              <a:t>个月。</a:t>
            </a:r>
            <a:endParaRPr lang="zh-CN" altLang="en-US" sz="2200" b="1" dirty="0">
              <a:latin typeface="腾祥妙思体简-W1" panose="01010104010101010101" charset="-122"/>
              <a:ea typeface="腾祥妙思体简-W1" panose="01010104010101010101" charset="-122"/>
              <a:cs typeface="腾祥妙思体简-W1" panose="01010104010101010101" charset="-122"/>
            </a:endParaRPr>
          </a:p>
          <a:p>
            <a:pPr>
              <a:lnSpc>
                <a:spcPct val="80000"/>
              </a:lnSpc>
              <a:buClr>
                <a:srgbClr val="FF0000"/>
              </a:buClr>
            </a:pPr>
            <a:endParaRPr lang="zh-CN" altLang="en-US" sz="2200" b="1" dirty="0">
              <a:latin typeface="腾祥妙思体简-W1" panose="01010104010101010101" charset="-122"/>
              <a:ea typeface="腾祥妙思体简-W1" panose="01010104010101010101" charset="-122"/>
              <a:cs typeface="腾祥妙思体简-W1" panose="01010104010101010101"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535" name="Text Box 3"/>
          <p:cNvSpPr txBox="1"/>
          <p:nvPr/>
        </p:nvSpPr>
        <p:spPr>
          <a:xfrm>
            <a:off x="6167438" y="2347913"/>
            <a:ext cx="4032250" cy="953135"/>
          </a:xfrm>
          <a:prstGeom prst="rect">
            <a:avLst/>
          </a:prstGeom>
          <a:noFill/>
          <a:ln w="19050" cap="flat" cmpd="sng">
            <a:solidFill>
              <a:schemeClr val="hlink"/>
            </a:solidFill>
            <a:prstDash val="solid"/>
            <a:miter/>
            <a:headEnd type="none" w="sm" len="sm"/>
            <a:tailEnd type="none" w="sm" len="sm"/>
          </a:ln>
        </p:spPr>
        <p:txBody>
          <a:bodyPr>
            <a:spAutoFit/>
          </a:bodyPr>
          <a:lstStyle/>
          <a:p>
            <a:pPr algn="ctr" eaLnBrk="0" hangingPunct="0">
              <a:spcBef>
                <a:spcPct val="0"/>
              </a:spcBef>
            </a:pPr>
            <a:r>
              <a:rPr lang="zh-CN" altLang="en-US" sz="2800" b="1" dirty="0">
                <a:solidFill>
                  <a:schemeClr val="tx1"/>
                </a:solidFill>
                <a:latin typeface="Arial" panose="020B0604020202020204" pitchFamily="34" charset="0"/>
                <a:ea typeface="华文楷体" panose="02010600040101010101" charset="-122"/>
              </a:rPr>
              <a:t>环戊基三唑嘧啶类制剂</a:t>
            </a:r>
            <a:endParaRPr lang="zh-CN" altLang="en-US" sz="2800" b="1" dirty="0">
              <a:solidFill>
                <a:schemeClr val="tx1"/>
              </a:solidFill>
              <a:latin typeface="Arial" panose="020B0604020202020204" pitchFamily="34" charset="0"/>
              <a:ea typeface="华文楷体" panose="02010600040101010101" charset="-122"/>
            </a:endParaRPr>
          </a:p>
          <a:p>
            <a:pPr algn="ctr" eaLnBrk="0" hangingPunct="0">
              <a:spcBef>
                <a:spcPct val="0"/>
              </a:spcBef>
            </a:pPr>
            <a:r>
              <a:rPr lang="en-GB" altLang="zh-CN" sz="2800" b="1">
                <a:solidFill>
                  <a:schemeClr val="tx1"/>
                </a:solidFill>
                <a:latin typeface="Arial" panose="020B0604020202020204" pitchFamily="34" charset="0"/>
                <a:ea typeface="华文楷体" panose="02010600040101010101" charset="-122"/>
              </a:rPr>
              <a:t>(CPTP)</a:t>
            </a:r>
            <a:endParaRPr lang="en-GB" altLang="zh-CN" sz="2800" b="1">
              <a:solidFill>
                <a:schemeClr val="tx1"/>
              </a:solidFill>
              <a:latin typeface="Arial" panose="020B0604020202020204" pitchFamily="34" charset="0"/>
              <a:ea typeface="华文楷体" panose="02010600040101010101" charset="-122"/>
            </a:endParaRPr>
          </a:p>
        </p:txBody>
      </p:sp>
      <p:sp>
        <p:nvSpPr>
          <p:cNvPr id="229536" name="矩形 229535"/>
          <p:cNvSpPr/>
          <p:nvPr/>
        </p:nvSpPr>
        <p:spPr>
          <a:xfrm>
            <a:off x="3486674" y="188640"/>
            <a:ext cx="5113338" cy="583565"/>
          </a:xfrm>
          <a:prstGeom prst="rect">
            <a:avLst/>
          </a:prstGeom>
          <a:noFill/>
          <a:ln w="9525">
            <a:noFill/>
          </a:ln>
          <a:effectLst>
            <a:prstShdw prst="shdw17" dist="17961" dir="2699999">
              <a:schemeClr val="bg1">
                <a:gamma/>
                <a:shade val="60000"/>
                <a:invGamma/>
              </a:schemeClr>
            </a:prstShdw>
          </a:effectLst>
        </p:spPr>
        <p:txBody>
          <a:bodyPr>
            <a:spAutoFit/>
          </a:bodyPr>
          <a:lstStyle/>
          <a:p>
            <a:r>
              <a:rPr lang="zh-CN" altLang="en-US" sz="3200" b="1" dirty="0">
                <a:solidFill>
                  <a:srgbClr val="0033CC"/>
                </a:solidFill>
                <a:latin typeface="Arial" panose="020B0604020202020204" pitchFamily="34" charset="0"/>
                <a:ea typeface="华文楷体" panose="02010600040101010101" charset="-122"/>
              </a:rPr>
              <a:t>替格瑞洛</a:t>
            </a:r>
            <a:r>
              <a:rPr lang="en-US" altLang="zh-CN" sz="3200" b="1" dirty="0">
                <a:solidFill>
                  <a:srgbClr val="0033CC"/>
                </a:solidFill>
                <a:latin typeface="Arial" panose="020B0604020202020204" pitchFamily="34" charset="0"/>
                <a:ea typeface="华文楷体" panose="02010600040101010101" charset="-122"/>
              </a:rPr>
              <a:t>(</a:t>
            </a:r>
            <a:r>
              <a:rPr lang="en-US" altLang="zh-CN" sz="3200" b="1" dirty="0" err="1">
                <a:solidFill>
                  <a:srgbClr val="0033CC"/>
                </a:solidFill>
                <a:latin typeface="Arial" panose="020B0604020202020204" pitchFamily="34" charset="0"/>
                <a:ea typeface="华文楷体" panose="02010600040101010101" charset="-122"/>
              </a:rPr>
              <a:t>Ticagrelor</a:t>
            </a:r>
            <a:r>
              <a:rPr lang="en-US" altLang="zh-CN" sz="3200" b="1" dirty="0">
                <a:solidFill>
                  <a:srgbClr val="0033CC"/>
                </a:solidFill>
                <a:latin typeface="Arial" panose="020B0604020202020204" pitchFamily="34" charset="0"/>
                <a:ea typeface="华文楷体" panose="02010600040101010101" charset="-122"/>
              </a:rPr>
              <a:t>)</a:t>
            </a:r>
            <a:endParaRPr lang="en-US" altLang="zh-CN" sz="3200" b="1" dirty="0">
              <a:solidFill>
                <a:srgbClr val="0033CC"/>
              </a:solidFill>
              <a:latin typeface="Arial" panose="020B0604020202020204" pitchFamily="34" charset="0"/>
              <a:ea typeface="华文楷体" panose="02010600040101010101" charset="-122"/>
            </a:endParaRPr>
          </a:p>
        </p:txBody>
      </p:sp>
      <p:grpSp>
        <p:nvGrpSpPr>
          <p:cNvPr id="229537" name="组合 229536"/>
          <p:cNvGrpSpPr/>
          <p:nvPr/>
        </p:nvGrpSpPr>
        <p:grpSpPr>
          <a:xfrm>
            <a:off x="1706891" y="1771650"/>
            <a:ext cx="4387193" cy="2449513"/>
            <a:chOff x="526" y="937"/>
            <a:chExt cx="2290" cy="1194"/>
          </a:xfrm>
        </p:grpSpPr>
        <p:sp>
          <p:nvSpPr>
            <p:cNvPr id="229538" name="Line 6"/>
            <p:cNvSpPr/>
            <p:nvPr/>
          </p:nvSpPr>
          <p:spPr>
            <a:xfrm flipH="1" flipV="1">
              <a:off x="801" y="1303"/>
              <a:ext cx="108" cy="14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39" name="Line 7"/>
            <p:cNvSpPr/>
            <p:nvPr/>
          </p:nvSpPr>
          <p:spPr>
            <a:xfrm flipV="1">
              <a:off x="909" y="1389"/>
              <a:ext cx="169" cy="60"/>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0" name="Line 8"/>
            <p:cNvSpPr/>
            <p:nvPr/>
          </p:nvSpPr>
          <p:spPr>
            <a:xfrm flipV="1">
              <a:off x="1078" y="1204"/>
              <a:ext cx="0" cy="185"/>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1" name="Line 9"/>
            <p:cNvSpPr/>
            <p:nvPr/>
          </p:nvSpPr>
          <p:spPr>
            <a:xfrm flipH="1" flipV="1">
              <a:off x="904" y="1151"/>
              <a:ext cx="174" cy="5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2" name="Line 10"/>
            <p:cNvSpPr/>
            <p:nvPr/>
          </p:nvSpPr>
          <p:spPr>
            <a:xfrm flipH="1">
              <a:off x="801" y="1151"/>
              <a:ext cx="103" cy="15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3" name="Rectangle 11"/>
            <p:cNvSpPr/>
            <p:nvPr/>
          </p:nvSpPr>
          <p:spPr>
            <a:xfrm>
              <a:off x="782" y="937"/>
              <a:ext cx="57"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O</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44" name="Rectangle 12"/>
            <p:cNvSpPr/>
            <p:nvPr/>
          </p:nvSpPr>
          <p:spPr>
            <a:xfrm>
              <a:off x="710" y="937"/>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H</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45" name="Line 13"/>
            <p:cNvSpPr/>
            <p:nvPr/>
          </p:nvSpPr>
          <p:spPr>
            <a:xfrm flipV="1">
              <a:off x="891" y="1134"/>
              <a:ext cx="9" cy="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6" name="Line 14"/>
            <p:cNvSpPr/>
            <p:nvPr/>
          </p:nvSpPr>
          <p:spPr>
            <a:xfrm flipV="1">
              <a:off x="873" y="1106"/>
              <a:ext cx="15" cy="9"/>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7" name="Line 15"/>
            <p:cNvSpPr/>
            <p:nvPr/>
          </p:nvSpPr>
          <p:spPr>
            <a:xfrm flipV="1">
              <a:off x="856" y="1078"/>
              <a:ext cx="19" cy="1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8" name="Line 16"/>
            <p:cNvSpPr/>
            <p:nvPr/>
          </p:nvSpPr>
          <p:spPr>
            <a:xfrm flipV="1">
              <a:off x="839" y="1049"/>
              <a:ext cx="22" cy="1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49" name="Rectangle 17"/>
            <p:cNvSpPr/>
            <p:nvPr/>
          </p:nvSpPr>
          <p:spPr>
            <a:xfrm>
              <a:off x="597" y="1296"/>
              <a:ext cx="57"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O</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50" name="Rectangle 18"/>
            <p:cNvSpPr/>
            <p:nvPr/>
          </p:nvSpPr>
          <p:spPr>
            <a:xfrm>
              <a:off x="526" y="1296"/>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H</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51" name="Line 19"/>
            <p:cNvSpPr/>
            <p:nvPr/>
          </p:nvSpPr>
          <p:spPr>
            <a:xfrm flipH="1" flipV="1">
              <a:off x="786" y="1301"/>
              <a:ext cx="4" cy="9"/>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52" name="Line 20"/>
            <p:cNvSpPr/>
            <p:nvPr/>
          </p:nvSpPr>
          <p:spPr>
            <a:xfrm flipH="1" flipV="1">
              <a:off x="756" y="1305"/>
              <a:ext cx="4" cy="1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53" name="Line 21"/>
            <p:cNvSpPr/>
            <p:nvPr/>
          </p:nvSpPr>
          <p:spPr>
            <a:xfrm flipH="1" flipV="1">
              <a:off x="727" y="1310"/>
              <a:ext cx="5" cy="2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54" name="Line 22"/>
            <p:cNvSpPr/>
            <p:nvPr/>
          </p:nvSpPr>
          <p:spPr>
            <a:xfrm flipH="1" flipV="1">
              <a:off x="696" y="1315"/>
              <a:ext cx="8" cy="28"/>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55" name="Rectangle 23"/>
            <p:cNvSpPr/>
            <p:nvPr/>
          </p:nvSpPr>
          <p:spPr>
            <a:xfrm>
              <a:off x="727" y="1495"/>
              <a:ext cx="57"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O</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56" name="Freeform 24"/>
            <p:cNvSpPr/>
            <p:nvPr/>
          </p:nvSpPr>
          <p:spPr>
            <a:xfrm>
              <a:off x="805" y="1447"/>
              <a:ext cx="105" cy="90"/>
            </a:xfrm>
            <a:custGeom>
              <a:avLst/>
              <a:gdLst>
                <a:gd name="txL" fmla="*/ 0 w 196"/>
                <a:gd name="txT" fmla="*/ 0 h 159"/>
                <a:gd name="txR" fmla="*/ 196 w 196"/>
                <a:gd name="txB" fmla="*/ 159 h 159"/>
              </a:gdLst>
              <a:ahLst/>
              <a:cxnLst>
                <a:cxn ang="0">
                  <a:pos x="2147483647" y="2147483647"/>
                </a:cxn>
                <a:cxn ang="0">
                  <a:pos x="2147483647" y="0"/>
                </a:cxn>
                <a:cxn ang="0">
                  <a:pos x="2147483647" y="2147483647"/>
                </a:cxn>
                <a:cxn ang="0">
                  <a:pos x="2147483647" y="2147483647"/>
                </a:cxn>
                <a:cxn ang="0">
                  <a:pos x="0" y="2147483647"/>
                </a:cxn>
                <a:cxn ang="0">
                  <a:pos x="2147483647" y="2147483647"/>
                </a:cxn>
              </a:cxnLst>
              <a:rect l="txL" t="txT" r="txR" b="txB"/>
              <a:pathLst>
                <a:path w="196" h="159">
                  <a:moveTo>
                    <a:pt x="196" y="10"/>
                  </a:moveTo>
                  <a:lnTo>
                    <a:pt x="189" y="0"/>
                  </a:lnTo>
                  <a:lnTo>
                    <a:pt x="18" y="79"/>
                  </a:lnTo>
                  <a:lnTo>
                    <a:pt x="9" y="116"/>
                  </a:lnTo>
                  <a:lnTo>
                    <a:pt x="0" y="159"/>
                  </a:lnTo>
                  <a:lnTo>
                    <a:pt x="196" y="10"/>
                  </a:lnTo>
                  <a:close/>
                </a:path>
              </a:pathLst>
            </a:custGeom>
            <a:solidFill>
              <a:srgbClr val="FFFFFF">
                <a:alpha val="100000"/>
              </a:srgbClr>
            </a:solidFill>
            <a:ln w="3175" cap="flat" cmpd="sng">
              <a:solidFill>
                <a:srgbClr val="A50021">
                  <a:alpha val="100000"/>
                </a:srgbClr>
              </a:solidFill>
              <a:prstDash val="solid"/>
              <a:round/>
              <a:headEnd type="none" w="med" len="med"/>
              <a:tailEnd type="none" w="med" len="med"/>
            </a:ln>
          </p:spPr>
          <p:txBody>
            <a:bodyPr/>
            <a:lstStyle/>
            <a:p>
              <a:endParaRPr lang="zh-CN" altLang="en-US" b="1">
                <a:ea typeface="华文楷体" panose="02010600040101010101" charset="-122"/>
              </a:endParaRPr>
            </a:p>
          </p:txBody>
        </p:sp>
        <p:sp>
          <p:nvSpPr>
            <p:cNvPr id="229557" name="Rectangle 25"/>
            <p:cNvSpPr/>
            <p:nvPr/>
          </p:nvSpPr>
          <p:spPr>
            <a:xfrm>
              <a:off x="581" y="1963"/>
              <a:ext cx="57"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O</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58" name="Rectangle 26"/>
            <p:cNvSpPr/>
            <p:nvPr/>
          </p:nvSpPr>
          <p:spPr>
            <a:xfrm>
              <a:off x="654" y="1963"/>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H</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59" name="Line 27"/>
            <p:cNvSpPr/>
            <p:nvPr/>
          </p:nvSpPr>
          <p:spPr>
            <a:xfrm flipV="1">
              <a:off x="610" y="1733"/>
              <a:ext cx="148" cy="9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60" name="Line 28"/>
            <p:cNvSpPr/>
            <p:nvPr/>
          </p:nvSpPr>
          <p:spPr>
            <a:xfrm>
              <a:off x="610" y="1829"/>
              <a:ext cx="0" cy="13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61" name="Line 29"/>
            <p:cNvSpPr/>
            <p:nvPr/>
          </p:nvSpPr>
          <p:spPr>
            <a:xfrm flipV="1">
              <a:off x="758" y="1601"/>
              <a:ext cx="0" cy="13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62" name="Rectangle 30"/>
            <p:cNvSpPr/>
            <p:nvPr/>
          </p:nvSpPr>
          <p:spPr>
            <a:xfrm>
              <a:off x="1224" y="1167"/>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3" name="Freeform 31"/>
            <p:cNvSpPr/>
            <p:nvPr/>
          </p:nvSpPr>
          <p:spPr>
            <a:xfrm>
              <a:off x="1078" y="1199"/>
              <a:ext cx="127" cy="28"/>
            </a:xfrm>
            <a:custGeom>
              <a:avLst/>
              <a:gdLst>
                <a:gd name="txL" fmla="*/ 0 w 233"/>
                <a:gd name="txT" fmla="*/ 0 h 50"/>
                <a:gd name="txR" fmla="*/ 233 w 233"/>
                <a:gd name="txB" fmla="*/ 50 h 50"/>
              </a:gdLst>
              <a:ahLst/>
              <a:cxnLst>
                <a:cxn ang="0">
                  <a:pos x="0" y="2147483647"/>
                </a:cxn>
                <a:cxn ang="0">
                  <a:pos x="0" y="2147483647"/>
                </a:cxn>
                <a:cxn ang="0">
                  <a:pos x="2147483647" y="2147483647"/>
                </a:cxn>
                <a:cxn ang="0">
                  <a:pos x="2147483647" y="2147483647"/>
                </a:cxn>
                <a:cxn ang="0">
                  <a:pos x="2147483647" y="0"/>
                </a:cxn>
                <a:cxn ang="0">
                  <a:pos x="0" y="2147483647"/>
                </a:cxn>
              </a:cxnLst>
              <a:rect l="txL" t="txT" r="txR" b="txB"/>
              <a:pathLst>
                <a:path w="233" h="50">
                  <a:moveTo>
                    <a:pt x="0" y="3"/>
                  </a:moveTo>
                  <a:lnTo>
                    <a:pt x="0" y="14"/>
                  </a:lnTo>
                  <a:lnTo>
                    <a:pt x="230" y="50"/>
                  </a:lnTo>
                  <a:lnTo>
                    <a:pt x="231" y="25"/>
                  </a:lnTo>
                  <a:lnTo>
                    <a:pt x="233" y="0"/>
                  </a:lnTo>
                  <a:lnTo>
                    <a:pt x="0" y="3"/>
                  </a:lnTo>
                  <a:close/>
                </a:path>
              </a:pathLst>
            </a:custGeom>
            <a:solidFill>
              <a:srgbClr val="FFFFFF">
                <a:alpha val="100000"/>
              </a:srgbClr>
            </a:solidFill>
            <a:ln w="3175" cap="flat" cmpd="sng">
              <a:solidFill>
                <a:srgbClr val="A50021">
                  <a:alpha val="100000"/>
                </a:srgbClr>
              </a:solidFill>
              <a:prstDash val="solid"/>
              <a:round/>
              <a:headEnd type="none" w="med" len="med"/>
              <a:tailEnd type="none" w="med" len="med"/>
            </a:ln>
          </p:spPr>
          <p:txBody>
            <a:bodyPr/>
            <a:lstStyle/>
            <a:p>
              <a:endParaRPr lang="zh-CN" altLang="en-US" b="1">
                <a:ea typeface="华文楷体" panose="02010600040101010101" charset="-122"/>
              </a:endParaRPr>
            </a:p>
          </p:txBody>
        </p:sp>
        <p:sp>
          <p:nvSpPr>
            <p:cNvPr id="229564" name="Rectangle 32"/>
            <p:cNvSpPr/>
            <p:nvPr/>
          </p:nvSpPr>
          <p:spPr>
            <a:xfrm>
              <a:off x="2772" y="1390"/>
              <a:ext cx="44"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F</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5" name="Rectangle 33"/>
            <p:cNvSpPr/>
            <p:nvPr/>
          </p:nvSpPr>
          <p:spPr>
            <a:xfrm>
              <a:off x="1340" y="1813"/>
              <a:ext cx="49"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S</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6" name="Rectangle 34"/>
            <p:cNvSpPr/>
            <p:nvPr/>
          </p:nvSpPr>
          <p:spPr>
            <a:xfrm>
              <a:off x="1786" y="1372"/>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7" name="Rectangle 35"/>
            <p:cNvSpPr/>
            <p:nvPr/>
          </p:nvSpPr>
          <p:spPr>
            <a:xfrm>
              <a:off x="1786" y="1286"/>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H</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8" name="Rectangle 36"/>
            <p:cNvSpPr/>
            <p:nvPr/>
          </p:nvSpPr>
          <p:spPr>
            <a:xfrm>
              <a:off x="1339" y="1026"/>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69" name="Rectangle 37"/>
            <p:cNvSpPr/>
            <p:nvPr/>
          </p:nvSpPr>
          <p:spPr>
            <a:xfrm>
              <a:off x="1503" y="1098"/>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70" name="Rectangle 38"/>
            <p:cNvSpPr/>
            <p:nvPr/>
          </p:nvSpPr>
          <p:spPr>
            <a:xfrm>
              <a:off x="1564" y="1594"/>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71" name="Rectangle 39"/>
            <p:cNvSpPr/>
            <p:nvPr/>
          </p:nvSpPr>
          <p:spPr>
            <a:xfrm>
              <a:off x="1264" y="1502"/>
              <a:ext cx="53"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N</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572" name="Line 40"/>
            <p:cNvSpPr/>
            <p:nvPr/>
          </p:nvSpPr>
          <p:spPr>
            <a:xfrm flipH="1">
              <a:off x="2629" y="1464"/>
              <a:ext cx="124" cy="2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3" name="Line 41"/>
            <p:cNvSpPr/>
            <p:nvPr/>
          </p:nvSpPr>
          <p:spPr>
            <a:xfrm flipH="1">
              <a:off x="2405" y="1661"/>
              <a:ext cx="174" cy="4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4" name="Line 42"/>
            <p:cNvSpPr/>
            <p:nvPr/>
          </p:nvSpPr>
          <p:spPr>
            <a:xfrm flipV="1">
              <a:off x="2579" y="1484"/>
              <a:ext cx="51" cy="17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5" name="Line 43"/>
            <p:cNvSpPr/>
            <p:nvPr/>
          </p:nvSpPr>
          <p:spPr>
            <a:xfrm flipV="1">
              <a:off x="2553" y="1495"/>
              <a:ext cx="39" cy="13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6" name="Line 44"/>
            <p:cNvSpPr/>
            <p:nvPr/>
          </p:nvSpPr>
          <p:spPr>
            <a:xfrm flipH="1" flipV="1">
              <a:off x="2507" y="1348"/>
              <a:ext cx="123" cy="136"/>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7" name="Line 45"/>
            <p:cNvSpPr/>
            <p:nvPr/>
          </p:nvSpPr>
          <p:spPr>
            <a:xfrm flipH="1">
              <a:off x="2331" y="1348"/>
              <a:ext cx="176" cy="44"/>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8" name="Line 46"/>
            <p:cNvSpPr/>
            <p:nvPr/>
          </p:nvSpPr>
          <p:spPr>
            <a:xfrm flipH="1">
              <a:off x="2360" y="1385"/>
              <a:ext cx="133" cy="34"/>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79" name="Line 47"/>
            <p:cNvSpPr/>
            <p:nvPr/>
          </p:nvSpPr>
          <p:spPr>
            <a:xfrm flipH="1">
              <a:off x="2282" y="1392"/>
              <a:ext cx="49" cy="17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0" name="Line 48"/>
            <p:cNvSpPr/>
            <p:nvPr/>
          </p:nvSpPr>
          <p:spPr>
            <a:xfrm flipH="1" flipV="1">
              <a:off x="2282" y="1569"/>
              <a:ext cx="123" cy="135"/>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1" name="Line 49"/>
            <p:cNvSpPr/>
            <p:nvPr/>
          </p:nvSpPr>
          <p:spPr>
            <a:xfrm flipH="1" flipV="1">
              <a:off x="2320" y="1563"/>
              <a:ext cx="94" cy="10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2" name="Line 50"/>
            <p:cNvSpPr/>
            <p:nvPr/>
          </p:nvSpPr>
          <p:spPr>
            <a:xfrm>
              <a:off x="2121" y="1605"/>
              <a:ext cx="3" cy="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3" name="Line 51"/>
            <p:cNvSpPr/>
            <p:nvPr/>
          </p:nvSpPr>
          <p:spPr>
            <a:xfrm>
              <a:off x="2149" y="1595"/>
              <a:ext cx="4" cy="1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4" name="Line 52"/>
            <p:cNvSpPr/>
            <p:nvPr/>
          </p:nvSpPr>
          <p:spPr>
            <a:xfrm>
              <a:off x="2179" y="1588"/>
              <a:ext cx="4" cy="1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5" name="Line 53"/>
            <p:cNvSpPr/>
            <p:nvPr/>
          </p:nvSpPr>
          <p:spPr>
            <a:xfrm>
              <a:off x="2208" y="1578"/>
              <a:ext cx="4" cy="1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6" name="Line 54"/>
            <p:cNvSpPr/>
            <p:nvPr/>
          </p:nvSpPr>
          <p:spPr>
            <a:xfrm>
              <a:off x="2236" y="1570"/>
              <a:ext cx="5" cy="19"/>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7" name="Line 55"/>
            <p:cNvSpPr/>
            <p:nvPr/>
          </p:nvSpPr>
          <p:spPr>
            <a:xfrm>
              <a:off x="2265" y="1560"/>
              <a:ext cx="5" cy="2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8" name="Line 56"/>
            <p:cNvSpPr/>
            <p:nvPr/>
          </p:nvSpPr>
          <p:spPr>
            <a:xfrm flipV="1">
              <a:off x="1193" y="1877"/>
              <a:ext cx="126" cy="3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89" name="Line 57"/>
            <p:cNvSpPr/>
            <p:nvPr/>
          </p:nvSpPr>
          <p:spPr>
            <a:xfrm flipH="1">
              <a:off x="1140" y="1909"/>
              <a:ext cx="53" cy="178"/>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0" name="Line 58"/>
            <p:cNvSpPr/>
            <p:nvPr/>
          </p:nvSpPr>
          <p:spPr>
            <a:xfrm flipH="1">
              <a:off x="967" y="2087"/>
              <a:ext cx="173" cy="44"/>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1" name="Line 59"/>
            <p:cNvSpPr/>
            <p:nvPr/>
          </p:nvSpPr>
          <p:spPr>
            <a:xfrm flipV="1">
              <a:off x="1378" y="1688"/>
              <a:ext cx="38" cy="12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2" name="Line 60"/>
            <p:cNvSpPr/>
            <p:nvPr/>
          </p:nvSpPr>
          <p:spPr>
            <a:xfrm>
              <a:off x="1936" y="1559"/>
              <a:ext cx="173" cy="5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3" name="Freeform 61"/>
            <p:cNvSpPr/>
            <p:nvPr/>
          </p:nvSpPr>
          <p:spPr>
            <a:xfrm>
              <a:off x="1854" y="1470"/>
              <a:ext cx="85" cy="93"/>
            </a:xfrm>
            <a:custGeom>
              <a:avLst/>
              <a:gdLst>
                <a:gd name="txL" fmla="*/ 0 w 155"/>
                <a:gd name="txT" fmla="*/ 0 h 162"/>
                <a:gd name="txR" fmla="*/ 155 w 155"/>
                <a:gd name="txB" fmla="*/ 162 h 162"/>
              </a:gdLst>
              <a:ahLst/>
              <a:cxnLst>
                <a:cxn ang="0">
                  <a:pos x="2147483647" y="2147483647"/>
                </a:cxn>
                <a:cxn ang="0">
                  <a:pos x="2147483647" y="2147483647"/>
                </a:cxn>
                <a:cxn ang="0">
                  <a:pos x="2147483647" y="0"/>
                </a:cxn>
                <a:cxn ang="0">
                  <a:pos x="2147483647" y="2147483647"/>
                </a:cxn>
                <a:cxn ang="0">
                  <a:pos x="0" y="2147483647"/>
                </a:cxn>
                <a:cxn ang="0">
                  <a:pos x="2147483647" y="2147483647"/>
                </a:cxn>
              </a:cxnLst>
              <a:rect l="txL" t="txT" r="txR" b="txB"/>
              <a:pathLst>
                <a:path w="155" h="162">
                  <a:moveTo>
                    <a:pt x="147" y="162"/>
                  </a:moveTo>
                  <a:lnTo>
                    <a:pt x="155" y="154"/>
                  </a:lnTo>
                  <a:lnTo>
                    <a:pt x="33" y="0"/>
                  </a:lnTo>
                  <a:lnTo>
                    <a:pt x="16" y="15"/>
                  </a:lnTo>
                  <a:lnTo>
                    <a:pt x="0" y="29"/>
                  </a:lnTo>
                  <a:lnTo>
                    <a:pt x="147" y="162"/>
                  </a:lnTo>
                  <a:close/>
                </a:path>
              </a:pathLst>
            </a:custGeom>
            <a:solidFill>
              <a:srgbClr val="FFFFFF">
                <a:alpha val="100000"/>
              </a:srgbClr>
            </a:solidFill>
            <a:ln w="3175" cap="flat" cmpd="sng">
              <a:solidFill>
                <a:srgbClr val="A50021">
                  <a:alpha val="100000"/>
                </a:srgbClr>
              </a:solidFill>
              <a:prstDash val="solid"/>
              <a:round/>
              <a:headEnd type="none" w="med" len="med"/>
              <a:tailEnd type="none" w="med" len="med"/>
            </a:ln>
          </p:spPr>
          <p:txBody>
            <a:bodyPr/>
            <a:lstStyle/>
            <a:p>
              <a:endParaRPr lang="zh-CN" altLang="en-US" b="1">
                <a:ea typeface="华文楷体" panose="02010600040101010101" charset="-122"/>
              </a:endParaRPr>
            </a:p>
          </p:txBody>
        </p:sp>
        <p:sp>
          <p:nvSpPr>
            <p:cNvPr id="229594" name="Line 62"/>
            <p:cNvSpPr/>
            <p:nvPr/>
          </p:nvSpPr>
          <p:spPr>
            <a:xfrm>
              <a:off x="1936" y="1559"/>
              <a:ext cx="42" cy="181"/>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5" name="Line 63"/>
            <p:cNvSpPr/>
            <p:nvPr/>
          </p:nvSpPr>
          <p:spPr>
            <a:xfrm flipV="1">
              <a:off x="1978" y="1612"/>
              <a:ext cx="131" cy="128"/>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6" name="Line 64"/>
            <p:cNvSpPr/>
            <p:nvPr/>
          </p:nvSpPr>
          <p:spPr>
            <a:xfrm flipH="1">
              <a:off x="1641" y="1436"/>
              <a:ext cx="124" cy="3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7" name="Line 65"/>
            <p:cNvSpPr/>
            <p:nvPr/>
          </p:nvSpPr>
          <p:spPr>
            <a:xfrm>
              <a:off x="1283" y="1272"/>
              <a:ext cx="61" cy="104"/>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8" name="Line 66"/>
            <p:cNvSpPr/>
            <p:nvPr/>
          </p:nvSpPr>
          <p:spPr>
            <a:xfrm flipV="1">
              <a:off x="1294" y="1129"/>
              <a:ext cx="30" cy="35"/>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599" name="Line 67"/>
            <p:cNvSpPr/>
            <p:nvPr/>
          </p:nvSpPr>
          <p:spPr>
            <a:xfrm>
              <a:off x="1408" y="1112"/>
              <a:ext cx="71" cy="31"/>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0" name="Line 68"/>
            <p:cNvSpPr/>
            <p:nvPr/>
          </p:nvSpPr>
          <p:spPr>
            <a:xfrm>
              <a:off x="1419" y="1082"/>
              <a:ext cx="72" cy="30"/>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1" name="Line 69"/>
            <p:cNvSpPr/>
            <p:nvPr/>
          </p:nvSpPr>
          <p:spPr>
            <a:xfrm flipH="1">
              <a:off x="1518" y="1203"/>
              <a:ext cx="10" cy="130"/>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2" name="Line 70"/>
            <p:cNvSpPr/>
            <p:nvPr/>
          </p:nvSpPr>
          <p:spPr>
            <a:xfrm flipH="1">
              <a:off x="1416" y="1656"/>
              <a:ext cx="125" cy="3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3" name="Line 71"/>
            <p:cNvSpPr/>
            <p:nvPr/>
          </p:nvSpPr>
          <p:spPr>
            <a:xfrm flipV="1">
              <a:off x="1604" y="1468"/>
              <a:ext cx="37" cy="12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4" name="Line 72"/>
            <p:cNvSpPr/>
            <p:nvPr/>
          </p:nvSpPr>
          <p:spPr>
            <a:xfrm flipV="1">
              <a:off x="1573" y="1479"/>
              <a:ext cx="32" cy="104"/>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5" name="Line 73"/>
            <p:cNvSpPr/>
            <p:nvPr/>
          </p:nvSpPr>
          <p:spPr>
            <a:xfrm flipH="1" flipV="1">
              <a:off x="1518" y="1333"/>
              <a:ext cx="123" cy="135"/>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6" name="Line 74"/>
            <p:cNvSpPr/>
            <p:nvPr/>
          </p:nvSpPr>
          <p:spPr>
            <a:xfrm flipH="1">
              <a:off x="1344" y="1333"/>
              <a:ext cx="174" cy="43"/>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7" name="Line 75"/>
            <p:cNvSpPr/>
            <p:nvPr/>
          </p:nvSpPr>
          <p:spPr>
            <a:xfrm flipH="1">
              <a:off x="1373" y="1370"/>
              <a:ext cx="133" cy="32"/>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8" name="Line 76"/>
            <p:cNvSpPr/>
            <p:nvPr/>
          </p:nvSpPr>
          <p:spPr>
            <a:xfrm flipH="1">
              <a:off x="1308" y="1376"/>
              <a:ext cx="36" cy="12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09" name="Line 77"/>
            <p:cNvSpPr/>
            <p:nvPr/>
          </p:nvSpPr>
          <p:spPr>
            <a:xfrm>
              <a:off x="1343" y="1607"/>
              <a:ext cx="73" cy="81"/>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10" name="Line 78"/>
            <p:cNvSpPr/>
            <p:nvPr/>
          </p:nvSpPr>
          <p:spPr>
            <a:xfrm>
              <a:off x="1365" y="1583"/>
              <a:ext cx="60" cy="67"/>
            </a:xfrm>
            <a:prstGeom prst="line">
              <a:avLst/>
            </a:prstGeom>
            <a:ln w="20638" cap="flat" cmpd="sng">
              <a:solidFill>
                <a:srgbClr val="A50021"/>
              </a:solidFill>
              <a:prstDash val="solid"/>
              <a:headEnd type="none" w="med" len="med"/>
              <a:tailEnd type="none" w="med" len="med"/>
            </a:ln>
          </p:spPr>
          <p:txBody>
            <a:bodyPr/>
            <a:lstStyle/>
            <a:p>
              <a:endParaRPr lang="zh-CN" altLang="en-US"/>
            </a:p>
          </p:txBody>
        </p:sp>
        <p:sp>
          <p:nvSpPr>
            <p:cNvPr id="229611" name="Rectangle 79"/>
            <p:cNvSpPr/>
            <p:nvPr/>
          </p:nvSpPr>
          <p:spPr>
            <a:xfrm>
              <a:off x="2684" y="1739"/>
              <a:ext cx="44" cy="82"/>
            </a:xfrm>
            <a:prstGeom prst="rect">
              <a:avLst/>
            </a:prstGeom>
            <a:noFill/>
            <a:ln w="9525">
              <a:noFill/>
            </a:ln>
          </p:spPr>
          <p:txBody>
            <a:bodyPr wrap="none" lIns="0" tIns="0" rIns="0" bIns="0">
              <a:spAutoFit/>
            </a:bodyPr>
            <a:lstStyle/>
            <a:p>
              <a:pPr algn="ctr" eaLnBrk="0" hangingPunct="0">
                <a:spcBef>
                  <a:spcPct val="0"/>
                </a:spcBef>
              </a:pPr>
              <a:r>
                <a:rPr lang="sv-SE" altLang="zh-CN" sz="1100" b="1" dirty="0">
                  <a:solidFill>
                    <a:schemeClr val="tx1"/>
                  </a:solidFill>
                  <a:latin typeface="Arial" panose="020B0604020202020204" pitchFamily="34" charset="0"/>
                  <a:ea typeface="华文楷体" panose="02010600040101010101" charset="-122"/>
                </a:rPr>
                <a:t>F</a:t>
              </a:r>
              <a:endParaRPr lang="sv-SE" altLang="zh-CN" sz="800" b="1" dirty="0">
                <a:solidFill>
                  <a:schemeClr val="tx1"/>
                </a:solidFill>
                <a:latin typeface="Arial" panose="020B0604020202020204" pitchFamily="34" charset="0"/>
                <a:ea typeface="华文楷体" panose="02010600040101010101" charset="-122"/>
              </a:endParaRPr>
            </a:p>
          </p:txBody>
        </p:sp>
        <p:sp>
          <p:nvSpPr>
            <p:cNvPr id="229612" name="Line 80"/>
            <p:cNvSpPr/>
            <p:nvPr/>
          </p:nvSpPr>
          <p:spPr>
            <a:xfrm>
              <a:off x="2579" y="1661"/>
              <a:ext cx="82" cy="85"/>
            </a:xfrm>
            <a:prstGeom prst="line">
              <a:avLst/>
            </a:prstGeom>
            <a:ln w="20638" cap="flat" cmpd="sng">
              <a:solidFill>
                <a:srgbClr val="A50021"/>
              </a:solidFill>
              <a:prstDash val="solid"/>
              <a:headEnd type="none" w="med" len="med"/>
              <a:tailEnd type="none" w="med" len="med"/>
            </a:ln>
          </p:spPr>
          <p:txBody>
            <a:bodyPr/>
            <a:lstStyle/>
            <a:p>
              <a:endParaRPr lang="zh-CN" altLang="en-US"/>
            </a:p>
          </p:txBody>
        </p:sp>
      </p:grpSp>
      <p:sp>
        <p:nvSpPr>
          <p:cNvPr id="229613" name="内容占位符 82"/>
          <p:cNvSpPr/>
          <p:nvPr/>
        </p:nvSpPr>
        <p:spPr>
          <a:xfrm>
            <a:off x="2135188" y="4292600"/>
            <a:ext cx="8229600" cy="2952750"/>
          </a:xfrm>
          <a:prstGeom prst="rect">
            <a:avLst/>
          </a:prstGeom>
          <a:noFill/>
          <a:ln w="9525">
            <a:noFill/>
          </a:ln>
        </p:spPr>
        <p:txBody>
          <a:bodyPr/>
          <a:lstStyle>
            <a:lvl1pPr marL="342900" lvl="0" indent="-342900" algn="l" defTabSz="914400" rtl="0" eaLnBrk="0" fontAlgn="base" latinLnBrk="0" hangingPunct="0">
              <a:lnSpc>
                <a:spcPct val="100000"/>
              </a:lnSpc>
              <a:spcBef>
                <a:spcPct val="20000"/>
              </a:spcBef>
              <a:spcAft>
                <a:spcPct val="0"/>
              </a:spcAft>
              <a:buChar char="•"/>
              <a:defRPr sz="3200" b="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0" fontAlgn="base" latinLnBrk="0" hangingPunct="0">
              <a:lnSpc>
                <a:spcPct val="100000"/>
              </a:lnSpc>
              <a:spcBef>
                <a:spcPct val="20000"/>
              </a:spcBef>
              <a:spcAft>
                <a:spcPct val="0"/>
              </a:spcAft>
              <a:buChar char="–"/>
              <a:defRPr sz="28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0" fontAlgn="base" latinLnBrk="0" hangingPunct="0">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0" fontAlgn="base" latinLnBrk="0" hangingPunct="0">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0" fontAlgn="base" latinLnBrk="0" hangingPunct="0">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5pPr>
          </a:lstStyle>
          <a:p>
            <a:pPr lvl="0">
              <a:buClr>
                <a:schemeClr val="tx1"/>
              </a:buClr>
              <a:buFont typeface="Wingdings" panose="05000000000000000000" pitchFamily="2" charset="2"/>
              <a:buNone/>
            </a:pPr>
            <a:r>
              <a:rPr lang="en-US" altLang="zh-CN" sz="2800" b="1" dirty="0">
                <a:solidFill>
                  <a:srgbClr val="0033CC"/>
                </a:solidFill>
                <a:effectLst>
                  <a:outerShdw blurRad="38100" dist="38100" dir="2700000">
                    <a:srgbClr val="C0C0C0"/>
                  </a:outerShdw>
                </a:effectLst>
                <a:ea typeface="华文楷体" panose="02010600040101010101" charset="-122"/>
              </a:rPr>
              <a:t>                      “</a:t>
            </a:r>
            <a:r>
              <a:rPr lang="zh-CN" altLang="en-US" sz="2800" b="1" dirty="0">
                <a:solidFill>
                  <a:srgbClr val="0033CC"/>
                </a:solidFill>
                <a:effectLst>
                  <a:outerShdw blurRad="38100" dist="38100" dir="2700000">
                    <a:srgbClr val="C0C0C0"/>
                  </a:outerShdw>
                </a:effectLst>
                <a:ea typeface="华文楷体" panose="02010600040101010101" charset="-122"/>
              </a:rPr>
              <a:t>另类”</a:t>
            </a:r>
            <a:r>
              <a:rPr lang="en-US" altLang="zh-CN" sz="2800" b="1" dirty="0">
                <a:solidFill>
                  <a:srgbClr val="0033CC"/>
                </a:solidFill>
                <a:effectLst>
                  <a:outerShdw blurRad="38100" dist="38100" dir="2700000">
                    <a:srgbClr val="C0C0C0"/>
                  </a:outerShdw>
                </a:effectLst>
                <a:ea typeface="华文楷体" panose="02010600040101010101" charset="-122"/>
              </a:rPr>
              <a:t>ADP</a:t>
            </a:r>
            <a:r>
              <a:rPr lang="en-GB" altLang="zh-CN" sz="2800" b="1" dirty="0">
                <a:solidFill>
                  <a:srgbClr val="0033CC"/>
                </a:solidFill>
                <a:effectLst>
                  <a:outerShdw blurRad="38100" dist="38100" dir="2700000">
                    <a:srgbClr val="C0C0C0"/>
                  </a:outerShdw>
                </a:effectLst>
                <a:ea typeface="华文楷体" panose="02010600040101010101" charset="-122"/>
              </a:rPr>
              <a:t> </a:t>
            </a:r>
            <a:r>
              <a:rPr lang="zh-CN" altLang="en-US" sz="2800" b="1" dirty="0">
                <a:solidFill>
                  <a:srgbClr val="0033CC"/>
                </a:solidFill>
                <a:effectLst>
                  <a:outerShdw blurRad="38100" dist="38100" dir="2700000">
                    <a:srgbClr val="C0C0C0"/>
                  </a:outerShdw>
                </a:effectLst>
                <a:ea typeface="华文楷体" panose="02010600040101010101" charset="-122"/>
              </a:rPr>
              <a:t>受体拮抗剂</a:t>
            </a:r>
            <a:endParaRPr lang="en-GB" altLang="zh-CN" sz="2800" b="1" dirty="0">
              <a:solidFill>
                <a:srgbClr val="0033CC"/>
              </a:solidFill>
              <a:effectLst>
                <a:outerShdw blurRad="38100" dist="38100" dir="2700000">
                  <a:srgbClr val="C0C0C0"/>
                </a:outerShdw>
              </a:effectLst>
              <a:ea typeface="华文楷体" panose="02010600040101010101" charset="-122"/>
            </a:endParaRPr>
          </a:p>
          <a:p>
            <a:pPr lvl="1"/>
            <a:r>
              <a:rPr lang="zh-CN" altLang="en-US" sz="2400" b="1" dirty="0">
                <a:solidFill>
                  <a:schemeClr val="accent1"/>
                </a:solidFill>
                <a:latin typeface="华文楷体" panose="02010600040101010101" charset="-122"/>
                <a:ea typeface="华文楷体" panose="02010600040101010101" charset="-122"/>
                <a:cs typeface="+mn-cs"/>
              </a:rPr>
              <a:t>直接起效</a:t>
            </a:r>
            <a:r>
              <a:rPr lang="zh-CN" altLang="en-GB" sz="2400" b="1" dirty="0">
                <a:solidFill>
                  <a:schemeClr val="accent1"/>
                </a:solidFill>
                <a:latin typeface="华文楷体" panose="02010600040101010101" charset="-122"/>
                <a:ea typeface="华文楷体" panose="02010600040101010101" charset="-122"/>
                <a:cs typeface="+mn-cs"/>
              </a:rPr>
              <a:t>：</a:t>
            </a:r>
            <a:r>
              <a:rPr lang="zh-CN" altLang="en-US" sz="2400" b="1" dirty="0">
                <a:solidFill>
                  <a:schemeClr val="accent1"/>
                </a:solidFill>
                <a:latin typeface="华文楷体" panose="02010600040101010101" charset="-122"/>
                <a:ea typeface="华文楷体" panose="02010600040101010101" charset="-122"/>
                <a:cs typeface="+mn-cs"/>
              </a:rPr>
              <a:t>无需代谢激活</a:t>
            </a:r>
            <a:endParaRPr lang="zh-CN" altLang="en-US" sz="2400" b="1" dirty="0">
              <a:solidFill>
                <a:schemeClr val="accent1"/>
              </a:solidFill>
              <a:latin typeface="华文楷体" panose="02010600040101010101" charset="-122"/>
              <a:ea typeface="华文楷体" panose="02010600040101010101" charset="-122"/>
              <a:cs typeface="+mn-cs"/>
            </a:endParaRPr>
          </a:p>
          <a:p>
            <a:pPr lvl="1"/>
            <a:r>
              <a:rPr lang="zh-CN" altLang="en-US" sz="2400" b="1" dirty="0">
                <a:solidFill>
                  <a:schemeClr val="accent1"/>
                </a:solidFill>
                <a:latin typeface="华文楷体" panose="02010600040101010101" charset="-122"/>
                <a:ea typeface="华文楷体" panose="02010600040101010101" charset="-122"/>
                <a:cs typeface="+mn-cs"/>
              </a:rPr>
              <a:t>选择性、可逆性作用血小板表面</a:t>
            </a:r>
            <a:r>
              <a:rPr lang="en-GB" altLang="zh-CN" sz="2400" b="1" dirty="0">
                <a:solidFill>
                  <a:schemeClr val="accent1"/>
                </a:solidFill>
                <a:latin typeface="华文楷体" panose="02010600040101010101" charset="-122"/>
                <a:ea typeface="华文楷体" panose="02010600040101010101" charset="-122"/>
                <a:cs typeface="+mn-cs"/>
              </a:rPr>
              <a:t>P2Y12 </a:t>
            </a:r>
            <a:r>
              <a:rPr lang="zh-CN" altLang="en-GB" sz="2400" b="1" dirty="0">
                <a:solidFill>
                  <a:schemeClr val="accent1"/>
                </a:solidFill>
                <a:latin typeface="华文楷体" panose="02010600040101010101" charset="-122"/>
                <a:ea typeface="华文楷体" panose="02010600040101010101" charset="-122"/>
                <a:cs typeface="+mn-cs"/>
              </a:rPr>
              <a:t>受体</a:t>
            </a:r>
            <a:endParaRPr lang="zh-CN" altLang="en-GB" sz="2400" b="1" dirty="0">
              <a:solidFill>
                <a:schemeClr val="accent1"/>
              </a:solidFill>
              <a:latin typeface="华文楷体" panose="02010600040101010101" charset="-122"/>
              <a:ea typeface="华文楷体" panose="02010600040101010101" charset="-122"/>
              <a:cs typeface="+mn-cs"/>
            </a:endParaRPr>
          </a:p>
          <a:p>
            <a:pPr lvl="1"/>
            <a:r>
              <a:rPr lang="zh-CN" altLang="en-US" sz="2400" b="1" dirty="0">
                <a:solidFill>
                  <a:schemeClr val="accent1"/>
                </a:solidFill>
                <a:latin typeface="华文楷体" panose="02010600040101010101" charset="-122"/>
                <a:ea typeface="华文楷体" panose="02010600040101010101" charset="-122"/>
                <a:cs typeface="+mn-cs"/>
              </a:rPr>
              <a:t>非噻吩吡啶类、也非</a:t>
            </a:r>
            <a:r>
              <a:rPr lang="en-US" altLang="zh-CN" sz="2400" b="1" dirty="0">
                <a:solidFill>
                  <a:schemeClr val="accent1"/>
                </a:solidFill>
                <a:latin typeface="华文楷体" panose="02010600040101010101" charset="-122"/>
                <a:ea typeface="华文楷体" panose="02010600040101010101" charset="-122"/>
                <a:cs typeface="+mn-cs"/>
              </a:rPr>
              <a:t>ADP</a:t>
            </a:r>
            <a:r>
              <a:rPr lang="zh-CN" altLang="en-US" sz="2400" b="1" dirty="0">
                <a:solidFill>
                  <a:schemeClr val="accent1"/>
                </a:solidFill>
                <a:latin typeface="华文楷体" panose="02010600040101010101" charset="-122"/>
                <a:ea typeface="华文楷体" panose="02010600040101010101" charset="-122"/>
                <a:cs typeface="+mn-cs"/>
              </a:rPr>
              <a:t>类似物</a:t>
            </a:r>
            <a:endParaRPr lang="zh-CN" altLang="en-US" sz="2400" b="1" dirty="0">
              <a:solidFill>
                <a:schemeClr val="accent1"/>
              </a:solidFill>
              <a:latin typeface="华文楷体" panose="02010600040101010101" charset="-122"/>
              <a:ea typeface="华文楷体" panose="02010600040101010101" charset="-122"/>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标题 231425"/>
          <p:cNvSpPr>
            <a:spLocks noGrp="1"/>
          </p:cNvSpPr>
          <p:nvPr>
            <p:ph type="title"/>
          </p:nvPr>
        </p:nvSpPr>
        <p:spPr>
          <a:xfrm>
            <a:off x="2559685" y="116840"/>
            <a:ext cx="7435850" cy="653415"/>
          </a:xfrm>
          <a:noFill/>
          <a:ln>
            <a:noFill/>
          </a:ln>
        </p:spPr>
        <p:txBody>
          <a:bodyPr>
            <a:normAutofit/>
          </a:bodyPr>
          <a:lstStyle/>
          <a:p>
            <a:r>
              <a:rPr lang="zh-CN" altLang="en-US" sz="2800" b="1" dirty="0">
                <a:solidFill>
                  <a:srgbClr val="0033CC"/>
                </a:solidFill>
                <a:ea typeface="微软雅黑" panose="020B0503020204020204" pitchFamily="34" charset="-122"/>
              </a:rPr>
              <a:t>替格瑞洛抗血小板有效性</a:t>
            </a:r>
            <a:endParaRPr lang="zh-CN" altLang="en-US" sz="2800" b="1" dirty="0">
              <a:solidFill>
                <a:srgbClr val="0033CC"/>
              </a:solidFill>
              <a:ea typeface="微软雅黑" panose="020B0503020204020204" pitchFamily="34" charset="-122"/>
            </a:endParaRPr>
          </a:p>
        </p:txBody>
      </p:sp>
      <p:sp>
        <p:nvSpPr>
          <p:cNvPr id="231427" name="文本占位符 231426"/>
          <p:cNvSpPr>
            <a:spLocks noGrp="1"/>
          </p:cNvSpPr>
          <p:nvPr>
            <p:ph idx="1"/>
          </p:nvPr>
        </p:nvSpPr>
        <p:spPr>
          <a:xfrm>
            <a:off x="676910" y="1564005"/>
            <a:ext cx="9390380" cy="4679315"/>
          </a:xfrm>
          <a:noFill/>
          <a:ln>
            <a:noFill/>
          </a:ln>
        </p:spPr>
        <p:txBody>
          <a:bodyPr>
            <a:noAutofit/>
          </a:bodyPr>
          <a:lstStyle/>
          <a:p>
            <a:pPr marL="0" indent="0" algn="ctr">
              <a:spcBef>
                <a:spcPct val="0"/>
              </a:spcBef>
              <a:buNone/>
            </a:pPr>
            <a:r>
              <a:rPr lang="en-US" altLang="zh-CN" sz="2200" b="1" dirty="0">
                <a:solidFill>
                  <a:schemeClr val="tx1"/>
                </a:solidFill>
                <a:latin typeface="Arial" panose="020B0604020202020204" pitchFamily="34" charset="0"/>
                <a:ea typeface="微软雅黑" panose="020B0503020204020204" pitchFamily="34" charset="-122"/>
              </a:rPr>
              <a:t>N=18,624ACS</a:t>
            </a:r>
            <a:r>
              <a:rPr lang="zh-CN" altLang="en-US" sz="2200" b="1" dirty="0">
                <a:solidFill>
                  <a:schemeClr val="tx1"/>
                </a:solidFill>
                <a:latin typeface="Arial" panose="020B0604020202020204" pitchFamily="34" charset="0"/>
                <a:ea typeface="微软雅黑" panose="020B0503020204020204" pitchFamily="34" charset="-122"/>
              </a:rPr>
              <a:t>患者</a:t>
            </a:r>
            <a:endParaRPr lang="zh-CN" altLang="en-US" sz="2200" b="1" dirty="0">
              <a:solidFill>
                <a:schemeClr val="tx1"/>
              </a:solidFill>
              <a:latin typeface="Arial" panose="020B0604020202020204" pitchFamily="34" charset="0"/>
              <a:ea typeface="微软雅黑" panose="020B0503020204020204" pitchFamily="34" charset="-122"/>
            </a:endParaRPr>
          </a:p>
          <a:p>
            <a:pPr marL="0" indent="0" algn="ctr">
              <a:spcBef>
                <a:spcPct val="0"/>
              </a:spcBef>
              <a:buNone/>
            </a:pPr>
            <a:br>
              <a:rPr lang="zh-CN" altLang="en-US" sz="2200" b="1" dirty="0">
                <a:solidFill>
                  <a:schemeClr val="tx1"/>
                </a:solidFill>
                <a:latin typeface="Arial" panose="020B0604020202020204" pitchFamily="34" charset="0"/>
                <a:ea typeface="微软雅黑" panose="020B0503020204020204" pitchFamily="34" charset="-122"/>
              </a:rPr>
            </a:br>
            <a:r>
              <a:rPr lang="en-US" altLang="zh-CN" sz="2200" b="1" dirty="0">
                <a:solidFill>
                  <a:schemeClr val="tx1"/>
                </a:solidFill>
                <a:latin typeface="Arial" panose="020B0604020202020204" pitchFamily="34" charset="0"/>
                <a:ea typeface="微软雅黑" panose="020B0503020204020204" pitchFamily="34" charset="-122"/>
              </a:rPr>
              <a:t>(UA, NSTEMI, </a:t>
            </a:r>
            <a:r>
              <a:rPr lang="zh-CN" altLang="en-US" sz="2200" b="1" dirty="0">
                <a:solidFill>
                  <a:schemeClr val="tx1"/>
                </a:solidFill>
                <a:latin typeface="Arial" panose="020B0604020202020204" pitchFamily="34" charset="0"/>
                <a:ea typeface="微软雅黑" panose="020B0503020204020204" pitchFamily="34" charset="-122"/>
              </a:rPr>
              <a:t>或 </a:t>
            </a:r>
            <a:r>
              <a:rPr lang="en-US" altLang="zh-CN" sz="2200" b="1" dirty="0">
                <a:solidFill>
                  <a:schemeClr val="tx1"/>
                </a:solidFill>
                <a:latin typeface="Arial" panose="020B0604020202020204" pitchFamily="34" charset="0"/>
                <a:ea typeface="微软雅黑" panose="020B0503020204020204" pitchFamily="34" charset="-122"/>
              </a:rPr>
              <a:t>STEMI*)</a:t>
            </a:r>
            <a:endParaRPr lang="en-US" altLang="zh-CN" sz="2200" b="1" dirty="0">
              <a:solidFill>
                <a:schemeClr val="tx1"/>
              </a:solidFill>
              <a:latin typeface="Arial" panose="020B0604020202020204" pitchFamily="34" charset="0"/>
              <a:ea typeface="微软雅黑" panose="020B0503020204020204" pitchFamily="34" charset="-122"/>
            </a:endParaRPr>
          </a:p>
          <a:p>
            <a:pPr marL="0" indent="0" algn="ctr">
              <a:spcBef>
                <a:spcPct val="0"/>
              </a:spcBef>
              <a:buNone/>
            </a:pPr>
            <a:endParaRPr lang="en-US" altLang="zh-CN" sz="2200" b="1" dirty="0">
              <a:solidFill>
                <a:schemeClr val="tx1"/>
              </a:solidFill>
              <a:latin typeface="Arial" panose="020B0604020202020204" pitchFamily="34" charset="0"/>
              <a:ea typeface="微软雅黑" panose="020B0503020204020204" pitchFamily="34" charset="-122"/>
            </a:endParaRPr>
          </a:p>
          <a:p>
            <a:pPr marL="0" indent="0" algn="ctr">
              <a:spcBef>
                <a:spcPct val="0"/>
              </a:spcBef>
              <a:buNone/>
            </a:pPr>
            <a:endParaRPr lang="en-US" altLang="zh-CN" sz="2200" b="1" dirty="0">
              <a:solidFill>
                <a:schemeClr val="tx1"/>
              </a:solidFill>
              <a:latin typeface="Arial" panose="020B0604020202020204" pitchFamily="34" charset="0"/>
              <a:ea typeface="微软雅黑" panose="020B0503020204020204" pitchFamily="34" charset="-122"/>
            </a:endParaRPr>
          </a:p>
          <a:p>
            <a:pPr marL="0" indent="0" algn="ctr">
              <a:spcBef>
                <a:spcPct val="0"/>
              </a:spcBef>
              <a:buNone/>
            </a:pPr>
            <a:endParaRPr lang="en-US" altLang="zh-CN" sz="2200" b="1" dirty="0">
              <a:solidFill>
                <a:schemeClr val="tx1"/>
              </a:solidFill>
              <a:latin typeface="Arial" panose="020B0604020202020204" pitchFamily="34" charset="0"/>
              <a:ea typeface="微软雅黑" panose="020B0503020204020204" pitchFamily="34" charset="-122"/>
            </a:endParaRPr>
          </a:p>
          <a:p>
            <a:pPr marL="228600" lvl="1" indent="-227965" algn="l" eaLnBrk="0" fontAlgn="base" hangingPunct="0">
              <a:lnSpc>
                <a:spcPct val="100000"/>
              </a:lnSpc>
              <a:spcBef>
                <a:spcPct val="20000"/>
              </a:spcBef>
              <a:spcAft>
                <a:spcPct val="0"/>
              </a:spcAft>
              <a:buChar char="–"/>
            </a:pPr>
            <a:r>
              <a:rPr lang="en-US" altLang="zh-CN" sz="2200" b="1" dirty="0">
                <a:solidFill>
                  <a:schemeClr val="accent1"/>
                </a:solidFill>
                <a:latin typeface="微软雅黑" panose="020B0503020204020204" pitchFamily="34" charset="-122"/>
                <a:ea typeface="微软雅黑" panose="020B0503020204020204" pitchFamily="34" charset="-122"/>
              </a:rPr>
              <a:t>ACS</a:t>
            </a:r>
            <a:r>
              <a:rPr lang="zh-CN" altLang="en-US" sz="2200" b="1" dirty="0">
                <a:solidFill>
                  <a:schemeClr val="accent1"/>
                </a:solidFill>
                <a:latin typeface="微软雅黑" panose="020B0503020204020204" pitchFamily="34" charset="-122"/>
                <a:ea typeface="微软雅黑" panose="020B0503020204020204" pitchFamily="34" charset="-122"/>
              </a:rPr>
              <a:t>患者进行</a:t>
            </a:r>
            <a:r>
              <a:rPr lang="en-US" altLang="zh-CN" sz="2200" b="1" dirty="0">
                <a:solidFill>
                  <a:schemeClr val="accent1"/>
                </a:solidFill>
                <a:latin typeface="微软雅黑" panose="020B0503020204020204" pitchFamily="34" charset="-122"/>
                <a:ea typeface="微软雅黑" panose="020B0503020204020204" pitchFamily="34" charset="-122"/>
              </a:rPr>
              <a:t>PCI</a:t>
            </a:r>
            <a:r>
              <a:rPr lang="zh-CN" altLang="en-US" sz="2200" b="1" dirty="0">
                <a:solidFill>
                  <a:schemeClr val="accent1"/>
                </a:solidFill>
                <a:latin typeface="微软雅黑" panose="020B0503020204020204" pitchFamily="34" charset="-122"/>
                <a:ea typeface="微软雅黑" panose="020B0503020204020204" pitchFamily="34" charset="-122"/>
              </a:rPr>
              <a:t>或者保守治疗</a:t>
            </a:r>
            <a:endParaRPr lang="zh-CN" altLang="en-US" sz="2200" b="1" dirty="0">
              <a:solidFill>
                <a:schemeClr val="accent1"/>
              </a:solidFill>
              <a:latin typeface="微软雅黑" panose="020B0503020204020204" pitchFamily="34" charset="-122"/>
              <a:ea typeface="微软雅黑" panose="020B0503020204020204" pitchFamily="34" charset="-122"/>
            </a:endParaRPr>
          </a:p>
          <a:p>
            <a:pPr marL="228600" lvl="1" indent="-227965" algn="l" eaLnBrk="0" fontAlgn="base" hangingPunct="0">
              <a:lnSpc>
                <a:spcPct val="100000"/>
              </a:lnSpc>
              <a:spcBef>
                <a:spcPct val="20000"/>
              </a:spcBef>
              <a:spcAft>
                <a:spcPct val="0"/>
              </a:spcAft>
              <a:buChar char="–"/>
            </a:pPr>
            <a:r>
              <a:rPr lang="zh-CN" altLang="en-US" sz="2200" b="1" dirty="0">
                <a:solidFill>
                  <a:schemeClr val="accent1"/>
                </a:solidFill>
                <a:latin typeface="微软雅黑" panose="020B0503020204020204" pitchFamily="34" charset="-122"/>
                <a:ea typeface="微软雅黑" panose="020B0503020204020204" pitchFamily="34" charset="-122"/>
              </a:rPr>
              <a:t>替格瑞洛</a:t>
            </a:r>
            <a:r>
              <a:rPr lang="en-US" altLang="zh-CN" sz="2200" b="1" dirty="0">
                <a:solidFill>
                  <a:schemeClr val="accent1"/>
                </a:solidFill>
                <a:latin typeface="微软雅黑" panose="020B0503020204020204" pitchFamily="34" charset="-122"/>
                <a:ea typeface="微软雅黑" panose="020B0503020204020204" pitchFamily="34" charset="-122"/>
              </a:rPr>
              <a:t>vs </a:t>
            </a:r>
            <a:r>
              <a:rPr lang="zh-CN" altLang="en-US" sz="2200" b="1" dirty="0">
                <a:solidFill>
                  <a:schemeClr val="accent1"/>
                </a:solidFill>
                <a:latin typeface="微软雅黑" panose="020B0503020204020204" pitchFamily="34" charset="-122"/>
                <a:ea typeface="微软雅黑" panose="020B0503020204020204" pitchFamily="34" charset="-122"/>
              </a:rPr>
              <a:t>氯吡格雷</a:t>
            </a:r>
            <a:endParaRPr lang="en-US" altLang="zh-CN" sz="2200" b="1" dirty="0">
              <a:solidFill>
                <a:schemeClr val="accent1"/>
              </a:solidFill>
              <a:latin typeface="微软雅黑" panose="020B0503020204020204" pitchFamily="34" charset="-122"/>
              <a:ea typeface="微软雅黑" panose="020B0503020204020204" pitchFamily="34" charset="-122"/>
            </a:endParaRPr>
          </a:p>
          <a:p>
            <a:pPr marL="228600" lvl="1" indent="-227965" algn="l" eaLnBrk="0" fontAlgn="base" hangingPunct="0">
              <a:lnSpc>
                <a:spcPct val="100000"/>
              </a:lnSpc>
              <a:spcBef>
                <a:spcPct val="20000"/>
              </a:spcBef>
              <a:spcAft>
                <a:spcPct val="0"/>
              </a:spcAft>
              <a:buChar char="–"/>
            </a:pPr>
            <a:r>
              <a:rPr lang="zh-CN" altLang="en-US" sz="2200" b="1" dirty="0">
                <a:solidFill>
                  <a:schemeClr val="accent1"/>
                </a:solidFill>
                <a:latin typeface="微软雅黑" panose="020B0503020204020204" pitchFamily="34" charset="-122"/>
                <a:ea typeface="微软雅黑" panose="020B0503020204020204" pitchFamily="34" charset="-122"/>
              </a:rPr>
              <a:t>显著降低心血管死亡、</a:t>
            </a:r>
            <a:r>
              <a:rPr lang="en-US" altLang="zh-CN" sz="2200" b="1" dirty="0">
                <a:solidFill>
                  <a:schemeClr val="accent1"/>
                </a:solidFill>
                <a:latin typeface="微软雅黑" panose="020B0503020204020204" pitchFamily="34" charset="-122"/>
                <a:ea typeface="微软雅黑" panose="020B0503020204020204" pitchFamily="34" charset="-122"/>
              </a:rPr>
              <a:t>MI</a:t>
            </a:r>
            <a:r>
              <a:rPr lang="zh-CN" altLang="en-US" sz="2200" b="1" dirty="0">
                <a:solidFill>
                  <a:schemeClr val="accent1"/>
                </a:solidFill>
                <a:latin typeface="微软雅黑" panose="020B0503020204020204" pitchFamily="34" charset="-122"/>
                <a:ea typeface="微软雅黑" panose="020B0503020204020204" pitchFamily="34" charset="-122"/>
              </a:rPr>
              <a:t>或中风的联合终点</a:t>
            </a:r>
            <a:endParaRPr lang="zh-CN" altLang="en-US" sz="2200" b="1" dirty="0">
              <a:solidFill>
                <a:schemeClr val="accent1"/>
              </a:solidFill>
              <a:latin typeface="微软雅黑" panose="020B0503020204020204" pitchFamily="34" charset="-122"/>
              <a:ea typeface="微软雅黑" panose="020B0503020204020204" pitchFamily="34" charset="-122"/>
            </a:endParaRPr>
          </a:p>
          <a:p>
            <a:pPr marL="228600" lvl="1" indent="-227965" algn="l" eaLnBrk="0" fontAlgn="base" hangingPunct="0">
              <a:lnSpc>
                <a:spcPct val="100000"/>
              </a:lnSpc>
              <a:spcBef>
                <a:spcPct val="20000"/>
              </a:spcBef>
              <a:spcAft>
                <a:spcPct val="0"/>
              </a:spcAft>
              <a:buChar char="–"/>
            </a:pPr>
            <a:r>
              <a:rPr lang="en-US" altLang="zh-CN" sz="2200" b="1" dirty="0">
                <a:solidFill>
                  <a:schemeClr val="accent1"/>
                </a:solidFill>
                <a:latin typeface="微软雅黑" panose="020B0503020204020204" pitchFamily="34" charset="-122"/>
                <a:ea typeface="微软雅黑" panose="020B0503020204020204" pitchFamily="34" charset="-122"/>
              </a:rPr>
              <a:t>   HR:0.84,  P=0.0001</a:t>
            </a:r>
            <a:endParaRPr lang="en-US" altLang="zh-CN" sz="2200" b="1" dirty="0">
              <a:solidFill>
                <a:schemeClr val="accent1"/>
              </a:solidFill>
              <a:latin typeface="微软雅黑" panose="020B0503020204020204" pitchFamily="34" charset="-122"/>
              <a:ea typeface="微软雅黑" panose="020B0503020204020204" pitchFamily="34" charset="-122"/>
            </a:endParaRPr>
          </a:p>
          <a:p>
            <a:pPr marL="228600" indent="-227965">
              <a:buNone/>
            </a:pPr>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a:p>
            <a:endParaRPr lang="zh-CN" altLang="en-US" sz="2200" b="1" dirty="0">
              <a:ea typeface="微软雅黑" panose="020B0503020204020204" pitchFamily="34" charset="-122"/>
            </a:endParaRPr>
          </a:p>
        </p:txBody>
      </p:sp>
      <p:pic>
        <p:nvPicPr>
          <p:cNvPr id="101" name="图片 100"/>
          <p:cNvPicPr/>
          <p:nvPr/>
        </p:nvPicPr>
        <p:blipFill>
          <a:blip r:embed="rId1"/>
          <a:stretch>
            <a:fillRect/>
          </a:stretch>
        </p:blipFill>
        <p:spPr>
          <a:xfrm>
            <a:off x="6744353" y="3141153"/>
            <a:ext cx="4530055" cy="2290194"/>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a:xfrm>
            <a:off x="2639616" y="121186"/>
            <a:ext cx="7084060" cy="653415"/>
          </a:xfrm>
        </p:spPr>
        <p:txBody>
          <a:bodyPr vert="horz" wrap="square" lIns="91440" tIns="45720" rIns="91440" bIns="45720" anchor="b">
            <a:noAutofit/>
          </a:bodyPr>
          <a:lstStyle/>
          <a:p>
            <a:r>
              <a:rPr lang="zh-CN" altLang="en-US" sz="2800" b="1" dirty="0">
                <a:ea typeface="微软雅黑" panose="020B0503020204020204" pitchFamily="34" charset="-122"/>
              </a:rPr>
              <a:t>冠心病</a:t>
            </a:r>
            <a:r>
              <a:rPr lang="en-US" altLang="zh-CN" sz="2800" b="1" dirty="0">
                <a:ea typeface="微软雅黑" panose="020B0503020204020204" pitchFamily="34" charset="-122"/>
              </a:rPr>
              <a:t>---</a:t>
            </a:r>
            <a:r>
              <a:rPr lang="zh-CN" altLang="en-US" sz="2800" b="1" dirty="0">
                <a:solidFill>
                  <a:schemeClr val="tx1"/>
                </a:solidFill>
                <a:latin typeface="微软雅黑" panose="020B0503020204020204" pitchFamily="34" charset="-122"/>
                <a:ea typeface="微软雅黑" panose="020B0503020204020204" pitchFamily="34" charset="-122"/>
              </a:rPr>
              <a:t>抗血小板药物使用的原则</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sp>
        <p:nvSpPr>
          <p:cNvPr id="67587" name="Rectangle 3"/>
          <p:cNvSpPr>
            <a:spLocks noGrp="1"/>
          </p:cNvSpPr>
          <p:nvPr>
            <p:ph idx="1"/>
          </p:nvPr>
        </p:nvSpPr>
        <p:spPr>
          <a:xfrm>
            <a:off x="588645" y="1124585"/>
            <a:ext cx="10738485" cy="5638800"/>
          </a:xfrm>
        </p:spPr>
        <p:txBody>
          <a:bodyPr vert="horz" wrap="square" lIns="91440" tIns="45720" rIns="91440" bIns="45720" anchor="t">
            <a:noAutofit/>
          </a:bodyPr>
          <a:lstStyle/>
          <a:p>
            <a:pPr marL="371475" lvl="1" indent="-285750" algn="l" eaLnBrk="0" fontAlgn="base" hangingPunct="0">
              <a:lnSpc>
                <a:spcPct val="150000"/>
              </a:lnSpc>
              <a:spcBef>
                <a:spcPct val="20000"/>
              </a:spcBef>
              <a:spcAft>
                <a:spcPct val="0"/>
              </a:spcAft>
              <a:buFont typeface="Wingdings" panose="05000000000000000000" charset="0"/>
              <a:buChar char="Ø"/>
            </a:pPr>
            <a:r>
              <a:rPr lang="zh-CN" altLang="en-US" sz="1800" b="1" dirty="0">
                <a:solidFill>
                  <a:schemeClr val="accent1"/>
                </a:solidFill>
                <a:latin typeface="微软雅黑" panose="020B0503020204020204" pitchFamily="34" charset="-122"/>
                <a:ea typeface="微软雅黑" panose="020B0503020204020204" pitchFamily="34" charset="-122"/>
              </a:rPr>
              <a:t>一般</a:t>
            </a:r>
            <a:r>
              <a:rPr lang="en-US" altLang="zh-CN" sz="1800" b="1" dirty="0">
                <a:solidFill>
                  <a:schemeClr val="accent1"/>
                </a:solidFill>
                <a:latin typeface="微软雅黑" panose="020B0503020204020204" pitchFamily="34" charset="-122"/>
                <a:ea typeface="微软雅黑" panose="020B0503020204020204" pitchFamily="34" charset="-122"/>
              </a:rPr>
              <a:t>CAD</a:t>
            </a:r>
            <a:r>
              <a:rPr lang="zh-CN" altLang="en-US" sz="1800" b="1" dirty="0">
                <a:solidFill>
                  <a:schemeClr val="accent1"/>
                </a:solidFill>
                <a:latin typeface="微软雅黑" panose="020B0503020204020204" pitchFamily="34" charset="-122"/>
                <a:ea typeface="微软雅黑" panose="020B0503020204020204" pitchFamily="34" charset="-122"/>
              </a:rPr>
              <a:t>人群：</a:t>
            </a:r>
            <a:r>
              <a:rPr lang="en-US" altLang="zh-CN" sz="1800" b="1" dirty="0">
                <a:solidFill>
                  <a:schemeClr val="accent1"/>
                </a:solidFill>
                <a:latin typeface="微软雅黑" panose="020B0503020204020204" pitchFamily="34" charset="-122"/>
                <a:ea typeface="微软雅黑" panose="020B0503020204020204" pitchFamily="34" charset="-122"/>
              </a:rPr>
              <a:t> </a:t>
            </a:r>
            <a:r>
              <a:rPr lang="zh-CN" altLang="en-US" sz="1800" b="1" dirty="0">
                <a:solidFill>
                  <a:schemeClr val="accent1"/>
                </a:solidFill>
                <a:latin typeface="微软雅黑" panose="020B0503020204020204" pitchFamily="34" charset="-122"/>
                <a:ea typeface="微软雅黑" panose="020B0503020204020204" pitchFamily="34" charset="-122"/>
              </a:rPr>
              <a:t>至少使用一个抗血小板药物，</a:t>
            </a:r>
            <a:r>
              <a:rPr lang="zh-CN" altLang="en-US" sz="1800" b="1" dirty="0">
                <a:solidFill>
                  <a:srgbClr val="FF0000"/>
                </a:solidFill>
                <a:latin typeface="微软雅黑" panose="020B0503020204020204" pitchFamily="34" charset="-122"/>
                <a:ea typeface="微软雅黑" panose="020B0503020204020204" pitchFamily="34" charset="-122"/>
              </a:rPr>
              <a:t>推荐阿司匹林长期服用</a:t>
            </a:r>
            <a:r>
              <a:rPr lang="zh-CN" altLang="en-US" sz="1800" b="1" dirty="0">
                <a:solidFill>
                  <a:schemeClr val="accent1"/>
                </a:solidFill>
                <a:latin typeface="微软雅黑" panose="020B0503020204020204" pitchFamily="34" charset="-122"/>
                <a:ea typeface="微软雅黑" panose="020B0503020204020204" pitchFamily="34" charset="-122"/>
              </a:rPr>
              <a:t>（75~100 mg、1 次/d）。不能耐受，可以氯吡格雷</a:t>
            </a:r>
            <a:r>
              <a:rPr lang="en-US" altLang="zh-CN" sz="1800" b="1" dirty="0">
                <a:solidFill>
                  <a:schemeClr val="accent1"/>
                </a:solidFill>
                <a:latin typeface="微软雅黑" panose="020B0503020204020204" pitchFamily="34" charset="-122"/>
                <a:ea typeface="微软雅黑" panose="020B0503020204020204" pitchFamily="34" charset="-122"/>
              </a:rPr>
              <a:t>75mg </a:t>
            </a:r>
            <a:r>
              <a:rPr lang="en-US" altLang="zh-CN" sz="1800" b="1" dirty="0" err="1">
                <a:solidFill>
                  <a:schemeClr val="accent1"/>
                </a:solidFill>
                <a:latin typeface="微软雅黑" panose="020B0503020204020204" pitchFamily="34" charset="-122"/>
                <a:ea typeface="微软雅黑" panose="020B0503020204020204" pitchFamily="34" charset="-122"/>
              </a:rPr>
              <a:t>qd</a:t>
            </a:r>
            <a:r>
              <a:rPr lang="en-US" altLang="zh-CN" sz="1800" b="1" dirty="0">
                <a:solidFill>
                  <a:schemeClr val="accent1"/>
                </a:solidFill>
                <a:latin typeface="微软雅黑" panose="020B0503020204020204" pitchFamily="34" charset="-122"/>
                <a:ea typeface="微软雅黑" panose="020B0503020204020204" pitchFamily="34" charset="-122"/>
              </a:rPr>
              <a:t> </a:t>
            </a:r>
            <a:r>
              <a:rPr lang="zh-CN" altLang="en-US" sz="1800" b="1" dirty="0">
                <a:solidFill>
                  <a:schemeClr val="accent1"/>
                </a:solidFill>
                <a:latin typeface="微软雅黑" panose="020B0503020204020204" pitchFamily="34" charset="-122"/>
                <a:ea typeface="微软雅黑" panose="020B0503020204020204" pitchFamily="34" charset="-122"/>
              </a:rPr>
              <a:t>替代。</a:t>
            </a:r>
            <a:endParaRPr lang="en-US" altLang="zh-CN" sz="1800" b="1" dirty="0">
              <a:solidFill>
                <a:schemeClr val="accent1"/>
              </a:solidFill>
              <a:latin typeface="微软雅黑" panose="020B0503020204020204" pitchFamily="34" charset="-122"/>
              <a:ea typeface="微软雅黑" panose="020B0503020204020204" pitchFamily="34" charset="-122"/>
            </a:endParaRPr>
          </a:p>
          <a:p>
            <a:pPr marL="371475" lvl="1" indent="-285750" algn="l" eaLnBrk="0" fontAlgn="base" hangingPunct="0">
              <a:lnSpc>
                <a:spcPct val="150000"/>
              </a:lnSpc>
              <a:spcBef>
                <a:spcPct val="20000"/>
              </a:spcBef>
              <a:spcAft>
                <a:spcPct val="0"/>
              </a:spcAft>
              <a:buFont typeface="Wingdings" panose="05000000000000000000" charset="0"/>
              <a:buChar char="Ø"/>
            </a:pPr>
            <a:r>
              <a:rPr lang="zh-CN" altLang="en-US" sz="1800" b="1" dirty="0">
                <a:solidFill>
                  <a:schemeClr val="accent1"/>
                </a:solidFill>
                <a:latin typeface="微软雅黑" panose="020B0503020204020204" pitchFamily="34" charset="-122"/>
                <a:ea typeface="微软雅黑" panose="020B0503020204020204" pitchFamily="34" charset="-122"/>
              </a:rPr>
              <a:t>慢性冠脉综合征患者接受PCI治疗后，建议给予</a:t>
            </a:r>
            <a:r>
              <a:rPr lang="zh-CN" altLang="en-US" sz="1800" b="1" dirty="0">
                <a:solidFill>
                  <a:srgbClr val="FF0000"/>
                </a:solidFill>
                <a:latin typeface="微软雅黑" panose="020B0503020204020204" pitchFamily="34" charset="-122"/>
                <a:ea typeface="微软雅黑" panose="020B0503020204020204" pitchFamily="34" charset="-122"/>
              </a:rPr>
              <a:t>双联抗血小板药物治疗</a:t>
            </a:r>
            <a:r>
              <a:rPr lang="zh-CN" altLang="en-US" sz="1800" b="1" dirty="0">
                <a:solidFill>
                  <a:schemeClr val="accent1"/>
                </a:solidFill>
                <a:latin typeface="微软雅黑" panose="020B0503020204020204" pitchFamily="34" charset="-122"/>
                <a:ea typeface="微软雅黑" panose="020B0503020204020204" pitchFamily="34" charset="-122"/>
              </a:rPr>
              <a:t>（DAPT，即阿司匹林基础上合用P2Y12受体拮抗剂）</a:t>
            </a:r>
            <a:r>
              <a:rPr lang="zh-CN" altLang="en-US" sz="1800" b="1" dirty="0">
                <a:solidFill>
                  <a:srgbClr val="FF0000"/>
                </a:solidFill>
                <a:latin typeface="微软雅黑" panose="020B0503020204020204" pitchFamily="34" charset="-122"/>
                <a:ea typeface="微软雅黑" panose="020B0503020204020204" pitchFamily="34" charset="-122"/>
              </a:rPr>
              <a:t>6 个月</a:t>
            </a:r>
            <a:r>
              <a:rPr lang="en-US" altLang="zh-CN"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rPr>
              <a:t>可根据临床危险因素或风险评分评价缺血和出血风险考虑延长或缩短DAPT疗程</a:t>
            </a:r>
            <a:r>
              <a:rPr lang="en-US" altLang="zh-CN"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rPr>
              <a:t>。既往1~3年前有心肌梗死病史的缺血高危患者，可考虑采用阿司匹林联合替格瑞洛（60 mg、2次/d）长期治疗</a:t>
            </a:r>
            <a:endParaRPr lang="en-US" altLang="zh-CN" sz="1800" b="1" dirty="0">
              <a:solidFill>
                <a:schemeClr val="accent1"/>
              </a:solidFill>
              <a:latin typeface="微软雅黑" panose="020B0503020204020204" pitchFamily="34" charset="-122"/>
              <a:ea typeface="微软雅黑" panose="020B0503020204020204" pitchFamily="34" charset="-122"/>
            </a:endParaRPr>
          </a:p>
          <a:p>
            <a:pPr marL="371475" lvl="1" indent="-285750" algn="l" eaLnBrk="0" fontAlgn="base" hangingPunct="0">
              <a:lnSpc>
                <a:spcPct val="150000"/>
              </a:lnSpc>
              <a:spcBef>
                <a:spcPct val="20000"/>
              </a:spcBef>
              <a:spcAft>
                <a:spcPct val="0"/>
              </a:spcAft>
              <a:buFont typeface="Wingdings" panose="05000000000000000000" charset="0"/>
              <a:buChar char="Ø"/>
            </a:pPr>
            <a:r>
              <a:rPr lang="en-US" altLang="zh-CN" sz="1800" b="1" dirty="0">
                <a:solidFill>
                  <a:schemeClr val="accent1"/>
                </a:solidFill>
                <a:latin typeface="微软雅黑" panose="020B0503020204020204" pitchFamily="34" charset="-122"/>
                <a:ea typeface="微软雅黑" panose="020B0503020204020204" pitchFamily="34" charset="-122"/>
              </a:rPr>
              <a:t>STEAMI:</a:t>
            </a:r>
            <a:r>
              <a:rPr lang="zh-CN" altLang="en-US" sz="1800" b="1" dirty="0">
                <a:solidFill>
                  <a:srgbClr val="FF0000"/>
                </a:solidFill>
                <a:latin typeface="微软雅黑" panose="020B0503020204020204" pitchFamily="34" charset="-122"/>
                <a:ea typeface="微软雅黑" panose="020B0503020204020204" pitchFamily="34" charset="-122"/>
              </a:rPr>
              <a:t>阿司匹林</a:t>
            </a:r>
            <a:r>
              <a:rPr lang="en-US" altLang="zh-CN" sz="1800" b="1" dirty="0">
                <a:solidFill>
                  <a:srgbClr val="FF0000"/>
                </a:solidFill>
                <a:latin typeface="微软雅黑" panose="020B0503020204020204" pitchFamily="34" charset="-122"/>
                <a:ea typeface="微软雅黑" panose="020B0503020204020204" pitchFamily="34" charset="-122"/>
              </a:rPr>
              <a:t>300mg</a:t>
            </a:r>
            <a:r>
              <a:rPr lang="zh-CN" altLang="en-US" sz="1800" b="1" dirty="0">
                <a:solidFill>
                  <a:schemeClr val="accent1"/>
                </a:solidFill>
                <a:latin typeface="微软雅黑" panose="020B0503020204020204" pitchFamily="34" charset="-122"/>
                <a:ea typeface="微软雅黑" panose="020B0503020204020204" pitchFamily="34" charset="-122"/>
              </a:rPr>
              <a:t>（之后</a:t>
            </a:r>
            <a:r>
              <a:rPr lang="en-US" altLang="zh-CN" sz="1800" b="1" dirty="0">
                <a:solidFill>
                  <a:schemeClr val="accent1"/>
                </a:solidFill>
                <a:latin typeface="微软雅黑" panose="020B0503020204020204" pitchFamily="34" charset="-122"/>
                <a:ea typeface="微软雅黑" panose="020B0503020204020204" pitchFamily="34" charset="-122"/>
              </a:rPr>
              <a:t>75mg-00mg/D)</a:t>
            </a:r>
            <a:r>
              <a:rPr lang="zh-CN" altLang="en-US" sz="1800" b="1" dirty="0">
                <a:solidFill>
                  <a:schemeClr val="accent1"/>
                </a:solidFill>
                <a:latin typeface="微软雅黑" panose="020B0503020204020204" pitchFamily="34" charset="-122"/>
                <a:ea typeface="微软雅黑" panose="020B0503020204020204" pitchFamily="34" charset="-122"/>
              </a:rPr>
              <a:t>，如没有相对禁忌证（如显著的出血风险），在 </a:t>
            </a:r>
            <a:r>
              <a:rPr lang="en-US" altLang="zh-CN" sz="1800" b="1" dirty="0">
                <a:solidFill>
                  <a:schemeClr val="accent1"/>
                </a:solidFill>
                <a:latin typeface="微软雅黑" panose="020B0503020204020204" pitchFamily="34" charset="-122"/>
                <a:ea typeface="微软雅黑" panose="020B0503020204020204" pitchFamily="34" charset="-122"/>
              </a:rPr>
              <a:t>PCI </a:t>
            </a:r>
            <a:r>
              <a:rPr lang="zh-CN" altLang="en-US" sz="1800" b="1" dirty="0">
                <a:solidFill>
                  <a:schemeClr val="accent1"/>
                </a:solidFill>
                <a:latin typeface="微软雅黑" panose="020B0503020204020204" pitchFamily="34" charset="-122"/>
                <a:ea typeface="微软雅黑" panose="020B0503020204020204" pitchFamily="34" charset="-122"/>
              </a:rPr>
              <a:t>术前（最晚在实施手术的时候）</a:t>
            </a:r>
            <a:r>
              <a:rPr lang="zh-CN" altLang="en-US" sz="1800" b="1" dirty="0">
                <a:solidFill>
                  <a:srgbClr val="FF0000"/>
                </a:solidFill>
                <a:latin typeface="微软雅黑" panose="020B0503020204020204" pitchFamily="34" charset="-122"/>
                <a:ea typeface="微软雅黑" panose="020B0503020204020204" pitchFamily="34" charset="-122"/>
              </a:rPr>
              <a:t>推荐强效 </a:t>
            </a:r>
            <a:r>
              <a:rPr lang="en-US" altLang="zh-CN" sz="1800" b="1" dirty="0">
                <a:solidFill>
                  <a:srgbClr val="FF0000"/>
                </a:solidFill>
                <a:latin typeface="微软雅黑" panose="020B0503020204020204" pitchFamily="34" charset="-122"/>
                <a:ea typeface="微软雅黑" panose="020B0503020204020204" pitchFamily="34" charset="-122"/>
              </a:rPr>
              <a:t>P2Y12 </a:t>
            </a:r>
            <a:r>
              <a:rPr lang="zh-CN" altLang="en-US" sz="1800" b="1" dirty="0">
                <a:solidFill>
                  <a:srgbClr val="FF0000"/>
                </a:solidFill>
                <a:latin typeface="微软雅黑" panose="020B0503020204020204" pitchFamily="34" charset="-122"/>
                <a:ea typeface="微软雅黑" panose="020B0503020204020204" pitchFamily="34" charset="-122"/>
              </a:rPr>
              <a:t>抑制剂</a:t>
            </a:r>
            <a:r>
              <a:rPr lang="zh-CN" altLang="en-US"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sym typeface="+mn-ea"/>
              </a:rPr>
              <a:t>替格瑞洛或</a:t>
            </a:r>
            <a:r>
              <a:rPr lang="zh-CN" altLang="en-US" sz="1800" b="1" dirty="0">
                <a:solidFill>
                  <a:schemeClr val="accent1"/>
                </a:solidFill>
                <a:latin typeface="微软雅黑" panose="020B0503020204020204" pitchFamily="34" charset="-122"/>
                <a:ea typeface="微软雅黑" panose="020B0503020204020204" pitchFamily="34" charset="-122"/>
              </a:rPr>
              <a:t>普拉格雷）或氯吡格雷，</a:t>
            </a:r>
            <a:r>
              <a:rPr lang="zh-CN" altLang="en-US" sz="1800" b="1" dirty="0">
                <a:solidFill>
                  <a:srgbClr val="FF0000"/>
                </a:solidFill>
                <a:latin typeface="微软雅黑" panose="020B0503020204020204" pitchFamily="34" charset="-122"/>
                <a:ea typeface="微软雅黑" panose="020B0503020204020204" pitchFamily="34" charset="-122"/>
              </a:rPr>
              <a:t>维持 </a:t>
            </a:r>
            <a:r>
              <a:rPr lang="en-US" altLang="zh-CN" sz="1800" b="1" dirty="0">
                <a:solidFill>
                  <a:srgbClr val="FF0000"/>
                </a:solidFill>
                <a:latin typeface="微软雅黑" panose="020B0503020204020204" pitchFamily="34" charset="-122"/>
                <a:ea typeface="微软雅黑" panose="020B0503020204020204" pitchFamily="34" charset="-122"/>
              </a:rPr>
              <a:t>12 </a:t>
            </a:r>
            <a:r>
              <a:rPr lang="zh-CN" altLang="en-US" sz="1800" b="1" dirty="0">
                <a:solidFill>
                  <a:srgbClr val="FF0000"/>
                </a:solidFill>
                <a:latin typeface="微软雅黑" panose="020B0503020204020204" pitchFamily="34" charset="-122"/>
                <a:ea typeface="微软雅黑" panose="020B0503020204020204" pitchFamily="34" charset="-122"/>
              </a:rPr>
              <a:t>个月</a:t>
            </a:r>
            <a:r>
              <a:rPr lang="zh-CN" altLang="en-US" sz="1800" b="1" dirty="0">
                <a:solidFill>
                  <a:schemeClr val="accent1"/>
                </a:solidFill>
                <a:latin typeface="微软雅黑" panose="020B0503020204020204" pitchFamily="34" charset="-122"/>
                <a:ea typeface="微软雅黑" panose="020B0503020204020204" pitchFamily="34" charset="-122"/>
              </a:rPr>
              <a:t>。溶栓治疗：阿司匹林</a:t>
            </a:r>
            <a:r>
              <a:rPr lang="en-US" altLang="zh-CN" sz="1800" b="1" dirty="0">
                <a:solidFill>
                  <a:schemeClr val="accent1"/>
                </a:solidFill>
                <a:latin typeface="微软雅黑" panose="020B0503020204020204" pitchFamily="34" charset="-122"/>
                <a:ea typeface="微软雅黑" panose="020B0503020204020204" pitchFamily="34" charset="-122"/>
              </a:rPr>
              <a:t>+</a:t>
            </a:r>
            <a:r>
              <a:rPr lang="zh-CN" altLang="en-US" sz="1800" b="1" dirty="0">
                <a:solidFill>
                  <a:schemeClr val="accent1"/>
                </a:solidFill>
                <a:latin typeface="微软雅黑" panose="020B0503020204020204" pitchFamily="34" charset="-122"/>
                <a:ea typeface="微软雅黑" panose="020B0503020204020204" pitchFamily="34" charset="-122"/>
              </a:rPr>
              <a:t>氯吡格雷</a:t>
            </a:r>
            <a:endParaRPr lang="en-US" altLang="zh-CN" sz="1800" b="1" dirty="0">
              <a:solidFill>
                <a:schemeClr val="accent1"/>
              </a:solidFill>
              <a:latin typeface="微软雅黑" panose="020B0503020204020204" pitchFamily="34" charset="-122"/>
              <a:ea typeface="微软雅黑" panose="020B0503020204020204" pitchFamily="34" charset="-122"/>
            </a:endParaRPr>
          </a:p>
          <a:p>
            <a:pPr marL="371475" lvl="1" indent="-285750" algn="l" eaLnBrk="0" fontAlgn="base" hangingPunct="0">
              <a:lnSpc>
                <a:spcPct val="150000"/>
              </a:lnSpc>
              <a:spcBef>
                <a:spcPct val="20000"/>
              </a:spcBef>
              <a:spcAft>
                <a:spcPct val="0"/>
              </a:spcAft>
              <a:buFont typeface="Wingdings" panose="05000000000000000000" charset="0"/>
              <a:buChar char="Ø"/>
            </a:pPr>
            <a:r>
              <a:rPr lang="en-US" altLang="zh-CN" sz="1800" b="1" dirty="0">
                <a:solidFill>
                  <a:schemeClr val="accent1"/>
                </a:solidFill>
                <a:latin typeface="微软雅黑" panose="020B0503020204020204" pitchFamily="34" charset="-122"/>
                <a:ea typeface="微软雅黑" panose="020B0503020204020204" pitchFamily="34" charset="-122"/>
              </a:rPr>
              <a:t>NSTEACS:</a:t>
            </a:r>
            <a:r>
              <a:rPr lang="zh-CN" altLang="en-US" sz="1800" b="1" dirty="0">
                <a:solidFill>
                  <a:schemeClr val="accent1"/>
                </a:solidFill>
                <a:latin typeface="微软雅黑" panose="020B0503020204020204" pitchFamily="34" charset="-122"/>
                <a:ea typeface="微软雅黑" panose="020B0503020204020204" pitchFamily="34" charset="-122"/>
              </a:rPr>
              <a:t>对于所有没有禁忌症的患者，建议使用口服阿司匹林，初始计量为 </a:t>
            </a:r>
            <a:r>
              <a:rPr lang="en-US" altLang="zh-CN" sz="1800" b="1" dirty="0">
                <a:solidFill>
                  <a:schemeClr val="accent1"/>
                </a:solidFill>
                <a:latin typeface="微软雅黑" panose="020B0503020204020204" pitchFamily="34" charset="-122"/>
                <a:ea typeface="微软雅黑" panose="020B0503020204020204" pitchFamily="34" charset="-122"/>
              </a:rPr>
              <a:t>150-300 mg </a:t>
            </a:r>
            <a:r>
              <a:rPr lang="zh-CN" altLang="en-US" sz="1800" b="1" dirty="0">
                <a:solidFill>
                  <a:schemeClr val="accent1"/>
                </a:solidFill>
                <a:latin typeface="微软雅黑" panose="020B0503020204020204" pitchFamily="34" charset="-122"/>
                <a:ea typeface="微软雅黑" panose="020B0503020204020204" pitchFamily="34" charset="-122"/>
              </a:rPr>
              <a:t>以及维持剂量为 </a:t>
            </a:r>
            <a:r>
              <a:rPr lang="en-US" altLang="zh-CN" sz="1800" b="1" dirty="0">
                <a:solidFill>
                  <a:schemeClr val="accent1"/>
                </a:solidFill>
                <a:latin typeface="微软雅黑" panose="020B0503020204020204" pitchFamily="34" charset="-122"/>
                <a:ea typeface="微软雅黑" panose="020B0503020204020204" pitchFamily="34" charset="-122"/>
              </a:rPr>
              <a:t>75-100 mg/</a:t>
            </a:r>
            <a:r>
              <a:rPr lang="zh-CN" altLang="en-US" sz="1800" b="1" dirty="0">
                <a:solidFill>
                  <a:schemeClr val="accent1"/>
                </a:solidFill>
                <a:latin typeface="微软雅黑" panose="020B0503020204020204" pitchFamily="34" charset="-122"/>
                <a:ea typeface="微软雅黑" panose="020B0503020204020204" pitchFamily="34" charset="-122"/>
              </a:rPr>
              <a:t>天，同时联合 </a:t>
            </a:r>
            <a:r>
              <a:rPr lang="en-US" altLang="zh-CN" sz="1800" b="1" dirty="0">
                <a:solidFill>
                  <a:schemeClr val="accent1"/>
                </a:solidFill>
                <a:latin typeface="微软雅黑" panose="020B0503020204020204" pitchFamily="34" charset="-122"/>
                <a:ea typeface="微软雅黑" panose="020B0503020204020204" pitchFamily="34" charset="-122"/>
              </a:rPr>
              <a:t>P2Y12 </a:t>
            </a:r>
            <a:r>
              <a:rPr lang="zh-CN" altLang="en-US" sz="1800" b="1" dirty="0">
                <a:solidFill>
                  <a:schemeClr val="accent1"/>
                </a:solidFill>
                <a:latin typeface="微软雅黑" panose="020B0503020204020204" pitchFamily="34" charset="-122"/>
                <a:ea typeface="微软雅黑" panose="020B0503020204020204" pitchFamily="34" charset="-122"/>
              </a:rPr>
              <a:t>抑制剂，</a:t>
            </a:r>
            <a:r>
              <a:rPr lang="zh-CN" altLang="en-US" sz="1800" b="1" dirty="0">
                <a:solidFill>
                  <a:srgbClr val="FF0000"/>
                </a:solidFill>
                <a:latin typeface="微软雅黑" panose="020B0503020204020204" pitchFamily="34" charset="-122"/>
                <a:ea typeface="微软雅黑" panose="020B0503020204020204" pitchFamily="34" charset="-122"/>
              </a:rPr>
              <a:t>维持治疗 </a:t>
            </a:r>
            <a:r>
              <a:rPr lang="en-US" altLang="zh-CN" sz="1800" b="1" dirty="0">
                <a:solidFill>
                  <a:srgbClr val="FF0000"/>
                </a:solidFill>
                <a:latin typeface="微软雅黑" panose="020B0503020204020204" pitchFamily="34" charset="-122"/>
                <a:ea typeface="微软雅黑" panose="020B0503020204020204" pitchFamily="34" charset="-122"/>
              </a:rPr>
              <a:t>12 </a:t>
            </a:r>
            <a:r>
              <a:rPr lang="zh-CN" altLang="en-US" sz="1800" b="1" dirty="0">
                <a:solidFill>
                  <a:srgbClr val="FF0000"/>
                </a:solidFill>
                <a:latin typeface="微软雅黑" panose="020B0503020204020204" pitchFamily="34" charset="-122"/>
                <a:ea typeface="微软雅黑" panose="020B0503020204020204" pitchFamily="34" charset="-122"/>
              </a:rPr>
              <a:t>个月</a:t>
            </a:r>
            <a:r>
              <a:rPr lang="zh-CN" altLang="en-US" sz="1800" b="1" dirty="0">
                <a:solidFill>
                  <a:schemeClr val="tx1"/>
                </a:solidFill>
                <a:latin typeface="微软雅黑" panose="020B0503020204020204" pitchFamily="34" charset="-122"/>
                <a:ea typeface="微软雅黑" panose="020B0503020204020204" pitchFamily="34" charset="-122"/>
              </a:rPr>
              <a:t>。</a:t>
            </a:r>
            <a:endParaRPr lang="zh-CN" altLang="en-US" sz="18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p:nvPr>
        </p:nvSpPr>
        <p:spPr/>
        <p:txBody>
          <a:bodyPr vert="horz" wrap="square" lIns="91440" tIns="45720" rIns="91440" bIns="45720" anchor="b">
            <a:normAutofit/>
          </a:bodyPr>
          <a:lstStyle/>
          <a:p>
            <a:pPr algn="ctr" eaLnBrk="1" hangingPunct="1"/>
            <a:r>
              <a:rPr lang="en-US" altLang="zh-CN" sz="2800" b="1" dirty="0">
                <a:ea typeface="微软雅黑" panose="020B0503020204020204" pitchFamily="34" charset="-122"/>
              </a:rPr>
              <a:t>A</a:t>
            </a:r>
            <a:r>
              <a:rPr lang="zh-CN" altLang="en-US" sz="2800" b="1" dirty="0">
                <a:ea typeface="微软雅黑" panose="020B0503020204020204" pitchFamily="34" charset="-122"/>
              </a:rPr>
              <a:t>：抗心绞痛药物</a:t>
            </a:r>
            <a:endParaRPr lang="zh-CN" altLang="en-US" sz="2800" b="1" dirty="0">
              <a:ea typeface="微软雅黑" panose="020B0503020204020204" pitchFamily="34" charset="-122"/>
            </a:endParaRPr>
          </a:p>
        </p:txBody>
      </p:sp>
      <p:sp>
        <p:nvSpPr>
          <p:cNvPr id="2" name="内容占位符 1"/>
          <p:cNvSpPr>
            <a:spLocks noGrp="1"/>
          </p:cNvSpPr>
          <p:nvPr>
            <p:ph idx="1"/>
          </p:nvPr>
        </p:nvSpPr>
        <p:spPr>
          <a:xfrm>
            <a:off x="2152650" y="1583055"/>
            <a:ext cx="7886700" cy="4286250"/>
          </a:xfrm>
        </p:spPr>
        <p:txBody>
          <a:bodyPr>
            <a:normAutofit/>
          </a:bodyPr>
          <a:lstStyle/>
          <a:p>
            <a:r>
              <a:rPr lang="zh-CN" altLang="en-US" sz="2200" b="1" dirty="0">
                <a:ea typeface="微软雅黑" panose="020B0503020204020204" pitchFamily="34" charset="-122"/>
              </a:rPr>
              <a:t>硝酸酯类</a:t>
            </a:r>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r>
              <a:rPr lang="en-US" altLang="zh-CN" sz="2200" b="1" dirty="0">
                <a:ea typeface="微软雅黑" panose="020B0503020204020204" pitchFamily="34" charset="-122"/>
              </a:rPr>
              <a:t>BB</a:t>
            </a:r>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r>
              <a:rPr lang="en-US" altLang="zh-CN" sz="2200" b="1" dirty="0">
                <a:ea typeface="微软雅黑" panose="020B0503020204020204" pitchFamily="34" charset="-122"/>
              </a:rPr>
              <a:t>CCB</a:t>
            </a:r>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r>
              <a:rPr lang="zh-CN" altLang="en-US" sz="2200" b="1" dirty="0">
                <a:ea typeface="微软雅黑" panose="020B0503020204020204" pitchFamily="34" charset="-122"/>
              </a:rPr>
              <a:t>其他 </a:t>
            </a:r>
            <a:endParaRPr lang="zh-CN" altLang="en-US" sz="2200" b="1" dirty="0">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p:cNvSpPr>
          <p:nvPr>
            <p:ph type="title"/>
          </p:nvPr>
        </p:nvSpPr>
        <p:spPr/>
        <p:txBody>
          <a:bodyPr vert="horz" wrap="square" lIns="91440" tIns="45720" rIns="91440" bIns="45720" anchor="b">
            <a:noAutofit/>
          </a:bodyPr>
          <a:lstStyle/>
          <a:p>
            <a:pPr algn="ctr" eaLnBrk="1" hangingPunct="1"/>
            <a:r>
              <a:rPr lang="zh-CN" altLang="en-US" sz="2800" b="1" dirty="0">
                <a:ea typeface="微软雅黑" panose="020B0503020204020204" pitchFamily="34" charset="-122"/>
              </a:rPr>
              <a:t>硝酸酯类作用机制</a:t>
            </a:r>
            <a:endParaRPr lang="zh-CN" altLang="en-US" sz="2800" b="1" dirty="0">
              <a:ea typeface="微软雅黑" panose="020B0503020204020204" pitchFamily="34" charset="-122"/>
            </a:endParaRPr>
          </a:p>
        </p:txBody>
      </p:sp>
      <p:sp>
        <p:nvSpPr>
          <p:cNvPr id="6147" name="Rectangle 3"/>
          <p:cNvSpPr>
            <a:spLocks noGrp="1"/>
          </p:cNvSpPr>
          <p:nvPr>
            <p:ph idx="1"/>
          </p:nvPr>
        </p:nvSpPr>
        <p:spPr>
          <a:xfrm>
            <a:off x="1133475" y="1219200"/>
            <a:ext cx="10149205" cy="4977765"/>
          </a:xfrm>
        </p:spPr>
        <p:txBody>
          <a:bodyPr vert="horz" wrap="square" lIns="91440" tIns="45720" rIns="91440" bIns="45720" anchor="t">
            <a:noAutofit/>
          </a:bodyPr>
          <a:lstStyle/>
          <a:p>
            <a:pPr eaLnBrk="1" hangingPunct="1"/>
            <a:r>
              <a:rPr lang="zh-CN" altLang="en-US" sz="2000" b="1" dirty="0">
                <a:latin typeface="华文仿宋" panose="02010600040101010101" charset="-122"/>
                <a:ea typeface="华文仿宋" panose="02010600040101010101" charset="-122"/>
                <a:cs typeface="华文仿宋" panose="02010600040101010101" charset="-122"/>
              </a:rPr>
              <a:t>扩张冠状动脉，扩张小动脉，降低后负荷</a:t>
            </a:r>
            <a:endParaRPr lang="zh-CN" altLang="en-US" sz="20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000" b="1" dirty="0">
                <a:latin typeface="华文仿宋" panose="02010600040101010101" charset="-122"/>
                <a:ea typeface="华文仿宋" panose="02010600040101010101" charset="-122"/>
                <a:cs typeface="华文仿宋" panose="02010600040101010101" charset="-122"/>
              </a:rPr>
              <a:t>扩张静脉，</a:t>
            </a:r>
            <a:r>
              <a:rPr lang="zh-CN" altLang="en-US" sz="2000" b="1" dirty="0">
                <a:latin typeface="华文仿宋" panose="02010600040101010101" charset="-122"/>
                <a:ea typeface="华文仿宋" panose="02010600040101010101" charset="-122"/>
                <a:cs typeface="华文仿宋" panose="02010600040101010101" charset="-122"/>
              </a:rPr>
              <a:t>降低前负荷</a:t>
            </a:r>
            <a:endParaRPr lang="en-US" altLang="zh-CN" sz="2000" b="1" dirty="0">
              <a:latin typeface="华文仿宋" panose="02010600040101010101" charset="-122"/>
              <a:ea typeface="华文仿宋" panose="02010600040101010101" charset="-122"/>
              <a:cs typeface="华文仿宋" panose="02010600040101010101" charset="-122"/>
            </a:endParaRPr>
          </a:p>
          <a:p>
            <a:r>
              <a:rPr lang="zh-CN" altLang="en-US" sz="2000" b="1" dirty="0">
                <a:latin typeface="华文仿宋" panose="02010600040101010101" charset="-122"/>
                <a:ea typeface="华文仿宋" panose="02010600040101010101" charset="-122"/>
                <a:cs typeface="华文仿宋" panose="02010600040101010101" charset="-122"/>
              </a:rPr>
              <a:t>进入血管壁后转化为</a:t>
            </a:r>
            <a:r>
              <a:rPr lang="en-US" altLang="zh-CN" sz="2000" b="1" dirty="0">
                <a:latin typeface="华文仿宋" panose="02010600040101010101" charset="-122"/>
                <a:ea typeface="华文仿宋" panose="02010600040101010101" charset="-122"/>
                <a:cs typeface="华文仿宋" panose="02010600040101010101" charset="-122"/>
              </a:rPr>
              <a:t>NO，</a:t>
            </a:r>
            <a:r>
              <a:rPr lang="zh-CN" altLang="en-US" sz="2000" b="1" dirty="0">
                <a:latin typeface="华文仿宋" panose="02010600040101010101" charset="-122"/>
                <a:ea typeface="华文仿宋" panose="02010600040101010101" charset="-122"/>
                <a:cs typeface="华文仿宋" panose="02010600040101010101" charset="-122"/>
              </a:rPr>
              <a:t>作用于平滑肌细胞，长期应用会影响</a:t>
            </a:r>
            <a:r>
              <a:rPr lang="en-US" altLang="zh-CN" sz="2000" b="1" dirty="0">
                <a:latin typeface="华文仿宋" panose="02010600040101010101" charset="-122"/>
                <a:ea typeface="华文仿宋" panose="02010600040101010101" charset="-122"/>
                <a:cs typeface="华文仿宋" panose="02010600040101010101" charset="-122"/>
              </a:rPr>
              <a:t>NO</a:t>
            </a:r>
            <a:r>
              <a:rPr lang="zh-CN" altLang="en-US" sz="2000" b="1" dirty="0">
                <a:latin typeface="华文仿宋" panose="02010600040101010101" charset="-122"/>
                <a:ea typeface="华文仿宋" panose="02010600040101010101" charset="-122"/>
                <a:cs typeface="华文仿宋" panose="02010600040101010101" charset="-122"/>
              </a:rPr>
              <a:t>的生成，导致耐药</a:t>
            </a:r>
            <a:endParaRPr lang="en-US" altLang="zh-CN" sz="2000" b="1" dirty="0">
              <a:latin typeface="华文仿宋" panose="02010600040101010101" charset="-122"/>
              <a:ea typeface="华文仿宋" panose="02010600040101010101" charset="-122"/>
              <a:cs typeface="华文仿宋" panose="02010600040101010101" charset="-122"/>
            </a:endParaRPr>
          </a:p>
          <a:p>
            <a:pPr>
              <a:buFont typeface="Wingdings" panose="05000000000000000000" pitchFamily="2" charset="2"/>
              <a:buChar char="ü"/>
            </a:pPr>
            <a:r>
              <a:rPr lang="zh-CN" altLang="en-US" sz="2000" b="1" dirty="0">
                <a:latin typeface="华文仿宋" panose="02010600040101010101" charset="-122"/>
                <a:ea typeface="华文仿宋" panose="02010600040101010101" charset="-122"/>
                <a:cs typeface="华文仿宋" panose="02010600040101010101" charset="-122"/>
              </a:rPr>
              <a:t>硝酸甘油</a:t>
            </a:r>
            <a:endParaRPr lang="zh-CN" altLang="en-US" sz="2000" b="1" dirty="0">
              <a:latin typeface="华文仿宋" panose="02010600040101010101" charset="-122"/>
              <a:ea typeface="华文仿宋" panose="02010600040101010101" charset="-122"/>
              <a:cs typeface="华文仿宋" panose="02010600040101010101" charset="-122"/>
            </a:endParaRPr>
          </a:p>
          <a:p>
            <a:pPr>
              <a:buNone/>
            </a:pPr>
            <a:r>
              <a:rPr lang="zh-CN" altLang="en-US" sz="2000" b="1" dirty="0">
                <a:latin typeface="华文仿宋" panose="02010600040101010101" charset="-122"/>
                <a:ea typeface="华文仿宋" panose="02010600040101010101" charset="-122"/>
                <a:cs typeface="华文仿宋" panose="02010600040101010101" charset="-122"/>
              </a:rPr>
              <a:t>皮肤、口腔粘膜吸收；肝脏首过效应明显,</a:t>
            </a:r>
            <a:r>
              <a:rPr lang="zh-CN" altLang="en-US" sz="2000" b="1" dirty="0">
                <a:solidFill>
                  <a:srgbClr val="FF0000"/>
                </a:solidFill>
                <a:latin typeface="华文仿宋" panose="02010600040101010101" charset="-122"/>
                <a:ea typeface="华文仿宋" panose="02010600040101010101" charset="-122"/>
                <a:cs typeface="华文仿宋" panose="02010600040101010101" charset="-122"/>
              </a:rPr>
              <a:t>不能口服</a:t>
            </a:r>
            <a:r>
              <a:rPr lang="zh-CN" altLang="en-US" sz="2000" b="1" dirty="0">
                <a:latin typeface="华文仿宋" panose="02010600040101010101" charset="-122"/>
                <a:ea typeface="华文仿宋" panose="02010600040101010101" charset="-122"/>
                <a:cs typeface="华文仿宋" panose="02010600040101010101" charset="-122"/>
              </a:rPr>
              <a:t>；舌下含服1－2</a:t>
            </a:r>
            <a:r>
              <a:rPr lang="en-US" altLang="zh-CN" sz="2000" b="1" dirty="0">
                <a:latin typeface="华文仿宋" panose="02010600040101010101" charset="-122"/>
                <a:ea typeface="华文仿宋" panose="02010600040101010101" charset="-122"/>
                <a:cs typeface="华文仿宋" panose="02010600040101010101" charset="-122"/>
              </a:rPr>
              <a:t>min</a:t>
            </a:r>
            <a:r>
              <a:rPr lang="zh-CN" altLang="en-US" sz="2000" b="1" dirty="0">
                <a:latin typeface="华文仿宋" panose="02010600040101010101" charset="-122"/>
                <a:ea typeface="华文仿宋" panose="02010600040101010101" charset="-122"/>
                <a:cs typeface="华文仿宋" panose="02010600040101010101" charset="-122"/>
              </a:rPr>
              <a:t>起效，</a:t>
            </a:r>
            <a:r>
              <a:rPr lang="en-US" altLang="zh-CN" sz="2000" b="1" dirty="0">
                <a:latin typeface="华文仿宋" panose="02010600040101010101" charset="-122"/>
                <a:ea typeface="华文仿宋" panose="02010600040101010101" charset="-122"/>
                <a:cs typeface="华文仿宋" panose="02010600040101010101" charset="-122"/>
              </a:rPr>
              <a:t>t </a:t>
            </a:r>
            <a:r>
              <a:rPr lang="en-US" altLang="zh-CN" sz="2000" b="1" baseline="-18000" dirty="0">
                <a:latin typeface="华文仿宋" panose="02010600040101010101" charset="-122"/>
                <a:ea typeface="华文仿宋" panose="02010600040101010101" charset="-122"/>
                <a:cs typeface="华文仿宋" panose="02010600040101010101" charset="-122"/>
              </a:rPr>
              <a:t>1/2</a:t>
            </a:r>
            <a:r>
              <a:rPr lang="zh-CN" altLang="en-US" sz="2000" b="1" dirty="0">
                <a:latin typeface="华文仿宋" panose="02010600040101010101" charset="-122"/>
                <a:ea typeface="华文仿宋" panose="02010600040101010101" charset="-122"/>
                <a:cs typeface="华文仿宋" panose="02010600040101010101" charset="-122"/>
              </a:rPr>
              <a:t>为7</a:t>
            </a:r>
            <a:r>
              <a:rPr lang="en-US" altLang="zh-CN" sz="2000" b="1" dirty="0">
                <a:latin typeface="华文仿宋" panose="02010600040101010101" charset="-122"/>
                <a:ea typeface="华文仿宋" panose="02010600040101010101" charset="-122"/>
                <a:cs typeface="华文仿宋" panose="02010600040101010101" charset="-122"/>
              </a:rPr>
              <a:t>min</a:t>
            </a:r>
            <a:r>
              <a:rPr lang="zh-CN" altLang="en-US" sz="2000" b="1" dirty="0">
                <a:latin typeface="华文仿宋" panose="02010600040101010101" charset="-122"/>
                <a:ea typeface="华文仿宋" panose="02010600040101010101" charset="-122"/>
                <a:cs typeface="华文仿宋" panose="02010600040101010101" charset="-122"/>
              </a:rPr>
              <a:t>；静脉：5</a:t>
            </a:r>
            <a:r>
              <a:rPr lang="en-US" altLang="zh-CN" sz="2000" b="1" dirty="0" err="1">
                <a:latin typeface="华文仿宋" panose="02010600040101010101" charset="-122"/>
                <a:ea typeface="华文仿宋" panose="02010600040101010101" charset="-122"/>
                <a:cs typeface="华文仿宋" panose="02010600040101010101" charset="-122"/>
              </a:rPr>
              <a:t>ug</a:t>
            </a:r>
            <a:r>
              <a:rPr lang="en-US" altLang="zh-CN" sz="2000" b="1" dirty="0">
                <a:latin typeface="华文仿宋" panose="02010600040101010101" charset="-122"/>
                <a:ea typeface="华文仿宋" panose="02010600040101010101" charset="-122"/>
                <a:cs typeface="华文仿宋" panose="02010600040101010101" charset="-122"/>
              </a:rPr>
              <a:t>/min</a:t>
            </a:r>
            <a:r>
              <a:rPr lang="zh-CN" altLang="en-US" sz="2000" b="1" dirty="0">
                <a:latin typeface="华文仿宋" panose="02010600040101010101" charset="-122"/>
                <a:ea typeface="华文仿宋" panose="02010600040101010101" charset="-122"/>
                <a:cs typeface="华文仿宋" panose="02010600040101010101" charset="-122"/>
              </a:rPr>
              <a:t>开始，最大量200</a:t>
            </a:r>
            <a:r>
              <a:rPr lang="en-US" altLang="zh-CN" sz="2000" b="1" dirty="0" err="1">
                <a:latin typeface="华文仿宋" panose="02010600040101010101" charset="-122"/>
                <a:ea typeface="华文仿宋" panose="02010600040101010101" charset="-122"/>
                <a:cs typeface="华文仿宋" panose="02010600040101010101" charset="-122"/>
              </a:rPr>
              <a:t>ug</a:t>
            </a:r>
            <a:r>
              <a:rPr lang="en-US" altLang="zh-CN" sz="2000" b="1" dirty="0">
                <a:latin typeface="华文仿宋" panose="02010600040101010101" charset="-122"/>
                <a:ea typeface="华文仿宋" panose="02010600040101010101" charset="-122"/>
                <a:cs typeface="华文仿宋" panose="02010600040101010101" charset="-122"/>
              </a:rPr>
              <a:t>/min</a:t>
            </a:r>
            <a:endParaRPr lang="en-US" altLang="zh-CN" sz="2000" b="1" dirty="0">
              <a:latin typeface="华文仿宋" panose="02010600040101010101" charset="-122"/>
              <a:ea typeface="华文仿宋" panose="02010600040101010101" charset="-122"/>
              <a:cs typeface="华文仿宋" panose="02010600040101010101" charset="-122"/>
            </a:endParaRPr>
          </a:p>
          <a:p>
            <a:pPr>
              <a:buFont typeface="Wingdings" panose="05000000000000000000" pitchFamily="2" charset="2"/>
              <a:buChar char="ü"/>
            </a:pPr>
            <a:r>
              <a:rPr lang="zh-CN" altLang="en-US" sz="2000" b="1" dirty="0">
                <a:latin typeface="华文仿宋" panose="02010600040101010101" charset="-122"/>
                <a:ea typeface="华文仿宋" panose="02010600040101010101" charset="-122"/>
                <a:cs typeface="华文仿宋" panose="02010600040101010101" charset="-122"/>
              </a:rPr>
              <a:t>二硝基异山梨醇酯</a:t>
            </a:r>
            <a:endParaRPr lang="zh-CN" altLang="en-US" sz="2000" b="1" dirty="0">
              <a:latin typeface="华文仿宋" panose="02010600040101010101" charset="-122"/>
              <a:ea typeface="华文仿宋" panose="02010600040101010101" charset="-122"/>
              <a:cs typeface="华文仿宋" panose="02010600040101010101" charset="-122"/>
            </a:endParaRPr>
          </a:p>
          <a:p>
            <a:pPr>
              <a:buNone/>
            </a:pPr>
            <a:r>
              <a:rPr lang="zh-CN" altLang="en-US" sz="2000" b="1" dirty="0">
                <a:latin typeface="华文仿宋" panose="02010600040101010101" charset="-122"/>
                <a:ea typeface="华文仿宋" panose="02010600040101010101" charset="-122"/>
                <a:cs typeface="华文仿宋" panose="02010600040101010101" charset="-122"/>
              </a:rPr>
              <a:t>体内由肝脏代谢为单硝基异山梨醇酯，起效慢，口服的消心痛：15－20</a:t>
            </a:r>
            <a:r>
              <a:rPr lang="en-US" altLang="zh-CN" sz="2000" b="1" dirty="0">
                <a:latin typeface="华文仿宋" panose="02010600040101010101" charset="-122"/>
                <a:ea typeface="华文仿宋" panose="02010600040101010101" charset="-122"/>
                <a:cs typeface="华文仿宋" panose="02010600040101010101" charset="-122"/>
              </a:rPr>
              <a:t>min</a:t>
            </a:r>
            <a:r>
              <a:rPr lang="zh-CN" altLang="en-US" sz="2000" b="1" dirty="0">
                <a:latin typeface="华文仿宋" panose="02010600040101010101" charset="-122"/>
                <a:ea typeface="华文仿宋" panose="02010600040101010101" charset="-122"/>
                <a:cs typeface="华文仿宋" panose="02010600040101010101" charset="-122"/>
              </a:rPr>
              <a:t>后起效，有效维持4</a:t>
            </a:r>
            <a:r>
              <a:rPr lang="en-US" altLang="zh-CN" sz="2000" b="1" dirty="0">
                <a:latin typeface="华文仿宋" panose="02010600040101010101" charset="-122"/>
                <a:ea typeface="华文仿宋" panose="02010600040101010101" charset="-122"/>
                <a:cs typeface="华文仿宋" panose="02010600040101010101" charset="-122"/>
              </a:rPr>
              <a:t>h；</a:t>
            </a:r>
            <a:r>
              <a:rPr lang="zh-CN" altLang="en-US" sz="2000" b="1" dirty="0">
                <a:latin typeface="华文仿宋" panose="02010600040101010101" charset="-122"/>
                <a:ea typeface="华文仿宋" panose="02010600040101010101" charset="-122"/>
                <a:cs typeface="华文仿宋" panose="02010600040101010101" charset="-122"/>
              </a:rPr>
              <a:t>静脉的异舒吉、爱倍：使用1</a:t>
            </a:r>
            <a:r>
              <a:rPr lang="en-US" altLang="zh-CN" sz="2000" b="1" dirty="0">
                <a:latin typeface="华文仿宋" panose="02010600040101010101" charset="-122"/>
                <a:ea typeface="华文仿宋" panose="02010600040101010101" charset="-122"/>
                <a:cs typeface="华文仿宋" panose="02010600040101010101" charset="-122"/>
              </a:rPr>
              <a:t>mg/h</a:t>
            </a:r>
            <a:r>
              <a:rPr lang="zh-CN" altLang="en-US" sz="2000" b="1" dirty="0">
                <a:latin typeface="华文仿宋" panose="02010600040101010101" charset="-122"/>
                <a:ea typeface="华文仿宋" panose="02010600040101010101" charset="-122"/>
                <a:cs typeface="华文仿宋" panose="02010600040101010101" charset="-122"/>
              </a:rPr>
              <a:t>起泵，每隔20－30</a:t>
            </a:r>
            <a:r>
              <a:rPr lang="en-US" altLang="zh-CN" sz="2000" b="1" dirty="0">
                <a:latin typeface="华文仿宋" panose="02010600040101010101" charset="-122"/>
                <a:ea typeface="华文仿宋" panose="02010600040101010101" charset="-122"/>
                <a:cs typeface="华文仿宋" panose="02010600040101010101" charset="-122"/>
              </a:rPr>
              <a:t>min</a:t>
            </a:r>
            <a:r>
              <a:rPr lang="zh-CN" altLang="en-US" sz="2000" b="1" dirty="0">
                <a:latin typeface="华文仿宋" panose="02010600040101010101" charset="-122"/>
                <a:ea typeface="华文仿宋" panose="02010600040101010101" charset="-122"/>
                <a:cs typeface="华文仿宋" panose="02010600040101010101" charset="-122"/>
              </a:rPr>
              <a:t>增加1－2</a:t>
            </a:r>
            <a:r>
              <a:rPr lang="en-US" altLang="zh-CN" sz="2000" b="1" dirty="0">
                <a:latin typeface="华文仿宋" panose="02010600040101010101" charset="-122"/>
                <a:ea typeface="华文仿宋" panose="02010600040101010101" charset="-122"/>
                <a:cs typeface="华文仿宋" panose="02010600040101010101" charset="-122"/>
              </a:rPr>
              <a:t>mg/h，</a:t>
            </a:r>
            <a:r>
              <a:rPr lang="zh-CN" altLang="en-US" sz="2000" b="1" dirty="0">
                <a:latin typeface="华文仿宋" panose="02010600040101010101" charset="-122"/>
                <a:ea typeface="华文仿宋" panose="02010600040101010101" charset="-122"/>
                <a:cs typeface="华文仿宋" panose="02010600040101010101" charset="-122"/>
              </a:rPr>
              <a:t>最大8</a:t>
            </a:r>
            <a:r>
              <a:rPr lang="en-US" altLang="zh-CN" sz="2000" b="1" dirty="0">
                <a:latin typeface="华文仿宋" panose="02010600040101010101" charset="-122"/>
                <a:ea typeface="华文仿宋" panose="02010600040101010101" charset="-122"/>
                <a:cs typeface="华文仿宋" panose="02010600040101010101" charset="-122"/>
              </a:rPr>
              <a:t>mg/h</a:t>
            </a:r>
            <a:endParaRPr lang="en-US" altLang="zh-CN" sz="2000" b="1" dirty="0">
              <a:latin typeface="华文仿宋" panose="02010600040101010101" charset="-122"/>
              <a:ea typeface="华文仿宋" panose="02010600040101010101" charset="-122"/>
              <a:cs typeface="华文仿宋" panose="02010600040101010101" charset="-122"/>
            </a:endParaRPr>
          </a:p>
          <a:p>
            <a:pPr>
              <a:buFont typeface="Wingdings" panose="05000000000000000000" pitchFamily="2" charset="2"/>
              <a:buChar char="ü"/>
            </a:pPr>
            <a:r>
              <a:rPr lang="zh-CN" altLang="en-US" sz="2000" b="1" dirty="0">
                <a:latin typeface="华文仿宋" panose="02010600040101010101" charset="-122"/>
                <a:ea typeface="华文仿宋" panose="02010600040101010101" charset="-122"/>
                <a:cs typeface="华文仿宋" panose="02010600040101010101" charset="-122"/>
              </a:rPr>
              <a:t>单硝基异山梨醇酯</a:t>
            </a:r>
            <a:endParaRPr lang="zh-CN" altLang="en-US" sz="2000" b="1" dirty="0">
              <a:latin typeface="华文仿宋" panose="02010600040101010101" charset="-122"/>
              <a:ea typeface="华文仿宋" panose="02010600040101010101" charset="-122"/>
              <a:cs typeface="华文仿宋" panose="02010600040101010101" charset="-122"/>
            </a:endParaRPr>
          </a:p>
          <a:p>
            <a:pPr>
              <a:buNone/>
            </a:pPr>
            <a:r>
              <a:rPr lang="zh-CN" altLang="en-US" sz="2000" b="1" dirty="0">
                <a:latin typeface="华文仿宋" panose="02010600040101010101" charset="-122"/>
                <a:ea typeface="华文仿宋" panose="02010600040101010101" charset="-122"/>
                <a:cs typeface="华文仿宋" panose="02010600040101010101" charset="-122"/>
              </a:rPr>
              <a:t>欣康、依姆多、长效异乐定；由于其化学结构，无肝脏首过效应，</a:t>
            </a:r>
            <a:r>
              <a:rPr lang="en-US" altLang="zh-CN" sz="2000" b="1" dirty="0">
                <a:latin typeface="华文仿宋" panose="02010600040101010101" charset="-122"/>
                <a:ea typeface="华文仿宋" panose="02010600040101010101" charset="-122"/>
                <a:cs typeface="华文仿宋" panose="02010600040101010101" charset="-122"/>
              </a:rPr>
              <a:t>t </a:t>
            </a:r>
            <a:r>
              <a:rPr lang="en-US" altLang="zh-CN" sz="2000" b="1" baseline="-18000" dirty="0">
                <a:latin typeface="华文仿宋" panose="02010600040101010101" charset="-122"/>
                <a:ea typeface="华文仿宋" panose="02010600040101010101" charset="-122"/>
                <a:cs typeface="华文仿宋" panose="02010600040101010101" charset="-122"/>
              </a:rPr>
              <a:t>½：</a:t>
            </a:r>
            <a:r>
              <a:rPr lang="en-US" altLang="zh-CN" sz="2000" b="1" dirty="0">
                <a:latin typeface="华文仿宋" panose="02010600040101010101" charset="-122"/>
                <a:ea typeface="华文仿宋" panose="02010600040101010101" charset="-122"/>
                <a:cs typeface="华文仿宋" panose="02010600040101010101" charset="-122"/>
              </a:rPr>
              <a:t>4－6h</a:t>
            </a:r>
            <a:r>
              <a:rPr lang="zh-CN" altLang="en-US" sz="2000" b="1" dirty="0">
                <a:latin typeface="华文仿宋" panose="02010600040101010101" charset="-122"/>
                <a:ea typeface="华文仿宋" panose="02010600040101010101" charset="-122"/>
                <a:cs typeface="华文仿宋" panose="02010600040101010101" charset="-122"/>
              </a:rPr>
              <a:t>，普通片剂：20</a:t>
            </a:r>
            <a:r>
              <a:rPr lang="en-US" altLang="zh-CN" sz="2000" b="1" dirty="0">
                <a:latin typeface="华文仿宋" panose="02010600040101010101" charset="-122"/>
                <a:ea typeface="华文仿宋" panose="02010600040101010101" charset="-122"/>
                <a:cs typeface="华文仿宋" panose="02010600040101010101" charset="-122"/>
              </a:rPr>
              <a:t>mg bid；</a:t>
            </a:r>
            <a:r>
              <a:rPr lang="zh-CN" altLang="en-US" sz="2000" b="1" dirty="0">
                <a:latin typeface="华文仿宋" panose="02010600040101010101" charset="-122"/>
                <a:ea typeface="华文仿宋" panose="02010600040101010101" charset="-122"/>
                <a:cs typeface="华文仿宋" panose="02010600040101010101" charset="-122"/>
              </a:rPr>
              <a:t>长效制剂：50</a:t>
            </a:r>
            <a:r>
              <a:rPr lang="en-US" altLang="zh-CN" sz="2000" b="1" dirty="0">
                <a:latin typeface="华文仿宋" panose="02010600040101010101" charset="-122"/>
                <a:ea typeface="华文仿宋" panose="02010600040101010101" charset="-122"/>
                <a:cs typeface="华文仿宋" panose="02010600040101010101" charset="-122"/>
              </a:rPr>
              <a:t>mg/60mg </a:t>
            </a:r>
            <a:r>
              <a:rPr lang="en-US" altLang="zh-CN" sz="2000" b="1" dirty="0" err="1">
                <a:latin typeface="华文仿宋" panose="02010600040101010101" charset="-122"/>
                <a:ea typeface="华文仿宋" panose="02010600040101010101" charset="-122"/>
                <a:cs typeface="华文仿宋" panose="02010600040101010101" charset="-122"/>
              </a:rPr>
              <a:t>qd</a:t>
            </a:r>
            <a:endParaRPr lang="en-US" altLang="zh-CN" sz="2000" b="1" dirty="0">
              <a:latin typeface="华文仿宋" panose="02010600040101010101" charset="-122"/>
              <a:ea typeface="华文仿宋" panose="02010600040101010101" charset="-122"/>
              <a:cs typeface="华文仿宋" panose="02010600040101010101" charset="-122"/>
            </a:endParaRPr>
          </a:p>
          <a:p>
            <a:pPr>
              <a:buNone/>
            </a:pPr>
            <a:endParaRPr lang="en-US" altLang="zh-CN" sz="2000" b="1" dirty="0">
              <a:ea typeface="微软雅黑" panose="020B0503020204020204" pitchFamily="34" charset="-122"/>
            </a:endParaRPr>
          </a:p>
          <a:p>
            <a:pPr>
              <a:buNone/>
            </a:pPr>
            <a:endParaRPr lang="en-US" altLang="zh-CN" sz="2200" b="1" dirty="0">
              <a:ea typeface="微软雅黑" panose="020B0503020204020204" pitchFamily="34" charset="-122"/>
            </a:endParaRPr>
          </a:p>
          <a:p>
            <a:endParaRPr lang="zh-CN" altLang="en-US" sz="2200" b="1" dirty="0">
              <a:ea typeface="微软雅黑" panose="020B0503020204020204" pitchFamily="34" charset="-122"/>
            </a:endParaRPr>
          </a:p>
          <a:p>
            <a:pPr eaLnBrk="1" hangingPunct="1"/>
            <a:endParaRPr lang="zh-CN" altLang="en-US" sz="2200" b="1" dirty="0">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ea typeface="微软雅黑" panose="020B0503020204020204" pitchFamily="34" charset="-122"/>
              </a:rPr>
              <a:t>胡扬</a:t>
            </a:r>
            <a:r>
              <a:rPr lang="en-US" altLang="zh-CN" sz="2800" b="1" dirty="0">
                <a:ea typeface="微软雅黑" panose="020B0503020204020204" pitchFamily="34" charset="-122"/>
              </a:rPr>
              <a:t>---</a:t>
            </a:r>
            <a:r>
              <a:rPr lang="zh-CN" altLang="en-US" sz="2800" b="1" dirty="0">
                <a:ea typeface="微软雅黑" panose="020B0503020204020204" pitchFamily="34" charset="-122"/>
              </a:rPr>
              <a:t>笔记</a:t>
            </a:r>
            <a:endParaRPr lang="zh-CN" altLang="en-US" sz="2800" b="1" dirty="0">
              <a:ea typeface="微软雅黑" panose="020B0503020204020204" pitchFamily="34" charset="-122"/>
            </a:endParaRPr>
          </a:p>
        </p:txBody>
      </p:sp>
      <p:sp>
        <p:nvSpPr>
          <p:cNvPr id="3" name="内容占位符 2"/>
          <p:cNvSpPr>
            <a:spLocks noGrp="1"/>
          </p:cNvSpPr>
          <p:nvPr>
            <p:ph idx="1"/>
          </p:nvPr>
        </p:nvSpPr>
        <p:spPr/>
        <p:txBody>
          <a:bodyPr>
            <a:normAutofit/>
          </a:bodyPr>
          <a:lstStyle/>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硝基越多  起效越快 半衰期短 </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二硝（爱倍）</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单硝（依姆多</a:t>
            </a:r>
            <a:r>
              <a:rPr lang="en-US" altLang="zh-CN" sz="2200" b="1" dirty="0">
                <a:latin typeface="微软雅黑" panose="020B0503020204020204" pitchFamily="34" charset="-122"/>
                <a:ea typeface="微软雅黑" panose="020B0503020204020204" pitchFamily="34" charset="-122"/>
              </a:rPr>
              <a:t>/</a:t>
            </a:r>
            <a:r>
              <a:rPr lang="zh-CN" altLang="en-US" sz="2200" b="1" dirty="0">
                <a:latin typeface="微软雅黑" panose="020B0503020204020204" pitchFamily="34" charset="-122"/>
                <a:ea typeface="微软雅黑" panose="020B0503020204020204" pitchFamily="34" charset="-122"/>
              </a:rPr>
              <a:t>欣康）</a:t>
            </a:r>
            <a:endParaRPr lang="en-US" altLang="zh-CN" sz="2200" b="1" dirty="0">
              <a:latin typeface="微软雅黑" panose="020B0503020204020204" pitchFamily="34" charset="-122"/>
              <a:ea typeface="微软雅黑" panose="020B0503020204020204" pitchFamily="34" charset="-122"/>
            </a:endParaRPr>
          </a:p>
          <a:p>
            <a:endParaRPr lang="en-US" altLang="zh-CN" sz="2200" b="1" dirty="0">
              <a:latin typeface="微软雅黑" panose="020B0503020204020204" pitchFamily="34" charset="-122"/>
              <a:ea typeface="微软雅黑" panose="020B0503020204020204" pitchFamily="34" charset="-122"/>
            </a:endParaRPr>
          </a:p>
          <a:p>
            <a:r>
              <a:rPr lang="zh-CN" altLang="en-US" sz="2200" b="1" dirty="0">
                <a:latin typeface="微软雅黑" panose="020B0503020204020204" pitchFamily="34" charset="-122"/>
                <a:ea typeface="微软雅黑" panose="020B0503020204020204" pitchFamily="34" charset="-122"/>
              </a:rPr>
              <a:t>三硝（硝酸甘油）</a:t>
            </a:r>
            <a:endParaRPr lang="zh-CN" altLang="en-US" sz="2200" b="1" dirty="0">
              <a:latin typeface="微软雅黑" panose="020B0503020204020204" pitchFamily="34" charset="-122"/>
              <a:ea typeface="微软雅黑" panose="020B0503020204020204" pitchFamily="34"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p:nvPr>
        </p:nvSpPr>
        <p:spPr/>
        <p:txBody>
          <a:bodyPr vert="horz" wrap="square" lIns="91440" tIns="45720" rIns="91440" bIns="45720" anchor="b">
            <a:noAutofit/>
          </a:bodyPr>
          <a:lstStyle/>
          <a:p>
            <a:pPr algn="ctr" eaLnBrk="1" hangingPunct="1"/>
            <a:r>
              <a:rPr lang="zh-CN" altLang="en-US" sz="2800" b="1" dirty="0">
                <a:ea typeface="微软雅黑" panose="020B0503020204020204" pitchFamily="34" charset="-122"/>
              </a:rPr>
              <a:t>使用指征</a:t>
            </a:r>
            <a:endParaRPr lang="zh-CN" altLang="en-US" sz="2800" b="1" dirty="0">
              <a:ea typeface="微软雅黑" panose="020B0503020204020204" pitchFamily="34" charset="-122"/>
            </a:endParaRPr>
          </a:p>
        </p:txBody>
      </p:sp>
      <p:sp>
        <p:nvSpPr>
          <p:cNvPr id="12291" name="Rectangle 3"/>
          <p:cNvSpPr>
            <a:spLocks noGrp="1"/>
          </p:cNvSpPr>
          <p:nvPr>
            <p:ph idx="1"/>
          </p:nvPr>
        </p:nvSpPr>
        <p:spPr/>
        <p:txBody>
          <a:bodyPr vert="horz" wrap="square" lIns="91440" tIns="45720" rIns="91440" bIns="45720" anchor="t">
            <a:noAutofit/>
          </a:bodyPr>
          <a:lstStyle/>
          <a:p>
            <a:pPr eaLnBrk="1" hangingPunct="1">
              <a:lnSpc>
                <a:spcPct val="110000"/>
              </a:lnSpc>
            </a:pPr>
            <a:r>
              <a:rPr lang="zh-CN" altLang="en-US" sz="2200" b="1" dirty="0">
                <a:latin typeface="华文仿宋" panose="02010600040101010101" charset="-122"/>
                <a:ea typeface="华文仿宋" panose="02010600040101010101" charset="-122"/>
                <a:cs typeface="华文仿宋" panose="02010600040101010101" charset="-122"/>
              </a:rPr>
              <a:t>治疗劳力性心绞痛、混和性心绞痛</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10000"/>
              </a:lnSpc>
            </a:pPr>
            <a:r>
              <a:rPr lang="zh-CN" altLang="en-US" sz="2200" b="1" dirty="0">
                <a:latin typeface="华文仿宋" panose="02010600040101010101" charset="-122"/>
                <a:ea typeface="华文仿宋" panose="02010600040101010101" charset="-122"/>
                <a:cs typeface="华文仿宋" panose="02010600040101010101" charset="-122"/>
              </a:rPr>
              <a:t>急性冠脉综合征：持续静脉使用、逐渐加量</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10000"/>
              </a:lnSpc>
            </a:pPr>
            <a:r>
              <a:rPr lang="zh-CN" altLang="en-US" sz="2200" b="1" dirty="0">
                <a:latin typeface="华文仿宋" panose="02010600040101010101" charset="-122"/>
                <a:ea typeface="华文仿宋" panose="02010600040101010101" charset="-122"/>
                <a:cs typeface="华文仿宋" panose="02010600040101010101" charset="-122"/>
              </a:rPr>
              <a:t>心力衰竭</a:t>
            </a:r>
            <a:endParaRPr lang="en-US" altLang="zh-CN" sz="2200" b="1" dirty="0">
              <a:latin typeface="华文仿宋" panose="02010600040101010101" charset="-122"/>
              <a:ea typeface="华文仿宋" panose="02010600040101010101" charset="-122"/>
              <a:cs typeface="华文仿宋" panose="02010600040101010101" charset="-122"/>
            </a:endParaRPr>
          </a:p>
          <a:p>
            <a:pPr eaLnBrk="1" hangingPunct="1">
              <a:lnSpc>
                <a:spcPct val="110000"/>
              </a:lnSpc>
            </a:pPr>
            <a:r>
              <a:rPr lang="zh-CN" altLang="en-US" sz="2200" b="1" dirty="0">
                <a:latin typeface="华文仿宋" panose="02010600040101010101" charset="-122"/>
                <a:ea typeface="华文仿宋" panose="02010600040101010101" charset="-122"/>
                <a:cs typeface="华文仿宋" panose="02010600040101010101" charset="-122"/>
              </a:rPr>
              <a:t>舌下含服或喷雾用硝酸甘油仅作为心绞痛急性发作时缓解症状用药，也可在运动前数分钟预防使用。心绞痛发作时，可舌下含服硝酸甘油0.3~0.6 mg，每5 min 含服1 次直至症状缓解，15 min内含服最大剂量不超过1.2 mg。</a:t>
            </a:r>
            <a:endParaRPr lang="en-US" altLang="zh-CN" sz="2200" b="1" dirty="0">
              <a:latin typeface="华文仿宋" panose="02010600040101010101" charset="-122"/>
              <a:ea typeface="华文仿宋" panose="02010600040101010101" charset="-122"/>
              <a:cs typeface="华文仿宋" panose="02010600040101010101" charset="-122"/>
            </a:endParaRPr>
          </a:p>
          <a:p>
            <a:pPr eaLnBrk="1" hangingPunct="1">
              <a:lnSpc>
                <a:spcPct val="110000"/>
              </a:lnSpc>
            </a:pPr>
            <a:r>
              <a:rPr lang="zh-CN" altLang="en-US" sz="2200" b="1" dirty="0">
                <a:latin typeface="华文仿宋" panose="02010600040101010101" charset="-122"/>
                <a:ea typeface="华文仿宋" panose="02010600040101010101" charset="-122"/>
                <a:cs typeface="华文仿宋" panose="02010600040101010101" charset="-122"/>
              </a:rPr>
              <a:t>长效硝酸酯类用于降低心绞痛发作的频率和程度，并可能增加运动耐量。长效硝酸酯类不适用于心绞痛急性发作，而适用于慢性长期治疗。每天用药时应注意给予足够的无药间期（8~10 h），以减少耐药性的发生。</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10000"/>
              </a:lnSpc>
            </a:pP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注意事项</a:t>
            </a:r>
            <a:endParaRPr lang="zh-CN" altLang="en-US" sz="2800" b="1" dirty="0">
              <a:ea typeface="微软雅黑" panose="020B0503020204020204" pitchFamily="34" charset="-122"/>
            </a:endParaRPr>
          </a:p>
        </p:txBody>
      </p:sp>
      <p:sp>
        <p:nvSpPr>
          <p:cNvPr id="13315" name="Rectangle 3"/>
          <p:cNvSpPr>
            <a:spLocks noGrp="1"/>
          </p:cNvSpPr>
          <p:nvPr>
            <p:ph idx="1"/>
          </p:nvPr>
        </p:nvSpPr>
        <p:spPr>
          <a:xfrm>
            <a:off x="751840" y="1219200"/>
            <a:ext cx="10944225" cy="4885690"/>
          </a:xfrm>
        </p:spPr>
        <p:txBody>
          <a:bodyPr vert="horz" wrap="square" lIns="91440" tIns="45720" rIns="91440" bIns="45720" anchor="t">
            <a:normAutofit/>
          </a:bodyPr>
          <a:lstStyle/>
          <a:p>
            <a:pPr marL="17145" indent="-17145" eaLnBrk="1" hangingPunct="1">
              <a:buNone/>
            </a:pPr>
            <a:r>
              <a:rPr lang="en-US" altLang="zh-CN" sz="2200" b="1" dirty="0">
                <a:latin typeface="华文仿宋" panose="02010600040101010101" charset="-122"/>
                <a:ea typeface="华文仿宋" panose="02010600040101010101" charset="-122"/>
                <a:cs typeface="华文仿宋" panose="02010600040101010101" charset="-122"/>
              </a:rPr>
              <a:t>ACS</a:t>
            </a:r>
            <a:r>
              <a:rPr lang="zh-CN" altLang="en-US" sz="2200" b="1" dirty="0">
                <a:latin typeface="华文仿宋" panose="02010600040101010101" charset="-122"/>
                <a:ea typeface="华文仿宋" panose="02010600040101010101" charset="-122"/>
                <a:cs typeface="华文仿宋" panose="02010600040101010101" charset="-122"/>
              </a:rPr>
              <a:t>时，建议静脉持续使用</a:t>
            </a:r>
            <a:r>
              <a:rPr lang="en-US" altLang="zh-CN" sz="2200" b="1" dirty="0">
                <a:latin typeface="华文仿宋" panose="02010600040101010101" charset="-122"/>
                <a:ea typeface="华文仿宋" panose="02010600040101010101" charset="-122"/>
                <a:cs typeface="华文仿宋" panose="02010600040101010101" charset="-122"/>
              </a:rPr>
              <a:t>24-48</a:t>
            </a:r>
            <a:r>
              <a:rPr lang="zh-CN" altLang="en-US" sz="2200" b="1" dirty="0">
                <a:latin typeface="华文仿宋" panose="02010600040101010101" charset="-122"/>
                <a:ea typeface="华文仿宋" panose="02010600040101010101" charset="-122"/>
                <a:cs typeface="华文仿宋" panose="02010600040101010101" charset="-122"/>
              </a:rPr>
              <a:t>小时，为克服耐药可以逐渐增加剂量；如果已经行冠脉重建，可以不再使用；如果有残余缺血，可以过渡到口服</a:t>
            </a:r>
            <a:endParaRPr lang="zh-CN" altLang="en-US" sz="2200" b="1" dirty="0">
              <a:latin typeface="华文仿宋" panose="02010600040101010101" charset="-122"/>
              <a:ea typeface="华文仿宋" panose="02010600040101010101" charset="-122"/>
              <a:cs typeface="华文仿宋" panose="02010600040101010101" charset="-122"/>
            </a:endParaRPr>
          </a:p>
          <a:p>
            <a:pPr marL="17145" indent="-17145" eaLnBrk="1" hangingPunct="1">
              <a:buNone/>
            </a:pP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逐渐减药：骤停药物会导致猝死</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青光眼、颅内高压患者禁用或慎用</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en-US" altLang="zh-CN" sz="2200" b="1" dirty="0">
                <a:latin typeface="华文仿宋" panose="02010600040101010101" charset="-122"/>
                <a:ea typeface="华文仿宋" panose="02010600040101010101" charset="-122"/>
                <a:cs typeface="华文仿宋" panose="02010600040101010101" charset="-122"/>
              </a:rPr>
              <a:t>HCM（</a:t>
            </a:r>
            <a:r>
              <a:rPr lang="zh-CN" altLang="en-US" sz="2200" b="1" dirty="0">
                <a:latin typeface="华文仿宋" panose="02010600040101010101" charset="-122"/>
                <a:ea typeface="华文仿宋" panose="02010600040101010101" charset="-122"/>
                <a:cs typeface="华文仿宋" panose="02010600040101010101" charset="-122"/>
              </a:rPr>
              <a:t>梗阻性)、右室和下壁梗死慎用</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在</a:t>
            </a:r>
            <a:r>
              <a:rPr lang="en-US" altLang="zh-CN" sz="2200" b="1" dirty="0">
                <a:latin typeface="华文仿宋" panose="02010600040101010101" charset="-122"/>
                <a:ea typeface="华文仿宋" panose="02010600040101010101" charset="-122"/>
                <a:cs typeface="华文仿宋" panose="02010600040101010101" charset="-122"/>
              </a:rPr>
              <a:t>MI</a:t>
            </a:r>
            <a:r>
              <a:rPr lang="zh-CN" altLang="en-US" sz="2200" b="1" dirty="0">
                <a:latin typeface="华文仿宋" panose="02010600040101010101" charset="-122"/>
                <a:ea typeface="华文仿宋" panose="02010600040101010101" charset="-122"/>
                <a:cs typeface="华文仿宋" panose="02010600040101010101" charset="-122"/>
              </a:rPr>
              <a:t>患者中使用并不改善预后</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注意血压！</a:t>
            </a: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p:cNvSpPr>
          <p:nvPr>
            <p:ph type="title"/>
          </p:nvPr>
        </p:nvSpPr>
        <p:spPr/>
        <p:txBody>
          <a:bodyPr vert="horz" wrap="square" lIns="91440" tIns="45720" rIns="91440" bIns="45720" anchor="b">
            <a:normAutofit/>
            <a:scene3d>
              <a:camera prst="orthographicFront"/>
              <a:lightRig rig="threePt" dir="t"/>
            </a:scene3d>
          </a:bodyPr>
          <a:lstStyle/>
          <a:p>
            <a:pPr eaLnBrk="1" hangingPunct="1"/>
            <a:r>
              <a:rPr lang="en-US" altLang="zh-CN" sz="2800" b="1" dirty="0">
                <a:solidFill>
                  <a:schemeClr val="tx1"/>
                </a:solidFill>
                <a:effectLst>
                  <a:outerShdw blurRad="38100" dist="19050" dir="2700000" algn="tl" rotWithShape="0">
                    <a:schemeClr val="dk1">
                      <a:alpha val="40000"/>
                    </a:schemeClr>
                  </a:outerShdw>
                </a:effectLst>
                <a:ea typeface="微软雅黑" panose="020B0503020204020204" pitchFamily="34" charset="-122"/>
              </a:rPr>
              <a:t>BB</a:t>
            </a:r>
            <a:r>
              <a:rPr lang="zh-CN" altLang="en-US" sz="2800" b="1" dirty="0">
                <a:solidFill>
                  <a:schemeClr val="tx1"/>
                </a:solidFill>
                <a:effectLst>
                  <a:outerShdw blurRad="38100" dist="19050" dir="2700000" algn="tl" rotWithShape="0">
                    <a:schemeClr val="dk1">
                      <a:alpha val="40000"/>
                    </a:schemeClr>
                  </a:outerShdw>
                </a:effectLst>
                <a:ea typeface="微软雅黑" panose="020B0503020204020204" pitchFamily="34" charset="-122"/>
              </a:rPr>
              <a:t>（降低氧耗）</a:t>
            </a:r>
            <a:endParaRPr lang="zh-CN" altLang="en-US" sz="2800" b="1" dirty="0">
              <a:solidFill>
                <a:schemeClr val="tx1"/>
              </a:solidFill>
              <a:effectLst>
                <a:outerShdw blurRad="38100" dist="19050" dir="2700000" algn="tl" rotWithShape="0">
                  <a:schemeClr val="dk1">
                    <a:alpha val="40000"/>
                  </a:schemeClr>
                </a:outerShdw>
              </a:effectLst>
              <a:ea typeface="微软雅黑" panose="020B0503020204020204" pitchFamily="34" charset="-122"/>
            </a:endParaRPr>
          </a:p>
        </p:txBody>
      </p:sp>
      <p:sp>
        <p:nvSpPr>
          <p:cNvPr id="15363" name="Rectangle 3"/>
          <p:cNvSpPr>
            <a:spLocks noGrp="1"/>
          </p:cNvSpPr>
          <p:nvPr>
            <p:ph idx="1"/>
          </p:nvPr>
        </p:nvSpPr>
        <p:spPr/>
        <p:txBody>
          <a:bodyPr vert="horz" wrap="square" lIns="91440" tIns="45720" rIns="91440" bIns="45720" anchor="t">
            <a:normAutofit/>
          </a:bodyPr>
          <a:lstStyle/>
          <a:p>
            <a:pPr eaLnBrk="1" hangingPunct="1"/>
            <a:r>
              <a:rPr lang="en-US" altLang="zh-CN" b="1" dirty="0">
                <a:latin typeface="华文仿宋" panose="02010600040101010101" charset="-122"/>
                <a:ea typeface="华文仿宋" panose="02010600040101010101" charset="-122"/>
                <a:cs typeface="华文仿宋" panose="02010600040101010101" charset="-122"/>
              </a:rPr>
              <a:t>B1</a:t>
            </a:r>
            <a:r>
              <a:rPr lang="zh-CN" altLang="en-US" b="1" dirty="0">
                <a:latin typeface="华文仿宋" panose="02010600040101010101" charset="-122"/>
                <a:ea typeface="华文仿宋" panose="02010600040101010101" charset="-122"/>
                <a:cs typeface="华文仿宋" panose="02010600040101010101" charset="-122"/>
              </a:rPr>
              <a:t>受体主要存在于心脏、胃肠道、肾脏；支气管组织中少量</a:t>
            </a:r>
            <a:endParaRPr lang="zh-CN" altLang="en-US" b="1" dirty="0">
              <a:latin typeface="华文仿宋" panose="02010600040101010101" charset="-122"/>
              <a:ea typeface="华文仿宋" panose="02010600040101010101" charset="-122"/>
              <a:cs typeface="华文仿宋" panose="02010600040101010101" charset="-122"/>
            </a:endParaRPr>
          </a:p>
          <a:p>
            <a:pPr eaLnBrk="1" hangingPunct="1"/>
            <a:r>
              <a:rPr lang="en-US" altLang="zh-CN" b="1" dirty="0">
                <a:latin typeface="华文仿宋" panose="02010600040101010101" charset="-122"/>
                <a:ea typeface="华文仿宋" panose="02010600040101010101" charset="-122"/>
                <a:cs typeface="华文仿宋" panose="02010600040101010101" charset="-122"/>
              </a:rPr>
              <a:t>B2</a:t>
            </a:r>
            <a:r>
              <a:rPr lang="zh-CN" altLang="en-US" b="1" dirty="0">
                <a:latin typeface="华文仿宋" panose="02010600040101010101" charset="-122"/>
                <a:ea typeface="华文仿宋" panose="02010600040101010101" charset="-122"/>
                <a:cs typeface="华文仿宋" panose="02010600040101010101" charset="-122"/>
              </a:rPr>
              <a:t>主要存在于支气管和血管平滑肌、胃肠道、子宫；心脏少量</a:t>
            </a:r>
            <a:endParaRPr lang="zh-CN" altLang="en-US" b="1" dirty="0">
              <a:latin typeface="华文仿宋" panose="02010600040101010101" charset="-122"/>
              <a:ea typeface="华文仿宋" panose="02010600040101010101" charset="-122"/>
              <a:cs typeface="华文仿宋" panose="02010600040101010101" charset="-122"/>
            </a:endParaRPr>
          </a:p>
          <a:p>
            <a:pPr eaLnBrk="1" hangingPunct="1"/>
            <a:r>
              <a:rPr lang="zh-CN" altLang="en-US" b="1" dirty="0">
                <a:latin typeface="华文仿宋" panose="02010600040101010101" charset="-122"/>
                <a:ea typeface="华文仿宋" panose="02010600040101010101" charset="-122"/>
                <a:cs typeface="华文仿宋" panose="02010600040101010101" charset="-122"/>
              </a:rPr>
              <a:t>心脏中</a:t>
            </a:r>
            <a:r>
              <a:rPr lang="en-US" altLang="zh-CN" b="1" dirty="0">
                <a:latin typeface="华文仿宋" panose="02010600040101010101" charset="-122"/>
                <a:ea typeface="华文仿宋" panose="02010600040101010101" charset="-122"/>
                <a:cs typeface="华文仿宋" panose="02010600040101010101" charset="-122"/>
              </a:rPr>
              <a:t>B1/B2＝7：3</a:t>
            </a:r>
            <a:endParaRPr lang="en-US" altLang="zh-CN"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2324264" y="189653"/>
            <a:ext cx="6984776" cy="597861"/>
          </a:xfrm>
        </p:spPr>
        <p:txBody>
          <a:bodyPr>
            <a:normAutofit/>
          </a:bodyPr>
          <a:lstStyle/>
          <a:p>
            <a:r>
              <a:rPr lang="zh-CN" altLang="en-US" sz="2800" b="1" dirty="0">
                <a:solidFill>
                  <a:srgbClr val="2E75B6"/>
                </a:solidFill>
                <a:latin typeface="微软雅黑" panose="020B0503020204020204" pitchFamily="34" charset="-122"/>
                <a:ea typeface="微软雅黑" panose="020B0503020204020204" pitchFamily="34" charset="-122"/>
                <a:sym typeface="微软雅黑" panose="020B0503020204020204" pitchFamily="34" charset="-122"/>
              </a:rPr>
              <a:t>β受体阻滞剂的分类</a:t>
            </a:r>
            <a:endParaRPr lang="zh-CN" altLang="en-US" sz="2800" b="1">
              <a:ea typeface="微软雅黑" panose="020B0503020204020204" pitchFamily="34" charset="-122"/>
            </a:endParaRPr>
          </a:p>
        </p:txBody>
      </p:sp>
      <p:sp>
        <p:nvSpPr>
          <p:cNvPr id="4" name="内容占位符 3"/>
          <p:cNvSpPr>
            <a:spLocks noGrp="1"/>
          </p:cNvSpPr>
          <p:nvPr>
            <p:ph idx="1"/>
          </p:nvPr>
        </p:nvSpPr>
        <p:spPr/>
        <p:txBody>
          <a:bodyPr>
            <a:normAutofit/>
          </a:bodyPr>
          <a:lstStyle/>
          <a:p>
            <a:endParaRPr lang="zh-CN" altLang="en-US" sz="2200" b="1">
              <a:ea typeface="微软雅黑" panose="020B0503020204020204" pitchFamily="34" charset="-122"/>
            </a:endParaRPr>
          </a:p>
        </p:txBody>
      </p:sp>
      <p:sp>
        <p:nvSpPr>
          <p:cNvPr id="8198" name="矩形 4"/>
          <p:cNvSpPr>
            <a:spLocks noChangeArrowheads="1"/>
          </p:cNvSpPr>
          <p:nvPr/>
        </p:nvSpPr>
        <p:spPr bwMode="auto">
          <a:xfrm>
            <a:off x="2924175" y="1228726"/>
            <a:ext cx="6405563"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zh-CN" altLang="en-US" sz="2400" b="1">
                <a:solidFill>
                  <a:srgbClr val="000000"/>
                </a:solidFill>
                <a:latin typeface="华文楷体" panose="02010600040101010101" charset="-122"/>
                <a:ea typeface="华文楷体" panose="02010600040101010101" charset="-122"/>
                <a:sym typeface="微软雅黑 Light" panose="020B0502040204020203" pitchFamily="2" charset="-122"/>
              </a:rPr>
              <a:t>由于上述药物问世年代不同，文献常将BB归类为三代</a:t>
            </a:r>
            <a:endParaRPr lang="zh-CN" altLang="en-US" sz="2400" b="1">
              <a:solidFill>
                <a:srgbClr val="000000"/>
              </a:solidFill>
              <a:latin typeface="华文楷体" panose="02010600040101010101" charset="-122"/>
              <a:ea typeface="华文楷体" panose="02010600040101010101" charset="-122"/>
              <a:sym typeface="微软雅黑 Light" panose="020B0502040204020203" pitchFamily="2" charset="-122"/>
            </a:endParaRPr>
          </a:p>
        </p:txBody>
      </p:sp>
      <p:sp>
        <p:nvSpPr>
          <p:cNvPr id="8199" name="矩形 7"/>
          <p:cNvSpPr>
            <a:spLocks noChangeArrowheads="1"/>
          </p:cNvSpPr>
          <p:nvPr/>
        </p:nvSpPr>
        <p:spPr bwMode="auto">
          <a:xfrm>
            <a:off x="1524000" y="5673726"/>
            <a:ext cx="9134475" cy="521970"/>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marL="0" lvl="1" algn="ctr" eaLnBrk="1" hangingPunct="1">
              <a:lnSpc>
                <a:spcPct val="100000"/>
              </a:lnSpc>
              <a:spcBef>
                <a:spcPct val="0"/>
              </a:spcBef>
              <a:buFont typeface="Arial" panose="020B0604020202020204" pitchFamily="34" charset="0"/>
              <a:buNone/>
            </a:pPr>
            <a:r>
              <a:rPr lang="zh-CN" altLang="en-US" sz="2800" b="1">
                <a:solidFill>
                  <a:schemeClr val="bg1"/>
                </a:solidFill>
                <a:latin typeface="华文楷体" panose="02010600040101010101" charset="-122"/>
                <a:ea typeface="华文楷体" panose="02010600040101010101" charset="-122"/>
                <a:sym typeface="微软雅黑 Light" panose="020B0502040204020203" pitchFamily="2" charset="-122"/>
              </a:rPr>
              <a:t>“传统BB”: 第一代和第二代BB</a:t>
            </a:r>
            <a:endParaRPr lang="zh-CN" altLang="en-US" sz="2800" b="1">
              <a:latin typeface="华文楷体" panose="02010600040101010101" charset="-122"/>
              <a:ea typeface="华文楷体" panose="02010600040101010101" charset="-122"/>
            </a:endParaRPr>
          </a:p>
        </p:txBody>
      </p:sp>
      <p:grpSp>
        <p:nvGrpSpPr>
          <p:cNvPr id="8200" name="组合 40"/>
          <p:cNvGrpSpPr/>
          <p:nvPr/>
        </p:nvGrpSpPr>
        <p:grpSpPr bwMode="auto">
          <a:xfrm>
            <a:off x="1591867" y="2085976"/>
            <a:ext cx="2877740" cy="2892425"/>
            <a:chOff x="0" y="0"/>
            <a:chExt cx="3471289" cy="1773466"/>
          </a:xfrm>
        </p:grpSpPr>
        <p:sp>
          <p:nvSpPr>
            <p:cNvPr id="7187" name="矩形 21"/>
            <p:cNvSpPr>
              <a:spLocks noChangeArrowheads="1"/>
            </p:cNvSpPr>
            <p:nvPr/>
          </p:nvSpPr>
          <p:spPr bwMode="auto">
            <a:xfrm>
              <a:off x="508942" y="830253"/>
              <a:ext cx="2039018" cy="39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2857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lvl="1" algn="ctr" eaLnBrk="1" hangingPunct="1">
                <a:lnSpc>
                  <a:spcPct val="150000"/>
                </a:lnSpc>
                <a:spcBef>
                  <a:spcPct val="0"/>
                </a:spcBef>
                <a:buFont typeface="Arial" panose="020B0604020202020204" pitchFamily="34" charset="0"/>
                <a:buBlip>
                  <a:blip r:embed="rId1"/>
                </a:buBlip>
              </a:pPr>
              <a:r>
                <a:rPr lang="zh-CN"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普萘洛尔</a:t>
              </a:r>
              <a:endParaRPr lang="zh-CN"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p:txBody>
        </p:sp>
        <p:sp>
          <p:nvSpPr>
            <p:cNvPr id="7188" name="圆角矩形 25"/>
            <p:cNvSpPr>
              <a:spLocks noChangeArrowheads="1"/>
            </p:cNvSpPr>
            <p:nvPr/>
          </p:nvSpPr>
          <p:spPr bwMode="auto">
            <a:xfrm>
              <a:off x="0" y="0"/>
              <a:ext cx="3471289" cy="1773466"/>
            </a:xfrm>
            <a:prstGeom prst="roundRect">
              <a:avLst>
                <a:gd name="adj" fmla="val 2958"/>
              </a:avLst>
            </a:prstGeom>
            <a:noFill/>
            <a:ln w="12700">
              <a:solidFill>
                <a:srgbClr val="2E75B6"/>
              </a:solidFill>
              <a:rou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en-US" sz="1800" b="1">
                <a:solidFill>
                  <a:srgbClr val="FFFFFF"/>
                </a:solidFill>
                <a:latin typeface="华文楷体" panose="02010600040101010101" charset="-122"/>
                <a:ea typeface="华文楷体" panose="02010600040101010101" charset="-122"/>
                <a:sym typeface="宋体" panose="02010600030101010101" pitchFamily="2" charset="-122"/>
              </a:endParaRPr>
            </a:p>
          </p:txBody>
        </p:sp>
        <p:sp>
          <p:nvSpPr>
            <p:cNvPr id="7189" name="矩形 31"/>
            <p:cNvSpPr>
              <a:spLocks noChangeArrowheads="1"/>
            </p:cNvSpPr>
            <p:nvPr/>
          </p:nvSpPr>
          <p:spPr bwMode="auto">
            <a:xfrm>
              <a:off x="1" y="107984"/>
              <a:ext cx="3471288" cy="282275"/>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marL="0" lvl="1" algn="ctr" eaLnBrk="1" hangingPunct="1">
                <a:lnSpc>
                  <a:spcPct val="100000"/>
                </a:lnSpc>
                <a:spcBef>
                  <a:spcPct val="0"/>
                </a:spcBef>
                <a:buFont typeface="Arial" panose="020B0604020202020204" pitchFamily="34" charset="0"/>
                <a:buNone/>
              </a:pP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1</a:t>
              </a:r>
              <a:r>
                <a:rPr lang="zh-CN" altLang="en-US" b="1">
                  <a:solidFill>
                    <a:schemeClr val="bg1"/>
                  </a:solidFill>
                  <a:latin typeface="华文楷体" panose="02010600040101010101" charset="-122"/>
                  <a:ea typeface="华文楷体" panose="02010600040101010101" charset="-122"/>
                  <a:sym typeface="微软雅黑 Light" panose="020B0502040204020203" pitchFamily="2" charset="-122"/>
                </a:rPr>
                <a:t>、非选择性</a:t>
              </a: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BB</a:t>
              </a:r>
              <a:endParaRPr lang="zh-CN" altLang="en-US" b="1">
                <a:latin typeface="华文楷体" panose="02010600040101010101" charset="-122"/>
                <a:ea typeface="华文楷体" panose="02010600040101010101" charset="-122"/>
              </a:endParaRPr>
            </a:p>
          </p:txBody>
        </p:sp>
      </p:grpSp>
      <p:grpSp>
        <p:nvGrpSpPr>
          <p:cNvPr id="8204" name="组合 39"/>
          <p:cNvGrpSpPr/>
          <p:nvPr/>
        </p:nvGrpSpPr>
        <p:grpSpPr bwMode="auto">
          <a:xfrm>
            <a:off x="4495800" y="2085976"/>
            <a:ext cx="2922985" cy="2892425"/>
            <a:chOff x="0" y="0"/>
            <a:chExt cx="3472946" cy="1773466"/>
          </a:xfrm>
        </p:grpSpPr>
        <p:sp>
          <p:nvSpPr>
            <p:cNvPr id="7184" name="矩形 22"/>
            <p:cNvSpPr>
              <a:spLocks noChangeArrowheads="1"/>
            </p:cNvSpPr>
            <p:nvPr/>
          </p:nvSpPr>
          <p:spPr bwMode="auto">
            <a:xfrm>
              <a:off x="734363" y="569341"/>
              <a:ext cx="2008414" cy="10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2857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阿替洛尔</a:t>
              </a:r>
              <a:endParaRPr lang="en-US"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美托洛尔</a:t>
              </a:r>
              <a:endParaRPr lang="en-US"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比索洛尔</a:t>
              </a:r>
              <a:endPar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p:txBody>
        </p:sp>
        <p:sp>
          <p:nvSpPr>
            <p:cNvPr id="7185" name="圆角矩形 28"/>
            <p:cNvSpPr>
              <a:spLocks noChangeArrowheads="1"/>
            </p:cNvSpPr>
            <p:nvPr/>
          </p:nvSpPr>
          <p:spPr bwMode="auto">
            <a:xfrm>
              <a:off x="0" y="0"/>
              <a:ext cx="3472946" cy="1773466"/>
            </a:xfrm>
            <a:prstGeom prst="roundRect">
              <a:avLst>
                <a:gd name="adj" fmla="val 2958"/>
              </a:avLst>
            </a:prstGeom>
            <a:noFill/>
            <a:ln w="12700">
              <a:solidFill>
                <a:srgbClr val="2E75B6"/>
              </a:solidFill>
              <a:rou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en-US" sz="1800" b="1">
                <a:solidFill>
                  <a:srgbClr val="FFFFFF"/>
                </a:solidFill>
                <a:latin typeface="华文楷体" panose="02010600040101010101" charset="-122"/>
                <a:ea typeface="华文楷体" panose="02010600040101010101" charset="-122"/>
                <a:sym typeface="宋体" panose="02010600030101010101" pitchFamily="2" charset="-122"/>
              </a:endParaRPr>
            </a:p>
          </p:txBody>
        </p:sp>
        <p:sp>
          <p:nvSpPr>
            <p:cNvPr id="7186" name="矩形 32"/>
            <p:cNvSpPr>
              <a:spLocks noChangeArrowheads="1"/>
            </p:cNvSpPr>
            <p:nvPr/>
          </p:nvSpPr>
          <p:spPr bwMode="auto">
            <a:xfrm>
              <a:off x="0" y="107984"/>
              <a:ext cx="3472946" cy="282275"/>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marL="0" lvl="1" algn="ctr" eaLnBrk="1" hangingPunct="1">
                <a:lnSpc>
                  <a:spcPct val="100000"/>
                </a:lnSpc>
                <a:spcBef>
                  <a:spcPct val="0"/>
                </a:spcBef>
                <a:buFont typeface="Arial" panose="020B0604020202020204" pitchFamily="34" charset="0"/>
                <a:buNone/>
              </a:pP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2</a:t>
              </a:r>
              <a:r>
                <a:rPr lang="zh-CN" altLang="en-US" b="1">
                  <a:solidFill>
                    <a:schemeClr val="bg1"/>
                  </a:solidFill>
                  <a:latin typeface="华文楷体" panose="02010600040101010101" charset="-122"/>
                  <a:ea typeface="华文楷体" panose="02010600040101010101" charset="-122"/>
                  <a:sym typeface="微软雅黑 Light" panose="020B0502040204020203" pitchFamily="2" charset="-122"/>
                </a:rPr>
                <a:t>、选择性</a:t>
              </a: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BB</a:t>
              </a:r>
              <a:endParaRPr lang="zh-CN" altLang="en-US" b="1">
                <a:latin typeface="华文楷体" panose="02010600040101010101" charset="-122"/>
                <a:ea typeface="华文楷体" panose="02010600040101010101" charset="-122"/>
              </a:endParaRPr>
            </a:p>
          </p:txBody>
        </p:sp>
      </p:grpSp>
      <p:grpSp>
        <p:nvGrpSpPr>
          <p:cNvPr id="8208" name="组合 38"/>
          <p:cNvGrpSpPr/>
          <p:nvPr/>
        </p:nvGrpSpPr>
        <p:grpSpPr bwMode="auto">
          <a:xfrm>
            <a:off x="7442598" y="2085976"/>
            <a:ext cx="3149203" cy="2892425"/>
            <a:chOff x="0" y="0"/>
            <a:chExt cx="3469779" cy="1773466"/>
          </a:xfrm>
        </p:grpSpPr>
        <p:sp>
          <p:nvSpPr>
            <p:cNvPr id="7181" name="矩形 8"/>
            <p:cNvSpPr>
              <a:spLocks noChangeArrowheads="1"/>
            </p:cNvSpPr>
            <p:nvPr/>
          </p:nvSpPr>
          <p:spPr bwMode="auto">
            <a:xfrm>
              <a:off x="768982" y="660637"/>
              <a:ext cx="1921918" cy="10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2857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阿罗洛尔</a:t>
              </a:r>
              <a:endParaRPr lang="en-US"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卡维地洛</a:t>
              </a:r>
              <a:endParaRPr lang="en-US" altLang="zh-CN"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a:p>
              <a:pPr lvl="1" algn="ctr" eaLnBrk="1" hangingPunct="1">
                <a:lnSpc>
                  <a:spcPct val="150000"/>
                </a:lnSpc>
                <a:spcBef>
                  <a:spcPct val="0"/>
                </a:spcBef>
                <a:buFont typeface="Arial" panose="020B0604020202020204" pitchFamily="34" charset="0"/>
                <a:buBlip>
                  <a:blip r:embed="rId1"/>
                </a:buBlip>
              </a:pPr>
              <a:r>
                <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rPr>
                <a:t>拉贝洛尔</a:t>
              </a:r>
              <a:endParaRPr lang="zh-CN" altLang="en-US" b="1">
                <a:solidFill>
                  <a:srgbClr val="000000"/>
                </a:solidFill>
                <a:latin typeface="微软雅黑 Light" panose="020B0502040204020203" pitchFamily="2" charset="-122"/>
                <a:ea typeface="华文楷体" panose="02010600040101010101" charset="-122"/>
                <a:sym typeface="微软雅黑 Light" panose="020B0502040204020203" pitchFamily="2" charset="-122"/>
              </a:endParaRPr>
            </a:p>
          </p:txBody>
        </p:sp>
        <p:sp>
          <p:nvSpPr>
            <p:cNvPr id="7182" name="圆角矩形 29"/>
            <p:cNvSpPr>
              <a:spLocks noChangeArrowheads="1"/>
            </p:cNvSpPr>
            <p:nvPr/>
          </p:nvSpPr>
          <p:spPr bwMode="auto">
            <a:xfrm>
              <a:off x="0" y="0"/>
              <a:ext cx="3469779" cy="1773466"/>
            </a:xfrm>
            <a:prstGeom prst="roundRect">
              <a:avLst>
                <a:gd name="adj" fmla="val 2958"/>
              </a:avLst>
            </a:prstGeom>
            <a:noFill/>
            <a:ln w="12700">
              <a:solidFill>
                <a:srgbClr val="2E75B6"/>
              </a:solidFill>
              <a:round/>
            </a:ln>
            <a:extLst>
              <a:ext uri="{909E8E84-426E-40DD-AFC4-6F175D3DCCD1}">
                <a14:hiddenFill xmlns:a14="http://schemas.microsoft.com/office/drawing/2010/main">
                  <a:solidFill>
                    <a:srgbClr val="FFFFFF"/>
                  </a:solidFill>
                </a14:hiddenFill>
              </a:ext>
            </a:extLst>
          </p:spPr>
          <p:txBody>
            <a:bodyPr anchor="ct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en-US" sz="1800" b="1">
                <a:solidFill>
                  <a:srgbClr val="FFFFFF"/>
                </a:solidFill>
                <a:latin typeface="华文楷体" panose="02010600040101010101" charset="-122"/>
                <a:ea typeface="华文楷体" panose="02010600040101010101" charset="-122"/>
                <a:sym typeface="宋体" panose="02010600030101010101" pitchFamily="2" charset="-122"/>
              </a:endParaRPr>
            </a:p>
          </p:txBody>
        </p:sp>
        <p:sp>
          <p:nvSpPr>
            <p:cNvPr id="7183" name="矩形 33"/>
            <p:cNvSpPr>
              <a:spLocks noChangeArrowheads="1"/>
            </p:cNvSpPr>
            <p:nvPr/>
          </p:nvSpPr>
          <p:spPr bwMode="auto">
            <a:xfrm>
              <a:off x="0" y="183"/>
              <a:ext cx="3469779" cy="735083"/>
            </a:xfrm>
            <a:prstGeom prst="rect">
              <a:avLst/>
            </a:prstGeom>
            <a:solidFill>
              <a:srgbClr val="2E75B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342900" indent="-342900"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marL="0" lvl="1" algn="ctr" eaLnBrk="1" hangingPunct="1">
                <a:lnSpc>
                  <a:spcPct val="100000"/>
                </a:lnSpc>
                <a:spcBef>
                  <a:spcPct val="0"/>
                </a:spcBef>
                <a:buFont typeface="Arial" panose="020B0604020202020204" pitchFamily="34" charset="0"/>
                <a:buNone/>
              </a:pPr>
              <a:r>
                <a:rPr lang="en-US" altLang="zh-CN" sz="2000" b="1">
                  <a:solidFill>
                    <a:schemeClr val="bg1"/>
                  </a:solidFill>
                  <a:latin typeface="华文楷体" panose="02010600040101010101" charset="-122"/>
                  <a:ea typeface="华文楷体" panose="02010600040101010101" charset="-122"/>
                  <a:sym typeface="微软雅黑 Light" panose="020B0502040204020203" pitchFamily="2" charset="-122"/>
                </a:rPr>
                <a:t>3</a:t>
              </a:r>
              <a:r>
                <a:rPr lang="zh-CN" altLang="en-US" sz="2000" b="1">
                  <a:solidFill>
                    <a:schemeClr val="bg1"/>
                  </a:solidFill>
                  <a:latin typeface="华文楷体" panose="02010600040101010101" charset="-122"/>
                  <a:ea typeface="华文楷体" panose="02010600040101010101" charset="-122"/>
                  <a:sym typeface="微软雅黑 Light" panose="020B0502040204020203" pitchFamily="2" charset="-122"/>
                </a:rPr>
                <a:t>、</a:t>
              </a:r>
              <a:r>
                <a:rPr lang="zh-CN" altLang="en-US" b="1">
                  <a:solidFill>
                    <a:schemeClr val="bg1"/>
                  </a:solidFill>
                  <a:latin typeface="华文楷体" panose="02010600040101010101" charset="-122"/>
                  <a:ea typeface="华文楷体" panose="02010600040101010101" charset="-122"/>
                  <a:sym typeface="微软雅黑 Light" panose="020B0502040204020203" pitchFamily="2" charset="-122"/>
                </a:rPr>
                <a:t>兼有血管扩张作用，包括α</a:t>
              </a: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1</a:t>
              </a:r>
              <a:r>
                <a:rPr lang="zh-CN" altLang="en-US" b="1">
                  <a:solidFill>
                    <a:schemeClr val="bg1"/>
                  </a:solidFill>
                  <a:latin typeface="华文楷体" panose="02010600040101010101" charset="-122"/>
                  <a:ea typeface="华文楷体" panose="02010600040101010101" charset="-122"/>
                  <a:sym typeface="微软雅黑 Light" panose="020B0502040204020203" pitchFamily="2" charset="-122"/>
                </a:rPr>
                <a:t>受体阻滞作用的</a:t>
              </a:r>
              <a:r>
                <a:rPr lang="en-US" altLang="zh-CN" b="1">
                  <a:solidFill>
                    <a:schemeClr val="bg1"/>
                  </a:solidFill>
                  <a:latin typeface="华文楷体" panose="02010600040101010101" charset="-122"/>
                  <a:ea typeface="华文楷体" panose="02010600040101010101" charset="-122"/>
                  <a:sym typeface="微软雅黑 Light" panose="020B0502040204020203" pitchFamily="2" charset="-122"/>
                </a:rPr>
                <a:t>BB</a:t>
              </a:r>
              <a:endParaRPr lang="zh-CN" altLang="en-US" b="1">
                <a:latin typeface="华文楷体" panose="02010600040101010101" charset="-122"/>
                <a:ea typeface="华文楷体" panose="02010600040101010101" charset="-122"/>
              </a:endParaRPr>
            </a:p>
          </p:txBody>
        </p:sp>
      </p:grpSp>
      <p:sp>
        <p:nvSpPr>
          <p:cNvPr id="2" name="矩形 1"/>
          <p:cNvSpPr>
            <a:spLocks noChangeArrowheads="1"/>
          </p:cNvSpPr>
          <p:nvPr/>
        </p:nvSpPr>
        <p:spPr bwMode="auto">
          <a:xfrm>
            <a:off x="8515482" y="6621946"/>
            <a:ext cx="2231172"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lnSpc>
                <a:spcPct val="100000"/>
              </a:lnSpc>
              <a:spcBef>
                <a:spcPct val="0"/>
              </a:spcBef>
              <a:buNone/>
            </a:pPr>
            <a:r>
              <a:rPr lang="en-US" altLang="zh-CN" sz="1000" b="1" dirty="0">
                <a:latin typeface="华文楷体" panose="02010600040101010101" charset="-122"/>
                <a:ea typeface="华文楷体" panose="02010600040101010101" charset="-122"/>
              </a:rPr>
              <a:t>van </a:t>
            </a:r>
            <a:r>
              <a:rPr lang="en-US" altLang="zh-CN" sz="1000" b="1" dirty="0" err="1">
                <a:latin typeface="华文楷体" panose="02010600040101010101" charset="-122"/>
                <a:ea typeface="华文楷体" panose="02010600040101010101" charset="-122"/>
              </a:rPr>
              <a:t>Zwieten</a:t>
            </a:r>
            <a:r>
              <a:rPr lang="en-US" altLang="zh-CN" sz="1000" b="1" dirty="0">
                <a:latin typeface="华文楷体" panose="02010600040101010101" charset="-122"/>
                <a:ea typeface="华文楷体" panose="02010600040101010101" charset="-122"/>
              </a:rPr>
              <a:t> PA. Drugs, 1993; 45(4):509-517.</a:t>
            </a:r>
            <a:endParaRPr lang="en-US" altLang="zh-CN" sz="1000" b="1" dirty="0">
              <a:latin typeface="华文楷体" panose="02010600040101010101" charset="-122"/>
              <a:ea typeface="华文楷体" panose="02010600040101010101" charset="-122"/>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a:xfrm>
            <a:off x="2152650" y="365125"/>
            <a:ext cx="7886700" cy="774700"/>
          </a:xfrm>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冠心病</a:t>
            </a:r>
            <a:r>
              <a:rPr lang="en-US" altLang="zh-CN" sz="2800" b="1" dirty="0">
                <a:ea typeface="微软雅黑" panose="020B0503020204020204" pitchFamily="34" charset="-122"/>
              </a:rPr>
              <a:t>—BB</a:t>
            </a:r>
            <a:r>
              <a:rPr lang="zh-CN" altLang="en-US" sz="2800" b="1" dirty="0">
                <a:ea typeface="微软雅黑" panose="020B0503020204020204" pitchFamily="34" charset="-122"/>
              </a:rPr>
              <a:t>的使用</a:t>
            </a:r>
            <a:endParaRPr lang="zh-CN" altLang="en-US" sz="2800" b="1" dirty="0">
              <a:ea typeface="微软雅黑" panose="020B0503020204020204" pitchFamily="34" charset="-122"/>
            </a:endParaRPr>
          </a:p>
        </p:txBody>
      </p:sp>
      <p:sp>
        <p:nvSpPr>
          <p:cNvPr id="21507" name="Rectangle 3"/>
          <p:cNvSpPr>
            <a:spLocks noGrp="1"/>
          </p:cNvSpPr>
          <p:nvPr>
            <p:ph sz="half" idx="1"/>
          </p:nvPr>
        </p:nvSpPr>
        <p:spPr>
          <a:xfrm>
            <a:off x="243840" y="1825625"/>
            <a:ext cx="5750560" cy="4351655"/>
          </a:xfrm>
        </p:spPr>
        <p:txBody>
          <a:bodyPr vert="horz" wrap="square" lIns="91440" tIns="45720" rIns="91440" bIns="45720" anchor="t">
            <a:normAutofit/>
          </a:bodyPr>
          <a:lstStyle/>
          <a:p>
            <a:pPr eaLnBrk="1" hangingPunct="1"/>
            <a:r>
              <a:rPr lang="zh-CN" altLang="en-US" sz="2200" b="1" dirty="0">
                <a:latin typeface="华文仿宋" panose="02010600040101010101" charset="-122"/>
                <a:ea typeface="华文仿宋" panose="02010600040101010101" charset="-122"/>
                <a:cs typeface="华文仿宋" panose="02010600040101010101" charset="-122"/>
              </a:rPr>
              <a:t>降低心率、心肌收缩力---降低心肌耗氧量</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降低心率－－增加冠脉灌注</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预防斑块破裂和继发血栓形成</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抗心律失常作用－－预防猝死</a:t>
            </a:r>
            <a:endParaRPr lang="en-US" altLang="zh-CN" sz="2200" b="1" dirty="0">
              <a:latin typeface="华文仿宋" panose="02010600040101010101" charset="-122"/>
              <a:ea typeface="华文仿宋" panose="02010600040101010101" charset="-122"/>
              <a:cs typeface="华文仿宋" panose="02010600040101010101" charset="-122"/>
            </a:endParaRPr>
          </a:p>
          <a:p>
            <a:r>
              <a:rPr lang="zh-CN" altLang="en-US" sz="2200" b="1" dirty="0">
                <a:latin typeface="华文仿宋" panose="02010600040101010101" charset="-122"/>
                <a:ea typeface="华文仿宋" panose="02010600040101010101" charset="-122"/>
                <a:cs typeface="华文仿宋" panose="02010600040101010101" charset="-122"/>
              </a:rPr>
              <a:t>心肌梗死后使用减少心肌缺血、再梗和死亡</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endParaRPr lang="zh-CN" altLang="en-US" sz="2200" b="1" dirty="0">
              <a:latin typeface="华文仿宋" panose="02010600040101010101" charset="-122"/>
              <a:ea typeface="华文仿宋" panose="02010600040101010101" charset="-122"/>
              <a:cs typeface="华文仿宋" panose="02010600040101010101" charset="-122"/>
            </a:endParaRPr>
          </a:p>
        </p:txBody>
      </p:sp>
      <p:sp>
        <p:nvSpPr>
          <p:cNvPr id="2" name="内容占位符 1"/>
          <p:cNvSpPr>
            <a:spLocks noGrp="1"/>
          </p:cNvSpPr>
          <p:nvPr>
            <p:ph sz="half" idx="2"/>
          </p:nvPr>
        </p:nvSpPr>
        <p:spPr/>
        <p:txBody>
          <a:bodyPr>
            <a:normAutofit/>
          </a:bodyPr>
          <a:lstStyle/>
          <a:p>
            <a:r>
              <a:rPr lang="zh-CN" altLang="en-US" sz="2200" b="1" dirty="0">
                <a:latin typeface="华文仿宋" panose="02010600040101010101" charset="-122"/>
                <a:ea typeface="华文仿宋" panose="02010600040101010101" charset="-122"/>
                <a:cs typeface="华文仿宋" panose="02010600040101010101" charset="-122"/>
              </a:rPr>
              <a:t>只要无禁忌证，β受体阻滞剂应作为冠心病初始治疗药物。特别是有</a:t>
            </a:r>
            <a:r>
              <a:rPr lang="en-US" altLang="zh-CN" sz="2200" b="1" dirty="0">
                <a:latin typeface="华文仿宋" panose="02010600040101010101" charset="-122"/>
                <a:ea typeface="华文仿宋" panose="02010600040101010101" charset="-122"/>
                <a:cs typeface="华文仿宋" panose="02010600040101010101" charset="-122"/>
              </a:rPr>
              <a:t>ACS</a:t>
            </a:r>
            <a:r>
              <a:rPr lang="zh-CN" altLang="en-US" sz="2200" b="1" dirty="0">
                <a:latin typeface="华文仿宋" panose="02010600040101010101" charset="-122"/>
                <a:ea typeface="华文仿宋" panose="02010600040101010101" charset="-122"/>
                <a:cs typeface="华文仿宋" panose="02010600040101010101" charset="-122"/>
              </a:rPr>
              <a:t>和心衰的</a:t>
            </a:r>
            <a:r>
              <a:rPr lang="en-US" altLang="zh-CN" sz="2200" b="1" dirty="0">
                <a:latin typeface="华文仿宋" panose="02010600040101010101" charset="-122"/>
                <a:ea typeface="华文仿宋" panose="02010600040101010101" charset="-122"/>
                <a:cs typeface="华文仿宋" panose="02010600040101010101" charset="-122"/>
              </a:rPr>
              <a:t>CAD</a:t>
            </a:r>
            <a:r>
              <a:rPr lang="zh-CN" altLang="en-US" sz="2200" b="1" dirty="0">
                <a:latin typeface="华文仿宋" panose="02010600040101010101" charset="-122"/>
                <a:ea typeface="华文仿宋" panose="02010600040101010101" charset="-122"/>
                <a:cs typeface="华文仿宋" panose="02010600040101010101" charset="-122"/>
              </a:rPr>
              <a:t>患者</a:t>
            </a:r>
            <a:endParaRPr lang="en-US" altLang="zh-CN" sz="2200" b="1" dirty="0">
              <a:latin typeface="华文仿宋" panose="02010600040101010101" charset="-122"/>
              <a:ea typeface="华文仿宋" panose="02010600040101010101" charset="-122"/>
              <a:cs typeface="华文仿宋" panose="02010600040101010101" charset="-122"/>
            </a:endParaRPr>
          </a:p>
          <a:p>
            <a:r>
              <a:rPr lang="zh-CN" altLang="en-US" sz="2200" b="1" dirty="0">
                <a:latin typeface="华文仿宋" panose="02010600040101010101" charset="-122"/>
                <a:ea typeface="华文仿宋" panose="02010600040101010101" charset="-122"/>
                <a:cs typeface="华文仿宋" panose="02010600040101010101" charset="-122"/>
              </a:rPr>
              <a:t>目前更倾向于选择性β1受体阻滞剂，如琥珀酸美托洛尔、比索洛尔。</a:t>
            </a:r>
            <a:endParaRPr lang="en-US" altLang="zh-CN" sz="2200" b="1" dirty="0">
              <a:latin typeface="华文仿宋" panose="02010600040101010101" charset="-122"/>
              <a:ea typeface="华文仿宋" panose="02010600040101010101" charset="-122"/>
              <a:cs typeface="华文仿宋" panose="02010600040101010101" charset="-122"/>
            </a:endParaRPr>
          </a:p>
          <a:p>
            <a:r>
              <a:rPr lang="zh-CN" altLang="en-US" sz="2200" b="1" dirty="0">
                <a:latin typeface="华文仿宋" panose="02010600040101010101" charset="-122"/>
                <a:ea typeface="华文仿宋" panose="02010600040101010101" charset="-122"/>
                <a:cs typeface="华文仿宋" panose="02010600040101010101" charset="-122"/>
              </a:rPr>
              <a:t>应用β受体阻滞剂治疗期间心率宜控制在55~60次/min。</a:t>
            </a: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注意事项</a:t>
            </a:r>
            <a:endParaRPr lang="zh-CN" altLang="en-US" sz="2800" b="1" dirty="0">
              <a:ea typeface="微软雅黑" panose="020B0503020204020204" pitchFamily="34" charset="-122"/>
            </a:endParaRPr>
          </a:p>
        </p:txBody>
      </p:sp>
      <p:sp>
        <p:nvSpPr>
          <p:cNvPr id="25603" name="Rectangle 3"/>
          <p:cNvSpPr>
            <a:spLocks noGrp="1"/>
          </p:cNvSpPr>
          <p:nvPr>
            <p:ph idx="1"/>
          </p:nvPr>
        </p:nvSpPr>
        <p:spPr/>
        <p:txBody>
          <a:bodyPr vert="horz" wrap="square" lIns="91440" tIns="45720" rIns="91440" bIns="45720" anchor="t">
            <a:noAutofit/>
          </a:bodyPr>
          <a:lstStyle/>
          <a:p>
            <a:pPr eaLnBrk="1" hangingPunct="1"/>
            <a:r>
              <a:rPr lang="en-US" altLang="zh-CN" sz="2200" b="1" dirty="0">
                <a:latin typeface="华文仿宋" panose="02010600040101010101" charset="-122"/>
                <a:ea typeface="华文仿宋" panose="02010600040101010101" charset="-122"/>
                <a:cs typeface="华文仿宋" panose="02010600040101010101" charset="-122"/>
              </a:rPr>
              <a:t>I</a:t>
            </a:r>
            <a:r>
              <a:rPr lang="zh-CN" altLang="en-US" sz="2200" b="1" dirty="0">
                <a:latin typeface="华文仿宋" panose="02010600040101010101" charset="-122"/>
                <a:ea typeface="华文仿宋" panose="02010600040101010101" charset="-122"/>
                <a:cs typeface="华文仿宋" panose="02010600040101010101" charset="-122"/>
              </a:rPr>
              <a:t>度</a:t>
            </a:r>
            <a:r>
              <a:rPr lang="en-US" altLang="zh-CN" sz="2200" b="1" dirty="0">
                <a:latin typeface="华文仿宋" panose="02010600040101010101" charset="-122"/>
                <a:ea typeface="华文仿宋" panose="02010600040101010101" charset="-122"/>
                <a:cs typeface="华文仿宋" panose="02010600040101010101" charset="-122"/>
              </a:rPr>
              <a:t>AVB</a:t>
            </a:r>
            <a:r>
              <a:rPr lang="zh-CN" altLang="en-US" sz="2200" b="1" dirty="0">
                <a:latin typeface="华文仿宋" panose="02010600040101010101" charset="-122"/>
                <a:ea typeface="华文仿宋" panose="02010600040101010101" charset="-122"/>
                <a:cs typeface="华文仿宋" panose="02010600040101010101" charset="-122"/>
              </a:rPr>
              <a:t>不是禁忌，</a:t>
            </a:r>
            <a:r>
              <a:rPr lang="en-US" altLang="zh-CN" sz="2200" b="1" dirty="0">
                <a:latin typeface="华文仿宋" panose="02010600040101010101" charset="-122"/>
                <a:ea typeface="华文仿宋" panose="02010600040101010101" charset="-122"/>
                <a:cs typeface="华文仿宋" panose="02010600040101010101" charset="-122"/>
              </a:rPr>
              <a:t>II</a:t>
            </a:r>
            <a:r>
              <a:rPr lang="zh-CN" altLang="en-US" sz="2200" b="1" dirty="0">
                <a:latin typeface="华文仿宋" panose="02010600040101010101" charset="-122"/>
                <a:ea typeface="华文仿宋" panose="02010600040101010101" charset="-122"/>
                <a:cs typeface="华文仿宋" panose="02010600040101010101" charset="-122"/>
              </a:rPr>
              <a:t>度</a:t>
            </a:r>
            <a:r>
              <a:rPr lang="en-US" altLang="zh-CN" sz="2200" b="1" dirty="0">
                <a:latin typeface="华文仿宋" panose="02010600040101010101" charset="-122"/>
                <a:ea typeface="华文仿宋" panose="02010600040101010101" charset="-122"/>
                <a:cs typeface="华文仿宋" panose="02010600040101010101" charset="-122"/>
              </a:rPr>
              <a:t>II</a:t>
            </a:r>
            <a:r>
              <a:rPr lang="zh-CN" altLang="en-US" sz="2200" b="1" dirty="0">
                <a:latin typeface="华文仿宋" panose="02010600040101010101" charset="-122"/>
                <a:ea typeface="华文仿宋" panose="02010600040101010101" charset="-122"/>
                <a:cs typeface="华文仿宋" panose="02010600040101010101" charset="-122"/>
              </a:rPr>
              <a:t>型以上应该禁用</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撤药时要缓慢，不能骤停</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非选择性</a:t>
            </a:r>
            <a:r>
              <a:rPr lang="en-US" altLang="zh-CN" sz="2200" b="1" dirty="0">
                <a:latin typeface="华文仿宋" panose="02010600040101010101" charset="-122"/>
                <a:ea typeface="华文仿宋" panose="02010600040101010101" charset="-122"/>
                <a:cs typeface="华文仿宋" panose="02010600040101010101" charset="-122"/>
              </a:rPr>
              <a:t>B</a:t>
            </a:r>
            <a:r>
              <a:rPr lang="zh-CN" altLang="en-US" sz="2200" b="1" dirty="0">
                <a:latin typeface="华文仿宋" panose="02010600040101010101" charset="-122"/>
                <a:ea typeface="华文仿宋" panose="02010600040101010101" charset="-122"/>
                <a:cs typeface="华文仿宋" panose="02010600040101010101" charset="-122"/>
              </a:rPr>
              <a:t>受体阻滞剂，会诱发或加重支气管哮喘；会加重外周血管病变</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r>
              <a:rPr lang="zh-CN" altLang="en-US" sz="2200" b="1" dirty="0">
                <a:latin typeface="华文仿宋" panose="02010600040101010101" charset="-122"/>
                <a:ea typeface="华文仿宋" panose="02010600040101010101" charset="-122"/>
                <a:cs typeface="华文仿宋" panose="02010600040101010101" charset="-122"/>
              </a:rPr>
              <a:t>一般并不会影响血糖，但可能会掩盖低血糖表现</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20000"/>
              </a:lnSpc>
            </a:pPr>
            <a:r>
              <a:rPr lang="en-US" altLang="zh-CN" sz="2200" b="1" dirty="0">
                <a:latin typeface="华文仿宋" panose="02010600040101010101" charset="-122"/>
                <a:ea typeface="华文仿宋" panose="02010600040101010101" charset="-122"/>
                <a:cs typeface="华文仿宋" panose="02010600040101010101" charset="-122"/>
              </a:rPr>
              <a:t>COPD</a:t>
            </a:r>
            <a:r>
              <a:rPr lang="zh-CN" altLang="en-US" sz="2200" b="1" dirty="0">
                <a:latin typeface="华文仿宋" panose="02010600040101010101" charset="-122"/>
                <a:ea typeface="华文仿宋" panose="02010600040101010101" charset="-122"/>
                <a:cs typeface="华文仿宋" panose="02010600040101010101" charset="-122"/>
              </a:rPr>
              <a:t>患者可以考虑使用选择性高的</a:t>
            </a:r>
            <a:r>
              <a:rPr lang="en-US" altLang="zh-CN" sz="2200" b="1" dirty="0">
                <a:latin typeface="华文仿宋" panose="02010600040101010101" charset="-122"/>
                <a:ea typeface="华文仿宋" panose="02010600040101010101" charset="-122"/>
                <a:cs typeface="华文仿宋" panose="02010600040101010101" charset="-122"/>
                <a:sym typeface="+mn-ea"/>
              </a:rPr>
              <a:t>B</a:t>
            </a:r>
            <a:r>
              <a:rPr lang="zh-CN" altLang="en-US" sz="2200" b="1" dirty="0">
                <a:latin typeface="华文仿宋" panose="02010600040101010101" charset="-122"/>
                <a:ea typeface="华文仿宋" panose="02010600040101010101" charset="-122"/>
                <a:cs typeface="华文仿宋" panose="02010600040101010101" charset="-122"/>
                <a:sym typeface="+mn-ea"/>
              </a:rPr>
              <a:t>受体阻滞剂，有研究显示服用</a:t>
            </a:r>
            <a:r>
              <a:rPr lang="en-US" altLang="zh-CN" sz="2200" b="1" dirty="0">
                <a:latin typeface="华文仿宋" panose="02010600040101010101" charset="-122"/>
                <a:ea typeface="华文仿宋" panose="02010600040101010101" charset="-122"/>
                <a:cs typeface="华文仿宋" panose="02010600040101010101" charset="-122"/>
                <a:sym typeface="+mn-ea"/>
              </a:rPr>
              <a:t>B</a:t>
            </a:r>
            <a:r>
              <a:rPr lang="zh-CN" altLang="en-US" sz="2200" b="1" dirty="0">
                <a:latin typeface="华文仿宋" panose="02010600040101010101" charset="-122"/>
                <a:ea typeface="华文仿宋" panose="02010600040101010101" charset="-122"/>
                <a:cs typeface="华文仿宋" panose="02010600040101010101" charset="-122"/>
                <a:sym typeface="+mn-ea"/>
              </a:rPr>
              <a:t>受体阻滞剂的</a:t>
            </a:r>
            <a:r>
              <a:rPr lang="en-US" altLang="zh-CN" sz="2200" b="1" dirty="0">
                <a:latin typeface="华文仿宋" panose="02010600040101010101" charset="-122"/>
                <a:ea typeface="华文仿宋" panose="02010600040101010101" charset="-122"/>
                <a:cs typeface="华文仿宋" panose="02010600040101010101" charset="-122"/>
                <a:sym typeface="+mn-ea"/>
              </a:rPr>
              <a:t>COPD</a:t>
            </a:r>
            <a:r>
              <a:rPr lang="zh-CN" altLang="en-US" sz="2200" b="1" dirty="0">
                <a:latin typeface="华文仿宋" panose="02010600040101010101" charset="-122"/>
                <a:ea typeface="华文仿宋" panose="02010600040101010101" charset="-122"/>
                <a:cs typeface="华文仿宋" panose="02010600040101010101" charset="-122"/>
                <a:sym typeface="+mn-ea"/>
              </a:rPr>
              <a:t>患者生存优于未使用者。</a:t>
            </a:r>
            <a:endParaRPr lang="zh-CN" altLang="en-US" sz="2200" b="1" dirty="0">
              <a:latin typeface="华文仿宋" panose="02010600040101010101" charset="-122"/>
              <a:ea typeface="华文仿宋" panose="02010600040101010101" charset="-122"/>
              <a:cs typeface="华文仿宋" panose="02010600040101010101" charset="-122"/>
              <a:sym typeface="+mn-ea"/>
            </a:endParaRPr>
          </a:p>
          <a:p>
            <a:pPr>
              <a:lnSpc>
                <a:spcPct val="120000"/>
              </a:lnSpc>
            </a:pPr>
            <a:r>
              <a:rPr lang="zh-CN" altLang="en-US" sz="2200" b="1" dirty="0">
                <a:latin typeface="华文仿宋" panose="02010600040101010101" charset="-122"/>
                <a:ea typeface="华文仿宋" panose="02010600040101010101" charset="-122"/>
                <a:cs typeface="华文仿宋" panose="02010600040101010101" charset="-122"/>
                <a:sym typeface="+mn-ea"/>
              </a:rPr>
              <a:t>哮喘患者使用</a:t>
            </a:r>
            <a:r>
              <a:rPr lang="en-US" altLang="zh-CN" sz="2200" b="1" dirty="0">
                <a:latin typeface="华文仿宋" panose="02010600040101010101" charset="-122"/>
                <a:ea typeface="华文仿宋" panose="02010600040101010101" charset="-122"/>
                <a:cs typeface="华文仿宋" panose="02010600040101010101" charset="-122"/>
                <a:sym typeface="+mn-ea"/>
              </a:rPr>
              <a:t>B</a:t>
            </a:r>
            <a:r>
              <a:rPr lang="zh-CN" altLang="en-US" sz="2200" b="1" dirty="0">
                <a:latin typeface="华文仿宋" panose="02010600040101010101" charset="-122"/>
                <a:ea typeface="华文仿宋" panose="02010600040101010101" charset="-122"/>
                <a:cs typeface="华文仿宋" panose="02010600040101010101" charset="-122"/>
                <a:sym typeface="+mn-ea"/>
              </a:rPr>
              <a:t>受体阻滞剂需要注意获益与诱发气道痉挛的获益</a:t>
            </a:r>
            <a:endParaRPr lang="zh-CN" altLang="en-US" sz="2200" b="1" dirty="0">
              <a:latin typeface="华文仿宋" panose="02010600040101010101" charset="-122"/>
              <a:ea typeface="华文仿宋" panose="02010600040101010101" charset="-122"/>
              <a:cs typeface="华文仿宋" panose="02010600040101010101" charset="-122"/>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使用方法</a:t>
            </a:r>
            <a:endParaRPr lang="zh-CN" altLang="en-US" sz="2800" b="1" dirty="0">
              <a:ea typeface="微软雅黑" panose="020B0503020204020204" pitchFamily="34" charset="-122"/>
            </a:endParaRPr>
          </a:p>
        </p:txBody>
      </p:sp>
      <p:sp>
        <p:nvSpPr>
          <p:cNvPr id="28675" name="Rectangle 3"/>
          <p:cNvSpPr>
            <a:spLocks noGrp="1"/>
          </p:cNvSpPr>
          <p:nvPr>
            <p:ph idx="1"/>
          </p:nvPr>
        </p:nvSpPr>
        <p:spPr/>
        <p:txBody>
          <a:bodyPr vert="horz" wrap="square" lIns="91440" tIns="45720" rIns="91440" bIns="45720" anchor="t">
            <a:normAutofit/>
          </a:bodyPr>
          <a:lstStyle/>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心梗，心绞痛：如果患者无心衰症状或</a:t>
            </a:r>
            <a:r>
              <a:rPr lang="en-US" altLang="zh-CN" sz="2200" b="1" dirty="0">
                <a:latin typeface="华文仿宋" panose="02010600040101010101" charset="-122"/>
                <a:ea typeface="华文仿宋" panose="02010600040101010101" charset="-122"/>
                <a:cs typeface="华文仿宋" panose="02010600040101010101" charset="-122"/>
              </a:rPr>
              <a:t>LVEF50%</a:t>
            </a:r>
            <a:r>
              <a:rPr lang="zh-CN" altLang="en-US" sz="2200" b="1" dirty="0">
                <a:latin typeface="华文仿宋" panose="02010600040101010101" charset="-122"/>
                <a:ea typeface="华文仿宋" panose="02010600040101010101" charset="-122"/>
                <a:cs typeface="华文仿宋" panose="02010600040101010101" charset="-122"/>
              </a:rPr>
              <a:t>以上，开始剂量要大（美托洛尔25－50</a:t>
            </a:r>
            <a:r>
              <a:rPr lang="en-US" altLang="zh-CN" sz="2200" b="1" dirty="0">
                <a:latin typeface="华文仿宋" panose="02010600040101010101" charset="-122"/>
                <a:ea typeface="华文仿宋" panose="02010600040101010101" charset="-122"/>
                <a:cs typeface="华文仿宋" panose="02010600040101010101" charset="-122"/>
              </a:rPr>
              <a:t>mg bid,</a:t>
            </a:r>
            <a:r>
              <a:rPr lang="zh-CN" altLang="en-US" sz="2200" b="1" dirty="0">
                <a:latin typeface="华文仿宋" panose="02010600040101010101" charset="-122"/>
                <a:ea typeface="华文仿宋" panose="02010600040101010101" charset="-122"/>
                <a:cs typeface="华文仿宋" panose="02010600040101010101" charset="-122"/>
              </a:rPr>
              <a:t>比索洛尔5</a:t>
            </a:r>
            <a:r>
              <a:rPr lang="en-US" altLang="zh-CN" sz="2200" b="1" dirty="0">
                <a:latin typeface="华文仿宋" panose="02010600040101010101" charset="-122"/>
                <a:ea typeface="华文仿宋" panose="02010600040101010101" charset="-122"/>
                <a:cs typeface="华文仿宋" panose="02010600040101010101" charset="-122"/>
              </a:rPr>
              <a:t>mg qd〕</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心衰：需要从小剂量开始，逐渐加大剂量美托洛尔、比索洛尔和卡维地洛；美托洛尔：6.25</a:t>
            </a:r>
            <a:r>
              <a:rPr lang="en-US" altLang="zh-CN" sz="2200" b="1" dirty="0">
                <a:latin typeface="华文仿宋" panose="02010600040101010101" charset="-122"/>
                <a:ea typeface="华文仿宋" panose="02010600040101010101" charset="-122"/>
                <a:cs typeface="华文仿宋" panose="02010600040101010101" charset="-122"/>
              </a:rPr>
              <a:t>mg bid—</a:t>
            </a:r>
            <a:r>
              <a:rPr lang="zh-CN" altLang="en-US" sz="2200" b="1" dirty="0">
                <a:latin typeface="华文仿宋" panose="02010600040101010101" charset="-122"/>
                <a:ea typeface="华文仿宋" panose="02010600040101010101" charset="-122"/>
                <a:cs typeface="华文仿宋" panose="02010600040101010101" charset="-122"/>
              </a:rPr>
              <a:t>最大剂量200</a:t>
            </a:r>
            <a:r>
              <a:rPr lang="en-US" altLang="zh-CN" sz="2200" b="1" dirty="0">
                <a:latin typeface="华文仿宋" panose="02010600040101010101" charset="-122"/>
                <a:ea typeface="华文仿宋" panose="02010600040101010101" charset="-122"/>
                <a:cs typeface="华文仿宋" panose="02010600040101010101" charset="-122"/>
              </a:rPr>
              <a:t>mg </a:t>
            </a:r>
            <a:r>
              <a:rPr lang="en-US" altLang="zh-CN" sz="2200" b="1" dirty="0" err="1">
                <a:latin typeface="华文仿宋" panose="02010600040101010101" charset="-122"/>
                <a:ea typeface="华文仿宋" panose="02010600040101010101" charset="-122"/>
                <a:cs typeface="华文仿宋" panose="02010600040101010101" charset="-122"/>
              </a:rPr>
              <a:t>qd</a:t>
            </a:r>
            <a:r>
              <a:rPr lang="zh-CN" altLang="en-US" sz="2200" b="1" dirty="0">
                <a:latin typeface="华文仿宋" panose="02010600040101010101" charset="-122"/>
                <a:ea typeface="华文仿宋" panose="02010600040101010101" charset="-122"/>
                <a:cs typeface="华文仿宋" panose="02010600040101010101" charset="-122"/>
              </a:rPr>
              <a:t>或50</a:t>
            </a:r>
            <a:r>
              <a:rPr lang="en-US" altLang="zh-CN" sz="2200" b="1" dirty="0">
                <a:latin typeface="华文仿宋" panose="02010600040101010101" charset="-122"/>
                <a:ea typeface="华文仿宋" panose="02010600040101010101" charset="-122"/>
                <a:cs typeface="华文仿宋" panose="02010600040101010101" charset="-122"/>
              </a:rPr>
              <a:t>mg </a:t>
            </a:r>
            <a:r>
              <a:rPr lang="en-US" altLang="zh-CN" sz="2200" b="1" dirty="0" err="1">
                <a:latin typeface="华文仿宋" panose="02010600040101010101" charset="-122"/>
                <a:ea typeface="华文仿宋" panose="02010600040101010101" charset="-122"/>
                <a:cs typeface="华文仿宋" panose="02010600040101010101" charset="-122"/>
              </a:rPr>
              <a:t>tid</a:t>
            </a:r>
            <a:r>
              <a:rPr lang="zh-CN" altLang="en-US" sz="2200" b="1" dirty="0">
                <a:latin typeface="华文仿宋" panose="02010600040101010101" charset="-122"/>
                <a:ea typeface="华文仿宋" panose="02010600040101010101" charset="-122"/>
                <a:cs typeface="华文仿宋" panose="02010600040101010101" charset="-122"/>
              </a:rPr>
              <a:t>；比索洛尔：1.25</a:t>
            </a:r>
            <a:r>
              <a:rPr lang="en-US" altLang="zh-CN" sz="2200" b="1" dirty="0">
                <a:latin typeface="华文仿宋" panose="02010600040101010101" charset="-122"/>
                <a:ea typeface="华文仿宋" panose="02010600040101010101" charset="-122"/>
                <a:cs typeface="华文仿宋" panose="02010600040101010101" charset="-122"/>
              </a:rPr>
              <a:t>mg </a:t>
            </a:r>
            <a:r>
              <a:rPr lang="en-US" altLang="zh-CN" sz="2200" b="1" dirty="0" err="1">
                <a:latin typeface="华文仿宋" panose="02010600040101010101" charset="-122"/>
                <a:ea typeface="华文仿宋" panose="02010600040101010101" charset="-122"/>
                <a:cs typeface="华文仿宋" panose="02010600040101010101" charset="-122"/>
              </a:rPr>
              <a:t>qd</a:t>
            </a:r>
            <a:r>
              <a:rPr lang="en-US" altLang="zh-CN" sz="2200" b="1" dirty="0">
                <a:latin typeface="华文仿宋" panose="02010600040101010101" charset="-122"/>
                <a:ea typeface="华文仿宋" panose="02010600040101010101" charset="-122"/>
                <a:cs typeface="华文仿宋" panose="02010600040101010101" charset="-122"/>
              </a:rPr>
              <a:t>—</a:t>
            </a:r>
            <a:r>
              <a:rPr lang="zh-CN" altLang="en-US" sz="2200" b="1" dirty="0">
                <a:latin typeface="华文仿宋" panose="02010600040101010101" charset="-122"/>
                <a:ea typeface="华文仿宋" panose="02010600040101010101" charset="-122"/>
                <a:cs typeface="华文仿宋" panose="02010600040101010101" charset="-122"/>
              </a:rPr>
              <a:t>最大剂量10</a:t>
            </a:r>
            <a:r>
              <a:rPr lang="en-US" altLang="zh-CN" sz="2200" b="1" dirty="0">
                <a:latin typeface="华文仿宋" panose="02010600040101010101" charset="-122"/>
                <a:ea typeface="华文仿宋" panose="02010600040101010101" charset="-122"/>
                <a:cs typeface="华文仿宋" panose="02010600040101010101" charset="-122"/>
              </a:rPr>
              <a:t>mg </a:t>
            </a:r>
            <a:r>
              <a:rPr lang="en-US" altLang="zh-CN" sz="2200" b="1" dirty="0" err="1">
                <a:latin typeface="华文仿宋" panose="02010600040101010101" charset="-122"/>
                <a:ea typeface="华文仿宋" panose="02010600040101010101" charset="-122"/>
                <a:cs typeface="华文仿宋" panose="02010600040101010101" charset="-122"/>
              </a:rPr>
              <a:t>qd</a:t>
            </a:r>
            <a:r>
              <a:rPr lang="zh-CN" altLang="en-US" sz="2200" b="1" dirty="0">
                <a:latin typeface="华文仿宋" panose="02010600040101010101" charset="-122"/>
                <a:ea typeface="华文仿宋" panose="02010600040101010101" charset="-122"/>
                <a:cs typeface="华文仿宋" panose="02010600040101010101" charset="-122"/>
              </a:rPr>
              <a:t>；卡维地洛：3.125</a:t>
            </a:r>
            <a:r>
              <a:rPr lang="en-US" altLang="zh-CN" sz="2200" b="1" dirty="0">
                <a:latin typeface="华文仿宋" panose="02010600040101010101" charset="-122"/>
                <a:ea typeface="华文仿宋" panose="02010600040101010101" charset="-122"/>
                <a:cs typeface="华文仿宋" panose="02010600040101010101" charset="-122"/>
              </a:rPr>
              <a:t>mg bid—</a:t>
            </a:r>
            <a:r>
              <a:rPr lang="zh-CN" altLang="en-US" sz="2200" b="1" dirty="0">
                <a:latin typeface="华文仿宋" panose="02010600040101010101" charset="-122"/>
                <a:ea typeface="华文仿宋" panose="02010600040101010101" charset="-122"/>
                <a:cs typeface="华文仿宋" panose="02010600040101010101" charset="-122"/>
              </a:rPr>
              <a:t>最大剂量25</a:t>
            </a:r>
            <a:r>
              <a:rPr lang="en-US" altLang="zh-CN" sz="2200" b="1" dirty="0">
                <a:latin typeface="华文仿宋" panose="02010600040101010101" charset="-122"/>
                <a:ea typeface="华文仿宋" panose="02010600040101010101" charset="-122"/>
                <a:cs typeface="华文仿宋" panose="02010600040101010101" charset="-122"/>
              </a:rPr>
              <a:t>mg bid</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使用过程中注意心率、血压；心率不低于</a:t>
            </a:r>
            <a:r>
              <a:rPr lang="en-US" altLang="zh-CN" sz="2200" b="1" dirty="0">
                <a:latin typeface="华文仿宋" panose="02010600040101010101" charset="-122"/>
                <a:ea typeface="华文仿宋" panose="02010600040101010101" charset="-122"/>
                <a:cs typeface="华文仿宋" panose="02010600040101010101" charset="-122"/>
              </a:rPr>
              <a:t>50bpm</a:t>
            </a:r>
            <a:r>
              <a:rPr lang="zh-CN" altLang="en-US" sz="2200" b="1" dirty="0">
                <a:latin typeface="华文仿宋" panose="02010600040101010101" charset="-122"/>
                <a:ea typeface="华文仿宋" panose="02010600040101010101" charset="-122"/>
                <a:cs typeface="华文仿宋" panose="02010600040101010101" charset="-122"/>
              </a:rPr>
              <a:t>（静息状态下）</a:t>
            </a:r>
            <a:endParaRPr lang="en-US" altLang="zh-CN" sz="2200" b="1" dirty="0">
              <a:latin typeface="华文仿宋" panose="02010600040101010101" charset="-122"/>
              <a:ea typeface="华文仿宋" panose="02010600040101010101" charset="-122"/>
              <a:cs typeface="华文仿宋" panose="02010600040101010101" charset="-122"/>
            </a:endParaRPr>
          </a:p>
          <a:p>
            <a:pPr eaLnBrk="1" hangingPunct="1"/>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vert="horz" wrap="square" lIns="91440" tIns="45720" rIns="91440" bIns="45720" anchor="b">
            <a:normAutofit/>
          </a:bodyPr>
          <a:lstStyle/>
          <a:p>
            <a:pPr eaLnBrk="1" hangingPunct="1"/>
            <a:r>
              <a:rPr lang="en-US" altLang="zh-CN" sz="2800" b="1" dirty="0">
                <a:ea typeface="微软雅黑" panose="020B0503020204020204" pitchFamily="34" charset="-122"/>
              </a:rPr>
              <a:t>CCB</a:t>
            </a:r>
            <a:r>
              <a:rPr lang="zh-CN" altLang="en-US" sz="2800" b="1" dirty="0">
                <a:ea typeface="微软雅黑" panose="020B0503020204020204" pitchFamily="34" charset="-122"/>
              </a:rPr>
              <a:t>作用机制</a:t>
            </a:r>
            <a:endParaRPr lang="zh-CN" altLang="en-US" sz="2800" b="1" dirty="0">
              <a:ea typeface="微软雅黑" panose="020B0503020204020204" pitchFamily="34" charset="-122"/>
            </a:endParaRPr>
          </a:p>
        </p:txBody>
      </p:sp>
      <p:sp>
        <p:nvSpPr>
          <p:cNvPr id="31747" name="Rectangle 3"/>
          <p:cNvSpPr>
            <a:spLocks noGrp="1"/>
          </p:cNvSpPr>
          <p:nvPr>
            <p:ph idx="1"/>
          </p:nvPr>
        </p:nvSpPr>
        <p:spPr/>
        <p:txBody>
          <a:bodyPr vert="horz" wrap="square" lIns="91440" tIns="45720" rIns="91440" bIns="45720" anchor="t">
            <a:normAutofit/>
          </a:bodyPr>
          <a:lstStyle/>
          <a:p>
            <a:pPr eaLnBrk="1" hangingPunct="1"/>
            <a:endParaRPr lang="zh-CN" altLang="en-US" sz="2200" b="1" dirty="0">
              <a:latin typeface="华文楷体" panose="02010600040101010101" charset="-122"/>
              <a:ea typeface="华文楷体" panose="02010600040101010101" charset="-122"/>
              <a:cs typeface="华文楷体" panose="02010600040101010101" charset="-122"/>
            </a:endParaRPr>
          </a:p>
          <a:p>
            <a:pPr marL="0" indent="0" eaLnBrk="1" hangingPunct="1">
              <a:buNone/>
            </a:pPr>
            <a:r>
              <a:rPr lang="zh-CN" altLang="en-US" sz="2200" b="1" dirty="0">
                <a:latin typeface="华文楷体" panose="02010600040101010101" charset="-122"/>
                <a:ea typeface="华文楷体" panose="02010600040101010101" charset="-122"/>
                <a:cs typeface="华文楷体" panose="02010600040101010101" charset="-122"/>
              </a:rPr>
              <a:t>选择性阻滞电压门控钙离子通道</a:t>
            </a:r>
            <a:endParaRPr lang="zh-CN" altLang="en-US" sz="2200" b="1" dirty="0">
              <a:latin typeface="华文楷体" panose="02010600040101010101" charset="-122"/>
              <a:ea typeface="华文楷体" panose="02010600040101010101" charset="-122"/>
              <a:cs typeface="华文楷体" panose="02010600040101010101" charset="-122"/>
            </a:endParaRPr>
          </a:p>
          <a:p>
            <a:pPr eaLnBrk="1" hangingPunct="1">
              <a:buFont typeface="Wingdings" panose="05000000000000000000" charset="0"/>
              <a:buChar char="Ø"/>
            </a:pPr>
            <a:r>
              <a:rPr lang="zh-CN" altLang="en-US" sz="2200" b="1" dirty="0">
                <a:latin typeface="华文楷体" panose="02010600040101010101" charset="-122"/>
                <a:ea typeface="华文楷体" panose="02010600040101010101" charset="-122"/>
                <a:cs typeface="华文楷体" panose="02010600040101010101" charset="-122"/>
              </a:rPr>
              <a:t>心脏：负性肌力、负性传导</a:t>
            </a:r>
            <a:endParaRPr lang="zh-CN" altLang="en-US" sz="2200" b="1" dirty="0">
              <a:latin typeface="华文楷体" panose="02010600040101010101" charset="-122"/>
              <a:ea typeface="华文楷体" panose="02010600040101010101" charset="-122"/>
              <a:cs typeface="华文楷体" panose="02010600040101010101" charset="-122"/>
            </a:endParaRPr>
          </a:p>
          <a:p>
            <a:pPr eaLnBrk="1" hangingPunct="1">
              <a:buFont typeface="Wingdings" panose="05000000000000000000" charset="0"/>
              <a:buChar char="Ø"/>
            </a:pPr>
            <a:r>
              <a:rPr lang="zh-CN" altLang="en-US" sz="2200" b="1" dirty="0">
                <a:latin typeface="华文楷体" panose="02010600040101010101" charset="-122"/>
                <a:ea typeface="华文楷体" panose="02010600040101010101" charset="-122"/>
                <a:cs typeface="华文楷体" panose="02010600040101010101" charset="-122"/>
              </a:rPr>
              <a:t>血管：动脉平滑肌松弛，抗动脉粥样硬化作用</a:t>
            </a:r>
            <a:endParaRPr lang="zh-CN" altLang="en-US" sz="2200" b="1" dirty="0">
              <a:latin typeface="华文楷体" panose="02010600040101010101" charset="-122"/>
              <a:ea typeface="华文楷体" panose="02010600040101010101" charset="-122"/>
              <a:cs typeface="华文楷体" panose="02010600040101010101" charset="-122"/>
            </a:endParaRPr>
          </a:p>
          <a:p>
            <a:pPr eaLnBrk="1" hangingPunct="1">
              <a:buFont typeface="Wingdings" panose="05000000000000000000" charset="0"/>
              <a:buChar char="Ø"/>
            </a:pPr>
            <a:r>
              <a:rPr lang="zh-CN" altLang="en-US" sz="2200" b="1" dirty="0">
                <a:latin typeface="华文楷体" panose="02010600040101010101" charset="-122"/>
                <a:ea typeface="华文楷体" panose="02010600040101010101" charset="-122"/>
                <a:cs typeface="华文楷体" panose="02010600040101010101" charset="-122"/>
              </a:rPr>
              <a:t>肾脏：扩张入球&gt;出球小动脉，增加肾脏灌注；减少药物对肾脏的毒性；降低肾小球肥大</a:t>
            </a:r>
            <a:endParaRPr lang="zh-CN" altLang="en-US" sz="2200" b="1" dirty="0">
              <a:latin typeface="华文楷体" panose="02010600040101010101" charset="-122"/>
              <a:ea typeface="华文楷体" panose="02010600040101010101" charset="-122"/>
              <a:cs typeface="华文楷体" panose="02010600040101010101" charset="-122"/>
            </a:endParaRPr>
          </a:p>
          <a:p>
            <a:pPr eaLnBrk="1" hangingPunct="1">
              <a:buFont typeface="Wingdings" panose="05000000000000000000" charset="0"/>
              <a:buChar char="Ø"/>
            </a:pPr>
            <a:endParaRPr lang="en-US" altLang="zh-CN" sz="2200" b="1" dirty="0">
              <a:latin typeface="华文楷体" panose="02010600040101010101" charset="-122"/>
              <a:ea typeface="华文楷体" panose="02010600040101010101" charset="-122"/>
              <a:cs typeface="华文楷体" panose="02010600040101010101" charset="-122"/>
            </a:endParaRPr>
          </a:p>
          <a:p>
            <a:pPr marL="0" indent="0" eaLnBrk="1" hangingPunct="1">
              <a:buFont typeface="Wingdings" panose="05000000000000000000" charset="0"/>
              <a:buNone/>
            </a:pPr>
            <a:r>
              <a:rPr lang="zh-CN" altLang="en-US" sz="2200" b="1" dirty="0">
                <a:latin typeface="华文楷体" panose="02010600040101010101" charset="-122"/>
                <a:ea typeface="华文楷体" panose="02010600040101010101" charset="-122"/>
                <a:cs typeface="华文楷体" panose="02010600040101010101" charset="-122"/>
              </a:rPr>
              <a:t>缓解心绞痛：扩张冠状动脉；扩张外周动脉，减低心脏后负荷；降低心肌收缩力和心率，降低心肌耗氧量</a:t>
            </a:r>
            <a:endParaRPr lang="zh-CN" altLang="en-US" sz="2200" b="1" dirty="0">
              <a:latin typeface="华文楷体" panose="02010600040101010101" charset="-122"/>
              <a:ea typeface="华文楷体" panose="02010600040101010101" charset="-122"/>
              <a:cs typeface="华文楷体" panose="02010600040101010101"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分类及对血管选择性和对心脏的作用</a:t>
            </a:r>
            <a:endParaRPr lang="zh-CN" altLang="en-US" sz="2800" b="1" dirty="0">
              <a:ea typeface="微软雅黑" panose="020B0503020204020204" pitchFamily="34" charset="-122"/>
            </a:endParaRPr>
          </a:p>
        </p:txBody>
      </p:sp>
      <p:graphicFrame>
        <p:nvGraphicFramePr>
          <p:cNvPr id="40000" name="Group 64"/>
          <p:cNvGraphicFramePr>
            <a:graphicFrameLocks noGrp="1"/>
          </p:cNvGraphicFramePr>
          <p:nvPr>
            <p:ph idx="1"/>
            <p:custDataLst>
              <p:tags r:id="rId1"/>
            </p:custDataLst>
          </p:nvPr>
        </p:nvGraphicFramePr>
        <p:xfrm>
          <a:off x="1021715" y="1247775"/>
          <a:ext cx="9961880" cy="4390390"/>
        </p:xfrm>
        <a:graphic>
          <a:graphicData uri="http://schemas.openxmlformats.org/drawingml/2006/table">
            <a:tbl>
              <a:tblPr/>
              <a:tblGrid>
                <a:gridCol w="1991360"/>
                <a:gridCol w="1993265"/>
                <a:gridCol w="1993265"/>
                <a:gridCol w="1993265"/>
                <a:gridCol w="1990725"/>
              </a:tblGrid>
              <a:tr h="73787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endParaRPr kumimoji="1" lang="zh-CN" altLang="en-US" sz="2400" b="1" i="0" u="none" strike="noStrike" cap="none" normalizeH="0" baseline="0" dirty="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苯烷胺类</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(维拉帕米)</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苯噻硫卓类（地尔硫卓)</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二氢吡啶类</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(硝苯地平)</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二氢吡啶类</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(尼莫地平)</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2834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外周血管</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dirty="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2771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冠状动脉</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3025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脑血管</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3787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心肌收缩力</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降低</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降低</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降低</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2834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心内传导</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降低</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降低</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rPr>
                        <a:t>0</a:t>
                      </a:r>
                      <a:endParaRPr kumimoji="1" lang="zh-CN" altLang="en-US" sz="1800" b="1" i="0" u="none" strike="noStrike" cap="none" normalizeH="0" baseline="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anose="05000000000000000000" pitchFamily="2" charset="2"/>
                        <a:buNone/>
                      </a:pPr>
                      <a:r>
                        <a:rPr kumimoji="1" lang="zh-CN" altLang="en-US" sz="1800" b="1" i="0" u="none" strike="noStrike" cap="none" normalizeH="0" baseline="0" dirty="0">
                          <a:ln>
                            <a:noFill/>
                          </a:ln>
                          <a:solidFill>
                            <a:schemeClr val="tx1"/>
                          </a:solidFill>
                          <a:effectLst/>
                          <a:latin typeface="Arial" panose="020B0604020202020204" pitchFamily="34" charset="0"/>
                          <a:ea typeface="华文楷体" panose="02010600040101010101" charset="-122"/>
                        </a:rPr>
                        <a:t>－</a:t>
                      </a:r>
                      <a:endParaRPr kumimoji="1" lang="zh-CN" altLang="en-US" sz="1800" b="1" i="0" u="none" strike="noStrike" cap="none" normalizeH="0" baseline="0" dirty="0">
                        <a:ln>
                          <a:noFill/>
                        </a:ln>
                        <a:solidFill>
                          <a:schemeClr val="tx1"/>
                        </a:solidFill>
                        <a:effectLst/>
                        <a:latin typeface="Arial" panose="020B0604020202020204" pitchFamily="34" charset="0"/>
                        <a:ea typeface="华文楷体" panose="02010600040101010101" charset="-122"/>
                      </a:endParaRP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冠心病</a:t>
            </a:r>
            <a:r>
              <a:rPr lang="en-US" altLang="zh-CN" sz="2800" b="1" dirty="0">
                <a:ea typeface="微软雅黑" panose="020B0503020204020204" pitchFamily="34" charset="-122"/>
              </a:rPr>
              <a:t>---CCB</a:t>
            </a:r>
            <a:r>
              <a:rPr lang="zh-CN" altLang="en-US" sz="2800" b="1" dirty="0">
                <a:ea typeface="微软雅黑" panose="020B0503020204020204" pitchFamily="34" charset="-122"/>
              </a:rPr>
              <a:t>使用</a:t>
            </a:r>
            <a:endParaRPr lang="zh-CN" altLang="en-US" sz="2800" b="1" dirty="0">
              <a:ea typeface="微软雅黑" panose="020B0503020204020204" pitchFamily="34" charset="-122"/>
            </a:endParaRPr>
          </a:p>
        </p:txBody>
      </p:sp>
      <p:sp>
        <p:nvSpPr>
          <p:cNvPr id="35843" name="Rectangle 3"/>
          <p:cNvSpPr>
            <a:spLocks noGrp="1"/>
          </p:cNvSpPr>
          <p:nvPr>
            <p:ph idx="1"/>
          </p:nvPr>
        </p:nvSpPr>
        <p:spPr>
          <a:xfrm>
            <a:off x="958850" y="1219200"/>
            <a:ext cx="10190480" cy="5084445"/>
          </a:xfrm>
        </p:spPr>
        <p:txBody>
          <a:bodyPr vert="horz" wrap="square" lIns="91440" tIns="45720" rIns="91440" bIns="45720" anchor="t">
            <a:normAutofit/>
          </a:bodyPr>
          <a:lstStyle/>
          <a:p>
            <a:pPr eaLnBrk="1" hangingPunct="1">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避免使用短效</a:t>
            </a:r>
            <a:r>
              <a:rPr lang="en-US" altLang="zh-CN" sz="2200" b="1" dirty="0">
                <a:latin typeface="华文仿宋" panose="02010600040101010101" charset="-122"/>
                <a:ea typeface="华文仿宋" panose="02010600040101010101" charset="-122"/>
                <a:cs typeface="华文仿宋" panose="02010600040101010101" charset="-122"/>
              </a:rPr>
              <a:t>DHPs</a:t>
            </a:r>
            <a:endParaRPr lang="en-US" altLang="zh-CN" sz="2200" b="1" dirty="0">
              <a:latin typeface="华文仿宋" panose="02010600040101010101" charset="-122"/>
              <a:ea typeface="华文仿宋" panose="02010600040101010101" charset="-122"/>
              <a:cs typeface="华文仿宋" panose="02010600040101010101" charset="-122"/>
            </a:endParaRPr>
          </a:p>
          <a:p>
            <a:pPr eaLnBrk="1" hangingPunct="1">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急性心肌梗死和心衰时不应该使用（除非血压难以控制）</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适用于：变异性心绞痛、联合β受体阻滞剂或者替代</a:t>
            </a:r>
            <a:r>
              <a:rPr lang="en-US" altLang="zh-CN" sz="2200" b="1" dirty="0">
                <a:latin typeface="华文仿宋" panose="02010600040101010101" charset="-122"/>
                <a:ea typeface="华文仿宋" panose="02010600040101010101" charset="-122"/>
                <a:cs typeface="华文仿宋" panose="02010600040101010101" charset="-122"/>
              </a:rPr>
              <a:t>BB</a:t>
            </a:r>
            <a:r>
              <a:rPr lang="zh-CN" altLang="en-US" sz="2200" b="1" dirty="0">
                <a:latin typeface="华文仿宋" panose="02010600040101010101" charset="-122"/>
                <a:ea typeface="华文仿宋" panose="02010600040101010101" charset="-122"/>
                <a:cs typeface="华文仿宋" panose="02010600040101010101" charset="-122"/>
              </a:rPr>
              <a:t>用于劳力型心绞痛患者。若β受体阻滞剂禁忌或不能耐受时，可选CCB类药物中的氨氯地平、硝苯地平或非洛地平，必要时可选用地尔硫䓬，或选择长效硝酸酯类药物。若β受体阻滞剂达到最大耐受剂量效果仍不理想时，可选用CCB类药物与长效硝酸酯类药物类药物联合使用</a:t>
            </a:r>
            <a:r>
              <a:rPr lang="en-US" altLang="zh-CN" sz="2200" b="1" dirty="0">
                <a:latin typeface="华文仿宋" panose="02010600040101010101" charset="-122"/>
                <a:ea typeface="华文仿宋" panose="02010600040101010101" charset="-122"/>
                <a:cs typeface="华文仿宋" panose="02010600040101010101" charset="-122"/>
              </a:rPr>
              <a:t>.</a:t>
            </a: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07310" y="116840"/>
            <a:ext cx="7459980" cy="653415"/>
          </a:xfrm>
        </p:spPr>
        <p:txBody>
          <a:bodyPr>
            <a:normAutofit/>
          </a:bodyPr>
          <a:lstStyle/>
          <a:p>
            <a:r>
              <a:rPr lang="zh-CN" altLang="en-US" sz="2800" b="1" dirty="0">
                <a:ea typeface="微软雅黑" panose="020B0503020204020204" pitchFamily="34" charset="-122"/>
              </a:rPr>
              <a:t>其他改善心肌缺血的药物</a:t>
            </a:r>
            <a:endParaRPr lang="zh-CN" altLang="en-US" sz="2800" b="1" dirty="0">
              <a:ea typeface="微软雅黑" panose="020B0503020204020204" pitchFamily="34" charset="-122"/>
            </a:endParaRPr>
          </a:p>
        </p:txBody>
      </p:sp>
      <p:sp>
        <p:nvSpPr>
          <p:cNvPr id="3" name="内容占位符 2"/>
          <p:cNvSpPr>
            <a:spLocks noGrp="1"/>
          </p:cNvSpPr>
          <p:nvPr>
            <p:ph idx="1"/>
          </p:nvPr>
        </p:nvSpPr>
        <p:spPr>
          <a:xfrm>
            <a:off x="623570" y="1341120"/>
            <a:ext cx="10827385" cy="4885690"/>
          </a:xfrm>
        </p:spPr>
        <p:txBody>
          <a:bodyPr>
            <a:noAutofit/>
          </a:bodyPr>
          <a:lstStyle/>
          <a:p>
            <a:pPr>
              <a:lnSpc>
                <a:spcPct val="130000"/>
              </a:lnSpc>
            </a:pPr>
            <a:r>
              <a:rPr lang="zh-CN" altLang="en-US" sz="2000" b="1" dirty="0">
                <a:latin typeface="华文仿宋" panose="02010600040101010101" charset="-122"/>
                <a:ea typeface="华文仿宋" panose="02010600040101010101" charset="-122"/>
                <a:cs typeface="华文仿宋" panose="02010600040101010101" charset="-122"/>
              </a:rPr>
              <a:t>曲美他嗪：调节心肌能量底物，提高葡萄糖有氧氧化比例，能改善心肌对缺血的耐受性及左心功能，缓解心绞痛。可与β受体阻滞剂等抗心肌缺血药物联用。</a:t>
            </a:r>
            <a:endParaRPr lang="zh-CN" altLang="en-US" sz="2000" b="1" dirty="0">
              <a:latin typeface="华文仿宋" panose="02010600040101010101" charset="-122"/>
              <a:ea typeface="华文仿宋" panose="02010600040101010101" charset="-122"/>
              <a:cs typeface="华文仿宋" panose="02010600040101010101" charset="-122"/>
            </a:endParaRPr>
          </a:p>
          <a:p>
            <a:pPr>
              <a:lnSpc>
                <a:spcPct val="130000"/>
              </a:lnSpc>
            </a:pPr>
            <a:r>
              <a:rPr lang="zh-CN" altLang="en-US" sz="2000" b="1" dirty="0">
                <a:latin typeface="华文仿宋" panose="02010600040101010101" charset="-122"/>
                <a:ea typeface="华文仿宋" panose="02010600040101010101" charset="-122"/>
                <a:cs typeface="华文仿宋" panose="02010600040101010101" charset="-122"/>
              </a:rPr>
              <a:t>尼可地尔：尼可地尔可扩张冠状动脉血管，刺激血管平滑肌上ATP敏感性钾离子通道。长期使用尼可地尔还可稳定冠状动脉斑块。尼可地尔可用于治疗微血管性心绞痛。</a:t>
            </a:r>
            <a:endParaRPr lang="zh-CN" altLang="en-US" sz="2000" b="1" dirty="0">
              <a:latin typeface="华文仿宋" panose="02010600040101010101" charset="-122"/>
              <a:ea typeface="华文仿宋" panose="02010600040101010101" charset="-122"/>
              <a:cs typeface="华文仿宋" panose="02010600040101010101" charset="-122"/>
            </a:endParaRPr>
          </a:p>
          <a:p>
            <a:pPr>
              <a:lnSpc>
                <a:spcPct val="130000"/>
              </a:lnSpc>
            </a:pPr>
            <a:r>
              <a:rPr lang="zh-CN" altLang="en-US" sz="2000" b="1" dirty="0">
                <a:latin typeface="华文仿宋" panose="02010600040101010101" charset="-122"/>
                <a:ea typeface="华文仿宋" panose="02010600040101010101" charset="-122"/>
                <a:cs typeface="华文仿宋" panose="02010600040101010101" charset="-122"/>
              </a:rPr>
              <a:t>伊伐布雷定：伊伐布雷定通过选择性抑制窦房结起搏电流达到减慢心率的作用，从而延长心脏舒张期改善冠状动脉灌注、降低心肌氧耗，对心肌收缩力和血压无影响。在慢性稳定性心绞痛患者中，如不能耐受β受体阻滞剂或β受体阻滞剂效果不佳时，窦性心律且心率&gt;60次/min的患者可选用此药物。</a:t>
            </a:r>
            <a:endParaRPr lang="zh-CN" altLang="en-US" sz="20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ctrTitle"/>
          </p:nvPr>
        </p:nvSpPr>
        <p:spPr/>
        <p:txBody>
          <a:bodyPr vert="horz" wrap="square" lIns="91440" tIns="45720" rIns="91440" bIns="45720" anchor="b">
            <a:normAutofit/>
          </a:bodyPr>
          <a:lstStyle/>
          <a:p>
            <a:pPr algn="ctr" eaLnBrk="1" hangingPunct="1"/>
            <a:r>
              <a:rPr lang="en-US" altLang="zh-CN" sz="2800" b="1" dirty="0">
                <a:ea typeface="微软雅黑" panose="020B0503020204020204" pitchFamily="34" charset="-122"/>
              </a:rPr>
              <a:t>A:ACEI</a:t>
            </a:r>
            <a:r>
              <a:rPr lang="zh-CN" altLang="en-US" sz="2800" b="1" dirty="0">
                <a:ea typeface="微软雅黑" panose="020B0503020204020204" pitchFamily="34" charset="-122"/>
              </a:rPr>
              <a:t>和</a:t>
            </a:r>
            <a:r>
              <a:rPr lang="en-US" altLang="zh-CN" sz="2800" b="1" dirty="0">
                <a:ea typeface="微软雅黑" panose="020B0503020204020204" pitchFamily="34" charset="-122"/>
              </a:rPr>
              <a:t>ARB</a:t>
            </a:r>
            <a:endParaRPr lang="en-US" altLang="zh-CN" sz="2800" b="1" dirty="0">
              <a:ea typeface="微软雅黑" panose="020B0503020204020204" pitchFamily="34"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p:nvPr/>
        </p:nvSpPr>
        <p:spPr>
          <a:xfrm>
            <a:off x="2114550" y="304800"/>
            <a:ext cx="8440738" cy="1143000"/>
          </a:xfrm>
          <a:prstGeom prst="rect">
            <a:avLst/>
          </a:prstGeom>
          <a:noFill/>
          <a:ln w="9525">
            <a:noFill/>
          </a:ln>
        </p:spPr>
        <p:txBody>
          <a:bodyPr lIns="92075" tIns="46038" rIns="92075" bIns="46038" anchor="ctr"/>
          <a:lstStyle/>
          <a:p>
            <a:pPr lvl="0" eaLnBrk="1" hangingPunct="1"/>
            <a:endParaRPr lang="zh-CN" altLang="en-US" sz="3600" b="1" dirty="0">
              <a:latin typeface="Times New Roman" panose="02020603050405020304" pitchFamily="18" charset="0"/>
              <a:ea typeface="华文楷体" panose="02010600040101010101" charset="-122"/>
            </a:endParaRPr>
          </a:p>
        </p:txBody>
      </p:sp>
      <p:grpSp>
        <p:nvGrpSpPr>
          <p:cNvPr id="43011" name="Group 3"/>
          <p:cNvGrpSpPr>
            <a:grpSpLocks noChangeAspect="1"/>
          </p:cNvGrpSpPr>
          <p:nvPr/>
        </p:nvGrpSpPr>
        <p:grpSpPr>
          <a:xfrm>
            <a:off x="2000409" y="1021432"/>
            <a:ext cx="7466481" cy="4318000"/>
            <a:chOff x="482" y="1126"/>
            <a:chExt cx="4847" cy="3022"/>
          </a:xfrm>
        </p:grpSpPr>
        <p:sp>
          <p:nvSpPr>
            <p:cNvPr id="43014" name="Oval 4"/>
            <p:cNvSpPr>
              <a:spLocks noChangeAspect="1"/>
            </p:cNvSpPr>
            <p:nvPr/>
          </p:nvSpPr>
          <p:spPr>
            <a:xfrm>
              <a:off x="2895" y="1641"/>
              <a:ext cx="252" cy="391"/>
            </a:xfrm>
            <a:prstGeom prst="ellipse">
              <a:avLst/>
            </a:prstGeom>
            <a:solidFill>
              <a:schemeClr val="bg1"/>
            </a:solidFill>
            <a:ln w="9525">
              <a:noFill/>
            </a:ln>
          </p:spPr>
          <p:txBody>
            <a:bodyPr wrap="none" lIns="92075" tIns="46038" rIns="92075" bIns="46038" anchor="ctr">
              <a:spAutoFit/>
            </a:bodyP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15" name="Line 5"/>
            <p:cNvSpPr>
              <a:spLocks noChangeAspect="1"/>
            </p:cNvSpPr>
            <p:nvPr/>
          </p:nvSpPr>
          <p:spPr>
            <a:xfrm flipH="1">
              <a:off x="2301" y="3371"/>
              <a:ext cx="144" cy="0"/>
            </a:xfrm>
            <a:prstGeom prst="line">
              <a:avLst/>
            </a:prstGeom>
            <a:ln w="38100" cap="flat" cmpd="sng">
              <a:solidFill>
                <a:srgbClr val="3366FF"/>
              </a:solidFill>
              <a:prstDash val="solid"/>
              <a:headEnd type="none" w="sm" len="sm"/>
              <a:tailEnd type="none" w="sm" len="sm"/>
            </a:ln>
          </p:spPr>
          <p:txBody>
            <a:bodyPr/>
            <a:lstStyle/>
            <a:p>
              <a:endParaRPr lang="zh-CN" altLang="en-US"/>
            </a:p>
          </p:txBody>
        </p:sp>
        <p:sp>
          <p:nvSpPr>
            <p:cNvPr id="43016" name="Line 6"/>
            <p:cNvSpPr>
              <a:spLocks noChangeAspect="1"/>
            </p:cNvSpPr>
            <p:nvPr/>
          </p:nvSpPr>
          <p:spPr>
            <a:xfrm flipH="1">
              <a:off x="2445" y="3320"/>
              <a:ext cx="0" cy="111"/>
            </a:xfrm>
            <a:prstGeom prst="line">
              <a:avLst/>
            </a:prstGeom>
            <a:ln w="38100" cap="flat" cmpd="sng">
              <a:solidFill>
                <a:srgbClr val="3366FF"/>
              </a:solidFill>
              <a:prstDash val="solid"/>
              <a:headEnd type="none" w="sm" len="sm"/>
              <a:tailEnd type="none" w="sm" len="sm"/>
            </a:ln>
          </p:spPr>
          <p:txBody>
            <a:bodyPr/>
            <a:lstStyle/>
            <a:p>
              <a:endParaRPr lang="zh-CN" altLang="en-US"/>
            </a:p>
          </p:txBody>
        </p:sp>
        <p:sp>
          <p:nvSpPr>
            <p:cNvPr id="43017" name="Line 7"/>
            <p:cNvSpPr>
              <a:spLocks noChangeAspect="1"/>
            </p:cNvSpPr>
            <p:nvPr/>
          </p:nvSpPr>
          <p:spPr>
            <a:xfrm flipH="1">
              <a:off x="2422" y="1837"/>
              <a:ext cx="376" cy="2"/>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18" name="Line 8"/>
            <p:cNvSpPr>
              <a:spLocks noChangeAspect="1"/>
            </p:cNvSpPr>
            <p:nvPr/>
          </p:nvSpPr>
          <p:spPr>
            <a:xfrm flipH="1">
              <a:off x="2802" y="1774"/>
              <a:ext cx="0" cy="138"/>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19" name="Rectangle 9"/>
            <p:cNvSpPr>
              <a:spLocks noChangeAspect="1"/>
            </p:cNvSpPr>
            <p:nvPr/>
          </p:nvSpPr>
          <p:spPr>
            <a:xfrm>
              <a:off x="2647" y="2079"/>
              <a:ext cx="1064" cy="279"/>
            </a:xfrm>
            <a:prstGeom prst="rect">
              <a:avLst/>
            </a:prstGeom>
            <a:solidFill>
              <a:srgbClr val="0066CC"/>
            </a:solidFill>
            <a:ln w="12700">
              <a:noFill/>
            </a:ln>
          </p:spPr>
          <p:txBody>
            <a:bodyPr wrap="none" lIns="92075" tIns="46038" rIns="92075" bIns="46038">
              <a:spAutoFit/>
            </a:bodyPr>
            <a:lstStyle/>
            <a:p>
              <a:pPr lvl="0" eaLnBrk="0" hangingPunct="0"/>
              <a:r>
                <a:rPr lang="zh-CN" altLang="en-US" sz="2000" b="1" dirty="0">
                  <a:solidFill>
                    <a:srgbClr val="FFFFBD"/>
                  </a:solidFill>
                  <a:latin typeface="Univers Condensed" pitchFamily="34" charset="0"/>
                  <a:ea typeface="华文楷体" panose="02010600040101010101" charset="-122"/>
                </a:rPr>
                <a:t>血管紧张素</a:t>
              </a:r>
              <a:r>
                <a:rPr lang="en-US" altLang="zh-CN" sz="2000" b="1" dirty="0">
                  <a:solidFill>
                    <a:srgbClr val="FFFFBD"/>
                  </a:solidFill>
                  <a:latin typeface="Univers Condensed" pitchFamily="34" charset="0"/>
                  <a:ea typeface="华文楷体" panose="02010600040101010101" charset="-122"/>
                </a:rPr>
                <a:t>I </a:t>
              </a:r>
              <a:endParaRPr lang="en-US" altLang="zh-CN" sz="2000" b="1" dirty="0">
                <a:solidFill>
                  <a:srgbClr val="FFFFBD"/>
                </a:solidFill>
                <a:latin typeface="Univers Condensed" pitchFamily="34" charset="0"/>
                <a:ea typeface="华文楷体" panose="02010600040101010101" charset="-122"/>
              </a:endParaRPr>
            </a:p>
          </p:txBody>
        </p:sp>
        <p:sp>
          <p:nvSpPr>
            <p:cNvPr id="43020" name="Rectangle 10"/>
            <p:cNvSpPr>
              <a:spLocks noChangeAspect="1"/>
            </p:cNvSpPr>
            <p:nvPr/>
          </p:nvSpPr>
          <p:spPr>
            <a:xfrm>
              <a:off x="2763" y="1126"/>
              <a:ext cx="1012" cy="430"/>
            </a:xfrm>
            <a:prstGeom prst="rect">
              <a:avLst/>
            </a:prstGeom>
            <a:solidFill>
              <a:srgbClr val="0066CC"/>
            </a:solidFill>
            <a:ln w="12700">
              <a:noFill/>
            </a:ln>
          </p:spPr>
          <p:txBody>
            <a:bodyPr wrap="none" lIns="92075" tIns="46038" rIns="92075" bIns="46038">
              <a:spAutoFit/>
            </a:bodyPr>
            <a:lstStyle/>
            <a:p>
              <a:pPr lvl="0" algn="ctr" eaLnBrk="0" hangingPunct="0"/>
              <a:r>
                <a:rPr lang="zh-CN" altLang="en-US" b="1" dirty="0">
                  <a:solidFill>
                    <a:srgbClr val="FFFFBD"/>
                  </a:solidFill>
                  <a:latin typeface="Univers Condensed" pitchFamily="34" charset="0"/>
                  <a:ea typeface="华文楷体" panose="02010600040101010101" charset="-122"/>
                </a:rPr>
                <a:t>血管紧张素原</a:t>
              </a:r>
              <a:endParaRPr lang="zh-CN" altLang="en-US" b="1" dirty="0">
                <a:solidFill>
                  <a:srgbClr val="FFFFBD"/>
                </a:solidFill>
                <a:latin typeface="Univers Condensed" pitchFamily="34" charset="0"/>
                <a:ea typeface="华文楷体" panose="02010600040101010101" charset="-122"/>
              </a:endParaRPr>
            </a:p>
            <a:p>
              <a:pPr lvl="0" algn="ctr" eaLnBrk="0" hangingPunct="0"/>
              <a:r>
                <a:rPr lang="en-US" altLang="zh-CN" sz="1600" b="1" dirty="0">
                  <a:solidFill>
                    <a:srgbClr val="FFFFBD"/>
                  </a:solidFill>
                  <a:latin typeface="Univers Condensed" pitchFamily="34" charset="0"/>
                  <a:ea typeface="华文楷体" panose="02010600040101010101" charset="-122"/>
                </a:rPr>
                <a:t>(</a:t>
              </a:r>
              <a:r>
                <a:rPr lang="zh-CN" altLang="en-US" sz="1600" b="1" dirty="0">
                  <a:solidFill>
                    <a:srgbClr val="FFFFBD"/>
                  </a:solidFill>
                  <a:latin typeface="Univers Condensed" pitchFamily="34" charset="0"/>
                  <a:ea typeface="华文楷体" panose="02010600040101010101" charset="-122"/>
                </a:rPr>
                <a:t>肝脏</a:t>
              </a:r>
              <a:r>
                <a:rPr lang="en-US" altLang="zh-CN" sz="1600" b="1" dirty="0">
                  <a:solidFill>
                    <a:srgbClr val="FFFFBD"/>
                  </a:solidFill>
                  <a:latin typeface="Univers Condensed" pitchFamily="34" charset="0"/>
                  <a:ea typeface="华文楷体" panose="02010600040101010101" charset="-122"/>
                </a:rPr>
                <a:t>)</a:t>
              </a:r>
              <a:endParaRPr lang="en-US" altLang="zh-CN" sz="1600" b="1" dirty="0">
                <a:solidFill>
                  <a:srgbClr val="FFFFBD"/>
                </a:solidFill>
                <a:latin typeface="Univers Condensed" pitchFamily="34" charset="0"/>
                <a:ea typeface="华文楷体" panose="02010600040101010101" charset="-122"/>
              </a:endParaRPr>
            </a:p>
          </p:txBody>
        </p:sp>
        <p:grpSp>
          <p:nvGrpSpPr>
            <p:cNvPr id="43021" name="Group 11"/>
            <p:cNvGrpSpPr>
              <a:grpSpLocks noChangeAspect="1"/>
            </p:cNvGrpSpPr>
            <p:nvPr/>
          </p:nvGrpSpPr>
          <p:grpSpPr>
            <a:xfrm>
              <a:off x="2779" y="3093"/>
              <a:ext cx="976" cy="377"/>
              <a:chOff x="2640" y="3209"/>
              <a:chExt cx="976" cy="407"/>
            </a:xfrm>
          </p:grpSpPr>
          <p:sp>
            <p:nvSpPr>
              <p:cNvPr id="43050" name="Line 12"/>
              <p:cNvSpPr>
                <a:spLocks noChangeAspect="1"/>
              </p:cNvSpPr>
              <p:nvPr/>
            </p:nvSpPr>
            <p:spPr>
              <a:xfrm flipH="1">
                <a:off x="2640" y="3209"/>
                <a:ext cx="506" cy="407"/>
              </a:xfrm>
              <a:prstGeom prst="line">
                <a:avLst/>
              </a:prstGeom>
              <a:ln w="57150" cap="flat" cmpd="sng">
                <a:solidFill>
                  <a:srgbClr val="FF9900"/>
                </a:solidFill>
                <a:prstDash val="solid"/>
                <a:headEnd type="none" w="sm" len="sm"/>
                <a:tailEnd type="stealth" w="med" len="med"/>
              </a:ln>
            </p:spPr>
            <p:txBody>
              <a:bodyPr/>
              <a:lstStyle/>
              <a:p>
                <a:endParaRPr lang="zh-CN" altLang="en-US"/>
              </a:p>
            </p:txBody>
          </p:sp>
          <p:sp>
            <p:nvSpPr>
              <p:cNvPr id="43051" name="Line 13"/>
              <p:cNvSpPr>
                <a:spLocks noChangeAspect="1"/>
              </p:cNvSpPr>
              <p:nvPr/>
            </p:nvSpPr>
            <p:spPr>
              <a:xfrm>
                <a:off x="3146" y="3209"/>
                <a:ext cx="470" cy="399"/>
              </a:xfrm>
              <a:prstGeom prst="line">
                <a:avLst/>
              </a:prstGeom>
              <a:ln w="57150" cap="flat" cmpd="sng">
                <a:solidFill>
                  <a:srgbClr val="FF9900"/>
                </a:solidFill>
                <a:prstDash val="solid"/>
                <a:headEnd type="none" w="sm" len="sm"/>
                <a:tailEnd type="stealth" w="med" len="med"/>
              </a:ln>
            </p:spPr>
            <p:txBody>
              <a:bodyPr/>
              <a:lstStyle/>
              <a:p>
                <a:endParaRPr lang="zh-CN" altLang="en-US"/>
              </a:p>
            </p:txBody>
          </p:sp>
        </p:grpSp>
        <p:sp>
          <p:nvSpPr>
            <p:cNvPr id="43022" name="AutoShape 14"/>
            <p:cNvSpPr>
              <a:spLocks noChangeAspect="1"/>
            </p:cNvSpPr>
            <p:nvPr/>
          </p:nvSpPr>
          <p:spPr>
            <a:xfrm>
              <a:off x="3212" y="1641"/>
              <a:ext cx="96" cy="424"/>
            </a:xfrm>
            <a:prstGeom prst="downArrow">
              <a:avLst>
                <a:gd name="adj1" fmla="val 50000"/>
                <a:gd name="adj2" fmla="val 220853"/>
              </a:avLst>
            </a:prstGeom>
            <a:solidFill>
              <a:srgbClr val="FF9900"/>
            </a:solidFill>
            <a:ln w="12700" cap="flat" cmpd="sng">
              <a:solidFill>
                <a:schemeClr val="tx1"/>
              </a:solidFill>
              <a:prstDash val="solid"/>
              <a:miter/>
              <a:headEnd type="none" w="med" len="med"/>
              <a:tailEnd type="none" w="med" len="med"/>
            </a:ln>
          </p:spPr>
          <p:txBody>
            <a:bodyPr wrap="none" anchor="ctr"/>
            <a:lstStyle/>
            <a:p>
              <a:pPr lvl="0" algn="ctr" eaLnBrk="0" hangingPunct="0"/>
              <a:endParaRPr lang="zh-CN" altLang="en-US" sz="1800" b="1" dirty="0">
                <a:solidFill>
                  <a:srgbClr val="FFFFBD"/>
                </a:solidFill>
                <a:latin typeface="Univers Condensed" pitchFamily="34" charset="0"/>
                <a:ea typeface="华文楷体" panose="02010600040101010101" charset="-122"/>
              </a:endParaRPr>
            </a:p>
          </p:txBody>
        </p:sp>
        <p:grpSp>
          <p:nvGrpSpPr>
            <p:cNvPr id="43023" name="Group 15"/>
            <p:cNvGrpSpPr>
              <a:grpSpLocks noChangeAspect="1"/>
            </p:cNvGrpSpPr>
            <p:nvPr/>
          </p:nvGrpSpPr>
          <p:grpSpPr>
            <a:xfrm>
              <a:off x="2171" y="3532"/>
              <a:ext cx="841" cy="616"/>
              <a:chOff x="2171" y="3623"/>
              <a:chExt cx="841" cy="616"/>
            </a:xfrm>
          </p:grpSpPr>
          <p:sp>
            <p:nvSpPr>
              <p:cNvPr id="43048" name="AutoShape 16"/>
              <p:cNvSpPr>
                <a:spLocks noChangeAspect="1"/>
              </p:cNvSpPr>
              <p:nvPr/>
            </p:nvSpPr>
            <p:spPr>
              <a:xfrm rot="-10800000" flipH="1">
                <a:off x="2171" y="3623"/>
                <a:ext cx="841" cy="616"/>
              </a:xfrm>
              <a:prstGeom prst="triangle">
                <a:avLst>
                  <a:gd name="adj" fmla="val 49995"/>
                </a:avLst>
              </a:prstGeom>
              <a:gradFill rotWithShape="0">
                <a:gsLst>
                  <a:gs pos="0">
                    <a:srgbClr val="B2B200"/>
                  </a:gs>
                  <a:gs pos="100000">
                    <a:srgbClr val="FFFF00">
                      <a:alpha val="50000"/>
                    </a:srgbClr>
                  </a:gs>
                </a:gsLst>
                <a:lin ang="5400000" scaled="1"/>
                <a:tileRect/>
              </a:gradFill>
              <a:ln w="9525">
                <a:noFill/>
              </a:ln>
            </p:spPr>
            <p:txBody>
              <a:bodyPr wrap="none" anchor="ct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49" name="Rectangle 17"/>
              <p:cNvSpPr>
                <a:spLocks noChangeAspect="1"/>
              </p:cNvSpPr>
              <p:nvPr/>
            </p:nvSpPr>
            <p:spPr>
              <a:xfrm>
                <a:off x="2385" y="3698"/>
                <a:ext cx="422" cy="246"/>
              </a:xfrm>
              <a:prstGeom prst="rect">
                <a:avLst/>
              </a:prstGeom>
              <a:noFill/>
              <a:ln w="9525">
                <a:noFill/>
              </a:ln>
            </p:spPr>
            <p:txBody>
              <a:bodyPr wrap="none" anchor="ctr"/>
              <a:lstStyle/>
              <a:p>
                <a:pPr lvl="0" algn="ctr" eaLnBrk="0" hangingPunct="0"/>
                <a:r>
                  <a:rPr lang="en-US" altLang="zh-CN" sz="2000" b="1" dirty="0">
                    <a:solidFill>
                      <a:srgbClr val="000066"/>
                    </a:solidFill>
                    <a:latin typeface="Univers Condensed" pitchFamily="34" charset="0"/>
                    <a:ea typeface="华文楷体" panose="02010600040101010101" charset="-122"/>
                  </a:rPr>
                  <a:t>AT</a:t>
                </a:r>
                <a:r>
                  <a:rPr lang="en-US" altLang="zh-CN" sz="2000" b="1" baseline="-25000" dirty="0">
                    <a:solidFill>
                      <a:srgbClr val="000066"/>
                    </a:solidFill>
                    <a:latin typeface="Univers Condensed" pitchFamily="34" charset="0"/>
                    <a:ea typeface="华文楷体" panose="02010600040101010101" charset="-122"/>
                  </a:rPr>
                  <a:t>1</a:t>
                </a:r>
                <a:endParaRPr lang="en-US" altLang="zh-CN" sz="1600" b="1" dirty="0">
                  <a:solidFill>
                    <a:srgbClr val="000066"/>
                  </a:solidFill>
                  <a:latin typeface="Univers Condensed" pitchFamily="34" charset="0"/>
                  <a:ea typeface="华文楷体" panose="02010600040101010101" charset="-122"/>
                </a:endParaRPr>
              </a:p>
            </p:txBody>
          </p:sp>
        </p:grpSp>
        <p:grpSp>
          <p:nvGrpSpPr>
            <p:cNvPr id="43024" name="Group 18"/>
            <p:cNvGrpSpPr>
              <a:grpSpLocks noChangeAspect="1"/>
            </p:cNvGrpSpPr>
            <p:nvPr/>
          </p:nvGrpSpPr>
          <p:grpSpPr>
            <a:xfrm>
              <a:off x="3509" y="3532"/>
              <a:ext cx="841" cy="616"/>
              <a:chOff x="3285" y="3623"/>
              <a:chExt cx="841" cy="616"/>
            </a:xfrm>
          </p:grpSpPr>
          <p:sp>
            <p:nvSpPr>
              <p:cNvPr id="43046" name="AutoShape 19"/>
              <p:cNvSpPr>
                <a:spLocks noChangeAspect="1"/>
              </p:cNvSpPr>
              <p:nvPr/>
            </p:nvSpPr>
            <p:spPr>
              <a:xfrm rot="-10800000" flipH="1">
                <a:off x="3285" y="3623"/>
                <a:ext cx="841" cy="616"/>
              </a:xfrm>
              <a:prstGeom prst="triangle">
                <a:avLst>
                  <a:gd name="adj" fmla="val 49995"/>
                </a:avLst>
              </a:prstGeom>
              <a:gradFill rotWithShape="0">
                <a:gsLst>
                  <a:gs pos="0">
                    <a:srgbClr val="B2B200"/>
                  </a:gs>
                  <a:gs pos="100000">
                    <a:srgbClr val="FFFF00">
                      <a:alpha val="50000"/>
                    </a:srgbClr>
                  </a:gs>
                </a:gsLst>
                <a:lin ang="5400000" scaled="1"/>
                <a:tileRect/>
              </a:gradFill>
              <a:ln w="9525">
                <a:noFill/>
              </a:ln>
            </p:spPr>
            <p:txBody>
              <a:bodyPr wrap="none" anchor="ct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47" name="Rectangle 20"/>
              <p:cNvSpPr>
                <a:spLocks noChangeAspect="1"/>
              </p:cNvSpPr>
              <p:nvPr/>
            </p:nvSpPr>
            <p:spPr>
              <a:xfrm>
                <a:off x="3512" y="3696"/>
                <a:ext cx="422" cy="246"/>
              </a:xfrm>
              <a:prstGeom prst="rect">
                <a:avLst/>
              </a:prstGeom>
              <a:noFill/>
              <a:ln w="9525">
                <a:noFill/>
              </a:ln>
            </p:spPr>
            <p:txBody>
              <a:bodyPr wrap="none" anchor="ctr"/>
              <a:lstStyle/>
              <a:p>
                <a:pPr lvl="0" algn="ctr" eaLnBrk="0" hangingPunct="0"/>
                <a:r>
                  <a:rPr lang="en-US" altLang="zh-CN" sz="2000" b="1" dirty="0">
                    <a:solidFill>
                      <a:srgbClr val="000066"/>
                    </a:solidFill>
                    <a:latin typeface="Univers Condensed" pitchFamily="34" charset="0"/>
                    <a:ea typeface="华文楷体" panose="02010600040101010101" charset="-122"/>
                  </a:rPr>
                  <a:t>AT</a:t>
                </a:r>
                <a:r>
                  <a:rPr lang="en-US" altLang="zh-CN" sz="2000" b="1" baseline="-25000" dirty="0">
                    <a:solidFill>
                      <a:srgbClr val="000066"/>
                    </a:solidFill>
                    <a:latin typeface="Univers Condensed" pitchFamily="34" charset="0"/>
                    <a:ea typeface="华文楷体" panose="02010600040101010101" charset="-122"/>
                  </a:rPr>
                  <a:t>2</a:t>
                </a:r>
                <a:endParaRPr lang="en-US" altLang="zh-CN" sz="1600" b="1" dirty="0">
                  <a:solidFill>
                    <a:srgbClr val="000066"/>
                  </a:solidFill>
                  <a:latin typeface="Univers Condensed" pitchFamily="34" charset="0"/>
                  <a:ea typeface="华文楷体" panose="02010600040101010101" charset="-122"/>
                </a:endParaRPr>
              </a:p>
            </p:txBody>
          </p:sp>
        </p:grpSp>
        <p:sp>
          <p:nvSpPr>
            <p:cNvPr id="43025" name="AutoShape 21"/>
            <p:cNvSpPr>
              <a:spLocks noChangeAspect="1"/>
            </p:cNvSpPr>
            <p:nvPr/>
          </p:nvSpPr>
          <p:spPr>
            <a:xfrm>
              <a:off x="3218" y="2403"/>
              <a:ext cx="96" cy="424"/>
            </a:xfrm>
            <a:prstGeom prst="downArrow">
              <a:avLst>
                <a:gd name="adj1" fmla="val 50000"/>
                <a:gd name="adj2" fmla="val 220853"/>
              </a:avLst>
            </a:prstGeom>
            <a:solidFill>
              <a:srgbClr val="FF9900"/>
            </a:solidFill>
            <a:ln w="12700" cap="flat" cmpd="sng">
              <a:solidFill>
                <a:schemeClr val="tx1"/>
              </a:solidFill>
              <a:prstDash val="solid"/>
              <a:miter/>
              <a:headEnd type="none" w="med" len="med"/>
              <a:tailEnd type="none" w="med" len="med"/>
            </a:ln>
          </p:spPr>
          <p:txBody>
            <a:bodyPr wrap="none" anchor="ctr"/>
            <a:lstStyle/>
            <a:p>
              <a:pPr lvl="0" algn="ctr" eaLnBrk="0" hangingPunct="0"/>
              <a:endParaRPr lang="zh-CN" altLang="en-US" sz="1800" b="1" dirty="0">
                <a:solidFill>
                  <a:srgbClr val="FFFFBD"/>
                </a:solidFill>
                <a:latin typeface="Univers Condensed" pitchFamily="34" charset="0"/>
                <a:ea typeface="华文楷体" panose="02010600040101010101" charset="-122"/>
              </a:endParaRPr>
            </a:p>
          </p:txBody>
        </p:sp>
        <p:sp>
          <p:nvSpPr>
            <p:cNvPr id="43026" name="Line 22"/>
            <p:cNvSpPr>
              <a:spLocks noChangeAspect="1"/>
            </p:cNvSpPr>
            <p:nvPr/>
          </p:nvSpPr>
          <p:spPr>
            <a:xfrm flipH="1">
              <a:off x="2256" y="2614"/>
              <a:ext cx="546" cy="2"/>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27" name="Line 23"/>
            <p:cNvSpPr>
              <a:spLocks noChangeAspect="1"/>
            </p:cNvSpPr>
            <p:nvPr/>
          </p:nvSpPr>
          <p:spPr>
            <a:xfrm flipH="1">
              <a:off x="2802" y="2551"/>
              <a:ext cx="0" cy="138"/>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28" name="Rectangle 24"/>
            <p:cNvSpPr>
              <a:spLocks noChangeAspect="1"/>
            </p:cNvSpPr>
            <p:nvPr/>
          </p:nvSpPr>
          <p:spPr>
            <a:xfrm>
              <a:off x="2621" y="2865"/>
              <a:ext cx="1116" cy="279"/>
            </a:xfrm>
            <a:prstGeom prst="rect">
              <a:avLst/>
            </a:prstGeom>
            <a:solidFill>
              <a:srgbClr val="0066CC"/>
            </a:solidFill>
            <a:ln w="12700">
              <a:noFill/>
            </a:ln>
          </p:spPr>
          <p:txBody>
            <a:bodyPr wrap="none" lIns="92075" tIns="46038" rIns="92075" bIns="46038">
              <a:spAutoFit/>
            </a:bodyPr>
            <a:lstStyle/>
            <a:p>
              <a:pPr lvl="0" eaLnBrk="0" hangingPunct="0"/>
              <a:r>
                <a:rPr lang="zh-CN" altLang="en-US" sz="2000" b="1" dirty="0">
                  <a:solidFill>
                    <a:srgbClr val="FFFFBD"/>
                  </a:solidFill>
                  <a:latin typeface="Univers Condensed" pitchFamily="34" charset="0"/>
                  <a:ea typeface="华文楷体" panose="02010600040101010101" charset="-122"/>
                </a:rPr>
                <a:t>血管紧张素</a:t>
              </a:r>
              <a:r>
                <a:rPr lang="en-US" altLang="zh-CN" sz="2000" b="1" dirty="0">
                  <a:solidFill>
                    <a:srgbClr val="FFFFBD"/>
                  </a:solidFill>
                  <a:latin typeface="Univers Condensed" pitchFamily="34" charset="0"/>
                  <a:ea typeface="华文楷体" panose="02010600040101010101" charset="-122"/>
                </a:rPr>
                <a:t> II</a:t>
              </a:r>
              <a:endParaRPr lang="en-US" altLang="zh-CN" sz="2000" b="1" dirty="0">
                <a:solidFill>
                  <a:srgbClr val="FFFFBD"/>
                </a:solidFill>
                <a:latin typeface="Univers Condensed" pitchFamily="34" charset="0"/>
                <a:ea typeface="华文楷体" panose="02010600040101010101" charset="-122"/>
              </a:endParaRPr>
            </a:p>
          </p:txBody>
        </p:sp>
        <p:sp>
          <p:nvSpPr>
            <p:cNvPr id="43029" name="Rectangle 25"/>
            <p:cNvSpPr>
              <a:spLocks noChangeAspect="1"/>
            </p:cNvSpPr>
            <p:nvPr/>
          </p:nvSpPr>
          <p:spPr>
            <a:xfrm>
              <a:off x="1378" y="2414"/>
              <a:ext cx="1026" cy="279"/>
            </a:xfrm>
            <a:prstGeom prst="rect">
              <a:avLst/>
            </a:prstGeom>
            <a:noFill/>
            <a:ln w="9525">
              <a:noFill/>
            </a:ln>
          </p:spPr>
          <p:txBody>
            <a:bodyPr lIns="92075" tIns="46038" rIns="92075" bIns="46038">
              <a:spAutoFit/>
            </a:bodyPr>
            <a:lstStyle/>
            <a:p>
              <a:pPr lvl="0" algn="ctr" eaLnBrk="0" hangingPunct="0"/>
              <a:r>
                <a:rPr lang="en-US" altLang="zh-CN" sz="2000" b="1" dirty="0">
                  <a:solidFill>
                    <a:srgbClr val="000000"/>
                  </a:solidFill>
                  <a:latin typeface="Univers Condensed" pitchFamily="34" charset="0"/>
                  <a:ea typeface="华文楷体" panose="02010600040101010101" charset="-122"/>
                </a:rPr>
                <a:t>ACE</a:t>
              </a:r>
              <a:r>
                <a:rPr lang="zh-CN" altLang="en-US" sz="2000" b="1" dirty="0">
                  <a:solidFill>
                    <a:srgbClr val="000000"/>
                  </a:solidFill>
                  <a:latin typeface="Univers Condensed" pitchFamily="34" charset="0"/>
                  <a:ea typeface="华文楷体" panose="02010600040101010101" charset="-122"/>
                </a:rPr>
                <a:t>抑制</a:t>
              </a:r>
              <a:endParaRPr lang="en-US" altLang="zh-CN" sz="2000" b="1" dirty="0">
                <a:solidFill>
                  <a:srgbClr val="000000"/>
                </a:solidFill>
                <a:latin typeface="Univers Condensed" pitchFamily="34" charset="0"/>
                <a:ea typeface="华文楷体" panose="02010600040101010101" charset="-122"/>
              </a:endParaRPr>
            </a:p>
          </p:txBody>
        </p:sp>
        <p:sp>
          <p:nvSpPr>
            <p:cNvPr id="43030" name="Rectangle 26"/>
            <p:cNvSpPr>
              <a:spLocks noChangeAspect="1"/>
            </p:cNvSpPr>
            <p:nvPr/>
          </p:nvSpPr>
          <p:spPr>
            <a:xfrm>
              <a:off x="816" y="3076"/>
              <a:ext cx="1681" cy="215"/>
            </a:xfrm>
            <a:prstGeom prst="rect">
              <a:avLst/>
            </a:prstGeom>
            <a:noFill/>
            <a:ln w="9525">
              <a:noFill/>
            </a:ln>
          </p:spPr>
          <p:txBody>
            <a:bodyPr lIns="92075" tIns="46038" rIns="92075" bIns="46038">
              <a:spAutoFit/>
            </a:bodyPr>
            <a:lstStyle/>
            <a:p>
              <a:pPr lvl="0" algn="ctr" eaLnBrk="0" hangingPunct="0"/>
              <a:r>
                <a:rPr lang="zh-CN" altLang="en-US" sz="1400" b="1" dirty="0">
                  <a:solidFill>
                    <a:srgbClr val="000000"/>
                  </a:solidFill>
                  <a:latin typeface="Univers Condensed" pitchFamily="34" charset="0"/>
                  <a:ea typeface="华文楷体" panose="02010600040101010101" charset="-122"/>
                </a:rPr>
                <a:t>血管紧张素受体阻滞剂</a:t>
              </a:r>
              <a:endParaRPr lang="en-US" altLang="zh-CN" sz="1600" b="1" dirty="0">
                <a:solidFill>
                  <a:srgbClr val="000000"/>
                </a:solidFill>
                <a:latin typeface="Univers Condensed" pitchFamily="34" charset="0"/>
                <a:ea typeface="华文楷体" panose="02010600040101010101" charset="-122"/>
              </a:endParaRPr>
            </a:p>
          </p:txBody>
        </p:sp>
        <p:sp>
          <p:nvSpPr>
            <p:cNvPr id="43031" name="Rectangle 27"/>
            <p:cNvSpPr>
              <a:spLocks noChangeAspect="1"/>
            </p:cNvSpPr>
            <p:nvPr/>
          </p:nvSpPr>
          <p:spPr>
            <a:xfrm>
              <a:off x="1192" y="1514"/>
              <a:ext cx="1305" cy="495"/>
            </a:xfrm>
            <a:prstGeom prst="rect">
              <a:avLst/>
            </a:prstGeom>
            <a:noFill/>
            <a:ln w="9525">
              <a:noFill/>
            </a:ln>
          </p:spPr>
          <p:txBody>
            <a:bodyPr wrap="square" lIns="92075" tIns="46038" rIns="92075" bIns="46038">
              <a:spAutoFit/>
            </a:bodyPr>
            <a:lstStyle/>
            <a:p>
              <a:pPr lvl="0" algn="ctr" eaLnBrk="0" hangingPunct="0"/>
              <a:r>
                <a:rPr lang="zh-CN" altLang="en-US" sz="2000" b="1" dirty="0">
                  <a:solidFill>
                    <a:srgbClr val="000000"/>
                  </a:solidFill>
                  <a:latin typeface="Univers Condensed" pitchFamily="34" charset="0"/>
                  <a:ea typeface="华文楷体" panose="02010600040101010101" charset="-122"/>
                </a:rPr>
                <a:t>肾素抑制或者</a:t>
              </a:r>
              <a:r>
                <a:rPr lang="en-US" altLang="zh-CN" sz="2000" b="1" dirty="0">
                  <a:solidFill>
                    <a:srgbClr val="000000"/>
                  </a:solidFill>
                  <a:latin typeface="Univers Condensed" pitchFamily="34" charset="0"/>
                  <a:ea typeface="华文楷体" panose="02010600040101010101" charset="-122"/>
                </a:rPr>
                <a:t>ACE</a:t>
              </a:r>
              <a:r>
                <a:rPr lang="zh-CN" altLang="en-US" sz="2000" b="1" dirty="0">
                  <a:solidFill>
                    <a:srgbClr val="000000"/>
                  </a:solidFill>
                  <a:latin typeface="Univers Condensed" pitchFamily="34" charset="0"/>
                  <a:ea typeface="华文楷体" panose="02010600040101010101" charset="-122"/>
                </a:rPr>
                <a:t>抑制</a:t>
              </a:r>
              <a:endParaRPr lang="zh-CN" altLang="en-US" sz="2000" b="1" dirty="0">
                <a:solidFill>
                  <a:srgbClr val="000000"/>
                </a:solidFill>
                <a:latin typeface="Univers Condensed" pitchFamily="34" charset="0"/>
                <a:ea typeface="华文楷体" panose="02010600040101010101" charset="-122"/>
              </a:endParaRPr>
            </a:p>
          </p:txBody>
        </p:sp>
        <p:sp>
          <p:nvSpPr>
            <p:cNvPr id="43032" name="Line 28"/>
            <p:cNvSpPr>
              <a:spLocks noChangeAspect="1"/>
            </p:cNvSpPr>
            <p:nvPr/>
          </p:nvSpPr>
          <p:spPr>
            <a:xfrm>
              <a:off x="2920" y="1838"/>
              <a:ext cx="96" cy="0"/>
            </a:xfrm>
            <a:prstGeom prst="line">
              <a:avLst/>
            </a:prstGeom>
            <a:ln w="76200" cap="flat" cmpd="sng">
              <a:solidFill>
                <a:schemeClr val="tx1"/>
              </a:solidFill>
              <a:prstDash val="solid"/>
              <a:headEnd type="none" w="med" len="med"/>
              <a:tailEnd type="none" w="med" len="med"/>
            </a:ln>
          </p:spPr>
          <p:txBody>
            <a:bodyPr/>
            <a:lstStyle/>
            <a:p>
              <a:endParaRPr lang="zh-CN" altLang="en-US"/>
            </a:p>
          </p:txBody>
        </p:sp>
        <p:sp>
          <p:nvSpPr>
            <p:cNvPr id="43033" name="Oval 29"/>
            <p:cNvSpPr>
              <a:spLocks noChangeAspect="1"/>
            </p:cNvSpPr>
            <p:nvPr/>
          </p:nvSpPr>
          <p:spPr>
            <a:xfrm>
              <a:off x="2902" y="2414"/>
              <a:ext cx="252" cy="391"/>
            </a:xfrm>
            <a:prstGeom prst="ellipse">
              <a:avLst/>
            </a:prstGeom>
            <a:solidFill>
              <a:schemeClr val="bg1"/>
            </a:solidFill>
            <a:ln w="9525">
              <a:noFill/>
            </a:ln>
          </p:spPr>
          <p:txBody>
            <a:bodyPr wrap="none" lIns="92075" tIns="46038" rIns="92075" bIns="46038" anchor="ctr">
              <a:spAutoFit/>
            </a:bodyP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34" name="Line 30"/>
            <p:cNvSpPr>
              <a:spLocks noChangeAspect="1"/>
            </p:cNvSpPr>
            <p:nvPr/>
          </p:nvSpPr>
          <p:spPr>
            <a:xfrm>
              <a:off x="2927" y="2611"/>
              <a:ext cx="96" cy="0"/>
            </a:xfrm>
            <a:prstGeom prst="line">
              <a:avLst/>
            </a:prstGeom>
            <a:ln w="76200" cap="flat" cmpd="sng">
              <a:solidFill>
                <a:schemeClr val="tx1"/>
              </a:solidFill>
              <a:prstDash val="solid"/>
              <a:headEnd type="none" w="med" len="med"/>
              <a:tailEnd type="none" w="med" len="med"/>
            </a:ln>
          </p:spPr>
          <p:txBody>
            <a:bodyPr/>
            <a:lstStyle/>
            <a:p>
              <a:endParaRPr lang="zh-CN" altLang="en-US"/>
            </a:p>
          </p:txBody>
        </p:sp>
        <p:sp>
          <p:nvSpPr>
            <p:cNvPr id="43035" name="Oval 31"/>
            <p:cNvSpPr>
              <a:spLocks noChangeAspect="1"/>
            </p:cNvSpPr>
            <p:nvPr/>
          </p:nvSpPr>
          <p:spPr>
            <a:xfrm>
              <a:off x="2491" y="3186"/>
              <a:ext cx="252" cy="391"/>
            </a:xfrm>
            <a:prstGeom prst="ellipse">
              <a:avLst/>
            </a:prstGeom>
            <a:solidFill>
              <a:schemeClr val="bg1"/>
            </a:solidFill>
            <a:ln w="9525">
              <a:noFill/>
            </a:ln>
          </p:spPr>
          <p:txBody>
            <a:bodyPr wrap="none" lIns="92075" tIns="46038" rIns="92075" bIns="46038" anchor="ctr">
              <a:spAutoFit/>
            </a:bodyP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36" name="Line 32"/>
            <p:cNvSpPr>
              <a:spLocks noChangeAspect="1"/>
            </p:cNvSpPr>
            <p:nvPr/>
          </p:nvSpPr>
          <p:spPr>
            <a:xfrm rot="-792624">
              <a:off x="2535" y="3350"/>
              <a:ext cx="170" cy="45"/>
            </a:xfrm>
            <a:prstGeom prst="line">
              <a:avLst/>
            </a:prstGeom>
            <a:ln w="76200" cap="flat" cmpd="sng">
              <a:solidFill>
                <a:schemeClr val="tx1"/>
              </a:solidFill>
              <a:prstDash val="solid"/>
              <a:headEnd type="none" w="med" len="med"/>
              <a:tailEnd type="none" w="med" len="med"/>
            </a:ln>
          </p:spPr>
          <p:txBody>
            <a:bodyPr/>
            <a:lstStyle/>
            <a:p>
              <a:endParaRPr lang="zh-CN" altLang="en-US"/>
            </a:p>
          </p:txBody>
        </p:sp>
        <p:sp>
          <p:nvSpPr>
            <p:cNvPr id="43037" name="Rectangle 33"/>
            <p:cNvSpPr>
              <a:spLocks noChangeAspect="1"/>
            </p:cNvSpPr>
            <p:nvPr/>
          </p:nvSpPr>
          <p:spPr>
            <a:xfrm>
              <a:off x="482" y="2221"/>
              <a:ext cx="615" cy="279"/>
            </a:xfrm>
            <a:prstGeom prst="rect">
              <a:avLst/>
            </a:prstGeom>
            <a:noFill/>
            <a:ln w="12700">
              <a:noFill/>
            </a:ln>
          </p:spPr>
          <p:txBody>
            <a:bodyPr wrap="none" lIns="92075" tIns="46038" rIns="92075" bIns="46038">
              <a:spAutoFit/>
            </a:bodyPr>
            <a:lstStyle/>
            <a:p>
              <a:pPr lvl="0" eaLnBrk="0" hangingPunct="0"/>
              <a:r>
                <a:rPr lang="zh-CN" altLang="en-US" sz="2000" b="1" dirty="0">
                  <a:solidFill>
                    <a:srgbClr val="66CCFF"/>
                  </a:solidFill>
                  <a:latin typeface="Univers Condensed" pitchFamily="34" charset="0"/>
                  <a:ea typeface="华文楷体" panose="02010600040101010101" charset="-122"/>
                </a:rPr>
                <a:t>缓激肽</a:t>
              </a:r>
              <a:endParaRPr lang="zh-CN" altLang="en-US" sz="2000" b="1" dirty="0">
                <a:solidFill>
                  <a:srgbClr val="66CCFF"/>
                </a:solidFill>
                <a:latin typeface="Univers Condensed" pitchFamily="34" charset="0"/>
                <a:ea typeface="华文楷体" panose="02010600040101010101" charset="-122"/>
              </a:endParaRPr>
            </a:p>
          </p:txBody>
        </p:sp>
        <p:sp>
          <p:nvSpPr>
            <p:cNvPr id="43038" name="Rectangle 34"/>
            <p:cNvSpPr>
              <a:spLocks noChangeAspect="1"/>
            </p:cNvSpPr>
            <p:nvPr/>
          </p:nvSpPr>
          <p:spPr>
            <a:xfrm>
              <a:off x="563" y="2707"/>
              <a:ext cx="975" cy="279"/>
            </a:xfrm>
            <a:prstGeom prst="rect">
              <a:avLst/>
            </a:prstGeom>
            <a:noFill/>
            <a:ln w="12700">
              <a:noFill/>
            </a:ln>
          </p:spPr>
          <p:txBody>
            <a:bodyPr wrap="none" lIns="92075" tIns="46038" rIns="92075" bIns="46038">
              <a:spAutoFit/>
            </a:bodyPr>
            <a:lstStyle/>
            <a:p>
              <a:pPr lvl="0" eaLnBrk="0" hangingPunct="0"/>
              <a:r>
                <a:rPr lang="en-US" altLang="zh-CN" sz="2000" b="1" dirty="0">
                  <a:solidFill>
                    <a:srgbClr val="66CCFF"/>
                  </a:solidFill>
                  <a:latin typeface="Univers Condensed" pitchFamily="34" charset="0"/>
                  <a:ea typeface="华文楷体" panose="02010600040101010101" charset="-122"/>
                </a:rPr>
                <a:t>PEPTIDES</a:t>
              </a:r>
              <a:endParaRPr lang="en-US" altLang="zh-CN" sz="2000" b="1" dirty="0">
                <a:solidFill>
                  <a:srgbClr val="66CCFF"/>
                </a:solidFill>
                <a:latin typeface="Univers Condensed" pitchFamily="34" charset="0"/>
                <a:ea typeface="华文楷体" panose="02010600040101010101" charset="-122"/>
              </a:endParaRPr>
            </a:p>
          </p:txBody>
        </p:sp>
        <p:sp>
          <p:nvSpPr>
            <p:cNvPr id="43039" name="Oval 35"/>
            <p:cNvSpPr>
              <a:spLocks noChangeAspect="1"/>
            </p:cNvSpPr>
            <p:nvPr/>
          </p:nvSpPr>
          <p:spPr>
            <a:xfrm>
              <a:off x="1047" y="2408"/>
              <a:ext cx="252" cy="391"/>
            </a:xfrm>
            <a:prstGeom prst="ellipse">
              <a:avLst/>
            </a:prstGeom>
            <a:solidFill>
              <a:schemeClr val="bg1"/>
            </a:solidFill>
            <a:ln w="9525">
              <a:noFill/>
            </a:ln>
          </p:spPr>
          <p:txBody>
            <a:bodyPr wrap="none" lIns="92075" tIns="46038" rIns="92075" bIns="46038" anchor="ctr">
              <a:spAutoFit/>
            </a:bodyPr>
            <a:lstStyle/>
            <a:p>
              <a:pPr lvl="0" eaLnBrk="1" hangingPunct="1"/>
              <a:endParaRPr lang="zh-CN" altLang="en-US" b="1" dirty="0">
                <a:latin typeface="Times New Roman" panose="02020603050405020304" pitchFamily="18" charset="0"/>
                <a:ea typeface="华文楷体" panose="02010600040101010101" charset="-122"/>
              </a:endParaRPr>
            </a:p>
          </p:txBody>
        </p:sp>
        <p:sp>
          <p:nvSpPr>
            <p:cNvPr id="43040" name="Line 36"/>
            <p:cNvSpPr>
              <a:spLocks noChangeAspect="1"/>
            </p:cNvSpPr>
            <p:nvPr/>
          </p:nvSpPr>
          <p:spPr>
            <a:xfrm>
              <a:off x="1067" y="2605"/>
              <a:ext cx="96" cy="0"/>
            </a:xfrm>
            <a:prstGeom prst="line">
              <a:avLst/>
            </a:prstGeom>
            <a:ln w="76200" cap="flat" cmpd="sng">
              <a:solidFill>
                <a:schemeClr val="tx1"/>
              </a:solidFill>
              <a:prstDash val="solid"/>
              <a:headEnd type="none" w="med" len="med"/>
              <a:tailEnd type="none" w="med" len="med"/>
            </a:ln>
          </p:spPr>
          <p:txBody>
            <a:bodyPr/>
            <a:lstStyle/>
            <a:p>
              <a:endParaRPr lang="zh-CN" altLang="en-US"/>
            </a:p>
          </p:txBody>
        </p:sp>
        <p:sp>
          <p:nvSpPr>
            <p:cNvPr id="43041" name="AutoShape 37"/>
            <p:cNvSpPr>
              <a:spLocks noChangeAspect="1"/>
            </p:cNvSpPr>
            <p:nvPr/>
          </p:nvSpPr>
          <p:spPr>
            <a:xfrm>
              <a:off x="836" y="2508"/>
              <a:ext cx="82" cy="220"/>
            </a:xfrm>
            <a:prstGeom prst="downArrow">
              <a:avLst>
                <a:gd name="adj1" fmla="val 50000"/>
                <a:gd name="adj2" fmla="val 134158"/>
              </a:avLst>
            </a:prstGeom>
            <a:solidFill>
              <a:srgbClr val="FF9900"/>
            </a:solidFill>
            <a:ln w="12700" cap="flat" cmpd="sng">
              <a:solidFill>
                <a:schemeClr val="tx1"/>
              </a:solidFill>
              <a:prstDash val="solid"/>
              <a:miter/>
              <a:headEnd type="none" w="med" len="med"/>
              <a:tailEnd type="none" w="med" len="med"/>
            </a:ln>
          </p:spPr>
          <p:txBody>
            <a:bodyPr wrap="none" anchor="ctr"/>
            <a:lstStyle/>
            <a:p>
              <a:pPr lvl="0" algn="ctr" eaLnBrk="0" hangingPunct="0"/>
              <a:endParaRPr lang="zh-CN" altLang="en-US" sz="1800" b="1" dirty="0">
                <a:solidFill>
                  <a:schemeClr val="folHlink"/>
                </a:solidFill>
                <a:latin typeface="Univers Condensed" pitchFamily="34" charset="0"/>
                <a:ea typeface="华文楷体" panose="02010600040101010101" charset="-122"/>
              </a:endParaRPr>
            </a:p>
          </p:txBody>
        </p:sp>
        <p:sp>
          <p:nvSpPr>
            <p:cNvPr id="43042" name="Line 38"/>
            <p:cNvSpPr>
              <a:spLocks noChangeAspect="1"/>
            </p:cNvSpPr>
            <p:nvPr/>
          </p:nvSpPr>
          <p:spPr>
            <a:xfrm>
              <a:off x="1264" y="2618"/>
              <a:ext cx="224" cy="0"/>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43" name="Line 39"/>
            <p:cNvSpPr>
              <a:spLocks noChangeAspect="1"/>
            </p:cNvSpPr>
            <p:nvPr/>
          </p:nvSpPr>
          <p:spPr>
            <a:xfrm>
              <a:off x="1264" y="2567"/>
              <a:ext cx="0" cy="111"/>
            </a:xfrm>
            <a:prstGeom prst="line">
              <a:avLst/>
            </a:prstGeom>
            <a:ln w="38100" cap="flat" cmpd="sng">
              <a:solidFill>
                <a:srgbClr val="CCECFF"/>
              </a:solidFill>
              <a:prstDash val="solid"/>
              <a:headEnd type="none" w="sm" len="sm"/>
              <a:tailEnd type="none" w="sm" len="sm"/>
            </a:ln>
          </p:spPr>
          <p:txBody>
            <a:bodyPr/>
            <a:lstStyle/>
            <a:p>
              <a:endParaRPr lang="zh-CN" altLang="en-US"/>
            </a:p>
          </p:txBody>
        </p:sp>
        <p:sp>
          <p:nvSpPr>
            <p:cNvPr id="43044" name="AutoShape 40"/>
            <p:cNvSpPr>
              <a:spLocks noChangeAspect="1"/>
            </p:cNvSpPr>
            <p:nvPr/>
          </p:nvSpPr>
          <p:spPr>
            <a:xfrm rot="10800000">
              <a:off x="4251" y="1556"/>
              <a:ext cx="1025" cy="2000"/>
            </a:xfrm>
            <a:custGeom>
              <a:avLst/>
              <a:gdLst>
                <a:gd name="txL" fmla="*/ 12433 w 21600"/>
                <a:gd name="txT" fmla="*/ 2916 h 21600"/>
                <a:gd name="txR" fmla="*/ 18228 w 21600"/>
                <a:gd name="txB" fmla="*/ 9245 h 21600"/>
              </a:gdLst>
              <a:ahLst/>
              <a:cxnLst>
                <a:cxn ang="17694720">
                  <a:pos x="718" y="0"/>
                </a:cxn>
                <a:cxn ang="5898240">
                  <a:pos x="718" y="1126"/>
                </a:cxn>
                <a:cxn ang="5898240">
                  <a:pos x="154" y="2000"/>
                </a:cxn>
                <a:cxn ang="0">
                  <a:pos x="1025" y="563"/>
                </a:cxn>
              </a:cxnLst>
              <a:rect l="txL" t="txT" r="txR" b="txB"/>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rgbClr val="FF9900">
                <a:alpha val="100000"/>
              </a:srgbClr>
            </a:solidFill>
            <a:ln w="12700" cap="flat" cmpd="sng">
              <a:solidFill>
                <a:schemeClr val="tx1">
                  <a:alpha val="100000"/>
                </a:schemeClr>
              </a:solidFill>
              <a:prstDash val="solid"/>
              <a:miter lim="800000"/>
              <a:headEnd type="none" w="med" len="med"/>
              <a:tailEnd type="none" w="med" len="med"/>
            </a:ln>
          </p:spPr>
          <p:txBody>
            <a:bodyPr/>
            <a:lstStyle/>
            <a:p>
              <a:endParaRPr lang="zh-CN" altLang="en-US" b="1">
                <a:ea typeface="华文楷体" panose="02010600040101010101" charset="-122"/>
              </a:endParaRPr>
            </a:p>
          </p:txBody>
        </p:sp>
        <p:sp>
          <p:nvSpPr>
            <p:cNvPr id="43045" name="Rectangle 41"/>
            <p:cNvSpPr>
              <a:spLocks noChangeAspect="1"/>
            </p:cNvSpPr>
            <p:nvPr/>
          </p:nvSpPr>
          <p:spPr>
            <a:xfrm>
              <a:off x="4912" y="1514"/>
              <a:ext cx="417" cy="258"/>
            </a:xfrm>
            <a:prstGeom prst="rect">
              <a:avLst/>
            </a:prstGeom>
            <a:solidFill>
              <a:srgbClr val="0066CC"/>
            </a:solidFill>
            <a:ln w="12700">
              <a:noFill/>
            </a:ln>
          </p:spPr>
          <p:txBody>
            <a:bodyPr wrap="none" lIns="92075" tIns="46038" rIns="92075" bIns="46038">
              <a:spAutoFit/>
            </a:bodyPr>
            <a:lstStyle/>
            <a:p>
              <a:pPr lvl="0" algn="ctr" eaLnBrk="0" hangingPunct="0"/>
              <a:r>
                <a:rPr lang="zh-CN" altLang="en-US" b="1" dirty="0">
                  <a:solidFill>
                    <a:schemeClr val="bg1"/>
                  </a:solidFill>
                  <a:latin typeface="Univers Condensed" pitchFamily="34" charset="0"/>
                  <a:ea typeface="华文楷体" panose="02010600040101010101" charset="-122"/>
                </a:rPr>
                <a:t>糜酶</a:t>
              </a:r>
              <a:endParaRPr lang="zh-CN" altLang="en-US" b="1" dirty="0">
                <a:solidFill>
                  <a:schemeClr val="bg1"/>
                </a:solidFill>
                <a:latin typeface="Univers Condensed" pitchFamily="34" charset="0"/>
                <a:ea typeface="华文楷体" panose="02010600040101010101" charset="-122"/>
              </a:endParaRPr>
            </a:p>
          </p:txBody>
        </p:sp>
      </p:grpSp>
      <p:sp>
        <p:nvSpPr>
          <p:cNvPr id="43013" name="Rectangle 43"/>
          <p:cNvSpPr>
            <a:spLocks noGrp="1"/>
          </p:cNvSpPr>
          <p:nvPr>
            <p:ph type="title"/>
          </p:nvPr>
        </p:nvSpPr>
        <p:spPr/>
        <p:txBody>
          <a:bodyPr vert="horz" wrap="square" lIns="91440" tIns="45720" rIns="91440" bIns="45720" anchor="b">
            <a:normAutofit/>
          </a:bodyPr>
          <a:lstStyle/>
          <a:p>
            <a:pPr algn="ctr" eaLnBrk="1" hangingPunct="1"/>
            <a:r>
              <a:rPr lang="en-US" altLang="zh-CN" sz="2800" b="1" dirty="0">
                <a:ea typeface="微软雅黑" panose="020B0503020204020204" pitchFamily="34" charset="-122"/>
              </a:rPr>
              <a:t>RASI </a:t>
            </a:r>
            <a:r>
              <a:rPr lang="zh-CN" altLang="en-US" sz="2800" b="1" dirty="0">
                <a:ea typeface="微软雅黑" panose="020B0503020204020204" pitchFamily="34" charset="-122"/>
              </a:rPr>
              <a:t>的作用机制</a:t>
            </a:r>
            <a:endParaRPr lang="en-US" altLang="zh-CN" sz="2800" b="1" dirty="0">
              <a:ea typeface="微软雅黑" panose="020B0503020204020204" pitchFamily="34" charset="-122"/>
            </a:endParaRPr>
          </a:p>
        </p:txBody>
      </p:sp>
      <p:sp>
        <p:nvSpPr>
          <p:cNvPr id="43" name="Rectangle 3"/>
          <p:cNvSpPr/>
          <p:nvPr/>
        </p:nvSpPr>
        <p:spPr>
          <a:xfrm>
            <a:off x="3885111" y="5423056"/>
            <a:ext cx="2468563" cy="1426210"/>
          </a:xfrm>
          <a:prstGeom prst="rect">
            <a:avLst/>
          </a:prstGeom>
          <a:noFill/>
          <a:ln w="9525">
            <a:noFill/>
          </a:ln>
        </p:spPr>
        <p:txBody>
          <a:bodyPr lIns="73025" tIns="36512" rIns="73025" bIns="36512">
            <a:spAutoFit/>
          </a:bodyPr>
          <a:lstStyle/>
          <a:p>
            <a:pPr marL="157480" lvl="0" indent="-157480" defTabSz="586105" eaLnBrk="0" hangingPunct="0">
              <a:lnSpc>
                <a:spcPct val="80000"/>
              </a:lnSpc>
              <a:spcBef>
                <a:spcPct val="10000"/>
              </a:spcBef>
            </a:pPr>
            <a:r>
              <a:rPr lang="zh-CN" altLang="en-US" sz="2000" b="1" dirty="0">
                <a:solidFill>
                  <a:schemeClr val="tx2"/>
                </a:solidFill>
                <a:latin typeface="华文楷体" panose="02010600040101010101" charset="-122"/>
                <a:ea typeface="华文楷体" panose="02010600040101010101" charset="-122"/>
              </a:rPr>
              <a:t>血管收缩</a:t>
            </a:r>
            <a:endParaRPr lang="zh-CN" altLang="en-US" sz="2000" b="1" dirty="0">
              <a:solidFill>
                <a:schemeClr val="tx2"/>
              </a:solidFill>
              <a:latin typeface="华文楷体" panose="02010600040101010101" charset="-122"/>
              <a:ea typeface="华文楷体" panose="02010600040101010101" charset="-122"/>
            </a:endParaRPr>
          </a:p>
          <a:p>
            <a:pPr marL="157480" lvl="0" indent="-157480" defTabSz="586105" eaLnBrk="0" hangingPunct="0">
              <a:lnSpc>
                <a:spcPct val="80000"/>
              </a:lnSpc>
              <a:spcBef>
                <a:spcPct val="10000"/>
              </a:spcBef>
            </a:pPr>
            <a:r>
              <a:rPr lang="zh-CN" altLang="en-US" sz="2000" b="1" dirty="0">
                <a:solidFill>
                  <a:schemeClr val="tx2"/>
                </a:solidFill>
                <a:latin typeface="Univers Condensed" pitchFamily="34" charset="0"/>
                <a:ea typeface="华文楷体" panose="02010600040101010101" charset="-122"/>
              </a:rPr>
              <a:t>血管增殖</a:t>
            </a:r>
            <a:endParaRPr lang="zh-CN" altLang="en-US" sz="2000" b="1" dirty="0">
              <a:solidFill>
                <a:schemeClr val="tx2"/>
              </a:solidFill>
              <a:latin typeface="Univers Condensed" pitchFamily="34" charset="0"/>
              <a:ea typeface="华文楷体" panose="02010600040101010101" charset="-122"/>
            </a:endParaRPr>
          </a:p>
          <a:p>
            <a:pPr marL="157480" lvl="0" indent="-157480" defTabSz="586105" eaLnBrk="0" hangingPunct="0">
              <a:lnSpc>
                <a:spcPct val="80000"/>
              </a:lnSpc>
              <a:spcBef>
                <a:spcPct val="10000"/>
              </a:spcBef>
            </a:pPr>
            <a:r>
              <a:rPr lang="zh-CN" altLang="en-US" sz="2000" b="1" dirty="0">
                <a:solidFill>
                  <a:schemeClr val="tx2"/>
                </a:solidFill>
                <a:latin typeface="Univers Condensed" pitchFamily="34" charset="0"/>
                <a:ea typeface="华文楷体" panose="02010600040101010101" charset="-122"/>
              </a:rPr>
              <a:t>醛固酮分泌</a:t>
            </a:r>
            <a:endParaRPr lang="zh-CN" altLang="en-US" sz="2000" b="1" dirty="0">
              <a:solidFill>
                <a:schemeClr val="tx2"/>
              </a:solidFill>
              <a:latin typeface="Univers Condensed" pitchFamily="34" charset="0"/>
              <a:ea typeface="华文楷体" panose="02010600040101010101" charset="-122"/>
            </a:endParaRPr>
          </a:p>
          <a:p>
            <a:pPr marL="157480" lvl="0" indent="-157480" defTabSz="586105" eaLnBrk="0" hangingPunct="0">
              <a:lnSpc>
                <a:spcPct val="80000"/>
              </a:lnSpc>
              <a:spcBef>
                <a:spcPct val="10000"/>
              </a:spcBef>
            </a:pPr>
            <a:r>
              <a:rPr lang="zh-CN" altLang="en-US" sz="2000" b="1" dirty="0">
                <a:solidFill>
                  <a:schemeClr val="tx2"/>
                </a:solidFill>
                <a:latin typeface="Univers Condensed" pitchFamily="34" charset="0"/>
                <a:ea typeface="华文楷体" panose="02010600040101010101" charset="-122"/>
              </a:rPr>
              <a:t>心肌细胞增殖</a:t>
            </a:r>
            <a:endParaRPr lang="zh-CN" altLang="en-US" sz="2000" b="1" dirty="0">
              <a:solidFill>
                <a:schemeClr val="tx2"/>
              </a:solidFill>
              <a:latin typeface="Univers Condensed" pitchFamily="34" charset="0"/>
              <a:ea typeface="华文楷体" panose="02010600040101010101" charset="-122"/>
            </a:endParaRPr>
          </a:p>
          <a:p>
            <a:pPr marL="157480" lvl="0" indent="-157480" defTabSz="586105" eaLnBrk="0" hangingPunct="0">
              <a:lnSpc>
                <a:spcPct val="80000"/>
              </a:lnSpc>
              <a:spcBef>
                <a:spcPct val="10000"/>
              </a:spcBef>
            </a:pPr>
            <a:r>
              <a:rPr lang="zh-CN" altLang="en-US" sz="2000" b="1" dirty="0">
                <a:solidFill>
                  <a:schemeClr val="tx2"/>
                </a:solidFill>
                <a:latin typeface="Univers Condensed" pitchFamily="34" charset="0"/>
                <a:ea typeface="华文楷体" panose="02010600040101010101" charset="-122"/>
              </a:rPr>
              <a:t>交感神经张力增高</a:t>
            </a:r>
            <a:endParaRPr lang="zh-CN" altLang="en-US" sz="2000" b="1" dirty="0">
              <a:solidFill>
                <a:schemeClr val="tx2"/>
              </a:solidFill>
              <a:latin typeface="Univers Condensed" pitchFamily="34" charset="0"/>
              <a:ea typeface="华文楷体" panose="02010600040101010101" charset="-122"/>
            </a:endParaRPr>
          </a:p>
        </p:txBody>
      </p:sp>
      <p:sp>
        <p:nvSpPr>
          <p:cNvPr id="2" name="矩形 1"/>
          <p:cNvSpPr/>
          <p:nvPr/>
        </p:nvSpPr>
        <p:spPr>
          <a:xfrm>
            <a:off x="6643836" y="5423056"/>
            <a:ext cx="1764215" cy="809625"/>
          </a:xfrm>
          <a:prstGeom prst="rect">
            <a:avLst/>
          </a:prstGeom>
        </p:spPr>
        <p:txBody>
          <a:bodyPr wrap="square">
            <a:spAutoFit/>
          </a:bodyPr>
          <a:lstStyle/>
          <a:p>
            <a:pPr marL="157480" lvl="0" indent="-157480" defTabSz="586105" eaLnBrk="0" hangingPunct="0">
              <a:lnSpc>
                <a:spcPct val="80000"/>
              </a:lnSpc>
              <a:spcBef>
                <a:spcPct val="10000"/>
              </a:spcBef>
            </a:pPr>
            <a:r>
              <a:rPr lang="zh-CN" altLang="en-US" b="1" dirty="0">
                <a:solidFill>
                  <a:schemeClr val="tx2"/>
                </a:solidFill>
                <a:latin typeface="Univers Condensed" pitchFamily="34" charset="0"/>
                <a:ea typeface="华文楷体" panose="02010600040101010101" charset="-122"/>
              </a:rPr>
              <a:t>血管扩张</a:t>
            </a:r>
            <a:endParaRPr lang="zh-CN" altLang="en-US" b="1" dirty="0">
              <a:solidFill>
                <a:schemeClr val="tx2"/>
              </a:solidFill>
              <a:latin typeface="Univers Condensed" pitchFamily="34" charset="0"/>
              <a:ea typeface="华文楷体" panose="02010600040101010101" charset="-122"/>
            </a:endParaRPr>
          </a:p>
          <a:p>
            <a:pPr marL="157480" lvl="0" indent="-157480" defTabSz="586105" eaLnBrk="0" hangingPunct="0">
              <a:lnSpc>
                <a:spcPct val="80000"/>
              </a:lnSpc>
              <a:spcBef>
                <a:spcPct val="10000"/>
              </a:spcBef>
            </a:pPr>
            <a:r>
              <a:rPr lang="zh-CN" altLang="en-US" b="1" dirty="0">
                <a:solidFill>
                  <a:schemeClr val="tx2"/>
                </a:solidFill>
                <a:latin typeface="Univers Condensed" pitchFamily="34" charset="0"/>
                <a:ea typeface="华文楷体" panose="02010600040101010101" charset="-122"/>
              </a:rPr>
              <a:t>抗增殖</a:t>
            </a:r>
            <a:endParaRPr lang="zh-CN" altLang="en-US" b="1" dirty="0">
              <a:solidFill>
                <a:schemeClr val="tx2"/>
              </a:solidFill>
              <a:latin typeface="Univers Condensed" pitchFamily="34" charset="0"/>
              <a:ea typeface="华文楷体" panose="02010600040101010101" charset="-122"/>
            </a:endParaRPr>
          </a:p>
          <a:p>
            <a:pPr marL="157480" lvl="0" indent="-157480" defTabSz="586105" eaLnBrk="0" hangingPunct="0">
              <a:lnSpc>
                <a:spcPct val="80000"/>
              </a:lnSpc>
              <a:spcBef>
                <a:spcPct val="10000"/>
              </a:spcBef>
            </a:pPr>
            <a:r>
              <a:rPr lang="zh-CN" altLang="en-US" b="1" dirty="0">
                <a:solidFill>
                  <a:schemeClr val="tx2"/>
                </a:solidFill>
                <a:latin typeface="Univers Condensed" pitchFamily="34" charset="0"/>
                <a:ea typeface="华文楷体" panose="02010600040101010101" charset="-122"/>
              </a:rPr>
              <a:t>凋亡</a:t>
            </a:r>
            <a:endParaRPr lang="zh-CN" altLang="en-US" b="1" dirty="0">
              <a:solidFill>
                <a:schemeClr val="tx2"/>
              </a:solidFill>
              <a:latin typeface="Univers Condensed" pitchFamily="34" charset="0"/>
              <a:ea typeface="华文楷体" panose="02010600040101010101"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作用</a:t>
            </a:r>
            <a:endParaRPr lang="zh-CN" altLang="en-US" sz="2800" b="1" dirty="0">
              <a:ea typeface="微软雅黑" panose="020B0503020204020204" pitchFamily="34" charset="-122"/>
            </a:endParaRPr>
          </a:p>
        </p:txBody>
      </p:sp>
      <p:sp>
        <p:nvSpPr>
          <p:cNvPr id="45059" name="Rectangle 3"/>
          <p:cNvSpPr>
            <a:spLocks noGrp="1"/>
          </p:cNvSpPr>
          <p:nvPr>
            <p:ph idx="1"/>
          </p:nvPr>
        </p:nvSpPr>
        <p:spPr>
          <a:xfrm>
            <a:off x="1631315" y="1219200"/>
            <a:ext cx="8785225" cy="2716530"/>
          </a:xfrm>
        </p:spPr>
        <p:txBody>
          <a:bodyPr vert="horz" wrap="square" lIns="91440" tIns="45720" rIns="91440" bIns="45720" anchor="t">
            <a:normAutofit/>
          </a:bodyPr>
          <a:lstStyle/>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降低外周血管阻力，促进尿钠排泄，不会引起反射性心动过速。</a:t>
            </a:r>
            <a:r>
              <a:rPr lang="zh-CN" altLang="en-US" sz="2200" b="1" dirty="0">
                <a:latin typeface="华文仿宋" panose="02010600040101010101" charset="-122"/>
                <a:ea typeface="华文仿宋" panose="02010600040101010101" charset="-122"/>
                <a:cs typeface="华文仿宋" panose="02010600040101010101" charset="-122"/>
              </a:rPr>
              <a:t> </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可逆转高血压患者的心脏肥厚，减轻冠心病、高血压、2型糖尿病和心力衰竭患者的内皮功能异常。</a:t>
            </a:r>
            <a:r>
              <a:rPr lang="zh-CN" altLang="en-US" sz="2200" b="1" dirty="0">
                <a:latin typeface="华文仿宋" panose="02010600040101010101" charset="-122"/>
                <a:ea typeface="华文仿宋" panose="02010600040101010101" charset="-122"/>
                <a:cs typeface="华文仿宋" panose="02010600040101010101" charset="-122"/>
              </a:rPr>
              <a:t> </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降低肾血管阻力、增加肾血流、促进水钠排泄。 </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抗增生作用，减轻心梗后的心室重构</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90000"/>
              </a:lnSpc>
            </a:pP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p:nvPr>
        </p:nvSpPr>
        <p:spPr>
          <a:xfrm>
            <a:off x="2566391" y="240953"/>
            <a:ext cx="7694295" cy="739775"/>
          </a:xfrm>
        </p:spPr>
        <p:txBody>
          <a:bodyPr vert="horz" wrap="square" lIns="91440" tIns="45720" rIns="91440" bIns="45720" anchor="b">
            <a:noAutofit/>
          </a:bodyPr>
          <a:lstStyle/>
          <a:p>
            <a:pPr eaLnBrk="1" hangingPunct="1"/>
            <a:r>
              <a:rPr lang="en-US" altLang="zh-CN" sz="2800" b="1" dirty="0">
                <a:ea typeface="微软雅黑" panose="020B0503020204020204" pitchFamily="34" charset="-122"/>
              </a:rPr>
              <a:t>ACEI</a:t>
            </a:r>
            <a:r>
              <a:rPr lang="zh-CN" altLang="en-US" sz="2800" b="1" dirty="0">
                <a:ea typeface="微软雅黑" panose="020B0503020204020204" pitchFamily="34" charset="-122"/>
              </a:rPr>
              <a:t>全面的靶器官保护作用在</a:t>
            </a:r>
            <a:br>
              <a:rPr lang="zh-CN" altLang="en-US" sz="2800" b="1" dirty="0">
                <a:ea typeface="微软雅黑" panose="020B0503020204020204" pitchFamily="34" charset="-122"/>
              </a:rPr>
            </a:br>
            <a:r>
              <a:rPr lang="zh-CN" altLang="en-US" sz="2800" b="1" dirty="0">
                <a:ea typeface="微软雅黑" panose="020B0503020204020204" pitchFamily="34" charset="-122"/>
              </a:rPr>
              <a:t>大量循证医学证据中得以体现</a:t>
            </a:r>
            <a:endParaRPr lang="zh-CN" altLang="en-US" sz="2800" b="1" dirty="0">
              <a:ea typeface="微软雅黑" panose="020B0503020204020204" pitchFamily="34" charset="-122"/>
            </a:endParaRPr>
          </a:p>
        </p:txBody>
      </p:sp>
      <p:sp>
        <p:nvSpPr>
          <p:cNvPr id="48131" name="Text Box 3"/>
          <p:cNvSpPr txBox="1"/>
          <p:nvPr/>
        </p:nvSpPr>
        <p:spPr>
          <a:xfrm>
            <a:off x="917575" y="1412875"/>
            <a:ext cx="10017125" cy="2861310"/>
          </a:xfrm>
          <a:prstGeom prst="rect">
            <a:avLst/>
          </a:prstGeom>
          <a:noFill/>
          <a:ln w="9525">
            <a:noFill/>
          </a:ln>
        </p:spPr>
        <p:txBody>
          <a:bodyPr wrap="square">
            <a:spAutoFit/>
          </a:bodyPr>
          <a:lstStyle/>
          <a:p>
            <a:pPr lvl="0" algn="just" eaLnBrk="1" hangingPunct="1">
              <a:lnSpc>
                <a:spcPct val="100000"/>
              </a:lnSpc>
              <a:buFont typeface="Wingdings" panose="05000000000000000000" pitchFamily="2" charset="2"/>
              <a:buChar char="§"/>
            </a:pPr>
            <a:r>
              <a:rPr lang="zh-CN" altLang="en-US" sz="2000" b="1" dirty="0">
                <a:latin typeface="华文仿宋" panose="02010600040101010101" charset="-122"/>
                <a:ea typeface="华文仿宋" panose="02010600040101010101" charset="-122"/>
                <a:cs typeface="华文仿宋" panose="02010600040101010101" charset="-122"/>
              </a:rPr>
              <a:t>心力衰竭：包括</a:t>
            </a:r>
            <a:r>
              <a:rPr lang="en-US" altLang="zh-CN" sz="2000" b="1" dirty="0">
                <a:latin typeface="华文仿宋" panose="02010600040101010101" charset="-122"/>
                <a:ea typeface="华文仿宋" panose="02010600040101010101" charset="-122"/>
                <a:cs typeface="华文仿宋" panose="02010600040101010101" charset="-122"/>
              </a:rPr>
              <a:t>SOLVD、CONSENSUS</a:t>
            </a:r>
            <a:r>
              <a:rPr lang="zh-CN" altLang="en-US" sz="2000" b="1" dirty="0">
                <a:latin typeface="华文仿宋" panose="02010600040101010101" charset="-122"/>
                <a:ea typeface="华文仿宋" panose="02010600040101010101" charset="-122"/>
                <a:cs typeface="华文仿宋" panose="02010600040101010101" charset="-122"/>
              </a:rPr>
              <a:t>等39个临床试验结果一致证明，</a:t>
            </a:r>
            <a:r>
              <a:rPr lang="en-US" altLang="zh-CN" sz="2000" b="1" dirty="0">
                <a:latin typeface="华文仿宋" panose="02010600040101010101" charset="-122"/>
                <a:ea typeface="华文仿宋" panose="02010600040101010101" charset="-122"/>
                <a:cs typeface="华文仿宋" panose="02010600040101010101" charset="-122"/>
              </a:rPr>
              <a:t>ACEI</a:t>
            </a:r>
            <a:r>
              <a:rPr lang="zh-CN" altLang="en-US" sz="2000" b="1" dirty="0">
                <a:latin typeface="华文仿宋" panose="02010600040101010101" charset="-122"/>
                <a:ea typeface="华文仿宋" panose="02010600040101010101" charset="-122"/>
                <a:cs typeface="华文仿宋" panose="02010600040101010101" charset="-122"/>
              </a:rPr>
              <a:t>显著降低心力衰竭的总死亡率；亚组分析进一步表明</a:t>
            </a:r>
            <a:r>
              <a:rPr lang="en-US" altLang="zh-CN" sz="2000" b="1" dirty="0">
                <a:latin typeface="华文仿宋" panose="02010600040101010101" charset="-122"/>
                <a:ea typeface="华文仿宋" panose="02010600040101010101" charset="-122"/>
                <a:cs typeface="华文仿宋" panose="02010600040101010101" charset="-122"/>
              </a:rPr>
              <a:t>ACEI</a:t>
            </a:r>
            <a:r>
              <a:rPr lang="zh-CN" altLang="en-US" sz="2000" b="1" dirty="0">
                <a:latin typeface="华文仿宋" panose="02010600040101010101" charset="-122"/>
                <a:ea typeface="华文仿宋" panose="02010600040101010101" charset="-122"/>
                <a:cs typeface="华文仿宋" panose="02010600040101010101" charset="-122"/>
              </a:rPr>
              <a:t>能延缓心室重塑，防止心室扩大的发展</a:t>
            </a:r>
            <a:endParaRPr lang="zh-CN" altLang="en-US" sz="2000" b="1" dirty="0">
              <a:latin typeface="华文仿宋" panose="02010600040101010101" charset="-122"/>
              <a:ea typeface="华文仿宋" panose="02010600040101010101" charset="-122"/>
              <a:cs typeface="华文仿宋" panose="02010600040101010101" charset="-122"/>
            </a:endParaRPr>
          </a:p>
          <a:p>
            <a:pPr lvl="0" algn="just" eaLnBrk="1" hangingPunct="1">
              <a:lnSpc>
                <a:spcPct val="100000"/>
              </a:lnSpc>
              <a:buFont typeface="Wingdings" panose="05000000000000000000" pitchFamily="2" charset="2"/>
              <a:buChar char="§"/>
            </a:pPr>
            <a:endParaRPr lang="zh-CN" altLang="en-US" sz="2000" b="1" dirty="0">
              <a:latin typeface="华文仿宋" panose="02010600040101010101" charset="-122"/>
              <a:ea typeface="华文仿宋" panose="02010600040101010101" charset="-122"/>
              <a:cs typeface="华文仿宋" panose="02010600040101010101" charset="-122"/>
            </a:endParaRPr>
          </a:p>
          <a:p>
            <a:pPr lvl="0" algn="just" eaLnBrk="1" hangingPunct="1">
              <a:lnSpc>
                <a:spcPct val="100000"/>
              </a:lnSpc>
              <a:buFont typeface="Wingdings" panose="05000000000000000000" pitchFamily="2" charset="2"/>
              <a:buChar char="§"/>
            </a:pPr>
            <a:r>
              <a:rPr lang="zh-CN" altLang="en-US" sz="2000" b="1" dirty="0">
                <a:latin typeface="华文仿宋" panose="02010600040101010101" charset="-122"/>
                <a:ea typeface="华文仿宋" panose="02010600040101010101" charset="-122"/>
                <a:cs typeface="华文仿宋" panose="02010600040101010101" charset="-122"/>
              </a:rPr>
              <a:t>心肌梗死后：</a:t>
            </a:r>
            <a:r>
              <a:rPr lang="en-US" altLang="zh-CN" sz="2000" b="1" dirty="0">
                <a:latin typeface="华文仿宋" panose="02010600040101010101" charset="-122"/>
                <a:ea typeface="华文仿宋" panose="02010600040101010101" charset="-122"/>
                <a:cs typeface="华文仿宋" panose="02010600040101010101" charset="-122"/>
              </a:rPr>
              <a:t>SAVE、AIRE、TRACE</a:t>
            </a:r>
            <a:r>
              <a:rPr lang="zh-CN" altLang="en-US" sz="2000" b="1" dirty="0">
                <a:latin typeface="华文仿宋" panose="02010600040101010101" charset="-122"/>
                <a:ea typeface="华文仿宋" panose="02010600040101010101" charset="-122"/>
                <a:cs typeface="华文仿宋" panose="02010600040101010101" charset="-122"/>
              </a:rPr>
              <a:t>等试验证实，</a:t>
            </a:r>
            <a:r>
              <a:rPr lang="en-US" altLang="zh-CN" sz="2000" b="1" dirty="0">
                <a:latin typeface="华文仿宋" panose="02010600040101010101" charset="-122"/>
                <a:ea typeface="华文仿宋" panose="02010600040101010101" charset="-122"/>
                <a:cs typeface="华文仿宋" panose="02010600040101010101" charset="-122"/>
              </a:rPr>
              <a:t>ACEI</a:t>
            </a:r>
            <a:r>
              <a:rPr lang="zh-CN" altLang="en-US" sz="2000" b="1" dirty="0">
                <a:latin typeface="华文仿宋" panose="02010600040101010101" charset="-122"/>
                <a:ea typeface="华文仿宋" panose="02010600040101010101" charset="-122"/>
                <a:cs typeface="华文仿宋" panose="02010600040101010101" charset="-122"/>
              </a:rPr>
              <a:t>可显著降低心肌梗死后患者的死亡率，防止心衰发生和心梗复发；（</a:t>
            </a:r>
            <a:r>
              <a:rPr lang="en-US" altLang="zh-CN" sz="2000" b="1" dirty="0">
                <a:latin typeface="华文仿宋" panose="02010600040101010101" charset="-122"/>
                <a:ea typeface="华文仿宋" panose="02010600040101010101" charset="-122"/>
                <a:cs typeface="华文仿宋" panose="02010600040101010101" charset="-122"/>
              </a:rPr>
              <a:t>LVEF≤40%,</a:t>
            </a:r>
            <a:r>
              <a:rPr lang="zh-CN" altLang="en-US" sz="2000" b="1" dirty="0">
                <a:latin typeface="华文仿宋" panose="02010600040101010101" charset="-122"/>
                <a:ea typeface="华文仿宋" panose="02010600040101010101" charset="-122"/>
                <a:cs typeface="华文仿宋" panose="02010600040101010101" charset="-122"/>
              </a:rPr>
              <a:t>或者 合并高血压、糖尿病时）</a:t>
            </a:r>
            <a:endParaRPr lang="zh-CN" altLang="en-US" sz="2000" b="1" dirty="0">
              <a:latin typeface="华文仿宋" panose="02010600040101010101" charset="-122"/>
              <a:ea typeface="华文仿宋" panose="02010600040101010101" charset="-122"/>
              <a:cs typeface="华文仿宋" panose="02010600040101010101" charset="-122"/>
            </a:endParaRPr>
          </a:p>
          <a:p>
            <a:pPr lvl="0" algn="just" eaLnBrk="1" hangingPunct="1">
              <a:lnSpc>
                <a:spcPct val="100000"/>
              </a:lnSpc>
              <a:buFont typeface="Wingdings" panose="05000000000000000000" pitchFamily="2" charset="2"/>
              <a:buChar char="§"/>
            </a:pPr>
            <a:endParaRPr lang="zh-CN" altLang="en-US" sz="2000" b="1" dirty="0">
              <a:latin typeface="华文仿宋" panose="02010600040101010101" charset="-122"/>
              <a:ea typeface="华文仿宋" panose="02010600040101010101" charset="-122"/>
              <a:cs typeface="华文仿宋" panose="02010600040101010101" charset="-122"/>
            </a:endParaRPr>
          </a:p>
          <a:p>
            <a:pPr lvl="0" algn="just">
              <a:lnSpc>
                <a:spcPct val="100000"/>
              </a:lnSpc>
              <a:buFont typeface="Wingdings" panose="05000000000000000000" pitchFamily="2" charset="2"/>
              <a:buChar char="§"/>
            </a:pPr>
            <a:r>
              <a:rPr lang="zh-CN" altLang="en-US" sz="2000" b="1" dirty="0">
                <a:latin typeface="华文仿宋" panose="02010600040101010101" charset="-122"/>
                <a:ea typeface="华文仿宋" panose="02010600040101010101" charset="-122"/>
                <a:cs typeface="华文仿宋" panose="02010600040101010101" charset="-122"/>
              </a:rPr>
              <a:t>冠心病高危因素：</a:t>
            </a:r>
            <a:r>
              <a:rPr lang="en-US" altLang="zh-CN" sz="2000" b="1" dirty="0">
                <a:latin typeface="华文仿宋" panose="02010600040101010101" charset="-122"/>
                <a:ea typeface="华文仿宋" panose="02010600040101010101" charset="-122"/>
                <a:cs typeface="华文仿宋" panose="02010600040101010101" charset="-122"/>
              </a:rPr>
              <a:t>HOPE、ANBP2</a:t>
            </a:r>
            <a:r>
              <a:rPr lang="zh-CN" altLang="en-US" sz="2000" b="1" dirty="0">
                <a:latin typeface="华文仿宋" panose="02010600040101010101" charset="-122"/>
                <a:ea typeface="华文仿宋" panose="02010600040101010101" charset="-122"/>
                <a:cs typeface="华文仿宋" panose="02010600040101010101" charset="-122"/>
              </a:rPr>
              <a:t>等的结果，确定了</a:t>
            </a:r>
            <a:r>
              <a:rPr lang="en-US" altLang="zh-CN" sz="2000" b="1" dirty="0">
                <a:latin typeface="华文仿宋" panose="02010600040101010101" charset="-122"/>
                <a:ea typeface="华文仿宋" panose="02010600040101010101" charset="-122"/>
                <a:cs typeface="华文仿宋" panose="02010600040101010101" charset="-122"/>
              </a:rPr>
              <a:t>ACEI</a:t>
            </a:r>
            <a:r>
              <a:rPr lang="zh-CN" altLang="en-US" sz="2000" b="1" dirty="0">
                <a:latin typeface="华文仿宋" panose="02010600040101010101" charset="-122"/>
                <a:ea typeface="华文仿宋" panose="02010600040101010101" charset="-122"/>
                <a:cs typeface="华文仿宋" panose="02010600040101010101" charset="-122"/>
              </a:rPr>
              <a:t>在对冠心病高危人群预防干预中的重要作用，对SCAD患者，尤其是合并高血压、LVEF≤40%、糖尿病或慢性肾病的高危患者，只要无禁忌证，均可考虑使用ACEI 或ARB。</a:t>
            </a:r>
            <a:endParaRPr lang="zh-CN" altLang="en-US" sz="2000" b="1" dirty="0">
              <a:solidFill>
                <a:srgbClr val="000099"/>
              </a:solidFill>
              <a:latin typeface="华文仿宋" panose="02010600040101010101" charset="-122"/>
              <a:ea typeface="华文仿宋" panose="02010600040101010101" charset="-122"/>
              <a:cs typeface="华文仿宋" panose="02010600040101010101" charset="-122"/>
            </a:endParaRPr>
          </a:p>
        </p:txBody>
      </p:sp>
      <p:sp>
        <p:nvSpPr>
          <p:cNvPr id="48132" name="Line 4"/>
          <p:cNvSpPr/>
          <p:nvPr/>
        </p:nvSpPr>
        <p:spPr>
          <a:xfrm>
            <a:off x="1847528" y="1124744"/>
            <a:ext cx="7924800" cy="0"/>
          </a:xfrm>
          <a:prstGeom prst="line">
            <a:avLst/>
          </a:prstGeom>
          <a:ln w="38100" cap="flat" cmpd="sng">
            <a:solidFill>
              <a:srgbClr val="008080"/>
            </a:solidFill>
            <a:prstDash val="solid"/>
            <a:headEnd type="none" w="med" len="med"/>
            <a:tailEnd type="none" w="med" len="med"/>
          </a:ln>
        </p:spPr>
        <p:txBody>
          <a:bodyPr/>
          <a:lstStyle/>
          <a:p>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副作用</a:t>
            </a:r>
            <a:endParaRPr lang="zh-CN" altLang="en-US" sz="2800" b="1" dirty="0">
              <a:ea typeface="微软雅黑" panose="020B0503020204020204" pitchFamily="34" charset="-122"/>
            </a:endParaRPr>
          </a:p>
        </p:txBody>
      </p:sp>
      <p:sp>
        <p:nvSpPr>
          <p:cNvPr id="52227" name="Rectangle 3"/>
          <p:cNvSpPr>
            <a:spLocks noGrp="1"/>
          </p:cNvSpPr>
          <p:nvPr>
            <p:ph idx="1"/>
          </p:nvPr>
        </p:nvSpPr>
        <p:spPr/>
        <p:txBody>
          <a:bodyPr vert="horz" wrap="square" lIns="91440" tIns="45720" rIns="91440" bIns="45720" anchor="t">
            <a:noAutofit/>
          </a:bodyPr>
          <a:lstStyle/>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首剂低血压：由于血管紧张素</a:t>
            </a:r>
            <a:r>
              <a:rPr lang="en-US" altLang="zh-CN" sz="2200" b="1" dirty="0">
                <a:latin typeface="华文仿宋" panose="02010600040101010101" charset="-122"/>
                <a:ea typeface="华文仿宋" panose="02010600040101010101" charset="-122"/>
                <a:cs typeface="华文仿宋" panose="02010600040101010101" charset="-122"/>
              </a:rPr>
              <a:t>II</a:t>
            </a:r>
            <a:r>
              <a:rPr lang="zh-CN" altLang="en-US" sz="2200" b="1" dirty="0">
                <a:latin typeface="华文仿宋" panose="02010600040101010101" charset="-122"/>
                <a:ea typeface="华文仿宋" panose="02010600040101010101" charset="-122"/>
                <a:cs typeface="华文仿宋" panose="02010600040101010101" charset="-122"/>
              </a:rPr>
              <a:t>介导的血管收缩突然中断造成的，特别是高肾素活性的病人初次应用后容易发生。</a:t>
            </a:r>
            <a:r>
              <a:rPr lang="zh-CN" altLang="en-US" sz="2200" b="1" dirty="0">
                <a:latin typeface="华文仿宋" panose="02010600040101010101" charset="-122"/>
                <a:ea typeface="华文仿宋" panose="02010600040101010101" charset="-122"/>
                <a:cs typeface="华文仿宋" panose="02010600040101010101" charset="-122"/>
              </a:rPr>
              <a:t> </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干咳：尤其是女性、老年人发生率较高，干咳多为刺激性、阵发性；原因不明，可能与缓激肽水平的生高和</a:t>
            </a:r>
            <a:r>
              <a:rPr lang="en-US" altLang="zh-CN" sz="2200" b="1" dirty="0">
                <a:latin typeface="华文仿宋" panose="02010600040101010101" charset="-122"/>
                <a:ea typeface="华文仿宋" panose="02010600040101010101" charset="-122"/>
                <a:cs typeface="华文仿宋" panose="02010600040101010101" charset="-122"/>
              </a:rPr>
              <a:t>P</a:t>
            </a:r>
            <a:r>
              <a:rPr lang="zh-CN" altLang="en-US" sz="2200" b="1" dirty="0">
                <a:latin typeface="华文仿宋" panose="02010600040101010101" charset="-122"/>
                <a:ea typeface="华文仿宋" panose="02010600040101010101" charset="-122"/>
                <a:cs typeface="华文仿宋" panose="02010600040101010101" charset="-122"/>
              </a:rPr>
              <a:t>物质在肺内的积存有关。与剂量无关，通常发生在用药后一周至数月，停止用药后大约3-5天后，干咳便会消退。</a:t>
            </a:r>
            <a:r>
              <a:rPr lang="zh-CN" altLang="en-US" sz="2200" b="1" dirty="0">
                <a:latin typeface="华文仿宋" panose="02010600040101010101" charset="-122"/>
                <a:ea typeface="华文仿宋" panose="02010600040101010101" charset="-122"/>
                <a:cs typeface="华文仿宋" panose="02010600040101010101" charset="-122"/>
              </a:rPr>
              <a:t> </a:t>
            </a:r>
            <a:endParaRPr lang="zh-CN" altLang="en-US" sz="2200" b="1" dirty="0">
              <a:latin typeface="华文仿宋" panose="02010600040101010101" charset="-122"/>
              <a:ea typeface="华文仿宋" panose="02010600040101010101" charset="-122"/>
              <a:cs typeface="华文仿宋" panose="02010600040101010101" charset="-122"/>
            </a:endParaRPr>
          </a:p>
          <a:p>
            <a:pPr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高血钾：与醛固酮的分泌减少有关。在肾功能正常的病人很少发生，在老年人、充血性心力衰竭的病人相对常见。</a:t>
            </a:r>
            <a:endParaRPr lang="zh-CN" altLang="en-US" sz="2200" b="1" dirty="0">
              <a:latin typeface="华文仿宋" panose="02010600040101010101" charset="-122"/>
              <a:ea typeface="华文仿宋" panose="02010600040101010101" charset="-122"/>
              <a:cs typeface="华文仿宋" panose="02010600040101010101" charset="-122"/>
            </a:endParaRPr>
          </a:p>
          <a:p>
            <a:pPr algn="just"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急性肾衰；</a:t>
            </a:r>
            <a:r>
              <a:rPr lang="en-US" altLang="zh-CN" sz="2200" b="1" dirty="0">
                <a:latin typeface="华文仿宋" panose="02010600040101010101" charset="-122"/>
                <a:ea typeface="华文仿宋" panose="02010600040101010101" charset="-122"/>
                <a:cs typeface="华文仿宋" panose="02010600040101010101" charset="-122"/>
              </a:rPr>
              <a:t>ACE</a:t>
            </a:r>
            <a:r>
              <a:rPr lang="zh-CN" altLang="en-US" sz="2200" b="1" dirty="0">
                <a:latin typeface="华文仿宋" panose="02010600040101010101" charset="-122"/>
                <a:ea typeface="华文仿宋" panose="02010600040101010101" charset="-122"/>
                <a:cs typeface="华文仿宋" panose="02010600040101010101" charset="-122"/>
              </a:rPr>
              <a:t>抑制剂可增高血尿素氮或肌酐水平，但继续用药时大多数患者的肌酐水平保持不变或降低。急性肾衰竭较常见于大剂量利尿剂导致血容量不足、低钠血症的病人，双侧肾动脉狭窄、单肾、和肾移植的患者容易发生。</a:t>
            </a:r>
            <a:r>
              <a:rPr lang="zh-CN" altLang="en-US" sz="2200" b="1" dirty="0">
                <a:latin typeface="华文仿宋" panose="02010600040101010101" charset="-122"/>
                <a:ea typeface="华文仿宋" panose="02010600040101010101" charset="-122"/>
                <a:cs typeface="华文仿宋" panose="02010600040101010101" charset="-122"/>
              </a:rPr>
              <a:t> </a:t>
            </a:r>
            <a:endParaRPr lang="zh-CN" altLang="en-US" sz="2200" b="1" dirty="0">
              <a:latin typeface="华文仿宋" panose="02010600040101010101" charset="-122"/>
              <a:ea typeface="华文仿宋" panose="02010600040101010101" charset="-122"/>
              <a:cs typeface="华文仿宋" panose="02010600040101010101" charset="-122"/>
            </a:endParaRPr>
          </a:p>
          <a:p>
            <a:pPr algn="just"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血管性水肿:为罕见但可能致死的副作用 </a:t>
            </a:r>
            <a:endParaRPr lang="zh-CN" altLang="en-US" sz="2200" b="1" dirty="0">
              <a:latin typeface="华文仿宋" panose="02010600040101010101" charset="-122"/>
              <a:ea typeface="华文仿宋" panose="02010600040101010101" charset="-122"/>
              <a:cs typeface="华文仿宋" panose="02010600040101010101" charset="-122"/>
            </a:endParaRPr>
          </a:p>
          <a:p>
            <a:pPr algn="just" eaLnBrk="1" hangingPunct="1">
              <a:lnSpc>
                <a:spcPct val="100000"/>
              </a:lnSpc>
            </a:pPr>
            <a:r>
              <a:rPr lang="zh-CN" altLang="en-US" sz="2200" b="1" dirty="0">
                <a:latin typeface="华文仿宋" panose="02010600040101010101" charset="-122"/>
                <a:ea typeface="华文仿宋" panose="02010600040101010101" charset="-122"/>
                <a:cs typeface="华文仿宋" panose="02010600040101010101" charset="-122"/>
              </a:rPr>
              <a:t>致畸：妊娠中晚期使用</a:t>
            </a:r>
            <a:r>
              <a:rPr lang="en-US" altLang="zh-CN" sz="2200" b="1" dirty="0">
                <a:latin typeface="华文仿宋" panose="02010600040101010101" charset="-122"/>
                <a:ea typeface="华文仿宋" panose="02010600040101010101" charset="-122"/>
                <a:cs typeface="华文仿宋" panose="02010600040101010101" charset="-122"/>
              </a:rPr>
              <a:t>ACE</a:t>
            </a:r>
            <a:r>
              <a:rPr lang="zh-CN" altLang="en-US" sz="2200" b="1" dirty="0">
                <a:latin typeface="华文仿宋" panose="02010600040101010101" charset="-122"/>
                <a:ea typeface="华文仿宋" panose="02010600040101010101" charset="-122"/>
                <a:cs typeface="华文仿宋" panose="02010600040101010101" charset="-122"/>
              </a:rPr>
              <a:t>抑制剂，有可能引起胎儿畸形。</a:t>
            </a:r>
            <a:r>
              <a:rPr lang="zh-CN" altLang="en-US" sz="2200" b="1" dirty="0">
                <a:ea typeface="微软雅黑" panose="020B0503020204020204" pitchFamily="34" charset="-122"/>
              </a:rPr>
              <a:t> </a:t>
            </a:r>
            <a:endParaRPr lang="zh-CN" altLang="en-US" sz="2200" b="1" dirty="0">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使用禁忌征和注意事项</a:t>
            </a:r>
            <a:endParaRPr lang="zh-CN" altLang="en-US" sz="2800" b="1" dirty="0">
              <a:ea typeface="微软雅黑" panose="020B0503020204020204" pitchFamily="34" charset="-122"/>
            </a:endParaRPr>
          </a:p>
        </p:txBody>
      </p:sp>
      <p:sp>
        <p:nvSpPr>
          <p:cNvPr id="53251" name="Rectangle 3"/>
          <p:cNvSpPr>
            <a:spLocks noGrp="1"/>
          </p:cNvSpPr>
          <p:nvPr>
            <p:ph sz="half" idx="1"/>
          </p:nvPr>
        </p:nvSpPr>
        <p:spPr/>
        <p:txBody>
          <a:bodyPr vert="horz" wrap="square" lIns="91440" tIns="45720" rIns="91440" bIns="45720" anchor="t">
            <a:normAutofit lnSpcReduction="20000"/>
          </a:bodyPr>
          <a:lstStyle/>
          <a:p>
            <a:pPr algn="just" eaLnBrk="1" hangingPunct="1">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绝对禁忌证：血管神经性水肿病史、药物过敏及双侧肾动脉狭窄。育龄期妇女虽可使用</a:t>
            </a:r>
            <a:r>
              <a:rPr lang="en-US" altLang="zh-CN" sz="2200" b="1" dirty="0">
                <a:latin typeface="华文仿宋" panose="02010600040101010101" charset="-122"/>
                <a:ea typeface="华文仿宋" panose="02010600040101010101" charset="-122"/>
                <a:cs typeface="华文仿宋" panose="02010600040101010101" charset="-122"/>
              </a:rPr>
              <a:t>ACE</a:t>
            </a:r>
            <a:r>
              <a:rPr lang="zh-CN" altLang="en-US" sz="2200" b="1" dirty="0">
                <a:latin typeface="华文仿宋" panose="02010600040101010101" charset="-122"/>
                <a:ea typeface="华文仿宋" panose="02010600040101010101" charset="-122"/>
                <a:cs typeface="华文仿宋" panose="02010600040101010101" charset="-122"/>
              </a:rPr>
              <a:t>抑制剂，但若发现怀孕或可能怀孕，应立即停药。</a:t>
            </a:r>
            <a:endParaRPr lang="en-US" altLang="zh-CN" sz="2200" b="1" dirty="0">
              <a:latin typeface="华文仿宋" panose="02010600040101010101" charset="-122"/>
              <a:ea typeface="华文仿宋" panose="02010600040101010101" charset="-122"/>
              <a:cs typeface="华文仿宋" panose="02010600040101010101" charset="-122"/>
            </a:endParaRPr>
          </a:p>
          <a:p>
            <a:pPr algn="just" eaLnBrk="1" hangingPunct="1">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血钾升高至&gt;5.5</a:t>
            </a:r>
            <a:r>
              <a:rPr lang="en-US" altLang="zh-CN" sz="2200" b="1" dirty="0">
                <a:latin typeface="华文仿宋" panose="02010600040101010101" charset="-122"/>
                <a:ea typeface="华文仿宋" panose="02010600040101010101" charset="-122"/>
                <a:cs typeface="华文仿宋" panose="02010600040101010101" charset="-122"/>
              </a:rPr>
              <a:t>mmol/L</a:t>
            </a:r>
            <a:endParaRPr lang="en-US" altLang="zh-CN" sz="2200" b="1" dirty="0">
              <a:latin typeface="华文仿宋" panose="02010600040101010101" charset="-122"/>
              <a:ea typeface="华文仿宋" panose="02010600040101010101" charset="-122"/>
              <a:cs typeface="华文仿宋" panose="02010600040101010101" charset="-122"/>
            </a:endParaRPr>
          </a:p>
          <a:p>
            <a:pPr algn="just" eaLnBrk="1" hangingPunct="1">
              <a:lnSpc>
                <a:spcPct val="150000"/>
              </a:lnSpc>
            </a:pPr>
            <a:r>
              <a:rPr lang="zh-CN" altLang="en-US" sz="2200" b="1" dirty="0">
                <a:solidFill>
                  <a:srgbClr val="FF0000"/>
                </a:solidFill>
                <a:latin typeface="华文仿宋" panose="02010600040101010101" charset="-122"/>
                <a:ea typeface="华文仿宋" panose="02010600040101010101" charset="-122"/>
                <a:cs typeface="华文仿宋" panose="02010600040101010101" charset="-122"/>
              </a:rPr>
              <a:t>肌酐&gt;3</a:t>
            </a:r>
            <a:r>
              <a:rPr lang="en-US" altLang="zh-CN" sz="2200" b="1" dirty="0">
                <a:solidFill>
                  <a:srgbClr val="FF0000"/>
                </a:solidFill>
                <a:latin typeface="华文仿宋" panose="02010600040101010101" charset="-122"/>
                <a:ea typeface="华文仿宋" panose="02010600040101010101" charset="-122"/>
                <a:cs typeface="华文仿宋" panose="02010600040101010101" charset="-122"/>
              </a:rPr>
              <a:t>mg/dl（265umo/L）</a:t>
            </a:r>
            <a:endParaRPr lang="en-US" altLang="zh-CN" sz="2200" b="1" dirty="0">
              <a:solidFill>
                <a:srgbClr val="FF0000"/>
              </a:solidFill>
              <a:latin typeface="华文仿宋" panose="02010600040101010101" charset="-122"/>
              <a:ea typeface="华文仿宋" panose="02010600040101010101" charset="-122"/>
              <a:cs typeface="华文仿宋" panose="02010600040101010101" charset="-122"/>
            </a:endParaRPr>
          </a:p>
          <a:p>
            <a:pPr eaLnBrk="1" hangingPunct="1">
              <a:lnSpc>
                <a:spcPct val="90000"/>
              </a:lnSpc>
            </a:pPr>
            <a:endParaRPr lang="zh-CN" altLang="en-US" sz="2200" b="1" dirty="0">
              <a:solidFill>
                <a:srgbClr val="FF0000"/>
              </a:solidFill>
              <a:latin typeface="宋体" panose="02010600030101010101" pitchFamily="2" charset="-122"/>
              <a:ea typeface="微软雅黑" panose="020B0503020204020204" pitchFamily="34" charset="-122"/>
            </a:endParaRPr>
          </a:p>
          <a:p>
            <a:pPr algn="ctr" eaLnBrk="1" hangingPunct="1">
              <a:lnSpc>
                <a:spcPct val="90000"/>
              </a:lnSpc>
              <a:buNone/>
            </a:pPr>
            <a:r>
              <a:rPr lang="zh-CN" altLang="en-US" sz="2200" b="1" dirty="0">
                <a:latin typeface="Times New Roman" panose="02020603050405020304" pitchFamily="18" charset="0"/>
                <a:ea typeface="微软雅黑" panose="020B0503020204020204" pitchFamily="34" charset="-122"/>
              </a:rPr>
              <a:t> </a:t>
            </a:r>
            <a:endParaRPr lang="zh-CN" altLang="en-US" sz="2200" b="1" dirty="0">
              <a:ea typeface="微软雅黑" panose="020B0503020204020204" pitchFamily="34" charset="-122"/>
            </a:endParaRPr>
          </a:p>
        </p:txBody>
      </p:sp>
      <p:sp>
        <p:nvSpPr>
          <p:cNvPr id="2" name="内容占位符 1"/>
          <p:cNvSpPr>
            <a:spLocks noGrp="1"/>
          </p:cNvSpPr>
          <p:nvPr>
            <p:ph sz="half" idx="2"/>
          </p:nvPr>
        </p:nvSpPr>
        <p:spPr/>
        <p:txBody>
          <a:bodyPr>
            <a:normAutofit fontScale="80000"/>
          </a:bodyPr>
          <a:p>
            <a:r>
              <a:rPr lang="zh-CN" altLang="en-US" b="1" dirty="0">
                <a:latin typeface="华文仿宋" panose="02010600040101010101" charset="-122"/>
                <a:ea typeface="华文仿宋" panose="02010600040101010101" charset="-122"/>
                <a:cs typeface="华文仿宋" panose="02010600040101010101" charset="-122"/>
              </a:rPr>
              <a:t>冠心病中的使用：</a:t>
            </a:r>
            <a:r>
              <a:rPr lang="zh-CN" altLang="en-US" b="1" dirty="0">
                <a:latin typeface="华文仿宋" panose="02010600040101010101" charset="-122"/>
                <a:ea typeface="华文仿宋" panose="02010600040101010101" charset="-122"/>
                <a:cs typeface="华文仿宋" panose="02010600040101010101" charset="-122"/>
                <a:sym typeface="+mn-ea"/>
              </a:rPr>
              <a:t>尤其是合并高血压、LVEF≤40%、糖尿病或慢性肾病的高危患者，只要无禁忌证，均可考虑使用ACEI 或ARB。</a:t>
            </a:r>
            <a:endParaRPr lang="zh-CN" altLang="en-US" b="1" dirty="0">
              <a:latin typeface="华文仿宋" panose="02010600040101010101" charset="-122"/>
              <a:ea typeface="华文仿宋" panose="02010600040101010101" charset="-122"/>
              <a:cs typeface="华文仿宋" panose="02010600040101010101" charset="-122"/>
              <a:sym typeface="+mn-ea"/>
            </a:endParaRPr>
          </a:p>
          <a:p>
            <a:endParaRPr lang="zh-CN" altLang="en-US" b="1" dirty="0">
              <a:latin typeface="华文仿宋" panose="02010600040101010101" charset="-122"/>
              <a:ea typeface="华文仿宋" panose="02010600040101010101" charset="-122"/>
              <a:cs typeface="华文仿宋" panose="02010600040101010101" charset="-122"/>
              <a:sym typeface="+mn-ea"/>
            </a:endParaRPr>
          </a:p>
          <a:p>
            <a:r>
              <a:rPr lang="zh-CN" altLang="en-US" b="1" dirty="0">
                <a:latin typeface="华文仿宋" panose="02010600040101010101" charset="-122"/>
                <a:ea typeface="华文仿宋" panose="02010600040101010101" charset="-122"/>
                <a:cs typeface="华文仿宋" panose="02010600040101010101" charset="-122"/>
                <a:sym typeface="+mn-ea"/>
              </a:rPr>
              <a:t>没有以上危险因素的CAD患者，酌情使用</a:t>
            </a:r>
            <a:r>
              <a:rPr lang="zh-CN" altLang="en-US" b="1" dirty="0">
                <a:latin typeface="华文仿宋" panose="02010600040101010101" charset="-122"/>
                <a:ea typeface="华文仿宋" panose="02010600040101010101" charset="-122"/>
                <a:cs typeface="华文仿宋" panose="02010600040101010101" charset="-122"/>
                <a:sym typeface="+mn-ea"/>
              </a:rPr>
              <a:t>ACEI或ARB</a:t>
            </a:r>
            <a:endParaRPr lang="zh-CN" altLang="en-US" b="1" dirty="0">
              <a:latin typeface="华文仿宋" panose="02010600040101010101" charset="-122"/>
              <a:ea typeface="华文仿宋" panose="02010600040101010101" charset="-122"/>
              <a:cs typeface="华文仿宋" panose="02010600040101010101" charset="-122"/>
              <a:sym typeface="+mn-ea"/>
            </a:endParaRPr>
          </a:p>
          <a:p>
            <a:pPr eaLnBrk="1" hangingPunct="1"/>
            <a:r>
              <a:rPr lang="zh-CN" altLang="en-US" b="1" dirty="0">
                <a:latin typeface="华文仿宋" panose="02010600040101010101" charset="-122"/>
                <a:ea typeface="华文仿宋" panose="02010600040101010101" charset="-122"/>
                <a:cs typeface="华文仿宋" panose="02010600040101010101" charset="-122"/>
                <a:sym typeface="+mn-ea"/>
              </a:rPr>
              <a:t>ARB的降压效果与ACE抑制剂相似。但ARB咳嗽发生率低，耐受性优于ACE抑制剂。作为ACEI的替代药物用于AMI和心衰治疗。II型DM合并蛋白尿，无论有无高血压</a:t>
            </a:r>
            <a:endParaRPr lang="zh-CN" altLang="en-US" b="1" dirty="0">
              <a:latin typeface="华文仿宋" panose="02010600040101010101" charset="-122"/>
              <a:ea typeface="华文仿宋" panose="02010600040101010101" charset="-122"/>
              <a:cs typeface="华文仿宋" panose="02010600040101010101" charset="-122"/>
            </a:endParaRPr>
          </a:p>
          <a:p>
            <a:endParaRPr lang="zh-CN" altLang="en-US" b="1" dirty="0">
              <a:solidFill>
                <a:srgbClr val="000099"/>
              </a:solidFill>
              <a:latin typeface="华文仿宋" panose="02010600040101010101" charset="-122"/>
              <a:ea typeface="华文仿宋" panose="02010600040101010101" charset="-122"/>
              <a:cs typeface="华文仿宋" panose="02010600040101010101" charset="-122"/>
            </a:endParaRPr>
          </a:p>
          <a:p>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pPr algn="ctr"/>
            <a:r>
              <a:rPr lang="en-US" altLang="zh-CN" sz="2800" b="1" dirty="0">
                <a:ea typeface="微软雅黑" panose="020B0503020204020204" pitchFamily="34" charset="-122"/>
              </a:rPr>
              <a:t>B:</a:t>
            </a:r>
            <a:r>
              <a:rPr lang="zh-CN" altLang="en-US" sz="2800" b="1" dirty="0">
                <a:ea typeface="微软雅黑" panose="020B0503020204020204" pitchFamily="34" charset="-122"/>
              </a:rPr>
              <a:t>血压的控制 </a:t>
            </a:r>
            <a:endParaRPr lang="zh-CN" altLang="en-US" sz="2800" b="1" dirty="0">
              <a:ea typeface="微软雅黑" panose="020B0503020204020204" pitchFamily="34"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47215" y="404495"/>
            <a:ext cx="8363585" cy="535305"/>
          </a:xfrm>
        </p:spPr>
        <p:txBody>
          <a:bodyPr>
            <a:noAutofit/>
          </a:bodyPr>
          <a:lstStyle/>
          <a:p>
            <a:pPr algn="ctr"/>
            <a:r>
              <a:rPr lang="en-US" altLang="zh-CN" sz="2800" b="1" dirty="0">
                <a:solidFill>
                  <a:srgbClr val="002060"/>
                </a:solidFill>
                <a:latin typeface="微软雅黑" panose="020B0503020204020204" pitchFamily="34" charset="-122"/>
                <a:ea typeface="微软雅黑" panose="020B0503020204020204" pitchFamily="34" charset="-122"/>
                <a:cs typeface="+mn-ea"/>
                <a:sym typeface="+mn-lt"/>
              </a:rPr>
              <a:t>130/80mmHg</a:t>
            </a:r>
            <a:r>
              <a:rPr lang="zh-CN" altLang="en-US" sz="2800" b="1" dirty="0">
                <a:solidFill>
                  <a:srgbClr val="002060"/>
                </a:solidFill>
                <a:latin typeface="微软雅黑" panose="020B0503020204020204" pitchFamily="34" charset="-122"/>
                <a:ea typeface="微软雅黑" panose="020B0503020204020204" pitchFamily="34" charset="-122"/>
                <a:cs typeface="+mn-ea"/>
                <a:sym typeface="+mn-lt"/>
              </a:rPr>
              <a:t>成为新版指南血压目标关键值</a:t>
            </a:r>
            <a:endParaRPr lang="zh-CN" altLang="en-US" sz="2800" b="1" dirty="0">
              <a:solidFill>
                <a:srgbClr val="002060"/>
              </a:solidFill>
              <a:latin typeface="微软雅黑" panose="020B0503020204020204" pitchFamily="34" charset="-122"/>
              <a:ea typeface="微软雅黑" panose="020B0503020204020204" pitchFamily="34" charset="-122"/>
              <a:cs typeface="+mn-ea"/>
              <a:sym typeface="+mn-lt"/>
            </a:endParaRPr>
          </a:p>
        </p:txBody>
      </p:sp>
      <p:graphicFrame>
        <p:nvGraphicFramePr>
          <p:cNvPr id="4" name="表格 3"/>
          <p:cNvGraphicFramePr>
            <a:graphicFrameLocks noGrp="1"/>
          </p:cNvGraphicFramePr>
          <p:nvPr>
            <p:custDataLst>
              <p:tags r:id="rId1"/>
            </p:custDataLst>
          </p:nvPr>
        </p:nvGraphicFramePr>
        <p:xfrm>
          <a:off x="1162685" y="1917065"/>
          <a:ext cx="9632950" cy="3386455"/>
        </p:xfrm>
        <a:graphic>
          <a:graphicData uri="http://schemas.openxmlformats.org/drawingml/2006/table">
            <a:tbl>
              <a:tblPr firstRow="1" firstCol="1" bandRow="1">
                <a:tableStyleId>{5C22544A-7EE6-4342-B048-85BDC9FD1C3A}</a:tableStyleId>
              </a:tblPr>
              <a:tblGrid>
                <a:gridCol w="1485900"/>
                <a:gridCol w="1485900"/>
                <a:gridCol w="1388745"/>
                <a:gridCol w="1390015"/>
                <a:gridCol w="1443355"/>
                <a:gridCol w="1442085"/>
                <a:gridCol w="996950"/>
              </a:tblGrid>
              <a:tr h="409575">
                <a:tc rowSpan="2">
                  <a:txBody>
                    <a:bodyPr/>
                    <a:lstStyle/>
                    <a:p>
                      <a:pPr algn="ctr">
                        <a:lnSpc>
                          <a:spcPct val="107000"/>
                        </a:lnSpc>
                        <a:spcAft>
                          <a:spcPts val="0"/>
                        </a:spcAft>
                      </a:pPr>
                      <a:r>
                        <a:rPr lang="zh-CN" sz="1200" dirty="0">
                          <a:solidFill>
                            <a:schemeClr val="tx1"/>
                          </a:solidFill>
                          <a:effectLst/>
                          <a:latin typeface="微软雅黑" panose="020B0503020204020204" pitchFamily="34" charset="-122"/>
                          <a:ea typeface="微软雅黑" panose="020B0503020204020204" pitchFamily="34" charset="-122"/>
                        </a:rPr>
                        <a:t>年龄</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gridSpan="5">
                  <a:txBody>
                    <a:bodyPr/>
                    <a:lstStyle/>
                    <a:p>
                      <a:pPr algn="ctr">
                        <a:lnSpc>
                          <a:spcPct val="107000"/>
                        </a:lnSpc>
                        <a:spcAft>
                          <a:spcPts val="0"/>
                        </a:spcAft>
                      </a:pPr>
                      <a:r>
                        <a:rPr lang="zh-CN" sz="2000" dirty="0">
                          <a:solidFill>
                            <a:schemeClr val="bg1"/>
                          </a:solidFill>
                          <a:effectLst/>
                          <a:latin typeface="微软雅黑" panose="020B0503020204020204" pitchFamily="34" charset="-122"/>
                          <a:ea typeface="微软雅黑" panose="020B0503020204020204" pitchFamily="34" charset="-122"/>
                        </a:rPr>
                        <a:t>诊室血压</a:t>
                      </a:r>
                      <a:r>
                        <a:rPr lang="en-US" sz="2000" dirty="0">
                          <a:solidFill>
                            <a:schemeClr val="bg1"/>
                          </a:solidFill>
                          <a:effectLst/>
                          <a:latin typeface="微软雅黑" panose="020B0503020204020204" pitchFamily="34" charset="-122"/>
                          <a:ea typeface="微软雅黑" panose="020B0503020204020204" pitchFamily="34" charset="-122"/>
                        </a:rPr>
                        <a:t>SBP</a:t>
                      </a:r>
                      <a:r>
                        <a:rPr lang="zh-CN" sz="2000" dirty="0">
                          <a:solidFill>
                            <a:schemeClr val="bg1"/>
                          </a:solidFill>
                          <a:effectLst/>
                          <a:latin typeface="微软雅黑" panose="020B0503020204020204" pitchFamily="34" charset="-122"/>
                          <a:ea typeface="微软雅黑" panose="020B0503020204020204" pitchFamily="34" charset="-122"/>
                        </a:rPr>
                        <a:t>降压目标区间（</a:t>
                      </a:r>
                      <a:r>
                        <a:rPr lang="en-US" sz="2000" dirty="0">
                          <a:solidFill>
                            <a:schemeClr val="bg1"/>
                          </a:solidFill>
                          <a:effectLst/>
                          <a:latin typeface="微软雅黑" panose="020B0503020204020204" pitchFamily="34" charset="-122"/>
                          <a:ea typeface="微软雅黑" panose="020B0503020204020204" pitchFamily="34" charset="-122"/>
                        </a:rPr>
                        <a:t>mmHg</a:t>
                      </a:r>
                      <a:r>
                        <a:rPr lang="zh-CN" sz="2000" dirty="0">
                          <a:solidFill>
                            <a:schemeClr val="bg1"/>
                          </a:solidFill>
                          <a:effectLst/>
                          <a:latin typeface="微软雅黑" panose="020B0503020204020204" pitchFamily="34" charset="-122"/>
                          <a:ea typeface="微软雅黑" panose="020B0503020204020204" pitchFamily="34" charset="-122"/>
                        </a:rPr>
                        <a:t>）</a:t>
                      </a:r>
                      <a:endParaRPr lang="en-US" sz="12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cPr/>
                </a:tc>
                <a:tc hMerge="1">
                  <a:tcPr/>
                </a:tc>
                <a:tc hMerge="1">
                  <a:tcPr/>
                </a:tc>
                <a:tc hMerge="1">
                  <a:tcPr/>
                </a:tc>
                <a:tc rowSpan="2">
                  <a:txBody>
                    <a:bodyPr/>
                    <a:lstStyle/>
                    <a:p>
                      <a:pPr algn="ctr">
                        <a:lnSpc>
                          <a:spcPct val="107000"/>
                        </a:lnSpc>
                        <a:spcAft>
                          <a:spcPts val="0"/>
                        </a:spcAft>
                      </a:pPr>
                      <a:r>
                        <a:rPr lang="en-US" sz="1200" dirty="0">
                          <a:solidFill>
                            <a:schemeClr val="tx1"/>
                          </a:solidFill>
                          <a:effectLst/>
                          <a:latin typeface="微软雅黑" panose="020B0503020204020204" pitchFamily="34" charset="-122"/>
                          <a:ea typeface="微软雅黑" panose="020B0503020204020204" pitchFamily="34" charset="-122"/>
                        </a:rPr>
                        <a:t>DBP</a:t>
                      </a:r>
                      <a:r>
                        <a:rPr lang="zh-CN" sz="1200" dirty="0">
                          <a:solidFill>
                            <a:schemeClr val="tx1"/>
                          </a:solidFill>
                          <a:effectLst/>
                          <a:latin typeface="微软雅黑" panose="020B0503020204020204" pitchFamily="34" charset="-122"/>
                          <a:ea typeface="微软雅黑" panose="020B0503020204020204" pitchFamily="34" charset="-122"/>
                        </a:rPr>
                        <a:t>降压目标区间（</a:t>
                      </a:r>
                      <a:r>
                        <a:rPr lang="en-US" sz="1200" dirty="0">
                          <a:solidFill>
                            <a:schemeClr val="tx1"/>
                          </a:solidFill>
                          <a:effectLst/>
                          <a:latin typeface="微软雅黑" panose="020B0503020204020204" pitchFamily="34" charset="-122"/>
                          <a:ea typeface="微软雅黑" panose="020B0503020204020204" pitchFamily="34" charset="-122"/>
                        </a:rPr>
                        <a:t>mmHg</a:t>
                      </a:r>
                      <a:r>
                        <a:rPr lang="zh-CN" sz="1200" dirty="0">
                          <a:solidFill>
                            <a:schemeClr val="tx1"/>
                          </a:solidFill>
                          <a:effectLst/>
                          <a:latin typeface="微软雅黑" panose="020B0503020204020204" pitchFamily="34" charset="-122"/>
                          <a:ea typeface="微软雅黑" panose="020B0503020204020204" pitchFamily="34" charset="-122"/>
                        </a:rPr>
                        <a:t>）</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504825">
                <a:tc vMerge="1">
                  <a:tcPr/>
                </a:tc>
                <a:tc>
                  <a:txBody>
                    <a:bodyPr/>
                    <a:lstStyle/>
                    <a:p>
                      <a:pPr algn="ctr">
                        <a:lnSpc>
                          <a:spcPct val="107000"/>
                        </a:lnSpc>
                        <a:spcAft>
                          <a:spcPts val="0"/>
                        </a:spcAft>
                      </a:pPr>
                      <a:r>
                        <a:rPr lang="zh-CN" sz="1200" b="1" dirty="0">
                          <a:effectLst/>
                          <a:latin typeface="微软雅黑" panose="020B0503020204020204" pitchFamily="34" charset="-122"/>
                          <a:ea typeface="微软雅黑" panose="020B0503020204020204" pitchFamily="34" charset="-122"/>
                        </a:rPr>
                        <a:t>高血压</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b="1" dirty="0">
                          <a:effectLst/>
                          <a:latin typeface="微软雅黑" panose="020B0503020204020204" pitchFamily="34" charset="-122"/>
                          <a:ea typeface="微软雅黑" panose="020B0503020204020204" pitchFamily="34" charset="-122"/>
                        </a:rPr>
                        <a:t>合并糖尿病</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b="1" dirty="0">
                          <a:effectLst/>
                          <a:latin typeface="微软雅黑" panose="020B0503020204020204" pitchFamily="34" charset="-122"/>
                          <a:ea typeface="微软雅黑" panose="020B0503020204020204" pitchFamily="34" charset="-122"/>
                        </a:rPr>
                        <a:t>合并</a:t>
                      </a:r>
                      <a:r>
                        <a:rPr lang="en-US" sz="1200" b="1" dirty="0">
                          <a:effectLst/>
                          <a:latin typeface="微软雅黑" panose="020B0503020204020204" pitchFamily="34" charset="-122"/>
                          <a:ea typeface="微软雅黑" panose="020B0503020204020204" pitchFamily="34" charset="-122"/>
                        </a:rPr>
                        <a:t>CKD</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b="1" dirty="0">
                          <a:effectLst/>
                          <a:latin typeface="微软雅黑" panose="020B0503020204020204" pitchFamily="34" charset="-122"/>
                          <a:ea typeface="微软雅黑" panose="020B0503020204020204" pitchFamily="34" charset="-122"/>
                        </a:rPr>
                        <a:t>合并</a:t>
                      </a:r>
                      <a:r>
                        <a:rPr lang="en-US" sz="1200" b="1" dirty="0">
                          <a:effectLst/>
                          <a:latin typeface="微软雅黑" panose="020B0503020204020204" pitchFamily="34" charset="-122"/>
                          <a:ea typeface="微软雅黑" panose="020B0503020204020204" pitchFamily="34" charset="-122"/>
                        </a:rPr>
                        <a:t>CAD</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b="1" dirty="0">
                          <a:effectLst/>
                          <a:latin typeface="微软雅黑" panose="020B0503020204020204" pitchFamily="34" charset="-122"/>
                          <a:ea typeface="微软雅黑" panose="020B0503020204020204" pitchFamily="34" charset="-122"/>
                        </a:rPr>
                        <a:t>合并卒中</a:t>
                      </a:r>
                      <a:r>
                        <a:rPr lang="en-US" sz="1200" b="1" dirty="0">
                          <a:effectLst/>
                          <a:latin typeface="微软雅黑" panose="020B0503020204020204" pitchFamily="34" charset="-122"/>
                          <a:ea typeface="微软雅黑" panose="020B0503020204020204" pitchFamily="34" charset="-122"/>
                        </a:rPr>
                        <a:t>/TIA</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cPr/>
                </a:tc>
              </a:tr>
              <a:tr h="618490">
                <a:tc>
                  <a:txBody>
                    <a:bodyPr/>
                    <a:lstStyle/>
                    <a:p>
                      <a:pPr algn="ctr">
                        <a:lnSpc>
                          <a:spcPct val="107000"/>
                        </a:lnSpc>
                        <a:spcAft>
                          <a:spcPts val="0"/>
                        </a:spcAft>
                      </a:pPr>
                      <a:r>
                        <a:rPr lang="en-US" sz="1200" dirty="0">
                          <a:solidFill>
                            <a:schemeClr val="tx1"/>
                          </a:solidFill>
                          <a:effectLst/>
                          <a:latin typeface="微软雅黑" panose="020B0503020204020204" pitchFamily="34" charset="-122"/>
                          <a:ea typeface="微软雅黑" panose="020B0503020204020204" pitchFamily="34" charset="-122"/>
                        </a:rPr>
                        <a:t>18-65</a:t>
                      </a:r>
                      <a:r>
                        <a:rPr lang="zh-CN" sz="1200" dirty="0">
                          <a:solidFill>
                            <a:schemeClr val="tx1"/>
                          </a:solidFill>
                          <a:effectLst/>
                          <a:latin typeface="微软雅黑" panose="020B0503020204020204" pitchFamily="34" charset="-122"/>
                          <a:ea typeface="微软雅黑" panose="020B0503020204020204" pitchFamily="34" charset="-122"/>
                        </a:rPr>
                        <a:t>岁</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r>
                        <a:rPr lang="en-US" sz="1200" b="1" dirty="0">
                          <a:solidFill>
                            <a:schemeClr val="tx1"/>
                          </a:solidFill>
                          <a:effectLst/>
                          <a:latin typeface="微软雅黑" panose="020B0503020204020204" pitchFamily="34" charset="-122"/>
                          <a:ea typeface="微软雅黑" panose="020B0503020204020204" pitchFamily="34" charset="-122"/>
                        </a:rPr>
                        <a:t>≤130</a:t>
                      </a:r>
                      <a:br>
                        <a:rPr lang="en-US" sz="1200" dirty="0">
                          <a:effectLst/>
                          <a:latin typeface="微软雅黑" panose="020B0503020204020204" pitchFamily="34" charset="-122"/>
                          <a:ea typeface="微软雅黑" panose="020B0503020204020204" pitchFamily="34" charset="-122"/>
                        </a:rPr>
                      </a:br>
                      <a:r>
                        <a:rPr lang="zh-CN" sz="1200" dirty="0">
                          <a:solidFill>
                            <a:srgbClr val="C00000"/>
                          </a:solidFill>
                          <a:effectLst/>
                          <a:latin typeface="微软雅黑" panose="020B0503020204020204" pitchFamily="34" charset="-122"/>
                          <a:ea typeface="微软雅黑" panose="020B0503020204020204" pitchFamily="34" charset="-122"/>
                        </a:rPr>
                        <a:t>不低于</a:t>
                      </a:r>
                      <a:r>
                        <a:rPr lang="en-US" sz="1200" dirty="0">
                          <a:solidFill>
                            <a:srgbClr val="C00000"/>
                          </a:solidFill>
                          <a:effectLst/>
                          <a:latin typeface="微软雅黑" panose="020B0503020204020204" pitchFamily="34" charset="-122"/>
                          <a:ea typeface="微软雅黑" panose="020B0503020204020204" pitchFamily="34" charset="-122"/>
                        </a:rPr>
                        <a:t>120</a:t>
                      </a:r>
                      <a:endParaRPr lang="en-US" sz="1200" dirty="0">
                        <a:solidFill>
                          <a:srgbClr val="C00000"/>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r>
                        <a:rPr lang="en-US" sz="1200" b="1" dirty="0">
                          <a:solidFill>
                            <a:schemeClr val="tx1"/>
                          </a:solidFill>
                          <a:effectLst/>
                          <a:latin typeface="微软雅黑" panose="020B0503020204020204" pitchFamily="34" charset="-122"/>
                          <a:ea typeface="微软雅黑" panose="020B0503020204020204" pitchFamily="34" charset="-122"/>
                        </a:rPr>
                        <a:t>≤130</a:t>
                      </a:r>
                      <a:br>
                        <a:rPr lang="en-US" sz="1200" dirty="0">
                          <a:effectLst/>
                          <a:latin typeface="微软雅黑" panose="020B0503020204020204" pitchFamily="34" charset="-122"/>
                          <a:ea typeface="微软雅黑" panose="020B0503020204020204" pitchFamily="34" charset="-122"/>
                        </a:rPr>
                      </a:br>
                      <a:r>
                        <a:rPr lang="zh-CN" sz="1200" dirty="0">
                          <a:solidFill>
                            <a:srgbClr val="C00000"/>
                          </a:solidFill>
                          <a:effectLst/>
                          <a:latin typeface="微软雅黑" panose="020B0503020204020204" pitchFamily="34" charset="-122"/>
                          <a:ea typeface="微软雅黑" panose="020B0503020204020204" pitchFamily="34" charset="-122"/>
                        </a:rPr>
                        <a:t>不低于</a:t>
                      </a:r>
                      <a:r>
                        <a:rPr lang="en-US" sz="1200" dirty="0">
                          <a:solidFill>
                            <a:srgbClr val="C00000"/>
                          </a:solidFill>
                          <a:effectLst/>
                          <a:latin typeface="微软雅黑" panose="020B0503020204020204" pitchFamily="34" charset="-122"/>
                          <a:ea typeface="微软雅黑" panose="020B0503020204020204" pitchFamily="34" charset="-122"/>
                        </a:rPr>
                        <a:t>120</a:t>
                      </a:r>
                      <a:endParaRPr lang="en-US" sz="1200" dirty="0">
                        <a:solidFill>
                          <a:srgbClr val="C00000"/>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solidFill>
                            <a:schemeClr val="tx1"/>
                          </a:solidFill>
                          <a:effectLst/>
                          <a:latin typeface="微软雅黑" panose="020B0503020204020204" pitchFamily="34" charset="-122"/>
                          <a:ea typeface="微软雅黑" panose="020B0503020204020204" pitchFamily="34" charset="-122"/>
                        </a:rPr>
                        <a:t>130~&lt;140</a:t>
                      </a:r>
                      <a:endParaRPr lang="en-US" sz="1200" b="1"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r>
                        <a:rPr lang="en-US" sz="1200" b="1" dirty="0">
                          <a:effectLst/>
                          <a:latin typeface="微软雅黑" panose="020B0503020204020204" pitchFamily="34" charset="-122"/>
                          <a:ea typeface="微软雅黑" panose="020B0503020204020204" pitchFamily="34" charset="-122"/>
                        </a:rPr>
                        <a:t>≤130</a:t>
                      </a:r>
                      <a:br>
                        <a:rPr lang="en-US" sz="1200" dirty="0">
                          <a:effectLst/>
                          <a:latin typeface="微软雅黑" panose="020B0503020204020204" pitchFamily="34" charset="-122"/>
                          <a:ea typeface="微软雅黑" panose="020B0503020204020204" pitchFamily="34" charset="-122"/>
                        </a:rPr>
                      </a:br>
                      <a:r>
                        <a:rPr lang="zh-CN" sz="1200" dirty="0">
                          <a:solidFill>
                            <a:srgbClr val="C00000"/>
                          </a:solidFill>
                          <a:effectLst/>
                          <a:latin typeface="微软雅黑" panose="020B0503020204020204" pitchFamily="34" charset="-122"/>
                          <a:ea typeface="微软雅黑" panose="020B0503020204020204" pitchFamily="34" charset="-122"/>
                        </a:rPr>
                        <a:t>不低于</a:t>
                      </a:r>
                      <a:r>
                        <a:rPr lang="en-US" sz="1200" dirty="0">
                          <a:solidFill>
                            <a:srgbClr val="C00000"/>
                          </a:solidFill>
                          <a:effectLst/>
                          <a:latin typeface="微软雅黑" panose="020B0503020204020204" pitchFamily="34" charset="-122"/>
                          <a:ea typeface="微软雅黑" panose="020B0503020204020204" pitchFamily="34" charset="-122"/>
                        </a:rPr>
                        <a:t>120</a:t>
                      </a:r>
                      <a:endParaRPr lang="en-US" sz="1200" dirty="0">
                        <a:solidFill>
                          <a:srgbClr val="C00000"/>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r>
                        <a:rPr lang="en-US" sz="1200" b="1" dirty="0">
                          <a:effectLst/>
                          <a:latin typeface="微软雅黑" panose="020B0503020204020204" pitchFamily="34" charset="-122"/>
                          <a:ea typeface="微软雅黑" panose="020B0503020204020204" pitchFamily="34" charset="-122"/>
                        </a:rPr>
                        <a:t>≤130</a:t>
                      </a:r>
                      <a:br>
                        <a:rPr lang="en-US" sz="1200" dirty="0">
                          <a:effectLst/>
                          <a:latin typeface="微软雅黑" panose="020B0503020204020204" pitchFamily="34" charset="-122"/>
                          <a:ea typeface="微软雅黑" panose="020B0503020204020204" pitchFamily="34" charset="-122"/>
                        </a:rPr>
                      </a:br>
                      <a:r>
                        <a:rPr lang="zh-CN" sz="1200" dirty="0">
                          <a:solidFill>
                            <a:srgbClr val="C00000"/>
                          </a:solidFill>
                          <a:effectLst/>
                          <a:latin typeface="微软雅黑" panose="020B0503020204020204" pitchFamily="34" charset="-122"/>
                          <a:ea typeface="微软雅黑" panose="020B0503020204020204" pitchFamily="34" charset="-122"/>
                        </a:rPr>
                        <a:t>不低于</a:t>
                      </a:r>
                      <a:r>
                        <a:rPr lang="en-US" sz="1200" dirty="0">
                          <a:solidFill>
                            <a:srgbClr val="C00000"/>
                          </a:solidFill>
                          <a:effectLst/>
                          <a:latin typeface="微软雅黑" panose="020B0503020204020204" pitchFamily="34" charset="-122"/>
                          <a:ea typeface="微软雅黑" panose="020B0503020204020204" pitchFamily="34" charset="-122"/>
                        </a:rPr>
                        <a:t>120</a:t>
                      </a:r>
                      <a:endParaRPr lang="en-US" sz="1200" dirty="0">
                        <a:solidFill>
                          <a:srgbClr val="C00000"/>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617855">
                <a:tc>
                  <a:txBody>
                    <a:bodyPr/>
                    <a:lstStyle/>
                    <a:p>
                      <a:pPr algn="ctr">
                        <a:lnSpc>
                          <a:spcPct val="107000"/>
                        </a:lnSpc>
                        <a:spcAft>
                          <a:spcPts val="0"/>
                        </a:spcAft>
                      </a:pPr>
                      <a:r>
                        <a:rPr lang="en-US" sz="1200" dirty="0">
                          <a:solidFill>
                            <a:schemeClr val="tx1"/>
                          </a:solidFill>
                          <a:effectLst/>
                          <a:latin typeface="微软雅黑" panose="020B0503020204020204" pitchFamily="34" charset="-122"/>
                          <a:ea typeface="微软雅黑" panose="020B0503020204020204" pitchFamily="34" charset="-122"/>
                        </a:rPr>
                        <a:t>65-79</a:t>
                      </a:r>
                      <a:r>
                        <a:rPr lang="zh-CN" sz="1200" dirty="0">
                          <a:solidFill>
                            <a:schemeClr val="tx1"/>
                          </a:solidFill>
                          <a:effectLst/>
                          <a:latin typeface="微软雅黑" panose="020B0503020204020204" pitchFamily="34" charset="-122"/>
                          <a:ea typeface="微软雅黑" panose="020B0503020204020204" pitchFamily="34" charset="-122"/>
                        </a:rPr>
                        <a:t>岁</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617855">
                <a:tc>
                  <a:txBody>
                    <a:bodyPr/>
                    <a:lstStyle/>
                    <a:p>
                      <a:pPr algn="ctr">
                        <a:lnSpc>
                          <a:spcPct val="107000"/>
                        </a:lnSpc>
                        <a:spcAft>
                          <a:spcPts val="0"/>
                        </a:spcAft>
                      </a:pPr>
                      <a:r>
                        <a:rPr lang="en-US" sz="1200" dirty="0">
                          <a:solidFill>
                            <a:schemeClr val="tx1"/>
                          </a:solidFill>
                          <a:effectLst/>
                          <a:latin typeface="微软雅黑" panose="020B0503020204020204" pitchFamily="34" charset="-122"/>
                          <a:ea typeface="微软雅黑" panose="020B0503020204020204" pitchFamily="34" charset="-122"/>
                        </a:rPr>
                        <a:t>≥80</a:t>
                      </a:r>
                      <a:r>
                        <a:rPr lang="zh-CN" sz="1200" dirty="0">
                          <a:solidFill>
                            <a:schemeClr val="tx1"/>
                          </a:solidFill>
                          <a:effectLst/>
                          <a:latin typeface="微软雅黑" panose="020B0503020204020204" pitchFamily="34" charset="-122"/>
                          <a:ea typeface="微软雅黑" panose="020B0503020204020204" pitchFamily="34" charset="-122"/>
                        </a:rPr>
                        <a:t>岁</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zh-CN" sz="1200" dirty="0">
                          <a:effectLst/>
                          <a:latin typeface="微软雅黑" panose="020B0503020204020204" pitchFamily="34" charset="-122"/>
                          <a:ea typeface="微软雅黑" panose="020B0503020204020204" pitchFamily="34" charset="-122"/>
                        </a:rPr>
                        <a:t>能耐受的话</a:t>
                      </a:r>
                      <a:br>
                        <a:rPr lang="en-US" sz="1200" dirty="0">
                          <a:effectLst/>
                          <a:latin typeface="微软雅黑" panose="020B0503020204020204" pitchFamily="34" charset="-122"/>
                          <a:ea typeface="微软雅黑" panose="020B0503020204020204" pitchFamily="34" charset="-122"/>
                        </a:rPr>
                      </a:br>
                      <a:r>
                        <a:rPr lang="en-US" sz="1200" b="1" dirty="0">
                          <a:effectLst/>
                          <a:latin typeface="微软雅黑" panose="020B0503020204020204" pitchFamily="34" charset="-122"/>
                          <a:ea typeface="微软雅黑" panose="020B0503020204020204" pitchFamily="34" charset="-122"/>
                        </a:rPr>
                        <a:t>130~&lt;140</a:t>
                      </a:r>
                      <a:endParaRPr lang="en-US" sz="1200" b="1"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617855">
                <a:tc>
                  <a:txBody>
                    <a:bodyPr/>
                    <a:lstStyle/>
                    <a:p>
                      <a:pPr algn="ctr">
                        <a:lnSpc>
                          <a:spcPct val="107000"/>
                        </a:lnSpc>
                        <a:spcAft>
                          <a:spcPts val="0"/>
                        </a:spcAft>
                      </a:pPr>
                      <a:r>
                        <a:rPr lang="en-US" sz="1200" dirty="0">
                          <a:solidFill>
                            <a:schemeClr val="tx1"/>
                          </a:solidFill>
                          <a:effectLst/>
                          <a:latin typeface="微软雅黑" panose="020B0503020204020204" pitchFamily="34" charset="-122"/>
                          <a:ea typeface="微软雅黑" panose="020B0503020204020204" pitchFamily="34" charset="-122"/>
                        </a:rPr>
                        <a:t>DBP</a:t>
                      </a:r>
                      <a:r>
                        <a:rPr lang="zh-CN" sz="1200" dirty="0">
                          <a:solidFill>
                            <a:schemeClr val="tx1"/>
                          </a:solidFill>
                          <a:effectLst/>
                          <a:latin typeface="微软雅黑" panose="020B0503020204020204" pitchFamily="34" charset="-122"/>
                          <a:ea typeface="微软雅黑" panose="020B0503020204020204" pitchFamily="34" charset="-122"/>
                        </a:rPr>
                        <a:t>降压目标区间（</a:t>
                      </a:r>
                      <a:r>
                        <a:rPr lang="en-US" sz="1200" dirty="0">
                          <a:solidFill>
                            <a:schemeClr val="tx1"/>
                          </a:solidFill>
                          <a:effectLst/>
                          <a:latin typeface="微软雅黑" panose="020B0503020204020204" pitchFamily="34" charset="-122"/>
                          <a:ea typeface="微软雅黑" panose="020B0503020204020204" pitchFamily="34" charset="-122"/>
                        </a:rPr>
                        <a:t>mmHg</a:t>
                      </a:r>
                      <a:r>
                        <a:rPr lang="zh-CN" sz="1200" dirty="0">
                          <a:solidFill>
                            <a:schemeClr val="tx1"/>
                          </a:solidFill>
                          <a:effectLst/>
                          <a:latin typeface="微软雅黑" panose="020B0503020204020204" pitchFamily="34" charset="-122"/>
                          <a:ea typeface="微软雅黑" panose="020B0503020204020204" pitchFamily="34" charset="-122"/>
                        </a:rPr>
                        <a:t>）</a:t>
                      </a:r>
                      <a:endParaRPr lang="en-US" sz="1200" dirty="0">
                        <a:solidFill>
                          <a:schemeClr val="tx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&lt;80~70</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lnSpc>
                          <a:spcPct val="107000"/>
                        </a:lnSpc>
                        <a:spcAft>
                          <a:spcPts val="0"/>
                        </a:spcAft>
                      </a:pPr>
                      <a:r>
                        <a:rPr lang="en-US" sz="1200" dirty="0">
                          <a:effectLst/>
                          <a:latin typeface="微软雅黑" panose="020B0503020204020204" pitchFamily="34" charset="-122"/>
                          <a:ea typeface="微软雅黑" panose="020B0503020204020204" pitchFamily="34" charset="-122"/>
                        </a:rPr>
                        <a:t> </a:t>
                      </a:r>
                      <a:endParaRPr lang="en-US" sz="12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71725" y="59055"/>
            <a:ext cx="7886700" cy="794385"/>
          </a:xfrm>
        </p:spPr>
        <p:txBody>
          <a:bodyPr>
            <a:normAutofit/>
          </a:bodyPr>
          <a:lstStyle/>
          <a:p>
            <a:pPr algn="ctr"/>
            <a:r>
              <a:rPr lang="zh-CN" altLang="en-US" sz="2800" b="1" dirty="0">
                <a:ea typeface="微软雅黑" panose="020B0503020204020204" pitchFamily="34" charset="-122"/>
              </a:rPr>
              <a:t>高血压合并冠心病</a:t>
            </a:r>
            <a:endParaRPr lang="zh-CN" altLang="en-US" sz="2800" b="1" dirty="0">
              <a:ea typeface="微软雅黑" panose="020B0503020204020204" pitchFamily="34" charset="-122"/>
            </a:endParaRPr>
          </a:p>
        </p:txBody>
      </p:sp>
      <p:grpSp>
        <p:nvGrpSpPr>
          <p:cNvPr id="6" name="组合 5"/>
          <p:cNvGrpSpPr/>
          <p:nvPr/>
        </p:nvGrpSpPr>
        <p:grpSpPr>
          <a:xfrm>
            <a:off x="2567608" y="1803599"/>
            <a:ext cx="7886700" cy="3429000"/>
            <a:chOff x="612649" y="4345186"/>
            <a:chExt cx="5575882" cy="1821771"/>
          </a:xfrm>
        </p:grpSpPr>
        <p:sp>
          <p:nvSpPr>
            <p:cNvPr id="7" name="矩形 6"/>
            <p:cNvSpPr/>
            <p:nvPr/>
          </p:nvSpPr>
          <p:spPr>
            <a:xfrm>
              <a:off x="2761546" y="4345186"/>
              <a:ext cx="993962" cy="179141"/>
            </a:xfrm>
            <a:prstGeom prst="rect">
              <a:avLst/>
            </a:prstGeom>
          </p:spPr>
          <p:txBody>
            <a:bodyPr wrap="none">
              <a:spAutoFit/>
            </a:bodyPr>
            <a:lstStyle/>
            <a:p>
              <a:r>
                <a:rPr lang="zh-CN" altLang="en-US" sz="1600" b="1" dirty="0">
                  <a:latin typeface="华文楷体" panose="02010600040101010101" charset="-122"/>
                  <a:ea typeface="华文楷体" panose="02010600040101010101" charset="-122"/>
                </a:rPr>
                <a:t>药物治疗方案</a:t>
              </a:r>
              <a:endParaRPr lang="zh-CN" altLang="zh-CN" sz="1600" b="1" dirty="0">
                <a:latin typeface="华文楷体" panose="02010600040101010101" charset="-122"/>
                <a:ea typeface="华文楷体" panose="02010600040101010101" charset="-122"/>
              </a:endParaRPr>
            </a:p>
          </p:txBody>
        </p:sp>
        <p:sp>
          <p:nvSpPr>
            <p:cNvPr id="8" name="矩形: 圆角 7"/>
            <p:cNvSpPr/>
            <p:nvPr/>
          </p:nvSpPr>
          <p:spPr>
            <a:xfrm>
              <a:off x="2235877" y="4585989"/>
              <a:ext cx="2248733" cy="36249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rgbClr val="C00000"/>
                  </a:solidFill>
                  <a:latin typeface="华文楷体" panose="02010600040101010101" charset="-122"/>
                  <a:ea typeface="华文楷体" panose="02010600040101010101" charset="-122"/>
                </a:rPr>
                <a:t>ACEI</a:t>
              </a:r>
              <a:r>
                <a:rPr lang="zh-CN" altLang="en-US" sz="1400" b="1" dirty="0">
                  <a:solidFill>
                    <a:schemeClr val="tx1"/>
                  </a:solidFill>
                  <a:latin typeface="华文楷体" panose="02010600040101010101" charset="-122"/>
                  <a:ea typeface="华文楷体" panose="02010600040101010101" charset="-122"/>
                </a:rPr>
                <a:t>或</a:t>
              </a:r>
              <a:r>
                <a:rPr lang="en-US" altLang="zh-CN" sz="1400" b="1" dirty="0">
                  <a:solidFill>
                    <a:srgbClr val="C00000"/>
                  </a:solidFill>
                  <a:latin typeface="华文楷体" panose="02010600040101010101" charset="-122"/>
                  <a:ea typeface="华文楷体" panose="02010600040101010101" charset="-122"/>
                </a:rPr>
                <a:t>ARB</a:t>
              </a:r>
              <a:r>
                <a:rPr lang="en-US" altLang="zh-CN" sz="1400" b="1" dirty="0">
                  <a:solidFill>
                    <a:schemeClr val="tx1"/>
                  </a:solidFill>
                  <a:latin typeface="华文楷体" panose="02010600040101010101" charset="-122"/>
                  <a:ea typeface="华文楷体" panose="02010600040101010101" charset="-122"/>
                </a:rPr>
                <a:t>+ β</a:t>
              </a:r>
              <a:r>
                <a:rPr lang="zh-CN" altLang="en-US" sz="1400" b="1" dirty="0">
                  <a:solidFill>
                    <a:schemeClr val="tx1"/>
                  </a:solidFill>
                  <a:latin typeface="华文楷体" panose="02010600040101010101" charset="-122"/>
                  <a:ea typeface="华文楷体" panose="02010600040101010101" charset="-122"/>
                </a:rPr>
                <a:t>阻滞剂</a:t>
              </a:r>
              <a:r>
                <a:rPr lang="en-US" altLang="zh-CN" sz="1400" b="1" dirty="0">
                  <a:solidFill>
                    <a:schemeClr val="tx1"/>
                  </a:solidFill>
                  <a:latin typeface="华文楷体" panose="02010600040101010101" charset="-122"/>
                  <a:ea typeface="华文楷体" panose="02010600040101010101" charset="-122"/>
                </a:rPr>
                <a:t>/CCB</a:t>
              </a:r>
              <a:endParaRPr lang="en-US" altLang="zh-CN" sz="1400" b="1" dirty="0">
                <a:solidFill>
                  <a:schemeClr val="tx1"/>
                </a:solidFill>
                <a:latin typeface="华文楷体" panose="02010600040101010101" charset="-122"/>
                <a:ea typeface="华文楷体" panose="02010600040101010101" charset="-122"/>
              </a:endParaRPr>
            </a:p>
            <a:p>
              <a:pPr algn="ctr"/>
              <a:r>
                <a:rPr lang="zh-CN" altLang="en-US" sz="1400" b="1" dirty="0">
                  <a:solidFill>
                    <a:schemeClr val="tx1"/>
                  </a:solidFill>
                  <a:latin typeface="华文楷体" panose="02010600040101010101" charset="-122"/>
                  <a:ea typeface="华文楷体" panose="02010600040101010101" charset="-122"/>
                </a:rPr>
                <a:t>或  </a:t>
              </a:r>
              <a:r>
                <a:rPr lang="en-US" altLang="zh-CN" sz="1400" b="1" dirty="0">
                  <a:solidFill>
                    <a:schemeClr val="tx1"/>
                  </a:solidFill>
                  <a:latin typeface="华文楷体" panose="02010600040101010101" charset="-122"/>
                  <a:ea typeface="华文楷体" panose="02010600040101010101" charset="-122"/>
                </a:rPr>
                <a:t>CCB+</a:t>
              </a:r>
              <a:r>
                <a:rPr lang="zh-CN" altLang="en-US" sz="1400" b="1" dirty="0">
                  <a:solidFill>
                    <a:schemeClr val="tx1"/>
                  </a:solidFill>
                  <a:latin typeface="华文楷体" panose="02010600040101010101" charset="-122"/>
                  <a:ea typeface="华文楷体" panose="02010600040101010101" charset="-122"/>
                </a:rPr>
                <a:t>利尿剂</a:t>
              </a:r>
              <a:r>
                <a:rPr lang="en-US" altLang="zh-CN" sz="1400" b="1" dirty="0">
                  <a:solidFill>
                    <a:schemeClr val="tx1"/>
                  </a:solidFill>
                  <a:latin typeface="华文楷体" panose="02010600040101010101" charset="-122"/>
                  <a:ea typeface="华文楷体" panose="02010600040101010101" charset="-122"/>
                </a:rPr>
                <a:t>/ β</a:t>
              </a:r>
              <a:r>
                <a:rPr lang="zh-CN" altLang="en-US" sz="1400" b="1" dirty="0">
                  <a:solidFill>
                    <a:schemeClr val="tx1"/>
                  </a:solidFill>
                  <a:latin typeface="华文楷体" panose="02010600040101010101" charset="-122"/>
                  <a:ea typeface="华文楷体" panose="02010600040101010101" charset="-122"/>
                </a:rPr>
                <a:t>阻滞剂</a:t>
              </a:r>
              <a:endParaRPr lang="en-US" altLang="zh-CN" sz="1400" b="1" dirty="0">
                <a:solidFill>
                  <a:schemeClr val="tx1"/>
                </a:solidFill>
                <a:latin typeface="华文楷体" panose="02010600040101010101" charset="-122"/>
                <a:ea typeface="华文楷体" panose="02010600040101010101" charset="-122"/>
              </a:endParaRPr>
            </a:p>
            <a:p>
              <a:pPr algn="ctr"/>
              <a:r>
                <a:rPr lang="zh-CN" altLang="en-US" sz="1400" b="1" dirty="0">
                  <a:solidFill>
                    <a:schemeClr val="tx1"/>
                  </a:solidFill>
                  <a:latin typeface="华文楷体" panose="02010600040101010101" charset="-122"/>
                  <a:ea typeface="华文楷体" panose="02010600040101010101" charset="-122"/>
                </a:rPr>
                <a:t>或  </a:t>
              </a:r>
              <a:r>
                <a:rPr lang="en-US" altLang="zh-CN" sz="1400" b="1" dirty="0">
                  <a:solidFill>
                    <a:schemeClr val="tx1"/>
                  </a:solidFill>
                  <a:latin typeface="华文楷体" panose="02010600040101010101" charset="-122"/>
                  <a:ea typeface="华文楷体" panose="02010600040101010101" charset="-122"/>
                </a:rPr>
                <a:t>β</a:t>
              </a:r>
              <a:r>
                <a:rPr lang="zh-CN" altLang="en-US" sz="1400" b="1" dirty="0">
                  <a:solidFill>
                    <a:schemeClr val="tx1"/>
                  </a:solidFill>
                  <a:latin typeface="华文楷体" panose="02010600040101010101" charset="-122"/>
                  <a:ea typeface="华文楷体" panose="02010600040101010101" charset="-122"/>
                </a:rPr>
                <a:t>阻滞剂</a:t>
              </a:r>
              <a:r>
                <a:rPr lang="en-US" altLang="zh-CN" sz="1400" b="1" dirty="0">
                  <a:solidFill>
                    <a:schemeClr val="tx1"/>
                  </a:solidFill>
                  <a:latin typeface="华文楷体" panose="02010600040101010101" charset="-122"/>
                  <a:ea typeface="华文楷体" panose="02010600040101010101" charset="-122"/>
                </a:rPr>
                <a:t>+ </a:t>
              </a:r>
              <a:r>
                <a:rPr lang="zh-CN" altLang="en-US" sz="1400" b="1" dirty="0">
                  <a:solidFill>
                    <a:schemeClr val="tx1"/>
                  </a:solidFill>
                  <a:latin typeface="华文楷体" panose="02010600040101010101" charset="-122"/>
                  <a:ea typeface="华文楷体" panose="02010600040101010101" charset="-122"/>
                </a:rPr>
                <a:t>利尿剂</a:t>
              </a:r>
              <a:endParaRPr lang="zh-CN" altLang="en-US" sz="1400" b="1" dirty="0">
                <a:solidFill>
                  <a:schemeClr val="tx1"/>
                </a:solidFill>
                <a:latin typeface="华文楷体" panose="02010600040101010101" charset="-122"/>
                <a:ea typeface="华文楷体" panose="02010600040101010101" charset="-122"/>
              </a:endParaRPr>
            </a:p>
          </p:txBody>
        </p:sp>
        <p:sp>
          <p:nvSpPr>
            <p:cNvPr id="9" name="矩形: 圆角 8"/>
            <p:cNvSpPr/>
            <p:nvPr/>
          </p:nvSpPr>
          <p:spPr>
            <a:xfrm>
              <a:off x="2268121" y="5167523"/>
              <a:ext cx="2248733" cy="37212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华文楷体" panose="02010600040101010101" charset="-122"/>
                  <a:ea typeface="华文楷体" panose="02010600040101010101" charset="-122"/>
                </a:rPr>
                <a:t>以上的三药联合</a:t>
              </a:r>
              <a:endParaRPr lang="zh-CN" altLang="en-US" sz="1600" b="1" dirty="0">
                <a:solidFill>
                  <a:schemeClr val="tx1"/>
                </a:solidFill>
                <a:latin typeface="华文楷体" panose="02010600040101010101" charset="-122"/>
                <a:ea typeface="华文楷体" panose="02010600040101010101" charset="-122"/>
              </a:endParaRPr>
            </a:p>
          </p:txBody>
        </p:sp>
        <p:sp>
          <p:nvSpPr>
            <p:cNvPr id="10" name="矩形 9"/>
            <p:cNvSpPr/>
            <p:nvPr/>
          </p:nvSpPr>
          <p:spPr>
            <a:xfrm>
              <a:off x="644893" y="4585989"/>
              <a:ext cx="1473484" cy="362495"/>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华文楷体" panose="02010600040101010101" charset="-122"/>
                  <a:ea typeface="华文楷体" panose="02010600040101010101" charset="-122"/>
                </a:rPr>
                <a:t>初始治疗</a:t>
              </a:r>
              <a:endParaRPr lang="en-US" altLang="zh-CN" sz="1600" b="1" dirty="0">
                <a:solidFill>
                  <a:schemeClr val="tx1"/>
                </a:solidFill>
                <a:latin typeface="华文楷体" panose="02010600040101010101" charset="-122"/>
                <a:ea typeface="华文楷体" panose="02010600040101010101" charset="-122"/>
              </a:endParaRPr>
            </a:p>
            <a:p>
              <a:pPr algn="ctr"/>
              <a:r>
                <a:rPr lang="zh-CN" altLang="en-US" sz="1050" b="1" dirty="0">
                  <a:solidFill>
                    <a:schemeClr val="tx1"/>
                  </a:solidFill>
                  <a:latin typeface="华文楷体" panose="02010600040101010101" charset="-122"/>
                  <a:ea typeface="华文楷体" panose="02010600040101010101" charset="-122"/>
                </a:rPr>
                <a:t>两药联合</a:t>
              </a:r>
              <a:endParaRPr lang="zh-CN" altLang="en-US" sz="1050" b="1" dirty="0">
                <a:solidFill>
                  <a:schemeClr val="tx1"/>
                </a:solidFill>
                <a:latin typeface="华文楷体" panose="02010600040101010101" charset="-122"/>
                <a:ea typeface="华文楷体" panose="02010600040101010101" charset="-122"/>
              </a:endParaRPr>
            </a:p>
          </p:txBody>
        </p:sp>
        <p:sp>
          <p:nvSpPr>
            <p:cNvPr id="11" name="矩形 10"/>
            <p:cNvSpPr/>
            <p:nvPr/>
          </p:nvSpPr>
          <p:spPr>
            <a:xfrm>
              <a:off x="644893" y="5167523"/>
              <a:ext cx="1473484" cy="362495"/>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华文楷体" panose="02010600040101010101" charset="-122"/>
                  <a:ea typeface="华文楷体" panose="02010600040101010101" charset="-122"/>
                </a:rPr>
                <a:t>治疗第</a:t>
              </a:r>
              <a:r>
                <a:rPr lang="en-US" altLang="zh-CN" sz="1600" b="1" dirty="0">
                  <a:solidFill>
                    <a:schemeClr val="tx1"/>
                  </a:solidFill>
                  <a:latin typeface="华文楷体" panose="02010600040101010101" charset="-122"/>
                  <a:ea typeface="华文楷体" panose="02010600040101010101" charset="-122"/>
                </a:rPr>
                <a:t>2</a:t>
              </a:r>
              <a:r>
                <a:rPr lang="zh-CN" altLang="en-US" sz="1600" b="1" dirty="0">
                  <a:solidFill>
                    <a:schemeClr val="tx1"/>
                  </a:solidFill>
                  <a:latin typeface="华文楷体" panose="02010600040101010101" charset="-122"/>
                  <a:ea typeface="华文楷体" panose="02010600040101010101" charset="-122"/>
                </a:rPr>
                <a:t>步</a:t>
              </a:r>
              <a:endParaRPr lang="en-US" altLang="zh-CN" sz="1600" b="1" dirty="0">
                <a:solidFill>
                  <a:schemeClr val="tx1"/>
                </a:solidFill>
                <a:latin typeface="华文楷体" panose="02010600040101010101" charset="-122"/>
                <a:ea typeface="华文楷体" panose="02010600040101010101" charset="-122"/>
              </a:endParaRPr>
            </a:p>
            <a:p>
              <a:pPr algn="ctr"/>
              <a:r>
                <a:rPr lang="zh-CN" altLang="en-US" sz="1050" b="1" dirty="0">
                  <a:solidFill>
                    <a:schemeClr val="tx1"/>
                  </a:solidFill>
                  <a:latin typeface="华文楷体" panose="02010600040101010101" charset="-122"/>
                  <a:ea typeface="华文楷体" panose="02010600040101010101" charset="-122"/>
                </a:rPr>
                <a:t>三药联合</a:t>
              </a:r>
              <a:endParaRPr lang="zh-CN" altLang="en-US" sz="1050" b="1" dirty="0">
                <a:solidFill>
                  <a:schemeClr val="tx1"/>
                </a:solidFill>
                <a:latin typeface="华文楷体" panose="02010600040101010101" charset="-122"/>
                <a:ea typeface="华文楷体" panose="02010600040101010101" charset="-122"/>
              </a:endParaRPr>
            </a:p>
          </p:txBody>
        </p:sp>
        <p:sp>
          <p:nvSpPr>
            <p:cNvPr id="12" name="矩形: 圆角 11"/>
            <p:cNvSpPr/>
            <p:nvPr/>
          </p:nvSpPr>
          <p:spPr>
            <a:xfrm>
              <a:off x="2235877" y="5794836"/>
              <a:ext cx="2248733" cy="372121"/>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华文楷体" panose="02010600040101010101" charset="-122"/>
                  <a:ea typeface="华文楷体" panose="02010600040101010101" charset="-122"/>
                </a:rPr>
                <a:t>难治性高血压</a:t>
              </a:r>
              <a:endParaRPr lang="en-US" altLang="zh-CN" sz="1600" b="1" dirty="0">
                <a:solidFill>
                  <a:schemeClr val="tx1"/>
                </a:solidFill>
                <a:latin typeface="华文楷体" panose="02010600040101010101" charset="-122"/>
                <a:ea typeface="华文楷体" panose="02010600040101010101" charset="-122"/>
              </a:endParaRPr>
            </a:p>
            <a:p>
              <a:pPr algn="ctr"/>
              <a:r>
                <a:rPr lang="en-US" altLang="zh-CN" sz="1050" b="1" dirty="0">
                  <a:solidFill>
                    <a:schemeClr val="tx1"/>
                  </a:solidFill>
                  <a:latin typeface="华文楷体" panose="02010600040101010101" charset="-122"/>
                  <a:ea typeface="华文楷体" panose="02010600040101010101" charset="-122"/>
                </a:rPr>
                <a:t>+</a:t>
              </a:r>
              <a:r>
                <a:rPr lang="zh-CN" altLang="en-US" sz="1000" b="1" dirty="0">
                  <a:solidFill>
                    <a:schemeClr val="tx1"/>
                  </a:solidFill>
                  <a:latin typeface="华文楷体" panose="02010600040101010101" charset="-122"/>
                  <a:ea typeface="华文楷体" panose="02010600040101010101" charset="-122"/>
                </a:rPr>
                <a:t>螺内酯（</a:t>
              </a:r>
              <a:r>
                <a:rPr lang="en-US" altLang="zh-CN" sz="1000" b="1" dirty="0">
                  <a:solidFill>
                    <a:schemeClr val="tx1"/>
                  </a:solidFill>
                  <a:latin typeface="华文楷体" panose="02010600040101010101" charset="-122"/>
                  <a:ea typeface="华文楷体" panose="02010600040101010101" charset="-122"/>
                </a:rPr>
                <a:t>25-50mg o. d.</a:t>
              </a:r>
              <a:r>
                <a:rPr lang="zh-CN" altLang="en-US" sz="1000" b="1" dirty="0">
                  <a:solidFill>
                    <a:schemeClr val="tx1"/>
                  </a:solidFill>
                  <a:latin typeface="华文楷体" panose="02010600040101010101" charset="-122"/>
                  <a:ea typeface="华文楷体" panose="02010600040101010101" charset="-122"/>
                </a:rPr>
                <a:t>）</a:t>
              </a:r>
              <a:endParaRPr lang="en-US" altLang="zh-CN" sz="1000" b="1" dirty="0">
                <a:solidFill>
                  <a:schemeClr val="tx1"/>
                </a:solidFill>
                <a:latin typeface="华文楷体" panose="02010600040101010101" charset="-122"/>
                <a:ea typeface="华文楷体" panose="02010600040101010101" charset="-122"/>
              </a:endParaRPr>
            </a:p>
            <a:p>
              <a:pPr algn="ctr"/>
              <a:r>
                <a:rPr lang="zh-CN" altLang="en-US" sz="1000" b="1" dirty="0">
                  <a:solidFill>
                    <a:schemeClr val="tx1"/>
                  </a:solidFill>
                  <a:latin typeface="华文楷体" panose="02010600040101010101" charset="-122"/>
                  <a:ea typeface="华文楷体" panose="02010600040101010101" charset="-122"/>
                </a:rPr>
                <a:t>或其他利尿剂、</a:t>
              </a:r>
              <a:r>
                <a:rPr lang="en-US" altLang="zh-CN" sz="1000" b="1" dirty="0">
                  <a:solidFill>
                    <a:schemeClr val="tx1"/>
                  </a:solidFill>
                  <a:latin typeface="华文楷体" panose="02010600040101010101" charset="-122"/>
                  <a:ea typeface="华文楷体" panose="02010600040101010101" charset="-122"/>
                </a:rPr>
                <a:t>α</a:t>
              </a:r>
              <a:r>
                <a:rPr lang="zh-CN" altLang="en-US" sz="1000" b="1" dirty="0">
                  <a:solidFill>
                    <a:schemeClr val="tx1"/>
                  </a:solidFill>
                  <a:latin typeface="华文楷体" panose="02010600040101010101" charset="-122"/>
                  <a:ea typeface="华文楷体" panose="02010600040101010101" charset="-122"/>
                </a:rPr>
                <a:t>阻滞剂或</a:t>
              </a:r>
              <a:r>
                <a:rPr lang="en-US" altLang="zh-CN" sz="1000" b="1" dirty="0">
                  <a:solidFill>
                    <a:schemeClr val="tx1"/>
                  </a:solidFill>
                  <a:latin typeface="华文楷体" panose="02010600040101010101" charset="-122"/>
                  <a:ea typeface="华文楷体" panose="02010600040101010101" charset="-122"/>
                </a:rPr>
                <a:t>β</a:t>
              </a:r>
              <a:r>
                <a:rPr lang="zh-CN" altLang="en-US" sz="1000" b="1" dirty="0">
                  <a:solidFill>
                    <a:schemeClr val="tx1"/>
                  </a:solidFill>
                  <a:latin typeface="华文楷体" panose="02010600040101010101" charset="-122"/>
                  <a:ea typeface="华文楷体" panose="02010600040101010101" charset="-122"/>
                </a:rPr>
                <a:t>阻滞剂</a:t>
              </a:r>
              <a:endParaRPr lang="en-US" altLang="zh-CN" sz="1000" b="1" dirty="0">
                <a:solidFill>
                  <a:schemeClr val="tx1"/>
                </a:solidFill>
                <a:latin typeface="华文楷体" panose="02010600040101010101" charset="-122"/>
                <a:ea typeface="华文楷体" panose="02010600040101010101" charset="-122"/>
              </a:endParaRPr>
            </a:p>
          </p:txBody>
        </p:sp>
        <p:sp>
          <p:nvSpPr>
            <p:cNvPr id="13" name="矩形 12"/>
            <p:cNvSpPr/>
            <p:nvPr/>
          </p:nvSpPr>
          <p:spPr>
            <a:xfrm>
              <a:off x="612649" y="5794837"/>
              <a:ext cx="1473484" cy="362494"/>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华文楷体" panose="02010600040101010101" charset="-122"/>
                  <a:ea typeface="华文楷体" panose="02010600040101010101" charset="-122"/>
                </a:rPr>
                <a:t>治疗第</a:t>
              </a:r>
              <a:r>
                <a:rPr lang="en-US" altLang="zh-CN" sz="1600" b="1" dirty="0">
                  <a:solidFill>
                    <a:schemeClr val="tx1"/>
                  </a:solidFill>
                  <a:latin typeface="华文楷体" panose="02010600040101010101" charset="-122"/>
                  <a:ea typeface="华文楷体" panose="02010600040101010101" charset="-122"/>
                </a:rPr>
                <a:t>3</a:t>
              </a:r>
              <a:r>
                <a:rPr lang="zh-CN" altLang="en-US" sz="1600" b="1" dirty="0">
                  <a:solidFill>
                    <a:schemeClr val="tx1"/>
                  </a:solidFill>
                  <a:latin typeface="华文楷体" panose="02010600040101010101" charset="-122"/>
                  <a:ea typeface="华文楷体" panose="02010600040101010101" charset="-122"/>
                </a:rPr>
                <a:t>步</a:t>
              </a:r>
              <a:endParaRPr lang="en-US" altLang="zh-CN" sz="1600" b="1" dirty="0">
                <a:solidFill>
                  <a:schemeClr val="tx1"/>
                </a:solidFill>
                <a:latin typeface="华文楷体" panose="02010600040101010101" charset="-122"/>
                <a:ea typeface="华文楷体" panose="02010600040101010101" charset="-122"/>
              </a:endParaRPr>
            </a:p>
            <a:p>
              <a:pPr algn="ctr"/>
              <a:r>
                <a:rPr lang="zh-CN" altLang="en-US" sz="1050" b="1" dirty="0">
                  <a:solidFill>
                    <a:schemeClr val="tx1"/>
                  </a:solidFill>
                  <a:latin typeface="华文楷体" panose="02010600040101010101" charset="-122"/>
                  <a:ea typeface="华文楷体" panose="02010600040101010101" charset="-122"/>
                </a:rPr>
                <a:t>三药联合</a:t>
              </a:r>
              <a:r>
                <a:rPr lang="en-US" altLang="zh-CN" sz="1050" b="1" dirty="0">
                  <a:solidFill>
                    <a:schemeClr val="tx1"/>
                  </a:solidFill>
                  <a:latin typeface="华文楷体" panose="02010600040101010101" charset="-122"/>
                  <a:ea typeface="华文楷体" panose="02010600040101010101" charset="-122"/>
                </a:rPr>
                <a:t>+</a:t>
              </a:r>
              <a:r>
                <a:rPr lang="zh-CN" altLang="en-US" sz="1050" b="1" dirty="0">
                  <a:solidFill>
                    <a:schemeClr val="tx1"/>
                  </a:solidFill>
                  <a:latin typeface="华文楷体" panose="02010600040101010101" charset="-122"/>
                  <a:ea typeface="华文楷体" panose="02010600040101010101" charset="-122"/>
                </a:rPr>
                <a:t>螺内酯或其他</a:t>
              </a:r>
              <a:endParaRPr lang="zh-CN" altLang="en-US" sz="1050" b="1" dirty="0">
                <a:solidFill>
                  <a:schemeClr val="tx1"/>
                </a:solidFill>
                <a:latin typeface="华文楷体" panose="02010600040101010101" charset="-122"/>
                <a:ea typeface="华文楷体" panose="02010600040101010101" charset="-122"/>
              </a:endParaRPr>
            </a:p>
          </p:txBody>
        </p:sp>
        <p:sp>
          <p:nvSpPr>
            <p:cNvPr id="14" name="箭头: 下 13"/>
            <p:cNvSpPr/>
            <p:nvPr/>
          </p:nvSpPr>
          <p:spPr>
            <a:xfrm>
              <a:off x="3164410" y="4987870"/>
              <a:ext cx="422466" cy="126683"/>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ea typeface="华文楷体" panose="02010600040101010101" charset="-122"/>
              </a:endParaRPr>
            </a:p>
          </p:txBody>
        </p:sp>
        <p:sp>
          <p:nvSpPr>
            <p:cNvPr id="15" name="箭头: 下 14"/>
            <p:cNvSpPr/>
            <p:nvPr/>
          </p:nvSpPr>
          <p:spPr>
            <a:xfrm>
              <a:off x="3132115" y="5614271"/>
              <a:ext cx="422466" cy="126683"/>
            </a:xfrm>
            <a:prstGeom prst="down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ea typeface="华文楷体" panose="02010600040101010101" charset="-122"/>
              </a:endParaRPr>
            </a:p>
          </p:txBody>
        </p:sp>
        <p:sp>
          <p:nvSpPr>
            <p:cNvPr id="16" name="矩形 15"/>
            <p:cNvSpPr/>
            <p:nvPr/>
          </p:nvSpPr>
          <p:spPr>
            <a:xfrm>
              <a:off x="4715047" y="4585989"/>
              <a:ext cx="1473484" cy="3624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华文楷体" panose="02010600040101010101" charset="-122"/>
                  <a:ea typeface="华文楷体" panose="02010600040101010101" charset="-122"/>
                </a:rPr>
                <a:t>低危</a:t>
              </a:r>
              <a:r>
                <a:rPr lang="en-US" altLang="zh-CN" sz="1400" b="1" dirty="0">
                  <a:solidFill>
                    <a:schemeClr val="tx1"/>
                  </a:solidFill>
                  <a:latin typeface="华文楷体" panose="02010600040101010101" charset="-122"/>
                  <a:ea typeface="华文楷体" panose="02010600040101010101" charset="-122"/>
                </a:rPr>
                <a:t>1</a:t>
              </a:r>
              <a:r>
                <a:rPr lang="zh-CN" altLang="en-US" sz="1400" b="1" dirty="0">
                  <a:solidFill>
                    <a:schemeClr val="tx1"/>
                  </a:solidFill>
                  <a:latin typeface="华文楷体" panose="02010600040101010101" charset="-122"/>
                  <a:ea typeface="华文楷体" panose="02010600040101010101" charset="-122"/>
                </a:rPr>
                <a:t>级高血压或老老年（≥</a:t>
              </a:r>
              <a:r>
                <a:rPr lang="en-US" altLang="zh-CN" sz="1400" b="1" dirty="0">
                  <a:solidFill>
                    <a:schemeClr val="tx1"/>
                  </a:solidFill>
                  <a:latin typeface="华文楷体" panose="02010600040101010101" charset="-122"/>
                  <a:ea typeface="华文楷体" panose="02010600040101010101" charset="-122"/>
                </a:rPr>
                <a:t>80</a:t>
              </a:r>
              <a:r>
                <a:rPr lang="zh-CN" altLang="en-US" sz="1400" b="1" dirty="0">
                  <a:solidFill>
                    <a:schemeClr val="tx1"/>
                  </a:solidFill>
                  <a:latin typeface="华文楷体" panose="02010600040101010101" charset="-122"/>
                  <a:ea typeface="华文楷体" panose="02010600040101010101" charset="-122"/>
                </a:rPr>
                <a:t>岁） 、衰弱患者考虑单药</a:t>
              </a:r>
              <a:endParaRPr lang="zh-CN" altLang="en-US" sz="1000" b="1" dirty="0">
                <a:solidFill>
                  <a:schemeClr val="tx1"/>
                </a:solidFill>
                <a:latin typeface="华文楷体" panose="02010600040101010101" charset="-122"/>
                <a:ea typeface="华文楷体" panose="02010600040101010101" charset="-122"/>
              </a:endParaRPr>
            </a:p>
          </p:txBody>
        </p:sp>
        <p:sp>
          <p:nvSpPr>
            <p:cNvPr id="17" name="矩形 16"/>
            <p:cNvSpPr/>
            <p:nvPr/>
          </p:nvSpPr>
          <p:spPr>
            <a:xfrm>
              <a:off x="4698986" y="5790934"/>
              <a:ext cx="1473484" cy="3624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tx1"/>
                  </a:solidFill>
                  <a:latin typeface="华文楷体" panose="02010600040101010101" charset="-122"/>
                  <a:ea typeface="华文楷体" panose="02010600040101010101" charset="-122"/>
                </a:rPr>
                <a:t>转高血压专科</a:t>
              </a:r>
              <a:endParaRPr lang="en-US" altLang="zh-CN" sz="1400" b="1" dirty="0">
                <a:solidFill>
                  <a:schemeClr val="tx1"/>
                </a:solidFill>
                <a:latin typeface="华文楷体" panose="02010600040101010101" charset="-122"/>
                <a:ea typeface="华文楷体" panose="02010600040101010101" charset="-122"/>
              </a:endParaRPr>
            </a:p>
            <a:p>
              <a:pPr algn="ctr"/>
              <a:r>
                <a:rPr lang="zh-CN" altLang="en-US" sz="1400" b="1" dirty="0">
                  <a:solidFill>
                    <a:schemeClr val="tx1"/>
                  </a:solidFill>
                  <a:latin typeface="华文楷体" panose="02010600040101010101" charset="-122"/>
                  <a:ea typeface="华文楷体" panose="02010600040101010101" charset="-122"/>
                </a:rPr>
                <a:t>或进一步检查分析</a:t>
              </a:r>
              <a:endParaRPr lang="zh-CN" altLang="en-US" sz="1000" b="1" dirty="0">
                <a:solidFill>
                  <a:schemeClr val="tx1"/>
                </a:solidFill>
                <a:latin typeface="华文楷体" panose="02010600040101010101" charset="-122"/>
                <a:ea typeface="华文楷体" panose="02010600040101010101" charset="-122"/>
              </a:endParaRPr>
            </a:p>
          </p:txBody>
        </p:sp>
      </p:grpSp>
      <p:sp>
        <p:nvSpPr>
          <p:cNvPr id="19" name="矩形 18"/>
          <p:cNvSpPr/>
          <p:nvPr/>
        </p:nvSpPr>
        <p:spPr>
          <a:xfrm>
            <a:off x="3719736" y="6045299"/>
            <a:ext cx="7466916" cy="245110"/>
          </a:xfrm>
          <a:prstGeom prst="rect">
            <a:avLst/>
          </a:prstGeom>
        </p:spPr>
        <p:txBody>
          <a:bodyPr wrap="square">
            <a:spAutoFit/>
          </a:bodyPr>
          <a:lstStyle/>
          <a:p>
            <a:r>
              <a:rPr lang="en-US" altLang="zh-CN" sz="1000" b="1" i="1" dirty="0">
                <a:latin typeface="华文楷体" panose="02010600040101010101" charset="-122"/>
                <a:ea typeface="华文楷体" panose="02010600040101010101" charset="-122"/>
              </a:rPr>
              <a:t>ESH 2018 </a:t>
            </a:r>
            <a:r>
              <a:rPr lang="zh-CN" altLang="en-US" sz="1000" b="1" i="1" dirty="0">
                <a:latin typeface="华文楷体" panose="02010600040101010101" charset="-122"/>
                <a:ea typeface="华文楷体" panose="02010600040101010101" charset="-122"/>
              </a:rPr>
              <a:t>年会资料 </a:t>
            </a:r>
            <a:r>
              <a:rPr lang="en-US" altLang="zh-CN" sz="1000" b="1" i="1" dirty="0">
                <a:latin typeface="华文楷体" panose="02010600040101010101" charset="-122"/>
                <a:ea typeface="华文楷体" panose="02010600040101010101" charset="-122"/>
              </a:rPr>
              <a:t>6-09</a:t>
            </a:r>
            <a:endParaRPr lang="en-US" altLang="zh-CN" sz="1000" b="1" i="1" dirty="0">
              <a:latin typeface="华文楷体" panose="02010600040101010101" charset="-122"/>
              <a:ea typeface="华文楷体" panose="02010600040101010101" charset="-122"/>
            </a:endParaRPr>
          </a:p>
        </p:txBody>
      </p:sp>
      <p:sp>
        <p:nvSpPr>
          <p:cNvPr id="3" name="Oval 2"/>
          <p:cNvSpPr/>
          <p:nvPr/>
        </p:nvSpPr>
        <p:spPr>
          <a:xfrm>
            <a:off x="1691308" y="2371098"/>
            <a:ext cx="838809" cy="40270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95000"/>
                  </a:schemeClr>
                </a:solidFill>
                <a:ea typeface="华文楷体" panose="02010600040101010101" charset="-122"/>
              </a:rPr>
              <a:t>1 pill</a:t>
            </a:r>
            <a:endParaRPr lang="en-US" sz="1200" b="1" dirty="0">
              <a:solidFill>
                <a:schemeClr val="bg1">
                  <a:lumMod val="95000"/>
                </a:schemeClr>
              </a:solidFill>
              <a:ea typeface="华文楷体" panose="02010600040101010101" charset="-122"/>
            </a:endParaRPr>
          </a:p>
        </p:txBody>
      </p:sp>
      <p:sp>
        <p:nvSpPr>
          <p:cNvPr id="21" name="Oval 20"/>
          <p:cNvSpPr/>
          <p:nvPr/>
        </p:nvSpPr>
        <p:spPr>
          <a:xfrm>
            <a:off x="1691308" y="3567505"/>
            <a:ext cx="838809" cy="37613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95000"/>
                  </a:schemeClr>
                </a:solidFill>
                <a:ea typeface="华文楷体" panose="02010600040101010101" charset="-122"/>
              </a:rPr>
              <a:t>1 pill</a:t>
            </a:r>
            <a:endParaRPr lang="en-US" sz="1200" b="1" dirty="0">
              <a:solidFill>
                <a:schemeClr val="bg1">
                  <a:lumMod val="95000"/>
                </a:schemeClr>
              </a:solidFill>
              <a:ea typeface="华文楷体" panose="02010600040101010101" charset="-122"/>
            </a:endParaRPr>
          </a:p>
        </p:txBody>
      </p:sp>
      <p:sp>
        <p:nvSpPr>
          <p:cNvPr id="22" name="Oval 21"/>
          <p:cNvSpPr/>
          <p:nvPr/>
        </p:nvSpPr>
        <p:spPr>
          <a:xfrm>
            <a:off x="1691308" y="4622999"/>
            <a:ext cx="821820" cy="4119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a:solidFill>
                  <a:schemeClr val="bg1">
                    <a:lumMod val="95000"/>
                  </a:schemeClr>
                </a:solidFill>
                <a:ea typeface="华文楷体" panose="02010600040101010101" charset="-122"/>
              </a:rPr>
              <a:t>2 pills</a:t>
            </a:r>
            <a:endParaRPr lang="en-US" sz="1200" b="1" dirty="0">
              <a:solidFill>
                <a:schemeClr val="bg1">
                  <a:lumMod val="95000"/>
                </a:schemeClr>
              </a:solidFill>
              <a:ea typeface="华文楷体" panose="02010600040101010101" charset="-122"/>
            </a:endParaRPr>
          </a:p>
        </p:txBody>
      </p:sp>
      <p:pic>
        <p:nvPicPr>
          <p:cNvPr id="20" name="Picture 4"/>
          <p:cNvPicPr>
            <a:picLocks noChangeAspect="1"/>
          </p:cNvPicPr>
          <p:nvPr/>
        </p:nvPicPr>
        <p:blipFill>
          <a:blip/>
          <a:stretch>
            <a:fillRect/>
          </a:stretch>
        </p:blipFill>
        <p:spPr>
          <a:xfrm>
            <a:off x="10992544" y="5232599"/>
            <a:ext cx="4876202" cy="1625401"/>
          </a:xfrm>
          <a:prstGeom prst="rect">
            <a:avLst/>
          </a:prstGeom>
        </p:spPr>
      </p:pic>
      <p:sp>
        <p:nvSpPr>
          <p:cNvPr id="23" name="矩形 22"/>
          <p:cNvSpPr/>
          <p:nvPr/>
        </p:nvSpPr>
        <p:spPr>
          <a:xfrm>
            <a:off x="8351630" y="3366195"/>
            <a:ext cx="2084141" cy="682301"/>
          </a:xfrm>
          <a:prstGeom prst="rect">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solidFill>
                <a:latin typeface="华文楷体" panose="02010600040101010101" charset="-122"/>
                <a:ea typeface="华文楷体" panose="02010600040101010101" charset="-122"/>
              </a:rPr>
              <a:t>SBP</a:t>
            </a:r>
            <a:r>
              <a:rPr lang="zh-CN" altLang="en-US" sz="1400" b="1" dirty="0">
                <a:solidFill>
                  <a:schemeClr val="tx1"/>
                </a:solidFill>
                <a:latin typeface="华文楷体" panose="02010600040101010101" charset="-122"/>
                <a:ea typeface="华文楷体" panose="02010600040101010101" charset="-122"/>
              </a:rPr>
              <a:t>≥</a:t>
            </a:r>
            <a:r>
              <a:rPr lang="en-US" altLang="zh-CN" sz="1400" b="1" dirty="0">
                <a:solidFill>
                  <a:schemeClr val="tx1"/>
                </a:solidFill>
                <a:latin typeface="华文楷体" panose="02010600040101010101" charset="-122"/>
                <a:ea typeface="华文楷体" panose="02010600040101010101" charset="-122"/>
              </a:rPr>
              <a:t>130mmHg</a:t>
            </a:r>
            <a:r>
              <a:rPr lang="zh-CN" altLang="en-US" sz="1400" b="1" dirty="0">
                <a:solidFill>
                  <a:schemeClr val="tx1"/>
                </a:solidFill>
                <a:latin typeface="华文楷体" panose="02010600040101010101" charset="-122"/>
                <a:ea typeface="华文楷体" panose="02010600040101010101" charset="-122"/>
              </a:rPr>
              <a:t>的极高危冠心病患者考虑启动药物治疗</a:t>
            </a:r>
            <a:endParaRPr lang="zh-CN" altLang="en-US" sz="1000" b="1" dirty="0">
              <a:solidFill>
                <a:schemeClr val="tx1"/>
              </a:solidFill>
              <a:latin typeface="华文楷体" panose="02010600040101010101" charset="-122"/>
              <a:ea typeface="华文楷体" panose="02010600040101010101"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p:cNvSpPr>
          <p:nvPr>
            <p:ph type="ctrTitle"/>
          </p:nvPr>
        </p:nvSpPr>
        <p:spPr/>
        <p:txBody>
          <a:bodyPr vert="horz" wrap="square" lIns="91440" tIns="45720" rIns="91440" bIns="45720" anchor="b">
            <a:normAutofit/>
          </a:bodyPr>
          <a:lstStyle/>
          <a:p>
            <a:pPr algn="ctr" eaLnBrk="1" hangingPunct="1"/>
            <a:r>
              <a:rPr lang="en-US" altLang="zh-CN" sz="2800" b="1" dirty="0">
                <a:ea typeface="微软雅黑" panose="020B0503020204020204" pitchFamily="34" charset="-122"/>
              </a:rPr>
              <a:t>C: </a:t>
            </a:r>
            <a:r>
              <a:rPr lang="zh-CN" altLang="en-US" sz="2800" b="1" dirty="0">
                <a:ea typeface="微软雅黑" panose="020B0503020204020204" pitchFamily="34" charset="-122"/>
              </a:rPr>
              <a:t>胆固醇控制</a:t>
            </a:r>
            <a:endParaRPr lang="zh-CN" altLang="en-US" sz="2800" b="1" dirty="0">
              <a:ea typeface="微软雅黑" panose="020B0503020204020204" pitchFamily="34"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sz="2800" b="1" dirty="0">
                <a:ea typeface="微软雅黑" panose="020B0503020204020204" pitchFamily="34" charset="-122"/>
              </a:rPr>
              <a:t>防治</a:t>
            </a:r>
            <a:r>
              <a:rPr lang="en-US" altLang="zh-CN" sz="2800" b="1" dirty="0">
                <a:ea typeface="微软雅黑" panose="020B0503020204020204" pitchFamily="34" charset="-122"/>
              </a:rPr>
              <a:t>ASCVD</a:t>
            </a:r>
            <a:r>
              <a:rPr lang="zh-CN" altLang="en-US" sz="2800" b="1" dirty="0">
                <a:ea typeface="微软雅黑" panose="020B0503020204020204" pitchFamily="34" charset="-122"/>
              </a:rPr>
              <a:t>的靶点</a:t>
            </a:r>
            <a:endParaRPr lang="zh-CN" altLang="en-US" sz="2800" b="1" dirty="0">
              <a:ea typeface="微软雅黑" panose="020B0503020204020204" pitchFamily="34" charset="-122"/>
            </a:endParaRPr>
          </a:p>
        </p:txBody>
      </p:sp>
      <p:pic>
        <p:nvPicPr>
          <p:cNvPr id="7" name="内容占位符 6"/>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839470" y="1124585"/>
            <a:ext cx="9726295" cy="5193030"/>
          </a:xfr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b="1" dirty="0">
                <a:ea typeface="微软雅黑" panose="020B0503020204020204" pitchFamily="34" charset="-122"/>
              </a:rPr>
              <a:t>LDL-C</a:t>
            </a:r>
            <a:r>
              <a:rPr lang="zh-CN" altLang="en-US" sz="2800" b="1" dirty="0">
                <a:ea typeface="微软雅黑" panose="020B0503020204020204" pitchFamily="34" charset="-122"/>
              </a:rPr>
              <a:t>的靶目标数值</a:t>
            </a:r>
            <a:endParaRPr lang="zh-CN" altLang="en-US" sz="2800" b="1" dirty="0">
              <a:ea typeface="微软雅黑" panose="020B0503020204020204" pitchFamily="34" charset="-122"/>
            </a:endParaRPr>
          </a:p>
        </p:txBody>
      </p:sp>
      <p:sp>
        <p:nvSpPr>
          <p:cNvPr id="3" name="内容占位符 2"/>
          <p:cNvSpPr>
            <a:spLocks noGrp="1"/>
          </p:cNvSpPr>
          <p:nvPr>
            <p:ph idx="1"/>
          </p:nvPr>
        </p:nvSpPr>
        <p:spPr/>
        <p:txBody>
          <a:bodyPr/>
          <a:p>
            <a:endParaRPr lang="zh-CN" altLang="en-US"/>
          </a:p>
        </p:txBody>
      </p:sp>
      <p:pic>
        <p:nvPicPr>
          <p:cNvPr id="4" name="图片 3" descr="55b9e1e92cb14e23a3b5120ce64610f8[1]"/>
          <p:cNvPicPr>
            <a:picLocks noChangeAspect="1"/>
          </p:cNvPicPr>
          <p:nvPr/>
        </p:nvPicPr>
        <p:blipFill>
          <a:blip r:embed="rId1"/>
          <a:stretch>
            <a:fillRect/>
          </a:stretch>
        </p:blipFill>
        <p:spPr>
          <a:xfrm>
            <a:off x="985520" y="1006475"/>
            <a:ext cx="9718040" cy="484505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降低胆固醇治疗的选择</a:t>
            </a:r>
            <a:endParaRPr lang="zh-CN" altLang="en-US"/>
          </a:p>
        </p:txBody>
      </p:sp>
      <p:pic>
        <p:nvPicPr>
          <p:cNvPr id="4" name="内容占位符 3"/>
          <p:cNvPicPr>
            <a:picLocks noChangeAspect="1"/>
          </p:cNvPicPr>
          <p:nvPr>
            <p:ph idx="1"/>
            <p:custDataLst>
              <p:tags r:id="rId1"/>
            </p:custDataLst>
          </p:nvPr>
        </p:nvPicPr>
        <p:blipFill>
          <a:blip r:embed="rId2"/>
          <a:stretch>
            <a:fillRect/>
          </a:stretch>
        </p:blipFill>
        <p:spPr>
          <a:xfrm>
            <a:off x="1038860" y="1567815"/>
            <a:ext cx="9468485" cy="469201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任意多边形 36"/>
          <p:cNvSpPr/>
          <p:nvPr/>
        </p:nvSpPr>
        <p:spPr>
          <a:xfrm>
            <a:off x="8382000" y="5181600"/>
            <a:ext cx="508000" cy="469900"/>
          </a:xfrm>
          <a:custGeom>
            <a:avLst/>
            <a:gdLst>
              <a:gd name="connsiteX0" fmla="*/ 0 w 508000"/>
              <a:gd name="connsiteY0" fmla="*/ 0 h 469900"/>
              <a:gd name="connsiteX1" fmla="*/ 0 w 508000"/>
              <a:gd name="connsiteY1" fmla="*/ 469900 h 469900"/>
              <a:gd name="connsiteX2" fmla="*/ 508000 w 508000"/>
              <a:gd name="connsiteY2" fmla="*/ 469900 h 469900"/>
            </a:gdLst>
            <a:ahLst/>
            <a:cxnLst>
              <a:cxn ang="0">
                <a:pos x="connsiteX0" y="connsiteY0"/>
              </a:cxn>
              <a:cxn ang="0">
                <a:pos x="connsiteX1" y="connsiteY1"/>
              </a:cxn>
              <a:cxn ang="0">
                <a:pos x="connsiteX2" y="connsiteY2"/>
              </a:cxn>
            </a:cxnLst>
            <a:rect l="l" t="t" r="r" b="b"/>
            <a:pathLst>
              <a:path w="508000" h="469900">
                <a:moveTo>
                  <a:pt x="0" y="0"/>
                </a:moveTo>
                <a:lnTo>
                  <a:pt x="0" y="469900"/>
                </a:lnTo>
                <a:lnTo>
                  <a:pt x="508000" y="469900"/>
                </a:lnTo>
              </a:path>
            </a:pathLst>
          </a:custGeom>
          <a:ln w="85725">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uLnTx/>
              <a:uFillTx/>
              <a:latin typeface="+mn-lt"/>
              <a:ea typeface="华文楷体" panose="02010600040101010101" charset="-122"/>
              <a:cs typeface="+mn-cs"/>
            </a:endParaRPr>
          </a:p>
        </p:txBody>
      </p:sp>
      <p:sp>
        <p:nvSpPr>
          <p:cNvPr id="67587" name="Rectangle 2"/>
          <p:cNvSpPr>
            <a:spLocks noGrp="1"/>
          </p:cNvSpPr>
          <p:nvPr>
            <p:ph type="title"/>
          </p:nvPr>
        </p:nvSpPr>
        <p:spPr/>
        <p:txBody>
          <a:bodyPr vert="horz" wrap="square" lIns="91440" tIns="45720" rIns="91440" bIns="45720" anchor="ctr">
            <a:noAutofit/>
          </a:bodyPr>
          <a:lstStyle/>
          <a:p>
            <a:pPr eaLnBrk="1" hangingPunct="1">
              <a:lnSpc>
                <a:spcPct val="130000"/>
              </a:lnSpc>
            </a:pPr>
            <a:r>
              <a:rPr lang="zh-CN" altLang="en-US" sz="2800" b="1" dirty="0">
                <a:ea typeface="微软雅黑" panose="020B0503020204020204" pitchFamily="34" charset="-122"/>
              </a:rPr>
              <a:t>依折麦布阻断胆固醇吸收</a:t>
            </a:r>
            <a:endParaRPr lang="zh-CN" altLang="en-US" sz="2800" b="1" dirty="0">
              <a:ea typeface="微软雅黑" panose="020B0503020204020204" pitchFamily="34" charset="-122"/>
            </a:endParaRPr>
          </a:p>
        </p:txBody>
      </p:sp>
      <p:sp>
        <p:nvSpPr>
          <p:cNvPr id="67588" name="Rectangle 3"/>
          <p:cNvSpPr/>
          <p:nvPr/>
        </p:nvSpPr>
        <p:spPr>
          <a:xfrm>
            <a:off x="1600200" y="5697855"/>
            <a:ext cx="8686800" cy="1083945"/>
          </a:xfrm>
          <a:prstGeom prst="rect">
            <a:avLst/>
          </a:prstGeom>
          <a:noFill/>
          <a:ln w="9525">
            <a:noFill/>
          </a:ln>
        </p:spPr>
        <p:txBody>
          <a:bodyPr anchor="b">
            <a:spAutoFit/>
          </a:bodyPr>
          <a:lstStyle/>
          <a:p>
            <a:pPr eaLnBrk="0" hangingPunct="0">
              <a:spcBef>
                <a:spcPct val="25000"/>
              </a:spcBef>
            </a:pPr>
            <a:r>
              <a:rPr lang="en-US" altLang="en-US" sz="1200" b="1" dirty="0">
                <a:solidFill>
                  <a:schemeClr val="bg1"/>
                </a:solidFill>
                <a:latin typeface="Arial" panose="020B0604020202020204" pitchFamily="34" charset="0"/>
                <a:ea typeface="华文楷体" panose="02010600040101010101" charset="-122"/>
              </a:rPr>
              <a:t>*</a:t>
            </a:r>
            <a:r>
              <a:rPr lang="zh-CN" altLang="en-US" sz="1000" b="1" dirty="0">
                <a:solidFill>
                  <a:schemeClr val="tx1"/>
                </a:solidFill>
                <a:latin typeface="Arial" panose="020B0604020202020204" pitchFamily="34" charset="0"/>
                <a:ea typeface="华文楷体" panose="02010600040101010101" charset="-122"/>
              </a:rPr>
              <a:t>和肝外组织</a:t>
            </a:r>
            <a:endParaRPr lang="en-US" altLang="en-US" sz="1000" b="1" dirty="0">
              <a:solidFill>
                <a:schemeClr val="tx1"/>
              </a:solidFill>
              <a:latin typeface="Arial" panose="020B0604020202020204" pitchFamily="34" charset="0"/>
              <a:ea typeface="华文楷体" panose="02010600040101010101" charset="-122"/>
            </a:endParaRPr>
          </a:p>
          <a:p>
            <a:pPr eaLnBrk="0" hangingPunct="0">
              <a:spcBef>
                <a:spcPct val="25000"/>
              </a:spcBef>
            </a:pPr>
            <a:r>
              <a:rPr lang="en-US" altLang="zh-CN" sz="1000" b="1" dirty="0">
                <a:solidFill>
                  <a:schemeClr val="tx1"/>
                </a:solidFill>
                <a:latin typeface="Arial" panose="020B0604020202020204" pitchFamily="34" charset="0"/>
                <a:ea typeface="华文楷体" panose="02010600040101010101" charset="-122"/>
              </a:rPr>
              <a:t>[1] </a:t>
            </a:r>
            <a:r>
              <a:rPr lang="zh-CN" altLang="en-US" sz="1000" b="1" dirty="0">
                <a:solidFill>
                  <a:schemeClr val="tx1"/>
                </a:solidFill>
                <a:latin typeface="Arial" panose="020B0604020202020204" pitchFamily="34" charset="0"/>
                <a:ea typeface="华文楷体" panose="02010600040101010101" charset="-122"/>
              </a:rPr>
              <a:t>摘自</a:t>
            </a:r>
            <a:r>
              <a:rPr lang="en-US" altLang="en-US" sz="1000" b="1" dirty="0">
                <a:solidFill>
                  <a:schemeClr val="tx1"/>
                </a:solidFill>
                <a:latin typeface="Arial" panose="020B0604020202020204" pitchFamily="34" charset="0"/>
                <a:ea typeface="华文楷体" panose="02010600040101010101" charset="-122"/>
              </a:rPr>
              <a:t> Champe PC, Harvey RA. In </a:t>
            </a:r>
            <a:r>
              <a:rPr lang="en-US" altLang="en-US" sz="1000" b="1" i="1" dirty="0">
                <a:solidFill>
                  <a:schemeClr val="tx1"/>
                </a:solidFill>
                <a:latin typeface="Arial" panose="020B0604020202020204" pitchFamily="34" charset="0"/>
                <a:ea typeface="华文楷体" panose="02010600040101010101" charset="-122"/>
              </a:rPr>
              <a:t>Biochemistry</a:t>
            </a:r>
            <a:r>
              <a:rPr lang="en-US" altLang="en-US" sz="1000" b="1" dirty="0">
                <a:solidFill>
                  <a:schemeClr val="tx1"/>
                </a:solidFill>
                <a:latin typeface="Arial" panose="020B0604020202020204" pitchFamily="34" charset="0"/>
                <a:ea typeface="华文楷体" panose="02010600040101010101" charset="-122"/>
              </a:rPr>
              <a:t>. 2nd ed. Philadelphia: Lippincott Raven, 1994; Glew RH. In </a:t>
            </a:r>
            <a:r>
              <a:rPr lang="en-US" altLang="en-US" sz="1000" b="1" i="1" dirty="0">
                <a:solidFill>
                  <a:schemeClr val="tx1"/>
                </a:solidFill>
                <a:latin typeface="Arial" panose="020B0604020202020204" pitchFamily="34" charset="0"/>
                <a:ea typeface="华文楷体" panose="02010600040101010101" charset="-122"/>
              </a:rPr>
              <a:t>Textbook of Biochemistry with Clinical Correlations</a:t>
            </a:r>
            <a:r>
              <a:rPr lang="en-US" altLang="en-US" sz="1000" b="1" dirty="0">
                <a:solidFill>
                  <a:schemeClr val="tx1"/>
                </a:solidFill>
                <a:latin typeface="Arial" panose="020B0604020202020204" pitchFamily="34" charset="0"/>
                <a:ea typeface="华文楷体" panose="02010600040101010101" charset="-122"/>
              </a:rPr>
              <a:t>. 5th ed. New York: Wiley-Liss, 2002:728–777; Ginsberg HN, Goldberg IJ. In </a:t>
            </a:r>
            <a:r>
              <a:rPr lang="en-US" altLang="en-US" sz="1000" b="1" i="1" dirty="0">
                <a:solidFill>
                  <a:schemeClr val="tx1"/>
                </a:solidFill>
                <a:latin typeface="Arial" panose="020B0604020202020204" pitchFamily="34" charset="0"/>
                <a:ea typeface="华文楷体" panose="02010600040101010101" charset="-122"/>
              </a:rPr>
              <a:t>Harrison’s Principles of Internal Medicine.</a:t>
            </a:r>
            <a:r>
              <a:rPr lang="en-US" altLang="en-US" sz="1000" b="1" dirty="0">
                <a:solidFill>
                  <a:schemeClr val="tx1"/>
                </a:solidFill>
                <a:latin typeface="Arial" panose="020B0604020202020204" pitchFamily="34" charset="0"/>
                <a:ea typeface="华文楷体" panose="02010600040101010101" charset="-122"/>
              </a:rPr>
              <a:t> 14th ed. New York: McGraw-Hill, 1998:2138–2149; Shepherd J </a:t>
            </a:r>
            <a:r>
              <a:rPr lang="en-US" altLang="en-US" sz="1000" b="1" i="1" dirty="0">
                <a:solidFill>
                  <a:schemeClr val="tx1"/>
                </a:solidFill>
                <a:latin typeface="Arial" panose="020B0604020202020204" pitchFamily="34" charset="0"/>
                <a:ea typeface="华文楷体" panose="02010600040101010101" charset="-122"/>
              </a:rPr>
              <a:t>Eur Heart J Suppl </a:t>
            </a:r>
            <a:r>
              <a:rPr lang="en-US" altLang="en-US" sz="1000" b="1" dirty="0">
                <a:solidFill>
                  <a:schemeClr val="tx1"/>
                </a:solidFill>
                <a:latin typeface="Arial" panose="020B0604020202020204" pitchFamily="34" charset="0"/>
                <a:ea typeface="华文楷体" panose="02010600040101010101" charset="-122"/>
              </a:rPr>
              <a:t>2001;3(suppl E):E2–E5; </a:t>
            </a:r>
            <a:br>
              <a:rPr lang="en-US" altLang="en-US" sz="1000" b="1" dirty="0">
                <a:solidFill>
                  <a:schemeClr val="tx1"/>
                </a:solidFill>
                <a:latin typeface="Arial" panose="020B0604020202020204" pitchFamily="34" charset="0"/>
                <a:ea typeface="华文楷体" panose="02010600040101010101" charset="-122"/>
              </a:rPr>
            </a:br>
            <a:r>
              <a:rPr lang="en-US" altLang="en-US" sz="1000" b="1" dirty="0">
                <a:solidFill>
                  <a:schemeClr val="tx1"/>
                </a:solidFill>
                <a:latin typeface="Arial" panose="020B0604020202020204" pitchFamily="34" charset="0"/>
                <a:ea typeface="华文楷体" panose="02010600040101010101" charset="-122"/>
              </a:rPr>
              <a:t>Hopfer U. In </a:t>
            </a:r>
            <a:r>
              <a:rPr lang="en-US" altLang="en-US" sz="1000" b="1" i="1" dirty="0">
                <a:solidFill>
                  <a:schemeClr val="tx1"/>
                </a:solidFill>
                <a:latin typeface="Arial" panose="020B0604020202020204" pitchFamily="34" charset="0"/>
                <a:ea typeface="华文楷体" panose="02010600040101010101" charset="-122"/>
              </a:rPr>
              <a:t>Textbook of Biochemistry with Clinical Correlations.</a:t>
            </a:r>
            <a:r>
              <a:rPr lang="en-US" altLang="en-US" sz="1000" b="1" dirty="0">
                <a:solidFill>
                  <a:schemeClr val="tx1"/>
                </a:solidFill>
                <a:latin typeface="Arial" panose="020B0604020202020204" pitchFamily="34" charset="0"/>
                <a:ea typeface="华文楷体" panose="02010600040101010101" charset="-122"/>
              </a:rPr>
              <a:t> 5th ed. New York: Wiley-Liss, 2002:1082–1150; Bays H </a:t>
            </a:r>
            <a:r>
              <a:rPr lang="en-US" altLang="en-US" sz="1000" b="1" i="1" dirty="0">
                <a:solidFill>
                  <a:schemeClr val="tx1"/>
                </a:solidFill>
                <a:latin typeface="Arial" panose="020B0604020202020204" pitchFamily="34" charset="0"/>
                <a:ea typeface="华文楷体" panose="02010600040101010101" charset="-122"/>
              </a:rPr>
              <a:t>Expert Opin Investig Drugs </a:t>
            </a:r>
            <a:r>
              <a:rPr lang="en-US" altLang="en-US" sz="1000" b="1" dirty="0">
                <a:solidFill>
                  <a:schemeClr val="tx1"/>
                </a:solidFill>
                <a:latin typeface="Arial" panose="020B0604020202020204" pitchFamily="34" charset="0"/>
                <a:ea typeface="华文楷体" panose="02010600040101010101" charset="-122"/>
              </a:rPr>
              <a:t>2002;11:1587–1604.</a:t>
            </a:r>
            <a:endParaRPr lang="en-US" altLang="en-US" sz="1000" b="1" dirty="0">
              <a:solidFill>
                <a:schemeClr val="tx1"/>
              </a:solidFill>
              <a:latin typeface="Arial" panose="020B0604020202020204" pitchFamily="34" charset="0"/>
              <a:ea typeface="华文楷体" panose="02010600040101010101" charset="-122"/>
            </a:endParaRPr>
          </a:p>
        </p:txBody>
      </p:sp>
      <p:sp>
        <p:nvSpPr>
          <p:cNvPr id="67589" name="Text Box 4"/>
          <p:cNvSpPr txBox="1"/>
          <p:nvPr/>
        </p:nvSpPr>
        <p:spPr>
          <a:xfrm>
            <a:off x="8458200" y="5270500"/>
            <a:ext cx="2362200" cy="556260"/>
          </a:xfrm>
          <a:prstGeom prst="rect">
            <a:avLst/>
          </a:prstGeom>
          <a:noFill/>
          <a:ln w="50800">
            <a:noFill/>
          </a:ln>
        </p:spPr>
        <p:txBody>
          <a:bodyPr lIns="90488" tIns="44450" rIns="90488" bIns="44450">
            <a:spAutoFit/>
            <a:scene3d>
              <a:camera prst="orthographicFront"/>
              <a:lightRig rig="threePt" dir="t"/>
            </a:scene3d>
          </a:bodyPr>
          <a:lstStyle/>
          <a:p>
            <a:pPr algn="ctr" eaLnBrk="0" hangingPunct="0">
              <a:lnSpc>
                <a:spcPts val="1600"/>
              </a:lnSpc>
              <a:spcAft>
                <a:spcPct val="20000"/>
              </a:spcAft>
            </a:pPr>
            <a:r>
              <a:rPr lang="zh-CN" altLang="en-US" sz="1600" b="1" dirty="0">
                <a:solidFill>
                  <a:schemeClr val="bg1"/>
                </a:solidFill>
                <a:latin typeface="华文楷体" panose="02010600040101010101" charset="-122"/>
                <a:ea typeface="华文楷体" panose="02010600040101010101" charset="-122"/>
              </a:rPr>
              <a:t>粪</a:t>
            </a:r>
            <a:r>
              <a:rPr lang="zh-CN" altLang="en-US"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rPr>
              <a:t>胆汁酸和中性固醇类</a:t>
            </a:r>
            <a:endParaRPr lang="zh-CN" altLang="en-US"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endParaRPr>
          </a:p>
          <a:p>
            <a:pPr algn="ctr" eaLnBrk="0" hangingPunct="0">
              <a:lnSpc>
                <a:spcPts val="1600"/>
              </a:lnSpc>
              <a:spcAft>
                <a:spcPct val="20000"/>
              </a:spcAft>
            </a:pPr>
            <a:r>
              <a:rPr lang="zh-CN" altLang="en-US"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rPr>
              <a:t> </a:t>
            </a:r>
            <a:r>
              <a:rPr lang="en-US" altLang="zh-CN"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rPr>
              <a:t>(~700 mg/</a:t>
            </a:r>
            <a:r>
              <a:rPr lang="zh-CN" altLang="en-US"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rPr>
              <a:t>天</a:t>
            </a:r>
            <a:r>
              <a:rPr lang="en-US" altLang="zh-CN"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rPr>
              <a:t>)</a:t>
            </a:r>
            <a:endParaRPr lang="en-US" altLang="zh-CN" sz="1600" b="1"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endParaRPr>
          </a:p>
        </p:txBody>
      </p:sp>
      <p:sp>
        <p:nvSpPr>
          <p:cNvPr id="67590" name="Oval 5"/>
          <p:cNvSpPr/>
          <p:nvPr/>
        </p:nvSpPr>
        <p:spPr>
          <a:xfrm>
            <a:off x="5065713" y="2785452"/>
            <a:ext cx="1684337" cy="528270"/>
          </a:xfrm>
          <a:prstGeom prst="ellipse">
            <a:avLst/>
          </a:prstGeom>
          <a:solidFill>
            <a:srgbClr val="009900"/>
          </a:solidFill>
          <a:ln w="50800">
            <a:noFill/>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91142" name="Text Box 6"/>
          <p:cNvSpPr txBox="1">
            <a:spLocks noChangeArrowheads="1"/>
          </p:cNvSpPr>
          <p:nvPr/>
        </p:nvSpPr>
        <p:spPr bwMode="auto">
          <a:xfrm>
            <a:off x="5105400" y="2762250"/>
            <a:ext cx="1501775" cy="588645"/>
          </a:xfrm>
          <a:prstGeom prst="rect">
            <a:avLst/>
          </a:prstGeom>
          <a:noFill/>
          <a:ln w="50800">
            <a:noFill/>
            <a:miter lim="800000"/>
          </a:ln>
          <a:effectLst/>
        </p:spPr>
        <p:txBody>
          <a:bodyPr lIns="90488" tIns="44450" rIns="90488" bIns="44450">
            <a:spAutoFit/>
          </a:bodyPr>
          <a:lstStyle/>
          <a:p>
            <a:pPr marR="0" algn="ctr" defTabSz="914400" eaLnBrk="0" hangingPunct="0">
              <a:lnSpc>
                <a:spcPts val="1300"/>
              </a:lnSpc>
              <a:spcAft>
                <a:spcPct val="20000"/>
              </a:spcAft>
              <a:buClrTx/>
              <a:buSzTx/>
              <a:buFontTx/>
              <a:buNone/>
              <a:defRPr/>
            </a:pPr>
            <a: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胆汁</a:t>
            </a:r>
            <a:b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br>
            <a: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胆固醇</a:t>
            </a:r>
            <a:b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br>
            <a:r>
              <a:rPr kumimoji="0" lang="en-US" altLang="zh-CN"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(~1000 mg/</a:t>
            </a:r>
            <a: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天</a:t>
            </a:r>
            <a:r>
              <a:rPr kumimoji="0" lang="en-US" altLang="zh-CN"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a:t>
            </a:r>
            <a:endParaRPr kumimoji="0" lang="en-US" altLang="zh-CN"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endParaRPr>
          </a:p>
        </p:txBody>
      </p:sp>
      <p:sp>
        <p:nvSpPr>
          <p:cNvPr id="67592" name="Text Box 7"/>
          <p:cNvSpPr txBox="1"/>
          <p:nvPr/>
        </p:nvSpPr>
        <p:spPr>
          <a:xfrm>
            <a:off x="6571298" y="3990340"/>
            <a:ext cx="1395730" cy="581660"/>
          </a:xfrm>
          <a:prstGeom prst="rect">
            <a:avLst/>
          </a:prstGeom>
          <a:noFill/>
          <a:ln w="50800">
            <a:noFill/>
          </a:ln>
        </p:spPr>
        <p:txBody>
          <a:bodyPr wrap="none" lIns="90488" tIns="44450" rIns="90488" bIns="44450" anchor="b">
            <a:spAutoFit/>
          </a:bodyPr>
          <a:lstStyle/>
          <a:p>
            <a:pPr algn="ctr" eaLnBrk="0" hangingPunct="0">
              <a:lnSpc>
                <a:spcPts val="1700"/>
              </a:lnSpc>
              <a:spcAft>
                <a:spcPct val="20000"/>
              </a:spcAft>
            </a:pPr>
            <a:r>
              <a:rPr lang="zh-CN" altLang="en-US" sz="1600" b="1" dirty="0">
                <a:solidFill>
                  <a:schemeClr val="bg1"/>
                </a:solidFill>
                <a:latin typeface="Arial" panose="020B0604020202020204" pitchFamily="34" charset="0"/>
                <a:ea typeface="华文楷体" panose="02010600040101010101" charset="-122"/>
              </a:rPr>
              <a:t>吸收</a:t>
            </a:r>
            <a:endParaRPr lang="zh-CN" altLang="en-US" sz="1600" b="1" dirty="0">
              <a:solidFill>
                <a:schemeClr val="bg1"/>
              </a:solidFill>
              <a:latin typeface="Arial" panose="020B0604020202020204" pitchFamily="34" charset="0"/>
              <a:ea typeface="华文楷体" panose="02010600040101010101" charset="-122"/>
            </a:endParaRPr>
          </a:p>
          <a:p>
            <a:pPr algn="ctr" eaLnBrk="0" hangingPunct="0">
              <a:lnSpc>
                <a:spcPts val="1700"/>
              </a:lnSpc>
              <a:spcAft>
                <a:spcPct val="20000"/>
              </a:spcAft>
            </a:pPr>
            <a:r>
              <a:rPr lang="en-US" altLang="zh-CN" sz="1600" b="1" dirty="0">
                <a:solidFill>
                  <a:schemeClr val="bg1"/>
                </a:solidFill>
                <a:latin typeface="Arial" panose="020B0604020202020204" pitchFamily="34" charset="0"/>
                <a:ea typeface="华文楷体" panose="02010600040101010101" charset="-122"/>
              </a:rPr>
              <a:t>(~700 mg/</a:t>
            </a:r>
            <a:r>
              <a:rPr lang="zh-CN" altLang="en-US" sz="1600" b="1" dirty="0">
                <a:solidFill>
                  <a:schemeClr val="bg1"/>
                </a:solidFill>
                <a:latin typeface="Arial" panose="020B0604020202020204" pitchFamily="34" charset="0"/>
                <a:ea typeface="华文楷体" panose="02010600040101010101" charset="-122"/>
              </a:rPr>
              <a:t>天</a:t>
            </a:r>
            <a:r>
              <a:rPr lang="en-US" altLang="zh-CN" sz="1600" b="1" dirty="0">
                <a:solidFill>
                  <a:schemeClr val="bg1"/>
                </a:solidFill>
                <a:latin typeface="Arial" panose="020B0604020202020204" pitchFamily="34" charset="0"/>
                <a:ea typeface="华文楷体" panose="02010600040101010101" charset="-122"/>
              </a:rPr>
              <a:t>)</a:t>
            </a:r>
            <a:endParaRPr lang="en-US" altLang="zh-CN" sz="1600" b="1" dirty="0">
              <a:solidFill>
                <a:schemeClr val="bg1"/>
              </a:solidFill>
              <a:latin typeface="Arial" panose="020B0604020202020204" pitchFamily="34" charset="0"/>
              <a:ea typeface="华文楷体" panose="02010600040101010101" charset="-122"/>
            </a:endParaRPr>
          </a:p>
        </p:txBody>
      </p:sp>
      <p:pic>
        <p:nvPicPr>
          <p:cNvPr id="67593" name="Picture 8"/>
          <p:cNvPicPr>
            <a:picLocks noChangeAspect="1"/>
          </p:cNvPicPr>
          <p:nvPr/>
        </p:nvPicPr>
        <p:blipFill>
          <a:blip/>
          <a:stretch>
            <a:fillRect/>
          </a:stretch>
        </p:blipFill>
        <p:spPr>
          <a:xfrm>
            <a:off x="1981200" y="1550988"/>
            <a:ext cx="2743200" cy="2259012"/>
          </a:xfrm>
          <a:prstGeom prst="rect">
            <a:avLst/>
          </a:prstGeom>
          <a:noFill/>
          <a:ln w="9525">
            <a:noFill/>
          </a:ln>
        </p:spPr>
      </p:pic>
      <p:sp>
        <p:nvSpPr>
          <p:cNvPr id="91145" name="Text Box 9"/>
          <p:cNvSpPr txBox="1">
            <a:spLocks noChangeArrowheads="1"/>
          </p:cNvSpPr>
          <p:nvPr/>
        </p:nvSpPr>
        <p:spPr bwMode="auto">
          <a:xfrm>
            <a:off x="2552700" y="2071688"/>
            <a:ext cx="638810" cy="365760"/>
          </a:xfrm>
          <a:prstGeom prst="rect">
            <a:avLst/>
          </a:prstGeom>
          <a:noFill/>
          <a:ln w="50800">
            <a:noFill/>
            <a:miter lim="800000"/>
          </a:ln>
          <a:effectLst/>
        </p:spPr>
        <p:txBody>
          <a:bodyPr wrap="none" lIns="90488" tIns="44450" rIns="90488" bIns="44450">
            <a:spAutoFit/>
            <a:scene3d>
              <a:camera prst="orthographicFront"/>
              <a:lightRig rig="threePt" dir="t"/>
            </a:scene3d>
          </a:bodyPr>
          <a:lstStyle/>
          <a:p>
            <a:pPr marR="0" defTabSz="914400" eaLnBrk="0" hangingPunct="0">
              <a:spcBef>
                <a:spcPct val="50000"/>
              </a:spcBef>
              <a:spcAft>
                <a:spcPct val="20000"/>
              </a:spcAft>
              <a:buClrTx/>
              <a:buSzTx/>
              <a:buFontTx/>
              <a:buNone/>
              <a:defRPr/>
            </a:pPr>
            <a:r>
              <a:rPr kumimoji="0" lang="zh-CN" altLang="en-US" b="1" kern="1200" cap="none" spc="0" normalizeH="0" baseline="0" noProof="0"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cs typeface="+mn-cs"/>
              </a:rPr>
              <a:t>肝脏</a:t>
            </a:r>
            <a:endParaRPr kumimoji="0" lang="zh-CN" altLang="en-US" sz="1600" b="1" kern="1200" cap="none" spc="0" normalizeH="0" baseline="0" noProof="0" dirty="0">
              <a:ln/>
              <a:solidFill>
                <a:schemeClr val="tx1"/>
              </a:solidFill>
              <a:effectLst>
                <a:outerShdw blurRad="38100" dist="19050" dir="2700000" algn="tl" rotWithShape="0">
                  <a:schemeClr val="dk1">
                    <a:alpha val="40000"/>
                  </a:schemeClr>
                </a:outerShdw>
              </a:effectLst>
              <a:latin typeface="华文楷体" panose="02010600040101010101" charset="-122"/>
              <a:ea typeface="华文楷体" panose="02010600040101010101" charset="-122"/>
              <a:cs typeface="+mn-cs"/>
            </a:endParaRPr>
          </a:p>
        </p:txBody>
      </p:sp>
      <p:sp>
        <p:nvSpPr>
          <p:cNvPr id="91146" name="Text Box 10"/>
          <p:cNvSpPr txBox="1">
            <a:spLocks noChangeArrowheads="1"/>
          </p:cNvSpPr>
          <p:nvPr/>
        </p:nvSpPr>
        <p:spPr bwMode="auto">
          <a:xfrm>
            <a:off x="2392521" y="2398713"/>
            <a:ext cx="1045845" cy="524510"/>
          </a:xfrm>
          <a:prstGeom prst="rect">
            <a:avLst/>
          </a:prstGeom>
          <a:noFill/>
          <a:ln w="50800">
            <a:noFill/>
            <a:miter lim="800000"/>
          </a:ln>
          <a:effectLst/>
        </p:spPr>
        <p:txBody>
          <a:bodyPr wrap="none" lIns="90488" tIns="44450" rIns="90488" bIns="44450">
            <a:spAutoFit/>
          </a:bodyPr>
          <a:lstStyle/>
          <a:p>
            <a:pPr marR="0" algn="ctr" defTabSz="914400" eaLnBrk="0" hangingPunct="0">
              <a:lnSpc>
                <a:spcPts val="1700"/>
              </a:lnSpc>
              <a:spcAft>
                <a:spcPct val="20000"/>
              </a:spcAft>
              <a:buClrTx/>
              <a:buSzTx/>
              <a:buFontTx/>
              <a:buNone/>
              <a:defRPr/>
            </a:pPr>
            <a:r>
              <a:rPr kumimoji="0" lang="zh-CN" altLang="en-US" sz="1600" b="1" kern="1200" cap="none" spc="0" normalizeH="0" noProof="0" dirty="0">
                <a:solidFill>
                  <a:schemeClr val="tx1"/>
                </a:solidFill>
                <a:effectLst>
                  <a:outerShdw blurRad="38100" dist="38100" dir="2700000" algn="tl">
                    <a:srgbClr val="C0C0C0"/>
                  </a:outerShdw>
                </a:effectLst>
                <a:latin typeface="华文楷体" panose="02010600040101010101" charset="-122"/>
                <a:ea typeface="华文楷体" panose="02010600040101010101" charset="-122"/>
                <a:cs typeface="+mn-cs"/>
              </a:rPr>
              <a:t>合成*</a:t>
            </a:r>
            <a:br>
              <a:rPr kumimoji="0" lang="zh-CN" altLang="en-US" sz="1600" b="1" kern="1200" cap="none" spc="0" normalizeH="0" noProof="0" dirty="0">
                <a:solidFill>
                  <a:schemeClr val="tx1"/>
                </a:solidFill>
                <a:effectLst>
                  <a:outerShdw blurRad="38100" dist="38100" dir="2700000" algn="tl">
                    <a:srgbClr val="C0C0C0"/>
                  </a:outerShdw>
                </a:effectLst>
                <a:latin typeface="华文楷体" panose="02010600040101010101" charset="-122"/>
                <a:ea typeface="华文楷体" panose="02010600040101010101" charset="-122"/>
                <a:cs typeface="+mn-cs"/>
              </a:rPr>
            </a:br>
            <a:r>
              <a:rPr kumimoji="0" lang="en-US" altLang="zh-CN" sz="1200" b="1" kern="1200" cap="none" spc="0" normalizeH="0" noProof="0" dirty="0">
                <a:solidFill>
                  <a:schemeClr val="tx1"/>
                </a:solidFill>
                <a:effectLst>
                  <a:outerShdw blurRad="38100" dist="38100" dir="2700000" algn="tl">
                    <a:srgbClr val="C0C0C0"/>
                  </a:outerShdw>
                </a:effectLst>
                <a:latin typeface="华文楷体" panose="02010600040101010101" charset="-122"/>
                <a:ea typeface="华文楷体" panose="02010600040101010101" charset="-122"/>
                <a:cs typeface="+mn-cs"/>
              </a:rPr>
              <a:t>(~800 mg/</a:t>
            </a:r>
            <a:r>
              <a:rPr kumimoji="0" lang="zh-CN" altLang="en-US" sz="1200" b="1" kern="1200" cap="none" spc="0" normalizeH="0" noProof="0" dirty="0">
                <a:solidFill>
                  <a:schemeClr val="tx1"/>
                </a:solidFill>
                <a:effectLst>
                  <a:outerShdw blurRad="38100" dist="38100" dir="2700000" algn="tl">
                    <a:srgbClr val="C0C0C0"/>
                  </a:outerShdw>
                </a:effectLst>
                <a:latin typeface="华文楷体" panose="02010600040101010101" charset="-122"/>
                <a:ea typeface="华文楷体" panose="02010600040101010101" charset="-122"/>
                <a:cs typeface="+mn-cs"/>
              </a:rPr>
              <a:t>天</a:t>
            </a:r>
            <a:r>
              <a:rPr kumimoji="0" lang="en-US" altLang="zh-CN" sz="1200" b="1" kern="1200" cap="none" spc="0" normalizeH="0" baseline="0" noProof="0" dirty="0">
                <a:solidFill>
                  <a:schemeClr val="bg1"/>
                </a:solidFill>
                <a:effectLst>
                  <a:outerShdw blurRad="38100" dist="38100" dir="2700000" algn="tl">
                    <a:srgbClr val="C0C0C0"/>
                  </a:outerShdw>
                </a:effectLst>
                <a:latin typeface="华文楷体" panose="02010600040101010101" charset="-122"/>
                <a:ea typeface="华文楷体" panose="02010600040101010101" charset="-122"/>
                <a:cs typeface="+mn-cs"/>
              </a:rPr>
              <a:t>)</a:t>
            </a:r>
            <a:endParaRPr kumimoji="0" lang="en-US" altLang="zh-CN" sz="1200" b="1" kern="1200" cap="none" spc="0" normalizeH="0" baseline="0" noProof="0" dirty="0">
              <a:solidFill>
                <a:schemeClr val="bg1"/>
              </a:solidFill>
              <a:effectLst>
                <a:outerShdw blurRad="38100" dist="38100" dir="2700000" algn="tl">
                  <a:srgbClr val="C0C0C0"/>
                </a:outerShdw>
              </a:effectLst>
              <a:latin typeface="华文楷体" panose="02010600040101010101" charset="-122"/>
              <a:ea typeface="华文楷体" panose="02010600040101010101" charset="-122"/>
              <a:cs typeface="+mn-cs"/>
            </a:endParaRPr>
          </a:p>
        </p:txBody>
      </p:sp>
      <p:sp>
        <p:nvSpPr>
          <p:cNvPr id="67596" name="AutoShape 11"/>
          <p:cNvSpPr/>
          <p:nvPr/>
        </p:nvSpPr>
        <p:spPr>
          <a:xfrm>
            <a:off x="7951788" y="3557588"/>
            <a:ext cx="885825" cy="1700212"/>
          </a:xfrm>
          <a:prstGeom prst="can">
            <a:avLst>
              <a:gd name="adj" fmla="val 66463"/>
            </a:avLst>
          </a:prstGeom>
          <a:gradFill rotWithShape="0">
            <a:gsLst>
              <a:gs pos="0">
                <a:srgbClr val="FFCC66"/>
              </a:gs>
              <a:gs pos="100000">
                <a:srgbClr val="FF9900"/>
              </a:gs>
            </a:gsLst>
            <a:lin ang="5400000" scaled="1"/>
            <a:tileRect/>
          </a:gradFill>
          <a:ln w="9525">
            <a:noFill/>
          </a:ln>
        </p:spPr>
        <p:txBody>
          <a:bodyPr wrap="none" anchor="ctr"/>
          <a:lstStyle/>
          <a:p>
            <a:endParaRPr lang="zh-CN" altLang="en-US" b="1" dirty="0">
              <a:latin typeface="Arial" panose="020B0604020202020204" pitchFamily="34" charset="0"/>
              <a:ea typeface="华文楷体" panose="02010600040101010101" charset="-122"/>
            </a:endParaRPr>
          </a:p>
        </p:txBody>
      </p:sp>
      <p:sp>
        <p:nvSpPr>
          <p:cNvPr id="67597" name="Freeform 12"/>
          <p:cNvSpPr/>
          <p:nvPr/>
        </p:nvSpPr>
        <p:spPr>
          <a:xfrm rot="5400000" flipV="1">
            <a:off x="7834313" y="4451827"/>
            <a:ext cx="635000" cy="365760"/>
          </a:xfrm>
          <a:custGeom>
            <a:avLst/>
            <a:gdLst>
              <a:gd name="txL" fmla="*/ 0 w 802"/>
              <a:gd name="txT" fmla="*/ 0 h 550"/>
              <a:gd name="txR" fmla="*/ 802 w 802"/>
              <a:gd name="txB" fmla="*/ 550 h 550"/>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Lst>
            <a:rect l="txL" t="txT" r="txR" b="txB"/>
            <a:pathLst>
              <a:path w="802" h="550">
                <a:moveTo>
                  <a:pt x="35" y="190"/>
                </a:moveTo>
                <a:cubicBezTo>
                  <a:pt x="45" y="275"/>
                  <a:pt x="55" y="521"/>
                  <a:pt x="98" y="523"/>
                </a:cubicBezTo>
                <a:cubicBezTo>
                  <a:pt x="141" y="527"/>
                  <a:pt x="152" y="190"/>
                  <a:pt x="185" y="192"/>
                </a:cubicBezTo>
                <a:cubicBezTo>
                  <a:pt x="216" y="194"/>
                  <a:pt x="255" y="536"/>
                  <a:pt x="290" y="537"/>
                </a:cubicBezTo>
                <a:cubicBezTo>
                  <a:pt x="346" y="537"/>
                  <a:pt x="359" y="180"/>
                  <a:pt x="397" y="197"/>
                </a:cubicBezTo>
                <a:cubicBezTo>
                  <a:pt x="432" y="197"/>
                  <a:pt x="466" y="538"/>
                  <a:pt x="507" y="537"/>
                </a:cubicBezTo>
                <a:cubicBezTo>
                  <a:pt x="550" y="550"/>
                  <a:pt x="607" y="173"/>
                  <a:pt x="643" y="192"/>
                </a:cubicBezTo>
                <a:cubicBezTo>
                  <a:pt x="674" y="192"/>
                  <a:pt x="673" y="537"/>
                  <a:pt x="696" y="537"/>
                </a:cubicBezTo>
                <a:cubicBezTo>
                  <a:pt x="766" y="531"/>
                  <a:pt x="766" y="273"/>
                  <a:pt x="782" y="190"/>
                </a:cubicBezTo>
                <a:cubicBezTo>
                  <a:pt x="800" y="102"/>
                  <a:pt x="800" y="36"/>
                  <a:pt x="802" y="5"/>
                </a:cubicBezTo>
                <a:lnTo>
                  <a:pt x="794" y="6"/>
                </a:lnTo>
                <a:cubicBezTo>
                  <a:pt x="726" y="6"/>
                  <a:pt x="525" y="7"/>
                  <a:pt x="394" y="6"/>
                </a:cubicBezTo>
                <a:cubicBezTo>
                  <a:pt x="265" y="5"/>
                  <a:pt x="92" y="5"/>
                  <a:pt x="10" y="0"/>
                </a:cubicBezTo>
                <a:cubicBezTo>
                  <a:pt x="0" y="85"/>
                  <a:pt x="37" y="149"/>
                  <a:pt x="35" y="190"/>
                </a:cubicBezTo>
                <a:close/>
              </a:path>
            </a:pathLst>
          </a:custGeom>
          <a:solidFill>
            <a:srgbClr val="FFCCCC"/>
          </a:solidFill>
          <a:ln w="38100">
            <a:noFill/>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598" name="Text Box 13"/>
          <p:cNvSpPr txBox="1"/>
          <p:nvPr/>
        </p:nvSpPr>
        <p:spPr>
          <a:xfrm>
            <a:off x="8885239" y="3886200"/>
            <a:ext cx="409575" cy="280670"/>
          </a:xfrm>
          <a:prstGeom prst="rect">
            <a:avLst/>
          </a:prstGeom>
          <a:noFill/>
          <a:ln w="50800">
            <a:noFill/>
          </a:ln>
        </p:spPr>
        <p:txBody>
          <a:bodyPr wrap="none" lIns="90488" tIns="44450" rIns="90488" bIns="44450">
            <a:spAutoFit/>
          </a:bodyPr>
          <a:lstStyle/>
          <a:p>
            <a:pPr algn="ctr" eaLnBrk="0" hangingPunct="0">
              <a:lnSpc>
                <a:spcPts val="1500"/>
              </a:lnSpc>
              <a:spcAft>
                <a:spcPct val="20000"/>
              </a:spcAft>
            </a:pPr>
            <a:r>
              <a:rPr lang="zh-CN" altLang="en-US" b="1" dirty="0">
                <a:solidFill>
                  <a:schemeClr val="bg1"/>
                </a:solidFill>
                <a:latin typeface="华文楷体" panose="02010600040101010101" charset="-122"/>
                <a:ea typeface="华文楷体" panose="02010600040101010101" charset="-122"/>
              </a:rPr>
              <a:t>肠</a:t>
            </a:r>
            <a:endParaRPr lang="zh-CN" altLang="en-US" sz="1200" b="1" dirty="0">
              <a:solidFill>
                <a:schemeClr val="bg1"/>
              </a:solidFill>
              <a:latin typeface="华文楷体" panose="02010600040101010101" charset="-122"/>
              <a:ea typeface="华文楷体" panose="02010600040101010101" charset="-122"/>
            </a:endParaRPr>
          </a:p>
        </p:txBody>
      </p:sp>
      <p:sp>
        <p:nvSpPr>
          <p:cNvPr id="67599" name="Freeform 15"/>
          <p:cNvSpPr/>
          <p:nvPr/>
        </p:nvSpPr>
        <p:spPr>
          <a:xfrm>
            <a:off x="6781800" y="3128645"/>
            <a:ext cx="1511300" cy="365760"/>
          </a:xfrm>
          <a:custGeom>
            <a:avLst/>
            <a:gdLst>
              <a:gd name="txL" fmla="*/ 0 w 992"/>
              <a:gd name="txT" fmla="*/ 0 h 304"/>
              <a:gd name="txR" fmla="*/ 992 w 992"/>
              <a:gd name="txB" fmla="*/ 304 h 304"/>
            </a:gdLst>
            <a:ahLst/>
            <a:cxnLst>
              <a:cxn ang="0">
                <a:pos x="0" y="0"/>
              </a:cxn>
              <a:cxn ang="0">
                <a:pos x="2147483647" y="0"/>
              </a:cxn>
              <a:cxn ang="0">
                <a:pos x="2147483647" y="2147483647"/>
              </a:cxn>
            </a:cxnLst>
            <a:rect l="txL" t="txT" r="txR" b="txB"/>
            <a:pathLst>
              <a:path w="992" h="304">
                <a:moveTo>
                  <a:pt x="0" y="0"/>
                </a:moveTo>
                <a:lnTo>
                  <a:pt x="992" y="0"/>
                </a:lnTo>
                <a:lnTo>
                  <a:pt x="992" y="304"/>
                </a:lnTo>
              </a:path>
            </a:pathLst>
          </a:custGeom>
          <a:noFill/>
          <a:ln w="114300" cap="flat" cmpd="sng">
            <a:solidFill>
              <a:srgbClr val="C0C0C0"/>
            </a:solidFill>
            <a:prstDash val="solid"/>
            <a:round/>
            <a:headEnd type="none" w="med" len="med"/>
            <a:tailEnd type="stealth" w="med" len="med"/>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600" name="Freeform 16"/>
          <p:cNvSpPr/>
          <p:nvPr/>
        </p:nvSpPr>
        <p:spPr>
          <a:xfrm>
            <a:off x="3630613" y="3300889"/>
            <a:ext cx="34925" cy="365760"/>
          </a:xfrm>
          <a:custGeom>
            <a:avLst/>
            <a:gdLst>
              <a:gd name="txL" fmla="*/ 0 w 1"/>
              <a:gd name="txT" fmla="*/ 0 h 669"/>
              <a:gd name="txR" fmla="*/ 1 w 1"/>
              <a:gd name="txB" fmla="*/ 669 h 669"/>
            </a:gdLst>
            <a:ahLst/>
            <a:cxnLst>
              <a:cxn ang="0">
                <a:pos x="0" y="2147483647"/>
              </a:cxn>
              <a:cxn ang="0">
                <a:pos x="0" y="0"/>
              </a:cxn>
            </a:cxnLst>
            <a:rect l="txL" t="txT" r="txR" b="txB"/>
            <a:pathLst>
              <a:path w="1" h="669">
                <a:moveTo>
                  <a:pt x="0" y="669"/>
                </a:moveTo>
                <a:lnTo>
                  <a:pt x="0" y="0"/>
                </a:lnTo>
              </a:path>
            </a:pathLst>
          </a:custGeom>
          <a:noFill/>
          <a:ln w="50800" cap="flat" cmpd="sng">
            <a:solidFill>
              <a:srgbClr val="C0C0C0"/>
            </a:solidFill>
            <a:prstDash val="solid"/>
            <a:round/>
            <a:headEnd type="none" w="med" len="med"/>
            <a:tailEnd type="none" w="med" len="med"/>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601" name="Freeform 17"/>
          <p:cNvSpPr/>
          <p:nvPr/>
        </p:nvSpPr>
        <p:spPr>
          <a:xfrm>
            <a:off x="3632200" y="2865914"/>
            <a:ext cx="1392238" cy="365760"/>
          </a:xfrm>
          <a:custGeom>
            <a:avLst/>
            <a:gdLst>
              <a:gd name="txL" fmla="*/ 0 w 1037"/>
              <a:gd name="txT" fmla="*/ 0 h 1"/>
              <a:gd name="txR" fmla="*/ 1037 w 1037"/>
              <a:gd name="txB" fmla="*/ 1 h 1"/>
            </a:gdLst>
            <a:ahLst/>
            <a:cxnLst>
              <a:cxn ang="0">
                <a:pos x="0" y="2147483647"/>
              </a:cxn>
              <a:cxn ang="0">
                <a:pos x="2147483647" y="0"/>
              </a:cxn>
            </a:cxnLst>
            <a:rect l="txL" t="txT" r="txR" b="txB"/>
            <a:pathLst>
              <a:path w="1037" h="1">
                <a:moveTo>
                  <a:pt x="0" y="1"/>
                </a:moveTo>
                <a:lnTo>
                  <a:pt x="1037" y="0"/>
                </a:lnTo>
              </a:path>
            </a:pathLst>
          </a:custGeom>
          <a:noFill/>
          <a:ln w="114300" cap="flat" cmpd="sng">
            <a:solidFill>
              <a:srgbClr val="C0C0C0"/>
            </a:solidFill>
            <a:prstDash val="solid"/>
            <a:round/>
            <a:headEnd type="none" w="med" len="med"/>
            <a:tailEnd type="none" w="med" len="med"/>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602" name="Freeform 18"/>
          <p:cNvSpPr/>
          <p:nvPr/>
        </p:nvSpPr>
        <p:spPr>
          <a:xfrm>
            <a:off x="3051175" y="4531202"/>
            <a:ext cx="4879975" cy="365760"/>
          </a:xfrm>
          <a:custGeom>
            <a:avLst/>
            <a:gdLst>
              <a:gd name="txL" fmla="*/ 0 w 3640"/>
              <a:gd name="txT" fmla="*/ 0 h 3"/>
              <a:gd name="txR" fmla="*/ 3640 w 3640"/>
              <a:gd name="txB" fmla="*/ 3 h 3"/>
            </a:gdLst>
            <a:ahLst/>
            <a:cxnLst>
              <a:cxn ang="0">
                <a:pos x="2147483647" y="2147483647"/>
              </a:cxn>
              <a:cxn ang="0">
                <a:pos x="0" y="0"/>
              </a:cxn>
            </a:cxnLst>
            <a:rect l="txL" t="txT" r="txR" b="txB"/>
            <a:pathLst>
              <a:path w="3640" h="3">
                <a:moveTo>
                  <a:pt x="3640" y="3"/>
                </a:moveTo>
                <a:lnTo>
                  <a:pt x="0" y="0"/>
                </a:lnTo>
              </a:path>
            </a:pathLst>
          </a:custGeom>
          <a:noFill/>
          <a:ln w="28575" cap="flat" cmpd="sng">
            <a:solidFill>
              <a:schemeClr val="accent1">
                <a:shade val="50000"/>
              </a:schemeClr>
            </a:solidFill>
            <a:prstDash val="solid"/>
            <a:round/>
            <a:headEnd type="none" w="med" len="med"/>
            <a:tailEnd type="none" w="med" len="med"/>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603" name="Freeform 19"/>
          <p:cNvSpPr/>
          <p:nvPr/>
        </p:nvSpPr>
        <p:spPr>
          <a:xfrm>
            <a:off x="3068638" y="3793808"/>
            <a:ext cx="1587" cy="365760"/>
          </a:xfrm>
          <a:custGeom>
            <a:avLst/>
            <a:gdLst>
              <a:gd name="txL" fmla="*/ 0 w 1"/>
              <a:gd name="txT" fmla="*/ 0 h 1158"/>
              <a:gd name="txR" fmla="*/ 1 w 1"/>
              <a:gd name="txB" fmla="*/ 1158 h 1158"/>
            </a:gdLst>
            <a:ahLst/>
            <a:cxnLst>
              <a:cxn ang="0">
                <a:pos x="0" y="2147483647"/>
              </a:cxn>
              <a:cxn ang="0">
                <a:pos x="0" y="0"/>
              </a:cxn>
            </a:cxnLst>
            <a:rect l="txL" t="txT" r="txR" b="txB"/>
            <a:pathLst>
              <a:path w="1" h="1158">
                <a:moveTo>
                  <a:pt x="0" y="1158"/>
                </a:moveTo>
                <a:lnTo>
                  <a:pt x="0" y="0"/>
                </a:lnTo>
              </a:path>
            </a:pathLst>
          </a:custGeom>
          <a:noFill/>
          <a:ln w="28575" cap="flat" cmpd="dbl">
            <a:solidFill>
              <a:schemeClr val="accent1">
                <a:shade val="50000"/>
              </a:schemeClr>
            </a:solidFill>
            <a:prstDash val="solid"/>
            <a:round/>
            <a:headEnd type="none" w="med" len="med"/>
            <a:tailEnd type="stealth" w="med" len="med"/>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67604" name="Oval 20"/>
          <p:cNvSpPr/>
          <p:nvPr/>
        </p:nvSpPr>
        <p:spPr>
          <a:xfrm>
            <a:off x="7523163" y="1969477"/>
            <a:ext cx="1682750" cy="528270"/>
          </a:xfrm>
          <a:prstGeom prst="ellipse">
            <a:avLst/>
          </a:prstGeom>
          <a:solidFill>
            <a:srgbClr val="FF6600"/>
          </a:solidFill>
          <a:ln w="50800">
            <a:noFill/>
          </a:ln>
        </p:spPr>
        <p:txBody>
          <a:bodyPr lIns="90488" tIns="44450" rIns="90488" bIns="44450" anchor="ctr">
            <a:spAutoFit/>
          </a:bodyPr>
          <a:lstStyle/>
          <a:p>
            <a:endParaRPr lang="zh-CN" altLang="en-US" b="1" dirty="0">
              <a:latin typeface="Arial" panose="020B0604020202020204" pitchFamily="34" charset="0"/>
              <a:ea typeface="华文楷体" panose="02010600040101010101" charset="-122"/>
            </a:endParaRPr>
          </a:p>
        </p:txBody>
      </p:sp>
      <p:sp>
        <p:nvSpPr>
          <p:cNvPr id="91157" name="Text Box 21"/>
          <p:cNvSpPr txBox="1">
            <a:spLocks noChangeArrowheads="1"/>
          </p:cNvSpPr>
          <p:nvPr/>
        </p:nvSpPr>
        <p:spPr bwMode="auto">
          <a:xfrm>
            <a:off x="7543800" y="1870075"/>
            <a:ext cx="1628775" cy="638810"/>
          </a:xfrm>
          <a:prstGeom prst="rect">
            <a:avLst/>
          </a:prstGeom>
          <a:noFill/>
          <a:ln w="50800">
            <a:noFill/>
            <a:miter lim="800000"/>
          </a:ln>
          <a:effectLst/>
        </p:spPr>
        <p:txBody>
          <a:bodyPr lIns="90488" tIns="44450" rIns="90488" bIns="44450">
            <a:spAutoFit/>
          </a:bodyPr>
          <a:lstStyle/>
          <a:p>
            <a:pPr marR="0" algn="ctr" defTabSz="914400" eaLnBrk="0" hangingPunct="0">
              <a:lnSpc>
                <a:spcPts val="1300"/>
              </a:lnSpc>
              <a:spcAft>
                <a:spcPct val="20000"/>
              </a:spcAft>
              <a:buClrTx/>
              <a:buSzTx/>
              <a:buFontTx/>
              <a:buNone/>
              <a:defRPr/>
            </a:pPr>
            <a: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饮食</a:t>
            </a:r>
            <a:endPar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endParaRPr>
          </a:p>
          <a:p>
            <a:pPr marR="0" algn="ctr" defTabSz="914400" eaLnBrk="0" hangingPunct="0">
              <a:lnSpc>
                <a:spcPts val="1300"/>
              </a:lnSpc>
              <a:spcAft>
                <a:spcPct val="20000"/>
              </a:spcAft>
              <a:buClrTx/>
              <a:buSzTx/>
              <a:buFontTx/>
              <a:buNone/>
              <a:defRPr/>
            </a:pPr>
            <a: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胆固醇</a:t>
            </a:r>
            <a:br>
              <a:rPr kumimoji="0" lang="zh-CN" altLang="en-US" sz="14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br>
            <a:r>
              <a:rPr kumimoji="0" lang="en-US" altLang="zh-CN" sz="10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(~300–700 mg/</a:t>
            </a:r>
            <a:r>
              <a:rPr kumimoji="0" lang="zh-CN" altLang="en-US" sz="10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天</a:t>
            </a:r>
            <a:r>
              <a:rPr kumimoji="0" lang="en-US" altLang="zh-CN" sz="10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rPr>
              <a:t>)</a:t>
            </a:r>
            <a:endParaRPr kumimoji="0" lang="en-US" altLang="zh-CN" sz="1000" b="1" kern="1200" cap="none" spc="0" normalizeH="0" baseline="0" noProof="0" dirty="0">
              <a:ln/>
              <a:solidFill>
                <a:schemeClr val="tx1"/>
              </a:solidFill>
              <a:effectLst>
                <a:outerShdw blurRad="38100" dist="19050" dir="2700000" algn="tl" rotWithShape="0">
                  <a:schemeClr val="dk1">
                    <a:alpha val="40000"/>
                  </a:schemeClr>
                </a:outerShdw>
              </a:effectLst>
              <a:latin typeface="Arial" panose="020B0604020202020204" pitchFamily="34" charset="0"/>
              <a:ea typeface="华文楷体" panose="02010600040101010101" charset="-122"/>
              <a:cs typeface="Arial" panose="020B0604020202020204" pitchFamily="34" charset="0"/>
            </a:endParaRPr>
          </a:p>
        </p:txBody>
      </p:sp>
      <p:sp>
        <p:nvSpPr>
          <p:cNvPr id="67606" name="Text Box 22"/>
          <p:cNvSpPr txBox="1"/>
          <p:nvPr/>
        </p:nvSpPr>
        <p:spPr>
          <a:xfrm>
            <a:off x="3221038" y="3871913"/>
            <a:ext cx="850900" cy="524510"/>
          </a:xfrm>
          <a:prstGeom prst="rect">
            <a:avLst/>
          </a:prstGeom>
          <a:solidFill>
            <a:srgbClr val="CC9900"/>
          </a:solidFill>
          <a:ln w="50800">
            <a:noFill/>
          </a:ln>
        </p:spPr>
        <p:txBody>
          <a:bodyPr lIns="90488" tIns="44450" rIns="90488" bIns="44450">
            <a:spAutoFit/>
          </a:bodyPr>
          <a:lstStyle/>
          <a:p>
            <a:pPr algn="ctr" eaLnBrk="0" hangingPunct="0">
              <a:lnSpc>
                <a:spcPts val="1700"/>
              </a:lnSpc>
              <a:spcAft>
                <a:spcPct val="20000"/>
              </a:spcAft>
            </a:pPr>
            <a:r>
              <a:rPr lang="zh-CN" altLang="en-US" sz="1600" b="1" dirty="0">
                <a:solidFill>
                  <a:schemeClr val="bg1"/>
                </a:solidFill>
                <a:latin typeface="华文楷体" panose="02010600040101010101" charset="-122"/>
                <a:ea typeface="华文楷体" panose="02010600040101010101" charset="-122"/>
              </a:rPr>
              <a:t>肝外</a:t>
            </a:r>
            <a:br>
              <a:rPr lang="zh-CN" altLang="en-US" sz="1600" b="1" dirty="0">
                <a:solidFill>
                  <a:schemeClr val="bg1"/>
                </a:solidFill>
                <a:latin typeface="华文楷体" panose="02010600040101010101" charset="-122"/>
                <a:ea typeface="华文楷体" panose="02010600040101010101" charset="-122"/>
              </a:rPr>
            </a:br>
            <a:r>
              <a:rPr lang="zh-CN" altLang="en-US" sz="1600" b="1" dirty="0">
                <a:solidFill>
                  <a:schemeClr val="bg1"/>
                </a:solidFill>
                <a:latin typeface="华文楷体" panose="02010600040101010101" charset="-122"/>
                <a:ea typeface="华文楷体" panose="02010600040101010101" charset="-122"/>
              </a:rPr>
              <a:t>组织</a:t>
            </a:r>
            <a:endParaRPr lang="zh-CN" altLang="en-US" sz="1600" b="1" dirty="0">
              <a:solidFill>
                <a:schemeClr val="bg1"/>
              </a:solidFill>
              <a:latin typeface="华文楷体" panose="02010600040101010101" charset="-122"/>
              <a:ea typeface="华文楷体" panose="02010600040101010101" charset="-122"/>
            </a:endParaRPr>
          </a:p>
        </p:txBody>
      </p:sp>
      <p:grpSp>
        <p:nvGrpSpPr>
          <p:cNvPr id="2" name="Group 35"/>
          <p:cNvGrpSpPr/>
          <p:nvPr/>
        </p:nvGrpSpPr>
        <p:grpSpPr>
          <a:xfrm>
            <a:off x="3276600" y="1905000"/>
            <a:ext cx="2362200" cy="588963"/>
            <a:chOff x="1752600" y="1905000"/>
            <a:chExt cx="2362200" cy="588963"/>
          </a:xfrm>
        </p:grpSpPr>
        <p:grpSp>
          <p:nvGrpSpPr>
            <p:cNvPr id="67616" name="Group 23"/>
            <p:cNvGrpSpPr/>
            <p:nvPr/>
          </p:nvGrpSpPr>
          <p:grpSpPr>
            <a:xfrm>
              <a:off x="1752600" y="1981200"/>
              <a:ext cx="334963" cy="334963"/>
              <a:chOff x="2979" y="3341"/>
              <a:chExt cx="211" cy="211"/>
            </a:xfrm>
          </p:grpSpPr>
          <p:sp>
            <p:nvSpPr>
              <p:cNvPr id="67618" name="Oval 24"/>
              <p:cNvSpPr/>
              <p:nvPr/>
            </p:nvSpPr>
            <p:spPr>
              <a:xfrm>
                <a:off x="2979" y="3341"/>
                <a:ext cx="211" cy="211"/>
              </a:xfrm>
              <a:prstGeom prst="ellipse">
                <a:avLst/>
              </a:prstGeom>
              <a:noFill/>
              <a:ln w="28575" cap="flat" cmpd="sng">
                <a:solidFill>
                  <a:schemeClr val="accent1"/>
                </a:solidFill>
                <a:prstDash val="solid"/>
                <a:headEnd type="none" w="med" len="med"/>
                <a:tailEnd type="none" w="med" len="med"/>
              </a:ln>
            </p:spPr>
            <p:txBody>
              <a:bodyPr wrap="none" anchor="ctr"/>
              <a:lstStyle/>
              <a:p>
                <a:endParaRPr lang="zh-CN" altLang="en-US" b="1" dirty="0">
                  <a:solidFill>
                    <a:schemeClr val="bg1"/>
                  </a:solidFill>
                  <a:latin typeface="Arial" panose="020B0604020202020204" pitchFamily="34" charset="0"/>
                  <a:ea typeface="华文楷体" panose="02010600040101010101" charset="-122"/>
                </a:endParaRPr>
              </a:p>
            </p:txBody>
          </p:sp>
          <p:grpSp>
            <p:nvGrpSpPr>
              <p:cNvPr id="67619" name="Group 25"/>
              <p:cNvGrpSpPr/>
              <p:nvPr/>
            </p:nvGrpSpPr>
            <p:grpSpPr>
              <a:xfrm>
                <a:off x="3012" y="3374"/>
                <a:ext cx="145" cy="145"/>
                <a:chOff x="2988" y="3377"/>
                <a:chExt cx="145" cy="145"/>
              </a:xfrm>
            </p:grpSpPr>
            <p:sp>
              <p:nvSpPr>
                <p:cNvPr id="67620" name="Line 26"/>
                <p:cNvSpPr/>
                <p:nvPr/>
              </p:nvSpPr>
              <p:spPr>
                <a:xfrm>
                  <a:off x="2988" y="3377"/>
                  <a:ext cx="145" cy="145"/>
                </a:xfrm>
                <a:prstGeom prst="line">
                  <a:avLst/>
                </a:prstGeom>
                <a:ln w="28575" cap="flat" cmpd="sng">
                  <a:solidFill>
                    <a:schemeClr val="accent1"/>
                  </a:solidFill>
                  <a:prstDash val="solid"/>
                  <a:headEnd type="none" w="med" len="med"/>
                  <a:tailEnd type="none" w="med" len="med"/>
                </a:ln>
              </p:spPr>
              <p:txBody>
                <a:bodyPr/>
                <a:lstStyle/>
                <a:p>
                  <a:endParaRPr lang="zh-CN" altLang="en-US"/>
                </a:p>
              </p:txBody>
            </p:sp>
            <p:sp>
              <p:nvSpPr>
                <p:cNvPr id="67621" name="Line 27"/>
                <p:cNvSpPr/>
                <p:nvPr/>
              </p:nvSpPr>
              <p:spPr>
                <a:xfrm rot="5400000">
                  <a:off x="2988" y="3377"/>
                  <a:ext cx="145" cy="145"/>
                </a:xfrm>
                <a:prstGeom prst="line">
                  <a:avLst/>
                </a:prstGeom>
                <a:ln w="28575" cap="flat" cmpd="sng">
                  <a:solidFill>
                    <a:schemeClr val="accent1"/>
                  </a:solidFill>
                  <a:prstDash val="solid"/>
                  <a:headEnd type="none" w="med" len="med"/>
                  <a:tailEnd type="none" w="med" len="med"/>
                </a:ln>
              </p:spPr>
              <p:txBody>
                <a:bodyPr/>
                <a:lstStyle/>
                <a:p>
                  <a:endParaRPr lang="zh-CN" altLang="en-US"/>
                </a:p>
              </p:txBody>
            </p:sp>
          </p:grpSp>
        </p:grpSp>
        <p:sp>
          <p:nvSpPr>
            <p:cNvPr id="67617" name="AutoShape 28"/>
            <p:cNvSpPr/>
            <p:nvPr/>
          </p:nvSpPr>
          <p:spPr>
            <a:xfrm>
              <a:off x="2133600" y="1905000"/>
              <a:ext cx="1981200" cy="588963"/>
            </a:xfrm>
            <a:prstGeom prst="leftArrow">
              <a:avLst>
                <a:gd name="adj1" fmla="val 50000"/>
                <a:gd name="adj2" fmla="val 55784"/>
              </a:avLst>
            </a:prstGeom>
            <a:solidFill>
              <a:schemeClr val="bg1"/>
            </a:solidFill>
            <a:ln w="28575" cap="flat" cmpd="sng">
              <a:solidFill>
                <a:schemeClr val="accent1"/>
              </a:solidFill>
              <a:prstDash val="solid"/>
              <a:miter/>
              <a:headEnd type="none" w="med" len="med"/>
              <a:tailEnd type="none" w="med" len="med"/>
            </a:ln>
          </p:spPr>
          <p:txBody>
            <a:bodyPr wrap="none" anchor="ctr"/>
            <a:lstStyle/>
            <a:p>
              <a:pPr algn="ctr"/>
              <a:r>
                <a:rPr lang="zh-CN" altLang="en-US" sz="2000" b="1" dirty="0">
                  <a:latin typeface="华文楷体" panose="02010600040101010101" charset="-122"/>
                  <a:ea typeface="华文楷体" panose="02010600040101010101" charset="-122"/>
                </a:rPr>
                <a:t>他汀</a:t>
              </a:r>
              <a:endParaRPr lang="zh-CN" altLang="en-US" sz="2000" b="1" dirty="0">
                <a:latin typeface="华文楷体" panose="02010600040101010101" charset="-122"/>
                <a:ea typeface="华文楷体" panose="02010600040101010101" charset="-122"/>
              </a:endParaRPr>
            </a:p>
          </p:txBody>
        </p:sp>
      </p:grpSp>
      <p:sp>
        <p:nvSpPr>
          <p:cNvPr id="67608" name="Line 14"/>
          <p:cNvSpPr/>
          <p:nvPr/>
        </p:nvSpPr>
        <p:spPr>
          <a:xfrm rot="-5400000" flipH="1" flipV="1">
            <a:off x="8039100" y="3098800"/>
            <a:ext cx="936625" cy="1588"/>
          </a:xfrm>
          <a:prstGeom prst="line">
            <a:avLst/>
          </a:prstGeom>
          <a:ln w="38100" cap="flat" cmpd="sng">
            <a:solidFill>
              <a:srgbClr val="C0C0C0"/>
            </a:solidFill>
            <a:prstDash val="solid"/>
            <a:headEnd type="none" w="med" len="med"/>
            <a:tailEnd type="stealth" w="med" len="med"/>
          </a:ln>
        </p:spPr>
        <p:txBody>
          <a:bodyPr/>
          <a:lstStyle/>
          <a:p>
            <a:endParaRPr lang="zh-CN" altLang="en-US"/>
          </a:p>
        </p:txBody>
      </p:sp>
      <p:grpSp>
        <p:nvGrpSpPr>
          <p:cNvPr id="5" name="Group 37"/>
          <p:cNvGrpSpPr/>
          <p:nvPr/>
        </p:nvGrpSpPr>
        <p:grpSpPr>
          <a:xfrm>
            <a:off x="8229600" y="4211638"/>
            <a:ext cx="2035175" cy="741362"/>
            <a:chOff x="6705600" y="4211638"/>
            <a:chExt cx="2035175" cy="741362"/>
          </a:xfrm>
        </p:grpSpPr>
        <p:sp>
          <p:nvSpPr>
            <p:cNvPr id="67610" name="AutoShape 28"/>
            <p:cNvSpPr/>
            <p:nvPr/>
          </p:nvSpPr>
          <p:spPr>
            <a:xfrm>
              <a:off x="7086600" y="4211638"/>
              <a:ext cx="1654175" cy="741362"/>
            </a:xfrm>
            <a:prstGeom prst="leftArrow">
              <a:avLst>
                <a:gd name="adj1" fmla="val 50000"/>
                <a:gd name="adj2" fmla="val 55781"/>
              </a:avLst>
            </a:prstGeom>
            <a:solidFill>
              <a:srgbClr val="FF0000"/>
            </a:solidFill>
            <a:ln w="0" cap="flat" cmpd="sng">
              <a:solidFill>
                <a:srgbClr val="FFFF00"/>
              </a:solidFill>
              <a:prstDash val="solid"/>
              <a:miter/>
              <a:headEnd type="none" w="med" len="med"/>
              <a:tailEnd type="none" w="med" len="med"/>
            </a:ln>
          </p:spPr>
          <p:txBody>
            <a:bodyPr wrap="none" anchor="ctr"/>
            <a:lstStyle/>
            <a:p>
              <a:pPr algn="ctr"/>
              <a:r>
                <a:rPr lang="zh-CN" altLang="en-US" sz="2000" b="1" dirty="0">
                  <a:solidFill>
                    <a:srgbClr val="FFFF00"/>
                  </a:solidFill>
                  <a:latin typeface="华文楷体" panose="02010600040101010101" charset="-122"/>
                  <a:ea typeface="华文楷体" panose="02010600040101010101" charset="-122"/>
                </a:rPr>
                <a:t>依折麦布</a:t>
              </a:r>
              <a:endParaRPr lang="zh-CN" altLang="en-US" sz="2000" b="1" dirty="0">
                <a:solidFill>
                  <a:srgbClr val="FFFF00"/>
                </a:solidFill>
                <a:latin typeface="华文楷体" panose="02010600040101010101" charset="-122"/>
                <a:ea typeface="华文楷体" panose="02010600040101010101" charset="-122"/>
              </a:endParaRPr>
            </a:p>
          </p:txBody>
        </p:sp>
        <p:grpSp>
          <p:nvGrpSpPr>
            <p:cNvPr id="67611" name="Group 23"/>
            <p:cNvGrpSpPr/>
            <p:nvPr/>
          </p:nvGrpSpPr>
          <p:grpSpPr>
            <a:xfrm>
              <a:off x="6705600" y="4389437"/>
              <a:ext cx="334963" cy="334963"/>
              <a:chOff x="2979" y="3341"/>
              <a:chExt cx="211" cy="211"/>
            </a:xfrm>
          </p:grpSpPr>
          <p:sp>
            <p:nvSpPr>
              <p:cNvPr id="67612" name="Oval 24"/>
              <p:cNvSpPr/>
              <p:nvPr/>
            </p:nvSpPr>
            <p:spPr>
              <a:xfrm>
                <a:off x="2979" y="3341"/>
                <a:ext cx="211" cy="211"/>
              </a:xfrm>
              <a:prstGeom prst="ellipse">
                <a:avLst/>
              </a:prstGeom>
              <a:noFill/>
              <a:ln w="28575" cap="flat" cmpd="sng">
                <a:solidFill>
                  <a:srgbClr val="FF0000"/>
                </a:solidFill>
                <a:prstDash val="solid"/>
                <a:headEnd type="none" w="med" len="med"/>
                <a:tailEnd type="none" w="med" len="med"/>
              </a:ln>
            </p:spPr>
            <p:txBody>
              <a:bodyPr wrap="none" anchor="ctr"/>
              <a:lstStyle/>
              <a:p>
                <a:endParaRPr lang="zh-CN" altLang="en-US" b="1" dirty="0">
                  <a:solidFill>
                    <a:srgbClr val="FFFF00"/>
                  </a:solidFill>
                  <a:latin typeface="Arial" panose="020B0604020202020204" pitchFamily="34" charset="0"/>
                  <a:ea typeface="华文楷体" panose="02010600040101010101" charset="-122"/>
                </a:endParaRPr>
              </a:p>
            </p:txBody>
          </p:sp>
          <p:grpSp>
            <p:nvGrpSpPr>
              <p:cNvPr id="67613" name="Group 25"/>
              <p:cNvGrpSpPr/>
              <p:nvPr/>
            </p:nvGrpSpPr>
            <p:grpSpPr>
              <a:xfrm>
                <a:off x="3012" y="3374"/>
                <a:ext cx="145" cy="145"/>
                <a:chOff x="2988" y="3377"/>
                <a:chExt cx="145" cy="145"/>
              </a:xfrm>
            </p:grpSpPr>
            <p:sp>
              <p:nvSpPr>
                <p:cNvPr id="67614" name="Line 26"/>
                <p:cNvSpPr/>
                <p:nvPr/>
              </p:nvSpPr>
              <p:spPr>
                <a:xfrm>
                  <a:off x="2988" y="3377"/>
                  <a:ext cx="145" cy="145"/>
                </a:xfrm>
                <a:prstGeom prst="line">
                  <a:avLst/>
                </a:prstGeom>
                <a:ln w="57150" cap="flat" cmpd="sng">
                  <a:solidFill>
                    <a:srgbClr val="FF0000"/>
                  </a:solidFill>
                  <a:prstDash val="solid"/>
                  <a:headEnd type="none" w="med" len="med"/>
                  <a:tailEnd type="none" w="med" len="med"/>
                </a:ln>
              </p:spPr>
              <p:txBody>
                <a:bodyPr/>
                <a:lstStyle/>
                <a:p>
                  <a:endParaRPr lang="zh-CN" altLang="en-US"/>
                </a:p>
              </p:txBody>
            </p:sp>
            <p:sp>
              <p:nvSpPr>
                <p:cNvPr id="67615" name="Line 27"/>
                <p:cNvSpPr/>
                <p:nvPr/>
              </p:nvSpPr>
              <p:spPr>
                <a:xfrm rot="5400000">
                  <a:off x="2988" y="3377"/>
                  <a:ext cx="145" cy="145"/>
                </a:xfrm>
                <a:prstGeom prst="line">
                  <a:avLst/>
                </a:prstGeom>
                <a:ln w="57150" cap="flat" cmpd="sng">
                  <a:solidFill>
                    <a:srgbClr val="FF0000"/>
                  </a:solidFill>
                  <a:prstDash val="solid"/>
                  <a:headEnd type="none" w="med" len="med"/>
                  <a:tailEnd type="none" w="med" len="med"/>
                </a:ln>
              </p:spPr>
              <p:txBody>
                <a:bodyPr/>
                <a:lstStyle/>
                <a:p>
                  <a:endParaRPr lang="zh-CN" altLang="en-US"/>
                </a:p>
              </p:txBody>
            </p:sp>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latin typeface="宋体" panose="02010600030101010101" pitchFamily="2" charset="-122"/>
                <a:ea typeface="微软雅黑" panose="020B0503020204020204" pitchFamily="34" charset="-122"/>
              </a:rPr>
              <a:t>针对</a:t>
            </a:r>
            <a:r>
              <a:rPr lang="en-US" altLang="zh-CN" sz="2800" b="1" dirty="0">
                <a:latin typeface="宋体" panose="02010600030101010101" pitchFamily="2" charset="-122"/>
                <a:ea typeface="微软雅黑" panose="020B0503020204020204" pitchFamily="34" charset="-122"/>
              </a:rPr>
              <a:t>PCSK9 </a:t>
            </a:r>
            <a:endParaRPr lang="en-US" altLang="zh-CN" sz="2800" b="1" dirty="0">
              <a:latin typeface="宋体" panose="02010600030101010101" pitchFamily="2" charset="-122"/>
              <a:ea typeface="微软雅黑" panose="020B0503020204020204" pitchFamily="34" charset="-122"/>
            </a:endParaRPr>
          </a:p>
        </p:txBody>
      </p:sp>
      <p:sp>
        <p:nvSpPr>
          <p:cNvPr id="79875" name="Rectangle 3"/>
          <p:cNvSpPr>
            <a:spLocks noGrp="1"/>
          </p:cNvSpPr>
          <p:nvPr>
            <p:ph idx="1"/>
          </p:nvPr>
        </p:nvSpPr>
        <p:spPr/>
        <p:txBody>
          <a:bodyPr vert="horz" wrap="square" lIns="91440" tIns="45720" rIns="91440" bIns="45720" anchor="t">
            <a:normAutofit/>
          </a:bodyPr>
          <a:lstStyle/>
          <a:p>
            <a:pPr eaLnBrk="1" hangingPunct="1">
              <a:lnSpc>
                <a:spcPct val="90000"/>
              </a:lnSpc>
            </a:pPr>
            <a:endParaRPr lang="zh-CN" altLang="en-US" sz="2200" b="1" dirty="0">
              <a:solidFill>
                <a:schemeClr val="accent1"/>
              </a:solidFill>
              <a:effectLst>
                <a:outerShdw blurRad="38100" dist="25400" dir="5400000" algn="ctr" rotWithShape="0">
                  <a:srgbClr val="6E747A">
                    <a:alpha val="43000"/>
                  </a:srgbClr>
                </a:outerShdw>
              </a:effectLst>
              <a:ea typeface="微软雅黑" panose="020B0503020204020204" pitchFamily="34" charset="-122"/>
            </a:endParaRPr>
          </a:p>
        </p:txBody>
      </p:sp>
      <p:pic>
        <p:nvPicPr>
          <p:cNvPr id="102" name="图片 101"/>
          <p:cNvPicPr/>
          <p:nvPr/>
        </p:nvPicPr>
        <p:blipFill>
          <a:blip r:embed="rId1"/>
          <a:stretch>
            <a:fillRect/>
          </a:stretch>
        </p:blipFill>
        <p:spPr>
          <a:xfrm>
            <a:off x="1271905" y="1341120"/>
            <a:ext cx="8790940" cy="5330190"/>
          </a:xfrm>
          <a:prstGeom prst="rect">
            <a:avLst/>
          </a:prstGeom>
          <a:noFill/>
          <a:ln w="9525">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ctr"/>
            <a:r>
              <a:rPr lang="zh-CN" altLang="en-US" sz="2800" b="1" dirty="0">
                <a:ea typeface="微软雅黑" panose="020B0503020204020204" pitchFamily="34" charset="-122"/>
              </a:rPr>
              <a:t>他汀的降脂幅度</a:t>
            </a:r>
            <a:endParaRPr lang="zh-CN" altLang="en-US" sz="2800" b="1" dirty="0">
              <a:ea typeface="微软雅黑" panose="020B0503020204020204" pitchFamily="34" charset="-122"/>
            </a:endParaRPr>
          </a:p>
        </p:txBody>
      </p:sp>
      <p:sp>
        <p:nvSpPr>
          <p:cNvPr id="3" name="文本占位符 2"/>
          <p:cNvSpPr>
            <a:spLocks noGrp="1"/>
          </p:cNvSpPr>
          <p:nvPr>
            <p:ph type="body" idx="1"/>
          </p:nvPr>
        </p:nvSpPr>
        <p:spPr/>
        <p:txBody>
          <a:bodyPr>
            <a:normAutofit/>
          </a:bodyPr>
          <a:lstStyle/>
          <a:p>
            <a:endParaRPr lang="zh-CN" altLang="en-US" sz="2200" b="1">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1199515" y="1484630"/>
            <a:ext cx="10018395" cy="426212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rtlCol="0">
            <a:noAutofit/>
          </a:bodyPr>
          <a:lstStyle/>
          <a:p>
            <a:pPr fontAlgn="auto">
              <a:spcAft>
                <a:spcPts val="0"/>
              </a:spcAft>
              <a:defRPr/>
            </a:pPr>
            <a:r>
              <a:rPr lang="zh-CN" altLang="en-US" sz="2800" b="1" dirty="0">
                <a:ea typeface="微软雅黑" panose="020B0503020204020204" pitchFamily="34" charset="-122"/>
              </a:rPr>
              <a:t>他汀剂量增倍，</a:t>
            </a:r>
            <a:r>
              <a:rPr lang="en-US" altLang="zh-CN" sz="2800" b="1" dirty="0">
                <a:ea typeface="微软雅黑" panose="020B0503020204020204" pitchFamily="34" charset="-122"/>
              </a:rPr>
              <a:t>LDL-C</a:t>
            </a:r>
            <a:r>
              <a:rPr lang="zh-CN" altLang="en-US" sz="2800" b="1" dirty="0">
                <a:ea typeface="微软雅黑" panose="020B0503020204020204" pitchFamily="34" charset="-122"/>
              </a:rPr>
              <a:t>进一步降低幅度仅约</a:t>
            </a:r>
            <a:r>
              <a:rPr lang="en-US" altLang="zh-CN" sz="2800" b="1" dirty="0">
                <a:ea typeface="微软雅黑" panose="020B0503020204020204" pitchFamily="34" charset="-122"/>
              </a:rPr>
              <a:t>6%</a:t>
            </a:r>
            <a:endParaRPr lang="en-US" altLang="zh-CN" sz="2800" b="1" dirty="0">
              <a:ea typeface="微软雅黑" panose="020B0503020204020204" pitchFamily="34" charset="-122"/>
            </a:endParaRPr>
          </a:p>
        </p:txBody>
      </p:sp>
      <p:grpSp>
        <p:nvGrpSpPr>
          <p:cNvPr id="3" name="组合 2"/>
          <p:cNvGrpSpPr/>
          <p:nvPr/>
        </p:nvGrpSpPr>
        <p:grpSpPr>
          <a:xfrm>
            <a:off x="2495690" y="1484784"/>
            <a:ext cx="7250953" cy="3762426"/>
            <a:chOff x="294906" y="2182317"/>
            <a:chExt cx="3628715" cy="3762426"/>
          </a:xfrm>
        </p:grpSpPr>
        <p:sp>
          <p:nvSpPr>
            <p:cNvPr id="12" name="矩形 11"/>
            <p:cNvSpPr/>
            <p:nvPr/>
          </p:nvSpPr>
          <p:spPr>
            <a:xfrm>
              <a:off x="1402439" y="2182317"/>
              <a:ext cx="1467900" cy="337185"/>
            </a:xfrm>
            <a:prstGeom prst="rect">
              <a:avLst/>
            </a:prstGeom>
          </p:spPr>
          <p:txBody>
            <a:bodyPr wrap="square">
              <a:spAutoFit/>
            </a:bodyPr>
            <a:lstStyle/>
            <a:p>
              <a:pPr algn="ctr" eaLnBrk="1" fontAlgn="auto" hangingPunct="1">
                <a:spcBef>
                  <a:spcPts val="0"/>
                </a:spcBef>
                <a:spcAft>
                  <a:spcPts val="0"/>
                </a:spcAft>
                <a:defRPr/>
              </a:pPr>
              <a:r>
                <a:rPr lang="zh-CN" altLang="en-US" sz="1600" b="1" dirty="0">
                  <a:latin typeface="华文楷体" panose="02010600040101010101" charset="-122"/>
                  <a:ea typeface="华文楷体" panose="02010600040101010101" charset="-122"/>
                  <a:cs typeface="Arial" panose="020B0604020202020204" pitchFamily="34" charset="0"/>
                </a:rPr>
                <a:t>他汀“</a:t>
              </a:r>
              <a:r>
                <a:rPr lang="en-US" altLang="zh-CN" sz="1600" b="1" dirty="0">
                  <a:latin typeface="华文楷体" panose="02010600040101010101" charset="-122"/>
                  <a:ea typeface="华文楷体" panose="02010600040101010101" charset="-122"/>
                  <a:cs typeface="Arial" panose="020B0604020202020204" pitchFamily="34" charset="0"/>
                </a:rPr>
                <a:t>6</a:t>
              </a:r>
              <a:r>
                <a:rPr lang="zh-CN" altLang="en-US" sz="1600" b="1" dirty="0">
                  <a:latin typeface="华文楷体" panose="02010600040101010101" charset="-122"/>
                  <a:ea typeface="华文楷体" panose="02010600040101010101" charset="-122"/>
                  <a:cs typeface="Arial" panose="020B0604020202020204" pitchFamily="34" charset="0"/>
                </a:rPr>
                <a:t>”原则</a:t>
              </a:r>
              <a:r>
                <a:rPr lang="en-US" altLang="zh-CN" sz="1600" b="1" baseline="30000" dirty="0">
                  <a:latin typeface="华文楷体" panose="02010600040101010101" charset="-122"/>
                  <a:ea typeface="华文楷体" panose="02010600040101010101" charset="-122"/>
                  <a:cs typeface="Arial" panose="020B0604020202020204" pitchFamily="34" charset="0"/>
                </a:rPr>
                <a:t>2,3</a:t>
              </a:r>
              <a:endParaRPr lang="zh-CN" altLang="en-US" sz="1600" b="1" baseline="30000" dirty="0">
                <a:latin typeface="华文楷体" panose="02010600040101010101" charset="-122"/>
                <a:ea typeface="华文楷体" panose="02010600040101010101" charset="-122"/>
                <a:cs typeface="Arial" panose="020B0604020202020204" pitchFamily="34" charset="0"/>
              </a:endParaRPr>
            </a:p>
          </p:txBody>
        </p:sp>
        <p:sp>
          <p:nvSpPr>
            <p:cNvPr id="14" name="Rectangle 30"/>
            <p:cNvSpPr>
              <a:spLocks noChangeArrowheads="1"/>
            </p:cNvSpPr>
            <p:nvPr/>
          </p:nvSpPr>
          <p:spPr bwMode="auto">
            <a:xfrm>
              <a:off x="1020782" y="3313985"/>
              <a:ext cx="272341"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zh-CN" altLang="en-US" sz="1400" b="1" dirty="0">
                  <a:ea typeface="华文楷体" panose="02010600040101010101" charset="-122"/>
                  <a:cs typeface="Arial" panose="020B0604020202020204" pitchFamily="34" charset="0"/>
                </a:rPr>
                <a:t>降低</a:t>
              </a:r>
              <a:r>
                <a:rPr lang="en-US" altLang="zh-TW" sz="1400" b="1" dirty="0">
                  <a:ea typeface="华文楷体" panose="02010600040101010101" charset="-122"/>
                  <a:cs typeface="Arial" panose="020B0604020202020204" pitchFamily="34" charset="0"/>
                </a:rPr>
                <a:t>6%</a:t>
              </a:r>
              <a:endParaRPr lang="en-US" altLang="zh-TW" sz="1400" b="1" dirty="0">
                <a:ea typeface="华文楷体" panose="02010600040101010101" charset="-122"/>
                <a:cs typeface="Arial" panose="020B0604020202020204" pitchFamily="34" charset="0"/>
              </a:endParaRPr>
            </a:p>
          </p:txBody>
        </p:sp>
        <p:sp>
          <p:nvSpPr>
            <p:cNvPr id="16" name="Line 5"/>
            <p:cNvSpPr>
              <a:spLocks noChangeShapeType="1"/>
            </p:cNvSpPr>
            <p:nvPr/>
          </p:nvSpPr>
          <p:spPr bwMode="auto">
            <a:xfrm>
              <a:off x="563228" y="5368220"/>
              <a:ext cx="3360393" cy="1389"/>
            </a:xfrm>
            <a:prstGeom prst="line">
              <a:avLst/>
            </a:prstGeom>
            <a:noFill/>
            <a:ln w="19050">
              <a:solidFill>
                <a:schemeClr val="tx1"/>
              </a:solidFill>
              <a:round/>
              <a:tailEnd type="stealth"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17" name="Rectangle 6"/>
            <p:cNvSpPr>
              <a:spLocks noChangeArrowheads="1"/>
            </p:cNvSpPr>
            <p:nvPr/>
          </p:nvSpPr>
          <p:spPr bwMode="auto">
            <a:xfrm>
              <a:off x="539434" y="5543345"/>
              <a:ext cx="49256"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0</a:t>
              </a:r>
              <a:endParaRPr lang="en-US" altLang="zh-TW" sz="1400" b="1">
                <a:ea typeface="华文楷体" panose="02010600040101010101" charset="-122"/>
                <a:cs typeface="Arial" panose="020B0604020202020204" pitchFamily="34" charset="0"/>
              </a:endParaRPr>
            </a:p>
          </p:txBody>
        </p:sp>
        <p:sp>
          <p:nvSpPr>
            <p:cNvPr id="18" name="Rectangle 7"/>
            <p:cNvSpPr>
              <a:spLocks noChangeArrowheads="1"/>
            </p:cNvSpPr>
            <p:nvPr/>
          </p:nvSpPr>
          <p:spPr bwMode="auto">
            <a:xfrm>
              <a:off x="873626"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10</a:t>
              </a:r>
              <a:endParaRPr lang="en-US" altLang="zh-TW" sz="1400" b="1">
                <a:ea typeface="华文楷体" panose="02010600040101010101" charset="-122"/>
                <a:cs typeface="Arial" panose="020B0604020202020204" pitchFamily="34" charset="0"/>
              </a:endParaRPr>
            </a:p>
          </p:txBody>
        </p:sp>
        <p:sp>
          <p:nvSpPr>
            <p:cNvPr id="19" name="Rectangle 8"/>
            <p:cNvSpPr>
              <a:spLocks noChangeArrowheads="1"/>
            </p:cNvSpPr>
            <p:nvPr/>
          </p:nvSpPr>
          <p:spPr bwMode="auto">
            <a:xfrm>
              <a:off x="1628817"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30</a:t>
              </a:r>
              <a:endParaRPr lang="en-US" altLang="zh-TW" sz="1400" b="1">
                <a:ea typeface="华文楷体" panose="02010600040101010101" charset="-122"/>
                <a:cs typeface="Arial" panose="020B0604020202020204" pitchFamily="34" charset="0"/>
              </a:endParaRPr>
            </a:p>
          </p:txBody>
        </p:sp>
        <p:sp>
          <p:nvSpPr>
            <p:cNvPr id="20" name="Rectangle 9"/>
            <p:cNvSpPr>
              <a:spLocks noChangeArrowheads="1"/>
            </p:cNvSpPr>
            <p:nvPr/>
          </p:nvSpPr>
          <p:spPr bwMode="auto">
            <a:xfrm>
              <a:off x="2382340"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50</a:t>
              </a:r>
              <a:endParaRPr lang="en-US" altLang="zh-TW" sz="1400" b="1">
                <a:ea typeface="华文楷体" panose="02010600040101010101" charset="-122"/>
                <a:cs typeface="Arial" panose="020B0604020202020204" pitchFamily="34" charset="0"/>
              </a:endParaRPr>
            </a:p>
          </p:txBody>
        </p:sp>
        <p:sp>
          <p:nvSpPr>
            <p:cNvPr id="21" name="Rectangle 10"/>
            <p:cNvSpPr>
              <a:spLocks noChangeArrowheads="1"/>
            </p:cNvSpPr>
            <p:nvPr/>
          </p:nvSpPr>
          <p:spPr bwMode="auto">
            <a:xfrm>
              <a:off x="3514709"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80</a:t>
              </a:r>
              <a:endParaRPr lang="en-US" altLang="zh-TW" sz="1400" b="1">
                <a:ea typeface="华文楷体" panose="02010600040101010101" charset="-122"/>
                <a:cs typeface="Arial" panose="020B0604020202020204" pitchFamily="34" charset="0"/>
              </a:endParaRPr>
            </a:p>
          </p:txBody>
        </p:sp>
        <p:sp>
          <p:nvSpPr>
            <p:cNvPr id="22" name="Rectangle 11"/>
            <p:cNvSpPr>
              <a:spLocks noChangeArrowheads="1"/>
            </p:cNvSpPr>
            <p:nvPr/>
          </p:nvSpPr>
          <p:spPr bwMode="auto">
            <a:xfrm>
              <a:off x="1917252" y="5729478"/>
              <a:ext cx="573282"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zh-CN" altLang="en-US" sz="1400" b="1" dirty="0">
                  <a:ea typeface="华文楷体" panose="02010600040101010101" charset="-122"/>
                  <a:cs typeface="Arial" panose="020B0604020202020204" pitchFamily="34" charset="0"/>
                </a:rPr>
                <a:t>他汀剂量</a:t>
              </a:r>
              <a:r>
                <a:rPr lang="en-US" altLang="zh-TW" sz="1400" b="1" dirty="0">
                  <a:ea typeface="华文楷体" panose="02010600040101010101" charset="-122"/>
                  <a:cs typeface="Arial" panose="020B0604020202020204" pitchFamily="34" charset="0"/>
                </a:rPr>
                <a:t> (mg)</a:t>
              </a:r>
              <a:endParaRPr lang="en-US" altLang="zh-TW" sz="1400" b="1" dirty="0">
                <a:ea typeface="华文楷体" panose="02010600040101010101" charset="-122"/>
                <a:cs typeface="Arial" panose="020B0604020202020204" pitchFamily="34" charset="0"/>
              </a:endParaRPr>
            </a:p>
          </p:txBody>
        </p:sp>
        <p:sp>
          <p:nvSpPr>
            <p:cNvPr id="23" name="Rectangle 12"/>
            <p:cNvSpPr>
              <a:spLocks noChangeArrowheads="1"/>
            </p:cNvSpPr>
            <p:nvPr/>
          </p:nvSpPr>
          <p:spPr bwMode="auto">
            <a:xfrm rot="16200000">
              <a:off x="-1305876" y="3805555"/>
              <a:ext cx="3309292" cy="10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eaLnBrk="1" fontAlgn="auto" hangingPunct="1">
                <a:spcBef>
                  <a:spcPts val="0"/>
                </a:spcBef>
                <a:spcAft>
                  <a:spcPts val="0"/>
                </a:spcAft>
                <a:defRPr/>
              </a:pPr>
              <a:r>
                <a:rPr lang="en-US" altLang="zh-TW" sz="1400" b="1" dirty="0">
                  <a:ea typeface="华文楷体" panose="02010600040101010101" charset="-122"/>
                  <a:cs typeface="Arial" panose="020B0604020202020204" pitchFamily="34" charset="0"/>
                </a:rPr>
                <a:t>LDL-C</a:t>
              </a:r>
              <a:r>
                <a:rPr lang="zh-CN" altLang="en-US" sz="1400" b="1" dirty="0">
                  <a:ea typeface="华文楷体" panose="02010600040101010101" charset="-122"/>
                  <a:cs typeface="Arial" panose="020B0604020202020204" pitchFamily="34" charset="0"/>
                </a:rPr>
                <a:t>降低</a:t>
              </a:r>
              <a:r>
                <a:rPr lang="en-US" altLang="zh-TW" sz="1400" b="1" dirty="0">
                  <a:ea typeface="华文楷体" panose="02010600040101010101" charset="-122"/>
                  <a:cs typeface="Arial" panose="020B0604020202020204" pitchFamily="34" charset="0"/>
                </a:rPr>
                <a:t> (%)</a:t>
              </a:r>
              <a:endParaRPr lang="en-US" altLang="zh-TW" sz="1400" b="1" dirty="0">
                <a:ea typeface="华文楷体" panose="02010600040101010101" charset="-122"/>
                <a:cs typeface="Arial" panose="020B0604020202020204" pitchFamily="34" charset="0"/>
              </a:endParaRPr>
            </a:p>
          </p:txBody>
        </p:sp>
        <p:sp>
          <p:nvSpPr>
            <p:cNvPr id="24" name="Line 13"/>
            <p:cNvSpPr>
              <a:spLocks noChangeShapeType="1"/>
            </p:cNvSpPr>
            <p:nvPr/>
          </p:nvSpPr>
          <p:spPr bwMode="auto">
            <a:xfrm flipV="1">
              <a:off x="936234" y="5376560"/>
              <a:ext cx="0"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25" name="Line 14"/>
            <p:cNvSpPr>
              <a:spLocks noChangeShapeType="1"/>
            </p:cNvSpPr>
            <p:nvPr/>
          </p:nvSpPr>
          <p:spPr bwMode="auto">
            <a:xfrm flipV="1">
              <a:off x="1680577" y="5376560"/>
              <a:ext cx="835"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26" name="Line 15"/>
            <p:cNvSpPr>
              <a:spLocks noChangeShapeType="1"/>
            </p:cNvSpPr>
            <p:nvPr/>
          </p:nvSpPr>
          <p:spPr bwMode="auto">
            <a:xfrm flipV="1">
              <a:off x="2427424" y="5376560"/>
              <a:ext cx="834"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27" name="Line 16"/>
            <p:cNvSpPr>
              <a:spLocks noChangeShapeType="1"/>
            </p:cNvSpPr>
            <p:nvPr/>
          </p:nvSpPr>
          <p:spPr bwMode="auto">
            <a:xfrm flipV="1">
              <a:off x="3547277" y="5376560"/>
              <a:ext cx="834"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28" name="Line 17"/>
            <p:cNvSpPr>
              <a:spLocks noChangeShapeType="1"/>
            </p:cNvSpPr>
            <p:nvPr/>
          </p:nvSpPr>
          <p:spPr bwMode="auto">
            <a:xfrm flipV="1">
              <a:off x="563228" y="5376560"/>
              <a:ext cx="1669"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29" name="Line 18"/>
            <p:cNvSpPr>
              <a:spLocks noChangeShapeType="1"/>
            </p:cNvSpPr>
            <p:nvPr/>
          </p:nvSpPr>
          <p:spPr bwMode="auto">
            <a:xfrm flipH="1" flipV="1">
              <a:off x="564897" y="2235441"/>
              <a:ext cx="0" cy="3124440"/>
            </a:xfrm>
            <a:prstGeom prst="line">
              <a:avLst/>
            </a:prstGeom>
            <a:noFill/>
            <a:ln w="19050">
              <a:solidFill>
                <a:schemeClr val="tx1"/>
              </a:solidFill>
              <a:round/>
              <a:tailEnd type="arrow" w="lg" len="lg"/>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30" name="Rectangle 20"/>
            <p:cNvSpPr>
              <a:spLocks noChangeArrowheads="1"/>
            </p:cNvSpPr>
            <p:nvPr/>
          </p:nvSpPr>
          <p:spPr bwMode="auto">
            <a:xfrm>
              <a:off x="1250805"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20</a:t>
              </a:r>
              <a:endParaRPr lang="en-US" altLang="zh-TW" sz="1400" b="1">
                <a:ea typeface="华文楷体" panose="02010600040101010101" charset="-122"/>
                <a:cs typeface="Arial" panose="020B0604020202020204" pitchFamily="34" charset="0"/>
              </a:endParaRPr>
            </a:p>
          </p:txBody>
        </p:sp>
        <p:sp>
          <p:nvSpPr>
            <p:cNvPr id="31" name="Line 21"/>
            <p:cNvSpPr>
              <a:spLocks noChangeShapeType="1"/>
            </p:cNvSpPr>
            <p:nvPr/>
          </p:nvSpPr>
          <p:spPr bwMode="auto">
            <a:xfrm flipV="1">
              <a:off x="1309240" y="5376560"/>
              <a:ext cx="0"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32" name="Rectangle 22"/>
            <p:cNvSpPr>
              <a:spLocks noChangeArrowheads="1"/>
            </p:cNvSpPr>
            <p:nvPr/>
          </p:nvSpPr>
          <p:spPr bwMode="auto">
            <a:xfrm>
              <a:off x="2005995"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40</a:t>
              </a:r>
              <a:endParaRPr lang="en-US" altLang="zh-TW" sz="1400" b="1">
                <a:ea typeface="华文楷体" panose="02010600040101010101" charset="-122"/>
                <a:cs typeface="Arial" panose="020B0604020202020204" pitchFamily="34" charset="0"/>
              </a:endParaRPr>
            </a:p>
          </p:txBody>
        </p:sp>
        <p:sp>
          <p:nvSpPr>
            <p:cNvPr id="33" name="Line 23"/>
            <p:cNvSpPr>
              <a:spLocks noChangeShapeType="1"/>
            </p:cNvSpPr>
            <p:nvPr/>
          </p:nvSpPr>
          <p:spPr bwMode="auto">
            <a:xfrm flipV="1">
              <a:off x="2054418" y="5376560"/>
              <a:ext cx="835"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34" name="Rectangle 24"/>
            <p:cNvSpPr>
              <a:spLocks noChangeArrowheads="1"/>
            </p:cNvSpPr>
            <p:nvPr/>
          </p:nvSpPr>
          <p:spPr bwMode="auto">
            <a:xfrm>
              <a:off x="3137114"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70</a:t>
              </a:r>
              <a:endParaRPr lang="en-US" altLang="zh-TW" sz="1400" b="1">
                <a:ea typeface="华文楷体" panose="02010600040101010101" charset="-122"/>
                <a:cs typeface="Arial" panose="020B0604020202020204" pitchFamily="34" charset="0"/>
              </a:endParaRPr>
            </a:p>
          </p:txBody>
        </p:sp>
        <p:sp>
          <p:nvSpPr>
            <p:cNvPr id="35" name="Line 25"/>
            <p:cNvSpPr>
              <a:spLocks noChangeShapeType="1"/>
            </p:cNvSpPr>
            <p:nvPr/>
          </p:nvSpPr>
          <p:spPr bwMode="auto">
            <a:xfrm flipV="1">
              <a:off x="3173436" y="5376560"/>
              <a:ext cx="834"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36" name="Rectangle 26"/>
            <p:cNvSpPr>
              <a:spLocks noChangeArrowheads="1"/>
            </p:cNvSpPr>
            <p:nvPr/>
          </p:nvSpPr>
          <p:spPr bwMode="auto">
            <a:xfrm>
              <a:off x="2759936" y="5543345"/>
              <a:ext cx="98513"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en-US" altLang="zh-TW" sz="1400" b="1">
                  <a:ea typeface="华文楷体" panose="02010600040101010101" charset="-122"/>
                  <a:cs typeface="Arial" panose="020B0604020202020204" pitchFamily="34" charset="0"/>
                </a:rPr>
                <a:t>60</a:t>
              </a:r>
              <a:endParaRPr lang="en-US" altLang="zh-TW" sz="1400" b="1">
                <a:ea typeface="华文楷体" panose="02010600040101010101" charset="-122"/>
                <a:cs typeface="Arial" panose="020B0604020202020204" pitchFamily="34" charset="0"/>
              </a:endParaRPr>
            </a:p>
          </p:txBody>
        </p:sp>
        <p:sp>
          <p:nvSpPr>
            <p:cNvPr id="37" name="Line 27"/>
            <p:cNvSpPr>
              <a:spLocks noChangeShapeType="1"/>
            </p:cNvSpPr>
            <p:nvPr/>
          </p:nvSpPr>
          <p:spPr bwMode="auto">
            <a:xfrm flipV="1">
              <a:off x="2800430" y="5376560"/>
              <a:ext cx="835" cy="97291"/>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zh-CN" altLang="en-US" sz="1400">
                <a:ea typeface="+mj-ea"/>
                <a:cs typeface="Arial" panose="020B0604020202020204" pitchFamily="34" charset="0"/>
              </a:endParaRPr>
            </a:p>
          </p:txBody>
        </p:sp>
        <p:sp>
          <p:nvSpPr>
            <p:cNvPr id="39" name="Oval 32"/>
            <p:cNvSpPr>
              <a:spLocks noChangeArrowheads="1"/>
            </p:cNvSpPr>
            <p:nvPr/>
          </p:nvSpPr>
          <p:spPr bwMode="auto">
            <a:xfrm>
              <a:off x="943744" y="3561382"/>
              <a:ext cx="89288" cy="133428"/>
            </a:xfrm>
            <a:prstGeom prst="ellipse">
              <a:avLst/>
            </a:prstGeom>
            <a:solidFill>
              <a:srgbClr val="FBF245"/>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eaLnBrk="1" fontAlgn="auto" hangingPunct="1">
                <a:spcBef>
                  <a:spcPts val="0"/>
                </a:spcBef>
                <a:spcAft>
                  <a:spcPts val="0"/>
                </a:spcAft>
                <a:defRPr/>
              </a:pPr>
              <a:endParaRPr lang="zh-CN" altLang="en-US" sz="1400" b="1">
                <a:ea typeface="华文楷体" panose="02010600040101010101" charset="-122"/>
                <a:cs typeface="Arial" panose="020B0604020202020204" pitchFamily="34" charset="0"/>
              </a:endParaRPr>
            </a:p>
          </p:txBody>
        </p:sp>
        <p:sp>
          <p:nvSpPr>
            <p:cNvPr id="42" name="Freeform 35"/>
            <p:cNvSpPr/>
            <p:nvPr/>
          </p:nvSpPr>
          <p:spPr bwMode="auto">
            <a:xfrm>
              <a:off x="569069" y="2403616"/>
              <a:ext cx="3022434" cy="1784600"/>
            </a:xfrm>
            <a:custGeom>
              <a:avLst/>
              <a:gdLst>
                <a:gd name="T0" fmla="*/ 0 w 3219"/>
                <a:gd name="T1" fmla="*/ 0 h 1271"/>
                <a:gd name="T2" fmla="*/ 2147483647 w 3219"/>
                <a:gd name="T3" fmla="*/ 2147483647 h 1271"/>
                <a:gd name="T4" fmla="*/ 2147483647 w 3219"/>
                <a:gd name="T5" fmla="*/ 2147483647 h 1271"/>
                <a:gd name="T6" fmla="*/ 2147483647 w 3219"/>
                <a:gd name="T7" fmla="*/ 2147483647 h 1271"/>
                <a:gd name="T8" fmla="*/ 0 60000 65536"/>
                <a:gd name="T9" fmla="*/ 0 60000 65536"/>
                <a:gd name="T10" fmla="*/ 0 60000 65536"/>
                <a:gd name="T11" fmla="*/ 0 60000 65536"/>
                <a:gd name="T12" fmla="*/ 0 w 3219"/>
                <a:gd name="T13" fmla="*/ 0 h 1271"/>
                <a:gd name="T14" fmla="*/ 3219 w 3219"/>
                <a:gd name="T15" fmla="*/ 1271 h 1271"/>
              </a:gdLst>
              <a:ahLst/>
              <a:cxnLst>
                <a:cxn ang="T8">
                  <a:pos x="T0" y="T1"/>
                </a:cxn>
                <a:cxn ang="T9">
                  <a:pos x="T2" y="T3"/>
                </a:cxn>
                <a:cxn ang="T10">
                  <a:pos x="T4" y="T5"/>
                </a:cxn>
                <a:cxn ang="T11">
                  <a:pos x="T6" y="T7"/>
                </a:cxn>
              </a:cxnLst>
              <a:rect l="T12" t="T13" r="T14" b="T15"/>
              <a:pathLst>
                <a:path w="3219" h="1271">
                  <a:moveTo>
                    <a:pt x="0" y="0"/>
                  </a:moveTo>
                  <a:cubicBezTo>
                    <a:pt x="74" y="146"/>
                    <a:pt x="12" y="689"/>
                    <a:pt x="446" y="873"/>
                  </a:cubicBezTo>
                  <a:cubicBezTo>
                    <a:pt x="880" y="1057"/>
                    <a:pt x="1106" y="1075"/>
                    <a:pt x="1568" y="1141"/>
                  </a:cubicBezTo>
                  <a:cubicBezTo>
                    <a:pt x="2030" y="1207"/>
                    <a:pt x="2875" y="1244"/>
                    <a:pt x="3219" y="1271"/>
                  </a:cubicBezTo>
                </a:path>
              </a:pathLst>
            </a:custGeom>
            <a:noFill/>
            <a:ln w="28575">
              <a:solidFill>
                <a:schemeClr val="tx2"/>
              </a:solidFill>
              <a:rou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400" b="1">
                <a:ea typeface="华文楷体" panose="02010600040101010101" charset="-122"/>
                <a:cs typeface="Arial" panose="020B0604020202020204" pitchFamily="34" charset="0"/>
              </a:endParaRPr>
            </a:p>
          </p:txBody>
        </p:sp>
        <p:sp>
          <p:nvSpPr>
            <p:cNvPr id="43" name="Freeform 36"/>
            <p:cNvSpPr/>
            <p:nvPr/>
          </p:nvSpPr>
          <p:spPr bwMode="auto">
            <a:xfrm>
              <a:off x="1015508" y="3621147"/>
              <a:ext cx="2558471" cy="567069"/>
            </a:xfrm>
            <a:custGeom>
              <a:avLst/>
              <a:gdLst>
                <a:gd name="T0" fmla="*/ 0 w 2726"/>
                <a:gd name="T1" fmla="*/ 0 h 404"/>
                <a:gd name="T2" fmla="*/ 2147483647 w 2726"/>
                <a:gd name="T3" fmla="*/ 0 h 404"/>
                <a:gd name="T4" fmla="*/ 2147483647 w 2726"/>
                <a:gd name="T5" fmla="*/ 2147483647 h 404"/>
                <a:gd name="T6" fmla="*/ 2147483647 w 2726"/>
                <a:gd name="T7" fmla="*/ 2147483647 h 404"/>
                <a:gd name="T8" fmla="*/ 2147483647 w 2726"/>
                <a:gd name="T9" fmla="*/ 2147483647 h 404"/>
                <a:gd name="T10" fmla="*/ 2147483647 w 2726"/>
                <a:gd name="T11" fmla="*/ 2147483647 h 404"/>
                <a:gd name="T12" fmla="*/ 2147483647 w 2726"/>
                <a:gd name="T13" fmla="*/ 2147483647 h 404"/>
                <a:gd name="T14" fmla="*/ 0 60000 65536"/>
                <a:gd name="T15" fmla="*/ 0 60000 65536"/>
                <a:gd name="T16" fmla="*/ 0 60000 65536"/>
                <a:gd name="T17" fmla="*/ 0 60000 65536"/>
                <a:gd name="T18" fmla="*/ 0 60000 65536"/>
                <a:gd name="T19" fmla="*/ 0 60000 65536"/>
                <a:gd name="T20" fmla="*/ 0 60000 65536"/>
                <a:gd name="T21" fmla="*/ 0 w 2726"/>
                <a:gd name="T22" fmla="*/ 0 h 404"/>
                <a:gd name="T23" fmla="*/ 2726 w 2726"/>
                <a:gd name="T24" fmla="*/ 404 h 4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26" h="404">
                  <a:moveTo>
                    <a:pt x="0" y="0"/>
                  </a:moveTo>
                  <a:lnTo>
                    <a:pt x="339" y="0"/>
                  </a:lnTo>
                  <a:lnTo>
                    <a:pt x="339" y="125"/>
                  </a:lnTo>
                  <a:lnTo>
                    <a:pt x="1135" y="125"/>
                  </a:lnTo>
                  <a:lnTo>
                    <a:pt x="1135" y="250"/>
                  </a:lnTo>
                  <a:lnTo>
                    <a:pt x="2726" y="244"/>
                  </a:lnTo>
                  <a:lnTo>
                    <a:pt x="2726" y="404"/>
                  </a:lnTo>
                </a:path>
              </a:pathLst>
            </a:custGeom>
            <a:noFill/>
            <a:ln w="19050">
              <a:solidFill>
                <a:schemeClr val="tx1"/>
              </a:solidFill>
              <a:rou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400" b="1">
                <a:ea typeface="华文楷体" panose="02010600040101010101" charset="-122"/>
                <a:cs typeface="Arial" panose="020B0604020202020204" pitchFamily="34" charset="0"/>
              </a:endParaRPr>
            </a:p>
          </p:txBody>
        </p:sp>
        <p:sp>
          <p:nvSpPr>
            <p:cNvPr id="51" name="AutoShape 45"/>
            <p:cNvSpPr>
              <a:spLocks noChangeArrowheads="1"/>
            </p:cNvSpPr>
            <p:nvPr/>
          </p:nvSpPr>
          <p:spPr bwMode="auto">
            <a:xfrm>
              <a:off x="935400" y="4441686"/>
              <a:ext cx="2618553" cy="622151"/>
            </a:xfrm>
            <a:prstGeom prst="rightArrow">
              <a:avLst>
                <a:gd name="adj1" fmla="val 50000"/>
                <a:gd name="adj2" fmla="val 76335"/>
              </a:avLst>
            </a:prstGeom>
            <a:solidFill>
              <a:srgbClr val="990000"/>
            </a:solidFill>
            <a:ln>
              <a:noFill/>
            </a:ln>
          </p:spPr>
          <p:style>
            <a:lnRef idx="2">
              <a:schemeClr val="accent6">
                <a:shade val="50000"/>
              </a:schemeClr>
            </a:lnRef>
            <a:fillRef idx="1">
              <a:schemeClr val="accent6"/>
            </a:fillRef>
            <a:effectRef idx="0">
              <a:schemeClr val="accent6"/>
            </a:effectRef>
            <a:fontRef idx="minor">
              <a:schemeClr val="lt1"/>
            </a:fontRef>
          </p:style>
          <p:txBody>
            <a:bodyPr anchor="ctr">
              <a:noAutofit/>
            </a:bodyPr>
            <a:lstStyle/>
            <a:p>
              <a:pPr algn="ctr" eaLnBrk="1" fontAlgn="auto" hangingPunct="1">
                <a:spcBef>
                  <a:spcPts val="0"/>
                </a:spcBef>
                <a:spcAft>
                  <a:spcPts val="0"/>
                </a:spcAft>
                <a:defRPr/>
              </a:pPr>
              <a:r>
                <a:rPr lang="zh-CN" altLang="en-US" sz="1600" b="1" dirty="0">
                  <a:solidFill>
                    <a:schemeClr val="bg1"/>
                  </a:solidFill>
                  <a:latin typeface="Arial" panose="020B0604020202020204" pitchFamily="34" charset="0"/>
                  <a:ea typeface="华文楷体" panose="02010600040101010101" charset="-122"/>
                  <a:cs typeface="Arial" panose="020B0604020202020204" pitchFamily="34" charset="0"/>
                </a:rPr>
                <a:t>剂量加倍</a:t>
              </a:r>
              <a:endParaRPr lang="en-US" altLang="zh-TW" sz="1600" b="1" dirty="0">
                <a:solidFill>
                  <a:schemeClr val="bg1"/>
                </a:solidFill>
                <a:latin typeface="Arial" panose="020B0604020202020204" pitchFamily="34" charset="0"/>
                <a:ea typeface="华文楷体" panose="02010600040101010101" charset="-122"/>
                <a:cs typeface="Arial" panose="020B0604020202020204" pitchFamily="34" charset="0"/>
              </a:endParaRPr>
            </a:p>
          </p:txBody>
        </p:sp>
        <p:sp>
          <p:nvSpPr>
            <p:cNvPr id="52" name="Rectangle 30"/>
            <p:cNvSpPr>
              <a:spLocks noChangeArrowheads="1"/>
            </p:cNvSpPr>
            <p:nvPr/>
          </p:nvSpPr>
          <p:spPr bwMode="auto">
            <a:xfrm>
              <a:off x="1685014" y="3503008"/>
              <a:ext cx="272341"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zh-CN" altLang="en-US" sz="1400" b="1">
                  <a:ea typeface="华文楷体" panose="02010600040101010101" charset="-122"/>
                  <a:cs typeface="Arial" panose="020B0604020202020204" pitchFamily="34" charset="0"/>
                </a:rPr>
                <a:t>降低</a:t>
              </a:r>
              <a:r>
                <a:rPr lang="en-US" altLang="zh-TW" sz="1400" b="1">
                  <a:ea typeface="华文楷体" panose="02010600040101010101" charset="-122"/>
                  <a:cs typeface="Arial" panose="020B0604020202020204" pitchFamily="34" charset="0"/>
                </a:rPr>
                <a:t>6%</a:t>
              </a:r>
              <a:endParaRPr lang="en-US" altLang="zh-TW" sz="1400" b="1">
                <a:ea typeface="华文楷体" panose="02010600040101010101" charset="-122"/>
                <a:cs typeface="Arial" panose="020B0604020202020204" pitchFamily="34" charset="0"/>
              </a:endParaRPr>
            </a:p>
          </p:txBody>
        </p:sp>
        <p:sp>
          <p:nvSpPr>
            <p:cNvPr id="53" name="Rectangle 30"/>
            <p:cNvSpPr>
              <a:spLocks noChangeArrowheads="1"/>
            </p:cNvSpPr>
            <p:nvPr/>
          </p:nvSpPr>
          <p:spPr bwMode="auto">
            <a:xfrm>
              <a:off x="3197903" y="3693420"/>
              <a:ext cx="272341" cy="21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fontAlgn="auto" hangingPunct="1">
                <a:spcBef>
                  <a:spcPts val="0"/>
                </a:spcBef>
                <a:spcAft>
                  <a:spcPts val="0"/>
                </a:spcAft>
                <a:defRPr/>
              </a:pPr>
              <a:r>
                <a:rPr lang="zh-CN" altLang="en-US" sz="1400" b="1">
                  <a:ea typeface="华文楷体" panose="02010600040101010101" charset="-122"/>
                  <a:cs typeface="Arial" panose="020B0604020202020204" pitchFamily="34" charset="0"/>
                </a:rPr>
                <a:t>降低</a:t>
              </a:r>
              <a:r>
                <a:rPr lang="en-US" altLang="zh-TW" sz="1400" b="1">
                  <a:ea typeface="华文楷体" panose="02010600040101010101" charset="-122"/>
                  <a:cs typeface="Arial" panose="020B0604020202020204" pitchFamily="34" charset="0"/>
                </a:rPr>
                <a:t>6%</a:t>
              </a:r>
              <a:endParaRPr lang="en-US" altLang="zh-TW" sz="1400" b="1">
                <a:ea typeface="华文楷体" panose="02010600040101010101" charset="-122"/>
                <a:cs typeface="Arial" panose="020B0604020202020204" pitchFamily="34" charset="0"/>
              </a:endParaRPr>
            </a:p>
          </p:txBody>
        </p:sp>
        <p:sp>
          <p:nvSpPr>
            <p:cNvPr id="38" name="Oval 31"/>
            <p:cNvSpPr>
              <a:spLocks noChangeArrowheads="1"/>
            </p:cNvSpPr>
            <p:nvPr/>
          </p:nvSpPr>
          <p:spPr bwMode="auto">
            <a:xfrm>
              <a:off x="529764" y="2347685"/>
              <a:ext cx="72064" cy="144000"/>
            </a:xfrm>
            <a:prstGeom prst="ellipse">
              <a:avLst/>
            </a:prstGeom>
            <a:solidFill>
              <a:schemeClr val="tx1">
                <a:lumMod val="50000"/>
                <a:lumOff val="5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eaLnBrk="1" fontAlgn="auto" hangingPunct="1">
                <a:spcBef>
                  <a:spcPts val="0"/>
                </a:spcBef>
                <a:spcAft>
                  <a:spcPts val="0"/>
                </a:spcAft>
                <a:defRPr/>
              </a:pPr>
              <a:endParaRPr lang="zh-CN" altLang="en-US" sz="1400" b="1">
                <a:latin typeface="Arial" panose="020B0604020202020204" pitchFamily="34" charset="0"/>
                <a:ea typeface="华文楷体" panose="02010600040101010101" charset="-122"/>
                <a:cs typeface="Arial" panose="020B0604020202020204" pitchFamily="34" charset="0"/>
              </a:endParaRPr>
            </a:p>
          </p:txBody>
        </p:sp>
        <p:sp>
          <p:nvSpPr>
            <p:cNvPr id="40" name="Oval 33"/>
            <p:cNvSpPr>
              <a:spLocks noChangeArrowheads="1"/>
            </p:cNvSpPr>
            <p:nvPr/>
          </p:nvSpPr>
          <p:spPr bwMode="auto">
            <a:xfrm>
              <a:off x="2037123" y="3942078"/>
              <a:ext cx="72064" cy="144000"/>
            </a:xfrm>
            <a:prstGeom prst="ellipse">
              <a:avLst/>
            </a:prstGeom>
            <a:solidFill>
              <a:srgbClr val="990000"/>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eaLnBrk="1" fontAlgn="auto" hangingPunct="1">
                <a:spcBef>
                  <a:spcPts val="0"/>
                </a:spcBef>
                <a:spcAft>
                  <a:spcPts val="0"/>
                </a:spcAft>
                <a:defRPr/>
              </a:pPr>
              <a:endParaRPr lang="zh-CN" altLang="en-US" sz="1400" b="1">
                <a:latin typeface="Arial" panose="020B0604020202020204" pitchFamily="34" charset="0"/>
                <a:ea typeface="华文楷体" panose="02010600040101010101" charset="-122"/>
                <a:cs typeface="Arial" panose="020B0604020202020204" pitchFamily="34" charset="0"/>
              </a:endParaRPr>
            </a:p>
          </p:txBody>
        </p:sp>
        <p:sp>
          <p:nvSpPr>
            <p:cNvPr id="41" name="Oval 34"/>
            <p:cNvSpPr>
              <a:spLocks noChangeArrowheads="1"/>
            </p:cNvSpPr>
            <p:nvPr/>
          </p:nvSpPr>
          <p:spPr bwMode="auto">
            <a:xfrm>
              <a:off x="3529753" y="4100010"/>
              <a:ext cx="72064" cy="144000"/>
            </a:xfrm>
            <a:prstGeom prst="ellipse">
              <a:avLst/>
            </a:prstGeom>
            <a:solidFill>
              <a:srgbClr val="990000"/>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eaLnBrk="1" fontAlgn="auto" hangingPunct="1">
                <a:spcBef>
                  <a:spcPts val="0"/>
                </a:spcBef>
                <a:spcAft>
                  <a:spcPts val="0"/>
                </a:spcAft>
                <a:defRPr/>
              </a:pPr>
              <a:endParaRPr lang="zh-CN" altLang="en-US" sz="1400" b="1">
                <a:latin typeface="Arial" panose="020B0604020202020204" pitchFamily="34" charset="0"/>
                <a:ea typeface="华文楷体" panose="02010600040101010101" charset="-122"/>
                <a:cs typeface="Arial" panose="020B0604020202020204" pitchFamily="34" charset="0"/>
              </a:endParaRPr>
            </a:p>
          </p:txBody>
        </p:sp>
        <p:sp>
          <p:nvSpPr>
            <p:cNvPr id="44" name="Oval 37"/>
            <p:cNvSpPr>
              <a:spLocks noChangeArrowheads="1"/>
            </p:cNvSpPr>
            <p:nvPr/>
          </p:nvSpPr>
          <p:spPr bwMode="auto">
            <a:xfrm>
              <a:off x="948664" y="3552604"/>
              <a:ext cx="72064" cy="144000"/>
            </a:xfrm>
            <a:prstGeom prst="ellipse">
              <a:avLst/>
            </a:prstGeom>
            <a:solidFill>
              <a:srgbClr val="990000"/>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eaLnBrk="1" fontAlgn="auto" hangingPunct="1">
                <a:spcBef>
                  <a:spcPts val="0"/>
                </a:spcBef>
                <a:spcAft>
                  <a:spcPts val="0"/>
                </a:spcAft>
                <a:defRPr/>
              </a:pPr>
              <a:endParaRPr lang="zh-CN" altLang="en-US" sz="1400" b="1">
                <a:latin typeface="Arial" panose="020B0604020202020204" pitchFamily="34" charset="0"/>
                <a:ea typeface="华文楷体" panose="02010600040101010101" charset="-122"/>
                <a:cs typeface="Arial" panose="020B0604020202020204" pitchFamily="34" charset="0"/>
              </a:endParaRPr>
            </a:p>
          </p:txBody>
        </p:sp>
        <p:sp>
          <p:nvSpPr>
            <p:cNvPr id="45" name="Oval 38"/>
            <p:cNvSpPr>
              <a:spLocks noChangeArrowheads="1"/>
            </p:cNvSpPr>
            <p:nvPr/>
          </p:nvSpPr>
          <p:spPr bwMode="auto">
            <a:xfrm>
              <a:off x="1290047" y="3737355"/>
              <a:ext cx="72064" cy="144000"/>
            </a:xfrm>
            <a:prstGeom prst="ellipse">
              <a:avLst/>
            </a:prstGeom>
            <a:solidFill>
              <a:srgbClr val="990000"/>
            </a:solidFill>
            <a:ln>
              <a:noFill/>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eaLnBrk="1" fontAlgn="auto" hangingPunct="1">
                <a:spcBef>
                  <a:spcPts val="0"/>
                </a:spcBef>
                <a:spcAft>
                  <a:spcPts val="0"/>
                </a:spcAft>
                <a:defRPr/>
              </a:pPr>
              <a:endParaRPr lang="zh-CN" altLang="en-US" sz="1400" b="1">
                <a:latin typeface="Arial" panose="020B0604020202020204" pitchFamily="34" charset="0"/>
                <a:ea typeface="华文楷体" panose="02010600040101010101" charset="-122"/>
                <a:cs typeface="Arial" panose="020B0604020202020204" pitchFamily="34" charset="0"/>
              </a:endParaRPr>
            </a:p>
          </p:txBody>
        </p:sp>
      </p:grpSp>
      <p:sp>
        <p:nvSpPr>
          <p:cNvPr id="50" name="圆角矩形 49"/>
          <p:cNvSpPr/>
          <p:nvPr/>
        </p:nvSpPr>
        <p:spPr>
          <a:xfrm>
            <a:off x="2152650" y="5324912"/>
            <a:ext cx="7886700" cy="768384"/>
          </a:xfrm>
          <a:prstGeom prst="roundRect">
            <a:avLst/>
          </a:prstGeom>
          <a:gradFill>
            <a:gsLst>
              <a:gs pos="52000">
                <a:sysClr val="window" lastClr="FFFFFF"/>
              </a:gs>
              <a:gs pos="100000">
                <a:srgbClr val="E7E6E6"/>
              </a:gs>
            </a:gsLst>
            <a:lin ang="2700000" scaled="0"/>
          </a:gradFill>
          <a:ln w="38100" cap="flat" cmpd="sng" algn="ctr">
            <a:solidFill>
              <a:srgbClr val="DA1010"/>
            </a:solidFill>
            <a:prstDash val="solid"/>
            <a:miter lim="800000"/>
          </a:ln>
          <a:effectLst/>
        </p:spPr>
        <p:txBody>
          <a:bodyPr rtlCol="0" anchor="ctr"/>
          <a:lstStyle/>
          <a:p>
            <a:pPr lvl="0" algn="ctr"/>
            <a:r>
              <a:rPr lang="zh-CN" altLang="en-US" sz="2000" b="1" dirty="0">
                <a:latin typeface="Arial" panose="020B0604020202020204"/>
                <a:ea typeface="华文楷体" panose="02010600040101010101" charset="-122"/>
              </a:rPr>
              <a:t>“他汀类药物剂量增倍，</a:t>
            </a:r>
            <a:r>
              <a:rPr lang="en-US" altLang="zh-CN" sz="2000" b="1" dirty="0">
                <a:latin typeface="Arial" panose="020B0604020202020204"/>
                <a:ea typeface="华文楷体" panose="02010600040101010101" charset="-122"/>
              </a:rPr>
              <a:t>LDL-C</a:t>
            </a:r>
            <a:r>
              <a:rPr lang="zh-CN" altLang="en-US" sz="2000" b="1" dirty="0">
                <a:latin typeface="Arial" panose="020B0604020202020204"/>
                <a:ea typeface="华文楷体" panose="02010600040101010101" charset="-122"/>
              </a:rPr>
              <a:t>进一步降低幅度仅约</a:t>
            </a:r>
            <a:r>
              <a:rPr lang="en-US" altLang="zh-CN" sz="2000" b="1" dirty="0">
                <a:latin typeface="Arial" panose="020B0604020202020204"/>
                <a:ea typeface="华文楷体" panose="02010600040101010101" charset="-122"/>
              </a:rPr>
              <a:t>6</a:t>
            </a:r>
            <a:r>
              <a:rPr lang="zh-CN" altLang="en-US" sz="2000" b="1" dirty="0">
                <a:latin typeface="Arial" panose="020B0604020202020204"/>
                <a:ea typeface="华文楷体" panose="02010600040101010101" charset="-122"/>
              </a:rPr>
              <a:t>％</a:t>
            </a:r>
            <a:endParaRPr lang="en-US" altLang="zh-CN" sz="2000" b="1" dirty="0">
              <a:latin typeface="Arial" panose="020B0604020202020204"/>
              <a:ea typeface="华文楷体" panose="02010600040101010101" charset="-122"/>
            </a:endParaRPr>
          </a:p>
          <a:p>
            <a:pPr lvl="0" algn="ctr"/>
            <a:r>
              <a:rPr lang="zh-CN" altLang="en-US" sz="2000" b="1" dirty="0">
                <a:latin typeface="Arial" panose="020B0604020202020204"/>
                <a:ea typeface="华文楷体" panose="02010600040101010101" charset="-122"/>
              </a:rPr>
              <a:t>（他汀疗效</a:t>
            </a:r>
            <a:r>
              <a:rPr lang="en-US" altLang="zh-CN" sz="2000" b="1" dirty="0">
                <a:latin typeface="Arial" panose="020B0604020202020204"/>
                <a:ea typeface="华文楷体" panose="02010600040101010101" charset="-122"/>
              </a:rPr>
              <a:t>6%</a:t>
            </a:r>
            <a:r>
              <a:rPr lang="zh-CN" altLang="en-US" sz="2000" b="1" dirty="0">
                <a:latin typeface="Arial" panose="020B0604020202020204"/>
                <a:ea typeface="华文楷体" panose="02010600040101010101" charset="-122"/>
              </a:rPr>
              <a:t>效应）。”</a:t>
            </a:r>
            <a:r>
              <a:rPr lang="en-US" altLang="zh-CN" sz="2000" b="1" baseline="30000" dirty="0">
                <a:latin typeface="Arial" panose="020B0604020202020204"/>
                <a:ea typeface="华文楷体" panose="02010600040101010101" charset="-122"/>
              </a:rPr>
              <a:t>1</a:t>
            </a:r>
            <a:endParaRPr lang="en-US" altLang="zh-CN" sz="2000" b="1" baseline="30000" dirty="0">
              <a:latin typeface="Arial" panose="020B0604020202020204"/>
              <a:ea typeface="华文楷体" panose="02010600040101010101" charset="-122"/>
            </a:endParaRPr>
          </a:p>
        </p:txBody>
      </p:sp>
      <p:sp>
        <p:nvSpPr>
          <p:cNvPr id="5" name="内容占位符 4"/>
          <p:cNvSpPr>
            <a:spLocks noGrp="1"/>
          </p:cNvSpPr>
          <p:nvPr>
            <p:ph idx="1"/>
          </p:nvPr>
        </p:nvSpPr>
        <p:spPr/>
        <p:txBody>
          <a:bodyPr>
            <a:normAutofit/>
          </a:bodyPr>
          <a:lstStyle/>
          <a:p>
            <a:endParaRPr lang="zh-CN" altLang="en-US" sz="2200" b="1">
              <a:ea typeface="微软雅黑" panose="020B0503020204020204" pitchFamily="34" charset="-122"/>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p>
            <a:endParaRPr lang="zh-CN" altLang="en-US"/>
          </a:p>
        </p:txBody>
      </p:sp>
      <p:graphicFrame>
        <p:nvGraphicFramePr>
          <p:cNvPr id="37891" name="Object 3"/>
          <p:cNvGraphicFramePr>
            <a:graphicFrameLocks noChangeAspect="1"/>
          </p:cNvGraphicFramePr>
          <p:nvPr/>
        </p:nvGraphicFramePr>
        <p:xfrm>
          <a:off x="2984501" y="1206501"/>
          <a:ext cx="6413500" cy="5230813"/>
        </p:xfrm>
        <a:graphic>
          <a:graphicData uri="http://schemas.openxmlformats.org/presentationml/2006/ole">
            <mc:AlternateContent xmlns:mc="http://schemas.openxmlformats.org/markup-compatibility/2006">
              <mc:Choice xmlns:v="urn:schemas-microsoft-com:vml" Requires="v">
                <p:oleObj spid="_x0000_s2063" name="" r:id="rId1" imgW="7211695" imgH="5230495" progId="Excel.Chart.8">
                  <p:embed/>
                </p:oleObj>
              </mc:Choice>
              <mc:Fallback>
                <p:oleObj name="" r:id="rId1" imgW="7211695" imgH="5230495" progId="Excel.Chart.8">
                  <p:embed/>
                  <p:pic>
                    <p:nvPicPr>
                      <p:cNvPr id="0" name="图片 2053"/>
                      <p:cNvPicPr/>
                      <p:nvPr/>
                    </p:nvPicPr>
                    <p:blipFill>
                      <a:blip r:embed="rId2"/>
                      <a:stretch>
                        <a:fillRect/>
                      </a:stretch>
                    </p:blipFill>
                    <p:spPr>
                      <a:xfrm>
                        <a:off x="2984501" y="1206501"/>
                        <a:ext cx="6413500" cy="5230813"/>
                      </a:xfrm>
                      <a:prstGeom prst="rect">
                        <a:avLst/>
                      </a:prstGeom>
                      <a:solidFill>
                        <a:schemeClr val="accent2">
                          <a:lumMod val="60000"/>
                          <a:lumOff val="40000"/>
                        </a:schemeClr>
                      </a:solidFill>
                      <a:ln w="38100">
                        <a:noFill/>
                        <a:miter/>
                      </a:ln>
                    </p:spPr>
                  </p:pic>
                </p:oleObj>
              </mc:Fallback>
            </mc:AlternateContent>
          </a:graphicData>
        </a:graphic>
      </p:graphicFrame>
      <p:sp>
        <p:nvSpPr>
          <p:cNvPr id="37892" name="Text Box 4"/>
          <p:cNvSpPr txBox="1"/>
          <p:nvPr/>
        </p:nvSpPr>
        <p:spPr>
          <a:xfrm>
            <a:off x="2350911" y="6021388"/>
            <a:ext cx="2880078" cy="368300"/>
          </a:xfrm>
          <a:prstGeom prst="rect">
            <a:avLst/>
          </a:prstGeom>
          <a:noFill/>
          <a:ln w="9525">
            <a:noFill/>
          </a:ln>
        </p:spPr>
        <p:txBody>
          <a:bodyPr>
            <a:spAutoFit/>
          </a:bodyPr>
          <a:lstStyle/>
          <a:p>
            <a:pPr eaLnBrk="1" hangingPunct="1">
              <a:spcBef>
                <a:spcPct val="50000"/>
              </a:spcBef>
            </a:pPr>
            <a:r>
              <a:rPr lang="zh-CN" altLang="en-US" sz="1800" b="1" dirty="0">
                <a:latin typeface="Arial" panose="020B0604020202020204" pitchFamily="34" charset="0"/>
                <a:ea typeface="华文楷体" panose="02010600040101010101" charset="-122"/>
              </a:rPr>
              <a:t>阿托伐他汀</a:t>
            </a:r>
            <a:r>
              <a:rPr lang="en-US" altLang="zh-CN" sz="1800" b="1" dirty="0">
                <a:latin typeface="Arial" panose="020B0604020202020204" pitchFamily="34" charset="0"/>
                <a:ea typeface="华文楷体" panose="02010600040101010101" charset="-122"/>
              </a:rPr>
              <a:t>10mg</a:t>
            </a:r>
            <a:r>
              <a:rPr lang="zh-CN" altLang="en-US" sz="1800" b="1" dirty="0">
                <a:latin typeface="Arial" panose="020B0604020202020204" pitchFamily="34" charset="0"/>
                <a:ea typeface="华文楷体" panose="02010600040101010101" charset="-122"/>
              </a:rPr>
              <a:t>治疗</a:t>
            </a:r>
            <a:r>
              <a:rPr lang="en-US" altLang="zh-CN" sz="1800" b="1" dirty="0">
                <a:latin typeface="Arial" panose="020B0604020202020204" pitchFamily="34" charset="0"/>
                <a:ea typeface="华文楷体" panose="02010600040101010101" charset="-122"/>
              </a:rPr>
              <a:t>24</a:t>
            </a:r>
            <a:r>
              <a:rPr lang="zh-CN" altLang="en-US" sz="1800" b="1" dirty="0">
                <a:latin typeface="Arial" panose="020B0604020202020204" pitchFamily="34" charset="0"/>
                <a:ea typeface="华文楷体" panose="02010600040101010101" charset="-122"/>
              </a:rPr>
              <a:t>周</a:t>
            </a:r>
            <a:endParaRPr lang="zh-CN" altLang="en-US" sz="1800" b="1" dirty="0">
              <a:latin typeface="Arial" panose="020B0604020202020204" pitchFamily="34" charset="0"/>
              <a:ea typeface="华文楷体" panose="02010600040101010101" charset="-122"/>
            </a:endParaRPr>
          </a:p>
        </p:txBody>
      </p:sp>
      <p:sp>
        <p:nvSpPr>
          <p:cNvPr id="37893" name="Text Box 6"/>
          <p:cNvSpPr txBox="1"/>
          <p:nvPr/>
        </p:nvSpPr>
        <p:spPr>
          <a:xfrm>
            <a:off x="1744134" y="6583364"/>
            <a:ext cx="6913034" cy="275590"/>
          </a:xfrm>
          <a:prstGeom prst="rect">
            <a:avLst/>
          </a:prstGeom>
          <a:noFill/>
          <a:ln w="9525">
            <a:noFill/>
          </a:ln>
        </p:spPr>
        <p:txBody>
          <a:bodyPr>
            <a:spAutoFit/>
          </a:bodyPr>
          <a:lstStyle/>
          <a:p>
            <a:pPr eaLnBrk="1" hangingPunct="1">
              <a:spcBef>
                <a:spcPct val="50000"/>
              </a:spcBef>
            </a:pPr>
            <a:r>
              <a:rPr lang="en-US" altLang="zh-CN" sz="1200" b="1" dirty="0">
                <a:latin typeface="Arial" panose="020B0604020202020204" pitchFamily="34" charset="0"/>
                <a:ea typeface="华文楷体" panose="02010600040101010101" charset="-122"/>
              </a:rPr>
              <a:t>Barter PJ, O’ Brien RC. Atherosclerosis 2000;149:199-205</a:t>
            </a:r>
            <a:endParaRPr lang="en-US" altLang="zh-CN" sz="1200" b="1" dirty="0">
              <a:latin typeface="Arial" panose="020B0604020202020204" pitchFamily="34" charset="0"/>
              <a:ea typeface="华文楷体" panose="02010600040101010101" charset="-122"/>
            </a:endParaRPr>
          </a:p>
        </p:txBody>
      </p:sp>
      <p:sp>
        <p:nvSpPr>
          <p:cNvPr id="37894" name="Rectangle 9"/>
          <p:cNvSpPr/>
          <p:nvPr/>
        </p:nvSpPr>
        <p:spPr>
          <a:xfrm>
            <a:off x="1524000" y="-26987"/>
            <a:ext cx="9144000" cy="878840"/>
          </a:xfrm>
          <a:prstGeom prst="rect">
            <a:avLst/>
          </a:prstGeom>
          <a:noFill/>
          <a:ln w="9525">
            <a:noFill/>
          </a:ln>
        </p:spPr>
        <p:txBody>
          <a:bodyPr lIns="92075" tIns="46038" rIns="92075" bIns="46038">
            <a:spAutoFit/>
          </a:bodyPr>
          <a:lstStyle/>
          <a:p>
            <a:pPr algn="ctr">
              <a:lnSpc>
                <a:spcPct val="160000"/>
              </a:lnSpc>
              <a:spcAft>
                <a:spcPct val="10000"/>
              </a:spcAft>
            </a:pPr>
            <a:r>
              <a:rPr lang="zh-CN" altLang="en-US" sz="3200" b="1" dirty="0">
                <a:solidFill>
                  <a:schemeClr val="accent1">
                    <a:lumMod val="75000"/>
                  </a:schemeClr>
                </a:solidFill>
                <a:latin typeface="+mj-ea"/>
                <a:ea typeface="华文楷体" panose="02010600040101010101" charset="-122"/>
                <a:cs typeface="+mj-cs"/>
              </a:rPr>
              <a:t>他汀类的逃逸现象</a:t>
            </a:r>
            <a:endParaRPr lang="de-DE" altLang="zh-CN" sz="3200" b="1" dirty="0">
              <a:solidFill>
                <a:schemeClr val="accent1">
                  <a:lumMod val="75000"/>
                </a:schemeClr>
              </a:solidFill>
              <a:latin typeface="+mj-ea"/>
              <a:ea typeface="华文楷体" panose="02010600040101010101" charset="-122"/>
              <a:cs typeface="+mj-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联合治疗</a:t>
            </a:r>
            <a:endParaRPr lang="zh-CN" altLang="en-US"/>
          </a:p>
        </p:txBody>
      </p:sp>
      <p:pic>
        <p:nvPicPr>
          <p:cNvPr id="4" name="内容占位符 3"/>
          <p:cNvPicPr>
            <a:picLocks noChangeAspect="1"/>
          </p:cNvPicPr>
          <p:nvPr>
            <p:ph idx="1"/>
          </p:nvPr>
        </p:nvPicPr>
        <p:blipFill>
          <a:blip r:embed="rId1"/>
          <a:stretch>
            <a:fillRect/>
          </a:stretch>
        </p:blipFill>
        <p:spPr>
          <a:xfrm>
            <a:off x="1189990" y="1160780"/>
            <a:ext cx="8840470" cy="4708525"/>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联合治疗</a:t>
            </a:r>
            <a:endParaRPr lang="zh-CN" altLang="en-US"/>
          </a:p>
        </p:txBody>
      </p:sp>
      <p:pic>
        <p:nvPicPr>
          <p:cNvPr id="4" name="内容占位符 3"/>
          <p:cNvPicPr>
            <a:picLocks noChangeAspect="1"/>
          </p:cNvPicPr>
          <p:nvPr>
            <p:ph idx="1"/>
          </p:nvPr>
        </p:nvPicPr>
        <p:blipFill>
          <a:blip r:embed="rId1"/>
          <a:stretch>
            <a:fillRect/>
          </a:stretch>
        </p:blipFill>
        <p:spPr>
          <a:xfrm>
            <a:off x="1059180" y="1247775"/>
            <a:ext cx="9129395" cy="525653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p:txBody>
          <a:bodyPr vert="horz" wrap="square" lIns="91440" tIns="45720" rIns="91440" bIns="45720" anchor="b">
            <a:normAutofit/>
          </a:bodyPr>
          <a:lstStyle/>
          <a:p>
            <a:pPr eaLnBrk="1" hangingPunct="1"/>
            <a:r>
              <a:rPr lang="zh-CN" altLang="en-US" sz="2800" b="1" dirty="0">
                <a:ea typeface="微软雅黑" panose="020B0503020204020204" pitchFamily="34" charset="-122"/>
              </a:rPr>
              <a:t>降低胆固醇治疗</a:t>
            </a:r>
            <a:endParaRPr lang="zh-CN" altLang="en-US" sz="2800" b="1" dirty="0">
              <a:ea typeface="微软雅黑" panose="020B0503020204020204" pitchFamily="34" charset="-122"/>
            </a:endParaRPr>
          </a:p>
        </p:txBody>
      </p:sp>
      <p:sp>
        <p:nvSpPr>
          <p:cNvPr id="91139" name="Rectangle 3"/>
          <p:cNvSpPr>
            <a:spLocks noGrp="1"/>
          </p:cNvSpPr>
          <p:nvPr>
            <p:ph idx="1"/>
          </p:nvPr>
        </p:nvSpPr>
        <p:spPr/>
        <p:txBody>
          <a:bodyPr vert="horz" wrap="square" lIns="91440" tIns="45720" rIns="91440" bIns="45720" anchor="t">
            <a:normAutofit/>
          </a:bodyPr>
          <a:lstStyle/>
          <a:p>
            <a:pPr eaLnBrk="1" hangingPunct="1">
              <a:lnSpc>
                <a:spcPct val="150000"/>
              </a:lnSpc>
            </a:pPr>
            <a:r>
              <a:rPr lang="zh-CN" altLang="en-US" sz="2200" b="1" dirty="0">
                <a:ea typeface="微软雅黑" panose="020B0503020204020204" pitchFamily="34" charset="-122"/>
              </a:rPr>
              <a:t>他汀是基石</a:t>
            </a:r>
            <a:endParaRPr lang="zh-CN" altLang="en-US" sz="2200" b="1" dirty="0">
              <a:ea typeface="微软雅黑" panose="020B0503020204020204" pitchFamily="34" charset="-122"/>
            </a:endParaRPr>
          </a:p>
          <a:p>
            <a:pPr eaLnBrk="1" hangingPunct="1">
              <a:lnSpc>
                <a:spcPct val="150000"/>
              </a:lnSpc>
            </a:pPr>
            <a:r>
              <a:rPr lang="zh-CN" altLang="en-US" sz="2200" b="1" dirty="0">
                <a:ea typeface="微软雅黑" panose="020B0503020204020204" pitchFamily="34" charset="-122"/>
              </a:rPr>
              <a:t>根据患者基线</a:t>
            </a:r>
            <a:r>
              <a:rPr lang="en-US" altLang="zh-CN" sz="2200" b="1" dirty="0">
                <a:ea typeface="微软雅黑" panose="020B0503020204020204" pitchFamily="34" charset="-122"/>
              </a:rPr>
              <a:t>LDL</a:t>
            </a:r>
            <a:r>
              <a:rPr lang="zh-CN" altLang="en-US" sz="2200" b="1" dirty="0">
                <a:ea typeface="微软雅黑" panose="020B0503020204020204" pitchFamily="34" charset="-122"/>
              </a:rPr>
              <a:t>水平以及目标治疗值，选择他汀单独使用，或者联合依折麦布</a:t>
            </a:r>
            <a:r>
              <a:rPr lang="en-US" altLang="zh-CN" sz="2200" b="1" dirty="0">
                <a:ea typeface="微软雅黑" panose="020B0503020204020204" pitchFamily="34" charset="-122"/>
              </a:rPr>
              <a:t>orPCSK9 </a:t>
            </a:r>
            <a:r>
              <a:rPr lang="zh-CN" altLang="en-US" sz="2200" b="1" dirty="0">
                <a:ea typeface="微软雅黑" panose="020B0503020204020204" pitchFamily="34" charset="-122"/>
              </a:rPr>
              <a:t>抑制剂</a:t>
            </a:r>
            <a:endParaRPr lang="zh-CN" altLang="en-US" sz="2200" b="1" dirty="0">
              <a:ea typeface="微软雅黑" panose="020B0503020204020204" pitchFamily="34" charset="-122"/>
            </a:endParaRPr>
          </a:p>
          <a:p>
            <a:pPr eaLnBrk="1" hangingPunct="1">
              <a:lnSpc>
                <a:spcPct val="150000"/>
              </a:lnSpc>
            </a:pPr>
            <a:r>
              <a:rPr lang="zh-CN" altLang="en-US" sz="2200" b="1" dirty="0">
                <a:ea typeface="微软雅黑" panose="020B0503020204020204" pitchFamily="34" charset="-122"/>
              </a:rPr>
              <a:t>他汀：肌肉疼痛、</a:t>
            </a:r>
            <a:r>
              <a:rPr lang="en-US" altLang="zh-CN" sz="2200" b="1" dirty="0">
                <a:ea typeface="微软雅黑" panose="020B0503020204020204" pitchFamily="34" charset="-122"/>
              </a:rPr>
              <a:t>CK</a:t>
            </a:r>
            <a:r>
              <a:rPr lang="zh-CN" altLang="en-US" sz="2200" b="1" dirty="0">
                <a:ea typeface="微软雅黑" panose="020B0503020204020204" pitchFamily="34" charset="-122"/>
              </a:rPr>
              <a:t>升高、增加糖尿病发病</a:t>
            </a:r>
            <a:endParaRPr lang="zh-CN" altLang="en-US" sz="2200" b="1" dirty="0">
              <a:ea typeface="微软雅黑" panose="020B0503020204020204" pitchFamily="34" charset="-122"/>
            </a:endParaRPr>
          </a:p>
          <a:p>
            <a:pPr eaLnBrk="1" hangingPunct="1">
              <a:lnSpc>
                <a:spcPct val="150000"/>
              </a:lnSpc>
            </a:pPr>
            <a:r>
              <a:rPr lang="zh-CN" altLang="en-US" sz="2200" b="1" dirty="0">
                <a:ea typeface="微软雅黑" panose="020B0503020204020204" pitchFamily="34" charset="-122"/>
              </a:rPr>
              <a:t>依折麦布：腹部不适</a:t>
            </a:r>
            <a:endParaRPr lang="zh-CN" altLang="en-US" sz="2200" b="1" dirty="0">
              <a:ea typeface="微软雅黑" panose="020B0503020204020204" pitchFamily="34" charset="-122"/>
            </a:endParaRPr>
          </a:p>
          <a:p>
            <a:pPr eaLnBrk="1" hangingPunct="1">
              <a:lnSpc>
                <a:spcPct val="150000"/>
              </a:lnSpc>
            </a:pPr>
            <a:r>
              <a:rPr lang="en-US" altLang="zh-CN" sz="2200" b="1" dirty="0">
                <a:ea typeface="微软雅黑" panose="020B0503020204020204" pitchFamily="34" charset="-122"/>
              </a:rPr>
              <a:t>PCSK9</a:t>
            </a:r>
            <a:r>
              <a:rPr lang="zh-CN" altLang="en-US" sz="2200" b="1" dirty="0">
                <a:ea typeface="微软雅黑" panose="020B0503020204020204" pitchFamily="34" charset="-122"/>
              </a:rPr>
              <a:t>抑制剂：过敏</a:t>
            </a:r>
            <a:endParaRPr lang="zh-CN" altLang="en-US" sz="2200" b="1" dirty="0">
              <a:ea typeface="微软雅黑" panose="020B0503020204020204" pitchFamily="34" charset="-122"/>
            </a:endParaRPr>
          </a:p>
          <a:p>
            <a:pPr eaLnBrk="1" hangingPunct="1">
              <a:lnSpc>
                <a:spcPct val="150000"/>
              </a:lnSpc>
            </a:pPr>
            <a:endParaRPr lang="zh-CN" altLang="en-US" sz="2200" b="1" dirty="0">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r>
              <a:rPr lang="en-US" altLang="zh-CN" sz="2800" b="1" dirty="0">
                <a:ea typeface="微软雅黑" panose="020B0503020204020204" pitchFamily="34" charset="-122"/>
              </a:rPr>
              <a:t>D:</a:t>
            </a:r>
            <a:r>
              <a:rPr lang="zh-CN" altLang="en-US" sz="2800" b="1" dirty="0">
                <a:ea typeface="微软雅黑" panose="020B0503020204020204" pitchFamily="34" charset="-122"/>
              </a:rPr>
              <a:t>糖尿病</a:t>
            </a:r>
            <a:endParaRPr lang="zh-CN" altLang="en-US" sz="2800" b="1" dirty="0">
              <a:ea typeface="微软雅黑" panose="020B0503020204020204" pitchFamily="34"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zh-CN" altLang="en-US" sz="2800" b="1" dirty="0">
                <a:ea typeface="微软雅黑" panose="020B0503020204020204" pitchFamily="34" charset="-122"/>
              </a:rPr>
              <a:t>冠心病合并糖尿病</a:t>
            </a:r>
            <a:endParaRPr lang="zh-CN" altLang="en-US" sz="2800" b="1" dirty="0">
              <a:ea typeface="微软雅黑" panose="020B0503020204020204" pitchFamily="34" charset="-122"/>
            </a:endParaRPr>
          </a:p>
        </p:txBody>
      </p:sp>
      <p:sp>
        <p:nvSpPr>
          <p:cNvPr id="5" name="内容占位符 4"/>
          <p:cNvSpPr>
            <a:spLocks noGrp="1"/>
          </p:cNvSpPr>
          <p:nvPr>
            <p:ph idx="1"/>
          </p:nvPr>
        </p:nvSpPr>
        <p:spPr/>
        <p:txBody>
          <a:bodyPr>
            <a:normAutofit fontScale="90000" lnSpcReduction="20000"/>
          </a:bodyPr>
          <a:lstStyle/>
          <a:p>
            <a:pPr>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极高危患者，指南建议</a:t>
            </a:r>
            <a:r>
              <a:rPr lang="en-US" altLang="zh-CN" sz="2200" b="1" dirty="0">
                <a:latin typeface="华文仿宋" panose="02010600040101010101" charset="-122"/>
                <a:ea typeface="华文仿宋" panose="02010600040101010101" charset="-122"/>
                <a:cs typeface="华文仿宋" panose="02010600040101010101" charset="-122"/>
              </a:rPr>
              <a:t>LDL-C&lt;1.4mmol/L</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血糖的控制对于冠心病</a:t>
            </a:r>
            <a:endParaRPr lang="en-US" altLang="zh-CN" sz="2200" b="1" dirty="0">
              <a:latin typeface="华文仿宋" panose="02010600040101010101" charset="-122"/>
              <a:ea typeface="华文仿宋" panose="02010600040101010101" charset="-122"/>
              <a:cs typeface="华文仿宋" panose="02010600040101010101" charset="-122"/>
            </a:endParaRPr>
          </a:p>
          <a:p>
            <a:pPr marL="717550" indent="85725">
              <a:lnSpc>
                <a:spcPct val="150000"/>
              </a:lnSpc>
              <a:buFont typeface="Wingdings" panose="05000000000000000000" pitchFamily="2" charset="2"/>
              <a:buChar char="Ø"/>
            </a:pPr>
            <a:r>
              <a:rPr lang="zh-CN" altLang="en-US" sz="2200" b="1" dirty="0">
                <a:latin typeface="华文仿宋" panose="02010600040101010101" charset="-122"/>
                <a:ea typeface="华文仿宋" panose="02010600040101010101" charset="-122"/>
                <a:cs typeface="华文仿宋" panose="02010600040101010101" charset="-122"/>
              </a:rPr>
              <a:t>不能因为阴性结果而放弃HbA1C&lt;7%的降糖目标，否则将增加患者发生严重和致残的微血管并发症的风险。</a:t>
            </a:r>
            <a:endParaRPr lang="zh-CN" altLang="en-US" sz="2200" b="1" dirty="0">
              <a:latin typeface="华文仿宋" panose="02010600040101010101" charset="-122"/>
              <a:ea typeface="华文仿宋" panose="02010600040101010101" charset="-122"/>
              <a:cs typeface="华文仿宋" panose="02010600040101010101" charset="-122"/>
            </a:endParaRPr>
          </a:p>
          <a:p>
            <a:pPr marL="717550" indent="85725">
              <a:lnSpc>
                <a:spcPct val="150000"/>
              </a:lnSpc>
              <a:buFont typeface="Wingdings" panose="05000000000000000000" pitchFamily="2" charset="2"/>
              <a:buChar char="Ø"/>
            </a:pPr>
            <a:r>
              <a:rPr lang="zh-CN" altLang="en-US" sz="2200" b="1" dirty="0">
                <a:latin typeface="华文仿宋" panose="02010600040101010101" charset="-122"/>
                <a:ea typeface="华文仿宋" panose="02010600040101010101" charset="-122"/>
                <a:cs typeface="华文仿宋" panose="02010600040101010101" charset="-122"/>
              </a:rPr>
              <a:t>糖尿病的防治需要干预所有危险因素，而不仅仅是高血糖。</a:t>
            </a:r>
            <a:endParaRPr lang="zh-CN" altLang="en-US" sz="2200" b="1" dirty="0">
              <a:latin typeface="华文仿宋" panose="02010600040101010101" charset="-122"/>
              <a:ea typeface="华文仿宋" panose="02010600040101010101" charset="-122"/>
              <a:cs typeface="华文仿宋" panose="02010600040101010101" charset="-122"/>
            </a:endParaRPr>
          </a:p>
          <a:p>
            <a:pPr marL="717550" indent="85725">
              <a:lnSpc>
                <a:spcPct val="150000"/>
              </a:lnSpc>
              <a:buFont typeface="Wingdings" panose="05000000000000000000" pitchFamily="2" charset="2"/>
              <a:buChar char="Ø"/>
            </a:pPr>
            <a:r>
              <a:rPr lang="zh-CN" altLang="en-US" sz="2200" b="1" dirty="0">
                <a:latin typeface="华文仿宋" panose="02010600040101010101" charset="-122"/>
                <a:ea typeface="华文仿宋" panose="02010600040101010101" charset="-122"/>
                <a:cs typeface="华文仿宋" panose="02010600040101010101" charset="-122"/>
              </a:rPr>
              <a:t>降低糖尿病患者心血管病风险，需通过强化</a:t>
            </a:r>
            <a:r>
              <a:rPr lang="zh-CN" altLang="en-US" sz="2200" b="1" u="sng" dirty="0">
                <a:solidFill>
                  <a:srgbClr val="FF0066"/>
                </a:solidFill>
                <a:latin typeface="华文仿宋" panose="02010600040101010101" charset="-122"/>
                <a:ea typeface="华文仿宋" panose="02010600040101010101" charset="-122"/>
                <a:cs typeface="华文仿宋" panose="02010600040101010101" charset="-122"/>
              </a:rPr>
              <a:t>降压、调脂、阿司匹林和生活方式</a:t>
            </a:r>
            <a:r>
              <a:rPr lang="zh-CN" altLang="en-US" sz="2200" b="1" dirty="0">
                <a:latin typeface="华文仿宋" panose="02010600040101010101" charset="-122"/>
                <a:ea typeface="华文仿宋" panose="02010600040101010101" charset="-122"/>
                <a:cs typeface="华文仿宋" panose="02010600040101010101" charset="-122"/>
              </a:rPr>
              <a:t>改良来有效地控制非血糖危险因素。</a:t>
            </a:r>
            <a:endParaRPr lang="en-US" altLang="zh-CN" sz="2200" b="1" dirty="0">
              <a:latin typeface="华文仿宋" panose="02010600040101010101" charset="-122"/>
              <a:ea typeface="华文仿宋" panose="02010600040101010101" charset="-122"/>
              <a:cs typeface="华文仿宋" panose="02010600040101010101" charset="-122"/>
            </a:endParaRPr>
          </a:p>
          <a:p>
            <a:pPr marL="717550" indent="85725">
              <a:lnSpc>
                <a:spcPct val="150000"/>
              </a:lnSpc>
              <a:buFont typeface="Wingdings" panose="05000000000000000000" pitchFamily="2" charset="2"/>
              <a:buChar char="Ø"/>
            </a:pPr>
            <a:r>
              <a:rPr lang="zh-CN" altLang="en-US" sz="2200" b="1" dirty="0">
                <a:latin typeface="华文仿宋" panose="02010600040101010101" charset="-122"/>
                <a:ea typeface="华文仿宋" panose="02010600040101010101" charset="-122"/>
                <a:cs typeface="华文仿宋" panose="02010600040101010101" charset="-122"/>
              </a:rPr>
              <a:t>因人而异制定防治策略</a:t>
            </a:r>
            <a:endParaRPr lang="en-US" altLang="zh-CN" sz="2200" b="1" dirty="0">
              <a:latin typeface="华文仿宋" panose="02010600040101010101" charset="-122"/>
              <a:ea typeface="华文仿宋" panose="02010600040101010101" charset="-122"/>
              <a:cs typeface="华文仿宋" panose="02010600040101010101" charset="-122"/>
            </a:endParaRPr>
          </a:p>
          <a:p>
            <a:pPr>
              <a:lnSpc>
                <a:spcPct val="150000"/>
              </a:lnSpc>
            </a:pPr>
            <a:r>
              <a:rPr lang="zh-CN" altLang="en-US" sz="2200" b="1" dirty="0">
                <a:latin typeface="华文仿宋" panose="02010600040101010101" charset="-122"/>
                <a:ea typeface="华文仿宋" panose="02010600040101010101" charset="-122"/>
                <a:cs typeface="华文仿宋" panose="02010600040101010101" charset="-122"/>
              </a:rPr>
              <a:t>降糖药物使用，需要兼顾降糖和心脑血管获益</a:t>
            </a:r>
            <a:endParaRPr lang="zh-CN" altLang="en-US" sz="2200" b="1" dirty="0">
              <a:latin typeface="华文仿宋" panose="02010600040101010101" charset="-122"/>
              <a:ea typeface="华文仿宋" panose="02010600040101010101" charset="-122"/>
              <a:cs typeface="华文仿宋" panose="02010600040101010101"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使用药物</a:t>
            </a:r>
            <a:endParaRPr lang="zh-CN" altLang="en-US"/>
          </a:p>
        </p:txBody>
      </p:sp>
      <p:pic>
        <p:nvPicPr>
          <p:cNvPr id="4" name="内容占位符 3"/>
          <p:cNvPicPr>
            <a:picLocks noChangeAspect="1"/>
          </p:cNvPicPr>
          <p:nvPr>
            <p:ph idx="1"/>
          </p:nvPr>
        </p:nvPicPr>
        <p:blipFill>
          <a:blip r:embed="rId1"/>
          <a:stretch>
            <a:fillRect/>
          </a:stretch>
        </p:blipFill>
        <p:spPr>
          <a:xfrm>
            <a:off x="-168275" y="908685"/>
            <a:ext cx="8907780" cy="3084830"/>
          </a:xfrm>
          <a:prstGeom prst="rect">
            <a:avLst/>
          </a:prstGeom>
        </p:spPr>
      </p:pic>
      <p:pic>
        <p:nvPicPr>
          <p:cNvPr id="103" name="图片 102"/>
          <p:cNvPicPr/>
          <p:nvPr/>
        </p:nvPicPr>
        <p:blipFill>
          <a:blip r:embed="rId2"/>
          <a:stretch>
            <a:fillRect/>
          </a:stretch>
        </p:blipFill>
        <p:spPr>
          <a:xfrm>
            <a:off x="3215640" y="4099560"/>
            <a:ext cx="7759700" cy="2726055"/>
          </a:xfrm>
          <a:prstGeom prst="rect">
            <a:avLst/>
          </a:prstGeom>
          <a:noFill/>
          <a:ln w="9525">
            <a:noFill/>
          </a:ln>
        </p:spPr>
      </p:pic>
      <p:sp>
        <p:nvSpPr>
          <p:cNvPr id="6" name="文本框 5"/>
          <p:cNvSpPr txBox="1"/>
          <p:nvPr/>
        </p:nvSpPr>
        <p:spPr>
          <a:xfrm>
            <a:off x="8423275" y="7554595"/>
            <a:ext cx="309880" cy="368300"/>
          </a:xfrm>
          <a:prstGeom prst="rect">
            <a:avLst/>
          </a:prstGeom>
          <a:noFill/>
        </p:spPr>
        <p:txBody>
          <a:bodyPr wrap="none" rtlCol="0">
            <a:spAutoFit/>
          </a:bodyPr>
          <a:p>
            <a:endParaRPr lang="zh-CN"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ea typeface="微软雅黑" panose="020B0503020204020204" pitchFamily="34" charset="-122"/>
              </a:rPr>
              <a:t>其他</a:t>
            </a:r>
            <a:r>
              <a:rPr lang="en-US" altLang="zh-CN" sz="2800" b="1" dirty="0">
                <a:ea typeface="微软雅黑" panose="020B0503020204020204" pitchFamily="34" charset="-122"/>
              </a:rPr>
              <a:t>—</a:t>
            </a:r>
            <a:r>
              <a:rPr lang="zh-CN" altLang="en-US" sz="2800" b="1" dirty="0">
                <a:ea typeface="微软雅黑" panose="020B0503020204020204" pitchFamily="34" charset="-122"/>
              </a:rPr>
              <a:t>非药物治疗</a:t>
            </a:r>
            <a:endParaRPr lang="zh-CN" altLang="en-US" sz="2800" b="1" dirty="0">
              <a:ea typeface="微软雅黑" panose="020B0503020204020204" pitchFamily="34" charset="-122"/>
            </a:endParaRPr>
          </a:p>
        </p:txBody>
      </p:sp>
      <p:sp>
        <p:nvSpPr>
          <p:cNvPr id="3" name="内容占位符 2"/>
          <p:cNvSpPr>
            <a:spLocks noGrp="1"/>
          </p:cNvSpPr>
          <p:nvPr>
            <p:ph idx="1"/>
          </p:nvPr>
        </p:nvSpPr>
        <p:spPr/>
        <p:txBody>
          <a:bodyPr>
            <a:normAutofit/>
          </a:bodyPr>
          <a:lstStyle/>
          <a:p>
            <a:pPr marL="0" indent="0">
              <a:buNone/>
            </a:pPr>
            <a:r>
              <a:rPr lang="zh-CN" altLang="en-US" sz="2200" b="1" dirty="0">
                <a:latin typeface="微软雅黑" panose="020B0503020204020204" pitchFamily="34" charset="-122"/>
                <a:ea typeface="微软雅黑" panose="020B0503020204020204" pitchFamily="34" charset="-122"/>
              </a:rPr>
              <a:t>一、药物：合理用药</a:t>
            </a:r>
            <a:endParaRPr lang="zh-CN" altLang="en-US"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二、运动：定期体育活动（</a:t>
            </a:r>
            <a:r>
              <a:rPr lang="en-US" altLang="zh-CN" sz="2200" b="1" dirty="0">
                <a:latin typeface="微软雅黑" panose="020B0503020204020204" pitchFamily="34" charset="-122"/>
                <a:ea typeface="微软雅黑" panose="020B0503020204020204" pitchFamily="34" charset="-122"/>
              </a:rPr>
              <a:t>E</a:t>
            </a:r>
            <a:r>
              <a:rPr lang="zh-CN" altLang="en-US" sz="2200" b="1" dirty="0">
                <a:latin typeface="微软雅黑" panose="020B0503020204020204" pitchFamily="34" charset="-122"/>
                <a:ea typeface="微软雅黑" panose="020B0503020204020204" pitchFamily="34" charset="-122"/>
              </a:rPr>
              <a:t>）</a:t>
            </a:r>
            <a:endParaRPr lang="zh-CN" altLang="en-US"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三、心理：良好的心态（</a:t>
            </a:r>
            <a:r>
              <a:rPr lang="en-US" altLang="zh-CN" sz="2200" b="1" dirty="0">
                <a:latin typeface="微软雅黑" panose="020B0503020204020204" pitchFamily="34" charset="-122"/>
                <a:ea typeface="微软雅黑" panose="020B0503020204020204" pitchFamily="34" charset="-122"/>
              </a:rPr>
              <a:t>P</a:t>
            </a:r>
            <a:r>
              <a:rPr lang="zh-CN" altLang="en-US" sz="2200" b="1" dirty="0">
                <a:latin typeface="微软雅黑" panose="020B0503020204020204" pitchFamily="34" charset="-122"/>
                <a:ea typeface="微软雅黑" panose="020B0503020204020204" pitchFamily="34" charset="-122"/>
              </a:rPr>
              <a:t>）</a:t>
            </a:r>
            <a:endParaRPr lang="zh-CN" altLang="en-US"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四、营养：控制体重、控制饮食（</a:t>
            </a:r>
            <a:r>
              <a:rPr lang="en-US" altLang="zh-CN" sz="2200" b="1" dirty="0">
                <a:latin typeface="微软雅黑" panose="020B0503020204020204" pitchFamily="34" charset="-122"/>
                <a:ea typeface="微软雅黑" panose="020B0503020204020204" pitchFamily="34" charset="-122"/>
              </a:rPr>
              <a:t>D</a:t>
            </a:r>
            <a:r>
              <a:rPr lang="zh-CN" altLang="en-US" sz="2200" b="1" dirty="0">
                <a:latin typeface="微软雅黑" panose="020B0503020204020204" pitchFamily="34" charset="-122"/>
                <a:ea typeface="微软雅黑" panose="020B0503020204020204" pitchFamily="34" charset="-122"/>
              </a:rPr>
              <a:t>）</a:t>
            </a:r>
            <a:endParaRPr lang="zh-CN" altLang="en-US" sz="2200" b="1" dirty="0">
              <a:latin typeface="微软雅黑" panose="020B0503020204020204" pitchFamily="34" charset="-122"/>
              <a:ea typeface="微软雅黑" panose="020B0503020204020204" pitchFamily="34" charset="-122"/>
            </a:endParaRPr>
          </a:p>
          <a:p>
            <a:pPr marL="0" indent="0">
              <a:buNone/>
            </a:pPr>
            <a:r>
              <a:rPr lang="zh-CN" altLang="en-US" sz="2200" b="1" dirty="0">
                <a:latin typeface="微软雅黑" panose="020B0503020204020204" pitchFamily="34" charset="-122"/>
                <a:ea typeface="微软雅黑" panose="020B0503020204020204" pitchFamily="34" charset="-122"/>
              </a:rPr>
              <a:t>五、戒烟限酒（</a:t>
            </a:r>
            <a:r>
              <a:rPr lang="en-US" altLang="zh-CN" sz="2200" b="1" dirty="0">
                <a:latin typeface="微软雅黑" panose="020B0503020204020204" pitchFamily="34" charset="-122"/>
                <a:ea typeface="微软雅黑" panose="020B0503020204020204" pitchFamily="34" charset="-122"/>
              </a:rPr>
              <a:t>C</a:t>
            </a:r>
            <a:r>
              <a:rPr lang="zh-CN" altLang="en-US" sz="2200" b="1" dirty="0">
                <a:latin typeface="微软雅黑" panose="020B0503020204020204" pitchFamily="34" charset="-122"/>
                <a:ea typeface="微软雅黑" panose="020B0503020204020204" pitchFamily="34" charset="-122"/>
              </a:rPr>
              <a:t>）</a:t>
            </a:r>
            <a:endParaRPr lang="zh-CN" altLang="en-US" sz="2200" b="1" dirty="0">
              <a:latin typeface="微软雅黑" panose="020B0503020204020204" pitchFamily="34" charset="-122"/>
              <a:ea typeface="微软雅黑" panose="020B0503020204020204" pitchFamily="34" charset="-122"/>
            </a:endParaRPr>
          </a:p>
          <a:p>
            <a:endParaRPr lang="zh-CN" altLang="en-US" sz="2200" b="1" dirty="0">
              <a:ea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ea typeface="微软雅黑" panose="020B0503020204020204" pitchFamily="34" charset="-122"/>
              </a:rPr>
              <a:t>总结</a:t>
            </a:r>
            <a:endParaRPr lang="zh-CN" altLang="en-US" sz="2800" b="1" dirty="0">
              <a:ea typeface="微软雅黑" panose="020B0503020204020204" pitchFamily="34" charset="-122"/>
            </a:endParaRPr>
          </a:p>
        </p:txBody>
      </p:sp>
      <p:sp>
        <p:nvSpPr>
          <p:cNvPr id="3" name="内容占位符 2"/>
          <p:cNvSpPr>
            <a:spLocks noGrp="1"/>
          </p:cNvSpPr>
          <p:nvPr>
            <p:ph idx="1"/>
          </p:nvPr>
        </p:nvSpPr>
        <p:spPr/>
        <p:txBody>
          <a:bodyPr>
            <a:normAutofit/>
          </a:bodyPr>
          <a:lstStyle/>
          <a:p>
            <a:r>
              <a:rPr lang="zh-CN" altLang="en-US" sz="2200" b="1" dirty="0">
                <a:ea typeface="微软雅黑" panose="020B0503020204020204" pitchFamily="34" charset="-122"/>
              </a:rPr>
              <a:t>冠心病的“药物” 治疗主要是</a:t>
            </a:r>
            <a:r>
              <a:rPr lang="en-US" altLang="zh-CN" sz="2200" b="1" dirty="0">
                <a:ea typeface="微软雅黑" panose="020B0503020204020204" pitchFamily="34" charset="-122"/>
              </a:rPr>
              <a:t>ABCDE </a:t>
            </a:r>
            <a:r>
              <a:rPr lang="zh-CN" altLang="en-US" sz="2200" b="1" dirty="0">
                <a:ea typeface="微软雅黑" panose="020B0503020204020204" pitchFamily="34" charset="-122"/>
              </a:rPr>
              <a:t>原则</a:t>
            </a:r>
            <a:endParaRPr lang="zh-CN" altLang="en-US" sz="2200" b="1" dirty="0">
              <a:ea typeface="微软雅黑" panose="020B0503020204020204" pitchFamily="34" charset="-122"/>
            </a:endParaRPr>
          </a:p>
          <a:p>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r>
              <a:rPr lang="zh-CN" altLang="en-US" sz="2200" b="1" dirty="0">
                <a:ea typeface="微软雅黑" panose="020B0503020204020204" pitchFamily="34" charset="-122"/>
              </a:rPr>
              <a:t>针对每个患者选择不同的方案，降低心脑血管事件</a:t>
            </a:r>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endParaRPr lang="en-US" altLang="zh-CN" sz="2200" b="1" dirty="0">
              <a:ea typeface="微软雅黑" panose="020B0503020204020204" pitchFamily="34" charset="-122"/>
            </a:endParaRPr>
          </a:p>
          <a:p>
            <a:r>
              <a:rPr lang="zh-CN" altLang="en-US" sz="2200" b="1">
                <a:ea typeface="微软雅黑" panose="020B0503020204020204" pitchFamily="34" charset="-122"/>
              </a:rPr>
              <a:t>药物治疗以外，饮食、心理、运动及生活习惯的改变也至关重要</a:t>
            </a:r>
            <a:endParaRPr lang="zh-CN" altLang="en-US" sz="2200" b="1" dirty="0">
              <a:ea typeface="微软雅黑" panose="020B0503020204020204" pitchFamily="34" charset="-122"/>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bwMode="auto">
          <a:xfrm>
            <a:off x="2209800" y="2109260"/>
            <a:ext cx="7772400" cy="1470025"/>
          </a:xfrm>
          <a:ln>
            <a:miter lim="800000"/>
          </a:ln>
          <a:effectLst/>
          <a:scene3d>
            <a:camera prst="orthographicFront"/>
            <a:lightRig rig="balanced" dir="t"/>
          </a:scene3d>
          <a:sp3d prstMaterial="plastic"/>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800" b="1" i="0" u="none" strike="noStrike" kern="1200" cap="none" spc="0" normalizeH="0" baseline="0" noProof="0" dirty="0">
                <a:ln>
                  <a:noFill/>
                </a:ln>
                <a:gradFill>
                  <a:gsLst>
                    <a:gs pos="0">
                      <a:srgbClr val="001965"/>
                    </a:gs>
                    <a:gs pos="50000">
                      <a:schemeClr val="accent1"/>
                    </a:gs>
                    <a:gs pos="100000">
                      <a:srgbClr val="001965"/>
                    </a:gs>
                  </a:gsLst>
                  <a:lin ang="0" scaled="0"/>
                </a:gradFill>
                <a:effectLst/>
                <a:uLnTx/>
                <a:uFillTx/>
                <a:latin typeface="微软雅黑" panose="020B0503020204020204" pitchFamily="34" charset="-122"/>
                <a:ea typeface="微软雅黑" panose="020B0503020204020204" pitchFamily="34" charset="-122"/>
                <a:cs typeface="+mj-cs"/>
              </a:rPr>
              <a:t>感谢聆听！</a:t>
            </a:r>
            <a:endParaRPr kumimoji="0" lang="zh-CN" altLang="en-US" sz="2800" b="1" i="0" u="none" strike="noStrike" kern="1200" cap="none" spc="0" normalizeH="0" baseline="0" noProof="0" dirty="0">
              <a:ln>
                <a:noFill/>
              </a:ln>
              <a:solidFill>
                <a:srgbClr val="001965"/>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sld>
</file>

<file path=ppt/tags/tag1.xml><?xml version="1.0" encoding="utf-8"?>
<p:tagLst xmlns:p="http://schemas.openxmlformats.org/presentationml/2006/main">
  <p:tag name="KSO_WM_UNIT_TABLE_BEAUTIFY" val="{7c7205be-30f8-448d-8dbb-a5964023e4cc}"/>
  <p:tag name="TABLE_ENDDRAG_ORIGIN_RECT" val="710*329"/>
  <p:tag name="TABLE_ENDDRAG_RECT" val="80*98*710*330"/>
</p:tagLst>
</file>

<file path=ppt/tags/tag2.xml><?xml version="1.0" encoding="utf-8"?>
<p:tagLst xmlns:p="http://schemas.openxmlformats.org/presentationml/2006/main">
  <p:tag name="KSO_WM_UNIT_TABLE_BEAUTIFY" val="{f44ce2d0-5079-4b84-94d2-d3c590a2f90a}"/>
  <p:tag name="TABLE_ENDDRAG_ORIGIN_RECT" val="758*266"/>
  <p:tag name="TABLE_ENDDRAG_RECT" val="91*150*758*266"/>
</p:tagLst>
</file>

<file path=ppt/tags/tag3.xml><?xml version="1.0" encoding="utf-8"?>
<p:tagLst xmlns:p="http://schemas.openxmlformats.org/presentationml/2006/main">
  <p:tag name="KSO_WM_UNIT_PLACING_PICTURE_USER_VIEWPORT" val="{&quot;height&quot;:5010,&quot;width&quot;:9750}"/>
</p:tagLst>
</file>

<file path=ppt/tags/tag4.xml><?xml version="1.0" encoding="utf-8"?>
<p:tagLst xmlns:p="http://schemas.openxmlformats.org/presentationml/2006/main">
  <p:tag name="COMMONDATA" val="eyJoZGlkIjoiN2YzNjBkOTgyNWQ1YTMxYzM3MzMwNWFiODNmOWIzYWMifQ=="/>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8700</Words>
  <Application>WPS 演示</Application>
  <PresentationFormat>全屏显示(4:3)</PresentationFormat>
  <Paragraphs>937</Paragraphs>
  <Slides>62</Slides>
  <Notes>18</Notes>
  <HiddenSlides>3</HiddenSlides>
  <MMClips>0</MMClips>
  <ScaleCrop>false</ScaleCrop>
  <HeadingPairs>
    <vt:vector size="8" baseType="variant">
      <vt:variant>
        <vt:lpstr>已用的字体</vt:lpstr>
      </vt:variant>
      <vt:variant>
        <vt:i4>38</vt:i4>
      </vt:variant>
      <vt:variant>
        <vt:lpstr>主题</vt:lpstr>
      </vt:variant>
      <vt:variant>
        <vt:i4>1</vt:i4>
      </vt:variant>
      <vt:variant>
        <vt:lpstr>嵌入 OLE 服务器</vt:lpstr>
      </vt:variant>
      <vt:variant>
        <vt:i4>1</vt:i4>
      </vt:variant>
      <vt:variant>
        <vt:lpstr>幻灯片标题</vt:lpstr>
      </vt:variant>
      <vt:variant>
        <vt:i4>62</vt:i4>
      </vt:variant>
    </vt:vector>
  </HeadingPairs>
  <TitlesOfParts>
    <vt:vector size="102" baseType="lpstr">
      <vt:lpstr>Arial</vt:lpstr>
      <vt:lpstr>宋体</vt:lpstr>
      <vt:lpstr>Wingdings</vt:lpstr>
      <vt:lpstr>微软雅黑</vt:lpstr>
      <vt:lpstr>黑体</vt:lpstr>
      <vt:lpstr>Tahoma</vt:lpstr>
      <vt:lpstr>MingLiU</vt:lpstr>
      <vt:lpstr>MingLiU-ExtB</vt:lpstr>
      <vt:lpstr>等线</vt:lpstr>
      <vt:lpstr>Arial Unicode MS</vt:lpstr>
      <vt:lpstr>等线 Light</vt:lpstr>
      <vt:lpstr>华文楷体</vt:lpstr>
      <vt:lpstr>Algerian</vt:lpstr>
      <vt:lpstr>Gabriola</vt:lpstr>
      <vt:lpstr>Times New Roman</vt:lpstr>
      <vt:lpstr>Arial</vt:lpstr>
      <vt:lpstr>幼圆</vt:lpstr>
      <vt:lpstr>Calibri</vt:lpstr>
      <vt:lpstr>Calibri Light</vt:lpstr>
      <vt:lpstr>微软雅黑 Light</vt:lpstr>
      <vt:lpstr>Univers Condensed</vt:lpstr>
      <vt:lpstr>Segoe Print</vt:lpstr>
      <vt:lpstr>Symbol</vt:lpstr>
      <vt:lpstr>Goudy Old Style</vt:lpstr>
      <vt:lpstr>Arial Narrow</vt:lpstr>
      <vt:lpstr>PMingLiU-ExtB</vt:lpstr>
      <vt:lpstr>Calibri</vt:lpstr>
      <vt:lpstr>Times New Roman</vt:lpstr>
      <vt:lpstr>华文彩云</vt:lpstr>
      <vt:lpstr>腾祥妙思体简-W1</vt:lpstr>
      <vt:lpstr>Wingdings</vt:lpstr>
      <vt:lpstr>方正兰亭黑简体</vt:lpstr>
      <vt:lpstr>汉仪乐喵体W</vt:lpstr>
      <vt:lpstr>华文行楷</vt:lpstr>
      <vt:lpstr>华文仿宋</vt:lpstr>
      <vt:lpstr>华文琥珀</vt:lpstr>
      <vt:lpstr>华文宋体</vt:lpstr>
      <vt:lpstr>华文新魏</vt:lpstr>
      <vt:lpstr>自定义设计方案</vt:lpstr>
      <vt:lpstr>Excel.Chart.8</vt:lpstr>
      <vt:lpstr>       药师处方审核培训班  </vt:lpstr>
      <vt:lpstr>冠心病药物治疗</vt:lpstr>
      <vt:lpstr>冠心病</vt:lpstr>
      <vt:lpstr>冠心病分型 </vt:lpstr>
      <vt:lpstr>PowerPoint 演示文稿</vt:lpstr>
      <vt:lpstr>急性冠状动脉综合征</vt:lpstr>
      <vt:lpstr>治疗</vt:lpstr>
      <vt:lpstr>药物治疗：冠心病二级预防方案ABCDE</vt:lpstr>
      <vt:lpstr>A: 抗血小板药物</vt:lpstr>
      <vt:lpstr>无血栓，无事件</vt:lpstr>
      <vt:lpstr>不同抗血小板药物的作用靶点</vt:lpstr>
      <vt:lpstr>阿司匹林</vt:lpstr>
      <vt:lpstr>胡扬---笔记</vt:lpstr>
      <vt:lpstr>支持低剂量阿司匹林的证据 (75–150mg)1</vt:lpstr>
      <vt:lpstr>P2Y12受体拮抗剂的分类</vt:lpstr>
      <vt:lpstr>胡扬---笔记</vt:lpstr>
      <vt:lpstr>氯吡格雷、普拉格雷、替格瑞洛的不同特点</vt:lpstr>
      <vt:lpstr>氯吡格雷：药代动力学特性</vt:lpstr>
      <vt:lpstr>PowerPoint 演示文稿</vt:lpstr>
      <vt:lpstr>替格瑞洛抗血小板有效性</vt:lpstr>
      <vt:lpstr>冠心病---抗血小板药物</vt:lpstr>
      <vt:lpstr>A：抗心绞痛药物</vt:lpstr>
      <vt:lpstr>硝酸酯类作用机制</vt:lpstr>
      <vt:lpstr>胡扬---笔记</vt:lpstr>
      <vt:lpstr>使用指征</vt:lpstr>
      <vt:lpstr>注意事项</vt:lpstr>
      <vt:lpstr>BB（降低氧耗）</vt:lpstr>
      <vt:lpstr>β受体阻滞剂的分类</vt:lpstr>
      <vt:lpstr>冠心病—BB的使用</vt:lpstr>
      <vt:lpstr>注意事项</vt:lpstr>
      <vt:lpstr>使用方法</vt:lpstr>
      <vt:lpstr>CCB作用机制</vt:lpstr>
      <vt:lpstr>分类及对血管选择性和对心脏的作用</vt:lpstr>
      <vt:lpstr>冠心病---CCB使用</vt:lpstr>
      <vt:lpstr>其他：</vt:lpstr>
      <vt:lpstr>A:ACEI和ARB</vt:lpstr>
      <vt:lpstr>RASI 的作用机制</vt:lpstr>
      <vt:lpstr>作用</vt:lpstr>
      <vt:lpstr>ACEI全面的靶器官保护作用在 大量循证医学证据中得以体现</vt:lpstr>
      <vt:lpstr>副作用</vt:lpstr>
      <vt:lpstr>使用禁忌征</vt:lpstr>
      <vt:lpstr>B:血压的控制 </vt:lpstr>
      <vt:lpstr>130/80mmHg成为新版指南血压目标关键值</vt:lpstr>
      <vt:lpstr>高血压合并冠心病</vt:lpstr>
      <vt:lpstr>C: 胆固醇控制</vt:lpstr>
      <vt:lpstr>防治ASCVD的靶点</vt:lpstr>
      <vt:lpstr>LDL-C的靶目标数值</vt:lpstr>
      <vt:lpstr>PowerPoint 演示文稿</vt:lpstr>
      <vt:lpstr>依折麦布阻断胆固醇吸收</vt:lpstr>
      <vt:lpstr>他汀类</vt:lpstr>
      <vt:lpstr>他汀的降脂幅度</vt:lpstr>
      <vt:lpstr>他汀剂量增倍，LDL-C进一步降低幅度仅约6%</vt:lpstr>
      <vt:lpstr>PowerPoint 演示文稿</vt:lpstr>
      <vt:lpstr>PowerPoint 演示文稿</vt:lpstr>
      <vt:lpstr>PowerPoint 演示文稿</vt:lpstr>
      <vt:lpstr>注意事项</vt:lpstr>
      <vt:lpstr>D:糖尿病</vt:lpstr>
      <vt:lpstr>冠心病合并糖尿病</vt:lpstr>
      <vt:lpstr>PowerPoint 演示文稿</vt:lpstr>
      <vt:lpstr>其他—非药物治疗</vt:lpstr>
      <vt:lpstr>总结</vt:lpstr>
      <vt:lpstr>谢谢您的聆听！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田庄</cp:lastModifiedBy>
  <cp:revision>60</cp:revision>
  <dcterms:created xsi:type="dcterms:W3CDTF">2020-05-07T07:54:00Z</dcterms:created>
  <dcterms:modified xsi:type="dcterms:W3CDTF">2022-06-04T04:08:22Z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54925272FDAE425C9AEB26110ED5AAC6</vt:lpwstr>
  </property>
</Properties>
</file>