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3"/>
  </p:sldMasterIdLst>
  <p:sldIdLst>
    <p:sldId id="256" r:id="rId4"/>
    <p:sldId id="283" r:id="rId5"/>
    <p:sldId id="257" r:id="rId6"/>
    <p:sldId id="258" r:id="rId7"/>
    <p:sldId id="259" r:id="rId8"/>
    <p:sldId id="261" r:id="rId9"/>
    <p:sldId id="260" r:id="rId10"/>
    <p:sldId id="262" r:id="rId11"/>
    <p:sldId id="279" r:id="rId12"/>
    <p:sldId id="280" r:id="rId13"/>
    <p:sldId id="263" r:id="rId14"/>
    <p:sldId id="264" r:id="rId15"/>
    <p:sldId id="282" r:id="rId16"/>
    <p:sldId id="266" r:id="rId17"/>
    <p:sldId id="271" r:id="rId18"/>
    <p:sldId id="272" r:id="rId19"/>
    <p:sldId id="281" r:id="rId20"/>
    <p:sldId id="267" r:id="rId21"/>
    <p:sldId id="268" r:id="rId22"/>
    <p:sldId id="286" r:id="rId23"/>
    <p:sldId id="278" r:id="rId24"/>
    <p:sldId id="288" r:id="rId25"/>
    <p:sldId id="287" r:id="rId26"/>
    <p:sldId id="269" r:id="rId27"/>
    <p:sldId id="285" r:id="rId28"/>
    <p:sldId id="273" r:id="rId29"/>
    <p:sldId id="274" r:id="rId30"/>
    <p:sldId id="290" r:id="rId3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4" descr="bg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490"/>
          <a:stretch>
            <a:fillRect/>
          </a:stretch>
        </p:blipFill>
        <p:spPr bwMode="auto">
          <a:xfrm>
            <a:off x="0" y="0"/>
            <a:ext cx="91440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72" name="Rectangle 1036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94573" name="Rectangle 103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5" name="Rectangle 1038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Rectangle 1039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Rectangle 104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4" descr="bg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490"/>
          <a:stretch>
            <a:fillRect/>
          </a:stretch>
        </p:blipFill>
        <p:spPr bwMode="auto">
          <a:xfrm>
            <a:off x="0" y="0"/>
            <a:ext cx="91440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0" y="617539"/>
            <a:ext cx="1951038" cy="551497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617539"/>
            <a:ext cx="5700712" cy="551497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1150940" y="617539"/>
            <a:ext cx="7793037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1182688" y="2017713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1182688" y="4151313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150938" y="617539"/>
            <a:ext cx="7804150" cy="55149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40" y="617539"/>
            <a:ext cx="7793037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 hasCustomPrompt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r>
              <a:rPr lang="zh-CN" altLang="en-US" noProof="0" smtClean="0"/>
              <a:t>单击图标添加表格</a:t>
            </a:r>
            <a:endParaRPr lang="zh-CN" altLang="en-US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40" y="617539"/>
            <a:ext cx="7793037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40" y="617539"/>
            <a:ext cx="7793037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40" y="617539"/>
            <a:ext cx="7793037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标题和内容在文本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40" y="617539"/>
            <a:ext cx="7793037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94A5E-04A1-488A-A6D0-68A3772E858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5B374-7C46-4050-B7D6-ECA21A1B734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DC282-FAA3-4D39-B483-EDC91296AB3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6771F-6F23-45E2-9090-62BE7DD9B9A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BC944-C3F7-4D9A-AE0C-D9ED0ABCE30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F6BBE-046C-4B0B-9F7C-0457B3A0A38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9D23E-C1A3-4A38-AFA2-4DBFFA742C4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7D58E-8105-4CEA-A956-9E53BC5611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54076-1813-48E2-84A4-4EB06852126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93A4B-0D1E-4542-9DD9-E7267831617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ABB45-6276-471C-BC04-1B7A8EF659A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3.jpeg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mtClean="0">
              <a:latin typeface="Tahoma" panose="020B0604030504040204" pitchFamily="34" charset="0"/>
            </a:endParaRPr>
          </a:p>
        </p:txBody>
      </p:sp>
      <p:sp>
        <p:nvSpPr>
          <p:cNvPr id="2051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mtClean="0">
              <a:latin typeface="Tahoma" panose="020B0604030504040204" pitchFamily="34" charset="0"/>
            </a:endParaRP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9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9354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400" b="0" smtClean="0">
                <a:latin typeface="Tahoma" panose="020B0604030504040204" pitchFamily="34" charset="0"/>
                <a:ea typeface="宋体" panose="02010600030101010101" pitchFamily="2" charset="-122"/>
              </a:defRPr>
            </a:lvl1pPr>
          </a:lstStyle>
          <a:p>
            <a:fld id="{D9DF935F-358F-45DA-9BD0-B0A17BFB07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19354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 b="0">
                <a:latin typeface="Tahoma" panose="020B0604030504040204" pitchFamily="34" charset="0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9354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400">
                <a:latin typeface="Tahoma" panose="020B0604030504040204" pitchFamily="34" charset="0"/>
                <a:ea typeface="宋体" panose="02010600030101010101" pitchFamily="2" charset="-122"/>
              </a:defRPr>
            </a:lvl1pPr>
          </a:lstStyle>
          <a:p>
            <a:fld id="{A5351A26-2DFD-4AF3-AFF9-A181A06A96B7}" type="slidenum">
              <a:rPr lang="zh-CN" altLang="en-US" smtClean="0"/>
            </a:fld>
            <a:endParaRPr lang="zh-CN" altLang="en-US"/>
          </a:p>
        </p:txBody>
      </p:sp>
      <p:pic>
        <p:nvPicPr>
          <p:cNvPr id="1033" name="图片 13" descr="bg.jp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490"/>
          <a:stretch>
            <a:fillRect/>
          </a:stretch>
        </p:blipFill>
        <p:spPr bwMode="auto">
          <a:xfrm>
            <a:off x="0" y="0"/>
            <a:ext cx="91440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黑体" panose="02010609060101010101" pitchFamily="2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Lucida Sans" panose="020B0602030504020204" pitchFamily="34" charset="0"/>
          <a:ea typeface="黑体" panose="0201060906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Lucida Sans" panose="020B0602030504020204" pitchFamily="34" charset="0"/>
          <a:ea typeface="黑体" panose="0201060906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Lucida Sans" panose="020B0602030504020204" pitchFamily="34" charset="0"/>
          <a:ea typeface="黑体" panose="0201060906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Lucida Sans" panose="020B0602030504020204" pitchFamily="34" charset="0"/>
          <a:ea typeface="黑体" panose="02010609060101010101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9pPr>
    </p:titleStyle>
    <p:bodyStyle>
      <a:lvl1pPr marL="341630" indent="-34163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1680" indent="-28448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1730" indent="-22733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598930" indent="-22733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6130" indent="-227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AF07279A-D8AC-4987-876B-7C92B4BEBA5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zh-CN" altLang="en-US" sz="5400" b="1" dirty="0"/>
              <a:t>高血压</a:t>
            </a:r>
            <a:r>
              <a:rPr lang="zh-CN" altLang="en-US" sz="5400" b="1" dirty="0" smtClean="0"/>
              <a:t>药物的合理使用</a:t>
            </a:r>
            <a:endParaRPr lang="zh-CN" altLang="en-US" sz="5400" b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北医三院 药剂科</a:t>
            </a:r>
            <a:endParaRPr lang="en-US" altLang="zh-CN" dirty="0" smtClean="0"/>
          </a:p>
          <a:p>
            <a:r>
              <a:rPr lang="zh-CN" altLang="en-US" dirty="0"/>
              <a:t>董淑</a:t>
            </a:r>
            <a:r>
              <a:rPr lang="zh-CN" altLang="en-US" dirty="0" smtClean="0"/>
              <a:t>杰 主管药师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降压目标值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96591"/>
            <a:ext cx="7488831" cy="4961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常用降压药物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60848"/>
            <a:ext cx="7560839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利尿剂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49004"/>
            <a:ext cx="7844730" cy="4288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利尿剂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971600" y="2017713"/>
            <a:ext cx="7983488" cy="314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GFR </a:t>
            </a:r>
            <a:r>
              <a:rPr lang="zh-CN" altLang="en-US" dirty="0" smtClean="0"/>
              <a:t>降低</a:t>
            </a:r>
            <a:r>
              <a:rPr lang="en-US" altLang="zh-CN" dirty="0" smtClean="0"/>
              <a:t>(</a:t>
            </a:r>
            <a:r>
              <a:rPr lang="en-US" altLang="zh-CN" dirty="0" err="1" smtClean="0"/>
              <a:t>eGFR</a:t>
            </a:r>
            <a:r>
              <a:rPr lang="en-US" altLang="zh-CN" dirty="0" smtClean="0"/>
              <a:t>&lt;45mL/min)</a:t>
            </a:r>
            <a:r>
              <a:rPr lang="zh-CN" altLang="en-US" dirty="0" smtClean="0"/>
              <a:t>的患者中，噻嗪类和噻嗪样利尿剂的降压效果较差，而当 </a:t>
            </a:r>
            <a:r>
              <a:rPr lang="en-US" altLang="zh-CN" dirty="0" err="1" smtClean="0"/>
              <a:t>eGFR</a:t>
            </a:r>
            <a:r>
              <a:rPr lang="en-US" altLang="zh-CN" dirty="0" smtClean="0"/>
              <a:t>&lt;30mL/min </a:t>
            </a:r>
            <a:r>
              <a:rPr lang="zh-CN" altLang="en-US" dirty="0" smtClean="0"/>
              <a:t>时变得无效。</a:t>
            </a:r>
            <a:endParaRPr lang="en-US" altLang="zh-CN" dirty="0" smtClean="0"/>
          </a:p>
          <a:p>
            <a:r>
              <a:rPr lang="zh-CN" altLang="en-US" dirty="0" smtClean="0"/>
              <a:t>在这种情况下，应当用袢利尿剂如呋塞米替代噻嗪类和噻嗪样利尿剂，以达到降压效果。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不良反应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71600" y="2017713"/>
            <a:ext cx="7983488" cy="4114800"/>
          </a:xfrm>
        </p:spPr>
        <p:txBody>
          <a:bodyPr/>
          <a:lstStyle/>
          <a:p>
            <a:r>
              <a:rPr lang="zh-CN" altLang="en-US" dirty="0" smtClean="0"/>
              <a:t>增加</a:t>
            </a:r>
            <a:r>
              <a:rPr lang="zh-CN" altLang="en-US" dirty="0"/>
              <a:t>胰岛素抵抗，降低胰岛素敏感性，</a:t>
            </a:r>
            <a:br>
              <a:rPr lang="zh-CN" altLang="en-US" dirty="0"/>
            </a:br>
            <a:r>
              <a:rPr lang="zh-CN" altLang="en-US" dirty="0"/>
              <a:t>导致新发</a:t>
            </a:r>
            <a:r>
              <a:rPr lang="zh-CN" altLang="en-US" dirty="0" smtClean="0"/>
              <a:t>糖尿病</a:t>
            </a:r>
            <a:endParaRPr lang="en-US" altLang="zh-CN" dirty="0" smtClean="0"/>
          </a:p>
          <a:p>
            <a:r>
              <a:rPr lang="zh-CN" altLang="en-US" dirty="0" smtClean="0"/>
              <a:t>水和电解质紊乱：低血容量、低血钾、低血钠</a:t>
            </a:r>
            <a:endParaRPr lang="en-US" altLang="zh-CN" dirty="0"/>
          </a:p>
          <a:p>
            <a:r>
              <a:rPr lang="zh-CN" altLang="en-US" dirty="0" smtClean="0"/>
              <a:t>增加</a:t>
            </a:r>
            <a:r>
              <a:rPr lang="zh-CN" altLang="en-US" dirty="0"/>
              <a:t>高尿酸血症的风险 </a:t>
            </a:r>
            <a:r>
              <a:rPr lang="zh-CN" altLang="en-US" dirty="0" smtClean="0"/>
              <a:t>，诱发和加重痛风</a:t>
            </a:r>
            <a:br>
              <a:rPr lang="zh-CN" altLang="en-US" dirty="0"/>
            </a:b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ACEI/ARB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14" y="1988840"/>
            <a:ext cx="7943850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适用人群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 smtClean="0"/>
              <a:t>心力衰竭</a:t>
            </a:r>
            <a:endParaRPr lang="en-US" altLang="zh-CN" sz="2800" dirty="0"/>
          </a:p>
          <a:p>
            <a:r>
              <a:rPr lang="zh-CN" altLang="en-US" sz="2800" dirty="0" smtClean="0"/>
              <a:t>冠心病</a:t>
            </a:r>
            <a:endParaRPr lang="en-US" altLang="zh-CN" sz="2800" dirty="0" smtClean="0"/>
          </a:p>
          <a:p>
            <a:r>
              <a:rPr lang="zh-CN" altLang="en-US" sz="2800" dirty="0" smtClean="0"/>
              <a:t>左心室肥厚</a:t>
            </a:r>
            <a:endParaRPr lang="en-US" altLang="zh-CN" sz="2800" dirty="0"/>
          </a:p>
          <a:p>
            <a:r>
              <a:rPr lang="zh-CN" altLang="en-US" sz="2800" dirty="0" smtClean="0"/>
              <a:t>左心室</a:t>
            </a:r>
            <a:r>
              <a:rPr lang="zh-CN" altLang="en-US" sz="2800" dirty="0"/>
              <a:t>功能不</a:t>
            </a:r>
            <a:r>
              <a:rPr lang="zh-CN" altLang="en-US" sz="2800" dirty="0" smtClean="0"/>
              <a:t>全</a:t>
            </a:r>
            <a:endParaRPr lang="en-US" altLang="zh-CN" sz="2800" dirty="0"/>
          </a:p>
          <a:p>
            <a:r>
              <a:rPr lang="zh-CN" altLang="en-US" sz="2800" dirty="0" smtClean="0"/>
              <a:t>颈动脉</a:t>
            </a:r>
            <a:r>
              <a:rPr lang="zh-CN" altLang="en-US" sz="2800" dirty="0"/>
              <a:t>粥样</a:t>
            </a:r>
            <a:r>
              <a:rPr lang="zh-CN" altLang="en-US" sz="2800" dirty="0" smtClean="0"/>
              <a:t>硬化</a:t>
            </a:r>
            <a:endParaRPr lang="en-US" altLang="zh-CN" sz="2800" dirty="0"/>
          </a:p>
          <a:p>
            <a:r>
              <a:rPr lang="zh-CN" altLang="en-US" sz="2800" dirty="0" smtClean="0"/>
              <a:t>非糖尿病肾病</a:t>
            </a:r>
            <a:endParaRPr lang="en-US" altLang="zh-CN" sz="2800" dirty="0"/>
          </a:p>
          <a:p>
            <a:r>
              <a:rPr lang="zh-CN" altLang="en-US" sz="2800" dirty="0" smtClean="0"/>
              <a:t>糖尿病肾病</a:t>
            </a:r>
            <a:endParaRPr lang="en-US" altLang="zh-CN" sz="2800" dirty="0" smtClean="0"/>
          </a:p>
          <a:p>
            <a:r>
              <a:rPr lang="zh-CN" altLang="en-US" sz="2800" dirty="0" smtClean="0"/>
              <a:t>蛋白尿</a:t>
            </a:r>
            <a:r>
              <a:rPr lang="en-US" altLang="zh-CN" sz="2800" dirty="0"/>
              <a:t>/</a:t>
            </a:r>
            <a:r>
              <a:rPr lang="zh-CN" altLang="en-US" sz="2800" dirty="0"/>
              <a:t>微量白蛋白</a:t>
            </a:r>
            <a:r>
              <a:rPr lang="zh-CN" altLang="en-US" sz="2800" dirty="0" smtClean="0"/>
              <a:t>尿</a:t>
            </a:r>
            <a:endParaRPr lang="en-US" altLang="zh-CN" sz="2800" dirty="0"/>
          </a:p>
          <a:p>
            <a:r>
              <a:rPr lang="zh-CN" altLang="en-US" sz="2800" dirty="0" smtClean="0"/>
              <a:t>代谢</a:t>
            </a:r>
            <a:r>
              <a:rPr lang="zh-CN" altLang="en-US" sz="2800" dirty="0"/>
              <a:t>综合征 </a:t>
            </a:r>
            <a:br>
              <a:rPr lang="zh-CN" altLang="en-US" sz="2800" dirty="0"/>
            </a:b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常用药物</a:t>
            </a:r>
            <a:r>
              <a:rPr lang="en-US" altLang="zh-CN" dirty="0" smtClean="0"/>
              <a:t>——ACEI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52414"/>
            <a:ext cx="7632847" cy="461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常用药物</a:t>
            </a:r>
            <a:r>
              <a:rPr lang="en-US" altLang="zh-CN" dirty="0" smtClean="0"/>
              <a:t>——ARB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41934"/>
            <a:ext cx="7560841" cy="4367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禁忌人群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双侧肾动脉狭窄</a:t>
            </a:r>
            <a:endParaRPr lang="en-US" altLang="zh-CN" dirty="0" smtClean="0"/>
          </a:p>
          <a:p>
            <a:r>
              <a:rPr lang="zh-CN" altLang="en-US" dirty="0"/>
              <a:t>高血钾</a:t>
            </a:r>
            <a:r>
              <a:rPr lang="en-US" altLang="zh-CN" dirty="0"/>
              <a:t>(</a:t>
            </a:r>
            <a:r>
              <a:rPr lang="zh-CN" altLang="en-US" dirty="0"/>
              <a:t>血钾≥</a:t>
            </a:r>
            <a:r>
              <a:rPr lang="en-US" altLang="zh-CN" dirty="0" smtClean="0"/>
              <a:t>5.5mmol/L</a:t>
            </a:r>
            <a:r>
              <a:rPr lang="zh-CN" altLang="en-US" dirty="0" smtClean="0"/>
              <a:t>）</a:t>
            </a:r>
            <a:endParaRPr lang="en-US" altLang="zh-CN" dirty="0"/>
          </a:p>
          <a:p>
            <a:r>
              <a:rPr lang="zh-CN" altLang="en-US" dirty="0"/>
              <a:t>妊娠</a:t>
            </a:r>
            <a:endParaRPr lang="en-US" altLang="zh-CN" dirty="0"/>
          </a:p>
          <a:p>
            <a:r>
              <a:rPr lang="zh-CN" altLang="en-US" dirty="0"/>
              <a:t>肌酐＞</a:t>
            </a:r>
            <a:r>
              <a:rPr lang="en-US" altLang="zh-CN" dirty="0"/>
              <a:t>265μmol</a:t>
            </a:r>
            <a:r>
              <a:rPr lang="zh-CN" altLang="en-US" dirty="0"/>
              <a:t>／</a:t>
            </a:r>
            <a:r>
              <a:rPr lang="en-US" altLang="zh-CN" dirty="0"/>
              <a:t>L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869160"/>
            <a:ext cx="5688632" cy="198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CCB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2017713"/>
            <a:ext cx="8343528" cy="4114800"/>
          </a:xfrm>
        </p:spPr>
        <p:txBody>
          <a:bodyPr/>
          <a:lstStyle/>
          <a:p>
            <a:r>
              <a:rPr lang="zh-CN" altLang="en-US" dirty="0"/>
              <a:t>钙通道阻滞剂：是一类选择性阻滞钙通道，抑制细胞外</a:t>
            </a:r>
            <a:r>
              <a:rPr lang="en-US" altLang="zh-CN" dirty="0"/>
              <a:t>Ca</a:t>
            </a:r>
            <a:r>
              <a:rPr lang="en-US" altLang="zh-CN" baseline="30000" dirty="0"/>
              <a:t>2+</a:t>
            </a:r>
            <a:r>
              <a:rPr lang="zh-CN" altLang="en-US" dirty="0"/>
              <a:t>内流，降低细胞内</a:t>
            </a:r>
            <a:r>
              <a:rPr lang="en-US" altLang="zh-CN" dirty="0"/>
              <a:t>Ca</a:t>
            </a:r>
            <a:r>
              <a:rPr lang="en-US" altLang="zh-CN" baseline="30000" dirty="0"/>
              <a:t>2+</a:t>
            </a:r>
            <a:r>
              <a:rPr lang="zh-CN" altLang="en-US" dirty="0"/>
              <a:t>浓度的药物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115616" y="4227886"/>
          <a:ext cx="7560840" cy="172139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51634"/>
                <a:gridCol w="5709206"/>
              </a:tblGrid>
              <a:tr h="5044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组织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56" marR="91456" marT="45739" marB="4573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钙通道阻滞剂的效应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56" marR="91456" marT="45739" marB="45739" horzOverflow="overflow"/>
                </a:tc>
              </a:tr>
              <a:tr h="3611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血管</a:t>
                      </a:r>
                      <a:endParaRPr kumimoji="1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56" marR="91456" marT="45739" marB="4573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松弛平滑肌，扩张血管（外周小动脉与冠状动脉）</a:t>
                      </a:r>
                      <a:endParaRPr kumimoji="1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56" marR="91456" marT="45739" marB="45739" horzOverflow="overflow"/>
                </a:tc>
              </a:tr>
              <a:tr h="4244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心脏传导系统</a:t>
                      </a:r>
                      <a:endParaRPr kumimoji="1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56" marR="91456" marT="45739" marB="4573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负性频率，负性传导</a:t>
                      </a:r>
                      <a:endParaRPr kumimoji="1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56" marR="91456" marT="45739" marB="45739" horzOverflow="overflow"/>
                </a:tc>
              </a:tr>
              <a:tr h="3932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心肌</a:t>
                      </a:r>
                      <a:endParaRPr kumimoji="1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56" marR="91456" marT="45739" marB="4573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负性肌力作用</a:t>
                      </a:r>
                      <a:endParaRPr kumimoji="1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56" marR="91456" marT="45739" marB="45739" horzOverflow="overflow"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2267744" y="3563724"/>
            <a:ext cx="5444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/>
              <a:t>钙通道阻滞剂对心血管系统的主要效应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常用药物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23070"/>
            <a:ext cx="7896225" cy="4430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禁忌人群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2204864"/>
            <a:ext cx="8343528" cy="4723655"/>
          </a:xfrm>
        </p:spPr>
        <p:txBody>
          <a:bodyPr/>
          <a:lstStyle/>
          <a:p>
            <a:r>
              <a:rPr lang="zh-CN" altLang="en-US" sz="2800" dirty="0"/>
              <a:t>二氢吡啶类</a:t>
            </a:r>
            <a:r>
              <a:rPr lang="en-US" altLang="zh-CN" sz="2800" dirty="0"/>
              <a:t>CCB</a:t>
            </a:r>
            <a:r>
              <a:rPr lang="zh-CN" altLang="en-US" sz="2800" dirty="0"/>
              <a:t>没有绝对禁忌症，但心动过速和心力衰竭者应慎用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endParaRPr lang="en-US" altLang="zh-CN" sz="2800" dirty="0"/>
          </a:p>
          <a:p>
            <a:r>
              <a:rPr lang="zh-CN" altLang="en-US" sz="2800" dirty="0"/>
              <a:t>非二氢吡啶类</a:t>
            </a:r>
            <a:r>
              <a:rPr lang="en-US" altLang="zh-CN" sz="2800" dirty="0"/>
              <a:t>CCB</a:t>
            </a:r>
            <a:r>
              <a:rPr lang="zh-CN" altLang="en-US" sz="2800" dirty="0"/>
              <a:t>禁忌症：二至三度房室传导阻滞、心力衰竭</a:t>
            </a:r>
            <a:r>
              <a:rPr lang="zh-CN" altLang="en-US" sz="2800" dirty="0" smtClean="0"/>
              <a:t>。</a:t>
            </a:r>
            <a:endParaRPr lang="en-US" altLang="zh-C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不良反应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头痛</a:t>
            </a:r>
            <a:endParaRPr lang="en-US" altLang="zh-CN" dirty="0" smtClean="0"/>
          </a:p>
          <a:p>
            <a:r>
              <a:rPr lang="zh-CN" altLang="en-US" dirty="0" smtClean="0"/>
              <a:t>水肿</a:t>
            </a:r>
            <a:endParaRPr lang="en-US" altLang="zh-CN" dirty="0" smtClean="0"/>
          </a:p>
          <a:p>
            <a:r>
              <a:rPr lang="zh-CN" altLang="en-US" dirty="0" smtClean="0"/>
              <a:t>牙龈增生</a:t>
            </a:r>
            <a:endParaRPr lang="en-US" altLang="zh-CN" dirty="0" smtClean="0"/>
          </a:p>
          <a:p>
            <a:r>
              <a:rPr lang="zh-CN" altLang="en-US" dirty="0"/>
              <a:t>便秘</a:t>
            </a:r>
            <a:endParaRPr lang="zh-CN" altLang="en-US" dirty="0"/>
          </a:p>
        </p:txBody>
      </p:sp>
      <p:pic>
        <p:nvPicPr>
          <p:cNvPr id="11266" name="Picture 2" descr="C:\Users\lenovo\Desktop\微信图片_2019061415114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850" y="4421013"/>
            <a:ext cx="6462713" cy="239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0912" y="557808"/>
            <a:ext cx="8229600" cy="1143000"/>
          </a:xfrm>
        </p:spPr>
        <p:txBody>
          <a:bodyPr/>
          <a:lstStyle/>
          <a:p>
            <a:r>
              <a:rPr lang="el-GR" altLang="zh-CN" b="1" dirty="0"/>
              <a:t>β</a:t>
            </a:r>
            <a:r>
              <a:rPr lang="zh-CN" altLang="en-US" b="1" dirty="0" smtClean="0"/>
              <a:t>受体</a:t>
            </a:r>
            <a:r>
              <a:rPr lang="zh-CN" altLang="en-US" b="1" dirty="0"/>
              <a:t>阻滞剂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573570"/>
            <a:ext cx="8229600" cy="5257800"/>
          </a:xfrm>
        </p:spPr>
        <p:txBody>
          <a:bodyPr>
            <a:normAutofit/>
          </a:bodyPr>
          <a:lstStyle/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</p:txBody>
      </p:sp>
      <p:graphicFrame>
        <p:nvGraphicFramePr>
          <p:cNvPr id="4" name="内容占位符 3"/>
          <p:cNvGraphicFramePr/>
          <p:nvPr/>
        </p:nvGraphicFramePr>
        <p:xfrm>
          <a:off x="323528" y="2887566"/>
          <a:ext cx="4320479" cy="23880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0"/>
                <a:gridCol w="567335"/>
                <a:gridCol w="2312984"/>
              </a:tblGrid>
              <a:tr h="3709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心脏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β1</a:t>
                      </a:r>
                      <a:r>
                        <a:rPr lang="zh-CN" altLang="en-US" sz="1800" dirty="0" smtClean="0"/>
                        <a:t>、</a:t>
                      </a:r>
                      <a:r>
                        <a:rPr lang="en-US" altLang="zh-CN" sz="1800" dirty="0" smtClean="0"/>
                        <a:t>β2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增加心率、加快传导、增强收缩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</a:tr>
              <a:tr h="3709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肾脏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β1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dirty="0" smtClean="0"/>
                        <a:t>分泌肾素</a:t>
                      </a:r>
                      <a:endParaRPr lang="en-US" altLang="zh-CN" sz="1800" dirty="0" smtClean="0"/>
                    </a:p>
                  </a:txBody>
                  <a:tcPr marL="91432" marR="91432" marT="45736" marB="45736"/>
                </a:tc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血管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β2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血管扩张</a:t>
                      </a:r>
                      <a:endParaRPr lang="en-US" altLang="zh-CN" sz="1800" dirty="0" smtClean="0"/>
                    </a:p>
                  </a:txBody>
                  <a:tcPr marL="91432" marR="91432" marT="45736" marB="45736"/>
                </a:tc>
              </a:tr>
              <a:tr h="3709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支气管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β2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r>
                        <a:rPr lang="zh-CN" altLang="en-US" sz="1800" smtClean="0"/>
                        <a:t>支气管扩张</a:t>
                      </a:r>
                      <a:endParaRPr lang="en-US" altLang="zh-CN" sz="1800" dirty="0" smtClean="0"/>
                    </a:p>
                  </a:txBody>
                  <a:tcPr marL="91432" marR="91432" marT="45736" marB="45736"/>
                </a:tc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骨骼肌肉、肝脏、胰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β2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糖原分解、糖异生、胰岛素分泌等</a:t>
                      </a:r>
                      <a:endParaRPr lang="en-US" altLang="zh-CN" sz="1800" dirty="0" smtClean="0"/>
                    </a:p>
                  </a:txBody>
                  <a:tcPr marL="91432" marR="91432" marT="45736" marB="45736"/>
                </a:tc>
              </a:tr>
            </a:tbl>
          </a:graphicData>
        </a:graphic>
      </p:graphicFrame>
      <p:graphicFrame>
        <p:nvGraphicFramePr>
          <p:cNvPr id="5" name="内容占位符 3"/>
          <p:cNvGraphicFramePr/>
          <p:nvPr/>
        </p:nvGraphicFramePr>
        <p:xfrm>
          <a:off x="4860032" y="2887566"/>
          <a:ext cx="3815654" cy="26570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184"/>
                <a:gridCol w="1146933"/>
                <a:gridCol w="1012537"/>
              </a:tblGrid>
              <a:tr h="365831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药物</a:t>
                      </a:r>
                      <a:endParaRPr lang="zh-CN" altLang="en-US" sz="1800" dirty="0"/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特异性</a:t>
                      </a:r>
                      <a:endParaRPr lang="zh-CN" altLang="en-US" sz="1800" dirty="0"/>
                    </a:p>
                  </a:txBody>
                  <a:tcPr marL="91439" marR="91439" marT="45729" marB="45729"/>
                </a:tc>
              </a:tr>
              <a:tr h="370912">
                <a:tc rowSpan="3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altLang="zh-CN" sz="1800" dirty="0" smtClean="0"/>
                        <a:t>β</a:t>
                      </a:r>
                      <a:r>
                        <a:rPr lang="en-US" altLang="zh-CN" sz="1800" baseline="-25000" dirty="0" smtClean="0"/>
                        <a:t>1</a:t>
                      </a:r>
                      <a:r>
                        <a:rPr lang="zh-CN" altLang="en-US" sz="1800" dirty="0" smtClean="0"/>
                        <a:t>选择性</a:t>
                      </a:r>
                      <a:endParaRPr lang="en-US" altLang="zh-CN" sz="180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altLang="zh-CN" sz="1800" dirty="0" smtClean="0"/>
                        <a:t>β</a:t>
                      </a:r>
                      <a:r>
                        <a:rPr lang="en-US" altLang="zh-CN" sz="1800" baseline="-25000" dirty="0" smtClean="0"/>
                        <a:t>1</a:t>
                      </a:r>
                      <a:r>
                        <a:rPr lang="en-US" altLang="zh-CN" sz="1800" dirty="0" smtClean="0"/>
                        <a:t>:β</a:t>
                      </a:r>
                      <a:r>
                        <a:rPr lang="en-US" altLang="zh-CN" sz="1800" baseline="-25000" dirty="0" smtClean="0"/>
                        <a:t>2</a:t>
                      </a:r>
                      <a:r>
                        <a:rPr lang="zh-CN" altLang="en-US" sz="1800" dirty="0" smtClean="0"/>
                        <a:t>比索</a:t>
                      </a:r>
                      <a:r>
                        <a:rPr lang="en-US" altLang="zh-CN" sz="1800" dirty="0" smtClean="0"/>
                        <a:t>75:1</a:t>
                      </a:r>
                      <a:endParaRPr lang="en-US" altLang="zh-CN" sz="1800" dirty="0" smtClean="0"/>
                    </a:p>
                    <a:p>
                      <a:r>
                        <a:rPr lang="zh-CN" altLang="en-US" sz="1800" dirty="0" smtClean="0"/>
                        <a:t>         阿替</a:t>
                      </a:r>
                      <a:r>
                        <a:rPr lang="en-US" altLang="zh-CN" sz="1800" dirty="0" smtClean="0"/>
                        <a:t>35:1</a:t>
                      </a:r>
                      <a:endParaRPr lang="en-US" altLang="zh-CN" sz="1800" dirty="0" smtClean="0"/>
                    </a:p>
                    <a:p>
                      <a:r>
                        <a:rPr lang="zh-CN" altLang="en-US" sz="1800" dirty="0" smtClean="0"/>
                        <a:t>         美托</a:t>
                      </a:r>
                      <a:r>
                        <a:rPr lang="en-US" altLang="zh-CN" sz="1800" dirty="0" smtClean="0"/>
                        <a:t>20:1</a:t>
                      </a:r>
                      <a:endParaRPr lang="en-US" altLang="zh-CN" sz="1800" dirty="0" smtClean="0"/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dirty="0" smtClean="0"/>
                        <a:t>阿替洛尔</a:t>
                      </a:r>
                      <a:endParaRPr lang="zh-CN" altLang="en-US" sz="1800" dirty="0" smtClean="0"/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r>
                        <a:rPr lang="el-GR" altLang="zh-CN" sz="1800" dirty="0" smtClean="0"/>
                        <a:t>β</a:t>
                      </a:r>
                      <a:r>
                        <a:rPr lang="el-GR" altLang="zh-CN" sz="1800" baseline="-25000" dirty="0" smtClean="0"/>
                        <a:t>1</a:t>
                      </a:r>
                      <a:endParaRPr lang="zh-CN" altLang="en-US" sz="1800" baseline="-25000" dirty="0"/>
                    </a:p>
                  </a:txBody>
                  <a:tcPr marL="91439" marR="91439" marT="45729" marB="45729"/>
                </a:tc>
              </a:tr>
              <a:tr h="404807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dirty="0" smtClean="0"/>
                        <a:t>美托洛尔</a:t>
                      </a:r>
                      <a:endParaRPr lang="zh-CN" altLang="en-US" sz="1800" dirty="0" smtClean="0"/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r>
                        <a:rPr lang="el-GR" altLang="zh-CN" sz="1800" dirty="0" smtClean="0"/>
                        <a:t>β</a:t>
                      </a:r>
                      <a:r>
                        <a:rPr lang="el-GR" altLang="zh-CN" sz="1800" baseline="-25000" dirty="0" smtClean="0"/>
                        <a:t>1</a:t>
                      </a:r>
                      <a:endParaRPr lang="zh-CN" altLang="en-US" sz="1800" baseline="-25000" dirty="0"/>
                    </a:p>
                  </a:txBody>
                  <a:tcPr marL="91439" marR="91439" marT="45729" marB="45729"/>
                </a:tc>
              </a:tr>
              <a:tr h="370912">
                <a:tc vMerge="1"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比索洛尔</a:t>
                      </a:r>
                      <a:endParaRPr lang="zh-CN" altLang="en-US" sz="1800" dirty="0"/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r>
                        <a:rPr lang="el-GR" altLang="zh-CN" sz="1800" dirty="0" smtClean="0"/>
                        <a:t>β</a:t>
                      </a:r>
                      <a:r>
                        <a:rPr lang="el-GR" altLang="zh-CN" sz="1800" baseline="-25000" dirty="0" smtClean="0"/>
                        <a:t>1</a:t>
                      </a:r>
                      <a:endParaRPr lang="zh-CN" altLang="en-US" sz="1800" baseline="-25000" dirty="0"/>
                    </a:p>
                  </a:txBody>
                  <a:tcPr marL="91439" marR="91439" marT="45729" marB="45729"/>
                </a:tc>
              </a:tr>
              <a:tr h="370912">
                <a:tc rowSpan="3">
                  <a:txBody>
                    <a:bodyPr/>
                    <a:lstStyle/>
                    <a:p>
                      <a:r>
                        <a:rPr lang="zh-CN" altLang="en-US" sz="1800" dirty="0" smtClean="0"/>
                        <a:t>具有</a:t>
                      </a:r>
                      <a:r>
                        <a:rPr lang="en-US" altLang="zh-CN" sz="1800" dirty="0" smtClean="0"/>
                        <a:t>α</a:t>
                      </a:r>
                      <a:r>
                        <a:rPr lang="en-US" altLang="zh-CN" sz="1800" baseline="-25000" dirty="0" smtClean="0"/>
                        <a:t>1</a:t>
                      </a:r>
                      <a:r>
                        <a:rPr lang="zh-CN" altLang="en-US" sz="1800" dirty="0" smtClean="0"/>
                        <a:t>阻滞作用</a:t>
                      </a:r>
                      <a:r>
                        <a:rPr lang="en-US" altLang="zh-CN" sz="1800" dirty="0" smtClean="0"/>
                        <a:t>(</a:t>
                      </a:r>
                      <a:r>
                        <a:rPr lang="zh-CN" altLang="en-US" sz="1800" dirty="0" smtClean="0"/>
                        <a:t>扩张外周血管</a:t>
                      </a:r>
                      <a:r>
                        <a:rPr lang="en-US" altLang="zh-CN" sz="1800" dirty="0" smtClean="0"/>
                        <a:t>)</a:t>
                      </a:r>
                      <a:endParaRPr lang="zh-CN" altLang="en-US" sz="1800" dirty="0"/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拉贝洛尔</a:t>
                      </a:r>
                      <a:endParaRPr lang="zh-CN" altLang="en-US" sz="1800" dirty="0"/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α</a:t>
                      </a:r>
                      <a:r>
                        <a:rPr lang="en-US" altLang="zh-CN" sz="1800" baseline="-25000" dirty="0" smtClean="0"/>
                        <a:t>1</a:t>
                      </a:r>
                      <a:r>
                        <a:rPr lang="en-US" altLang="zh-CN" sz="1800" dirty="0" smtClean="0"/>
                        <a:t>,β</a:t>
                      </a:r>
                      <a:endParaRPr lang="zh-CN" altLang="en-US" sz="1800" dirty="0"/>
                    </a:p>
                  </a:txBody>
                  <a:tcPr marL="91439" marR="91439" marT="45729" marB="45729"/>
                </a:tc>
              </a:tr>
              <a:tr h="0">
                <a:tc vMerge="1"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卡维地洛</a:t>
                      </a:r>
                      <a:endParaRPr lang="zh-CN" altLang="en-US" sz="1800" dirty="0"/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dirty="0" smtClean="0"/>
                        <a:t>α</a:t>
                      </a:r>
                      <a:r>
                        <a:rPr lang="en-US" altLang="zh-CN" sz="1800" baseline="-25000" dirty="0" smtClean="0"/>
                        <a:t>1</a:t>
                      </a:r>
                      <a:r>
                        <a:rPr lang="en-US" altLang="zh-CN" sz="1800" dirty="0" smtClean="0"/>
                        <a:t>,β</a:t>
                      </a:r>
                      <a:endParaRPr lang="zh-CN" altLang="en-US" sz="1800" dirty="0" smtClean="0"/>
                    </a:p>
                  </a:txBody>
                  <a:tcPr marL="91439" marR="91439" marT="45729" marB="45729"/>
                </a:tc>
              </a:tr>
              <a:tr h="365831">
                <a:tc vMerge="1"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阿罗洛尔</a:t>
                      </a:r>
                      <a:endParaRPr lang="zh-CN" altLang="en-US" sz="1800" dirty="0"/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dirty="0" smtClean="0"/>
                        <a:t>α</a:t>
                      </a:r>
                      <a:r>
                        <a:rPr lang="en-US" altLang="zh-CN" sz="1800" baseline="-25000" dirty="0" smtClean="0"/>
                        <a:t>1</a:t>
                      </a:r>
                      <a:r>
                        <a:rPr lang="en-US" altLang="zh-CN" sz="1800" dirty="0" smtClean="0"/>
                        <a:t>,β</a:t>
                      </a:r>
                      <a:endParaRPr lang="zh-CN" altLang="en-US" sz="1800" dirty="0" smtClean="0"/>
                    </a:p>
                  </a:txBody>
                  <a:tcPr marL="91439" marR="91439" marT="45729" marB="45729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3528" y="2311502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           </a:t>
            </a:r>
            <a:r>
              <a:rPr lang="en-US" altLang="zh-CN" sz="2400" b="1" dirty="0"/>
              <a:t>β</a:t>
            </a:r>
            <a:r>
              <a:rPr lang="zh-CN" altLang="en-US" sz="2400" b="1" dirty="0" smtClean="0"/>
              <a:t>受体</a:t>
            </a:r>
            <a:r>
              <a:rPr lang="zh-CN" altLang="en-US" sz="2400" b="1" dirty="0"/>
              <a:t>的分布 </a:t>
            </a:r>
            <a:r>
              <a:rPr lang="zh-CN" altLang="en-US" sz="2400" b="1" dirty="0" smtClean="0"/>
              <a:t>                                 我</a:t>
            </a:r>
            <a:r>
              <a:rPr lang="zh-CN" altLang="en-US" sz="2400" b="1" dirty="0"/>
              <a:t>院</a:t>
            </a:r>
            <a:r>
              <a:rPr lang="en-US" altLang="zh-CN" sz="2400" b="1" dirty="0" smtClean="0"/>
              <a:t>β</a:t>
            </a:r>
            <a:r>
              <a:rPr lang="zh-CN" altLang="en-US" sz="2400" b="1" dirty="0" smtClean="0"/>
              <a:t>受体阻滞剂的品种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常用药物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14" y="1909539"/>
            <a:ext cx="7799834" cy="4471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禁忌症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哮喘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严重心动过缓</a:t>
            </a:r>
            <a:r>
              <a:rPr lang="en-US" altLang="zh-CN" dirty="0"/>
              <a:t>(&lt;60/min)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二度</a:t>
            </a:r>
            <a:r>
              <a:rPr lang="en-US" altLang="zh-CN" dirty="0">
                <a:latin typeface="宋体" panose="02010600030101010101" pitchFamily="2" charset="-122"/>
              </a:rPr>
              <a:t>Ⅱ</a:t>
            </a:r>
            <a:r>
              <a:rPr lang="zh-CN" altLang="en-US" dirty="0"/>
              <a:t>型以上房室传导阻滞</a:t>
            </a:r>
            <a:r>
              <a:rPr lang="en-US" altLang="zh-CN" dirty="0"/>
              <a:t>(</a:t>
            </a:r>
            <a:r>
              <a:rPr lang="zh-CN" altLang="en-US" dirty="0"/>
              <a:t>除非已安装起搏器</a:t>
            </a:r>
            <a:r>
              <a:rPr lang="en-US" altLang="zh-CN" dirty="0"/>
              <a:t>)</a:t>
            </a:r>
            <a:endParaRPr lang="en-US" altLang="zh-CN" dirty="0">
              <a:solidFill>
                <a:srgbClr val="C00000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不良反应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6" y="2017713"/>
            <a:ext cx="8199512" cy="4114800"/>
          </a:xfrm>
        </p:spPr>
        <p:txBody>
          <a:bodyPr/>
          <a:lstStyle/>
          <a:p>
            <a:r>
              <a:rPr lang="zh-CN" altLang="en-US" sz="2000" b="1" dirty="0"/>
              <a:t>心血管系统</a:t>
            </a:r>
            <a:r>
              <a:rPr lang="zh-CN" altLang="en-US" sz="2000" dirty="0"/>
              <a:t>：严重心动过缓和房室传导阻滞</a:t>
            </a:r>
            <a:endParaRPr lang="en-US" altLang="zh-CN" sz="2000" dirty="0"/>
          </a:p>
          <a:p>
            <a:r>
              <a:rPr lang="zh-CN" altLang="en-US" sz="2000" b="1" dirty="0"/>
              <a:t>周围血管：</a:t>
            </a:r>
            <a:r>
              <a:rPr lang="zh-CN" altLang="en-US" sz="2000" dirty="0"/>
              <a:t>加重周围血管缺血</a:t>
            </a:r>
            <a:endParaRPr lang="en-US" altLang="zh-CN" sz="2000" dirty="0"/>
          </a:p>
          <a:p>
            <a:r>
              <a:rPr lang="zh-CN" altLang="en-US" sz="2000" b="1" dirty="0"/>
              <a:t>代谢系统</a:t>
            </a:r>
            <a:r>
              <a:rPr lang="zh-CN" altLang="en-US" sz="2000" dirty="0"/>
              <a:t>：糖、脂代谢异常，掩盖低血糖症状（高选择性对糖脂代谢影响不大）</a:t>
            </a:r>
            <a:endParaRPr lang="en-US" altLang="zh-CN" sz="2000" dirty="0"/>
          </a:p>
          <a:p>
            <a:r>
              <a:rPr lang="zh-CN" altLang="en-US" sz="2000" b="1" dirty="0"/>
              <a:t>呼吸系统</a:t>
            </a:r>
            <a:r>
              <a:rPr lang="zh-CN" altLang="en-US" sz="2000" dirty="0"/>
              <a:t>：可导致危及生命的气道阻力增加</a:t>
            </a:r>
            <a:endParaRPr lang="en-US" altLang="zh-CN" sz="2000" dirty="0"/>
          </a:p>
          <a:p>
            <a:r>
              <a:rPr lang="zh-CN" altLang="en-US" sz="2000" b="1" dirty="0"/>
              <a:t>中枢神经系统</a:t>
            </a:r>
            <a:r>
              <a:rPr lang="zh-CN" altLang="en-US" sz="2000" dirty="0"/>
              <a:t>：包括疲劳、头痛、睡眠紊乱、</a:t>
            </a:r>
            <a:r>
              <a:rPr lang="zh-CN" altLang="en-US" sz="2000" dirty="0" smtClean="0"/>
              <a:t>失眠</a:t>
            </a:r>
            <a:endParaRPr lang="en-US" altLang="zh-CN" sz="2000" dirty="0" smtClean="0"/>
          </a:p>
          <a:p>
            <a:r>
              <a:rPr lang="zh-CN" altLang="en-US" sz="2000" b="1" dirty="0" smtClean="0"/>
              <a:t>性功能</a:t>
            </a:r>
            <a:r>
              <a:rPr lang="zh-CN" altLang="en-US" sz="2000" b="1" dirty="0"/>
              <a:t>障碍</a:t>
            </a:r>
            <a:endParaRPr lang="en-US" altLang="zh-CN" sz="2000" dirty="0"/>
          </a:p>
          <a:p>
            <a:r>
              <a:rPr lang="zh-CN" altLang="en-US" sz="2000" b="1" dirty="0"/>
              <a:t>撤药综合征</a:t>
            </a:r>
            <a:r>
              <a:rPr lang="zh-CN" altLang="en-US" sz="2000" dirty="0"/>
              <a:t>：长期治疗后突然停药发生高血压、心律失常和心绞痛恶化，与长期治疗中受体敏感性上调有关。如需停用</a:t>
            </a:r>
            <a:r>
              <a:rPr lang="en-US" altLang="zh-CN" sz="2000" dirty="0"/>
              <a:t>β</a:t>
            </a:r>
            <a:r>
              <a:rPr lang="zh-CN" altLang="en-US" sz="2000" dirty="0"/>
              <a:t>阻滞剂，应逐步撤药，整个撤药过程至少</a:t>
            </a:r>
            <a:r>
              <a:rPr lang="en-US" altLang="zh-CN" sz="2000" dirty="0"/>
              <a:t>2</a:t>
            </a:r>
            <a:r>
              <a:rPr lang="zh-CN" altLang="en-US" sz="2000" dirty="0"/>
              <a:t>周，每</a:t>
            </a:r>
            <a:r>
              <a:rPr lang="en-US" altLang="zh-CN" sz="2000" dirty="0"/>
              <a:t>2</a:t>
            </a:r>
            <a:r>
              <a:rPr lang="zh-CN" altLang="en-US" sz="2000" dirty="0"/>
              <a:t>～</a:t>
            </a:r>
            <a:r>
              <a:rPr lang="en-US" altLang="zh-CN" sz="2000" dirty="0"/>
              <a:t>3</a:t>
            </a:r>
            <a:r>
              <a:rPr lang="zh-CN" altLang="en-US" sz="2000" dirty="0"/>
              <a:t>日剂量减半，停药前最后的剂量至少给</a:t>
            </a:r>
            <a:r>
              <a:rPr lang="en-US" altLang="zh-CN" sz="2000" dirty="0"/>
              <a:t>4 </a:t>
            </a:r>
            <a:r>
              <a:rPr lang="zh-CN" altLang="en-US" sz="2000" dirty="0"/>
              <a:t>天</a:t>
            </a:r>
            <a:endParaRPr lang="zh-CN" altLang="en-US" sz="2000" dirty="0"/>
          </a:p>
          <a:p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联合用药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88840"/>
            <a:ext cx="7488832" cy="453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国内已有的固定剂量复方制剂</a:t>
            </a:r>
            <a:endParaRPr lang="zh-CN" altLang="en-US" dirty="0"/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idx="1"/>
          </p:nvPr>
        </p:nvGraphicFramePr>
        <p:xfrm>
          <a:off x="4116388" y="3069273"/>
          <a:ext cx="1905000" cy="2011680"/>
        </p:xfrm>
        <a:graphic>
          <a:graphicData uri="http://schemas.openxmlformats.org/drawingml/2006/table">
            <a:tbl>
              <a:tblPr/>
              <a:tblGrid>
                <a:gridCol w="1905000"/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1800" b="0" i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</a:rPr>
                        <a:t>服用该药的患者对麻醉药的心血管抑制作用</a:t>
                      </a:r>
                      <a:br>
                        <a:rPr lang="zh-CN" altLang="en-US" sz="1800" b="0" i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</a:rPr>
                      </a:br>
                      <a:r>
                        <a:rPr lang="zh-CN" altLang="en-US" sz="1800" b="0" i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</a:rPr>
                        <a:t>非常敏感，术中很容易发生血压下降和心率</a:t>
                      </a:r>
                      <a:br>
                        <a:rPr lang="zh-CN" altLang="en-US" sz="1800" b="0" i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</a:rPr>
                      </a:br>
                      <a:r>
                        <a:rPr lang="zh-CN" altLang="en-US" sz="1800" b="0" i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</a:rPr>
                        <a:t>减慢</a:t>
                      </a:r>
                      <a:endParaRPr lang="zh-CN" altLang="en-US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88840"/>
            <a:ext cx="7632848" cy="4550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标注 3"/>
          <p:cNvSpPr/>
          <p:nvPr/>
        </p:nvSpPr>
        <p:spPr bwMode="auto">
          <a:xfrm>
            <a:off x="683568" y="5445224"/>
            <a:ext cx="3312368" cy="1163395"/>
          </a:xfrm>
          <a:prstGeom prst="wedgeRectCallout">
            <a:avLst>
              <a:gd name="adj1" fmla="val 2632"/>
              <a:gd name="adj2" fmla="val -146076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  <a:ea typeface="楷体_GB2312" pitchFamily="49" charset="-122"/>
              </a:rPr>
              <a:t>氢氯噻嗪  氨苯蝶啶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  <a:ea typeface="楷体_GB2312" pitchFamily="49" charset="-122"/>
            </a:endParaRPr>
          </a:p>
          <a:p>
            <a:pPr marL="0" marR="0" indent="0" algn="l" defTabSz="914400" rtl="0" eaLnBrk="1" fontAlgn="base" latinLnBrk="0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400" b="1" dirty="0">
                <a:solidFill>
                  <a:schemeClr val="tx1"/>
                </a:solidFill>
                <a:latin typeface="Garamond" panose="02020404030301010803" pitchFamily="18" charset="0"/>
                <a:ea typeface="楷体_GB2312" pitchFamily="49" charset="-122"/>
              </a:rPr>
              <a:t>双肼屈</a:t>
            </a:r>
            <a:r>
              <a:rPr lang="zh-CN" altLang="en-US" sz="2400" b="1" dirty="0" smtClean="0">
                <a:solidFill>
                  <a:schemeClr val="tx1"/>
                </a:solidFill>
                <a:latin typeface="Garamond" panose="02020404030301010803" pitchFamily="18" charset="0"/>
                <a:ea typeface="楷体_GB2312" pitchFamily="49" charset="-122"/>
              </a:rPr>
              <a:t>嗪  利血平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  <a:ea typeface="楷体_GB2312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55976" y="5541039"/>
            <a:ext cx="47160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利血平</a:t>
            </a:r>
            <a:r>
              <a:rPr lang="zh-CN" altLang="en-US" b="1" dirty="0" smtClean="0">
                <a:solidFill>
                  <a:srgbClr val="FF0000"/>
                </a:solidFill>
              </a:rPr>
              <a:t>术前</a:t>
            </a:r>
            <a:r>
              <a:rPr lang="en-US" altLang="zh-CN" b="1" dirty="0" smtClean="0">
                <a:solidFill>
                  <a:srgbClr val="FF0000"/>
                </a:solidFill>
              </a:rPr>
              <a:t>7</a:t>
            </a:r>
            <a:r>
              <a:rPr lang="zh-CN" altLang="en-US" b="1" dirty="0" smtClean="0">
                <a:solidFill>
                  <a:srgbClr val="FF0000"/>
                </a:solidFill>
              </a:rPr>
              <a:t>天停药</a:t>
            </a:r>
            <a:r>
              <a:rPr lang="zh-CN" altLang="en-US" b="1" dirty="0" smtClean="0"/>
              <a:t>，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服用该药的患者对麻醉药的心血管</a:t>
            </a:r>
            <a:r>
              <a:rPr lang="zh-CN" altLang="en-US" b="1" dirty="0" smtClean="0">
                <a:solidFill>
                  <a:srgbClr val="000000"/>
                </a:solidFill>
                <a:latin typeface="宋体" panose="02010600030101010101" pitchFamily="2" charset="-122"/>
              </a:rPr>
              <a:t>抑制作用非常</a:t>
            </a:r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</a:rPr>
              <a:t>敏感，术中很容易发生血压下降和</a:t>
            </a:r>
            <a:r>
              <a:rPr lang="zh-CN" altLang="en-US" b="1" dirty="0" smtClean="0">
                <a:solidFill>
                  <a:srgbClr val="000000"/>
                </a:solidFill>
                <a:latin typeface="宋体" panose="02010600030101010101" pitchFamily="2" charset="-122"/>
              </a:rPr>
              <a:t>心率减慢</a:t>
            </a:r>
            <a:endParaRPr lang="zh-CN" altLang="en-US" b="1" dirty="0"/>
          </a:p>
          <a:p>
            <a:endParaRPr lang="zh-CN" altLang="en-US" b="1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116388" y="3068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br>
              <a: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116388" y="3068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br>
              <a: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妊娠期妇女用药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56022" y="1879594"/>
            <a:ext cx="7360394" cy="4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 bwMode="auto">
          <a:xfrm>
            <a:off x="956022" y="3501008"/>
            <a:ext cx="5632202" cy="504056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妊娠期妇女用药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16832"/>
            <a:ext cx="7416824" cy="494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 bwMode="auto">
          <a:xfrm>
            <a:off x="1259632" y="3645024"/>
            <a:ext cx="6912768" cy="864096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处方审核</a:t>
            </a:r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8" y="1916832"/>
            <a:ext cx="7508502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 bwMode="auto">
          <a:xfrm>
            <a:off x="755576" y="4509120"/>
            <a:ext cx="8064896" cy="20882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处方审核</a:t>
            </a:r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8" y="1916832"/>
            <a:ext cx="7508502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处方审核</a:t>
            </a:r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女，</a:t>
            </a:r>
            <a:r>
              <a:rPr lang="en-US" altLang="zh-CN" dirty="0" smtClean="0"/>
              <a:t>28</a:t>
            </a:r>
            <a:r>
              <a:rPr lang="zh-CN" altLang="en-US" dirty="0" smtClean="0"/>
              <a:t>岁，孕</a:t>
            </a:r>
            <a:r>
              <a:rPr lang="en-US" altLang="zh-CN" dirty="0" smtClean="0"/>
              <a:t>21</a:t>
            </a:r>
            <a:r>
              <a:rPr lang="zh-CN" altLang="en-US" dirty="0" smtClean="0"/>
              <a:t>周。高血压</a:t>
            </a:r>
            <a:endParaRPr lang="en-US" altLang="zh-CN" dirty="0" smtClean="0"/>
          </a:p>
          <a:p>
            <a:r>
              <a:rPr lang="zh-CN" altLang="en-US" dirty="0"/>
              <a:t>氨氯</a:t>
            </a:r>
            <a:r>
              <a:rPr lang="zh-CN" altLang="en-US" dirty="0" smtClean="0"/>
              <a:t>地平片 </a:t>
            </a:r>
            <a:r>
              <a:rPr lang="en-US" altLang="zh-CN" dirty="0" smtClean="0"/>
              <a:t>5mg </a:t>
            </a:r>
            <a:r>
              <a:rPr lang="en-US" altLang="zh-CN" dirty="0" err="1" smtClean="0"/>
              <a:t>qd</a:t>
            </a:r>
            <a:endParaRPr lang="en-US" altLang="zh-CN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3150096"/>
            <a:ext cx="7793037" cy="1143000"/>
          </a:xfrm>
        </p:spPr>
        <p:txBody>
          <a:bodyPr/>
          <a:lstStyle/>
          <a:p>
            <a:pPr algn="ctr"/>
            <a:r>
              <a:rPr lang="zh-CN" altLang="en-US" sz="8000" dirty="0" smtClean="0"/>
              <a:t>谢谢大家！</a:t>
            </a:r>
            <a:endParaRPr lang="zh-CN" alt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 descr="C:\Users\dongdong\AppData\Local\Temp\WeChat Files\669285328202538792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133600" y="990600"/>
            <a:ext cx="4876800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北医三院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顶峰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2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anose="02020404030301010803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2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anose="02020404030301010803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北医三院3</Template>
  <TotalTime>0</TotalTime>
  <Words>1378</Words>
  <Application>WPS 演示</Application>
  <PresentationFormat>全屏显示(4:3)</PresentationFormat>
  <Paragraphs>226</Paragraphs>
  <Slides>28</Slides>
  <Notes>0</Notes>
  <HiddenSlides>3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43" baseType="lpstr">
      <vt:lpstr>Arial</vt:lpstr>
      <vt:lpstr>宋体</vt:lpstr>
      <vt:lpstr>Wingdings</vt:lpstr>
      <vt:lpstr>Garamond</vt:lpstr>
      <vt:lpstr>楷体_GB2312</vt:lpstr>
      <vt:lpstr>新宋体</vt:lpstr>
      <vt:lpstr>Tahoma</vt:lpstr>
      <vt:lpstr>黑体</vt:lpstr>
      <vt:lpstr>Lucida Sans</vt:lpstr>
      <vt:lpstr>Calibri</vt:lpstr>
      <vt:lpstr>Book Antiqua</vt:lpstr>
      <vt:lpstr>微软雅黑</vt:lpstr>
      <vt:lpstr>Arial Unicode MS</vt:lpstr>
      <vt:lpstr>北医三院3</vt:lpstr>
      <vt:lpstr>自定义设计方案</vt:lpstr>
      <vt:lpstr>高血压药物的合理使用</vt:lpstr>
      <vt:lpstr>降压目标值</vt:lpstr>
      <vt:lpstr>常用降压药物</vt:lpstr>
      <vt:lpstr>利尿剂</vt:lpstr>
      <vt:lpstr>利尿剂</vt:lpstr>
      <vt:lpstr>不良反应</vt:lpstr>
      <vt:lpstr>ACEI/ARB</vt:lpstr>
      <vt:lpstr>适用人群</vt:lpstr>
      <vt:lpstr>常用药物——ACEI</vt:lpstr>
      <vt:lpstr>常用药物——ARB</vt:lpstr>
      <vt:lpstr>禁忌人群</vt:lpstr>
      <vt:lpstr>CCB</vt:lpstr>
      <vt:lpstr>常用药物</vt:lpstr>
      <vt:lpstr>禁忌人群</vt:lpstr>
      <vt:lpstr>不良反应</vt:lpstr>
      <vt:lpstr>β受体阻滞剂</vt:lpstr>
      <vt:lpstr>常用药物</vt:lpstr>
      <vt:lpstr>禁忌症</vt:lpstr>
      <vt:lpstr>不良反应</vt:lpstr>
      <vt:lpstr>联合用药</vt:lpstr>
      <vt:lpstr>国内已有的固定剂量复方制剂</vt:lpstr>
      <vt:lpstr>妊娠期妇女用药</vt:lpstr>
      <vt:lpstr>妊娠期妇女用药</vt:lpstr>
      <vt:lpstr>处方审核1</vt:lpstr>
      <vt:lpstr>处方审核1</vt:lpstr>
      <vt:lpstr>处方审核2</vt:lpstr>
      <vt:lpstr>谢谢大家！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降压药物的合理使用</dc:title>
  <dc:creator>Shujie Dong</dc:creator>
  <cp:lastModifiedBy>吴蔚霄</cp:lastModifiedBy>
  <cp:revision>48</cp:revision>
  <dcterms:created xsi:type="dcterms:W3CDTF">2019-06-13T08:13:00Z</dcterms:created>
  <dcterms:modified xsi:type="dcterms:W3CDTF">2025-05-13T08:30:42Z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67FC9A5A94094A17B842C3EEA8060763_12</vt:lpwstr>
  </property>
  <property fmtid="{D5CDD505-2E9C-101B-9397-08002B2CF9AE}" pid="3" name="KSOProductBuildVer">
    <vt:lpwstr>2052-12.1.0.20784</vt:lpwstr>
  </property>
</Properties>
</file>